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1150" r:id="rId3"/>
    <p:sldId id="1180" r:id="rId5"/>
    <p:sldId id="1151" r:id="rId6"/>
    <p:sldId id="1109" r:id="rId7"/>
    <p:sldId id="1110" r:id="rId8"/>
    <p:sldId id="1111" r:id="rId9"/>
    <p:sldId id="1112" r:id="rId10"/>
    <p:sldId id="1113" r:id="rId11"/>
    <p:sldId id="1114" r:id="rId12"/>
    <p:sldId id="1115" r:id="rId13"/>
    <p:sldId id="1152" r:id="rId14"/>
    <p:sldId id="1116" r:id="rId15"/>
    <p:sldId id="1155" r:id="rId16"/>
    <p:sldId id="1153" r:id="rId17"/>
    <p:sldId id="1154" r:id="rId18"/>
    <p:sldId id="1118" r:id="rId19"/>
    <p:sldId id="1119" r:id="rId20"/>
    <p:sldId id="1120" r:id="rId21"/>
    <p:sldId id="1121" r:id="rId22"/>
    <p:sldId id="1122" r:id="rId23"/>
    <p:sldId id="1124" r:id="rId24"/>
    <p:sldId id="1125" r:id="rId25"/>
    <p:sldId id="1156" r:id="rId26"/>
    <p:sldId id="1128" r:id="rId27"/>
    <p:sldId id="1129" r:id="rId28"/>
    <p:sldId id="1130" r:id="rId29"/>
    <p:sldId id="1157" r:id="rId30"/>
    <p:sldId id="1158" r:id="rId31"/>
    <p:sldId id="1159" r:id="rId32"/>
    <p:sldId id="1160" r:id="rId33"/>
    <p:sldId id="1161" r:id="rId34"/>
    <p:sldId id="1133" r:id="rId35"/>
    <p:sldId id="1162" r:id="rId36"/>
    <p:sldId id="1138" r:id="rId37"/>
    <p:sldId id="1139" r:id="rId38"/>
    <p:sldId id="1140" r:id="rId39"/>
    <p:sldId id="1141" r:id="rId40"/>
    <p:sldId id="1163" r:id="rId41"/>
    <p:sldId id="1164" r:id="rId42"/>
    <p:sldId id="1165" r:id="rId43"/>
    <p:sldId id="1166" r:id="rId44"/>
    <p:sldId id="1167" r:id="rId45"/>
    <p:sldId id="1176" r:id="rId46"/>
    <p:sldId id="1143" r:id="rId47"/>
    <p:sldId id="1172" r:id="rId48"/>
    <p:sldId id="1173" r:id="rId49"/>
    <p:sldId id="1174" r:id="rId50"/>
    <p:sldId id="1175" r:id="rId51"/>
    <p:sldId id="1148" r:id="rId52"/>
    <p:sldId id="1170" r:id="rId53"/>
    <p:sldId id="1168" r:id="rId54"/>
    <p:sldId id="1177" r:id="rId55"/>
    <p:sldId id="1178" r:id="rId5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34" d="100"/>
          <a:sy n="134" d="100"/>
        </p:scale>
        <p:origin x="21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37" d="100"/>
        <a:sy n="137" d="100"/>
      </p:scale>
      <p:origin x="0" y="40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1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8942C6-D7AB-45FB-99DD-97654571FDF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1C29F4-8EF7-4735-A894-4142E8FA991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276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71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65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686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70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727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768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78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809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849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870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911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931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972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993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013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034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33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054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075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095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116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53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74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194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  <p:sp>
        <p:nvSpPr>
          <p:cNvPr id="215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C1195-6153-4EA4-94DA-6B954D330E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Executable Objects</a:t>
            </a:r>
            <a:endParaRPr lang="en-US" altLang="zh-CN" sz="3600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5438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b="1" dirty="0"/>
              <a:t>目的：</a:t>
            </a:r>
            <a:endParaRPr lang="en-US" altLang="zh-CN" b="1" dirty="0"/>
          </a:p>
          <a:p>
            <a:r>
              <a:rPr lang="zh-CN" altLang="en-US" b="1" dirty="0"/>
              <a:t>     嵌入式</a:t>
            </a:r>
            <a:r>
              <a:rPr lang="en-US" altLang="zh-CN" b="1" dirty="0"/>
              <a:t>SQL</a:t>
            </a:r>
            <a:endParaRPr lang="en-US" altLang="zh-CN" b="1" dirty="0"/>
          </a:p>
          <a:p>
            <a:r>
              <a:rPr lang="zh-CN" altLang="en-US" b="1" dirty="0"/>
              <a:t>     过程化</a:t>
            </a:r>
            <a:r>
              <a:rPr lang="en-US" altLang="zh-CN" b="1" dirty="0"/>
              <a:t>SQL</a:t>
            </a:r>
            <a:endParaRPr lang="en-US" altLang="zh-CN" b="1" dirty="0"/>
          </a:p>
          <a:p>
            <a:r>
              <a:rPr lang="zh-CN" altLang="en-US" b="1" dirty="0"/>
              <a:t>参考课本第</a:t>
            </a:r>
            <a:r>
              <a:rPr lang="en-US" altLang="zh-CN" b="1" dirty="0"/>
              <a:t>8</a:t>
            </a:r>
            <a:r>
              <a:rPr lang="zh-CN" altLang="en-US" b="1" dirty="0"/>
              <a:t>章和</a:t>
            </a:r>
            <a:r>
              <a:rPr lang="en-US" altLang="zh-CN" b="1" dirty="0"/>
              <a:t>5.7</a:t>
            </a:r>
            <a:r>
              <a:rPr lang="zh-CN" altLang="en-US" b="1" dirty="0"/>
              <a:t>节</a:t>
            </a:r>
            <a:endParaRPr lang="en-US" altLang="zh-CN" b="1" dirty="0"/>
          </a:p>
          <a:p>
            <a:r>
              <a:rPr lang="zh-CN" altLang="en-US" b="1" dirty="0"/>
              <a:t>内容：</a:t>
            </a:r>
            <a:endParaRPr lang="en-US" altLang="zh-CN" b="1" dirty="0"/>
          </a:p>
          <a:p>
            <a:pPr lvl="1"/>
            <a:r>
              <a:rPr lang="zh-CN" altLang="en-US" b="1" dirty="0"/>
              <a:t>存储函数，存储过程，触发器，事件</a:t>
            </a:r>
            <a:endParaRPr lang="en-US" altLang="zh-CN" b="1" dirty="0"/>
          </a:p>
          <a:p>
            <a:pPr lvl="1"/>
            <a:r>
              <a:rPr lang="zh-CN" altLang="en-US" b="1" dirty="0"/>
              <a:t>变量范围</a:t>
            </a:r>
            <a:endParaRPr lang="en-US" altLang="zh-CN" b="1" dirty="0"/>
          </a:p>
          <a:p>
            <a:pPr lvl="1"/>
            <a:r>
              <a:rPr lang="zh-CN" altLang="en-US" b="1" dirty="0"/>
              <a:t>流程控制语句</a:t>
            </a:r>
            <a:r>
              <a:rPr lang="en-US" altLang="zh-CN" b="1" dirty="0"/>
              <a:t>IF   Then</a:t>
            </a:r>
            <a:r>
              <a:rPr lang="zh-CN" altLang="en-US" b="1" dirty="0"/>
              <a:t>， </a:t>
            </a:r>
            <a:r>
              <a:rPr lang="en-US" altLang="zh-CN" b="1" dirty="0"/>
              <a:t>Loop</a:t>
            </a:r>
            <a:r>
              <a:rPr lang="zh-CN" altLang="en-US" b="1" dirty="0"/>
              <a:t>，</a:t>
            </a:r>
            <a:r>
              <a:rPr lang="en-US" altLang="zh-CN" b="1" dirty="0"/>
              <a:t>Case</a:t>
            </a:r>
            <a:endParaRPr lang="en-US" altLang="zh-CN" b="1" dirty="0"/>
          </a:p>
          <a:p>
            <a:pPr lvl="1"/>
            <a:r>
              <a:rPr lang="zh-CN" altLang="en-US" b="1" dirty="0"/>
              <a:t>游标</a:t>
            </a:r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20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Syntax of Stored Procedures/Functions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存储过程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函数基本语法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562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/>
              <a:t>Procedures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create </a:t>
            </a:r>
            <a:r>
              <a:rPr lang="en-US" altLang="zh-CN" sz="2800" b="1" dirty="0">
                <a:solidFill>
                  <a:schemeClr val="accent2"/>
                </a:solidFill>
              </a:rPr>
              <a:t>procedure</a:t>
            </a:r>
            <a:r>
              <a:rPr lang="en-US" altLang="zh-CN" sz="2800" b="1" dirty="0"/>
              <a:t> proc_name ([parameters])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routine_body </a:t>
            </a:r>
            <a:endParaRPr lang="en-US" altLang="zh-CN" sz="2800" b="1" dirty="0"/>
          </a:p>
          <a:p>
            <a:r>
              <a:rPr lang="en-US" altLang="zh-CN" sz="2800" b="1" dirty="0"/>
              <a:t>Functions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create </a:t>
            </a:r>
            <a:r>
              <a:rPr lang="en-US" altLang="zh-CN" sz="2800" b="1" dirty="0">
                <a:solidFill>
                  <a:schemeClr val="accent2"/>
                </a:solidFill>
              </a:rPr>
              <a:t>function</a:t>
            </a:r>
            <a:r>
              <a:rPr lang="en-US" altLang="zh-CN" sz="2800" b="1" dirty="0"/>
              <a:t> func_name ([parameters])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</a:t>
            </a:r>
            <a:r>
              <a:rPr lang="en-US" altLang="zh-CN" sz="2800" b="1" dirty="0">
                <a:solidFill>
                  <a:schemeClr val="accent2"/>
                </a:solidFill>
              </a:rPr>
              <a:t>returns</a:t>
            </a:r>
            <a:r>
              <a:rPr lang="en-US" altLang="zh-CN" sz="2800" b="1" dirty="0"/>
              <a:t> data_type routine_body</a:t>
            </a:r>
            <a:endParaRPr lang="en-US" altLang="zh-CN" sz="2800" b="1" dirty="0"/>
          </a:p>
          <a:p>
            <a:pPr>
              <a:buNone/>
            </a:pPr>
            <a:r>
              <a:rPr lang="zh-CN" altLang="en-US" sz="2800" dirty="0"/>
              <a:t>    存储函数必须指定返回的类型</a:t>
            </a:r>
            <a:endParaRPr lang="en-US" altLang="zh-CN" sz="2800" b="1" dirty="0"/>
          </a:p>
          <a:p>
            <a:r>
              <a:rPr lang="en-US" altLang="zh-CN" sz="2800" b="1" dirty="0"/>
              <a:t>Parameter definition: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  [ </a:t>
            </a:r>
            <a:r>
              <a:rPr lang="en-US" altLang="zh-CN" sz="2800" b="1" dirty="0">
                <a:solidFill>
                  <a:schemeClr val="accent1"/>
                </a:solidFill>
              </a:rPr>
              <a:t>in</a:t>
            </a:r>
            <a:r>
              <a:rPr lang="en-US" altLang="zh-CN" sz="2800" b="1" dirty="0"/>
              <a:t> | </a:t>
            </a:r>
            <a:r>
              <a:rPr lang="en-US" altLang="zh-CN" sz="2800" b="1" dirty="0">
                <a:solidFill>
                  <a:schemeClr val="accent1"/>
                </a:solidFill>
              </a:rPr>
              <a:t>out</a:t>
            </a:r>
            <a:r>
              <a:rPr lang="en-US" altLang="zh-CN" sz="2800" b="1" dirty="0"/>
              <a:t> | </a:t>
            </a:r>
            <a:r>
              <a:rPr lang="en-US" altLang="zh-CN" sz="2800" b="1" dirty="0">
                <a:solidFill>
                  <a:schemeClr val="accent1"/>
                </a:solidFill>
              </a:rPr>
              <a:t>inout</a:t>
            </a:r>
            <a:r>
              <a:rPr lang="en-US" altLang="zh-CN" sz="2800" b="1" dirty="0"/>
              <a:t> ] param_name data_type</a:t>
            </a:r>
            <a:r>
              <a:rPr lang="zh-CN" altLang="en-US" sz="2800" b="1" dirty="0"/>
              <a:t>（数据类型）</a:t>
            </a:r>
            <a:endParaRPr lang="en-US" altLang="zh-CN" sz="2800" b="1" dirty="0"/>
          </a:p>
          <a:p>
            <a:pPr lvl="1"/>
            <a:r>
              <a:rPr lang="en-US" altLang="en-US" b="1" dirty="0"/>
              <a:t>“</a:t>
            </a:r>
            <a:r>
              <a:rPr lang="en-US" altLang="zh-CN" b="1" dirty="0"/>
              <a:t>in</a:t>
            </a:r>
            <a:r>
              <a:rPr lang="en-US" altLang="en-US" b="1" dirty="0"/>
              <a:t>”</a:t>
            </a:r>
            <a:r>
              <a:rPr lang="en-US" altLang="zh-CN" b="1" dirty="0"/>
              <a:t> is the default</a:t>
            </a:r>
            <a:endParaRPr lang="en-US" altLang="zh-CN" b="1" dirty="0"/>
          </a:p>
          <a:p>
            <a:pPr lvl="1"/>
            <a:r>
              <a:rPr lang="en-US" altLang="zh-CN" b="1" dirty="0"/>
              <a:t>Only </a:t>
            </a:r>
            <a:r>
              <a:rPr lang="en-US" altLang="zh-CN" b="1" dirty="0">
                <a:solidFill>
                  <a:schemeClr val="accent1"/>
                </a:solidFill>
              </a:rPr>
              <a:t>in</a:t>
            </a:r>
            <a:r>
              <a:rPr lang="en-US" altLang="zh-CN" b="1" dirty="0"/>
              <a:t> parameter can be used for function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8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8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8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90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9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90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136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13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13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charRg st="174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7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17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192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9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19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5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charRg st="215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215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215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charRg st="273" end="2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charRg st="27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273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3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charRg st="293" end="3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293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293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Parameter Modes</a:t>
            </a:r>
            <a:endParaRPr lang="en-US" altLang="zh-CN" sz="3600" b="1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IN: Default mode.</a:t>
            </a:r>
            <a:endParaRPr lang="en-US" altLang="zh-CN" sz="2800" b="1" dirty="0"/>
          </a:p>
          <a:p>
            <a:pPr lvl="1"/>
            <a:r>
              <a:rPr lang="en-US" altLang="zh-CN" b="1" dirty="0"/>
              <a:t>The calling program must pass an argument to each </a:t>
            </a:r>
            <a:r>
              <a:rPr lang="en-US" altLang="zh-CN" b="1" dirty="0">
                <a:solidFill>
                  <a:schemeClr val="accent1"/>
                </a:solidFill>
              </a:rPr>
              <a:t>in</a:t>
            </a:r>
            <a:r>
              <a:rPr lang="en-US" altLang="zh-CN" b="1" dirty="0"/>
              <a:t> parameter.</a:t>
            </a:r>
            <a:endParaRPr lang="en-US" altLang="zh-CN" b="1" dirty="0"/>
          </a:p>
          <a:p>
            <a:r>
              <a:rPr lang="en-US" altLang="zh-CN" sz="2800" b="1" dirty="0"/>
              <a:t>OUT </a:t>
            </a:r>
            <a:endParaRPr lang="en-US" altLang="zh-CN" sz="2800" b="1" dirty="0"/>
          </a:p>
          <a:p>
            <a:pPr lvl="1"/>
            <a:r>
              <a:rPr lang="en-US" altLang="zh-CN" b="1" dirty="0"/>
              <a:t>The value of an </a:t>
            </a:r>
            <a:r>
              <a:rPr lang="en-US" altLang="zh-CN" b="1" dirty="0">
                <a:solidFill>
                  <a:schemeClr val="accent1"/>
                </a:solidFill>
              </a:rPr>
              <a:t>out</a:t>
            </a:r>
            <a:r>
              <a:rPr lang="en-US" altLang="zh-CN" b="1" dirty="0"/>
              <a:t> parameter can be changed inside the stored procedure and its new value is passed back to the calling program.</a:t>
            </a:r>
            <a:endParaRPr lang="en-US" altLang="zh-CN" b="1" dirty="0"/>
          </a:p>
          <a:p>
            <a:r>
              <a:rPr lang="en-US" altLang="zh-CN" sz="2800" b="1" dirty="0"/>
              <a:t>INOUT</a:t>
            </a:r>
            <a:endParaRPr lang="en-US" altLang="zh-CN" sz="2800" b="1" dirty="0"/>
          </a:p>
          <a:p>
            <a:pPr lvl="1"/>
            <a:r>
              <a:rPr lang="en-US" altLang="zh-CN" b="1" dirty="0"/>
              <a:t>Combination of </a:t>
            </a:r>
            <a:r>
              <a:rPr lang="en-US" altLang="zh-CN" b="1" dirty="0">
                <a:solidFill>
                  <a:schemeClr val="accent1"/>
                </a:solidFill>
              </a:rPr>
              <a:t>in</a:t>
            </a:r>
            <a:r>
              <a:rPr lang="en-US" altLang="zh-CN" b="1" dirty="0"/>
              <a:t> &amp; </a:t>
            </a:r>
            <a:r>
              <a:rPr lang="en-US" altLang="zh-CN" b="1" dirty="0">
                <a:solidFill>
                  <a:schemeClr val="accent1"/>
                </a:solidFill>
              </a:rPr>
              <a:t>out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3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486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500" b="1" dirty="0"/>
              <a:t>Create a procedure to return the number of students in any given department.</a:t>
            </a:r>
            <a:endParaRPr lang="en-US" altLang="zh-CN" sz="2500" b="1" dirty="0"/>
          </a:p>
          <a:p>
            <a:pPr>
              <a:buNone/>
            </a:pPr>
            <a:r>
              <a:rPr lang="en-US" altLang="zh-CN" sz="2500" b="1" dirty="0"/>
              <a:t>mysql&gt; delimiter //</a:t>
            </a:r>
            <a:endParaRPr lang="en-US" altLang="zh-CN" sz="25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500" b="1" dirty="0"/>
              <a:t>mysql&gt; create </a:t>
            </a:r>
            <a:r>
              <a:rPr lang="en-US" altLang="zh-CN" sz="2500" b="1" dirty="0">
                <a:solidFill>
                  <a:schemeClr val="accent1"/>
                </a:solidFill>
              </a:rPr>
              <a:t>procedure</a:t>
            </a:r>
            <a:r>
              <a:rPr lang="en-US" altLang="zh-CN" sz="2500" b="1" dirty="0"/>
              <a:t> GetStudentSizeByDept(in 	  		     deptname varchar(50))</a:t>
            </a:r>
            <a:endParaRPr lang="en-US" altLang="zh-CN" sz="25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500" b="1" dirty="0"/>
              <a:t>		  begin</a:t>
            </a:r>
            <a:endParaRPr lang="en-US" altLang="zh-CN" sz="25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500" b="1" dirty="0"/>
              <a:t>        	     </a:t>
            </a:r>
            <a:r>
              <a:rPr lang="en-US" altLang="zh-CN" sz="2500" b="1" dirty="0">
                <a:solidFill>
                  <a:schemeClr val="accent1"/>
                </a:solidFill>
              </a:rPr>
              <a:t>select</a:t>
            </a:r>
            <a:r>
              <a:rPr lang="en-US" altLang="zh-CN" sz="2500" b="1" dirty="0"/>
              <a:t> count(*) </a:t>
            </a:r>
            <a:r>
              <a:rPr lang="en-US" altLang="zh-CN" sz="2500" b="1" dirty="0">
                <a:solidFill>
                  <a:schemeClr val="accent1"/>
                </a:solidFill>
              </a:rPr>
              <a:t>from</a:t>
            </a:r>
            <a:r>
              <a:rPr lang="en-US" altLang="zh-CN" sz="2500" b="1" dirty="0"/>
              <a:t> Students</a:t>
            </a:r>
            <a:endParaRPr lang="en-US" altLang="zh-CN" sz="25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500" b="1" dirty="0"/>
              <a:t>		     </a:t>
            </a:r>
            <a:r>
              <a:rPr lang="en-US" altLang="zh-CN" sz="2500" b="1" dirty="0">
                <a:solidFill>
                  <a:schemeClr val="accent1"/>
                </a:solidFill>
              </a:rPr>
              <a:t>where </a:t>
            </a:r>
            <a:r>
              <a:rPr lang="en-US" altLang="zh-CN" sz="2500" b="1" dirty="0"/>
              <a:t>dept_name = deptname;</a:t>
            </a:r>
            <a:endParaRPr lang="en-US" altLang="zh-CN" sz="25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500" b="1" dirty="0"/>
              <a:t>    		  end //</a:t>
            </a:r>
            <a:endParaRPr lang="en-US" altLang="zh-CN" sz="2500" b="1" dirty="0"/>
          </a:p>
          <a:p>
            <a:pPr>
              <a:buNone/>
            </a:pPr>
            <a:r>
              <a:rPr lang="en-US" altLang="zh-CN" sz="2500" b="1" dirty="0"/>
              <a:t>mysql&gt; delimiter ;</a:t>
            </a:r>
            <a:endParaRPr lang="en-US" altLang="zh-CN" sz="2500" b="1" dirty="0"/>
          </a:p>
          <a:p>
            <a:pPr>
              <a:buNone/>
            </a:pPr>
            <a:r>
              <a:rPr lang="en-US" altLang="zh-CN" sz="2500" b="1" dirty="0"/>
              <a:t>mysql&gt; call GetStudentSizeByDept(</a:t>
            </a:r>
            <a:r>
              <a:rPr lang="en-US" altLang="en-US" sz="2500" b="1" dirty="0"/>
              <a:t>‘</a:t>
            </a:r>
            <a:r>
              <a:rPr lang="en-US" altLang="zh-CN" sz="2500" b="1" dirty="0"/>
              <a:t>CS</a:t>
            </a:r>
            <a:r>
              <a:rPr lang="en-US" altLang="en-US" sz="2500" b="1" dirty="0"/>
              <a:t>’</a:t>
            </a:r>
            <a:r>
              <a:rPr lang="en-US" altLang="zh-CN" sz="2500" b="1" dirty="0"/>
              <a:t>);</a:t>
            </a:r>
            <a:endParaRPr lang="en-US" altLang="zh-CN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0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300" end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300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300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3: Another Way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500" b="1" dirty="0"/>
              <a:t>Another way to write the procedure in the previous slide.</a:t>
            </a:r>
            <a:endParaRPr lang="en-US" altLang="zh-CN" sz="2500" b="1" dirty="0"/>
          </a:p>
          <a:p>
            <a:pPr>
              <a:buNone/>
            </a:pPr>
            <a:r>
              <a:rPr lang="en-US" altLang="zh-CN" sz="2400" b="1" dirty="0"/>
              <a:t>mysql&gt; delimiter //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mysql&gt; create </a:t>
            </a:r>
            <a:r>
              <a:rPr lang="en-US" altLang="zh-CN" sz="2400" b="1" dirty="0">
                <a:solidFill>
                  <a:schemeClr val="accent1"/>
                </a:solidFill>
              </a:rPr>
              <a:t>procedure</a:t>
            </a:r>
            <a:r>
              <a:rPr lang="en-US" altLang="zh-CN" sz="2400" b="1" dirty="0"/>
              <a:t> GetStudentSizeByDept1(in 	  		     deptname varchar(50), </a:t>
            </a:r>
            <a:r>
              <a:rPr lang="en-US" altLang="zh-CN" sz="2400" b="1" dirty="0">
                <a:solidFill>
                  <a:schemeClr val="accent1"/>
                </a:solidFill>
              </a:rPr>
              <a:t>out num_of_students int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	  begin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	     </a:t>
            </a:r>
            <a:r>
              <a:rPr lang="en-US" altLang="zh-CN" sz="2400" b="1" dirty="0">
                <a:solidFill>
                  <a:schemeClr val="accent1"/>
                </a:solidFill>
              </a:rPr>
              <a:t>select</a:t>
            </a:r>
            <a:r>
              <a:rPr lang="en-US" altLang="zh-CN" sz="2400" b="1" dirty="0"/>
              <a:t> count(*) </a:t>
            </a:r>
            <a:r>
              <a:rPr lang="en-US" altLang="zh-CN" sz="2400" b="1" dirty="0">
                <a:solidFill>
                  <a:schemeClr val="accent1"/>
                </a:solidFill>
              </a:rPr>
              <a:t>into</a:t>
            </a:r>
            <a:r>
              <a:rPr lang="en-US" altLang="zh-CN" sz="2400" b="1" dirty="0"/>
              <a:t> num_of_students 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</a:rPr>
              <a:t>                 from</a:t>
            </a:r>
            <a:r>
              <a:rPr lang="en-US" altLang="zh-CN" sz="2400" b="1" dirty="0"/>
              <a:t> Students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	     </a:t>
            </a:r>
            <a:r>
              <a:rPr lang="en-US" altLang="zh-CN" sz="2400" b="1" dirty="0">
                <a:solidFill>
                  <a:schemeClr val="accent1"/>
                </a:solidFill>
              </a:rPr>
              <a:t>where </a:t>
            </a:r>
            <a:r>
              <a:rPr lang="en-US" altLang="zh-CN" sz="2400" b="1" dirty="0"/>
              <a:t>dept_name = deptname;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              end //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mysql&gt; delimiter 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mysql&gt; </a:t>
            </a:r>
            <a:r>
              <a:rPr lang="en-US" altLang="zh-CN" sz="2400" b="1" dirty="0">
                <a:solidFill>
                  <a:schemeClr val="accent1"/>
                </a:solidFill>
              </a:rPr>
              <a:t>call</a:t>
            </a:r>
            <a:r>
              <a:rPr lang="en-US" altLang="zh-CN" sz="2400" b="1" dirty="0"/>
              <a:t> GetStudentSizeByDept1(</a:t>
            </a:r>
            <a:r>
              <a:rPr lang="en-US" altLang="en-US" sz="2400" b="1" dirty="0"/>
              <a:t>‘</a:t>
            </a:r>
            <a:r>
              <a:rPr lang="en-US" altLang="zh-CN" sz="2400" b="1" dirty="0"/>
              <a:t>CS</a:t>
            </a:r>
            <a:r>
              <a:rPr lang="en-US" altLang="en-US" sz="2400" b="1" dirty="0"/>
              <a:t>’</a:t>
            </a:r>
            <a:r>
              <a:rPr lang="en-US" altLang="zh-CN" sz="2400" b="1" dirty="0"/>
              <a:t>, @num_of_students);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mysql&gt; select @num_of_students;</a:t>
            </a:r>
            <a:endParaRPr lang="en-US" altLang="zh-CN" sz="2400" b="1" dirty="0"/>
          </a:p>
        </p:txBody>
      </p:sp>
      <p:sp>
        <p:nvSpPr>
          <p:cNvPr id="28676" name="矩形 1"/>
          <p:cNvSpPr/>
          <p:nvPr/>
        </p:nvSpPr>
        <p:spPr>
          <a:xfrm>
            <a:off x="990600" y="6096000"/>
            <a:ext cx="6037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存储过程可以有返回值，也可以没有返回值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345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34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34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4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404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404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404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4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86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500" b="1" dirty="0"/>
              <a:t>Create a function to return the number of students in any given department.</a:t>
            </a:r>
            <a:endParaRPr lang="en-US" altLang="zh-CN" sz="25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mysql&gt; delimiter //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mysql&gt; create </a:t>
            </a:r>
            <a:r>
              <a:rPr lang="en-US" altLang="zh-CN" sz="2400" b="1" dirty="0">
                <a:solidFill>
                  <a:schemeClr val="accent1"/>
                </a:solidFill>
              </a:rPr>
              <a:t>function</a:t>
            </a:r>
            <a:r>
              <a:rPr lang="en-US" altLang="zh-CN" sz="2400" b="1" dirty="0"/>
              <a:t> GetStudentSizeByDept2(in 	  		     deptname varchar(50)) returns int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	  begin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	     declare num_of_students int;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        	     </a:t>
            </a:r>
            <a:r>
              <a:rPr lang="en-US" altLang="zh-CN" sz="2400" b="1" dirty="0">
                <a:solidFill>
                  <a:schemeClr val="accent1"/>
                </a:solidFill>
              </a:rPr>
              <a:t>select</a:t>
            </a:r>
            <a:r>
              <a:rPr lang="en-US" altLang="zh-CN" sz="2400" b="1" dirty="0"/>
              <a:t> count(*) </a:t>
            </a:r>
            <a:r>
              <a:rPr lang="en-US" altLang="zh-CN" sz="2400" b="1" dirty="0">
                <a:solidFill>
                  <a:schemeClr val="accent1"/>
                </a:solidFill>
              </a:rPr>
              <a:t>into</a:t>
            </a:r>
            <a:r>
              <a:rPr lang="en-US" altLang="zh-CN" sz="2400" b="1" dirty="0"/>
              <a:t> num_of_students </a:t>
            </a:r>
            <a:r>
              <a:rPr lang="en-US" altLang="zh-CN" sz="2400" b="1" dirty="0">
                <a:solidFill>
                  <a:schemeClr val="accent1"/>
                </a:solidFill>
              </a:rPr>
              <a:t>from</a:t>
            </a:r>
            <a:r>
              <a:rPr lang="en-US" altLang="zh-CN" sz="2400" b="1" dirty="0"/>
              <a:t> Students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		     </a:t>
            </a:r>
            <a:r>
              <a:rPr lang="en-US" altLang="zh-CN" sz="2400" b="1" dirty="0">
                <a:solidFill>
                  <a:schemeClr val="accent1"/>
                </a:solidFill>
              </a:rPr>
              <a:t>where </a:t>
            </a:r>
            <a:r>
              <a:rPr lang="en-US" altLang="zh-CN" sz="2400" b="1" dirty="0"/>
              <a:t>dept_name = deptname;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        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return</a:t>
            </a:r>
            <a:r>
              <a:rPr lang="en-US" altLang="zh-CN" sz="2400" b="1" dirty="0"/>
              <a:t> (num_of_students); 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    		  end //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mysql&gt; delimiter ;</a:t>
            </a:r>
            <a:endParaRPr lang="en-US" altLang="zh-CN" sz="24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/>
              <a:t>mysql&gt; </a:t>
            </a:r>
            <a:r>
              <a:rPr lang="en-US" altLang="zh-CN" sz="2400" b="1" dirty="0">
                <a:solidFill>
                  <a:schemeClr val="accent1"/>
                </a:solidFill>
              </a:rPr>
              <a:t>select</a:t>
            </a:r>
            <a:r>
              <a:rPr lang="en-US" altLang="zh-CN" sz="2400" b="1" dirty="0"/>
              <a:t> GetStudentSizeByDept2(</a:t>
            </a:r>
            <a:r>
              <a:rPr lang="ja-JP" altLang="en-US" sz="2400" b="1" dirty="0"/>
              <a:t>‘</a:t>
            </a:r>
            <a:r>
              <a:rPr lang="en-US" altLang="ja-JP" sz="2400" b="1" dirty="0"/>
              <a:t>CS</a:t>
            </a:r>
            <a:r>
              <a:rPr lang="ja-JP" altLang="en-US" sz="2400" b="1" dirty="0"/>
              <a:t>’</a:t>
            </a:r>
            <a:r>
              <a:rPr lang="en-US" altLang="ja-JP" sz="2400" b="1" dirty="0"/>
              <a:t>);</a:t>
            </a:r>
            <a:endParaRPr lang="en-US" altLang="zh-CN" sz="2400" b="1" dirty="0"/>
          </a:p>
        </p:txBody>
      </p:sp>
      <p:sp>
        <p:nvSpPr>
          <p:cNvPr id="30724" name="矩形 1"/>
          <p:cNvSpPr/>
          <p:nvPr/>
        </p:nvSpPr>
        <p:spPr>
          <a:xfrm>
            <a:off x="1219200" y="6323013"/>
            <a:ext cx="418623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存储函数必须指定返回的类型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2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412" end="4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412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412" end="4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4: Another Way</a:t>
            </a:r>
            <a:endParaRPr lang="en-US" altLang="zh-CN" sz="3600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334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500" b="1" dirty="0"/>
              <a:t>Here is another way to write the function in the previous slide. </a:t>
            </a:r>
            <a:endParaRPr lang="en-US" altLang="zh-CN" sz="2500" b="1" dirty="0"/>
          </a:p>
          <a:p>
            <a:pPr>
              <a:buNone/>
            </a:pPr>
            <a:r>
              <a:rPr lang="en-US" altLang="zh-CN" sz="2400" b="1" dirty="0"/>
              <a:t>mysql&gt; delimiter //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mysql&gt; create function GetStudentSizeByDept2(in 	  		     deptname varchar(50)) returns int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	  begin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	     return (</a:t>
            </a:r>
            <a:r>
              <a:rPr lang="en-US" altLang="zh-CN" sz="2400" b="1" dirty="0">
                <a:solidFill>
                  <a:schemeClr val="accent1"/>
                </a:solidFill>
              </a:rPr>
              <a:t>select</a:t>
            </a:r>
            <a:r>
              <a:rPr lang="en-US" altLang="zh-CN" sz="2400" b="1" dirty="0"/>
              <a:t> count(*) </a:t>
            </a:r>
            <a:r>
              <a:rPr lang="en-US" altLang="zh-CN" sz="2400" b="1" dirty="0">
                <a:solidFill>
                  <a:schemeClr val="accent1"/>
                </a:solidFill>
              </a:rPr>
              <a:t>from</a:t>
            </a:r>
            <a:r>
              <a:rPr lang="en-US" altLang="zh-CN" sz="2400" b="1" dirty="0"/>
              <a:t> Students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		                  </a:t>
            </a:r>
            <a:r>
              <a:rPr lang="en-US" altLang="zh-CN" sz="2400" b="1" dirty="0">
                <a:solidFill>
                  <a:schemeClr val="accent1"/>
                </a:solidFill>
              </a:rPr>
              <a:t>where </a:t>
            </a:r>
            <a:r>
              <a:rPr lang="en-US" altLang="zh-CN" sz="2400" b="1" dirty="0"/>
              <a:t>dept_name = deptname);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    		  end //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mysql&gt; delimiter ;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4873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5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562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delimiter //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create procedure set_counter(inout count int(4),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                 in increment int(4))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		   begin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		      set count = count + increment;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		   end //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delimiter ;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set @counter = 1;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call set_counter(@counter, 1); </a:t>
            </a:r>
            <a:r>
              <a:rPr lang="en-US" altLang="zh-CN" sz="2600" b="1" i="1" dirty="0"/>
              <a:t>-- 2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call set_counter(@counter, 1); </a:t>
            </a:r>
            <a:r>
              <a:rPr lang="en-US" altLang="zh-CN" sz="2600" b="1" i="1" dirty="0"/>
              <a:t>-- 3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call set_counter(@counter, 5); </a:t>
            </a:r>
            <a:r>
              <a:rPr lang="en-US" altLang="zh-CN" sz="2600" b="1" i="1" dirty="0"/>
              <a:t>-- 8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b="1" dirty="0"/>
              <a:t>mysql&gt; select @counter; </a:t>
            </a:r>
            <a:r>
              <a:rPr lang="en-US" altLang="zh-CN" sz="2600" b="1" i="1" dirty="0"/>
              <a:t>-- 8</a:t>
            </a:r>
            <a:endParaRPr lang="en-US" altLang="zh-CN" sz="2600" b="1" dirty="0"/>
          </a:p>
          <a:p>
            <a:pPr>
              <a:lnSpc>
                <a:spcPct val="90000"/>
              </a:lnSpc>
              <a:buNone/>
            </a:pPr>
            <a:endParaRPr lang="en-US" altLang="zh-CN" sz="3000" dirty="0"/>
          </a:p>
          <a:p>
            <a:pPr>
              <a:lnSpc>
                <a:spcPct val="90000"/>
              </a:lnSpc>
              <a:buNone/>
            </a:pPr>
            <a:endParaRPr lang="en-US" altLang="zh-CN" sz="3000" dirty="0"/>
          </a:p>
          <a:p>
            <a:pPr>
              <a:lnSpc>
                <a:spcPct val="90000"/>
              </a:lnSpc>
              <a:buNone/>
            </a:pPr>
            <a:endParaRPr lang="en-US" altLang="zh-CN" sz="3000" dirty="0"/>
          </a:p>
          <a:p>
            <a:pPr>
              <a:lnSpc>
                <a:spcPct val="90000"/>
              </a:lnSpc>
            </a:pP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5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0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3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6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9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sz="3600" b="1" dirty="0"/>
              <a:t>流程控制语句</a:t>
            </a:r>
            <a:br>
              <a:rPr lang="en-US" altLang="zh-CN" sz="3600" b="1" dirty="0"/>
            </a:br>
            <a:r>
              <a:rPr lang="en-US" altLang="zh-CN" sz="3600" b="1" dirty="0"/>
              <a:t>IF Statement</a:t>
            </a:r>
            <a:endParaRPr lang="en-US" altLang="zh-CN" sz="3600" b="1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Syntax: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chemeClr val="accent1"/>
                </a:solidFill>
              </a:rPr>
              <a:t>IF</a:t>
            </a:r>
            <a:r>
              <a:rPr lang="en-US" altLang="zh-CN" sz="2800" b="1" dirty="0"/>
              <a:t> if_expression </a:t>
            </a:r>
            <a:r>
              <a:rPr lang="en-US" altLang="zh-CN" sz="2800" b="1" dirty="0">
                <a:solidFill>
                  <a:schemeClr val="accent1"/>
                </a:solidFill>
              </a:rPr>
              <a:t>THEN</a:t>
            </a:r>
            <a:r>
              <a:rPr lang="en-US" altLang="zh-CN" sz="2800" b="1" dirty="0"/>
              <a:t> commands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[ELSEIF elseif_expression THEN commands]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[ELSE commands]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chemeClr val="accent1"/>
                </a:solidFill>
              </a:rPr>
              <a:t>END IF</a:t>
            </a:r>
            <a:r>
              <a:rPr lang="en-US" altLang="zh-CN" sz="2800" b="1" dirty="0"/>
              <a:t>;</a:t>
            </a:r>
            <a:endParaRPr lang="en-US" altLang="zh-CN" sz="2800" b="1" dirty="0"/>
          </a:p>
          <a:p>
            <a:pPr lvl="1"/>
            <a:endParaRPr lang="en-US" altLang="zh-C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6096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6</a:t>
            </a:r>
            <a:endParaRPr lang="en-US" altLang="zh-CN" sz="36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62063"/>
            <a:ext cx="8229600" cy="571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mysql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&gt; delimiter //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mysql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&gt; create procedure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GetCustomerLevel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(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	      in 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p_customerNumber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int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(11),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	      out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p_customerLevel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  varchar(10))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	 begin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	     declare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creditlim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double;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	    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select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creditlimit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into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creditlim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from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customers 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        	    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where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customerNumber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=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p_customerNumber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  	    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if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creditlim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&gt; 50000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then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            set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p_customerLevel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= 'PLATINUM';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        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elseif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(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creditlim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&lt;= 50000 and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creditlim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&gt;= 10000)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then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            set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p_customerLevel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= 'GOLD';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	    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elseif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creditlim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&lt; 10000 then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            set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p_customerLevel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= 'SILVER';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           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end if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	 	end//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mysql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&gt; delimiter ;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8916" name="矩形 1"/>
          <p:cNvSpPr/>
          <p:nvPr/>
        </p:nvSpPr>
        <p:spPr>
          <a:xfrm>
            <a:off x="533400" y="809625"/>
            <a:ext cx="5689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根据银行账户存钱的数量，判断卡的级别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7" name="矩形 2"/>
          <p:cNvSpPr/>
          <p:nvPr/>
        </p:nvSpPr>
        <p:spPr>
          <a:xfrm>
            <a:off x="76200" y="1981200"/>
            <a:ext cx="1600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过程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</a:rPr>
              <a:t>参数定义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8" name="矩形 5"/>
          <p:cNvSpPr/>
          <p:nvPr/>
        </p:nvSpPr>
        <p:spPr>
          <a:xfrm>
            <a:off x="76200" y="2798763"/>
            <a:ext cx="14208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变量声明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9" name="矩形 6"/>
          <p:cNvSpPr/>
          <p:nvPr/>
        </p:nvSpPr>
        <p:spPr>
          <a:xfrm>
            <a:off x="76200" y="3268663"/>
            <a:ext cx="1450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选择数据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0" name="矩形 7"/>
          <p:cNvSpPr/>
          <p:nvPr/>
        </p:nvSpPr>
        <p:spPr>
          <a:xfrm>
            <a:off x="77788" y="4191000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判断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Case Statement</a:t>
            </a:r>
            <a:endParaRPr lang="en-US" altLang="zh-CN" sz="3600" b="1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8486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Syntax: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</a:t>
            </a:r>
            <a:r>
              <a:rPr lang="en-US" altLang="zh-CN" sz="2800" b="1" dirty="0">
                <a:solidFill>
                  <a:schemeClr val="accent1"/>
                </a:solidFill>
              </a:rPr>
              <a:t>CASE </a:t>
            </a:r>
            <a:r>
              <a:rPr lang="en-US" altLang="zh-CN" sz="2800" b="1" dirty="0"/>
              <a:t> case_expression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  		WHEN when_expression_1 THEN 	commands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   		WHEN when_expression_2 THEN  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           commands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	   	...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ELSE commands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</a:t>
            </a:r>
            <a:r>
              <a:rPr lang="en-US" altLang="zh-CN" sz="2800" b="1" dirty="0">
                <a:solidFill>
                  <a:schemeClr val="accent1"/>
                </a:solidFill>
              </a:rPr>
              <a:t>END CASE;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Executable Objects (1)</a:t>
            </a:r>
            <a:endParaRPr lang="en-US" altLang="zh-CN" sz="3600" b="1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1600" b="1" dirty="0"/>
              <a:t>存放在</a:t>
            </a:r>
            <a:r>
              <a:rPr lang="en-US" altLang="zh-CN" sz="1600" b="1" dirty="0"/>
              <a:t>MySQL</a:t>
            </a:r>
            <a:r>
              <a:rPr lang="zh-CN" altLang="en-US" sz="1600" b="1" dirty="0"/>
              <a:t>服务器端，供重复使用的对象叫做存储程序。存储程序分为以下四种：</a:t>
            </a:r>
            <a:endParaRPr lang="zh-CN" altLang="en-US" sz="1600" b="1" dirty="0"/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）存储过程（</a:t>
            </a:r>
            <a:r>
              <a:rPr lang="en-US" altLang="zh-CN" sz="1600" b="1" dirty="0">
                <a:solidFill>
                  <a:schemeClr val="accent1"/>
                </a:solidFill>
              </a:rPr>
              <a:t> Stored procedures </a:t>
            </a:r>
            <a:r>
              <a:rPr lang="zh-CN" altLang="en-US" sz="1600" b="1" dirty="0"/>
              <a:t>）：不直接返回一个计算结果，但可以用来完成一般的运算或是生成一个结果集并传递回客户端。</a:t>
            </a:r>
            <a:endParaRPr lang="en-US" altLang="zh-CN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一条</a:t>
            </a:r>
            <a:r>
              <a:rPr lang="en-US" altLang="zh-CN" sz="1600" b="1" dirty="0"/>
              <a:t>SQL</a:t>
            </a:r>
            <a:r>
              <a:rPr lang="zh-CN" altLang="en-US" sz="1600" b="1" dirty="0"/>
              <a:t>语句如果比作一行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代码，存储过程就相当于一个</a:t>
            </a:r>
            <a:r>
              <a:rPr lang="en-US" altLang="zh-CN" sz="1600" b="1" dirty="0"/>
              <a:t>java</a:t>
            </a:r>
            <a:r>
              <a:rPr lang="zh-CN" altLang="en-US" sz="1600" b="1" dirty="0"/>
              <a:t>方法，可以包含许多</a:t>
            </a:r>
            <a:r>
              <a:rPr lang="en-US" altLang="zh-CN" sz="1600" b="1" dirty="0"/>
              <a:t>SQL</a:t>
            </a:r>
            <a:r>
              <a:rPr lang="zh-CN" altLang="en-US" sz="1600" b="1" dirty="0"/>
              <a:t>语句，进行更复杂的操作。</a:t>
            </a:r>
            <a:endParaRPr lang="en-US" altLang="zh-CN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）存储函数（</a:t>
            </a:r>
            <a:r>
              <a:rPr lang="en-US" altLang="zh-CN" sz="1600" b="1" dirty="0">
                <a:solidFill>
                  <a:schemeClr val="accent1"/>
                </a:solidFill>
              </a:rPr>
              <a:t> Stored functions </a:t>
            </a:r>
            <a:r>
              <a:rPr lang="zh-CN" altLang="en-US" sz="1600" b="1" dirty="0"/>
              <a:t>）：返回一个计算结果，该结果可以用在表达式里。</a:t>
            </a:r>
            <a:endParaRPr lang="zh-CN" altLang="en-US" sz="1600" b="1" dirty="0"/>
          </a:p>
          <a:p>
            <a:r>
              <a:rPr lang="zh-CN" altLang="en-US" sz="1600" b="1" dirty="0"/>
              <a:t>就相当于自定义</a:t>
            </a:r>
            <a:r>
              <a:rPr lang="en-US" altLang="zh-CN" sz="1600" b="1" dirty="0"/>
              <a:t>MySQL</a:t>
            </a:r>
            <a:r>
              <a:rPr lang="zh-CN" altLang="en-US" sz="1600" b="1" dirty="0"/>
              <a:t>函数一样，它的作用和</a:t>
            </a:r>
            <a:r>
              <a:rPr lang="en-US" altLang="zh-CN" sz="1600" b="1" dirty="0"/>
              <a:t>MySQL</a:t>
            </a:r>
            <a:r>
              <a:rPr lang="zh-CN" altLang="en-US" sz="1600" b="1" dirty="0"/>
              <a:t>函数类似，只不过需要我们自己去定义。</a:t>
            </a:r>
            <a:endParaRPr lang="en-US" altLang="zh-CN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）触发器（</a:t>
            </a:r>
            <a:r>
              <a:rPr lang="en-US" altLang="zh-CN" sz="1600" b="1" dirty="0">
                <a:solidFill>
                  <a:schemeClr val="accent1"/>
                </a:solidFill>
              </a:rPr>
              <a:t> Triggers </a:t>
            </a:r>
            <a:r>
              <a:rPr lang="zh-CN" altLang="en-US" sz="1600" b="1" dirty="0"/>
              <a:t>）：与数据表相关联，当那个数据表被</a:t>
            </a:r>
            <a:r>
              <a:rPr lang="en-US" altLang="zh-CN" sz="1600" b="1" dirty="0"/>
              <a:t>INSERT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DELETE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UPDATE</a:t>
            </a:r>
            <a:r>
              <a:rPr lang="zh-CN" altLang="en-US" sz="1600" b="1" dirty="0"/>
              <a:t>语句修改时，触发器将自动执行。</a:t>
            </a:r>
            <a:endParaRPr lang="zh-CN" altLang="en-US" sz="1600" b="1" dirty="0"/>
          </a:p>
          <a:p>
            <a:r>
              <a:rPr lang="zh-CN" altLang="en-US" sz="1600" b="1" dirty="0"/>
              <a:t>如果表关联了触发器，当表数据有修改操作时，触发器将自动执行，至于做什么是自己定义的。</a:t>
            </a:r>
            <a:endParaRPr lang="en-US" altLang="zh-CN" sz="1600" b="1" dirty="0"/>
          </a:p>
          <a:p>
            <a:endParaRPr lang="zh-CN" altLang="en-US" sz="1600" b="1" dirty="0"/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）事件（</a:t>
            </a:r>
            <a:r>
              <a:rPr lang="en-US" altLang="zh-CN" sz="1600" b="1" dirty="0">
                <a:solidFill>
                  <a:schemeClr val="accent1"/>
                </a:solidFill>
              </a:rPr>
              <a:t> Events </a:t>
            </a:r>
            <a:r>
              <a:rPr lang="zh-CN" altLang="en-US" sz="1600" b="1" dirty="0"/>
              <a:t>）：根据时间表在预定时刻自动执行。</a:t>
            </a:r>
            <a:endParaRPr lang="zh-CN" altLang="en-US" sz="1600" b="1" dirty="0"/>
          </a:p>
          <a:p>
            <a:r>
              <a:rPr lang="zh-CN" altLang="en-US" sz="1600" b="1" dirty="0"/>
              <a:t> 比如，可以自己定一个开始时间点，然后让它每隔指定的时间段重复做某些事情。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563563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7</a:t>
            </a:r>
            <a:endParaRPr lang="en-US" altLang="zh-CN" sz="3600" b="1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153400" cy="5638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mysql&gt; delimiter //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mysql&gt; create procedure GetCustomerShipping(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	   in p_customerNumber int(11), 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	   out p_shiping varchar(50))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        begin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	   declare customerCountry varchar(50);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	   </a:t>
            </a:r>
            <a:r>
              <a:rPr lang="en-US" altLang="zh-CN" sz="2000" b="1" dirty="0">
                <a:solidFill>
                  <a:schemeClr val="accent1"/>
                </a:solidFill>
              </a:rPr>
              <a:t>select</a:t>
            </a:r>
            <a:r>
              <a:rPr lang="en-US" altLang="zh-CN" sz="2000" b="1" dirty="0"/>
              <a:t> country </a:t>
            </a:r>
            <a:r>
              <a:rPr lang="en-US" altLang="zh-CN" sz="2000" b="1" dirty="0">
                <a:solidFill>
                  <a:schemeClr val="accent1"/>
                </a:solidFill>
              </a:rPr>
              <a:t>into</a:t>
            </a:r>
            <a:r>
              <a:rPr lang="en-US" altLang="zh-CN" sz="2000" b="1" dirty="0"/>
              <a:t> customerCountry </a:t>
            </a:r>
            <a:r>
              <a:rPr lang="en-US" altLang="zh-CN" sz="2000" b="1" dirty="0">
                <a:solidFill>
                  <a:schemeClr val="accent1"/>
                </a:solidFill>
              </a:rPr>
              <a:t>from</a:t>
            </a:r>
            <a:r>
              <a:rPr lang="en-US" altLang="zh-CN" sz="2000" b="1" dirty="0"/>
              <a:t> customers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	   </a:t>
            </a:r>
            <a:r>
              <a:rPr lang="en-US" altLang="zh-CN" sz="2000" b="1" dirty="0">
                <a:solidFill>
                  <a:schemeClr val="accent1"/>
                </a:solidFill>
              </a:rPr>
              <a:t>where</a:t>
            </a:r>
            <a:r>
              <a:rPr lang="en-US" altLang="zh-CN" sz="2000" b="1" dirty="0"/>
              <a:t> customerNumber = p_customerNumber;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        </a:t>
            </a:r>
            <a:r>
              <a:rPr lang="en-US" altLang="zh-CN" sz="2000" b="1" dirty="0">
                <a:solidFill>
                  <a:schemeClr val="accent1"/>
                </a:solidFill>
              </a:rPr>
              <a:t>CASE</a:t>
            </a:r>
            <a:r>
              <a:rPr lang="en-US" altLang="zh-CN" sz="2000" b="1" dirty="0"/>
              <a:t> customerCountry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             </a:t>
            </a:r>
            <a:r>
              <a:rPr lang="en-US" altLang="zh-CN" sz="2000" b="1" dirty="0">
                <a:solidFill>
                  <a:schemeClr val="accent1"/>
                </a:solidFill>
              </a:rPr>
              <a:t>WHEN</a:t>
            </a:r>
            <a:r>
              <a:rPr lang="en-US" altLang="zh-CN" sz="2000" b="1" dirty="0"/>
              <a:t> 'USA' </a:t>
            </a:r>
            <a:r>
              <a:rPr lang="en-US" altLang="zh-CN" sz="2000" b="1" dirty="0">
                <a:solidFill>
                  <a:schemeClr val="accent1"/>
                </a:solidFill>
              </a:rPr>
              <a:t>THEN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                    set p_shiping = '2-day Shipping';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             </a:t>
            </a:r>
            <a:r>
              <a:rPr lang="en-US" altLang="zh-CN" sz="2000" b="1" dirty="0">
                <a:solidFill>
                  <a:schemeClr val="accent1"/>
                </a:solidFill>
              </a:rPr>
              <a:t>WHEN</a:t>
            </a:r>
            <a:r>
              <a:rPr lang="en-US" altLang="zh-CN" sz="2000" b="1" dirty="0"/>
              <a:t> 'Canada' </a:t>
            </a:r>
            <a:r>
              <a:rPr lang="en-US" altLang="zh-CN" sz="2000" b="1" dirty="0">
                <a:solidFill>
                  <a:schemeClr val="accent1"/>
                </a:solidFill>
              </a:rPr>
              <a:t>THEN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       	set p_shiping = '3-day Shipping';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    	        </a:t>
            </a:r>
            <a:r>
              <a:rPr lang="en-US" altLang="zh-CN" sz="2000" b="1" dirty="0">
                <a:solidFill>
                  <a:schemeClr val="accent1"/>
                </a:solidFill>
              </a:rPr>
              <a:t>ELSE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       	set p_shiping = '5-day Shipping';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    	  </a:t>
            </a:r>
            <a:r>
              <a:rPr lang="en-US" altLang="zh-CN" sz="2000" b="1" dirty="0">
                <a:solidFill>
                  <a:schemeClr val="accent1"/>
                </a:solidFill>
              </a:rPr>
              <a:t>END CASE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 	        end //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mysql&gt; delimiter ;</a:t>
            </a:r>
            <a:endParaRPr lang="en-US" altLang="zh-CN" sz="2000" b="1" dirty="0"/>
          </a:p>
          <a:p>
            <a:pPr>
              <a:lnSpc>
                <a:spcPct val="80000"/>
              </a:lnSpc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sz="3600" b="1" dirty="0"/>
              <a:t>循环语句</a:t>
            </a:r>
            <a:r>
              <a:rPr lang="en-US" altLang="zh-CN" sz="3600" b="1" dirty="0"/>
              <a:t>Loop Statements</a:t>
            </a:r>
            <a:endParaRPr lang="en-US" altLang="zh-CN" sz="3600" b="1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300"/>
              </a:spcBef>
            </a:pPr>
            <a:r>
              <a:rPr lang="en-US" altLang="zh-CN" sz="2800" b="1" dirty="0"/>
              <a:t>While Loop</a:t>
            </a:r>
            <a:endParaRPr lang="en-US" altLang="zh-CN" sz="28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chemeClr val="accent1"/>
                </a:solidFill>
              </a:rPr>
              <a:t>WHILE</a:t>
            </a:r>
            <a:r>
              <a:rPr lang="en-US" altLang="zh-CN" sz="2800" b="1" dirty="0"/>
              <a:t> expression </a:t>
            </a:r>
            <a:r>
              <a:rPr lang="en-US" altLang="zh-CN" sz="2800" b="1" dirty="0">
                <a:solidFill>
                  <a:schemeClr val="accent1"/>
                </a:solidFill>
              </a:rPr>
              <a:t>DO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800" b="1" dirty="0"/>
              <a:t>		      Statements</a:t>
            </a:r>
            <a:endParaRPr lang="en-US" altLang="zh-CN" sz="28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chemeClr val="accent1"/>
                </a:solidFill>
              </a:rPr>
              <a:t>END WHILE;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2800" b="1" dirty="0"/>
              <a:t>Repeat Loop</a:t>
            </a:r>
            <a:endParaRPr lang="en-US" altLang="zh-CN" sz="28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800" b="1" dirty="0"/>
              <a:t>	 	</a:t>
            </a:r>
            <a:r>
              <a:rPr lang="en-US" altLang="zh-CN" sz="2800" b="1" dirty="0">
                <a:solidFill>
                  <a:srgbClr val="FFC000"/>
                </a:solidFill>
              </a:rPr>
              <a:t>REPEAT</a:t>
            </a:r>
            <a:endParaRPr lang="en-US" altLang="zh-CN" sz="2800" b="1" dirty="0">
              <a:solidFill>
                <a:srgbClr val="FFC000"/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800" b="1" dirty="0"/>
              <a:t>		     Statements;</a:t>
            </a:r>
            <a:endParaRPr lang="en-US" altLang="zh-CN" sz="28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chemeClr val="accent1"/>
                </a:solidFill>
              </a:rPr>
              <a:t>UNTIL</a:t>
            </a:r>
            <a:r>
              <a:rPr lang="en-US" altLang="zh-CN" sz="2800" b="1" dirty="0"/>
              <a:t> expression</a:t>
            </a:r>
            <a:endParaRPr lang="en-US" altLang="zh-CN" sz="2800" b="1" dirty="0"/>
          </a:p>
          <a:p>
            <a:pPr>
              <a:spcBef>
                <a:spcPts val="300"/>
              </a:spcBef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>
                <a:solidFill>
                  <a:schemeClr val="accent1"/>
                </a:solidFill>
              </a:rPr>
              <a:t>END REPEAT;</a:t>
            </a:r>
            <a:endParaRPr lang="en-US" altLang="zh-CN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4873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8</a:t>
            </a:r>
            <a:endParaRPr lang="en-US" altLang="zh-CN" sz="3600" b="1" dirty="0"/>
          </a:p>
        </p:txBody>
      </p:sp>
      <p:sp>
        <p:nvSpPr>
          <p:cNvPr id="24371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mysql&gt;  delimiter //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mysql&gt;  drop procedure if exists WhileLoopProc //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mysql&gt;  create procedure WhileLoopProc()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		begin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                    declare x int;  declare str  varchar(255);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                    set x = 1;  set str = '';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                    </a:t>
            </a:r>
            <a:r>
              <a:rPr lang="en-US" altLang="zh-CN" sz="2000" b="1" dirty="0">
                <a:solidFill>
                  <a:schemeClr val="accent1"/>
                </a:solidFill>
              </a:rPr>
              <a:t>WHILE</a:t>
            </a:r>
            <a:r>
              <a:rPr lang="en-US" altLang="zh-CN" sz="2000" b="1" dirty="0"/>
              <a:t> x &lt;= 5 </a:t>
            </a:r>
            <a:r>
              <a:rPr lang="en-US" altLang="zh-CN" sz="2000" b="1" dirty="0">
                <a:solidFill>
                  <a:schemeClr val="accent1"/>
                </a:solidFill>
              </a:rPr>
              <a:t>DO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                          set  str = concat(str, x, ',');  set  x = x + 1; 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              	     </a:t>
            </a:r>
            <a:r>
              <a:rPr lang="en-US" altLang="zh-CN" sz="2000" b="1" dirty="0">
                <a:solidFill>
                  <a:schemeClr val="accent1"/>
                </a:solidFill>
              </a:rPr>
              <a:t>END WHILE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                    select str;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       	end //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mysql&gt; delimiter 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mysql&gt; call WhileLoopProc();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/>
              <a:t>Output : 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str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----</a:t>
            </a:r>
            <a:endParaRPr lang="en-US" altLang="zh-CN" sz="20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1,2,3,4,5,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charRg st="43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715">
                                            <p:txEl>
                                              <p:charRg st="438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715">
                                            <p:txEl>
                                              <p:charRg st="43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3715">
                                            <p:txEl>
                                              <p:charRg st="438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charRg st="467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715">
                                            <p:txEl>
                                              <p:charRg st="467" end="4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3715">
                                            <p:txEl>
                                              <p:charRg st="467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3715">
                                            <p:txEl>
                                              <p:charRg st="467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charRg st="477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3715">
                                            <p:txEl>
                                              <p:charRg st="477" end="4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3715">
                                            <p:txEl>
                                              <p:charRg st="477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3715">
                                            <p:txEl>
                                              <p:charRg st="477" end="4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charRg st="482" end="4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3715">
                                            <p:txEl>
                                              <p:charRg st="482" end="4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3715">
                                            <p:txEl>
                                              <p:charRg st="482" end="4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3715">
                                            <p:txEl>
                                              <p:charRg st="482" end="4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charRg st="488" end="5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3715">
                                            <p:txEl>
                                              <p:charRg st="488" end="5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3715">
                                            <p:txEl>
                                              <p:charRg st="488" end="5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3715">
                                            <p:txEl>
                                              <p:charRg st="488" end="5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8 (Continued)</a:t>
            </a:r>
            <a:endParaRPr lang="en-US" altLang="zh-CN" sz="3600" b="1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400" b="1" dirty="0"/>
              <a:t>We can replace the WHILE loop in the example in the previous slide by the following REPEAT loop</a:t>
            </a:r>
            <a:endParaRPr lang="en-US" altLang="zh-CN" sz="2400" b="1" dirty="0"/>
          </a:p>
          <a:p>
            <a:pPr>
              <a:spcBef>
                <a:spcPts val="600"/>
              </a:spcBef>
              <a:buNone/>
            </a:pPr>
            <a:endParaRPr lang="en-US" altLang="zh-CN" sz="24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/>
              <a:t>                    REPEAT </a:t>
            </a:r>
            <a:endParaRPr lang="en-US" altLang="zh-CN" sz="24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/>
              <a:t>                          set  str = concat(str, x, ',');  </a:t>
            </a:r>
            <a:endParaRPr lang="en-US" altLang="zh-CN" sz="24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/>
              <a:t>                          set  x = x + 1; </a:t>
            </a:r>
            <a:endParaRPr lang="en-US" altLang="zh-CN" sz="24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/>
              <a:t>                    UNTIL x &gt; 5      -- </a:t>
            </a:r>
            <a:r>
              <a:rPr lang="en-US" altLang="zh-CN" sz="2400" b="1" dirty="0">
                <a:solidFill>
                  <a:schemeClr val="accent1"/>
                </a:solidFill>
              </a:rPr>
              <a:t>no semicolon here </a:t>
            </a:r>
            <a:endParaRPr lang="en-US" altLang="zh-CN" sz="2400" b="1" dirty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="1" dirty="0"/>
              <a:t>		        END REPEAT;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Loop, Leave &amp; Iterate</a:t>
            </a:r>
            <a:endParaRPr lang="en-US" altLang="zh-CN" sz="3600" b="1" dirty="0"/>
          </a:p>
        </p:txBody>
      </p:sp>
      <p:sp>
        <p:nvSpPr>
          <p:cNvPr id="24678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>
                <a:solidFill>
                  <a:schemeClr val="accent1"/>
                </a:solidFill>
              </a:rPr>
              <a:t>LEAVE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Equivalent to </a:t>
            </a:r>
            <a:r>
              <a:rPr lang="en-US" altLang="zh-CN" sz="2800" b="1" i="1" dirty="0">
                <a:solidFill>
                  <a:schemeClr val="accent1"/>
                </a:solidFill>
              </a:rPr>
              <a:t>break</a:t>
            </a:r>
            <a:r>
              <a:rPr lang="en-US" altLang="zh-CN" sz="2800" b="1" dirty="0"/>
              <a:t> in JAVA, C/C++, PHP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ITERATE </a:t>
            </a:r>
            <a:r>
              <a:rPr lang="en-US" altLang="zh-CN" sz="2800" b="1" dirty="0"/>
              <a:t>: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en-US" altLang="zh-CN" sz="2800" b="1" dirty="0"/>
              <a:t>Equivalent to </a:t>
            </a:r>
            <a:r>
              <a:rPr lang="en-US" altLang="zh-CN" sz="2800" b="1" i="1" dirty="0">
                <a:solidFill>
                  <a:schemeClr val="accent1"/>
                </a:solidFill>
              </a:rPr>
              <a:t>continue</a:t>
            </a:r>
            <a:endParaRPr lang="en-US" altLang="zh-CN" sz="2800" b="1" i="1" dirty="0"/>
          </a:p>
          <a:p>
            <a:r>
              <a:rPr lang="en-US" altLang="zh-CN" sz="2800" b="1" dirty="0"/>
              <a:t>They can be used to create another loop mechanism.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8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6096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9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mysql&gt; delimiter //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mysql&gt; create procedure LOOPLoopProc()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mysql&gt; begin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     declare  x  int;  declare  str  VARCHAR(255);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     set x = 1;   set str =  '';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     </a:t>
            </a:r>
            <a:r>
              <a:rPr lang="en-US" altLang="zh-CN" sz="1800" b="1" dirty="0">
                <a:solidFill>
                  <a:schemeClr val="accent1"/>
                </a:solidFill>
              </a:rPr>
              <a:t>loop_label</a:t>
            </a:r>
            <a:r>
              <a:rPr lang="en-US" altLang="zh-CN" sz="1800" b="1" dirty="0"/>
              <a:t>:  LOOP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 IF  x &gt; 10 THEN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     </a:t>
            </a:r>
            <a:r>
              <a:rPr lang="en-US" altLang="zh-CN" sz="1800" b="1" dirty="0">
                <a:solidFill>
                  <a:schemeClr val="accent1"/>
                </a:solidFill>
              </a:rPr>
              <a:t>LEAVE</a:t>
            </a:r>
            <a:r>
              <a:rPr lang="en-US" altLang="zh-CN" sz="1800" b="1" dirty="0"/>
              <a:t>  loop_label;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 END  IF;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 set  x = x + 1;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 IF  (x mod 2) THEN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     </a:t>
            </a:r>
            <a:r>
              <a:rPr lang="en-US" altLang="zh-CN" sz="1800" b="1" dirty="0">
                <a:solidFill>
                  <a:schemeClr val="accent1"/>
                </a:solidFill>
              </a:rPr>
              <a:t>ITERATE</a:t>
            </a:r>
            <a:r>
              <a:rPr lang="en-US" altLang="zh-CN" sz="1800" b="1" dirty="0"/>
              <a:t>  loop_label;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 ELSE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     set  str = concat(str, x, ',');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            END  IF;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   END LOOP;    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           select str;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      	     end //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mysql&gt; delimiter ;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Output : 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str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----</a:t>
            </a:r>
            <a:endParaRPr lang="en-US" altLang="zh-CN" sz="1800" b="1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2,4,6,8,10,</a:t>
            </a: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2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1" end="7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31" end="7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36" end="7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2" end="7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Cursor (</a:t>
            </a:r>
            <a:r>
              <a:rPr lang="zh-CN" altLang="en-US" sz="3600" b="1" dirty="0"/>
              <a:t>游标</a:t>
            </a:r>
            <a:r>
              <a:rPr lang="en-US" altLang="zh-CN" sz="3600" b="1" dirty="0"/>
              <a:t>)</a:t>
            </a:r>
            <a:endParaRPr lang="en-US" altLang="zh-CN" sz="3600" b="1" dirty="0"/>
          </a:p>
        </p:txBody>
      </p:sp>
      <p:sp>
        <p:nvSpPr>
          <p:cNvPr id="24883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800" b="1" dirty="0"/>
              <a:t>SQL</a:t>
            </a:r>
            <a:r>
              <a:rPr lang="zh-CN" altLang="en-US" sz="2800" b="1" dirty="0"/>
              <a:t>语句查询结果是多条记录，如何存储这些结果？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将一条条记录存储起来，使用</a:t>
            </a:r>
            <a:r>
              <a:rPr lang="en-US" altLang="zh-CN" sz="2800" b="1" dirty="0"/>
              <a:t>Cursor (</a:t>
            </a:r>
            <a:r>
              <a:rPr lang="zh-CN" altLang="en-US" sz="2800" b="1" dirty="0"/>
              <a:t>游标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zh-CN" altLang="en-US" sz="2800" b="1" dirty="0"/>
              <a:t>游标是系统为用户开设的一个数据缓冲区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endParaRPr lang="en-US" altLang="zh-CN" sz="2800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Cursor (2)</a:t>
            </a:r>
            <a:endParaRPr lang="en-US" altLang="zh-CN" sz="3600" b="1" dirty="0"/>
          </a:p>
        </p:txBody>
      </p:sp>
      <p:sp>
        <p:nvSpPr>
          <p:cNvPr id="2488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800" b="1" dirty="0"/>
              <a:t>Cursor is used to iterate through a result set returned by a select statement </a:t>
            </a:r>
            <a:r>
              <a:rPr lang="en-US" altLang="zh-CN" sz="2800" b="1" dirty="0">
                <a:solidFill>
                  <a:srgbClr val="FFC000"/>
                </a:solidFill>
              </a:rPr>
              <a:t>one row at a time</a:t>
            </a:r>
            <a:r>
              <a:rPr lang="en-US" altLang="zh-CN" sz="2800" b="1" dirty="0"/>
              <a:t>.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MySQL Cursors are:</a:t>
            </a:r>
            <a:endParaRPr lang="en-US" altLang="zh-CN" sz="2800" b="1" dirty="0"/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58FFFF"/>
                </a:solidFill>
              </a:rPr>
              <a:t>Read Only </a:t>
            </a:r>
            <a:r>
              <a:rPr lang="zh-CN" altLang="en-US" b="1" dirty="0">
                <a:solidFill>
                  <a:srgbClr val="58FFFF"/>
                </a:solidFill>
              </a:rPr>
              <a:t>只读</a:t>
            </a:r>
            <a:r>
              <a:rPr lang="en-US" altLang="zh-CN" b="1" dirty="0"/>
              <a:t>: Can not update data in the underlying table through cursor.</a:t>
            </a:r>
            <a:endParaRPr lang="en-US" altLang="zh-CN" b="1" dirty="0"/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58FFFF"/>
                </a:solidFill>
              </a:rPr>
              <a:t>Non-Scrollable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58FFFF"/>
                </a:solidFill>
              </a:rPr>
              <a:t>无法滚动</a:t>
            </a:r>
            <a:r>
              <a:rPr lang="en-US" altLang="zh-CN" b="1" dirty="0"/>
              <a:t>: Can only go through rows in the result set in forward order. You can not travel backward or skip rows.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835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35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35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11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8835">
                                            <p:txEl>
                                              <p:charRg st="116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8835">
                                            <p:txEl>
                                              <p:charRg st="11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8835">
                                            <p:txEl>
                                              <p:charRg st="116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19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8835">
                                            <p:txEl>
                                              <p:charRg st="190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8835">
                                            <p:txEl>
                                              <p:charRg st="19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8835">
                                            <p:txEl>
                                              <p:charRg st="19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Cursor (3)</a:t>
            </a:r>
            <a:endParaRPr lang="en-US" altLang="zh-CN" sz="3600" b="1" dirty="0"/>
          </a:p>
        </p:txBody>
      </p:sp>
      <p:sp>
        <p:nvSpPr>
          <p:cNvPr id="24883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800" b="1" dirty="0"/>
              <a:t>Syntax for defining a cursor:</a:t>
            </a:r>
            <a:endParaRPr lang="en-US" altLang="zh-CN" sz="28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/>
              <a:t>   </a:t>
            </a:r>
            <a:r>
              <a:rPr lang="en-US" altLang="zh-CN" sz="2800" b="1" dirty="0">
                <a:solidFill>
                  <a:schemeClr val="accent1"/>
                </a:solidFill>
              </a:rPr>
              <a:t>declare</a:t>
            </a:r>
            <a:r>
              <a:rPr lang="en-US" altLang="zh-CN" sz="2800" b="1" dirty="0"/>
              <a:t> cursor_name </a:t>
            </a:r>
            <a:r>
              <a:rPr lang="en-US" altLang="zh-CN" sz="2800" b="1" dirty="0">
                <a:solidFill>
                  <a:schemeClr val="accent1"/>
                </a:solidFill>
              </a:rPr>
              <a:t>cursor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accent1"/>
                </a:solidFill>
              </a:rPr>
              <a:t>for </a:t>
            </a:r>
            <a:r>
              <a:rPr lang="en-US" altLang="zh-CN" sz="2800" b="1" dirty="0"/>
              <a:t>select_statement;</a:t>
            </a:r>
            <a:endParaRPr lang="en-US" altLang="zh-CN" sz="28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/>
              <a:t>Example: </a:t>
            </a:r>
            <a:endParaRPr lang="en-US" altLang="zh-CN" sz="2800" b="1" dirty="0"/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      declare </a:t>
            </a:r>
            <a:r>
              <a:rPr lang="en-US" altLang="zh-CN" sz="2800" b="1" dirty="0"/>
              <a:t>c1 </a:t>
            </a:r>
            <a:r>
              <a:rPr lang="en-US" altLang="zh-CN" sz="2800" b="1" dirty="0">
                <a:solidFill>
                  <a:schemeClr val="accent1"/>
                </a:solidFill>
              </a:rPr>
              <a:t>cursor for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 lvl="1">
              <a:spcBef>
                <a:spcPts val="600"/>
              </a:spcBef>
              <a:buNone/>
            </a:pPr>
            <a:r>
              <a:rPr lang="en-US" altLang="zh-CN" b="1" dirty="0"/>
              <a:t>       </a:t>
            </a:r>
            <a:r>
              <a:rPr lang="en-US" altLang="zh-CN" b="1" dirty="0">
                <a:solidFill>
                  <a:schemeClr val="accent1"/>
                </a:solidFill>
              </a:rPr>
              <a:t>select</a:t>
            </a:r>
            <a:r>
              <a:rPr lang="en-US" altLang="zh-CN" b="1" dirty="0"/>
              <a:t> cid, cname, city </a:t>
            </a:r>
            <a:r>
              <a:rPr lang="en-US" altLang="zh-CN" b="1" dirty="0">
                <a:solidFill>
                  <a:schemeClr val="accent1"/>
                </a:solidFill>
              </a:rPr>
              <a:t>from</a:t>
            </a:r>
            <a:r>
              <a:rPr lang="en-US" altLang="zh-CN" b="1" dirty="0"/>
              <a:t> customers;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The query defining the cursor is not executed at the declaration time.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Cursor declaration comes after variable declaration.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chemeClr val="accent1"/>
                </a:solidFill>
              </a:rPr>
              <a:t>Question</a:t>
            </a:r>
            <a:r>
              <a:rPr lang="en-US" altLang="zh-CN" sz="2800" b="1" dirty="0"/>
              <a:t>: What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s the difference between cursor and a view?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82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9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12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16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8835">
                                            <p:txEl>
                                              <p:charRg st="168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835">
                                            <p:txEl>
                                              <p:charRg st="16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835">
                                            <p:txEl>
                                              <p:charRg st="16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239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8835">
                                            <p:txEl>
                                              <p:charRg st="239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835">
                                            <p:txEl>
                                              <p:charRg st="239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8835">
                                            <p:txEl>
                                              <p:charRg st="239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292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8835">
                                            <p:txEl>
                                              <p:charRg st="292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8835">
                                            <p:txEl>
                                              <p:charRg st="292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8835">
                                            <p:txEl>
                                              <p:charRg st="292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Cursor (4)</a:t>
            </a:r>
            <a:endParaRPr lang="en-US" altLang="zh-CN" sz="3600" b="1" dirty="0"/>
          </a:p>
        </p:txBody>
      </p:sp>
      <p:sp>
        <p:nvSpPr>
          <p:cNvPr id="24883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</a:pPr>
            <a:r>
              <a:rPr lang="en-US" altLang="zh-CN" sz="2800" b="1" dirty="0"/>
              <a:t>Statements for working with cursors:</a:t>
            </a:r>
            <a:endParaRPr lang="en-US" altLang="zh-CN" sz="2800" b="1" dirty="0"/>
          </a:p>
          <a:p>
            <a:pPr lvl="1">
              <a:spcBef>
                <a:spcPct val="0"/>
              </a:spcBef>
            </a:pPr>
            <a:r>
              <a:rPr lang="en-US" altLang="zh-CN" b="1" dirty="0">
                <a:solidFill>
                  <a:schemeClr val="accent1"/>
                </a:solidFill>
              </a:rPr>
              <a:t>open</a:t>
            </a:r>
            <a:r>
              <a:rPr lang="en-US" altLang="zh-CN" b="1" dirty="0"/>
              <a:t> cursor_name;</a:t>
            </a:r>
            <a:endParaRPr lang="en-US" altLang="zh-CN" b="1" dirty="0"/>
          </a:p>
          <a:p>
            <a:pPr lvl="1">
              <a:spcBef>
                <a:spcPct val="0"/>
              </a:spcBef>
            </a:pPr>
            <a:r>
              <a:rPr lang="en-US" altLang="zh-CN" b="1" dirty="0">
                <a:solidFill>
                  <a:schemeClr val="accent1"/>
                </a:solidFill>
              </a:rPr>
              <a:t>fetch</a:t>
            </a:r>
            <a:r>
              <a:rPr lang="en-US" altLang="zh-CN" b="1" dirty="0"/>
              <a:t> cursor_name </a:t>
            </a:r>
            <a:endParaRPr lang="en-US" altLang="zh-CN" b="1" dirty="0"/>
          </a:p>
          <a:p>
            <a:pPr lvl="1">
              <a:spcBef>
                <a:spcPct val="0"/>
              </a:spcBef>
              <a:buNone/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chemeClr val="accent1"/>
                </a:solidFill>
              </a:rPr>
              <a:t>into</a:t>
            </a:r>
            <a:r>
              <a:rPr lang="en-US" altLang="zh-CN" b="1" dirty="0"/>
              <a:t> record_or_variable_list;</a:t>
            </a:r>
            <a:endParaRPr lang="en-US" altLang="zh-CN" b="1" dirty="0"/>
          </a:p>
          <a:p>
            <a:pPr lvl="1">
              <a:spcBef>
                <a:spcPct val="0"/>
              </a:spcBef>
            </a:pPr>
            <a:r>
              <a:rPr lang="en-US" altLang="zh-CN" b="1" dirty="0">
                <a:solidFill>
                  <a:schemeClr val="accent1"/>
                </a:solidFill>
              </a:rPr>
              <a:t>close</a:t>
            </a:r>
            <a:r>
              <a:rPr lang="en-US" altLang="zh-CN" b="1" dirty="0"/>
              <a:t> cursor_name;</a:t>
            </a:r>
            <a:endParaRPr lang="en-US" altLang="zh-CN" b="1" dirty="0"/>
          </a:p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chemeClr val="accent1"/>
                </a:solidFill>
              </a:rPr>
              <a:t>Open</a:t>
            </a:r>
            <a:r>
              <a:rPr lang="en-US" altLang="zh-CN" sz="2800" b="1" dirty="0"/>
              <a:t> causes the query defining the cursor to be executed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pic>
        <p:nvPicPr>
          <p:cNvPr id="61444" name="Picture 3" descr="curso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4495800"/>
            <a:ext cx="8547100" cy="1649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12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835">
                                            <p:txEl>
                                              <p:charRg st="126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35">
                                            <p:txEl>
                                              <p:charRg st="12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35">
                                            <p:txEl>
                                              <p:charRg st="12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Executable Objects (2)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b="1" dirty="0"/>
              <a:t>存储程序优点</a:t>
            </a:r>
            <a:endParaRPr lang="en-US" altLang="zh-CN" sz="2800" b="1" dirty="0"/>
          </a:p>
          <a:p>
            <a:endParaRPr lang="en-US" altLang="zh-CN" sz="2800" b="1" dirty="0"/>
          </a:p>
          <a:p>
            <a:pPr lvl="1">
              <a:spcBef>
                <a:spcPts val="600"/>
              </a:spcBef>
            </a:pPr>
            <a:r>
              <a:rPr lang="zh-CN" altLang="en-US" sz="2400" b="1" dirty="0"/>
              <a:t>重复使用</a:t>
            </a:r>
            <a:endParaRPr lang="en-US" altLang="zh-CN" sz="2400" b="1" dirty="0"/>
          </a:p>
          <a:p>
            <a:pPr lvl="1">
              <a:spcBef>
                <a:spcPts val="600"/>
              </a:spcBef>
            </a:pPr>
            <a:r>
              <a:rPr lang="zh-CN" altLang="en-US" sz="2400" b="1" dirty="0"/>
              <a:t>运行效率高</a:t>
            </a:r>
            <a:endParaRPr lang="zh-CN" altLang="en-US" sz="2400" b="1" dirty="0"/>
          </a:p>
          <a:p>
            <a:pPr lvl="1">
              <a:spcBef>
                <a:spcPts val="600"/>
              </a:spcBef>
            </a:pPr>
            <a:r>
              <a:rPr lang="zh-CN" altLang="en-US" sz="2400" b="1" dirty="0"/>
              <a:t>存储程序都保存在服务端，降低了客户机和服务器之间的通信量	</a:t>
            </a:r>
            <a:endParaRPr lang="zh-CN" altLang="en-US" sz="2400" b="1" dirty="0"/>
          </a:p>
          <a:p>
            <a:pPr lvl="1">
              <a:spcBef>
                <a:spcPts val="600"/>
              </a:spcBef>
            </a:pPr>
            <a:r>
              <a:rPr lang="zh-CN" altLang="en-US" sz="2400" b="1" dirty="0"/>
              <a:t>可以提高数据库安全性，可以限制存储程序的访问权限。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Cursor (5)</a:t>
            </a:r>
            <a:endParaRPr lang="en-US" altLang="zh-CN" sz="3600" b="1" dirty="0"/>
          </a:p>
        </p:txBody>
      </p:sp>
      <p:sp>
        <p:nvSpPr>
          <p:cNvPr id="24883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800" b="1" dirty="0"/>
              <a:t>A cursor always points to the prior row. Each fetch statement will first advance the cursor position by 1 and then retrieve the values in the pointed row.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A cursor can be re-opened after it is closed. Re-opened cursor points to the beginning of the table.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A cursor is not needed if you are sure that the result can have at most one row.</a:t>
            </a:r>
            <a:endParaRPr lang="en-US" altLang="zh-CN" sz="2800" b="1" dirty="0"/>
          </a:p>
          <a:p>
            <a:pPr lvl="1"/>
            <a:r>
              <a:rPr lang="en-US" altLang="zh-CN" b="1" dirty="0"/>
              <a:t>In this case, you can use </a:t>
            </a:r>
            <a:r>
              <a:rPr lang="en-US" altLang="en-US" b="1" dirty="0"/>
              <a:t>“</a:t>
            </a:r>
            <a:r>
              <a:rPr lang="en-US" altLang="zh-CN" b="1" dirty="0"/>
              <a:t>select … into …</a:t>
            </a:r>
            <a:r>
              <a:rPr lang="en-US" altLang="en-US" b="1" dirty="0"/>
              <a:t>”</a:t>
            </a:r>
            <a:endParaRPr lang="en-US" altLang="zh-CN" b="1" dirty="0"/>
          </a:p>
        </p:txBody>
      </p:sp>
      <p:sp>
        <p:nvSpPr>
          <p:cNvPr id="63492" name="矩形 1"/>
          <p:cNvSpPr/>
          <p:nvPr/>
        </p:nvSpPr>
        <p:spPr>
          <a:xfrm>
            <a:off x="609600" y="5200650"/>
            <a:ext cx="76962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C000"/>
                </a:solidFill>
                <a:latin typeface="-apple-system"/>
              </a:rPr>
              <a:t>游标充当</a:t>
            </a:r>
            <a:r>
              <a:rPr lang="zh-CN" altLang="en-US" b="1" dirty="0">
                <a:solidFill>
                  <a:srgbClr val="FFC000"/>
                </a:solidFill>
                <a:latin typeface="-apple-system"/>
              </a:rPr>
              <a:t>指针</a:t>
            </a:r>
            <a:r>
              <a:rPr lang="zh-CN" altLang="en-US" dirty="0">
                <a:solidFill>
                  <a:srgbClr val="FFC000"/>
                </a:solidFill>
                <a:latin typeface="-apple-system"/>
              </a:rPr>
              <a:t>的作用。尽管游标能遍历结果中的所有行，但他一次只指向一行。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15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256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337" end="3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MySQL Cursor (6)</a:t>
            </a:r>
            <a:endParaRPr lang="en-US" altLang="zh-CN" sz="3600" b="1" dirty="0"/>
          </a:p>
        </p:txBody>
      </p:sp>
      <p:sp>
        <p:nvSpPr>
          <p:cNvPr id="24883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800" b="1" dirty="0"/>
              <a:t>When working with MYSQL cursor, also need to declare a NOT FOUND Handler to handle the situation when the cursor could not find any row when the next FETCH statement is executed.</a:t>
            </a:r>
            <a:endParaRPr lang="en-US" altLang="zh-CN" sz="2800" b="1" dirty="0"/>
          </a:p>
          <a:p>
            <a:r>
              <a:rPr lang="en-US" altLang="zh-CN" sz="2800" b="1" dirty="0"/>
              <a:t>Declare a NOT FOUND Handler</a:t>
            </a:r>
            <a:endParaRPr lang="en-US" altLang="zh-CN" sz="2800" b="1" dirty="0"/>
          </a:p>
          <a:p>
            <a:pPr lvl="1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declare continue handler for not found set</a:t>
            </a:r>
            <a:r>
              <a:rPr lang="en-US" altLang="zh-CN" b="1" dirty="0"/>
              <a:t> finished = 1;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17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charRg st="207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7150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mysql&gt; delimiter //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mysql&gt; create procedure build_email_list (inout email_list  varchar(4000))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begin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    declare v_finished int default 0;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    declare v_email varchar(100) default '';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</a:t>
            </a:r>
            <a:r>
              <a:rPr lang="en-US" altLang="zh-CN" sz="1800" b="1" i="1" dirty="0"/>
              <a:t>-- declare cursor for employee email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</a:t>
            </a:r>
            <a:r>
              <a:rPr lang="en-US" altLang="zh-CN" sz="1800" b="1" dirty="0">
                <a:solidFill>
                  <a:schemeClr val="accent1"/>
                </a:solidFill>
              </a:rPr>
              <a:t>declare</a:t>
            </a:r>
            <a:r>
              <a:rPr lang="en-US" altLang="zh-CN" sz="1800" b="1" dirty="0"/>
              <a:t> email_cursor </a:t>
            </a:r>
            <a:r>
              <a:rPr lang="en-US" altLang="zh-CN" sz="1800" b="1" dirty="0">
                <a:solidFill>
                  <a:schemeClr val="accent1"/>
                </a:solidFill>
              </a:rPr>
              <a:t>cursor for </a:t>
            </a:r>
            <a:r>
              <a:rPr lang="en-US" altLang="zh-CN" sz="1800" b="1" dirty="0"/>
              <a:t>select email from employees;  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</a:t>
            </a:r>
            <a:r>
              <a:rPr lang="en-US" altLang="zh-CN" sz="1800" b="1" i="1" dirty="0"/>
              <a:t>-- declare NOT FOUND handler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</a:t>
            </a:r>
            <a:r>
              <a:rPr lang="en-US" altLang="zh-CN" sz="1800" b="1" dirty="0">
                <a:solidFill>
                  <a:schemeClr val="accent1"/>
                </a:solidFill>
              </a:rPr>
              <a:t>declare continue handler  for not found </a:t>
            </a:r>
            <a:r>
              <a:rPr lang="en-US" altLang="zh-CN" sz="1800" b="1" dirty="0"/>
              <a:t>set v_finished = 1;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</a:t>
            </a:r>
            <a:r>
              <a:rPr lang="en-US" altLang="zh-CN" sz="1800" b="1" dirty="0">
                <a:solidFill>
                  <a:srgbClr val="FFC000"/>
                </a:solidFill>
              </a:rPr>
              <a:t>open</a:t>
            </a:r>
            <a:r>
              <a:rPr lang="en-US" altLang="zh-CN" sz="1800" b="1" dirty="0"/>
              <a:t> email_cursor;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get_email: loop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   </a:t>
            </a:r>
            <a:r>
              <a:rPr lang="en-US" altLang="zh-CN" sz="1800" b="1" dirty="0">
                <a:solidFill>
                  <a:srgbClr val="FFC000"/>
                </a:solidFill>
              </a:rPr>
              <a:t> fetch email_cursor into v_email;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    if v_finished = 1 then 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        leave get_email;  -- exit the loop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    end if;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    </a:t>
            </a:r>
            <a:r>
              <a:rPr lang="en-US" altLang="zh-CN" sz="1800" b="1" i="1" dirty="0"/>
              <a:t>-- build email list with </a:t>
            </a:r>
            <a:r>
              <a:rPr lang="en-US" altLang="en-US" sz="1800" b="1" i="1" dirty="0"/>
              <a:t>“</a:t>
            </a:r>
            <a:r>
              <a:rPr lang="en-US" altLang="zh-CN" sz="1800" b="1" i="1" dirty="0"/>
              <a:t>;</a:t>
            </a:r>
            <a:r>
              <a:rPr lang="en-US" altLang="en-US" sz="1800" b="1" i="1" dirty="0"/>
              <a:t>”</a:t>
            </a:r>
            <a:r>
              <a:rPr lang="en-US" altLang="zh-CN" sz="1800" b="1" i="1" dirty="0"/>
              <a:t> as the delimiter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     set email_list = concat(v_email, ';', email_list);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    end loop get_email;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 	    </a:t>
            </a:r>
            <a:r>
              <a:rPr lang="en-US" altLang="zh-CN" sz="1800" b="1" dirty="0">
                <a:solidFill>
                  <a:srgbClr val="FFC000"/>
                </a:solidFill>
              </a:rPr>
              <a:t>close</a:t>
            </a:r>
            <a:r>
              <a:rPr lang="en-US" altLang="zh-CN" sz="1800" b="1" dirty="0"/>
              <a:t> email_cursor;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end //</a:t>
            </a:r>
            <a:endParaRPr lang="en-US" altLang="zh-CN" sz="1800" b="1" dirty="0"/>
          </a:p>
        </p:txBody>
      </p:sp>
      <p:sp>
        <p:nvSpPr>
          <p:cNvPr id="67587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10</a:t>
            </a:r>
            <a:endParaRPr lang="en-US" altLang="zh-CN" sz="3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864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ct val="0"/>
              </a:spcBef>
              <a:buNone/>
            </a:pPr>
            <a:r>
              <a:rPr lang="en-US" altLang="zh-CN" sz="1400" b="1" dirty="0"/>
              <a:t> </a:t>
            </a:r>
            <a:r>
              <a:rPr lang="en-US" altLang="zh-CN" sz="1800" b="1" dirty="0"/>
              <a:t>mysql&gt; delimiter 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Test: 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mysql&gt; set @email_list = '';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mysql&gt; call build_email_list(@email_list);</a:t>
            </a:r>
            <a:endParaRPr lang="en-US" altLang="zh-CN" sz="1800" b="1" dirty="0"/>
          </a:p>
          <a:p>
            <a:pPr>
              <a:buNone/>
            </a:pPr>
            <a:r>
              <a:rPr lang="en-US" altLang="zh-CN" sz="1800" b="1" dirty="0"/>
              <a:t>mysql&gt; select @email_list;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Output :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@email_list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-----------------</a:t>
            </a:r>
            <a:endParaRPr lang="en-US" altLang="zh-CN" sz="1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1800" b="1" dirty="0"/>
              <a:t>	a@gmail.com;b@gmail.com;c@gmail.com; (List of all email id separated by ;)</a:t>
            </a:r>
            <a:endParaRPr lang="en-US" altLang="zh-CN" sz="1800" b="1" dirty="0"/>
          </a:p>
        </p:txBody>
      </p:sp>
      <p:sp>
        <p:nvSpPr>
          <p:cNvPr id="69635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Example 10 (Continued)</a:t>
            </a:r>
            <a:endParaRPr lang="en-US" altLang="zh-CN"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066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500" b="1" dirty="0"/>
              <a:t>Stored Procedure/Function Information (1)</a:t>
            </a:r>
            <a:br>
              <a:rPr lang="en-US" altLang="zh-CN" sz="3500" b="1" dirty="0"/>
            </a:br>
            <a:r>
              <a:rPr lang="zh-CN" altLang="en-US" sz="3500" b="1" dirty="0"/>
              <a:t>查看存储程序</a:t>
            </a:r>
            <a:endParaRPr lang="en-US" altLang="zh-CN" sz="3500" b="1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To find information about a stored procedure or function, use the following statement: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Syntax:</a:t>
            </a:r>
            <a:endParaRPr lang="en-US" altLang="zh-CN" sz="2800" b="1" dirty="0"/>
          </a:p>
          <a:p>
            <a:pPr lvl="1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show procedure </a:t>
            </a:r>
            <a:r>
              <a:rPr lang="en-US" altLang="zh-CN" b="1" dirty="0"/>
              <a:t>|</a:t>
            </a:r>
            <a:r>
              <a:rPr lang="en-US" altLang="zh-CN" b="1" dirty="0">
                <a:solidFill>
                  <a:schemeClr val="accent1"/>
                </a:solidFill>
              </a:rPr>
              <a:t> function status</a:t>
            </a:r>
            <a:r>
              <a:rPr lang="en-US" altLang="zh-CN" b="1" dirty="0"/>
              <a:t> [where expression];</a:t>
            </a:r>
            <a:endParaRPr lang="en-US" altLang="zh-CN" b="1" dirty="0"/>
          </a:p>
          <a:p>
            <a:r>
              <a:rPr lang="en-US" altLang="zh-CN" sz="2800" b="1" dirty="0"/>
              <a:t>Examples: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mysql&gt; show procedure status;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mysql&gt; show function status where name like '%product%</a:t>
            </a:r>
            <a:r>
              <a:rPr lang="en-US" altLang="en-US" sz="2800" b="1" dirty="0"/>
              <a:t>‘</a:t>
            </a:r>
            <a:r>
              <a:rPr lang="en-US" altLang="zh-CN" sz="2800" b="1" dirty="0"/>
              <a:t>;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marL="342900" indent="-342900"/>
            <a:r>
              <a:rPr lang="en-US" altLang="zh-CN" sz="2800" b="1" dirty="0"/>
              <a:t>Sample Output of </a:t>
            </a:r>
            <a:br>
              <a:rPr lang="en-US" altLang="zh-CN" sz="2800" b="1" dirty="0"/>
            </a:br>
            <a:r>
              <a:rPr lang="en-US" altLang="en-US" sz="2800" b="1" dirty="0"/>
              <a:t>“</a:t>
            </a:r>
            <a:r>
              <a:rPr lang="en-US" altLang="zh-CN" sz="2800" b="1" dirty="0"/>
              <a:t>show procedure status</a:t>
            </a:r>
            <a:r>
              <a:rPr lang="en-US" altLang="en-US" sz="2800" b="1" dirty="0"/>
              <a:t>”</a:t>
            </a:r>
            <a:r>
              <a:rPr lang="en-US" altLang="zh-CN" sz="2800" b="1" dirty="0"/>
              <a:t> in Workbench</a:t>
            </a:r>
            <a:endParaRPr lang="en-US" altLang="zh-CN" sz="2800" b="1" dirty="0"/>
          </a:p>
        </p:txBody>
      </p:sp>
      <p:pic>
        <p:nvPicPr>
          <p:cNvPr id="73731" name="Content Placeholder 5" descr="status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2550" y="2057400"/>
            <a:ext cx="8985250" cy="2208213"/>
          </a:xfrm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214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495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To see a stored procedure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s or function</a:t>
            </a:r>
            <a:r>
              <a:rPr lang="en-US" altLang="en-US" sz="2800" b="1" dirty="0"/>
              <a:t>’</a:t>
            </a:r>
            <a:r>
              <a:rPr lang="en-US" altLang="zh-CN" sz="2800" b="1" dirty="0"/>
              <a:t>s source code, use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show create procedure | function stored_procedure_name;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Examples: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mysql&gt; show create procedure build_email_list;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mysql&gt; show create function GetStudentSizeByDept2;</a:t>
            </a:r>
            <a:endParaRPr lang="en-US" altLang="zh-CN" sz="2800" b="1" dirty="0"/>
          </a:p>
          <a:p>
            <a:pPr>
              <a:buNone/>
            </a:pPr>
            <a:endParaRPr lang="en-US" altLang="zh-CN" sz="2800" b="1" dirty="0"/>
          </a:p>
          <a:p>
            <a:pPr>
              <a:buNone/>
            </a:pPr>
            <a:endParaRPr lang="en-US" altLang="zh-CN" sz="2800" b="1" dirty="0"/>
          </a:p>
        </p:txBody>
      </p:sp>
      <p:sp>
        <p:nvSpPr>
          <p:cNvPr id="4" name="Title 1"/>
          <p:cNvSpPr txBox="1"/>
          <p:nvPr/>
        </p:nvSpPr>
        <p:spPr bwMode="auto">
          <a:xfrm>
            <a:off x="304800" y="304800"/>
            <a:ext cx="8534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en-US" sz="35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Stored Procedure/Function Information (2)</a:t>
            </a:r>
            <a:endParaRPr kumimoji="0" lang="en-US" sz="35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charRg st="11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charRg st="12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charRg st="174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(</a:t>
            </a:r>
            <a:r>
              <a:rPr lang="zh-CN" altLang="en-US" sz="3600" b="1" dirty="0"/>
              <a:t>触发器</a:t>
            </a:r>
            <a:r>
              <a:rPr lang="en-US" altLang="zh-CN" sz="3600" b="1" dirty="0"/>
              <a:t>)</a:t>
            </a:r>
            <a:endParaRPr lang="en-US" altLang="zh-CN" sz="3600" b="1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</a:pPr>
            <a:r>
              <a:rPr lang="zh-CN" altLang="en-US" dirty="0"/>
              <a:t>触发器（</a:t>
            </a:r>
            <a:r>
              <a:rPr lang="en-US" altLang="zh-CN" dirty="0"/>
              <a:t>Trigger</a:t>
            </a:r>
            <a:r>
              <a:rPr lang="zh-CN" altLang="en-US" dirty="0"/>
              <a:t>）是用户定义在关系表上的一类由</a:t>
            </a:r>
            <a:r>
              <a:rPr lang="zh-CN" altLang="en-US" dirty="0">
                <a:solidFill>
                  <a:srgbClr val="FF00FF"/>
                </a:solidFill>
              </a:rPr>
              <a:t>事件驱动</a:t>
            </a:r>
            <a:r>
              <a:rPr lang="zh-CN" altLang="en-US" dirty="0"/>
              <a:t>的特殊过程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 触发器保存在数据库服务器中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任何用户对表的增、删、改操作均由服务器自动激活相应的触发器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触发器可以实施更为复杂的检查和操作，具有更精细和更强大的数据控制能力 </a:t>
            </a:r>
            <a:endParaRPr lang="zh-CN" altLang="en-US" dirty="0"/>
          </a:p>
          <a:p>
            <a:endParaRPr lang="en-US" altLang="zh-CN" sz="2800" b="1" dirty="0"/>
          </a:p>
          <a:p>
            <a:endParaRPr lang="en-US" altLang="zh-CN" sz="2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(2)</a:t>
            </a:r>
            <a:endParaRPr lang="en-US" altLang="zh-CN" sz="3600" b="1" dirty="0"/>
          </a:p>
        </p:txBody>
      </p:sp>
      <p:sp>
        <p:nvSpPr>
          <p:cNvPr id="5" name="Rectangle 3"/>
          <p:cNvSpPr txBox="1"/>
          <p:nvPr/>
        </p:nvSpPr>
        <p:spPr>
          <a:xfrm>
            <a:off x="152400" y="1295400"/>
            <a:ext cx="87630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342900" lvl="0" indent="-342900">
              <a:buNone/>
            </a:pPr>
            <a:r>
              <a:rPr lang="en-US" altLang="zh-CN" sz="2800" b="1" dirty="0"/>
              <a:t> ECA Model:</a:t>
            </a:r>
            <a:endParaRPr lang="en-US" altLang="zh-CN" sz="2800" b="1" dirty="0"/>
          </a:p>
          <a:p>
            <a:pPr marL="342900" lvl="0" indent="-342900">
              <a:buNone/>
            </a:pPr>
            <a:endParaRPr lang="en-US" altLang="zh-CN" sz="2800" b="1" dirty="0"/>
          </a:p>
          <a:p>
            <a:pPr marL="342900" lvl="0" indent="-342900">
              <a:buNone/>
            </a:pPr>
            <a:endParaRPr lang="en-US" altLang="zh-CN" sz="2800" b="1" dirty="0"/>
          </a:p>
          <a:p>
            <a:pPr marL="342900" lvl="0" indent="-342900">
              <a:buNone/>
            </a:pPr>
            <a:endParaRPr lang="en-US" altLang="zh-CN" sz="2800" b="1" dirty="0"/>
          </a:p>
          <a:p>
            <a:pPr marL="342900" lvl="0" indent="-342900">
              <a:buNone/>
            </a:pPr>
            <a:endParaRPr lang="en-US" altLang="zh-CN" sz="2800" b="1" dirty="0"/>
          </a:p>
          <a:p>
            <a:pPr marL="342900" lvl="0" indent="-342900">
              <a:buNone/>
            </a:pPr>
            <a:endParaRPr lang="en-US" altLang="zh-CN" sz="2800" b="1" dirty="0"/>
          </a:p>
          <a:p>
            <a:pPr marL="342900" lvl="0" indent="-342900">
              <a:buNone/>
            </a:pPr>
            <a:endParaRPr lang="en-US" altLang="zh-CN" sz="2800" b="1" dirty="0"/>
          </a:p>
          <a:p>
            <a:pPr marL="342900" lvl="0" indent="-342900">
              <a:buNone/>
            </a:pPr>
            <a:r>
              <a:rPr lang="en-US" altLang="zh-CN" sz="2800" b="1" dirty="0"/>
              <a:t>       </a:t>
            </a:r>
            <a:r>
              <a:rPr lang="en-US" altLang="zh-CN" sz="2800" b="1" dirty="0">
                <a:solidFill>
                  <a:schemeClr val="accent1"/>
                </a:solidFill>
              </a:rPr>
              <a:t>Event </a:t>
            </a:r>
            <a:r>
              <a:rPr lang="en-US" altLang="zh-CN" sz="2800" b="1" dirty="0"/>
              <a:t>                        </a:t>
            </a:r>
            <a:r>
              <a:rPr lang="en-US" altLang="zh-CN" sz="2800" b="1" dirty="0">
                <a:solidFill>
                  <a:schemeClr val="accent1"/>
                </a:solidFill>
              </a:rPr>
              <a:t>Condition</a:t>
            </a:r>
            <a:r>
              <a:rPr lang="en-US" altLang="zh-CN" sz="2800" b="1" dirty="0"/>
              <a:t>                      </a:t>
            </a:r>
            <a:r>
              <a:rPr lang="en-US" altLang="zh-CN" sz="2800" b="1" dirty="0">
                <a:solidFill>
                  <a:schemeClr val="accent1"/>
                </a:solidFill>
              </a:rPr>
              <a:t>Action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E7E7"/>
                </a:solidFill>
              </a:rPr>
              <a:t>MySQL currently only supports the event-action part.</a:t>
            </a:r>
            <a:endParaRPr lang="en-US" altLang="zh-CN" sz="2800" b="1" dirty="0">
              <a:solidFill>
                <a:srgbClr val="00E7E7"/>
              </a:solidFill>
            </a:endParaRPr>
          </a:p>
        </p:txBody>
      </p:sp>
      <p:sp>
        <p:nvSpPr>
          <p:cNvPr id="79876" name="Text Box 4"/>
          <p:cNvSpPr txBox="1"/>
          <p:nvPr/>
        </p:nvSpPr>
        <p:spPr>
          <a:xfrm>
            <a:off x="569913" y="2170113"/>
            <a:ext cx="1639887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an event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detected?</a:t>
            </a:r>
            <a:endParaRPr lang="en-US" altLang="zh-CN" sz="2800" b="1" dirty="0"/>
          </a:p>
        </p:txBody>
      </p:sp>
      <p:sp>
        <p:nvSpPr>
          <p:cNvPr id="79877" name="Text Box 5"/>
          <p:cNvSpPr txBox="1"/>
          <p:nvPr/>
        </p:nvSpPr>
        <p:spPr>
          <a:xfrm>
            <a:off x="3754438" y="2170113"/>
            <a:ext cx="1960562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Is the event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significant?</a:t>
            </a:r>
            <a:endParaRPr lang="en-US" altLang="zh-CN" sz="2800" b="1" dirty="0"/>
          </a:p>
        </p:txBody>
      </p:sp>
      <p:sp>
        <p:nvSpPr>
          <p:cNvPr id="79878" name="Text Box 6"/>
          <p:cNvSpPr txBox="1"/>
          <p:nvPr/>
        </p:nvSpPr>
        <p:spPr>
          <a:xfrm>
            <a:off x="7348538" y="2170113"/>
            <a:ext cx="1262062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take 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actions</a:t>
            </a:r>
            <a:endParaRPr lang="en-US" altLang="zh-CN" sz="2800" b="1" dirty="0"/>
          </a:p>
        </p:txBody>
      </p:sp>
      <p:sp>
        <p:nvSpPr>
          <p:cNvPr id="79879" name="Rectangle 7"/>
          <p:cNvSpPr/>
          <p:nvPr/>
        </p:nvSpPr>
        <p:spPr>
          <a:xfrm>
            <a:off x="381000" y="2133600"/>
            <a:ext cx="2057400" cy="11430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800" dirty="0"/>
          </a:p>
        </p:txBody>
      </p:sp>
      <p:sp>
        <p:nvSpPr>
          <p:cNvPr id="79880" name="Rectangle 10"/>
          <p:cNvSpPr/>
          <p:nvPr/>
        </p:nvSpPr>
        <p:spPr>
          <a:xfrm>
            <a:off x="3505200" y="2133600"/>
            <a:ext cx="2438400" cy="11430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800" dirty="0"/>
          </a:p>
        </p:txBody>
      </p:sp>
      <p:sp>
        <p:nvSpPr>
          <p:cNvPr id="79881" name="Rectangle 11"/>
          <p:cNvSpPr/>
          <p:nvPr/>
        </p:nvSpPr>
        <p:spPr>
          <a:xfrm>
            <a:off x="7086600" y="2133600"/>
            <a:ext cx="1676400" cy="11430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800" dirty="0"/>
          </a:p>
        </p:txBody>
      </p:sp>
      <p:sp>
        <p:nvSpPr>
          <p:cNvPr id="79882" name="AutoShape 12"/>
          <p:cNvSpPr/>
          <p:nvPr/>
        </p:nvSpPr>
        <p:spPr>
          <a:xfrm>
            <a:off x="2438400" y="2590800"/>
            <a:ext cx="1066800" cy="228600"/>
          </a:xfrm>
          <a:prstGeom prst="rightArrow">
            <a:avLst>
              <a:gd name="adj1" fmla="val 50000"/>
              <a:gd name="adj2" fmla="val 11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800" dirty="0"/>
          </a:p>
        </p:txBody>
      </p:sp>
      <p:sp>
        <p:nvSpPr>
          <p:cNvPr id="79883" name="AutoShape 14"/>
          <p:cNvSpPr/>
          <p:nvPr/>
        </p:nvSpPr>
        <p:spPr>
          <a:xfrm>
            <a:off x="5943600" y="25908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zh-CN" sz="2800" dirty="0"/>
          </a:p>
        </p:txBody>
      </p:sp>
      <p:sp>
        <p:nvSpPr>
          <p:cNvPr id="79884" name="Text Box 15"/>
          <p:cNvSpPr txBox="1"/>
          <p:nvPr/>
        </p:nvSpPr>
        <p:spPr>
          <a:xfrm>
            <a:off x="2590800" y="2057400"/>
            <a:ext cx="661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yes</a:t>
            </a:r>
            <a:endParaRPr lang="en-US" altLang="zh-CN" sz="2800" b="1" dirty="0"/>
          </a:p>
        </p:txBody>
      </p:sp>
      <p:sp>
        <p:nvSpPr>
          <p:cNvPr id="79885" name="Text Box 16"/>
          <p:cNvSpPr txBox="1"/>
          <p:nvPr/>
        </p:nvSpPr>
        <p:spPr>
          <a:xfrm>
            <a:off x="6096000" y="2057400"/>
            <a:ext cx="661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yes</a:t>
            </a:r>
            <a:endParaRPr lang="en-US" altLang="zh-CN" sz="2800" b="1" dirty="0"/>
          </a:p>
        </p:txBody>
      </p:sp>
      <p:sp>
        <p:nvSpPr>
          <p:cNvPr id="79886" name="Text Box 17"/>
          <p:cNvSpPr txBox="1"/>
          <p:nvPr/>
        </p:nvSpPr>
        <p:spPr>
          <a:xfrm>
            <a:off x="660400" y="3473450"/>
            <a:ext cx="1244600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 insert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 delete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update</a:t>
            </a:r>
            <a:endParaRPr lang="en-US" altLang="zh-CN" sz="2800" b="1" dirty="0"/>
          </a:p>
        </p:txBody>
      </p:sp>
      <p:sp>
        <p:nvSpPr>
          <p:cNvPr id="79887" name="Text Box 18"/>
          <p:cNvSpPr txBox="1"/>
          <p:nvPr/>
        </p:nvSpPr>
        <p:spPr>
          <a:xfrm>
            <a:off x="3582988" y="3505200"/>
            <a:ext cx="2360612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need to satisfy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   additional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    condition</a:t>
            </a:r>
            <a:endParaRPr lang="en-US" altLang="zh-CN" sz="2800" b="1" dirty="0"/>
          </a:p>
        </p:txBody>
      </p:sp>
      <p:sp>
        <p:nvSpPr>
          <p:cNvPr id="79888" name="Text Box 19"/>
          <p:cNvSpPr txBox="1"/>
          <p:nvPr/>
        </p:nvSpPr>
        <p:spPr>
          <a:xfrm>
            <a:off x="7239000" y="3505200"/>
            <a:ext cx="1420813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execute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MySQL</a:t>
            </a:r>
            <a:endParaRPr lang="en-US" altLang="zh-CN" sz="28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/>
              <a:t>block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(3)</a:t>
            </a:r>
            <a:endParaRPr lang="en-US" altLang="zh-CN" sz="3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" y="1143000"/>
            <a:ext cx="8839200" cy="518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7345" marR="0" indent="-347345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Syntax for creating trigger: 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	</a:t>
            </a:r>
            <a:r>
              <a:rPr kumimoji="0" lang="en-US" sz="2800" b="1" kern="1200" cap="none" spc="0" normalizeH="0" baseline="0" noProof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create trigger </a:t>
            </a:r>
            <a:r>
              <a:rPr kumimoji="0" lang="en-US" sz="2800" b="1" kern="1200" cap="none" spc="0" normalizeH="0" baseline="0" noProof="0" dirty="0" err="1">
                <a:latin typeface="+mj-lt"/>
                <a:ea typeface="+mn-ea"/>
                <a:cs typeface="+mn-cs"/>
              </a:rPr>
              <a:t>trigger_name</a:t>
            </a: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  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&lt;</a:t>
            </a:r>
            <a:r>
              <a:rPr kumimoji="0" lang="zh-CN" altLang="en-US" sz="2800" kern="1200" cap="none" spc="0" normalizeH="0" baseline="0" noProof="0" dirty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触发器名</a:t>
            </a:r>
            <a:r>
              <a:rPr kumimoji="0" lang="en-US" altLang="zh-CN" sz="2800" kern="1200" cap="none" spc="0" normalizeH="0" baseline="0" noProof="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&gt;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	 { before | after } 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	 { insert | update | delete </a:t>
            </a:r>
            <a:r>
              <a:rPr kumimoji="0" lang="en-US" sz="2800" b="1" kern="1200" cap="none" spc="0" normalizeH="0" baseline="0" noProof="0" dirty="0" smtClean="0">
                <a:latin typeface="+mj-lt"/>
                <a:ea typeface="+mn-ea"/>
                <a:cs typeface="+mn-cs"/>
              </a:rPr>
              <a:t>}  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&lt;</a:t>
            </a:r>
            <a:r>
              <a:rPr kumimoji="0" lang="zh-CN" altLang="en-US" sz="2800" kern="1200" cap="none" spc="0" normalizeH="0" baseline="0" noProof="0" dirty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触发事件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&gt; ON &lt;</a:t>
            </a:r>
            <a:r>
              <a:rPr kumimoji="0" lang="zh-CN" altLang="en-US" sz="2800" kern="1200" cap="none" spc="0" normalizeH="0" baseline="0" noProof="0" dirty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表名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&gt;</a:t>
            </a:r>
            <a:endParaRPr kumimoji="0" lang="en-US" altLang="zh-CN" sz="2800" kern="1200" cap="none" spc="0" normalizeH="0" baseline="0" noProof="0" dirty="0"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	 </a:t>
            </a:r>
            <a:r>
              <a:rPr kumimoji="0" lang="en-US" sz="2800" b="1" kern="1200" cap="none" spc="0" normalizeH="0" baseline="0" noProof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on</a:t>
            </a: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 </a:t>
            </a:r>
            <a:r>
              <a:rPr kumimoji="0" lang="en-US" sz="2800" b="1" kern="1200" cap="none" spc="0" normalizeH="0" baseline="0" noProof="0" dirty="0" err="1">
                <a:latin typeface="+mj-lt"/>
                <a:ea typeface="+mn-ea"/>
                <a:cs typeface="+mn-cs"/>
              </a:rPr>
              <a:t>table_name</a:t>
            </a: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 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	 </a:t>
            </a:r>
            <a:r>
              <a:rPr kumimoji="0" lang="en-US" sz="2800" b="1" kern="1200" cap="none" spc="0" normalizeH="0" baseline="0" noProof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for each row</a:t>
            </a: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 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	 &lt;trigger body&gt;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L="347345" marR="0" indent="-347345" defTabSz="914400">
              <a:spcBef>
                <a:spcPts val="18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Syntax for deleting trigger: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	</a:t>
            </a:r>
            <a:r>
              <a:rPr kumimoji="0" lang="en-US" sz="2800" b="1" kern="1200" cap="none" spc="0" normalizeH="0" baseline="0" noProof="0" dirty="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t>drop trigger </a:t>
            </a: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[if exists] </a:t>
            </a:r>
            <a:r>
              <a:rPr kumimoji="0" lang="en-US" sz="2800" b="1" kern="1200" cap="none" spc="0" normalizeH="0" baseline="0" noProof="0" dirty="0" err="1">
                <a:latin typeface="+mj-lt"/>
                <a:ea typeface="+mn-ea"/>
                <a:cs typeface="+mn-cs"/>
              </a:rPr>
              <a:t>trigger_name</a:t>
            </a:r>
            <a:r>
              <a:rPr kumimoji="0" lang="en-US" sz="2800" b="1" kern="1200" cap="none" spc="0" normalizeH="0" baseline="0" noProof="0" dirty="0">
                <a:latin typeface="+mj-lt"/>
                <a:ea typeface="+mn-ea"/>
                <a:cs typeface="+mn-cs"/>
              </a:rPr>
              <a:t> </a:t>
            </a:r>
            <a:endParaRPr kumimoji="0" lang="en-US" sz="2800" b="1" kern="1200" cap="none" spc="0" normalizeH="0" baseline="0" noProof="0" dirty="0"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6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186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186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1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charRg st="21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charRg st="21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066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A Simple MySQL Stored Procedure</a:t>
            </a:r>
            <a:br>
              <a:rPr lang="en-US" altLang="zh-CN" sz="3600" b="1" dirty="0"/>
            </a:br>
            <a:r>
              <a:rPr lang="en-US" altLang="zh-CN" sz="3600" b="1" dirty="0"/>
              <a:t>(</a:t>
            </a:r>
            <a:r>
              <a:rPr lang="zh-CN" altLang="en-US" sz="3600" b="1" dirty="0"/>
              <a:t>存储过程</a:t>
            </a:r>
            <a:r>
              <a:rPr lang="en-US" altLang="zh-CN" sz="3600" b="1" dirty="0"/>
              <a:t>) 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400" b="1" dirty="0"/>
              <a:t>Get all employee details.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mysql &gt; </a:t>
            </a:r>
            <a:r>
              <a:rPr lang="en-US" altLang="zh-CN" sz="2400" b="1" dirty="0">
                <a:solidFill>
                  <a:srgbClr val="FF0000"/>
                </a:solidFill>
              </a:rPr>
              <a:t>delimiter //   </a:t>
            </a:r>
            <a:r>
              <a:rPr lang="en-US" altLang="zh-CN" sz="2400" b="1" dirty="0"/>
              <a:t>-- replace default statement delimiter ; by //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mysql &gt;  </a:t>
            </a:r>
            <a:r>
              <a:rPr lang="en-US" altLang="zh-CN" sz="2400" b="1" dirty="0">
                <a:solidFill>
                  <a:srgbClr val="FFC000"/>
                </a:solidFill>
              </a:rPr>
              <a:t>create procedure GetAllEmployees()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		    begin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		         select  * from employees;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		    end //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altLang="zh-CN" sz="2400" b="1" dirty="0"/>
              <a:t>mysql &gt; </a:t>
            </a:r>
            <a:r>
              <a:rPr lang="en-US" altLang="zh-CN" sz="2400" b="1" dirty="0">
                <a:solidFill>
                  <a:srgbClr val="FF0000"/>
                </a:solidFill>
              </a:rPr>
              <a:t>delimiter ;  </a:t>
            </a:r>
            <a:r>
              <a:rPr lang="en-US" altLang="zh-CN" sz="2400" b="1" dirty="0"/>
              <a:t>-- make ; the statement delimiter again</a:t>
            </a:r>
            <a:endParaRPr lang="en-US" altLang="zh-CN" sz="2400" b="1" dirty="0"/>
          </a:p>
          <a:p>
            <a:r>
              <a:rPr lang="en-US" altLang="zh-CN" sz="2400" b="1" dirty="0"/>
              <a:t>Calling Stored Procedure :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solidFill>
                  <a:srgbClr val="FFC000"/>
                </a:solidFill>
              </a:rPr>
              <a:t>mysql &gt; call GetAllEmployees();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>
              <a:buNone/>
            </a:pPr>
            <a:endParaRPr lang="en-US" altLang="zh-CN" sz="2400" b="1" dirty="0"/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DELIMITER </a:t>
            </a:r>
            <a:r>
              <a:rPr lang="zh-CN" altLang="en-US" sz="2400" dirty="0">
                <a:solidFill>
                  <a:srgbClr val="FF0000"/>
                </a:solidFill>
              </a:rPr>
              <a:t>定好结束符为</a:t>
            </a:r>
            <a:r>
              <a:rPr lang="en-US" altLang="zh-CN" sz="2400" dirty="0">
                <a:solidFill>
                  <a:srgbClr val="FF0000"/>
                </a:solidFill>
              </a:rPr>
              <a:t>“\\",</a:t>
            </a:r>
            <a:r>
              <a:rPr lang="zh-CN" altLang="en-US" sz="2400" dirty="0">
                <a:solidFill>
                  <a:srgbClr val="FF0000"/>
                </a:solidFill>
              </a:rPr>
              <a:t> 然后最后又定义为</a:t>
            </a:r>
            <a:r>
              <a:rPr lang="en-US" altLang="zh-CN" sz="2400" dirty="0">
                <a:solidFill>
                  <a:srgbClr val="FF0000"/>
                </a:solidFill>
              </a:rPr>
              <a:t>";", MYSQL</a:t>
            </a:r>
            <a:r>
              <a:rPr lang="zh-CN" altLang="en-US" sz="2400" dirty="0">
                <a:solidFill>
                  <a:srgbClr val="FF0000"/>
                </a:solidFill>
              </a:rPr>
              <a:t>的默认结束符为</a:t>
            </a:r>
            <a:r>
              <a:rPr lang="en-US" altLang="zh-CN" sz="2400" dirty="0">
                <a:solidFill>
                  <a:srgbClr val="FF0000"/>
                </a:solidFill>
              </a:rPr>
              <a:t>";". 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0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0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(4)</a:t>
            </a:r>
            <a:endParaRPr lang="en-US" altLang="zh-CN" sz="3600" b="1" dirty="0"/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334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>
                <a:solidFill>
                  <a:schemeClr val="accent1"/>
                </a:solidFill>
              </a:rPr>
              <a:t>Trigger event examples</a:t>
            </a:r>
            <a:endParaRPr lang="en-US" altLang="zh-CN" sz="2800" b="1" dirty="0"/>
          </a:p>
          <a:p>
            <a:pPr marL="739775" lvl="1" indent="-282575">
              <a:lnSpc>
                <a:spcPct val="90000"/>
              </a:lnSpc>
            </a:pPr>
            <a:r>
              <a:rPr lang="en-US" altLang="zh-CN" b="1" dirty="0"/>
              <a:t>update on employees</a:t>
            </a:r>
            <a:endParaRPr lang="en-US" altLang="zh-CN" b="1" dirty="0"/>
          </a:p>
          <a:p>
            <a:pPr marL="739775" lvl="1" indent="-282575">
              <a:lnSpc>
                <a:spcPct val="90000"/>
              </a:lnSpc>
            </a:pPr>
            <a:r>
              <a:rPr lang="en-US" altLang="zh-CN" b="1" dirty="0"/>
              <a:t>insert on employees</a:t>
            </a:r>
            <a:endParaRPr lang="en-US" altLang="zh-CN" b="1" dirty="0"/>
          </a:p>
          <a:p>
            <a:pPr marL="739775" lvl="1" indent="-282575">
              <a:lnSpc>
                <a:spcPct val="90000"/>
              </a:lnSpc>
            </a:pPr>
            <a:r>
              <a:rPr lang="en-US" altLang="zh-CN" b="1" dirty="0"/>
              <a:t>delete on employees</a:t>
            </a:r>
            <a:endParaRPr lang="en-US" altLang="zh-CN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trigger timing</a:t>
            </a:r>
            <a:endParaRPr lang="en-US" altLang="zh-CN" sz="2800" b="1" dirty="0"/>
          </a:p>
          <a:p>
            <a:pPr marL="739775" lvl="1" indent="-282575"/>
            <a:r>
              <a:rPr lang="en-US" altLang="zh-CN" b="1" dirty="0">
                <a:solidFill>
                  <a:schemeClr val="accent1"/>
                </a:solidFill>
              </a:rPr>
              <a:t>before</a:t>
            </a:r>
            <a:r>
              <a:rPr lang="en-US" altLang="zh-CN" b="1" dirty="0"/>
              <a:t>: execute the trigger body before executing the triggering statement</a:t>
            </a:r>
            <a:endParaRPr lang="en-US" altLang="zh-CN" b="1" dirty="0"/>
          </a:p>
          <a:p>
            <a:pPr marL="739775" lvl="1" indent="-282575"/>
            <a:r>
              <a:rPr lang="en-US" altLang="zh-CN" b="1" dirty="0">
                <a:solidFill>
                  <a:schemeClr val="accent1"/>
                </a:solidFill>
              </a:rPr>
              <a:t>after</a:t>
            </a:r>
            <a:r>
              <a:rPr lang="en-US" altLang="zh-CN" b="1" dirty="0"/>
              <a:t>: execute the trigger body after executing the triggering statement 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(5)</a:t>
            </a:r>
            <a:endParaRPr lang="en-US" altLang="zh-CN" sz="3600" b="1" dirty="0"/>
          </a:p>
        </p:txBody>
      </p:sp>
      <p:sp>
        <p:nvSpPr>
          <p:cNvPr id="263171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>
                <a:solidFill>
                  <a:schemeClr val="accent1"/>
                </a:solidFill>
              </a:rPr>
              <a:t>row trigger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lvl="1"/>
            <a:r>
              <a:rPr lang="en-US" altLang="en-US" b="1" dirty="0">
                <a:solidFill>
                  <a:schemeClr val="accent1"/>
                </a:solidFill>
              </a:rPr>
              <a:t>“</a:t>
            </a:r>
            <a:r>
              <a:rPr lang="en-US" altLang="zh-CN" b="1" dirty="0">
                <a:solidFill>
                  <a:schemeClr val="accent1"/>
                </a:solidFill>
              </a:rPr>
              <a:t>for each row</a:t>
            </a:r>
            <a:r>
              <a:rPr lang="en-US" altLang="en-US" b="1" dirty="0">
                <a:solidFill>
                  <a:schemeClr val="accent1"/>
                </a:solidFill>
              </a:rPr>
              <a:t>”</a:t>
            </a:r>
            <a:r>
              <a:rPr lang="en-US" altLang="ja-JP" b="1" dirty="0"/>
              <a:t> is specified</a:t>
            </a:r>
            <a:endParaRPr lang="en-US" altLang="ja-JP" b="1" dirty="0"/>
          </a:p>
          <a:p>
            <a:pPr lvl="1"/>
            <a:r>
              <a:rPr lang="en-US" altLang="zh-CN" b="1" dirty="0"/>
              <a:t>Execute the trigger body once for each row that is affected by the event</a:t>
            </a:r>
            <a:endParaRPr lang="en-US" altLang="zh-CN" b="1" dirty="0"/>
          </a:p>
          <a:p>
            <a:r>
              <a:rPr lang="en-US" altLang="zh-CN" sz="2800" b="1" dirty="0">
                <a:solidFill>
                  <a:schemeClr val="accent1"/>
                </a:solidFill>
              </a:rPr>
              <a:t>statement trigger</a:t>
            </a:r>
            <a:endParaRPr lang="en-US" altLang="zh-CN" sz="2800" b="1" dirty="0"/>
          </a:p>
          <a:p>
            <a:pPr lvl="1"/>
            <a:r>
              <a:rPr lang="en-US" altLang="en-US" b="1" dirty="0">
                <a:solidFill>
                  <a:schemeClr val="accent1"/>
                </a:solidFill>
              </a:rPr>
              <a:t>“</a:t>
            </a:r>
            <a:r>
              <a:rPr lang="en-US" altLang="zh-CN" b="1" dirty="0">
                <a:solidFill>
                  <a:schemeClr val="accent1"/>
                </a:solidFill>
              </a:rPr>
              <a:t>for each row</a:t>
            </a:r>
            <a:r>
              <a:rPr lang="en-US" altLang="en-US" b="1" dirty="0">
                <a:solidFill>
                  <a:schemeClr val="accent1"/>
                </a:solidFill>
              </a:rPr>
              <a:t>”</a:t>
            </a:r>
            <a:r>
              <a:rPr lang="en-US" altLang="ja-JP" b="1" dirty="0"/>
              <a:t> is not specified</a:t>
            </a:r>
            <a:endParaRPr lang="en-US" altLang="ja-JP" b="1" dirty="0"/>
          </a:p>
          <a:p>
            <a:pPr lvl="1"/>
            <a:r>
              <a:rPr lang="en-US" altLang="zh-CN" b="1" dirty="0"/>
              <a:t>fire the trigger once for the entire trigger event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8FFFFF"/>
                </a:solidFill>
              </a:rPr>
              <a:t>Statement trigger is not supported by MySQL. </a:t>
            </a:r>
            <a:endParaRPr lang="en-US" altLang="zh-CN" b="1" dirty="0">
              <a:solidFill>
                <a:srgbClr val="8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171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171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171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(6)</a:t>
            </a:r>
            <a:endParaRPr lang="en-US" altLang="zh-CN" sz="3600" b="1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Within the trigger body, the OLD and NEW keywords enable you to access columns in the rows affected by a trigger.</a:t>
            </a:r>
            <a:endParaRPr lang="en-US" altLang="zh-CN" sz="2800" b="1" dirty="0"/>
          </a:p>
          <a:p>
            <a:pPr lvl="1"/>
            <a:r>
              <a:rPr lang="en-US" altLang="zh-CN" sz="2400" b="1" dirty="0"/>
              <a:t>In an INSERT trigger, only NEW.col_name can be used; there is no old row. 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In a DELETE trigger, only OLD.col_name can be used; there is no new row. 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In an UPDATE trigger, you can use OLD.col_name to refer to the columns of a row before it is updated and NEW.col_name to refer to the columns of the row after it is updated.</a:t>
            </a:r>
            <a:endParaRPr lang="en-US" altLang="zh-CN" sz="2400" b="1" dirty="0"/>
          </a:p>
        </p:txBody>
      </p:sp>
      <p:sp>
        <p:nvSpPr>
          <p:cNvPr id="88068" name="矩形 1"/>
          <p:cNvSpPr/>
          <p:nvPr/>
        </p:nvSpPr>
        <p:spPr>
          <a:xfrm>
            <a:off x="228600" y="5821363"/>
            <a:ext cx="8915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Times New Roman" panose="02020603050405020304" pitchFamily="18" charset="0"/>
              </a:rPr>
              <a:t>用户都可以在过程体中使用</a:t>
            </a:r>
            <a:r>
              <a:rPr lang="en-US" altLang="zh-CN" sz="2200" dirty="0">
                <a:latin typeface="Times New Roman" panose="02020603050405020304" pitchFamily="18" charset="0"/>
              </a:rPr>
              <a:t>NEW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</a:rPr>
              <a:t>OLD</a:t>
            </a:r>
            <a:r>
              <a:rPr lang="zh-CN" altLang="en-US" sz="2200" dirty="0">
                <a:latin typeface="Times New Roman" panose="02020603050405020304" pitchFamily="18" charset="0"/>
              </a:rPr>
              <a:t>引用事件之后的新值和事件之前的旧值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(7)</a:t>
            </a:r>
            <a:endParaRPr lang="en-US" altLang="zh-CN" sz="3600" b="1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A column named with OLD is read only. </a:t>
            </a:r>
            <a:endParaRPr lang="en-US" altLang="zh-CN" sz="2800" b="1" dirty="0"/>
          </a:p>
          <a:p>
            <a:r>
              <a:rPr lang="en-US" altLang="zh-CN" sz="2800" b="1" dirty="0"/>
              <a:t>In a BEFORE trigger, you can also change its value with </a:t>
            </a:r>
            <a:r>
              <a:rPr lang="ja-JP" altLang="en-US" sz="2800" b="1" dirty="0"/>
              <a:t>“</a:t>
            </a:r>
            <a:r>
              <a:rPr lang="en-US" altLang="ja-JP" sz="2800" b="1" dirty="0"/>
              <a:t>set NEW.col_name = value</a:t>
            </a:r>
            <a:r>
              <a:rPr lang="ja-JP" altLang="en-US" sz="2800" b="1" dirty="0"/>
              <a:t>”</a:t>
            </a:r>
            <a:r>
              <a:rPr lang="en-US" altLang="ja-JP" sz="2800" b="1" dirty="0"/>
              <a:t>. </a:t>
            </a:r>
            <a:endParaRPr lang="en-US" altLang="ja-JP" sz="2800" b="1" dirty="0"/>
          </a:p>
          <a:p>
            <a:pPr lvl="1"/>
            <a:r>
              <a:rPr lang="en-US" altLang="zh-CN" b="1" dirty="0"/>
              <a:t>This makes it possible to use a trigger to modify the values to be inserted into a new row or used to update a row. </a:t>
            </a:r>
            <a:endParaRPr lang="en-US" altLang="zh-CN" b="1" dirty="0"/>
          </a:p>
          <a:p>
            <a:pPr lvl="1"/>
            <a:r>
              <a:rPr lang="en-US" altLang="zh-CN" b="1" dirty="0"/>
              <a:t>Such a set statement has no effect in an AFTER trigger because the row change has already occurred.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Example 1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864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400" b="1" dirty="0"/>
              <a:t>We want to insert tuples into table Sale(Percent, Sale_Date), where Percent must be between 5 and 80. Any attempt to insert a Percent below 5 will be replaced by 5 and that above 80 by 80. The Sale_Date value will be the current date.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mysql&gt; </a:t>
            </a:r>
            <a:r>
              <a:rPr lang="en-US" altLang="zh-CN" sz="2400" b="1" dirty="0">
                <a:solidFill>
                  <a:schemeClr val="accent1"/>
                </a:solidFill>
              </a:rPr>
              <a:t>create trigger</a:t>
            </a:r>
            <a:r>
              <a:rPr lang="en-US" altLang="zh-CN" sz="2400" b="1" dirty="0"/>
              <a:t> before_insert_sale  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 	 </a:t>
            </a:r>
            <a:r>
              <a:rPr lang="en-US" altLang="zh-CN" sz="2400" b="1" dirty="0">
                <a:solidFill>
                  <a:schemeClr val="accent1"/>
                </a:solidFill>
              </a:rPr>
              <a:t>before</a:t>
            </a:r>
            <a:r>
              <a:rPr lang="en-US" altLang="zh-CN" sz="2400" b="1" dirty="0"/>
              <a:t> insert </a:t>
            </a:r>
            <a:r>
              <a:rPr lang="en-US" altLang="zh-CN" sz="2400" b="1" dirty="0">
                <a:solidFill>
                  <a:schemeClr val="accent1"/>
                </a:solidFill>
              </a:rPr>
              <a:t>on</a:t>
            </a:r>
            <a:r>
              <a:rPr lang="en-US" altLang="zh-CN" sz="2400" b="1" dirty="0"/>
              <a:t> Sale for each row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    		 begin  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            set new.sale_date = curdate();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	     if new.percent &lt; 5 then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	         set new.percent = 5;  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            elseif new.percent &gt; 80 then  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                set new.percent = 80;  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	            end if;  </a:t>
            </a:r>
            <a:endParaRPr lang="en-US" altLang="zh-CN" sz="24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/>
              <a:t>    		end //  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5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235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235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235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8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278" end="3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278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278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7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317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317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317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332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6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charRg st="376" end="4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376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376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7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charRg st="407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407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charRg st="407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1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charRg st="441" end="4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charRg st="441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charRg st="441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5" end="5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charRg st="485" end="5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485" end="5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485" end="5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6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charRg st="526" end="5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charRg st="526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charRg st="526" end="5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9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charRg st="549" end="5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charRg st="549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charRg st="549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Example 2</a:t>
            </a:r>
            <a:endParaRPr lang="en-US" altLang="zh-CN" sz="3600" b="1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accent1"/>
                </a:solidFill>
              </a:rPr>
              <a:t>Use trigger for monitoring changes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Example: Add a log entry each time the price of a product is changed.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log table for product: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</a:t>
            </a:r>
            <a:r>
              <a:rPr lang="en-US" altLang="zh-CN" sz="2800" b="1" dirty="0">
                <a:solidFill>
                  <a:schemeClr val="accent1"/>
                </a:solidFill>
              </a:rPr>
              <a:t>create table </a:t>
            </a:r>
            <a:r>
              <a:rPr lang="en-US" altLang="zh-CN" sz="2800" b="1" dirty="0"/>
              <a:t>product_log 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(pid varchar(4), 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username varchar(20), 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update_time datetime, 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old_price decimal(6, 2), 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    new_price decimal(6, 2));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Sample Example 2 (Continued) </a:t>
            </a:r>
            <a:endParaRPr lang="en-US" altLang="zh-CN" sz="3600" b="1" dirty="0"/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3340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800" b="1" dirty="0"/>
              <a:t>mysql&gt; </a:t>
            </a:r>
            <a:r>
              <a:rPr lang="en-US" altLang="zh-CN" sz="2800" b="1" dirty="0">
                <a:solidFill>
                  <a:schemeClr val="accent1"/>
                </a:solidFill>
              </a:rPr>
              <a:t>create trigger </a:t>
            </a:r>
            <a:r>
              <a:rPr lang="en-US" altLang="zh-CN" sz="2800" b="1" dirty="0"/>
              <a:t>update_product_price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		   after</a:t>
            </a:r>
            <a:r>
              <a:rPr lang="en-US" altLang="zh-CN" sz="2800" b="1" dirty="0"/>
              <a:t> update </a:t>
            </a:r>
            <a:r>
              <a:rPr lang="en-US" altLang="zh-CN" sz="2800" b="1" dirty="0">
                <a:solidFill>
                  <a:schemeClr val="accent1"/>
                </a:solidFill>
              </a:rPr>
              <a:t>on</a:t>
            </a:r>
            <a:r>
              <a:rPr lang="en-US" altLang="zh-CN" sz="2800" b="1" dirty="0"/>
              <a:t> products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   for each row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   begin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	       </a:t>
            </a:r>
            <a:r>
              <a:rPr lang="en-US" altLang="zh-CN" sz="2800" b="1" dirty="0">
                <a:solidFill>
                  <a:schemeClr val="accent1"/>
                </a:solidFill>
              </a:rPr>
              <a:t>if</a:t>
            </a:r>
            <a:r>
              <a:rPr lang="en-US" altLang="zh-CN" sz="2800" b="1" dirty="0"/>
              <a:t> old.price &lt;&gt; new.price </a:t>
            </a:r>
            <a:r>
              <a:rPr lang="en-US" altLang="zh-CN" sz="2800" b="1" dirty="0">
                <a:solidFill>
                  <a:schemeClr val="accent1"/>
                </a:solidFill>
              </a:rPr>
              <a:t>then</a:t>
            </a:r>
            <a:r>
              <a:rPr lang="en-US" altLang="zh-CN" sz="2800" b="1" dirty="0"/>
              <a:t> 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	       </a:t>
            </a:r>
            <a:r>
              <a:rPr lang="en-US" altLang="zh-CN" sz="2800" b="1" dirty="0">
                <a:solidFill>
                  <a:schemeClr val="accent1"/>
                </a:solidFill>
              </a:rPr>
              <a:t>insert into</a:t>
            </a:r>
            <a:r>
              <a:rPr lang="en-US" altLang="zh-CN" sz="2800" b="1" dirty="0"/>
              <a:t> product_log </a:t>
            </a:r>
            <a:r>
              <a:rPr lang="en-US" altLang="zh-CN" sz="2800" b="1" dirty="0">
                <a:solidFill>
                  <a:schemeClr val="accent1"/>
                </a:solidFill>
              </a:rPr>
              <a:t>values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altLang="zh-CN" sz="2800" b="1" dirty="0"/>
              <a:t>       		(old.pid, user(), current_timestamp,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	 old.price, new.price);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  end //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Example 3</a:t>
            </a:r>
            <a:endParaRPr lang="en-US" altLang="zh-CN" sz="3600" b="1" dirty="0"/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accent1"/>
                </a:solidFill>
              </a:rPr>
              <a:t>Use trigger to enforce integrity constraints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Example: If a student is removed, delete all enrollments by the student.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    mysql&gt; </a:t>
            </a:r>
            <a:r>
              <a:rPr lang="en-US" altLang="zh-CN" sz="2800" b="1" dirty="0">
                <a:solidFill>
                  <a:schemeClr val="accent1"/>
                </a:solidFill>
              </a:rPr>
              <a:t>create trigger</a:t>
            </a:r>
            <a:r>
              <a:rPr lang="en-US" altLang="zh-CN" sz="2800" b="1" dirty="0"/>
              <a:t> stud_enroll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      	       </a:t>
            </a:r>
            <a:r>
              <a:rPr lang="en-US" altLang="zh-CN" sz="2800" b="1" dirty="0">
                <a:solidFill>
                  <a:schemeClr val="accent1"/>
                </a:solidFill>
              </a:rPr>
              <a:t>after</a:t>
            </a:r>
            <a:r>
              <a:rPr lang="en-US" altLang="zh-CN" sz="2800" b="1" dirty="0"/>
              <a:t> delete </a:t>
            </a:r>
            <a:r>
              <a:rPr lang="en-US" altLang="zh-CN" sz="2800" b="1" dirty="0">
                <a:solidFill>
                  <a:schemeClr val="accent1"/>
                </a:solidFill>
              </a:rPr>
              <a:t>on</a:t>
            </a:r>
            <a:r>
              <a:rPr lang="en-US" altLang="zh-CN" sz="2800" b="1" dirty="0"/>
              <a:t> students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       	       for each row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       	       begin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          		</a:t>
            </a:r>
            <a:r>
              <a:rPr lang="en-US" altLang="zh-CN" sz="2800" b="1" dirty="0">
                <a:solidFill>
                  <a:schemeClr val="accent1"/>
                </a:solidFill>
              </a:rPr>
              <a:t>delete from </a:t>
            </a:r>
            <a:r>
              <a:rPr lang="en-US" altLang="zh-CN" sz="2800" b="1" dirty="0"/>
              <a:t>enrollments </a:t>
            </a:r>
            <a:r>
              <a:rPr lang="en-US" altLang="zh-CN" sz="2800" b="1" dirty="0">
                <a:solidFill>
                  <a:schemeClr val="accent1"/>
                </a:solidFill>
              </a:rPr>
              <a:t>where</a:t>
            </a:r>
            <a:r>
              <a:rPr lang="en-US" altLang="zh-CN" sz="2800" b="1" dirty="0"/>
              <a:t> sid = old.sid;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/>
              <a:t>       	       end //</a:t>
            </a:r>
            <a:endParaRPr lang="en-US" altLang="zh-CN" sz="2800" b="1" dirty="0"/>
          </a:p>
          <a:p>
            <a:pPr>
              <a:spcBef>
                <a:spcPct val="0"/>
              </a:spcBef>
            </a:pPr>
            <a:r>
              <a:rPr lang="en-US" altLang="zh-CN" sz="2800" b="1" dirty="0"/>
              <a:t>If there is just one statement in the trigger body, </a:t>
            </a:r>
            <a:r>
              <a:rPr lang="en-US" altLang="en-US" sz="2800" b="1" dirty="0"/>
              <a:t>“</a:t>
            </a:r>
            <a:r>
              <a:rPr lang="en-US" altLang="zh-CN" sz="2800" b="1" dirty="0"/>
              <a:t>begin … end</a:t>
            </a:r>
            <a:r>
              <a:rPr lang="en-US" altLang="en-US" sz="2800" b="1" dirty="0"/>
              <a:t>”</a:t>
            </a:r>
            <a:r>
              <a:rPr lang="en-US" altLang="zh-CN" sz="2800" b="1" dirty="0"/>
              <a:t> is optional.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323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charRg st="323" end="4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>
                                            <p:txEl>
                                              <p:charRg st="323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9">
                                            <p:txEl>
                                              <p:charRg st="323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Example 4</a:t>
            </a:r>
            <a:endParaRPr lang="en-US" altLang="zh-CN" sz="3600" b="1" dirty="0"/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chemeClr val="accent1"/>
                </a:solidFill>
              </a:rPr>
              <a:t>Use trigger to maintain data consistency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Example: If an order is made for a product with certain quantity, then the quantity on hand of the product should be reduced accordingly.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mysql&gt; </a:t>
            </a:r>
            <a:r>
              <a:rPr lang="en-US" altLang="zh-CN" sz="2800" b="1" dirty="0">
                <a:solidFill>
                  <a:schemeClr val="accent1"/>
                </a:solidFill>
              </a:rPr>
              <a:t>create trigger</a:t>
            </a:r>
            <a:r>
              <a:rPr lang="en-US" altLang="zh-CN" sz="2800" b="1" dirty="0"/>
              <a:t> prod_qoh_on_order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		     </a:t>
            </a:r>
            <a:r>
              <a:rPr lang="en-US" altLang="zh-CN" sz="2800" b="1" dirty="0">
                <a:solidFill>
                  <a:schemeClr val="accent1"/>
                </a:solidFill>
              </a:rPr>
              <a:t>after</a:t>
            </a:r>
            <a:r>
              <a:rPr lang="en-US" altLang="zh-CN" sz="2800" b="1" dirty="0"/>
              <a:t> insert on orders for each row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		     begin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		</a:t>
            </a:r>
            <a:r>
              <a:rPr lang="en-US" altLang="zh-CN" sz="2800" b="1" dirty="0">
                <a:solidFill>
                  <a:schemeClr val="accent1"/>
                </a:solidFill>
              </a:rPr>
              <a:t>update</a:t>
            </a:r>
            <a:r>
              <a:rPr lang="en-US" altLang="zh-CN" sz="2800" b="1" dirty="0"/>
              <a:t> products 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			set</a:t>
            </a:r>
            <a:r>
              <a:rPr lang="en-US" altLang="zh-CN" sz="2800" b="1" dirty="0"/>
              <a:t> quantity = quantity – new.qty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   		</a:t>
            </a:r>
            <a:r>
              <a:rPr lang="en-US" altLang="zh-CN" sz="2800" b="1" dirty="0">
                <a:solidFill>
                  <a:schemeClr val="accent1"/>
                </a:solidFill>
              </a:rPr>
              <a:t>where</a:t>
            </a:r>
            <a:r>
              <a:rPr lang="en-US" altLang="zh-CN" sz="2800" b="1" dirty="0"/>
              <a:t> pid = new.pid;</a:t>
            </a:r>
            <a:endParaRPr lang="en-US" altLang="zh-CN" sz="28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/>
              <a:t>  		     end //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Trigger Restrictions</a:t>
            </a:r>
            <a:endParaRPr lang="en-US" altLang="zh-CN" sz="3600" b="1" dirty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029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Triggers can not: </a:t>
            </a:r>
            <a:endParaRPr lang="en-US" altLang="zh-CN" sz="2800" b="1" dirty="0"/>
          </a:p>
          <a:p>
            <a:pPr lvl="1"/>
            <a:r>
              <a:rPr lang="en-US" altLang="zh-CN" b="1" dirty="0"/>
              <a:t>Modify a table being used by the DML without NEW or OLD aliases.</a:t>
            </a:r>
            <a:endParaRPr lang="en-US" altLang="zh-CN" b="1" dirty="0"/>
          </a:p>
          <a:p>
            <a:pPr lvl="1"/>
            <a:r>
              <a:rPr lang="en-US" altLang="zh-CN" b="1" dirty="0"/>
              <a:t>Use SELECT without INTO variable_name.</a:t>
            </a:r>
            <a:endParaRPr lang="en-US" altLang="zh-CN" b="1" dirty="0"/>
          </a:p>
          <a:p>
            <a:pPr lvl="1"/>
            <a:r>
              <a:rPr lang="en-US" altLang="zh-CN" b="1" dirty="0"/>
              <a:t>Use SHOW commands.</a:t>
            </a:r>
            <a:endParaRPr lang="en-US" altLang="zh-CN" b="1" dirty="0"/>
          </a:p>
          <a:p>
            <a:pPr lvl="1"/>
            <a:r>
              <a:rPr lang="en-US" altLang="zh-CN" b="1" dirty="0"/>
              <a:t>Use ALTER VIEW.</a:t>
            </a:r>
            <a:endParaRPr lang="en-US" altLang="zh-CN" b="1" dirty="0"/>
          </a:p>
          <a:p>
            <a:pPr lvl="1"/>
            <a:r>
              <a:rPr lang="en-US" altLang="zh-CN" b="1" dirty="0"/>
              <a:t>Use RETURN in stored programs.</a:t>
            </a:r>
            <a:endParaRPr lang="en-US" altLang="zh-CN" b="1" dirty="0"/>
          </a:p>
          <a:p>
            <a:pPr lvl="1"/>
            <a:r>
              <a:rPr lang="en-US" altLang="zh-CN" b="1" dirty="0"/>
              <a:t>Use statements that explicitly or implicitly begin or end a transaction, such as </a:t>
            </a:r>
            <a:r>
              <a:rPr lang="ja-JP" altLang="en-US" b="1" dirty="0"/>
              <a:t>“</a:t>
            </a:r>
            <a:r>
              <a:rPr lang="en-US" altLang="ja-JP" b="1" dirty="0"/>
              <a:t>start transaction</a:t>
            </a:r>
            <a:r>
              <a:rPr lang="ja-JP" altLang="en-US" b="1" dirty="0"/>
              <a:t>”</a:t>
            </a:r>
            <a:r>
              <a:rPr lang="en-US" altLang="ja-JP" b="1" dirty="0"/>
              <a:t>, </a:t>
            </a:r>
            <a:r>
              <a:rPr lang="ja-JP" altLang="en-US" b="1" dirty="0"/>
              <a:t>“</a:t>
            </a:r>
            <a:r>
              <a:rPr lang="en-US" altLang="ja-JP" b="1" dirty="0"/>
              <a:t>commit</a:t>
            </a:r>
            <a:r>
              <a:rPr lang="ja-JP" altLang="en-US" b="1" dirty="0"/>
              <a:t>”</a:t>
            </a:r>
            <a:r>
              <a:rPr lang="en-US" altLang="ja-JP" b="1" dirty="0"/>
              <a:t>, or </a:t>
            </a:r>
            <a:r>
              <a:rPr lang="ja-JP" altLang="en-US" b="1" dirty="0"/>
              <a:t>”</a:t>
            </a:r>
            <a:r>
              <a:rPr lang="en-US" altLang="ja-JP" b="1" dirty="0"/>
              <a:t>rollback</a:t>
            </a:r>
            <a:r>
              <a:rPr lang="ja-JP" altLang="en-US" b="1" dirty="0"/>
              <a:t>”</a:t>
            </a:r>
            <a:r>
              <a:rPr lang="en-US" altLang="ja-JP" b="1" dirty="0"/>
              <a:t>.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sz="3600" b="1" dirty="0"/>
              <a:t>变量</a:t>
            </a:r>
            <a:r>
              <a:rPr lang="en-US" altLang="zh-CN" sz="3600" b="1" dirty="0"/>
              <a:t>Variables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3340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存储程序可以有他们自己的变量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变量声明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declare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variable_name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[default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default_value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Datatype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can be any type supported by MySQL.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Examples: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total_sale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default 0;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s-E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es-E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variables:</a:t>
            </a:r>
            <a:endParaRPr kumimoji="0" lang="es-E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Examples: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total_count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set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total_count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= 10;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	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total_counts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count(*)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into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total_counts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employees;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3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2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2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2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4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Handling Trigger Errors in MySQL</a:t>
            </a:r>
            <a:endParaRPr lang="en-US" altLang="zh-CN" sz="3600" b="1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400" b="1" dirty="0"/>
              <a:t>If a BEFORE trigger fails, the operation on the corresponding row is not performed.</a:t>
            </a:r>
            <a:endParaRPr lang="en-US" altLang="zh-CN" sz="2400" b="1" dirty="0"/>
          </a:p>
          <a:p>
            <a:r>
              <a:rPr lang="en-US" altLang="zh-CN" sz="2400" b="1" dirty="0"/>
              <a:t>A BEFORE trigger is activated by the </a:t>
            </a:r>
            <a:r>
              <a:rPr lang="en-US" altLang="zh-CN" sz="2400" b="1" i="1" dirty="0"/>
              <a:t>attempt</a:t>
            </a:r>
            <a:r>
              <a:rPr lang="en-US" altLang="zh-CN" sz="2400" b="1" dirty="0"/>
              <a:t> to insert or modify the row, regardless of whether the attempt subsequently succeeds.</a:t>
            </a:r>
            <a:endParaRPr lang="en-US" altLang="zh-CN" sz="2400" b="1" dirty="0"/>
          </a:p>
          <a:p>
            <a:r>
              <a:rPr lang="en-US" altLang="zh-CN" sz="2400" b="1" dirty="0"/>
              <a:t>An AFTER trigger is executed only if any BEFORE triggers and the row operation execute successfully.</a:t>
            </a:r>
            <a:endParaRPr lang="en-US" altLang="zh-CN" sz="2400" b="1" dirty="0"/>
          </a:p>
          <a:p>
            <a:r>
              <a:rPr lang="en-US" altLang="zh-CN" sz="2400" b="1" dirty="0"/>
              <a:t>An error during either a BEFORE or AFTER trigger results in failure of the entire statement that caused trigger invocation.</a:t>
            </a:r>
            <a:endParaRPr lang="en-US" altLang="zh-CN" sz="2400" b="1" dirty="0"/>
          </a:p>
          <a:p>
            <a:r>
              <a:rPr lang="en-US" altLang="zh-CN" sz="2400" b="1" dirty="0"/>
              <a:t>For transactional tables, failure of a statement causes rollback of all changes performed by the statement. </a:t>
            </a:r>
            <a:endParaRPr lang="en-US" altLang="zh-CN" sz="2400" b="1" dirty="0"/>
          </a:p>
          <a:p>
            <a:r>
              <a:rPr lang="en-US" altLang="zh-CN" sz="2400" b="1" dirty="0"/>
              <a:t>For non-transactional tables, rollback cannot be done, any changes performed prior to the error point remain in effect.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Events</a:t>
            </a:r>
            <a:r>
              <a:rPr lang="zh-CN" altLang="en-US" sz="3600" b="1" dirty="0"/>
              <a:t>事件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MySQL, an event is a stored program that executes according to a schedule.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根据时间设置启动一个事件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create event syntax: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event </a:t>
            </a:r>
            <a:r>
              <a:rPr kumimoji="0" lang="en-US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event_name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schedule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schedule_spec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event_body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6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s</a:t>
            </a:r>
            <a:r>
              <a:rPr kumimoji="0" lang="en-US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chedule_spec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: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at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timestamp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[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+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interval </a:t>
            </a:r>
            <a:r>
              <a:rPr kumimoji="0" lang="en-US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interval_spec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] |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every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interval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[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starts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timestamp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[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+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interval </a:t>
            </a:r>
            <a:r>
              <a:rPr kumimoji="0" lang="en-US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interval_spec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] ] [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ends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6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timestamp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[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+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interval </a:t>
            </a:r>
            <a:r>
              <a:rPr kumimoji="0" lang="en-US" sz="2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interval_spec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] ] 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</a:t>
            </a:r>
            <a:r>
              <a:rPr kumimoji="0" lang="en-US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nterval_spec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: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quantity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{year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quarter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month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day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hour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minute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week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second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year_month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day_hour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day_minute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day_second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hour_minute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hour_second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|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minute_second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}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91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9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9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118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11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11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154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15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15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charRg st="192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9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19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9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charRg st="219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219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219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4" end="5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charRg st="384" end="5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384" end="5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charRg st="384" end="5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Event Example 1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Suppose we have table MySchedule(event_name, event_time, event_place).</a:t>
            </a:r>
            <a:endParaRPr lang="en-US" altLang="zh-CN" sz="2800" b="1" dirty="0"/>
          </a:p>
          <a:p>
            <a:r>
              <a:rPr lang="en-US" altLang="zh-CN" sz="2800" b="1" dirty="0"/>
              <a:t>Create an event that will add a tuple about a meeting into MySchedule 3 hours from now: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mysql&gt; </a:t>
            </a:r>
            <a:r>
              <a:rPr lang="en-US" altLang="zh-CN" sz="2800" b="1" dirty="0">
                <a:solidFill>
                  <a:schemeClr val="accent1"/>
                </a:solidFill>
              </a:rPr>
              <a:t>create event </a:t>
            </a:r>
            <a:r>
              <a:rPr lang="en-US" altLang="zh-CN" sz="2800" b="1" dirty="0"/>
              <a:t>my_schedule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		</a:t>
            </a:r>
            <a:r>
              <a:rPr lang="en-US" altLang="zh-CN" sz="2800" b="1" dirty="0">
                <a:solidFill>
                  <a:schemeClr val="accent1"/>
                </a:solidFill>
              </a:rPr>
              <a:t>on schedule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accent1"/>
                </a:solidFill>
              </a:rPr>
              <a:t>at</a:t>
            </a:r>
            <a:r>
              <a:rPr lang="en-US" altLang="zh-CN" sz="2800" b="1" dirty="0"/>
              <a:t> current_timestamp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chemeClr val="accent1"/>
                </a:solidFill>
              </a:rPr>
              <a:t>                                           +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accent1"/>
                </a:solidFill>
              </a:rPr>
              <a:t>interval</a:t>
            </a:r>
            <a:r>
              <a:rPr lang="en-US" altLang="zh-CN" sz="2800" b="1" dirty="0"/>
              <a:t> 3 hours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		</a:t>
            </a:r>
            <a:r>
              <a:rPr lang="en-US" altLang="zh-CN" sz="2800" b="1" dirty="0">
                <a:solidFill>
                  <a:schemeClr val="accent1"/>
                </a:solidFill>
              </a:rPr>
              <a:t>do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chemeClr val="accent1"/>
                </a:solidFill>
              </a:rPr>
              <a:t>insert into</a:t>
            </a:r>
            <a:r>
              <a:rPr lang="en-US" altLang="zh-CN" sz="2800" b="1" dirty="0"/>
              <a:t> MySchedule </a:t>
            </a:r>
            <a:r>
              <a:rPr lang="en-US" altLang="zh-CN" sz="2800" b="1" dirty="0">
                <a:solidFill>
                  <a:schemeClr val="accent1"/>
                </a:solidFill>
              </a:rPr>
              <a:t>values</a:t>
            </a:r>
            <a:r>
              <a:rPr lang="en-US" altLang="zh-CN" sz="2800" b="1" dirty="0"/>
              <a:t> (</a:t>
            </a:r>
            <a:r>
              <a:rPr lang="ja-JP" altLang="en-US" sz="2800" b="1" dirty="0"/>
              <a:t>‘</a:t>
            </a:r>
            <a:r>
              <a:rPr lang="en-US" altLang="ja-JP" sz="2800" b="1" dirty="0"/>
              <a:t>faculty </a:t>
            </a:r>
            <a:endParaRPr lang="en-US" altLang="ja-JP" sz="2800" b="1" dirty="0"/>
          </a:p>
          <a:p>
            <a:pPr>
              <a:buNone/>
            </a:pPr>
            <a:r>
              <a:rPr lang="en-US" altLang="zh-CN" sz="2800" b="1" dirty="0"/>
              <a:t>		     meeting</a:t>
            </a:r>
            <a:r>
              <a:rPr lang="ja-JP" altLang="en-US" sz="2800" b="1" dirty="0"/>
              <a:t>’</a:t>
            </a:r>
            <a:r>
              <a:rPr lang="en-US" altLang="ja-JP" sz="2800" b="1" dirty="0"/>
              <a:t>, </a:t>
            </a:r>
            <a:r>
              <a:rPr lang="ja-JP" altLang="en-US" sz="2800" b="1" dirty="0"/>
              <a:t>‘</a:t>
            </a:r>
            <a:r>
              <a:rPr lang="en-US" altLang="ja-JP" sz="2800" b="1" dirty="0"/>
              <a:t>2013-11-14 16:30:00</a:t>
            </a:r>
            <a:r>
              <a:rPr lang="ja-JP" altLang="en-US" sz="2800" b="1" dirty="0"/>
              <a:t>’</a:t>
            </a:r>
            <a:r>
              <a:rPr lang="en-US" altLang="ja-JP" sz="2800" b="1" dirty="0"/>
              <a:t>, </a:t>
            </a:r>
            <a:r>
              <a:rPr lang="ja-JP" altLang="en-US" sz="2800" b="1" dirty="0"/>
              <a:t>‘</a:t>
            </a:r>
            <a:r>
              <a:rPr lang="en-US" altLang="ja-JP" sz="2800" b="1" dirty="0"/>
              <a:t>G11</a:t>
            </a:r>
            <a:r>
              <a:rPr lang="ja-JP" altLang="en-US" sz="2800" b="1" dirty="0"/>
              <a:t>’</a:t>
            </a:r>
            <a:r>
              <a:rPr lang="en-US" altLang="ja-JP" sz="2800" b="1" dirty="0"/>
              <a:t>); 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7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7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7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charRg st="159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charRg st="15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charRg st="15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9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charRg st="199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199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charRg st="199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1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241" end="3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241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241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4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charRg st="304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304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304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6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charRg st="356" end="4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356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charRg st="356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Event Example 2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an event that removes activity tuples that have expired from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MySchedule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day: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mysql&gt;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event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my_schedule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		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schedule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day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do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from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MySchedule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event_time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current_timestamp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The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event runs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immediately after its creation 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and then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once each day.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9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9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9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130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13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13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charRg st="163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6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16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charRg st="210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charRg st="21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21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5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charRg st="255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charRg st="255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charRg st="255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 sz="3600" b="1" dirty="0"/>
              <a:t>变量作用范围</a:t>
            </a:r>
            <a:r>
              <a:rPr lang="en-US" altLang="zh-CN" sz="3600" b="1" dirty="0"/>
              <a:t>Variable Scope</a:t>
            </a:r>
            <a:endParaRPr lang="en-US" altLang="zh-CN" sz="3600" b="1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482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sz="2800" b="1" dirty="0"/>
              <a:t>If you declare a variable inside a stored procedure, it will be out of scope when the </a:t>
            </a:r>
            <a:r>
              <a:rPr lang="en-US" altLang="zh-CN" sz="2800" b="1" dirty="0">
                <a:solidFill>
                  <a:schemeClr val="accent1"/>
                </a:solidFill>
              </a:rPr>
              <a:t>end</a:t>
            </a:r>
            <a:r>
              <a:rPr lang="en-US" altLang="zh-CN" sz="2800" b="1" dirty="0"/>
              <a:t> statement of stored procedure is reached.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If you declare a variable inside a </a:t>
            </a:r>
            <a:r>
              <a:rPr lang="en-US" altLang="zh-CN" sz="2800" b="1" dirty="0">
                <a:solidFill>
                  <a:schemeClr val="accent1"/>
                </a:solidFill>
              </a:rPr>
              <a:t>begin-end</a:t>
            </a:r>
            <a:r>
              <a:rPr lang="en-US" altLang="zh-CN" sz="2800" b="1" dirty="0"/>
              <a:t> block, it will be out of scope if the </a:t>
            </a:r>
            <a:r>
              <a:rPr lang="en-US" altLang="zh-CN" sz="2800" b="1" dirty="0">
                <a:solidFill>
                  <a:schemeClr val="accent1"/>
                </a:solidFill>
              </a:rPr>
              <a:t>end</a:t>
            </a:r>
            <a:r>
              <a:rPr lang="en-US" altLang="zh-CN" sz="2800" b="1" dirty="0"/>
              <a:t> is reached.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/>
              <a:t>A variable that begins with the </a:t>
            </a:r>
            <a:r>
              <a:rPr lang="en-US" altLang="zh-CN" sz="2800" b="1" dirty="0">
                <a:solidFill>
                  <a:schemeClr val="accent1"/>
                </a:solidFill>
              </a:rPr>
              <a:t>@ sign </a:t>
            </a:r>
            <a:r>
              <a:rPr lang="en-US" altLang="zh-CN" sz="2800" b="1" dirty="0"/>
              <a:t>at the beginning </a:t>
            </a:r>
            <a:r>
              <a:rPr lang="en-US" altLang="zh-CN" sz="2800" b="1" dirty="0">
                <a:solidFill>
                  <a:schemeClr val="accent1"/>
                </a:solidFill>
              </a:rPr>
              <a:t>is a session variable</a:t>
            </a:r>
            <a:r>
              <a:rPr lang="zh-CN" altLang="en-US" sz="2800" b="1" dirty="0">
                <a:solidFill>
                  <a:schemeClr val="accent1"/>
                </a:solidFill>
              </a:rPr>
              <a:t>（会话变量）</a:t>
            </a:r>
            <a:r>
              <a:rPr lang="en-US" altLang="zh-CN" sz="2800" b="1" dirty="0"/>
              <a:t>. It is available and accessible until the end of the session.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@variable</a:t>
            </a:r>
            <a:endParaRPr lang="en-US" altLang="zh-CN" sz="3600" b="1" dirty="0"/>
          </a:p>
        </p:txBody>
      </p:sp>
      <p:sp>
        <p:nvSpPr>
          <p:cNvPr id="22835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257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b="1" dirty="0"/>
              <a:t>MySQL has the concept of session variables. They are loosely typed variables that may be initialized somewhere in a session and keep their value until the session ends.</a:t>
            </a:r>
            <a:endParaRPr lang="en-US" altLang="zh-CN" sz="2800" b="1" dirty="0"/>
          </a:p>
          <a:p>
            <a:r>
              <a:rPr lang="en-US" altLang="zh-CN" sz="2800" b="1" dirty="0"/>
              <a:t>They are with an @ sign, like this: @var</a:t>
            </a:r>
            <a:endParaRPr lang="en-US" altLang="zh-CN" sz="2800" b="1" dirty="0"/>
          </a:p>
          <a:p>
            <a:r>
              <a:rPr lang="en-US" altLang="zh-CN" sz="2800" b="1" dirty="0"/>
              <a:t>You can initialize @ variables like</a:t>
            </a:r>
            <a:endParaRPr lang="en-US" altLang="zh-CN" sz="2800" b="1" dirty="0"/>
          </a:p>
          <a:p>
            <a:pPr lvl="1">
              <a:buNone/>
            </a:pPr>
            <a:r>
              <a:rPr lang="en-US" altLang="zh-CN" b="1" dirty="0"/>
              <a:t>    mysql&gt; set @x = 1;</a:t>
            </a:r>
            <a:endParaRPr lang="en-US" altLang="zh-CN" b="1" dirty="0"/>
          </a:p>
          <a:p>
            <a:pPr lvl="1">
              <a:buNone/>
            </a:pPr>
            <a:r>
              <a:rPr lang="en-US" altLang="zh-CN" b="1" dirty="0"/>
              <a:t>    mysql&gt; select @x;</a:t>
            </a:r>
            <a:endParaRPr lang="en-US" altLang="zh-CN" sz="2500" b="1" dirty="0"/>
          </a:p>
          <a:p>
            <a:endParaRPr lang="en-US" altLang="zh-CN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21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355">
                                            <p:txEl>
                                              <p:charRg st="210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5">
                                            <p:txEl>
                                              <p:charRg st="21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355">
                                            <p:txEl>
                                              <p:charRg st="21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24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355">
                                            <p:txEl>
                                              <p:charRg st="246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355">
                                            <p:txEl>
                                              <p:charRg st="24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355">
                                            <p:txEl>
                                              <p:charRg st="24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269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355">
                                            <p:txEl>
                                              <p:charRg st="269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355">
                                            <p:txEl>
                                              <p:charRg st="269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355">
                                            <p:txEl>
                                              <p:charRg st="269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Another Example (1)</a:t>
            </a:r>
            <a:endParaRPr lang="en-US" altLang="zh-CN" sz="3600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800" b="1" dirty="0"/>
              <a:t>    mysql&gt; delimiter //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mysql&gt; create procedure prc_test ( )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       begin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	declare var2 int default 1;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	set var2 := var2 + 1;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	set @var2 := @var2 + 1; 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	select var2, @var2; 		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	       end //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	mysql&gt; delimiter ;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sz="3600" b="1" dirty="0"/>
              <a:t>Another Example (2)</a:t>
            </a:r>
            <a:endParaRPr lang="en-US" altLang="zh-C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200" b="1" dirty="0"/>
              <a:t>	</a:t>
            </a:r>
            <a:r>
              <a:rPr lang="en-US" altLang="zh-CN" sz="2200" b="1" dirty="0">
                <a:solidFill>
                  <a:schemeClr val="accent1"/>
                </a:solidFill>
              </a:rPr>
              <a:t>mysql &gt; set @var2 = 1;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chemeClr val="accent1"/>
                </a:solidFill>
              </a:rPr>
              <a:t>	mysql &gt; call prc_test();</a:t>
            </a:r>
            <a:endParaRPr lang="en-US" altLang="zh-CN" sz="2200" b="1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altLang="zh-CN" sz="2200" b="1" dirty="0"/>
              <a:t>		output:</a:t>
            </a:r>
            <a:endParaRPr lang="en-US" altLang="zh-CN" sz="2200" b="1" dirty="0"/>
          </a:p>
          <a:p>
            <a:pPr lvl="1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altLang="zh-CN" sz="2200" b="1" dirty="0"/>
              <a:t>			var2	@var2 </a:t>
            </a:r>
            <a:endParaRPr lang="en-US" altLang="zh-CN" sz="2200" b="1" dirty="0"/>
          </a:p>
          <a:p>
            <a:pPr lvl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200" b="1" dirty="0"/>
              <a:t>			-----	-------- </a:t>
            </a:r>
            <a:endParaRPr lang="en-US" altLang="zh-CN" sz="2200" b="1" dirty="0"/>
          </a:p>
          <a:p>
            <a:pPr lvl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200" b="1" dirty="0"/>
              <a:t>			  2	    2</a:t>
            </a:r>
            <a:endParaRPr lang="en-US" altLang="zh-CN" sz="22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200" b="1" dirty="0"/>
              <a:t>              mysql &gt; call prc_test();</a:t>
            </a:r>
            <a:endParaRPr lang="en-US" altLang="zh-CN" sz="2200" b="1" dirty="0"/>
          </a:p>
          <a:p>
            <a:pPr lvl="1">
              <a:lnSpc>
                <a:spcPct val="70000"/>
              </a:lnSpc>
              <a:spcBef>
                <a:spcPts val="1200"/>
              </a:spcBef>
              <a:buNone/>
            </a:pPr>
            <a:r>
              <a:rPr lang="en-US" altLang="zh-CN" sz="2200" b="1" dirty="0"/>
              <a:t>			var2	@var2 </a:t>
            </a:r>
            <a:endParaRPr lang="en-US" altLang="zh-CN" sz="2200" b="1" dirty="0"/>
          </a:p>
          <a:p>
            <a:pPr lvl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200" b="1" dirty="0"/>
              <a:t>			-----	-------- </a:t>
            </a:r>
            <a:endParaRPr lang="en-US" altLang="zh-CN" sz="2200" b="1" dirty="0"/>
          </a:p>
          <a:p>
            <a:pPr lvl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200" b="1" dirty="0"/>
              <a:t>			  2	    3</a:t>
            </a:r>
            <a:endParaRPr lang="en-US" altLang="zh-CN" sz="22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200" b="1" dirty="0"/>
              <a:t>	mysql &gt; call prc_test();</a:t>
            </a:r>
            <a:endParaRPr lang="en-US" altLang="zh-CN" sz="2200" b="1" dirty="0"/>
          </a:p>
          <a:p>
            <a:pPr lvl="1">
              <a:buNone/>
            </a:pPr>
            <a:r>
              <a:rPr lang="en-US" altLang="zh-CN" sz="2200" b="1" dirty="0"/>
              <a:t>			var2	@var2 </a:t>
            </a:r>
            <a:endParaRPr lang="en-US" altLang="zh-CN" sz="2200" b="1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200" b="1" dirty="0"/>
              <a:t>			-----	-------- </a:t>
            </a:r>
            <a:endParaRPr lang="en-US" altLang="zh-CN" sz="2200" b="1" dirty="0"/>
          </a:p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200" b="1" dirty="0"/>
              <a:t>			  2	    4</a:t>
            </a:r>
            <a:endParaRPr lang="en-US" altLang="zh-CN" sz="2000" dirty="0"/>
          </a:p>
          <a:p>
            <a:pPr marL="0" indent="0"/>
            <a:endParaRPr lang="en-US" altLang="zh-CN" sz="2000" dirty="0"/>
          </a:p>
          <a:p>
            <a:pPr marL="0" indent="0"/>
            <a:endParaRPr lang="en-US" altLang="zh-CN" sz="2000" dirty="0"/>
          </a:p>
          <a:p>
            <a:pPr marL="0" indent="0"/>
            <a:endParaRPr lang="en-US" altLang="zh-CN" sz="2000" dirty="0"/>
          </a:p>
          <a:p>
            <a:pPr lvl="1">
              <a:buNone/>
            </a:pPr>
            <a:endParaRPr lang="en-US" altLang="zh-CN" sz="2000" dirty="0"/>
          </a:p>
          <a:p>
            <a:pPr lvl="1">
              <a:buNone/>
            </a:pPr>
            <a:endParaRPr lang="en-US" altLang="zh-CN" sz="2000" dirty="0"/>
          </a:p>
          <a:p>
            <a:pPr marL="0" indent="0"/>
            <a:endParaRPr lang="en-US" altLang="zh-C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3027363"/>
            <a:ext cx="3048000" cy="157003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342900" lvl="0" indent="-342900">
              <a:spcBef>
                <a:spcPct val="0"/>
              </a:spcBef>
            </a:pPr>
            <a:r>
              <a:rPr lang="en-US" altLang="zh-CN" sz="2400" b="1" dirty="0"/>
              <a:t>@ variables can carry their values across different procedure calls.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107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10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10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charRg st="14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16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charRg st="16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charRg st="16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charRg st="180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8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180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193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9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charRg st="19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9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charRg st="219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charRg st="219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219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charRg st="234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charRg st="23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charRg st="23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3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charRg st="253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charRg st="253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charRg st="253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18473</Words>
  <Application>WPS 演示</Application>
  <PresentationFormat>全屏显示(4:3)</PresentationFormat>
  <Paragraphs>679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MS PGothic</vt:lpstr>
      <vt:lpstr>-apple-system</vt:lpstr>
      <vt:lpstr>Segoe Print</vt:lpstr>
      <vt:lpstr>微软雅黑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RELATIONAL DATABASE LANGUAGE:  SQL</dc:title>
  <dc:creator>SUNY Learning Network</dc:creator>
  <cp:lastModifiedBy>duzh</cp:lastModifiedBy>
  <cp:revision>608</cp:revision>
  <cp:lastPrinted>1998-09-15T16:37:02Z</cp:lastPrinted>
  <dcterms:created xsi:type="dcterms:W3CDTF">1998-06-04T00:18:22Z</dcterms:created>
  <dcterms:modified xsi:type="dcterms:W3CDTF">2023-11-14T02:41:10Z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FAC2B75504F94B5585978D6C5A756B8B_13</vt:lpwstr>
  </property>
  <property fmtid="{D5CDD505-2E9C-101B-9397-08002B2CF9AE}" pid="3" name="KSOProductBuildVer">
    <vt:lpwstr>2052-12.1.0.15374</vt:lpwstr>
  </property>
</Properties>
</file>