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7"/>
  </p:handoutMasterIdLst>
  <p:sldIdLst>
    <p:sldId id="399" r:id="rId3"/>
    <p:sldId id="400" r:id="rId5"/>
    <p:sldId id="401" r:id="rId6"/>
    <p:sldId id="402" r:id="rId7"/>
    <p:sldId id="403" r:id="rId8"/>
    <p:sldId id="404" r:id="rId9"/>
    <p:sldId id="405" r:id="rId10"/>
    <p:sldId id="406" r:id="rId11"/>
    <p:sldId id="439" r:id="rId12"/>
    <p:sldId id="411" r:id="rId13"/>
    <p:sldId id="440" r:id="rId14"/>
    <p:sldId id="441" r:id="rId15"/>
    <p:sldId id="442" r:id="rId16"/>
    <p:sldId id="443" r:id="rId17"/>
    <p:sldId id="444" r:id="rId18"/>
    <p:sldId id="445" r:id="rId19"/>
    <p:sldId id="483" r:id="rId20"/>
    <p:sldId id="484" r:id="rId21"/>
    <p:sldId id="485" r:id="rId22"/>
    <p:sldId id="486" r:id="rId23"/>
    <p:sldId id="487" r:id="rId24"/>
    <p:sldId id="488" r:id="rId25"/>
    <p:sldId id="489" r:id="rId26"/>
    <p:sldId id="527" r:id="rId27"/>
    <p:sldId id="528" r:id="rId28"/>
    <p:sldId id="52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449" r:id="rId40"/>
    <p:sldId id="454" r:id="rId41"/>
    <p:sldId id="450" r:id="rId42"/>
    <p:sldId id="452" r:id="rId43"/>
    <p:sldId id="453" r:id="rId44"/>
    <p:sldId id="456" r:id="rId45"/>
    <p:sldId id="458" r:id="rId46"/>
    <p:sldId id="457" r:id="rId47"/>
    <p:sldId id="459" r:id="rId48"/>
    <p:sldId id="460" r:id="rId49"/>
    <p:sldId id="461" r:id="rId50"/>
    <p:sldId id="465" r:id="rId51"/>
    <p:sldId id="472" r:id="rId52"/>
    <p:sldId id="473" r:id="rId53"/>
    <p:sldId id="466" r:id="rId54"/>
    <p:sldId id="468" r:id="rId55"/>
    <p:sldId id="469" r:id="rId56"/>
    <p:sldId id="470" r:id="rId57"/>
    <p:sldId id="463" r:id="rId58"/>
    <p:sldId id="475" r:id="rId59"/>
    <p:sldId id="476" r:id="rId60"/>
    <p:sldId id="479" r:id="rId61"/>
    <p:sldId id="477" r:id="rId62"/>
    <p:sldId id="478" r:id="rId63"/>
    <p:sldId id="480" r:id="rId64"/>
    <p:sldId id="482" r:id="rId65"/>
    <p:sldId id="481" r:id="rId66"/>
  </p:sldIdLst>
  <p:sldSz cx="9144000" cy="6858000" type="screen4x3"/>
  <p:notesSz cx="7010400" cy="9296400"/>
  <p:custDataLst>
    <p:tags r:id="rId71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1" i="0" u="none" kern="1200" baseline="0">
        <a:solidFill>
          <a:schemeClr val="tx2"/>
        </a:solidFill>
        <a:latin typeface="Times New Roman" panose="02020603050405020304" charset="0"/>
        <a:ea typeface="MS PGothic" panose="020B0600070205080204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1" i="0" u="none" kern="1200" baseline="0">
        <a:solidFill>
          <a:schemeClr val="tx2"/>
        </a:solidFill>
        <a:latin typeface="Times New Roman" panose="02020603050405020304" charset="0"/>
        <a:ea typeface="MS PGothic" panose="020B0600070205080204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1" i="0" u="none" kern="1200" baseline="0">
        <a:solidFill>
          <a:schemeClr val="tx2"/>
        </a:solidFill>
        <a:latin typeface="Times New Roman" panose="02020603050405020304" charset="0"/>
        <a:ea typeface="MS PGothic" panose="020B0600070205080204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1" i="0" u="none" kern="1200" baseline="0">
        <a:solidFill>
          <a:schemeClr val="tx2"/>
        </a:solidFill>
        <a:latin typeface="Times New Roman" panose="02020603050405020304" charset="0"/>
        <a:ea typeface="MS PGothic" panose="020B0600070205080204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1" i="0" u="none" kern="1200" baseline="0">
        <a:solidFill>
          <a:schemeClr val="tx2"/>
        </a:solidFill>
        <a:latin typeface="Times New Roman" panose="02020603050405020304" charset="0"/>
        <a:ea typeface="MS PGothic" panose="020B0600070205080204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1" i="0" u="none" kern="1200" baseline="0">
        <a:solidFill>
          <a:schemeClr val="tx2"/>
        </a:solidFill>
        <a:latin typeface="Times New Roman" panose="02020603050405020304" charset="0"/>
        <a:ea typeface="MS PGothic" panose="020B0600070205080204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1" i="0" u="none" kern="1200" baseline="0">
        <a:solidFill>
          <a:schemeClr val="tx2"/>
        </a:solidFill>
        <a:latin typeface="Times New Roman" panose="02020603050405020304" charset="0"/>
        <a:ea typeface="MS PGothic" panose="020B0600070205080204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1" i="0" u="none" kern="1200" baseline="0">
        <a:solidFill>
          <a:schemeClr val="tx2"/>
        </a:solidFill>
        <a:latin typeface="Times New Roman" panose="02020603050405020304" charset="0"/>
        <a:ea typeface="MS PGothic" panose="020B0600070205080204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1" i="0" u="none" kern="1200" baseline="0">
        <a:solidFill>
          <a:schemeClr val="tx2"/>
        </a:solidFill>
        <a:latin typeface="Times New Roman" panose="0202060305040502030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99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2176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35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1" Type="http://schemas.openxmlformats.org/officeDocument/2006/relationships/tags" Target="tags/tag10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handoutMaster" Target="handoutMasters/handoutMaster1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245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245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4340" name="Rectangle 4"/>
          <p:cNvSpPr>
            <a:spLocks noTextEdi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pitchFamily="34" charset="-128"/>
                <a:cs typeface="MS PGothic" panose="020B0600070205080204" pitchFamily="34" charset="-128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pitchFamily="34" charset="-128"/>
                <a:cs typeface="MS PGothic" panose="020B0600070205080204" pitchFamily="34" charset="-128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pitchFamily="34" charset="-128"/>
                <a:cs typeface="MS PGothic" panose="020B0600070205080204" pitchFamily="34" charset="-128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pitchFamily="34" charset="-128"/>
                <a:cs typeface="MS PGothic" panose="020B0600070205080204" pitchFamily="34" charset="-128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pitchFamily="34" charset="-128"/>
                <a:cs typeface="MS PGothic" panose="020B0600070205080204" pitchFamily="34" charset="-128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pitchFamily="34" charset="-128"/>
        <a:cs typeface="MS PGothic" panose="020B0600070205080204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pitchFamily="34" charset="-128"/>
        <a:cs typeface="MS PGothic" panose="020B0600070205080204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pitchFamily="34" charset="-128"/>
        <a:cs typeface="MS PGothic" panose="020B0600070205080204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pitchFamily="34" charset="-128"/>
        <a:cs typeface="MS PGothic" panose="020B0600070205080204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1638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3481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3686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3891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4096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4301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4505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4710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4915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5120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5325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1843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5529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5734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5939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6144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6349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6553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6758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6963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7168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7373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2048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7577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7782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7987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8192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8397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8601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8806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9011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9216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9421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2253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9625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9830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10035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10240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10445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0649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r>
              <a:rPr lang="en-US" altLang="zh-CN" dirty="0"/>
              <a:t>Oracle</a:t>
            </a:r>
            <a:r>
              <a:rPr lang="en-US" altLang="en-US" dirty="0"/>
              <a:t>’</a:t>
            </a:r>
            <a:r>
              <a:rPr lang="en-US" altLang="zh-CN" dirty="0"/>
              <a:t>s recommendation: An index should be created if all of the following conditions are satisfied:</a:t>
            </a:r>
            <a:endParaRPr lang="en-US" altLang="zh-CN" dirty="0"/>
          </a:p>
          <a:p>
            <a:pPr lvl="0"/>
            <a:r>
              <a:rPr lang="en-US" altLang="zh-CN" dirty="0"/>
              <a:t>* The table contains a large number of tuples (large means over 100,000)</a:t>
            </a:r>
            <a:endParaRPr lang="en-US" altLang="zh-CN" dirty="0"/>
          </a:p>
          <a:p>
            <a:pPr lvl="0"/>
            <a:r>
              <a:rPr lang="en-US" altLang="zh-CN" dirty="0"/>
              <a:t>* The attribute contains a wide range of values</a:t>
            </a:r>
            <a:endParaRPr lang="en-US" altLang="zh-CN" dirty="0"/>
          </a:p>
          <a:p>
            <a:pPr lvl="0"/>
            <a:r>
              <a:rPr lang="en-US" altLang="zh-CN" dirty="0"/>
              <a:t>The attribute contains a large number of null values</a:t>
            </a:r>
            <a:endParaRPr lang="en-US" altLang="zh-CN" dirty="0"/>
          </a:p>
          <a:p>
            <a:pPr lvl="0"/>
            <a:r>
              <a:rPr lang="en-US" altLang="zh-CN" dirty="0"/>
              <a:t>Application queries frequently use the attribute in search/join conditions</a:t>
            </a:r>
            <a:endParaRPr lang="en-US" altLang="zh-CN" dirty="0"/>
          </a:p>
          <a:p>
            <a:pPr lvl="0"/>
            <a:r>
              <a:rPr lang="en-US" altLang="zh-CN" dirty="0"/>
              <a:t>Most queries retrieve a small percentage of the tuples (say 4%)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10854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11059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11264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11469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2457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11673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11878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12083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12288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2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12493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12697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12902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13107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2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13312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6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517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13517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2662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721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13721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2867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3072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/>
            <a:endParaRPr dirty="0"/>
          </a:p>
        </p:txBody>
      </p:sp>
      <p:sp>
        <p:nvSpPr>
          <p:cNvPr id="3277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charset="0"/>
              </a:rPr>
            </a:fld>
            <a:endParaRPr 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charset="0"/>
              </a:rPr>
            </a:fld>
            <a:endParaRPr 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charset="0"/>
              </a:rPr>
            </a:fld>
            <a:endParaRPr 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charset="0"/>
              </a:rPr>
            </a:fld>
            <a:endParaRPr 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charset="0"/>
              </a:rPr>
            </a:fld>
            <a:endParaRPr 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charset="0"/>
              </a:rPr>
            </a:fld>
            <a:endParaRPr 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charset="0"/>
              </a:rPr>
            </a:fld>
            <a:endParaRPr 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charset="0"/>
              </a:rPr>
            </a:fld>
            <a:endParaRPr 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charset="0"/>
              </a:rPr>
            </a:fld>
            <a:endParaRPr 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charset="0"/>
              </a:rPr>
            </a:fld>
            <a:endParaRPr 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dirty="0">
                <a:latin typeface="Times New Roman" panose="02020603050405020304" charset="0"/>
              </a:rPr>
            </a:fld>
            <a:endParaRPr 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fld id="{9A0DB2DC-4C9A-4742-B13C-FB6460FD3503}" type="slidenum">
              <a:rPr lang="en-US" dirty="0">
                <a:latin typeface="Times New Roman" panose="02020603050405020304" charset="0"/>
              </a:rPr>
            </a:fld>
            <a:endParaRPr lang="en-US" dirty="0">
              <a:latin typeface="Times New Roman" panose="0202060305040502030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tags" Target="../tags/tag7.xml"/><Relationship Id="rId4" Type="http://schemas.openxmlformats.org/officeDocument/2006/relationships/image" Target="../media/image7.png"/><Relationship Id="rId3" Type="http://schemas.openxmlformats.org/officeDocument/2006/relationships/tags" Target="../tags/tag6.xml"/><Relationship Id="rId2" Type="http://schemas.openxmlformats.org/officeDocument/2006/relationships/image" Target="../media/image6.png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tags" Target="../tags/tag9.xml"/><Relationship Id="rId2" Type="http://schemas.openxmlformats.org/officeDocument/2006/relationships/image" Target="../media/image9.png"/><Relationship Id="rId1" Type="http://schemas.openxmlformats.org/officeDocument/2006/relationships/tags" Target="../tags/tag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828800"/>
          </a:xfrm>
        </p:spPr>
        <p:txBody>
          <a:bodyPr vert="horz" wrap="square" lIns="91440" tIns="45720" rIns="91440" bIns="45720" anchor="ctr"/>
          <a:p>
            <a:r>
              <a:rPr lang="en-US" altLang="zh-CN" sz="4000" b="1" dirty="0"/>
              <a:t>CHAPTER 8: INDEX STRUCTURES AND INDEX CREATION</a:t>
            </a:r>
            <a:endParaRPr lang="en-US" altLang="zh-CN" dirty="0"/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228600" y="2514600"/>
            <a:ext cx="8610600" cy="3962400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b="1" dirty="0">
                <a:solidFill>
                  <a:schemeClr val="accent1"/>
                </a:solidFill>
              </a:rPr>
              <a:t>Outline:</a:t>
            </a:r>
            <a:endParaRPr lang="en-US" altLang="zh-CN" b="1" dirty="0">
              <a:solidFill>
                <a:schemeClr val="accent1"/>
              </a:solidFill>
            </a:endParaRPr>
          </a:p>
          <a:p>
            <a:r>
              <a:rPr lang="en-US" altLang="zh-CN" b="1" dirty="0"/>
              <a:t>Understand the storage structure for database systems.</a:t>
            </a:r>
            <a:endParaRPr lang="en-US" altLang="zh-CN" b="1" dirty="0"/>
          </a:p>
          <a:p>
            <a:r>
              <a:rPr lang="en-US" altLang="zh-CN" b="1" dirty="0"/>
              <a:t>Understand I/O cost of database access.</a:t>
            </a:r>
            <a:endParaRPr lang="en-US" altLang="zh-CN" b="1" dirty="0"/>
          </a:p>
          <a:p>
            <a:r>
              <a:rPr lang="en-US" altLang="zh-CN" b="1" dirty="0"/>
              <a:t>Understand the basic index structures for reducing the I/O cost. 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924800" cy="9144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Access Methods: Sequential Access</a:t>
            </a:r>
            <a:endParaRPr lang="en-US" altLang="zh-CN" sz="3600" dirty="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 vert="horz" wrap="square" lIns="91440" tIns="45720" rIns="91440" bIns="45720" anchor="t"/>
          <a:p>
            <a:pPr>
              <a:lnSpc>
                <a:spcPct val="80000"/>
              </a:lnSpc>
              <a:buNone/>
            </a:pPr>
            <a:r>
              <a:rPr lang="en-US" altLang="zh-CN" sz="2800" b="1" dirty="0"/>
              <a:t>Consider query: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   </a:t>
            </a:r>
            <a:r>
              <a:rPr lang="en-US" altLang="zh-CN" sz="2800" b="1" dirty="0">
                <a:solidFill>
                  <a:schemeClr val="accent1"/>
                </a:solidFill>
              </a:rPr>
              <a:t>select</a:t>
            </a:r>
            <a:r>
              <a:rPr lang="en-US" altLang="zh-CN" sz="2800" b="1" dirty="0"/>
              <a:t> * </a:t>
            </a:r>
            <a:r>
              <a:rPr lang="en-US" altLang="zh-CN" sz="2800" b="1" dirty="0">
                <a:solidFill>
                  <a:schemeClr val="accent1"/>
                </a:solidFill>
              </a:rPr>
              <a:t>from</a:t>
            </a:r>
            <a:r>
              <a:rPr lang="en-US" altLang="zh-CN" sz="2800" b="1" dirty="0"/>
              <a:t> Employees </a:t>
            </a:r>
            <a:r>
              <a:rPr lang="en-US" altLang="zh-CN" sz="2800" b="1" dirty="0">
                <a:solidFill>
                  <a:schemeClr val="accent1"/>
                </a:solidFill>
              </a:rPr>
              <a:t>where</a:t>
            </a:r>
            <a:r>
              <a:rPr lang="en-US" altLang="zh-CN" sz="2800" b="1" dirty="0"/>
              <a:t> name = </a:t>
            </a:r>
            <a:r>
              <a:rPr lang="en-US" altLang="en-US" sz="2800" b="1" dirty="0"/>
              <a:t>‘</a:t>
            </a:r>
            <a:r>
              <a:rPr lang="en-US" altLang="zh-CN" sz="2800" b="1" dirty="0"/>
              <a:t>Bill</a:t>
            </a:r>
            <a:r>
              <a:rPr lang="en-US" altLang="en-US" sz="2800" b="1" dirty="0"/>
              <a:t>’</a:t>
            </a:r>
            <a:r>
              <a:rPr lang="en-US" altLang="zh-CN" sz="2800" b="1" dirty="0"/>
              <a:t>;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>
                <a:solidFill>
                  <a:schemeClr val="accent1"/>
                </a:solidFill>
              </a:rPr>
              <a:t>Sequential access</a:t>
            </a:r>
            <a:r>
              <a:rPr lang="en-US" altLang="zh-CN" sz="2800" b="1" dirty="0"/>
              <a:t>: (tuples are scanned one at a time) to evaluate the condition on name. </a:t>
            </a:r>
            <a:endParaRPr lang="en-US" altLang="zh-CN" sz="2800" b="1" dirty="0"/>
          </a:p>
          <a:p>
            <a:r>
              <a:rPr lang="en-US" altLang="zh-CN" sz="2800" b="1" dirty="0"/>
              <a:t>This is reasonable if </a:t>
            </a:r>
            <a:endParaRPr lang="en-US" altLang="zh-CN" sz="2800" b="1" dirty="0"/>
          </a:p>
          <a:p>
            <a:pPr lvl="1"/>
            <a:r>
              <a:rPr lang="en-US" altLang="zh-CN" b="1" dirty="0"/>
              <a:t>Relation Employees is small, or</a:t>
            </a:r>
            <a:endParaRPr lang="en-US" altLang="zh-CN" b="1" dirty="0"/>
          </a:p>
          <a:p>
            <a:pPr lvl="1"/>
            <a:r>
              <a:rPr lang="en-US" altLang="zh-CN" b="1" dirty="0"/>
              <a:t>High percentage of the tuples in the relation satisfy the condition.</a:t>
            </a:r>
            <a:endParaRPr lang="en-US" altLang="zh-CN" b="1" dirty="0"/>
          </a:p>
          <a:p>
            <a:r>
              <a:rPr lang="en-US" altLang="zh-CN" sz="2800" b="1" dirty="0"/>
              <a:t>Too slow for most other cases.</a:t>
            </a:r>
            <a:r>
              <a:rPr lang="en-US" altLang="zh-CN" sz="2800" dirty="0"/>
              <a:t>  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69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59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82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14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83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Access Methods: Hash Table (1)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sp>
        <p:nvSpPr>
          <p:cNvPr id="35842" name="Rectangle 3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257800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800" b="1" dirty="0">
                <a:solidFill>
                  <a:schemeClr val="accent1"/>
                </a:solidFill>
              </a:rPr>
              <a:t>Using a hash table</a:t>
            </a:r>
            <a:r>
              <a:rPr lang="en-US" altLang="zh-CN" sz="2800" b="1" dirty="0"/>
              <a:t>:</a:t>
            </a:r>
            <a:endParaRPr lang="en-US" altLang="zh-CN" sz="2800" b="1" dirty="0"/>
          </a:p>
          <a:p>
            <a:r>
              <a:rPr lang="en-US" altLang="zh-CN" sz="2800" b="1" dirty="0"/>
              <a:t>Create a hash table based on the values of A in advance. Suppose h( ) is the hash function used. </a:t>
            </a:r>
            <a:endParaRPr lang="en-US" altLang="zh-CN" sz="2800" b="1" dirty="0"/>
          </a:p>
          <a:p>
            <a:r>
              <a:rPr lang="en-US" altLang="zh-CN" sz="2800" b="1" dirty="0"/>
              <a:t>To process a query with condition </a:t>
            </a:r>
            <a:r>
              <a:rPr lang="en-US" altLang="en-US" sz="2800" b="1" dirty="0"/>
              <a:t>“</a:t>
            </a:r>
            <a:r>
              <a:rPr lang="en-US" altLang="zh-CN" sz="2800" b="1" dirty="0"/>
              <a:t>A = v</a:t>
            </a:r>
            <a:r>
              <a:rPr lang="en-US" altLang="en-US" sz="2800" b="1" dirty="0"/>
              <a:t>”</a:t>
            </a:r>
            <a:r>
              <a:rPr lang="en-US" altLang="zh-CN" sz="2800" b="1" dirty="0"/>
              <a:t>, first use h(v) to find the bucket in the hash table and then compare v with the A-values in the bucket to identify qualified tuples.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Access Methods: Hash Table (2)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sp>
        <p:nvSpPr>
          <p:cNvPr id="37890" name="Rectangle 3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495800"/>
          </a:xfrm>
        </p:spPr>
        <p:txBody>
          <a:bodyPr vert="horz" wrap="square" lIns="91440" tIns="45720" rIns="91440" bIns="45720" anchor="t"/>
          <a:p>
            <a:pPr>
              <a:lnSpc>
                <a:spcPct val="90000"/>
              </a:lnSpc>
              <a:buNone/>
            </a:pPr>
            <a:r>
              <a:rPr lang="en-US" altLang="zh-CN" sz="2800" b="1" dirty="0"/>
              <a:t>Example: Suppose Employees has 9 tuples.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Build a hash table based on Name.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Suppose we have 3 buckets and each can hold 3 entries and an overflow pointer.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</a:t>
            </a:r>
            <a:r>
              <a:rPr lang="en-US" altLang="zh-CN" sz="2800" b="1" dirty="0">
                <a:solidFill>
                  <a:schemeClr val="accent1"/>
                </a:solidFill>
              </a:rPr>
              <a:t>Hash function</a:t>
            </a:r>
            <a:r>
              <a:rPr lang="en-US" altLang="zh-CN" sz="2800" b="1" dirty="0"/>
              <a:t>:  h(x) = seq(x) mod 3</a:t>
            </a:r>
            <a:endParaRPr lang="en-US" altLang="zh-CN" sz="2800" b="1" dirty="0"/>
          </a:p>
          <a:p>
            <a:pPr lvl="1"/>
            <a:r>
              <a:rPr lang="en-US" altLang="zh-CN" b="1" dirty="0"/>
              <a:t>seq(x) returns the serial number of the first letter in x in the English alphabet.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Access Methods: Hash Table (3)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39938" name="Rectangle 3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400" b="1" dirty="0"/>
              <a:t>      </a:t>
            </a:r>
            <a:endParaRPr lang="en-US" altLang="zh-CN" sz="2400" b="1" dirty="0"/>
          </a:p>
          <a:p>
            <a:pPr>
              <a:lnSpc>
                <a:spcPct val="70000"/>
              </a:lnSpc>
              <a:buNone/>
            </a:pPr>
            <a:r>
              <a:rPr lang="en-US" altLang="zh-CN" sz="2400" b="1" dirty="0"/>
              <a:t>                                                SSN        Name   Salary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                                           123456789    Bill       35k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                                           234567891   Amy      28k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                                           345678912    Bob      30k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                                           456789123   Mike     27k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                                           567891234     Liz       43k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                                           678912345    Bill        30k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                                           789123456    Ann      31k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                                           891234567    Beth      25k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                                           912345678     Roy      36k</a:t>
            </a:r>
            <a:endParaRPr lang="en-US" altLang="zh-CN" sz="2400" b="1" dirty="0"/>
          </a:p>
        </p:txBody>
      </p:sp>
      <p:sp>
        <p:nvSpPr>
          <p:cNvPr id="39939" name="Rectangle 4"/>
          <p:cNvSpPr/>
          <p:nvPr/>
        </p:nvSpPr>
        <p:spPr>
          <a:xfrm>
            <a:off x="1219200" y="1676400"/>
            <a:ext cx="1524000" cy="34290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39940" name="Line 5"/>
          <p:cNvSpPr/>
          <p:nvPr/>
        </p:nvSpPr>
        <p:spPr>
          <a:xfrm>
            <a:off x="1219200" y="2286000"/>
            <a:ext cx="1524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41" name="Line 6"/>
          <p:cNvSpPr/>
          <p:nvPr/>
        </p:nvSpPr>
        <p:spPr>
          <a:xfrm>
            <a:off x="1219200" y="3124200"/>
            <a:ext cx="1524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42" name="Line 7"/>
          <p:cNvSpPr/>
          <p:nvPr/>
        </p:nvSpPr>
        <p:spPr>
          <a:xfrm>
            <a:off x="1219200" y="3429000"/>
            <a:ext cx="1524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43" name="Line 8"/>
          <p:cNvSpPr/>
          <p:nvPr/>
        </p:nvSpPr>
        <p:spPr>
          <a:xfrm>
            <a:off x="1219200" y="3733800"/>
            <a:ext cx="1524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44" name="Line 9"/>
          <p:cNvSpPr/>
          <p:nvPr/>
        </p:nvSpPr>
        <p:spPr>
          <a:xfrm>
            <a:off x="1219200" y="3962400"/>
            <a:ext cx="15240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45" name="Line 10"/>
          <p:cNvSpPr/>
          <p:nvPr/>
        </p:nvSpPr>
        <p:spPr>
          <a:xfrm>
            <a:off x="1219200" y="4267200"/>
            <a:ext cx="1524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46" name="Line 11"/>
          <p:cNvSpPr/>
          <p:nvPr/>
        </p:nvSpPr>
        <p:spPr>
          <a:xfrm>
            <a:off x="1219200" y="4572000"/>
            <a:ext cx="1524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47" name="Line 12"/>
          <p:cNvSpPr/>
          <p:nvPr/>
        </p:nvSpPr>
        <p:spPr>
          <a:xfrm>
            <a:off x="1219200" y="4876800"/>
            <a:ext cx="1524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48" name="Line 13"/>
          <p:cNvSpPr/>
          <p:nvPr/>
        </p:nvSpPr>
        <p:spPr>
          <a:xfrm>
            <a:off x="1219200" y="2590800"/>
            <a:ext cx="1524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49" name="Line 14"/>
          <p:cNvSpPr/>
          <p:nvPr/>
        </p:nvSpPr>
        <p:spPr>
          <a:xfrm>
            <a:off x="1219200" y="2819400"/>
            <a:ext cx="15240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0" name="Line 15"/>
          <p:cNvSpPr/>
          <p:nvPr/>
        </p:nvSpPr>
        <p:spPr>
          <a:xfrm>
            <a:off x="1219200" y="1981200"/>
            <a:ext cx="1524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1" name="Line 16"/>
          <p:cNvSpPr/>
          <p:nvPr/>
        </p:nvSpPr>
        <p:spPr>
          <a:xfrm>
            <a:off x="2133600" y="1676400"/>
            <a:ext cx="0" cy="914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2" name="Line 17"/>
          <p:cNvSpPr/>
          <p:nvPr/>
        </p:nvSpPr>
        <p:spPr>
          <a:xfrm>
            <a:off x="2133600" y="2819400"/>
            <a:ext cx="0" cy="914400"/>
          </a:xfrm>
          <a:prstGeom prst="line">
            <a:avLst/>
          </a:prstGeom>
          <a:ln w="19050">
            <a:noFill/>
          </a:ln>
        </p:spPr>
      </p:sp>
      <p:sp>
        <p:nvSpPr>
          <p:cNvPr id="39953" name="Line 18"/>
          <p:cNvSpPr/>
          <p:nvPr/>
        </p:nvSpPr>
        <p:spPr>
          <a:xfrm>
            <a:off x="2133600" y="3962400"/>
            <a:ext cx="0" cy="914400"/>
          </a:xfrm>
          <a:prstGeom prst="line">
            <a:avLst/>
          </a:prstGeom>
          <a:ln w="19050">
            <a:noFill/>
          </a:ln>
        </p:spPr>
      </p:sp>
      <p:sp>
        <p:nvSpPr>
          <p:cNvPr id="39954" name="Text Box 19"/>
          <p:cNvSpPr txBox="1"/>
          <p:nvPr/>
        </p:nvSpPr>
        <p:spPr>
          <a:xfrm>
            <a:off x="1371600" y="3962400"/>
            <a:ext cx="563563" cy="396875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Bill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9955" name="Text Box 20"/>
          <p:cNvSpPr txBox="1"/>
          <p:nvPr/>
        </p:nvSpPr>
        <p:spPr>
          <a:xfrm>
            <a:off x="1371600" y="2743200"/>
            <a:ext cx="706438" cy="396875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Amy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9956" name="Text Box 21"/>
          <p:cNvSpPr txBox="1"/>
          <p:nvPr/>
        </p:nvSpPr>
        <p:spPr>
          <a:xfrm>
            <a:off x="1355725" y="4205288"/>
            <a:ext cx="622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Bob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9957" name="Text Box 22"/>
          <p:cNvSpPr txBox="1"/>
          <p:nvPr/>
        </p:nvSpPr>
        <p:spPr>
          <a:xfrm>
            <a:off x="1355725" y="3062288"/>
            <a:ext cx="747713" cy="396875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Mike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9958" name="Text Box 23"/>
          <p:cNvSpPr txBox="1"/>
          <p:nvPr/>
        </p:nvSpPr>
        <p:spPr>
          <a:xfrm>
            <a:off x="1447800" y="1600200"/>
            <a:ext cx="536575" cy="396875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Liz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9959" name="Text Box 24"/>
          <p:cNvSpPr txBox="1"/>
          <p:nvPr/>
        </p:nvSpPr>
        <p:spPr>
          <a:xfrm>
            <a:off x="1355725" y="4510088"/>
            <a:ext cx="563563" cy="396875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Bill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9960" name="Text Box 25"/>
          <p:cNvSpPr txBox="1"/>
          <p:nvPr/>
        </p:nvSpPr>
        <p:spPr>
          <a:xfrm>
            <a:off x="1355725" y="3367088"/>
            <a:ext cx="650875" cy="396875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Ann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9961" name="Rectangle 26"/>
          <p:cNvSpPr/>
          <p:nvPr/>
        </p:nvSpPr>
        <p:spPr>
          <a:xfrm>
            <a:off x="1219200" y="5257800"/>
            <a:ext cx="1524000" cy="9144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39962" name="Line 27"/>
          <p:cNvSpPr/>
          <p:nvPr/>
        </p:nvSpPr>
        <p:spPr>
          <a:xfrm>
            <a:off x="1219200" y="5562600"/>
            <a:ext cx="1524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63" name="Text Box 28"/>
          <p:cNvSpPr txBox="1"/>
          <p:nvPr/>
        </p:nvSpPr>
        <p:spPr>
          <a:xfrm>
            <a:off x="1371600" y="5181600"/>
            <a:ext cx="692150" cy="396875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Beth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9964" name="Line 29"/>
          <p:cNvSpPr/>
          <p:nvPr/>
        </p:nvSpPr>
        <p:spPr>
          <a:xfrm>
            <a:off x="1219200" y="5791200"/>
            <a:ext cx="1524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65" name="Line 30"/>
          <p:cNvSpPr/>
          <p:nvPr/>
        </p:nvSpPr>
        <p:spPr>
          <a:xfrm>
            <a:off x="1219200" y="6019800"/>
            <a:ext cx="1524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66" name="Line 31"/>
          <p:cNvSpPr/>
          <p:nvPr/>
        </p:nvSpPr>
        <p:spPr>
          <a:xfrm>
            <a:off x="2133600" y="5257800"/>
            <a:ext cx="0" cy="762000"/>
          </a:xfrm>
          <a:prstGeom prst="line">
            <a:avLst/>
          </a:prstGeom>
          <a:ln w="19050">
            <a:noFill/>
          </a:ln>
        </p:spPr>
      </p:sp>
      <p:sp>
        <p:nvSpPr>
          <p:cNvPr id="39967" name="Text Box 32"/>
          <p:cNvSpPr txBox="1"/>
          <p:nvPr/>
        </p:nvSpPr>
        <p:spPr>
          <a:xfrm>
            <a:off x="1371600" y="1905000"/>
            <a:ext cx="622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Roy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9968" name="Rectangle 33"/>
          <p:cNvSpPr/>
          <p:nvPr/>
        </p:nvSpPr>
        <p:spPr>
          <a:xfrm>
            <a:off x="3962400" y="1676400"/>
            <a:ext cx="3505200" cy="43434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39969" name="Line 34"/>
          <p:cNvSpPr/>
          <p:nvPr/>
        </p:nvSpPr>
        <p:spPr>
          <a:xfrm>
            <a:off x="3962400" y="2057400"/>
            <a:ext cx="3505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70" name="Line 35"/>
          <p:cNvSpPr/>
          <p:nvPr/>
        </p:nvSpPr>
        <p:spPr>
          <a:xfrm>
            <a:off x="3962400" y="2514600"/>
            <a:ext cx="3505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71" name="Line 36"/>
          <p:cNvSpPr/>
          <p:nvPr/>
        </p:nvSpPr>
        <p:spPr>
          <a:xfrm>
            <a:off x="3962400" y="2971800"/>
            <a:ext cx="3505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72" name="Line 37"/>
          <p:cNvSpPr/>
          <p:nvPr/>
        </p:nvSpPr>
        <p:spPr>
          <a:xfrm>
            <a:off x="3962400" y="3429000"/>
            <a:ext cx="3505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73" name="Line 38"/>
          <p:cNvSpPr/>
          <p:nvPr/>
        </p:nvSpPr>
        <p:spPr>
          <a:xfrm>
            <a:off x="3962400" y="3810000"/>
            <a:ext cx="3505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74" name="Line 39"/>
          <p:cNvSpPr/>
          <p:nvPr/>
        </p:nvSpPr>
        <p:spPr>
          <a:xfrm>
            <a:off x="3962400" y="4267200"/>
            <a:ext cx="3505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75" name="Line 40"/>
          <p:cNvSpPr/>
          <p:nvPr/>
        </p:nvSpPr>
        <p:spPr>
          <a:xfrm>
            <a:off x="3962400" y="4724400"/>
            <a:ext cx="3505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76" name="Line 41"/>
          <p:cNvSpPr/>
          <p:nvPr/>
        </p:nvSpPr>
        <p:spPr>
          <a:xfrm>
            <a:off x="3962400" y="5181600"/>
            <a:ext cx="3505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77" name="Line 42"/>
          <p:cNvSpPr/>
          <p:nvPr/>
        </p:nvSpPr>
        <p:spPr>
          <a:xfrm>
            <a:off x="3962400" y="5562600"/>
            <a:ext cx="3505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78" name="Line 43"/>
          <p:cNvSpPr/>
          <p:nvPr/>
        </p:nvSpPr>
        <p:spPr>
          <a:xfrm>
            <a:off x="5486400" y="1676400"/>
            <a:ext cx="0" cy="434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79" name="Line 44"/>
          <p:cNvSpPr/>
          <p:nvPr/>
        </p:nvSpPr>
        <p:spPr>
          <a:xfrm>
            <a:off x="6477000" y="1676400"/>
            <a:ext cx="0" cy="434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80" name="Text Box 45"/>
          <p:cNvSpPr txBox="1"/>
          <p:nvPr/>
        </p:nvSpPr>
        <p:spPr>
          <a:xfrm>
            <a:off x="4038600" y="1066800"/>
            <a:ext cx="33496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</a:rPr>
              <a:t>Stored Employees Table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9981" name="Text Box 46"/>
          <p:cNvSpPr txBox="1"/>
          <p:nvPr/>
        </p:nvSpPr>
        <p:spPr>
          <a:xfrm>
            <a:off x="1203325" y="1031875"/>
            <a:ext cx="1682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</a:rPr>
              <a:t>Hash Table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9982" name="Text Box 47"/>
          <p:cNvSpPr txBox="1"/>
          <p:nvPr/>
        </p:nvSpPr>
        <p:spPr>
          <a:xfrm>
            <a:off x="762000" y="2057400"/>
            <a:ext cx="336550" cy="457200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</a:rPr>
              <a:t>0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9983" name="Text Box 48"/>
          <p:cNvSpPr txBox="1"/>
          <p:nvPr/>
        </p:nvSpPr>
        <p:spPr>
          <a:xfrm>
            <a:off x="762000" y="3124200"/>
            <a:ext cx="336550" cy="457200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</a:rPr>
              <a:t>1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9984" name="Text Box 49"/>
          <p:cNvSpPr txBox="1"/>
          <p:nvPr/>
        </p:nvSpPr>
        <p:spPr>
          <a:xfrm>
            <a:off x="746125" y="4308475"/>
            <a:ext cx="336550" cy="457200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</a:rPr>
              <a:t>2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9985" name="Line 50"/>
          <p:cNvSpPr/>
          <p:nvPr/>
        </p:nvSpPr>
        <p:spPr>
          <a:xfrm>
            <a:off x="2514600" y="1828800"/>
            <a:ext cx="1371600" cy="2209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986" name="Line 51"/>
          <p:cNvSpPr/>
          <p:nvPr/>
        </p:nvSpPr>
        <p:spPr>
          <a:xfrm>
            <a:off x="2514600" y="2133600"/>
            <a:ext cx="1371600" cy="3657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987" name="Line 52"/>
          <p:cNvSpPr/>
          <p:nvPr/>
        </p:nvSpPr>
        <p:spPr>
          <a:xfrm flipV="1">
            <a:off x="2438400" y="2743200"/>
            <a:ext cx="1447800" cy="228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988" name="Line 53"/>
          <p:cNvSpPr/>
          <p:nvPr/>
        </p:nvSpPr>
        <p:spPr>
          <a:xfrm>
            <a:off x="2438400" y="3276600"/>
            <a:ext cx="144780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989" name="Line 54"/>
          <p:cNvSpPr/>
          <p:nvPr/>
        </p:nvSpPr>
        <p:spPr>
          <a:xfrm>
            <a:off x="2438400" y="3581400"/>
            <a:ext cx="1447800" cy="1371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990" name="Line 55"/>
          <p:cNvSpPr/>
          <p:nvPr/>
        </p:nvSpPr>
        <p:spPr>
          <a:xfrm flipV="1">
            <a:off x="2438400" y="2286000"/>
            <a:ext cx="1447800" cy="1828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991" name="Line 56"/>
          <p:cNvSpPr/>
          <p:nvPr/>
        </p:nvSpPr>
        <p:spPr>
          <a:xfrm flipV="1">
            <a:off x="2438400" y="3200400"/>
            <a:ext cx="1447800" cy="1219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992" name="Line 57"/>
          <p:cNvSpPr/>
          <p:nvPr/>
        </p:nvSpPr>
        <p:spPr>
          <a:xfrm flipV="1">
            <a:off x="2438400" y="4495800"/>
            <a:ext cx="1371600" cy="228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993" name="Line 58"/>
          <p:cNvSpPr/>
          <p:nvPr/>
        </p:nvSpPr>
        <p:spPr>
          <a:xfrm flipV="1">
            <a:off x="2438400" y="5334000"/>
            <a:ext cx="1447800" cy="76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994" name="Line 59"/>
          <p:cNvSpPr/>
          <p:nvPr/>
        </p:nvSpPr>
        <p:spPr>
          <a:xfrm flipH="1">
            <a:off x="838200" y="4953000"/>
            <a:ext cx="762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95" name="Line 60"/>
          <p:cNvSpPr/>
          <p:nvPr/>
        </p:nvSpPr>
        <p:spPr>
          <a:xfrm>
            <a:off x="838200" y="49530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96" name="Line 61"/>
          <p:cNvSpPr/>
          <p:nvPr/>
        </p:nvSpPr>
        <p:spPr>
          <a:xfrm>
            <a:off x="838200" y="5410200"/>
            <a:ext cx="381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997" name="Line 62"/>
          <p:cNvSpPr/>
          <p:nvPr/>
        </p:nvSpPr>
        <p:spPr>
          <a:xfrm>
            <a:off x="2133600" y="2819400"/>
            <a:ext cx="0" cy="914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98" name="Line 63"/>
          <p:cNvSpPr/>
          <p:nvPr/>
        </p:nvSpPr>
        <p:spPr>
          <a:xfrm>
            <a:off x="2133600" y="3962400"/>
            <a:ext cx="0" cy="914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99" name="Line 64"/>
          <p:cNvSpPr/>
          <p:nvPr/>
        </p:nvSpPr>
        <p:spPr>
          <a:xfrm>
            <a:off x="2133600" y="5257800"/>
            <a:ext cx="0" cy="762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Access Methods: Hash Table (4)</a:t>
            </a:r>
            <a:endParaRPr lang="en-US" altLang="zh-CN" sz="3600" b="1" dirty="0"/>
          </a:p>
        </p:txBody>
      </p:sp>
      <p:sp>
        <p:nvSpPr>
          <p:cNvPr id="41986" name="Rectangle 3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029200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800" b="1" dirty="0"/>
              <a:t>Evaluate query using the hash table: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   </a:t>
            </a:r>
            <a:r>
              <a:rPr lang="en-US" altLang="zh-CN" sz="2800" b="1" dirty="0">
                <a:solidFill>
                  <a:schemeClr val="accent1"/>
                </a:solidFill>
              </a:rPr>
              <a:t>select</a:t>
            </a:r>
            <a:r>
              <a:rPr lang="en-US" altLang="zh-CN" sz="2800" b="1" dirty="0"/>
              <a:t> * </a:t>
            </a:r>
            <a:r>
              <a:rPr lang="en-US" altLang="zh-CN" sz="2800" b="1" dirty="0">
                <a:solidFill>
                  <a:schemeClr val="accent1"/>
                </a:solidFill>
              </a:rPr>
              <a:t>from</a:t>
            </a:r>
            <a:r>
              <a:rPr lang="en-US" altLang="zh-CN" sz="2800" b="1" dirty="0"/>
              <a:t> Employees </a:t>
            </a:r>
            <a:r>
              <a:rPr lang="en-US" altLang="zh-CN" sz="2800" b="1" dirty="0">
                <a:solidFill>
                  <a:schemeClr val="accent1"/>
                </a:solidFill>
              </a:rPr>
              <a:t>where</a:t>
            </a:r>
            <a:r>
              <a:rPr lang="en-US" altLang="zh-CN" sz="2800" b="1" dirty="0"/>
              <a:t> Name = </a:t>
            </a:r>
            <a:r>
              <a:rPr lang="en-US" altLang="en-US" sz="2800" b="1" dirty="0"/>
              <a:t>‘</a:t>
            </a:r>
            <a:r>
              <a:rPr lang="en-US" altLang="zh-CN" sz="2800" b="1" dirty="0"/>
              <a:t>Bill</a:t>
            </a:r>
            <a:r>
              <a:rPr lang="en-US" altLang="en-US" sz="2800" b="1" dirty="0"/>
              <a:t>’</a:t>
            </a:r>
            <a:r>
              <a:rPr lang="en-US" altLang="zh-CN" sz="2800" b="1" dirty="0"/>
              <a:t>;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1. Apply hash function to obtain a bucket#: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      hash(</a:t>
            </a:r>
            <a:r>
              <a:rPr lang="en-US" altLang="en-US" sz="2800" b="1" dirty="0"/>
              <a:t>‘</a:t>
            </a:r>
            <a:r>
              <a:rPr lang="en-US" altLang="zh-CN" sz="2800" b="1" dirty="0"/>
              <a:t>Bill</a:t>
            </a:r>
            <a:r>
              <a:rPr lang="en-US" altLang="en-US" sz="2800" b="1" dirty="0"/>
              <a:t>’</a:t>
            </a:r>
            <a:r>
              <a:rPr lang="en-US" altLang="zh-CN" sz="2800" b="1" dirty="0"/>
              <a:t>) = seq(</a:t>
            </a:r>
            <a:r>
              <a:rPr lang="en-US" altLang="en-US" sz="2800" b="1" dirty="0"/>
              <a:t>‘</a:t>
            </a:r>
            <a:r>
              <a:rPr lang="en-US" altLang="zh-CN" sz="2800" b="1" dirty="0"/>
              <a:t>Bill</a:t>
            </a:r>
            <a:r>
              <a:rPr lang="en-US" altLang="en-US" sz="2800" b="1" dirty="0"/>
              <a:t>’</a:t>
            </a:r>
            <a:r>
              <a:rPr lang="en-US" altLang="zh-CN" sz="2800" b="1" dirty="0"/>
              <a:t>) mod 3 = 2 mod 3 = 2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2. Search the identified bucket (and related overflow bucket(s)) for </a:t>
            </a:r>
            <a:r>
              <a:rPr lang="en-US" altLang="en-US" sz="2800" b="1" dirty="0"/>
              <a:t>‘</a:t>
            </a:r>
            <a:r>
              <a:rPr lang="en-US" altLang="zh-CN" sz="2800" b="1" dirty="0"/>
              <a:t>Bill</a:t>
            </a:r>
            <a:r>
              <a:rPr lang="en-US" altLang="en-US" sz="2800" b="1" dirty="0"/>
              <a:t>’</a:t>
            </a:r>
            <a:r>
              <a:rPr lang="en-US" altLang="zh-CN" sz="2800" b="1" dirty="0"/>
              <a:t> and follow proper pointer(s) to obtain the tuple(s).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Access Methods: Hash Table (5)</a:t>
            </a:r>
            <a:endParaRPr lang="en-US" altLang="zh-CN" sz="3600" b="1" dirty="0"/>
          </a:p>
        </p:txBody>
      </p:sp>
      <p:sp>
        <p:nvSpPr>
          <p:cNvPr id="44034" name="Rectangle 3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 vert="horz" wrap="square" lIns="91440" tIns="45720" rIns="91440" bIns="45720" anchor="t"/>
          <a:p>
            <a:r>
              <a:rPr lang="en-US" altLang="zh-CN" sz="2800" b="1" dirty="0"/>
              <a:t>Using hash table can reduce search time substantially.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>
                <a:solidFill>
                  <a:schemeClr val="accent1"/>
                </a:solidFill>
              </a:rPr>
              <a:t>Example</a:t>
            </a:r>
            <a:r>
              <a:rPr lang="en-US" altLang="zh-CN" sz="2800" b="1" dirty="0"/>
              <a:t>: Suppose Employees table has 1000 pages. The hash table on SSN has 50 pages and can be kept in memory.</a:t>
            </a:r>
            <a:endParaRPr lang="en-US" altLang="zh-CN" sz="2800" b="1" dirty="0"/>
          </a:p>
          <a:p>
            <a:r>
              <a:rPr lang="en-US" altLang="zh-CN" sz="2800" b="1" dirty="0"/>
              <a:t>Finding a tuple using sequential scan needs about 500 page I/Os on average.</a:t>
            </a:r>
            <a:endParaRPr lang="en-US" altLang="zh-CN" sz="2800" b="1" dirty="0"/>
          </a:p>
          <a:p>
            <a:r>
              <a:rPr lang="en-US" altLang="zh-CN" sz="2800" b="1" dirty="0"/>
              <a:t>Finding a tuple using the hash table needs 1 or 2 page I/Os.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Access Methods: Hash Table (6)</a:t>
            </a:r>
            <a:endParaRPr lang="en-US" altLang="zh-CN" sz="3600" b="1" dirty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5257800"/>
          </a:xfrm>
        </p:spPr>
        <p:txBody>
          <a:bodyPr vert="horz" wrap="square" lIns="91440" tIns="45720" rIns="91440" bIns="45720" anchor="t"/>
          <a:p>
            <a:r>
              <a:rPr lang="en-US" altLang="zh-CN" sz="2800" b="1" dirty="0"/>
              <a:t>Hash tables are effective only when the operator is </a:t>
            </a:r>
            <a:r>
              <a:rPr lang="en-US" altLang="zh-CN" sz="2800" b="1" dirty="0">
                <a:solidFill>
                  <a:schemeClr val="accent1"/>
                </a:solidFill>
              </a:rPr>
              <a:t>=</a:t>
            </a:r>
            <a:r>
              <a:rPr lang="en-US" altLang="zh-CN" sz="2800" b="1" dirty="0"/>
              <a:t> but not effective for the other comparators </a:t>
            </a:r>
            <a:endParaRPr lang="en-US" altLang="zh-CN" sz="2800" b="1" dirty="0"/>
          </a:p>
          <a:p>
            <a:r>
              <a:rPr lang="en-US" altLang="zh-CN" sz="2800" b="1" dirty="0"/>
              <a:t>Best for primary keys where order is meaningless (e.g., SSN)</a:t>
            </a:r>
            <a:endParaRPr lang="en-US" altLang="zh-CN" sz="2800" b="1" dirty="0"/>
          </a:p>
          <a:p>
            <a:r>
              <a:rPr lang="en-US" altLang="zh-CN" sz="2800" b="1" dirty="0"/>
              <a:t>Complications of implementing hash tables: hash function selection, collision resolution, bucket overflow, hash table overflow.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99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60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Access Methods: B</a:t>
            </a:r>
            <a:r>
              <a:rPr lang="en-US" altLang="zh-CN" sz="3600" b="1" baseline="30000" dirty="0"/>
              <a:t>+ </a:t>
            </a:r>
            <a:r>
              <a:rPr lang="en-US" altLang="zh-CN" sz="3600" b="1" dirty="0"/>
              <a:t>Tree</a:t>
            </a:r>
            <a:endParaRPr lang="en-US" altLang="zh-CN" sz="4000" dirty="0"/>
          </a:p>
        </p:txBody>
      </p:sp>
      <p:sp>
        <p:nvSpPr>
          <p:cNvPr id="48130" name="Rectangle 3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 vert="horz" wrap="square" lIns="91440" tIns="45720" rIns="91440" bIns="45720" anchor="t"/>
          <a:p>
            <a:pPr>
              <a:lnSpc>
                <a:spcPct val="90000"/>
              </a:lnSpc>
            </a:pPr>
            <a:r>
              <a:rPr lang="en-US" altLang="zh-CN" b="1" dirty="0"/>
              <a:t>A B</a:t>
            </a:r>
            <a:r>
              <a:rPr lang="en-US" altLang="zh-CN" sz="4000" b="1" baseline="30000" dirty="0"/>
              <a:t>+</a:t>
            </a:r>
            <a:r>
              <a:rPr lang="en-US" altLang="zh-CN" b="1" dirty="0"/>
              <a:t> tree is a balanced search tree</a:t>
            </a:r>
            <a:endParaRPr lang="en-US" altLang="zh-CN" b="1" dirty="0"/>
          </a:p>
          <a:p>
            <a:pPr>
              <a:lnSpc>
                <a:spcPct val="90000"/>
              </a:lnSpc>
            </a:pPr>
            <a:r>
              <a:rPr lang="en-US" altLang="zh-CN" b="1" dirty="0"/>
              <a:t>Each node (internal or external) is stored as a page</a:t>
            </a:r>
            <a:endParaRPr lang="en-US" altLang="zh-CN" b="1" dirty="0"/>
          </a:p>
          <a:p>
            <a:pPr>
              <a:lnSpc>
                <a:spcPct val="90000"/>
              </a:lnSpc>
            </a:pPr>
            <a:r>
              <a:rPr lang="en-US" altLang="zh-CN" b="1" dirty="0"/>
              <a:t>Format of an internal node:</a:t>
            </a:r>
            <a:endParaRPr lang="en-US" altLang="zh-CN" b="1" dirty="0"/>
          </a:p>
          <a:p>
            <a:pPr>
              <a:lnSpc>
                <a:spcPct val="140000"/>
              </a:lnSpc>
              <a:buNone/>
            </a:pPr>
            <a:r>
              <a:rPr lang="en-US" altLang="zh-CN" b="1" dirty="0"/>
              <a:t>        p</a:t>
            </a:r>
            <a:r>
              <a:rPr lang="en-US" altLang="zh-CN" b="1" baseline="-6000" dirty="0"/>
              <a:t>1</a:t>
            </a:r>
            <a:r>
              <a:rPr lang="en-US" altLang="zh-CN" b="1" dirty="0"/>
              <a:t>   a</a:t>
            </a:r>
            <a:r>
              <a:rPr lang="en-US" altLang="zh-CN" b="1" baseline="-6000" dirty="0"/>
              <a:t>1</a:t>
            </a:r>
            <a:r>
              <a:rPr lang="en-US" altLang="zh-CN" b="1" dirty="0"/>
              <a:t>  …  a</a:t>
            </a:r>
            <a:r>
              <a:rPr lang="en-US" altLang="zh-CN" b="1" baseline="-6000" dirty="0"/>
              <a:t>i-1</a:t>
            </a:r>
            <a:r>
              <a:rPr lang="en-US" altLang="zh-CN" b="1" dirty="0"/>
              <a:t>   p</a:t>
            </a:r>
            <a:r>
              <a:rPr lang="en-US" altLang="zh-CN" b="1" baseline="-6000" dirty="0"/>
              <a:t>i</a:t>
            </a:r>
            <a:r>
              <a:rPr lang="en-US" altLang="zh-CN" b="1" dirty="0"/>
              <a:t>   a</a:t>
            </a:r>
            <a:r>
              <a:rPr lang="en-US" altLang="zh-CN" b="1" baseline="-6000" dirty="0"/>
              <a:t>i</a:t>
            </a:r>
            <a:r>
              <a:rPr lang="en-US" altLang="zh-CN" b="1" dirty="0"/>
              <a:t>  …  a</a:t>
            </a:r>
            <a:r>
              <a:rPr lang="en-US" altLang="zh-CN" b="1" baseline="-6000" dirty="0"/>
              <a:t>k</a:t>
            </a:r>
            <a:r>
              <a:rPr lang="en-US" altLang="zh-CN" b="1" dirty="0"/>
              <a:t>   p</a:t>
            </a:r>
            <a:r>
              <a:rPr lang="en-US" altLang="zh-CN" b="1" baseline="-6000" dirty="0"/>
              <a:t>k</a:t>
            </a:r>
            <a:r>
              <a:rPr lang="en-US" altLang="zh-CN" b="1" dirty="0"/>
              <a:t>  </a:t>
            </a:r>
            <a:endParaRPr lang="en-US" altLang="zh-CN" b="1" baseline="-6000" dirty="0"/>
          </a:p>
        </p:txBody>
      </p:sp>
      <p:sp>
        <p:nvSpPr>
          <p:cNvPr id="48131" name="Rectangle 4"/>
          <p:cNvSpPr/>
          <p:nvPr/>
        </p:nvSpPr>
        <p:spPr>
          <a:xfrm>
            <a:off x="1447800" y="3810000"/>
            <a:ext cx="5715000" cy="5334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48132" name="Line 5"/>
          <p:cNvSpPr/>
          <p:nvPr/>
        </p:nvSpPr>
        <p:spPr>
          <a:xfrm>
            <a:off x="2057400" y="3810000"/>
            <a:ext cx="0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33" name="Line 6"/>
          <p:cNvSpPr/>
          <p:nvPr/>
        </p:nvSpPr>
        <p:spPr>
          <a:xfrm>
            <a:off x="3276600" y="3810000"/>
            <a:ext cx="0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34" name="Line 7"/>
          <p:cNvSpPr/>
          <p:nvPr/>
        </p:nvSpPr>
        <p:spPr>
          <a:xfrm>
            <a:off x="4038600" y="3810000"/>
            <a:ext cx="0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35" name="Line 8"/>
          <p:cNvSpPr/>
          <p:nvPr/>
        </p:nvSpPr>
        <p:spPr>
          <a:xfrm>
            <a:off x="4648200" y="3810000"/>
            <a:ext cx="0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36" name="Line 9"/>
          <p:cNvSpPr/>
          <p:nvPr/>
        </p:nvSpPr>
        <p:spPr>
          <a:xfrm>
            <a:off x="5181600" y="3810000"/>
            <a:ext cx="0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37" name="Line 10"/>
          <p:cNvSpPr/>
          <p:nvPr/>
        </p:nvSpPr>
        <p:spPr>
          <a:xfrm>
            <a:off x="5791200" y="3810000"/>
            <a:ext cx="0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38" name="Line 11"/>
          <p:cNvSpPr/>
          <p:nvPr/>
        </p:nvSpPr>
        <p:spPr>
          <a:xfrm>
            <a:off x="6477000" y="3810000"/>
            <a:ext cx="0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39" name="Line 12"/>
          <p:cNvSpPr/>
          <p:nvPr/>
        </p:nvSpPr>
        <p:spPr>
          <a:xfrm>
            <a:off x="2667000" y="3810000"/>
            <a:ext cx="0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40" name="Text Box 13"/>
          <p:cNvSpPr txBox="1"/>
          <p:nvPr/>
        </p:nvSpPr>
        <p:spPr>
          <a:xfrm>
            <a:off x="457200" y="5410200"/>
            <a:ext cx="1171575" cy="5842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charset="0"/>
              </a:rPr>
              <a:t>a &lt; a</a:t>
            </a:r>
            <a:r>
              <a:rPr lang="en-US" altLang="zh-CN" sz="3200" baseline="-6000" dirty="0">
                <a:solidFill>
                  <a:schemeClr val="tx1"/>
                </a:solidFill>
                <a:latin typeface="Times New Roman" panose="02020603050405020304" charset="0"/>
              </a:rPr>
              <a:t>1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8141" name="Text Box 14"/>
          <p:cNvSpPr txBox="1"/>
          <p:nvPr/>
        </p:nvSpPr>
        <p:spPr>
          <a:xfrm>
            <a:off x="3200400" y="5410200"/>
            <a:ext cx="2292350" cy="5842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charset="0"/>
              </a:rPr>
              <a:t>a</a:t>
            </a:r>
            <a:r>
              <a:rPr lang="en-US" altLang="zh-CN" sz="3200" baseline="-6000" dirty="0">
                <a:solidFill>
                  <a:schemeClr val="tx1"/>
                </a:solidFill>
                <a:latin typeface="Times New Roman" panose="02020603050405020304" charset="0"/>
              </a:rPr>
              <a:t>i-1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charset="0"/>
              </a:rPr>
              <a:t> &lt;= a &lt; a</a:t>
            </a:r>
            <a:r>
              <a:rPr lang="en-US" altLang="zh-CN" sz="3200" baseline="-6000" dirty="0">
                <a:solidFill>
                  <a:schemeClr val="tx1"/>
                </a:solidFill>
                <a:latin typeface="Times New Roman" panose="02020603050405020304" charset="0"/>
              </a:rPr>
              <a:t>i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8142" name="Text Box 15"/>
          <p:cNvSpPr txBox="1"/>
          <p:nvPr/>
        </p:nvSpPr>
        <p:spPr>
          <a:xfrm>
            <a:off x="6553200" y="5410200"/>
            <a:ext cx="1600200" cy="5842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charset="0"/>
              </a:rPr>
              <a:t>a</a:t>
            </a:r>
            <a:r>
              <a:rPr lang="en-US" altLang="zh-CN" sz="3200" baseline="-6000" dirty="0">
                <a:solidFill>
                  <a:schemeClr val="tx1"/>
                </a:solidFill>
                <a:latin typeface="Times New Roman" panose="02020603050405020304" charset="0"/>
              </a:rPr>
              <a:t>k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charset="0"/>
              </a:rPr>
              <a:t> =&lt; a</a:t>
            </a:r>
            <a:endParaRPr lang="en-US" altLang="zh-CN" sz="3200" baseline="-6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8143" name="Line 19"/>
          <p:cNvSpPr/>
          <p:nvPr/>
        </p:nvSpPr>
        <p:spPr>
          <a:xfrm flipH="1">
            <a:off x="1447800" y="4267200"/>
            <a:ext cx="381000" cy="1143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8144" name="Line 20"/>
          <p:cNvSpPr/>
          <p:nvPr/>
        </p:nvSpPr>
        <p:spPr>
          <a:xfrm>
            <a:off x="4419600" y="4267200"/>
            <a:ext cx="152400" cy="1143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8145" name="Line 21"/>
          <p:cNvSpPr/>
          <p:nvPr/>
        </p:nvSpPr>
        <p:spPr>
          <a:xfrm>
            <a:off x="6934200" y="4267200"/>
            <a:ext cx="609600" cy="1143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8146" name="Text Box 22"/>
          <p:cNvSpPr txBox="1"/>
          <p:nvPr/>
        </p:nvSpPr>
        <p:spPr>
          <a:xfrm>
            <a:off x="2133600" y="5410200"/>
            <a:ext cx="692150" cy="579438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charset="0"/>
              </a:rPr>
              <a:t>. . .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8147" name="Text Box 23"/>
          <p:cNvSpPr txBox="1"/>
          <p:nvPr/>
        </p:nvSpPr>
        <p:spPr>
          <a:xfrm>
            <a:off x="5638800" y="5334000"/>
            <a:ext cx="692150" cy="579438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charset="0"/>
              </a:rPr>
              <a:t>. . .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400" y="6056630"/>
            <a:ext cx="9164320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/>
              <a:t>https://www.cs.usfca.edu/~galles/visualization/BPlusTree.html</a:t>
            </a:r>
            <a:endParaRPr lang="zh-CN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sz="3600" b="1" dirty="0"/>
              <a:t>Access Methods: B</a:t>
            </a:r>
            <a:r>
              <a:rPr lang="en-US" altLang="zh-CN" sz="4000" b="1" baseline="30000" dirty="0"/>
              <a:t>+</a:t>
            </a:r>
            <a:r>
              <a:rPr lang="en-US" altLang="zh-CN" sz="3600" b="1" dirty="0"/>
              <a:t>Tree</a:t>
            </a:r>
            <a:endParaRPr lang="en-US" altLang="zh-CN" sz="3600" b="1" dirty="0"/>
          </a:p>
        </p:txBody>
      </p:sp>
      <p:sp>
        <p:nvSpPr>
          <p:cNvPr id="5017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b="1" dirty="0"/>
              <a:t>Format of a leaf node:</a:t>
            </a:r>
            <a:endParaRPr lang="en-US" altLang="zh-CN" b="1" dirty="0"/>
          </a:p>
          <a:p>
            <a:pPr>
              <a:lnSpc>
                <a:spcPct val="140000"/>
              </a:lnSpc>
              <a:buNone/>
            </a:pPr>
            <a:r>
              <a:rPr lang="en-US" altLang="zh-CN" b="1" dirty="0"/>
              <a:t>     a</a:t>
            </a:r>
            <a:r>
              <a:rPr lang="en-US" altLang="zh-CN" b="1" baseline="-6000" dirty="0"/>
              <a:t>1</a:t>
            </a:r>
            <a:r>
              <a:rPr lang="en-US" altLang="zh-CN" b="1" dirty="0"/>
              <a:t>  p</a:t>
            </a:r>
            <a:r>
              <a:rPr lang="en-US" altLang="zh-CN" b="1" baseline="-6000" dirty="0"/>
              <a:t>1</a:t>
            </a:r>
            <a:r>
              <a:rPr lang="en-US" altLang="zh-CN" b="1" dirty="0"/>
              <a:t>   …   a</a:t>
            </a:r>
            <a:r>
              <a:rPr lang="en-US" altLang="zh-CN" b="1" baseline="-6000" dirty="0"/>
              <a:t>i</a:t>
            </a:r>
            <a:r>
              <a:rPr lang="en-US" altLang="zh-CN" b="1" dirty="0"/>
              <a:t>   p</a:t>
            </a:r>
            <a:r>
              <a:rPr lang="en-US" altLang="zh-CN" b="1" baseline="-6000" dirty="0"/>
              <a:t>i</a:t>
            </a:r>
            <a:r>
              <a:rPr lang="en-US" altLang="zh-CN" b="1" dirty="0"/>
              <a:t>   …   a</a:t>
            </a:r>
            <a:r>
              <a:rPr lang="en-US" altLang="zh-CN" b="1" baseline="-6000" dirty="0"/>
              <a:t>k</a:t>
            </a:r>
            <a:r>
              <a:rPr lang="en-US" altLang="zh-CN" b="1" dirty="0"/>
              <a:t>  p</a:t>
            </a:r>
            <a:r>
              <a:rPr lang="en-US" altLang="zh-CN" b="1" baseline="-6000" dirty="0"/>
              <a:t>k     </a:t>
            </a:r>
            <a:r>
              <a:rPr lang="en-US" altLang="zh-CN" b="1" dirty="0"/>
              <a:t>p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All leaf nodes form a linked list in non-decreasing A-values.</a:t>
            </a:r>
            <a:endParaRPr lang="en-US" altLang="zh-CN" b="1" dirty="0"/>
          </a:p>
          <a:p>
            <a:r>
              <a:rPr lang="en-US" altLang="zh-CN" b="1" dirty="0"/>
              <a:t>Every non-root node must be at least half full.</a:t>
            </a:r>
            <a:endParaRPr lang="en-US" altLang="zh-CN" b="1" dirty="0"/>
          </a:p>
        </p:txBody>
      </p:sp>
      <p:sp>
        <p:nvSpPr>
          <p:cNvPr id="50179" name="Rectangle 4"/>
          <p:cNvSpPr/>
          <p:nvPr/>
        </p:nvSpPr>
        <p:spPr>
          <a:xfrm>
            <a:off x="1143000" y="2819400"/>
            <a:ext cx="5638800" cy="5334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50180" name="Line 5"/>
          <p:cNvSpPr/>
          <p:nvPr/>
        </p:nvSpPr>
        <p:spPr>
          <a:xfrm>
            <a:off x="1676400" y="2819400"/>
            <a:ext cx="1588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81" name="Line 6"/>
          <p:cNvSpPr/>
          <p:nvPr/>
        </p:nvSpPr>
        <p:spPr>
          <a:xfrm>
            <a:off x="3581400" y="2819400"/>
            <a:ext cx="1588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82" name="Line 7"/>
          <p:cNvSpPr/>
          <p:nvPr/>
        </p:nvSpPr>
        <p:spPr>
          <a:xfrm>
            <a:off x="4191000" y="2819400"/>
            <a:ext cx="1588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83" name="Line 8"/>
          <p:cNvSpPr/>
          <p:nvPr/>
        </p:nvSpPr>
        <p:spPr>
          <a:xfrm>
            <a:off x="5029200" y="2819400"/>
            <a:ext cx="1588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84" name="Line 9"/>
          <p:cNvSpPr/>
          <p:nvPr/>
        </p:nvSpPr>
        <p:spPr>
          <a:xfrm>
            <a:off x="5562600" y="2819400"/>
            <a:ext cx="1588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85" name="Line 10"/>
          <p:cNvSpPr/>
          <p:nvPr/>
        </p:nvSpPr>
        <p:spPr>
          <a:xfrm>
            <a:off x="6172200" y="2819400"/>
            <a:ext cx="1588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86" name="Line 11"/>
          <p:cNvSpPr/>
          <p:nvPr/>
        </p:nvSpPr>
        <p:spPr>
          <a:xfrm>
            <a:off x="2362200" y="2819400"/>
            <a:ext cx="1588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87" name="Line 12"/>
          <p:cNvSpPr/>
          <p:nvPr/>
        </p:nvSpPr>
        <p:spPr>
          <a:xfrm>
            <a:off x="3048000" y="2819400"/>
            <a:ext cx="0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88" name="Line 13"/>
          <p:cNvSpPr/>
          <p:nvPr/>
        </p:nvSpPr>
        <p:spPr>
          <a:xfrm>
            <a:off x="2057400" y="320040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189" name="Line 14"/>
          <p:cNvSpPr/>
          <p:nvPr/>
        </p:nvSpPr>
        <p:spPr>
          <a:xfrm>
            <a:off x="3962400" y="320040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190" name="Line 15"/>
          <p:cNvSpPr/>
          <p:nvPr/>
        </p:nvSpPr>
        <p:spPr>
          <a:xfrm>
            <a:off x="5867400" y="320040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191" name="Line 16"/>
          <p:cNvSpPr/>
          <p:nvPr/>
        </p:nvSpPr>
        <p:spPr>
          <a:xfrm>
            <a:off x="6629400" y="3124200"/>
            <a:ext cx="533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   B+ Tree</a:t>
            </a:r>
            <a:endParaRPr lang="en-US" altLang="zh-CN" sz="3600" b="1" dirty="0"/>
          </a:p>
        </p:txBody>
      </p:sp>
      <p:sp>
        <p:nvSpPr>
          <p:cNvPr id="52226" name="Rectangle 3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5029200"/>
          </a:xfrm>
        </p:spPr>
        <p:txBody>
          <a:bodyPr vert="horz" wrap="square" lIns="91440" tIns="45720" rIns="91440" bIns="45720" anchor="t"/>
          <a:p>
            <a:pPr>
              <a:lnSpc>
                <a:spcPct val="90000"/>
              </a:lnSpc>
            </a:pPr>
            <a:r>
              <a:rPr lang="en-US" altLang="zh-CN" sz="2800" b="1" dirty="0"/>
              <a:t>Balanced tree </a:t>
            </a:r>
            <a:endParaRPr lang="en-US" altLang="zh-CN" sz="2800" b="1" dirty="0"/>
          </a:p>
          <a:p>
            <a:pPr lvl="1">
              <a:spcBef>
                <a:spcPts val="600"/>
              </a:spcBef>
            </a:pPr>
            <a:r>
              <a:rPr lang="en-US" altLang="zh-CN" sz="2400" b="1" dirty="0"/>
              <a:t>Every path from the root to a leaf is of the same length</a:t>
            </a:r>
            <a:endParaRPr lang="en-US" altLang="zh-CN" sz="2400" b="1" dirty="0"/>
          </a:p>
          <a:p>
            <a:pPr lvl="1">
              <a:spcBef>
                <a:spcPts val="600"/>
              </a:spcBef>
            </a:pPr>
            <a:r>
              <a:rPr lang="en-US" altLang="zh-CN" sz="2400" b="1" dirty="0"/>
              <a:t>Each non-leaf node of the tree has between ⌐K/2¬  and K data where K is fixed for a particular tree</a:t>
            </a:r>
            <a:endParaRPr lang="en-US" altLang="zh-CN" sz="2400" b="1" dirty="0"/>
          </a:p>
          <a:p>
            <a:pPr lvl="2">
              <a:spcBef>
                <a:spcPts val="600"/>
              </a:spcBef>
            </a:pPr>
            <a:r>
              <a:rPr lang="en-US" altLang="zh-CN" b="1" dirty="0"/>
              <a:t>Exception: Root can have less than ⌐K/2¬ data items</a:t>
            </a:r>
            <a:endParaRPr lang="en-US" altLang="zh-CN" b="1" dirty="0"/>
          </a:p>
          <a:p>
            <a:pPr lvl="1">
              <a:spcBef>
                <a:spcPts val="600"/>
              </a:spcBef>
            </a:pPr>
            <a:r>
              <a:rPr lang="en-US" altLang="zh-CN" sz="2400" b="1" dirty="0"/>
              <a:t>A non-leaf node contains data and indexes</a:t>
            </a:r>
            <a:endParaRPr lang="en-US" altLang="zh-CN" sz="2400" b="1" dirty="0"/>
          </a:p>
          <a:p>
            <a:pPr lvl="1">
              <a:spcBef>
                <a:spcPts val="600"/>
              </a:spcBef>
            </a:pPr>
            <a:r>
              <a:rPr lang="en-US" altLang="zh-CN" sz="2400" b="1" dirty="0"/>
              <a:t>A leaf should have between ⌐L/2¬  and L data, where L is fixed for a particular tree</a:t>
            </a:r>
            <a:endParaRPr lang="en-US" altLang="zh-CN" sz="2400" b="1" dirty="0"/>
          </a:p>
          <a:p>
            <a:pPr lvl="1">
              <a:spcBef>
                <a:spcPts val="600"/>
              </a:spcBef>
            </a:pPr>
            <a:r>
              <a:rPr lang="en-US" altLang="zh-CN" sz="2400" b="1" dirty="0"/>
              <a:t>Let K = L in the following slides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Storage Hierarchy (1)</a:t>
            </a:r>
            <a:endParaRPr lang="en-US" altLang="zh-CN" sz="3600" dirty="0"/>
          </a:p>
        </p:txBody>
      </p:sp>
      <p:sp>
        <p:nvSpPr>
          <p:cNvPr id="17410" name="Rectangle 3"/>
          <p:cNvSpPr>
            <a:spLocks noGrp="1"/>
          </p:cNvSpPr>
          <p:nvPr>
            <p:ph idx="1"/>
          </p:nvPr>
        </p:nvSpPr>
        <p:spPr>
          <a:xfrm>
            <a:off x="228600" y="1371600"/>
            <a:ext cx="6019800" cy="5181600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800" b="1" dirty="0">
                <a:solidFill>
                  <a:schemeClr val="accent1"/>
                </a:solidFill>
              </a:rPr>
              <a:t>Main memory</a:t>
            </a:r>
            <a:r>
              <a:rPr lang="en-US" altLang="zh-CN" sz="2800" b="1" dirty="0"/>
              <a:t> (primary storage): storage media that can be operated on directly by CPU.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Characteristics of main memory: </a:t>
            </a:r>
            <a:endParaRPr lang="en-US" altLang="zh-CN" sz="2800" b="1" dirty="0"/>
          </a:p>
          <a:p>
            <a:r>
              <a:rPr lang="en-US" altLang="zh-CN" sz="2800" b="1" dirty="0"/>
              <a:t>fast access to data </a:t>
            </a:r>
            <a:endParaRPr lang="en-US" altLang="zh-CN" sz="2800" b="1" dirty="0"/>
          </a:p>
          <a:p>
            <a:r>
              <a:rPr lang="en-US" altLang="zh-CN" sz="2800" b="1" dirty="0"/>
              <a:t>small storage capacity (typically several GB)</a:t>
            </a:r>
            <a:endParaRPr lang="en-US" altLang="zh-CN" sz="2800" b="1" dirty="0"/>
          </a:p>
          <a:p>
            <a:r>
              <a:rPr lang="en-US" altLang="zh-CN" sz="2800" b="1" dirty="0"/>
              <a:t>Volatile</a:t>
            </a:r>
            <a:endParaRPr lang="en-US" altLang="zh-CN" sz="2800" b="1" dirty="0"/>
          </a:p>
          <a:p>
            <a:r>
              <a:rPr lang="en-US" altLang="zh-CN" sz="2800" b="1" dirty="0"/>
              <a:t>Expensive </a:t>
            </a:r>
            <a:endParaRPr lang="en-US" altLang="zh-CN" sz="2800" b="1" dirty="0"/>
          </a:p>
        </p:txBody>
      </p:sp>
      <p:sp>
        <p:nvSpPr>
          <p:cNvPr id="17411" name="Text Box 4"/>
          <p:cNvSpPr txBox="1"/>
          <p:nvPr/>
        </p:nvSpPr>
        <p:spPr>
          <a:xfrm>
            <a:off x="6613525" y="2101850"/>
            <a:ext cx="1879600" cy="6604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CN" sz="3600" dirty="0">
                <a:latin typeface="Times New Roman" panose="02020603050405020304" charset="0"/>
              </a:rPr>
              <a:t>Memory</a:t>
            </a:r>
            <a:endParaRPr lang="en-US" altLang="zh-CN" sz="3600" dirty="0">
              <a:latin typeface="Times New Roman" panose="02020603050405020304" charset="0"/>
            </a:endParaRPr>
          </a:p>
        </p:txBody>
      </p:sp>
      <p:sp>
        <p:nvSpPr>
          <p:cNvPr id="17412" name="AutoShape 5"/>
          <p:cNvSpPr/>
          <p:nvPr/>
        </p:nvSpPr>
        <p:spPr>
          <a:xfrm>
            <a:off x="6781800" y="3810000"/>
            <a:ext cx="1600200" cy="1219200"/>
          </a:xfrm>
          <a:prstGeom prst="can">
            <a:avLst>
              <a:gd name="adj" fmla="val 25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17413" name="Text Box 6"/>
          <p:cNvSpPr txBox="1"/>
          <p:nvPr/>
        </p:nvSpPr>
        <p:spPr>
          <a:xfrm>
            <a:off x="7080250" y="4159250"/>
            <a:ext cx="10731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600" dirty="0">
                <a:latin typeface="Times New Roman" panose="02020603050405020304" charset="0"/>
              </a:rPr>
              <a:t>Disk</a:t>
            </a:r>
            <a:endParaRPr lang="en-US" altLang="zh-CN" sz="3600" dirty="0">
              <a:latin typeface="Times New Roman" panose="02020603050405020304" charset="0"/>
            </a:endParaRPr>
          </a:p>
        </p:txBody>
      </p:sp>
      <p:sp>
        <p:nvSpPr>
          <p:cNvPr id="17414" name="Line 7"/>
          <p:cNvSpPr/>
          <p:nvPr/>
        </p:nvSpPr>
        <p:spPr>
          <a:xfrm>
            <a:off x="7543800" y="2743200"/>
            <a:ext cx="0" cy="1219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sz="3600" b="1" dirty="0"/>
              <a:t>Example B+ Tree (K=L=4)</a:t>
            </a:r>
            <a:endParaRPr lang="en-US" altLang="zh-CN" sz="3600" b="1" dirty="0"/>
          </a:p>
        </p:txBody>
      </p:sp>
      <p:pic>
        <p:nvPicPr>
          <p:cNvPr id="54274" name="Picture 5" descr="btree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81000" y="2209800"/>
            <a:ext cx="8510588" cy="2952750"/>
          </a:xfrm>
        </p:spPr>
      </p:pic>
      <p:cxnSp>
        <p:nvCxnSpPr>
          <p:cNvPr id="54275" name="Straight Arrow Connector 8"/>
          <p:cNvCxnSpPr/>
          <p:nvPr/>
        </p:nvCxnSpPr>
        <p:spPr>
          <a:xfrm>
            <a:off x="2971800" y="4419600"/>
            <a:ext cx="152400" cy="1588"/>
          </a:xfrm>
          <a:prstGeom prst="straightConnector1">
            <a:avLst/>
          </a:prstGeom>
          <a:ln w="25400" cap="flat" cmpd="sng">
            <a:solidFill>
              <a:schemeClr val="bg2"/>
            </a:solidFill>
            <a:prstDash val="solid"/>
            <a:headEnd type="none" w="med" len="med"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54276" name="Straight Arrow Connector 9"/>
          <p:cNvCxnSpPr/>
          <p:nvPr/>
        </p:nvCxnSpPr>
        <p:spPr>
          <a:xfrm>
            <a:off x="4800600" y="4419600"/>
            <a:ext cx="152400" cy="1588"/>
          </a:xfrm>
          <a:prstGeom prst="straightConnector1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4277" name="Straight Arrow Connector 10"/>
          <p:cNvCxnSpPr/>
          <p:nvPr/>
        </p:nvCxnSpPr>
        <p:spPr>
          <a:xfrm>
            <a:off x="6705600" y="4419600"/>
            <a:ext cx="152400" cy="1588"/>
          </a:xfrm>
          <a:prstGeom prst="straightConnector1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2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Searching</a:t>
            </a:r>
            <a:endParaRPr lang="en-US" altLang="zh-CN" sz="3600" b="1" dirty="0"/>
          </a:p>
        </p:txBody>
      </p:sp>
      <p:sp>
        <p:nvSpPr>
          <p:cNvPr id="56322" name="Rectangle 3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2590800"/>
          </a:xfrm>
        </p:spPr>
        <p:txBody>
          <a:bodyPr vert="horz" wrap="square" lIns="91440" tIns="45720" rIns="91440" bIns="45720" anchor="t"/>
          <a:p>
            <a:r>
              <a:rPr lang="en-US" altLang="zh-CN" sz="2800" b="1" dirty="0"/>
              <a:t>Example: find the value 15 and 45 in the tree below.</a:t>
            </a:r>
            <a:endParaRPr lang="en-US" altLang="zh-CN" sz="2800" b="1" dirty="0"/>
          </a:p>
          <a:p>
            <a:r>
              <a:rPr lang="en-US" altLang="zh-CN" sz="2800" b="1" dirty="0"/>
              <a:t>Search time: O(log </a:t>
            </a:r>
            <a:r>
              <a:rPr lang="en-US" altLang="zh-CN" sz="2800" b="1" baseline="-25000" dirty="0"/>
              <a:t>K/2</a:t>
            </a:r>
            <a:r>
              <a:rPr lang="en-US" altLang="zh-CN" sz="2800" b="1" dirty="0"/>
              <a:t> N) where N is the total number of data</a:t>
            </a:r>
            <a:endParaRPr lang="en-US" altLang="zh-CN" sz="2800" b="1" dirty="0"/>
          </a:p>
          <a:p>
            <a:pPr lvl="1"/>
            <a:r>
              <a:rPr lang="en-US" altLang="zh-CN" sz="2400" b="1" dirty="0"/>
              <a:t>Fast search time for a flat B+ tree with large K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Good for range queries</a:t>
            </a:r>
            <a:endParaRPr lang="en-US" altLang="zh-CN" sz="2400" b="1" dirty="0"/>
          </a:p>
          <a:p>
            <a:pPr>
              <a:buFont typeface="Wingdings" panose="05000000000000000000" pitchFamily="2" charset="2"/>
              <a:buNone/>
            </a:pPr>
            <a:endParaRPr lang="en-US" altLang="zh-CN" sz="2800" b="1" dirty="0"/>
          </a:p>
        </p:txBody>
      </p:sp>
      <p:pic>
        <p:nvPicPr>
          <p:cNvPr id="56323" name="Picture 4" descr="btree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581400"/>
            <a:ext cx="7467600" cy="24447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6324" name="Straight Arrow Connector 4"/>
          <p:cNvCxnSpPr/>
          <p:nvPr/>
        </p:nvCxnSpPr>
        <p:spPr>
          <a:xfrm>
            <a:off x="3048000" y="5410200"/>
            <a:ext cx="152400" cy="1588"/>
          </a:xfrm>
          <a:prstGeom prst="straightConnector1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6325" name="Straight Arrow Connector 5"/>
          <p:cNvCxnSpPr/>
          <p:nvPr/>
        </p:nvCxnSpPr>
        <p:spPr>
          <a:xfrm>
            <a:off x="4724400" y="5410200"/>
            <a:ext cx="152400" cy="1588"/>
          </a:xfrm>
          <a:prstGeom prst="straightConnector1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56326" name="Straight Arrow Connector 6"/>
          <p:cNvCxnSpPr/>
          <p:nvPr/>
        </p:nvCxnSpPr>
        <p:spPr>
          <a:xfrm>
            <a:off x="6400800" y="5410200"/>
            <a:ext cx="152400" cy="1588"/>
          </a:xfrm>
          <a:prstGeom prst="straightConnector1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Insertion</a:t>
            </a:r>
            <a:endParaRPr lang="en-US" altLang="zh-CN" sz="3600" b="1" dirty="0"/>
          </a:p>
        </p:txBody>
      </p:sp>
      <p:sp>
        <p:nvSpPr>
          <p:cNvPr id="58370" name="Rectangle 3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486400"/>
          </a:xfrm>
        </p:spPr>
        <p:txBody>
          <a:bodyPr vert="horz" wrap="square" lIns="91440" tIns="45720" rIns="91440" bIns="45720" anchor="t"/>
          <a:p>
            <a:r>
              <a:rPr lang="en-US" altLang="zh-CN" sz="2800" b="1" dirty="0"/>
              <a:t>Rearrange the B+ tree, if necessary, to keep it balanced</a:t>
            </a:r>
            <a:endParaRPr lang="en-US" altLang="zh-CN" sz="2800" b="1" dirty="0"/>
          </a:p>
          <a:p>
            <a:r>
              <a:rPr lang="en-US" altLang="zh-CN" sz="2800" b="1" dirty="0"/>
              <a:t>Example 1: insert </a:t>
            </a:r>
            <a:r>
              <a:rPr lang="en-US" altLang="zh-CN" sz="2800" b="1" dirty="0">
                <a:solidFill>
                  <a:schemeClr val="accent2"/>
                </a:solidFill>
              </a:rPr>
              <a:t>28</a:t>
            </a:r>
            <a:endParaRPr lang="en-US" altLang="zh-CN" sz="2800" b="1" dirty="0"/>
          </a:p>
          <a:p>
            <a:pPr>
              <a:buFont typeface="Wingdings" panose="05000000000000000000" pitchFamily="2" charset="2"/>
              <a:buNone/>
            </a:pPr>
            <a:endParaRPr lang="en-US" altLang="zh-CN" sz="2800" b="1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6325" y="2733675"/>
            <a:ext cx="6991350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9906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Insertion</a:t>
            </a:r>
            <a:endParaRPr lang="en-US" altLang="zh-CN" sz="3600" b="1" dirty="0"/>
          </a:p>
        </p:txBody>
      </p:sp>
      <p:sp>
        <p:nvSpPr>
          <p:cNvPr id="60418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648200"/>
          </a:xfrm>
        </p:spPr>
        <p:txBody>
          <a:bodyPr vert="horz" wrap="square" lIns="91440" tIns="45720" rIns="91440" bIns="45720" anchor="t"/>
          <a:p>
            <a:r>
              <a:rPr lang="en-US" altLang="zh-CN" b="1" dirty="0"/>
              <a:t>Result:</a:t>
            </a:r>
            <a:endParaRPr lang="en-US" altLang="zh-CN" b="1" dirty="0"/>
          </a:p>
          <a:p>
            <a:pPr>
              <a:buFont typeface="Wingdings" panose="05000000000000000000" pitchFamily="2" charset="2"/>
              <a:buNone/>
            </a:pPr>
            <a:endParaRPr lang="en-US" altLang="zh-CN" b="1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2500" y="2642870"/>
            <a:ext cx="7239000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1000" y="609600"/>
            <a:ext cx="7639050" cy="1533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9745" y="2680970"/>
            <a:ext cx="8143875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9600" y="990600"/>
            <a:ext cx="7772400" cy="1390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-76200"/>
            <a:ext cx="618680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Example 1: Delete 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70,25,50</a:t>
            </a:r>
            <a:endParaRPr lang="en-US" altLang="zh-CN" dirty="0">
              <a:solidFill>
                <a:schemeClr val="accent2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0550" y="2714625"/>
            <a:ext cx="7962900" cy="1428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85800" y="4477385"/>
            <a:ext cx="824865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95400" y="838200"/>
            <a:ext cx="6457950" cy="1562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9200" y="2895600"/>
            <a:ext cx="6799580" cy="130111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Insertion</a:t>
            </a:r>
            <a:endParaRPr lang="en-US" altLang="zh-CN" sz="3600" b="1" dirty="0"/>
          </a:p>
        </p:txBody>
      </p:sp>
      <p:sp>
        <p:nvSpPr>
          <p:cNvPr id="62466" name="Rectangle 3"/>
          <p:cNvSpPr>
            <a:spLocks noGrp="1"/>
          </p:cNvSpPr>
          <p:nvPr>
            <p:ph idx="1"/>
          </p:nvPr>
        </p:nvSpPr>
        <p:spPr>
          <a:xfrm>
            <a:off x="533400" y="1447800"/>
            <a:ext cx="7924800" cy="4648200"/>
          </a:xfrm>
        </p:spPr>
        <p:txBody>
          <a:bodyPr vert="horz" wrap="square" lIns="91440" tIns="45720" rIns="91440" bIns="45720" anchor="t"/>
          <a:p>
            <a:r>
              <a:rPr lang="en-US" altLang="zh-CN" b="1" dirty="0"/>
              <a:t>Example 2: insert 70</a:t>
            </a:r>
            <a:endParaRPr lang="en-US" altLang="zh-CN" b="1" dirty="0"/>
          </a:p>
        </p:txBody>
      </p:sp>
      <p:grpSp>
        <p:nvGrpSpPr>
          <p:cNvPr id="62467" name="Group 1"/>
          <p:cNvGrpSpPr/>
          <p:nvPr/>
        </p:nvGrpSpPr>
        <p:grpSpPr>
          <a:xfrm>
            <a:off x="914400" y="2362200"/>
            <a:ext cx="7391400" cy="2590800"/>
            <a:chOff x="1219200" y="2590800"/>
            <a:chExt cx="6832600" cy="2159000"/>
          </a:xfrm>
        </p:grpSpPr>
        <p:pic>
          <p:nvPicPr>
            <p:cNvPr id="62468" name="Picture 24" descr="btree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19200" y="2590800"/>
              <a:ext cx="6832600" cy="2159000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62469" name="Straight Arrow Connector 4"/>
            <p:cNvCxnSpPr/>
            <p:nvPr/>
          </p:nvCxnSpPr>
          <p:spPr>
            <a:xfrm>
              <a:off x="3048000" y="4265613"/>
              <a:ext cx="152400" cy="1587"/>
            </a:xfrm>
            <a:prstGeom prst="straightConnector1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62470" name="Straight Arrow Connector 5"/>
            <p:cNvCxnSpPr/>
            <p:nvPr/>
          </p:nvCxnSpPr>
          <p:spPr>
            <a:xfrm>
              <a:off x="4572000" y="4265613"/>
              <a:ext cx="152400" cy="1587"/>
            </a:xfrm>
            <a:prstGeom prst="straightConnector1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62471" name="Straight Arrow Connector 6"/>
            <p:cNvCxnSpPr/>
            <p:nvPr/>
          </p:nvCxnSpPr>
          <p:spPr>
            <a:xfrm>
              <a:off x="6172200" y="4267200"/>
              <a:ext cx="152400" cy="1588"/>
            </a:xfrm>
            <a:prstGeom prst="straightConnector1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Insertion</a:t>
            </a:r>
            <a:endParaRPr lang="en-US" altLang="zh-CN" sz="3600" b="1" dirty="0"/>
          </a:p>
        </p:txBody>
      </p:sp>
      <p:sp>
        <p:nvSpPr>
          <p:cNvPr id="64514" name="Rectangle 3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00600"/>
          </a:xfrm>
        </p:spPr>
        <p:txBody>
          <a:bodyPr vert="horz" wrap="square" lIns="91440" tIns="45720" rIns="91440" bIns="45720" anchor="t"/>
          <a:p>
            <a:r>
              <a:rPr lang="en-US" altLang="zh-CN" b="1" dirty="0"/>
              <a:t>Choose the middle key 60 and place it in the index page between 50 and 75. (Minimal changes to the tree.)</a:t>
            </a:r>
            <a:endParaRPr lang="en-US" altLang="zh-CN" b="1" dirty="0"/>
          </a:p>
          <a:p>
            <a:pPr>
              <a:buFont typeface="Wingdings" panose="05000000000000000000" pitchFamily="2" charset="2"/>
              <a:buNone/>
            </a:pPr>
            <a:endParaRPr lang="en-US" altLang="zh-CN" b="1" dirty="0"/>
          </a:p>
        </p:txBody>
      </p:sp>
      <p:grpSp>
        <p:nvGrpSpPr>
          <p:cNvPr id="64515" name="Group 1"/>
          <p:cNvGrpSpPr/>
          <p:nvPr/>
        </p:nvGrpSpPr>
        <p:grpSpPr>
          <a:xfrm>
            <a:off x="457200" y="2971800"/>
            <a:ext cx="8458200" cy="3035300"/>
            <a:chOff x="762000" y="3733800"/>
            <a:chExt cx="7924800" cy="2425700"/>
          </a:xfrm>
        </p:grpSpPr>
        <p:pic>
          <p:nvPicPr>
            <p:cNvPr id="64516" name="Picture 4" descr="btree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62000" y="3733800"/>
              <a:ext cx="7924800" cy="2425700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64517" name="Straight Arrow Connector 4"/>
            <p:cNvCxnSpPr/>
            <p:nvPr/>
          </p:nvCxnSpPr>
          <p:spPr>
            <a:xfrm>
              <a:off x="2286000" y="5486400"/>
              <a:ext cx="152400" cy="1588"/>
            </a:xfrm>
            <a:prstGeom prst="straightConnector1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64518" name="Straight Arrow Connector 5"/>
            <p:cNvCxnSpPr/>
            <p:nvPr/>
          </p:nvCxnSpPr>
          <p:spPr>
            <a:xfrm>
              <a:off x="3810000" y="5486400"/>
              <a:ext cx="152400" cy="1588"/>
            </a:xfrm>
            <a:prstGeom prst="straightConnector1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64519" name="Straight Arrow Connector 6"/>
            <p:cNvCxnSpPr/>
            <p:nvPr/>
          </p:nvCxnSpPr>
          <p:spPr>
            <a:xfrm>
              <a:off x="5334000" y="5486400"/>
              <a:ext cx="152400" cy="1588"/>
            </a:xfrm>
            <a:prstGeom prst="straightConnector1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64520" name="Straight Arrow Connector 7"/>
            <p:cNvCxnSpPr/>
            <p:nvPr/>
          </p:nvCxnSpPr>
          <p:spPr>
            <a:xfrm>
              <a:off x="6934200" y="5484813"/>
              <a:ext cx="152400" cy="1587"/>
            </a:xfrm>
            <a:prstGeom prst="straightConnector1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Insertion</a:t>
            </a:r>
            <a:endParaRPr lang="en-US" altLang="zh-CN" sz="3600" b="1" dirty="0"/>
          </a:p>
        </p:txBody>
      </p:sp>
      <p:sp>
        <p:nvSpPr>
          <p:cNvPr id="66562" name="Rectangle 3"/>
          <p:cNvSpPr>
            <a:spLocks noGrp="1"/>
          </p:cNvSpPr>
          <p:nvPr>
            <p:ph idx="1"/>
          </p:nvPr>
        </p:nvSpPr>
        <p:spPr>
          <a:xfrm>
            <a:off x="533400" y="1447800"/>
            <a:ext cx="7924800" cy="4648200"/>
          </a:xfrm>
        </p:spPr>
        <p:txBody>
          <a:bodyPr vert="horz" wrap="square" lIns="91440" tIns="45720" rIns="91440" bIns="45720" anchor="t"/>
          <a:p>
            <a:r>
              <a:rPr lang="en-US" altLang="zh-CN" b="1" dirty="0"/>
              <a:t>Exercise: Insert 95 </a:t>
            </a:r>
            <a:endParaRPr lang="en-US" altLang="zh-CN" b="1" dirty="0"/>
          </a:p>
          <a:p>
            <a:endParaRPr lang="en-US" altLang="zh-CN" b="1" dirty="0"/>
          </a:p>
        </p:txBody>
      </p:sp>
      <p:grpSp>
        <p:nvGrpSpPr>
          <p:cNvPr id="66563" name="Group 1"/>
          <p:cNvGrpSpPr/>
          <p:nvPr/>
        </p:nvGrpSpPr>
        <p:grpSpPr>
          <a:xfrm>
            <a:off x="381000" y="2286000"/>
            <a:ext cx="8382000" cy="2959100"/>
            <a:chOff x="762000" y="2971800"/>
            <a:chExt cx="7924800" cy="2425700"/>
          </a:xfrm>
        </p:grpSpPr>
        <p:pic>
          <p:nvPicPr>
            <p:cNvPr id="66564" name="Picture 4" descr="btree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62000" y="2971800"/>
              <a:ext cx="7924800" cy="2425700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66565" name="Straight Arrow Connector 32"/>
            <p:cNvCxnSpPr/>
            <p:nvPr/>
          </p:nvCxnSpPr>
          <p:spPr>
            <a:xfrm>
              <a:off x="2209800" y="4724400"/>
              <a:ext cx="152400" cy="1588"/>
            </a:xfrm>
            <a:prstGeom prst="straightConnector1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66566" name="Straight Arrow Connector 33"/>
            <p:cNvCxnSpPr/>
            <p:nvPr/>
          </p:nvCxnSpPr>
          <p:spPr>
            <a:xfrm>
              <a:off x="3810000" y="4724400"/>
              <a:ext cx="152400" cy="1588"/>
            </a:xfrm>
            <a:prstGeom prst="straightConnector1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66567" name="Straight Arrow Connector 34"/>
            <p:cNvCxnSpPr/>
            <p:nvPr/>
          </p:nvCxnSpPr>
          <p:spPr>
            <a:xfrm>
              <a:off x="5334000" y="4724400"/>
              <a:ext cx="152400" cy="1588"/>
            </a:xfrm>
            <a:prstGeom prst="straightConnector1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66568" name="Straight Arrow Connector 35"/>
            <p:cNvCxnSpPr/>
            <p:nvPr/>
          </p:nvCxnSpPr>
          <p:spPr>
            <a:xfrm>
              <a:off x="6934200" y="4724400"/>
              <a:ext cx="152400" cy="1588"/>
            </a:xfrm>
            <a:prstGeom prst="straightConnector1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Storage Hierarchy (2)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181600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800" b="1" dirty="0">
                <a:solidFill>
                  <a:schemeClr val="accent1"/>
                </a:solidFill>
              </a:rPr>
              <a:t>Secondary storage</a:t>
            </a:r>
            <a:r>
              <a:rPr lang="en-US" altLang="zh-CN" sz="2800" b="1" dirty="0"/>
              <a:t> (e.g., disk): cannot be directly processed by the CPU; it must be brought to the main memory first.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Characteristics of secondary storage:</a:t>
            </a:r>
            <a:endParaRPr lang="en-US" altLang="zh-CN" sz="2800" b="1" dirty="0"/>
          </a:p>
          <a:p>
            <a:r>
              <a:rPr lang="en-US" altLang="zh-CN" sz="2800" b="1" dirty="0"/>
              <a:t>Slow access to data</a:t>
            </a:r>
            <a:endParaRPr lang="en-US" altLang="zh-CN" sz="2800" b="1" dirty="0"/>
          </a:p>
          <a:p>
            <a:r>
              <a:rPr lang="en-US" altLang="zh-CN" sz="2800" b="1" dirty="0"/>
              <a:t>Large storage capacity</a:t>
            </a:r>
            <a:endParaRPr lang="en-US" altLang="zh-CN" sz="2800" b="1" dirty="0"/>
          </a:p>
          <a:p>
            <a:r>
              <a:rPr lang="en-US" altLang="zh-CN" sz="2800" b="1" dirty="0"/>
              <a:t>Non-volatile</a:t>
            </a:r>
            <a:endParaRPr lang="en-US" altLang="zh-CN" sz="2800" b="1" dirty="0"/>
          </a:p>
          <a:p>
            <a:r>
              <a:rPr lang="en-US" altLang="zh-CN" sz="2800" b="1" dirty="0"/>
              <a:t>Cheap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Insertion</a:t>
            </a:r>
            <a:endParaRPr lang="en-US" altLang="zh-CN" sz="3600" b="1" dirty="0"/>
          </a:p>
        </p:txBody>
      </p:sp>
      <p:sp>
        <p:nvSpPr>
          <p:cNvPr id="68610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001000" cy="4953000"/>
          </a:xfrm>
        </p:spPr>
        <p:txBody>
          <a:bodyPr vert="horz"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en-US" altLang="zh-CN" b="1" dirty="0"/>
              <a:t>Result:</a:t>
            </a:r>
            <a:endParaRPr lang="en-US" altLang="zh-CN" b="1" dirty="0"/>
          </a:p>
        </p:txBody>
      </p:sp>
      <p:pic>
        <p:nvPicPr>
          <p:cNvPr id="68611" name="Picture 4" descr="btree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905000"/>
            <a:ext cx="8229600" cy="4213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Deletion</a:t>
            </a:r>
            <a:endParaRPr lang="en-US" altLang="zh-CN" sz="3600" b="1" dirty="0"/>
          </a:p>
        </p:txBody>
      </p:sp>
      <p:sp>
        <p:nvSpPr>
          <p:cNvPr id="70658" name="Rectangle 3"/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5486400"/>
          </a:xfrm>
        </p:spPr>
        <p:txBody>
          <a:bodyPr vert="horz" wrap="square" lIns="91440" tIns="45720" rIns="91440" bIns="45720" anchor="t"/>
          <a:p>
            <a:r>
              <a:rPr lang="en-US" altLang="zh-CN" b="1" dirty="0"/>
              <a:t>Example 1: Delete </a:t>
            </a:r>
            <a:r>
              <a:rPr lang="en-US" altLang="zh-CN" b="1" dirty="0">
                <a:solidFill>
                  <a:schemeClr val="accent2"/>
                </a:solidFill>
              </a:rPr>
              <a:t>70</a:t>
            </a:r>
            <a:endParaRPr lang="en-US" altLang="zh-CN" b="1" dirty="0"/>
          </a:p>
        </p:txBody>
      </p:sp>
      <p:grpSp>
        <p:nvGrpSpPr>
          <p:cNvPr id="70659" name="Group 1"/>
          <p:cNvGrpSpPr/>
          <p:nvPr/>
        </p:nvGrpSpPr>
        <p:grpSpPr>
          <a:xfrm>
            <a:off x="533400" y="2133600"/>
            <a:ext cx="8334375" cy="4267200"/>
            <a:chOff x="533400" y="2133600"/>
            <a:chExt cx="8333748" cy="4267200"/>
          </a:xfrm>
        </p:grpSpPr>
        <p:pic>
          <p:nvPicPr>
            <p:cNvPr id="70660" name="Picture 5" descr="btree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33400" y="2133600"/>
              <a:ext cx="8333748" cy="42672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8372" name="Line 12"/>
            <p:cNvSpPr>
              <a:spLocks noChangeShapeType="1"/>
            </p:cNvSpPr>
            <p:nvPr/>
          </p:nvSpPr>
          <p:spPr bwMode="auto">
            <a:xfrm>
              <a:off x="6324164" y="4724400"/>
              <a:ext cx="380971" cy="3810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58373" name="Line 13"/>
            <p:cNvSpPr>
              <a:spLocks noChangeShapeType="1"/>
            </p:cNvSpPr>
            <p:nvPr/>
          </p:nvSpPr>
          <p:spPr bwMode="auto">
            <a:xfrm flipH="1">
              <a:off x="6324164" y="4724400"/>
              <a:ext cx="380971" cy="3048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Deletion</a:t>
            </a:r>
            <a:endParaRPr lang="en-US" altLang="zh-CN" sz="3600" b="1" dirty="0"/>
          </a:p>
        </p:txBody>
      </p:sp>
      <p:sp>
        <p:nvSpPr>
          <p:cNvPr id="72706" name="Rectangle 3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5410200"/>
          </a:xfrm>
        </p:spPr>
        <p:txBody>
          <a:bodyPr vert="horz" wrap="square" lIns="91440" tIns="45720" rIns="91440" bIns="45720" anchor="t"/>
          <a:p>
            <a:r>
              <a:rPr lang="en-US" altLang="zh-CN" b="1" dirty="0"/>
              <a:t>Result: </a:t>
            </a:r>
            <a:endParaRPr lang="en-US" altLang="zh-CN" b="1" dirty="0"/>
          </a:p>
          <a:p>
            <a:pPr>
              <a:buFont typeface="Wingdings" panose="05000000000000000000" pitchFamily="2" charset="2"/>
              <a:buNone/>
            </a:pPr>
            <a:endParaRPr lang="en-US" altLang="zh-CN" b="1" dirty="0"/>
          </a:p>
        </p:txBody>
      </p:sp>
      <p:pic>
        <p:nvPicPr>
          <p:cNvPr id="72707" name="Picture 4" descr="btree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890713"/>
            <a:ext cx="8331200" cy="4433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Deletion</a:t>
            </a:r>
            <a:endParaRPr lang="en-US" altLang="zh-CN" sz="3600" b="1" dirty="0"/>
          </a:p>
        </p:txBody>
      </p:sp>
      <p:sp>
        <p:nvSpPr>
          <p:cNvPr id="74754" name="Rectangle 3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562600"/>
          </a:xfrm>
        </p:spPr>
        <p:txBody>
          <a:bodyPr vert="horz"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en-US" altLang="zh-CN" b="1" dirty="0"/>
              <a:t>Example 2: delete </a:t>
            </a:r>
            <a:r>
              <a:rPr lang="en-US" altLang="zh-CN" b="1" dirty="0">
                <a:solidFill>
                  <a:schemeClr val="accent2"/>
                </a:solidFill>
              </a:rPr>
              <a:t>25</a:t>
            </a:r>
            <a:endParaRPr lang="en-US" altLang="zh-CN" b="1" dirty="0"/>
          </a:p>
        </p:txBody>
      </p:sp>
      <p:grpSp>
        <p:nvGrpSpPr>
          <p:cNvPr id="74755" name="Group 1"/>
          <p:cNvGrpSpPr/>
          <p:nvPr/>
        </p:nvGrpSpPr>
        <p:grpSpPr>
          <a:xfrm>
            <a:off x="533400" y="1752600"/>
            <a:ext cx="8255000" cy="4419600"/>
            <a:chOff x="914400" y="2362200"/>
            <a:chExt cx="7874000" cy="4191000"/>
          </a:xfrm>
        </p:grpSpPr>
        <p:pic>
          <p:nvPicPr>
            <p:cNvPr id="74756" name="Picture 4" descr="btree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14400" y="2362200"/>
              <a:ext cx="7874000" cy="41910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2468" name="Line 9"/>
            <p:cNvSpPr>
              <a:spLocks noChangeShapeType="1"/>
            </p:cNvSpPr>
            <p:nvPr/>
          </p:nvSpPr>
          <p:spPr bwMode="auto">
            <a:xfrm>
              <a:off x="2514942" y="4800928"/>
              <a:ext cx="304360" cy="30408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62469" name="Line 10"/>
            <p:cNvSpPr>
              <a:spLocks noChangeShapeType="1"/>
            </p:cNvSpPr>
            <p:nvPr/>
          </p:nvSpPr>
          <p:spPr bwMode="auto">
            <a:xfrm flipH="1">
              <a:off x="2514942" y="4800928"/>
              <a:ext cx="304360" cy="30408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Deletion</a:t>
            </a:r>
            <a:endParaRPr lang="en-US" altLang="zh-CN" sz="3600" b="1" dirty="0"/>
          </a:p>
        </p:txBody>
      </p:sp>
      <p:sp>
        <p:nvSpPr>
          <p:cNvPr id="76802" name="Rectangle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 vert="horz" wrap="square" lIns="91440" tIns="45720" rIns="91440" bIns="45720" anchor="t"/>
          <a:p>
            <a:r>
              <a:rPr lang="en-US" altLang="zh-CN" b="1" dirty="0"/>
              <a:t>Result: replace 25 with </a:t>
            </a:r>
            <a:r>
              <a:rPr lang="en-US" altLang="zh-CN" b="1" dirty="0">
                <a:solidFill>
                  <a:srgbClr val="00E7E7"/>
                </a:solidFill>
              </a:rPr>
              <a:t>28</a:t>
            </a:r>
            <a:r>
              <a:rPr lang="en-US" altLang="zh-CN" b="1" dirty="0"/>
              <a:t> in the index page.</a:t>
            </a:r>
            <a:endParaRPr lang="en-US" altLang="zh-CN" b="1" dirty="0"/>
          </a:p>
          <a:p>
            <a:pPr>
              <a:buFont typeface="Wingdings" panose="05000000000000000000" pitchFamily="2" charset="2"/>
              <a:buNone/>
            </a:pPr>
            <a:endParaRPr lang="en-US" altLang="zh-CN" b="1" dirty="0"/>
          </a:p>
        </p:txBody>
      </p:sp>
      <p:pic>
        <p:nvPicPr>
          <p:cNvPr id="76803" name="Picture 4" descr="btree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752600"/>
            <a:ext cx="8305800" cy="4411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Deletion</a:t>
            </a:r>
            <a:endParaRPr lang="en-US" altLang="zh-CN" sz="3600" b="1" dirty="0"/>
          </a:p>
        </p:txBody>
      </p:sp>
      <p:sp>
        <p:nvSpPr>
          <p:cNvPr id="78850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 vert="horz" wrap="square" lIns="91440" tIns="45720" rIns="91440" bIns="45720" anchor="t"/>
          <a:p>
            <a:r>
              <a:rPr lang="en-US" altLang="zh-CN" b="1" dirty="0"/>
              <a:t>Example 3: Delete </a:t>
            </a:r>
            <a:r>
              <a:rPr lang="en-US" altLang="zh-CN" b="1" dirty="0">
                <a:solidFill>
                  <a:schemeClr val="accent2"/>
                </a:solidFill>
              </a:rPr>
              <a:t>60</a:t>
            </a:r>
            <a:endParaRPr lang="en-US" altLang="zh-CN" b="1" dirty="0"/>
          </a:p>
        </p:txBody>
      </p:sp>
      <p:grpSp>
        <p:nvGrpSpPr>
          <p:cNvPr id="78851" name="Group 1"/>
          <p:cNvGrpSpPr/>
          <p:nvPr/>
        </p:nvGrpSpPr>
        <p:grpSpPr>
          <a:xfrm>
            <a:off x="381000" y="1828800"/>
            <a:ext cx="8267700" cy="4533900"/>
            <a:chOff x="685800" y="2133600"/>
            <a:chExt cx="7962900" cy="4229100"/>
          </a:xfrm>
        </p:grpSpPr>
        <p:pic>
          <p:nvPicPr>
            <p:cNvPr id="78852" name="Picture 4" descr="btree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85800" y="2133600"/>
              <a:ext cx="7962900" cy="42291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6564" name="Line 16"/>
            <p:cNvSpPr>
              <a:spLocks noChangeShapeType="1"/>
            </p:cNvSpPr>
            <p:nvPr/>
          </p:nvSpPr>
          <p:spPr bwMode="auto">
            <a:xfrm>
              <a:off x="5410332" y="4724960"/>
              <a:ext cx="227818" cy="22804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  <p:sp>
          <p:nvSpPr>
            <p:cNvPr id="66565" name="Line 18"/>
            <p:cNvSpPr>
              <a:spLocks noChangeShapeType="1"/>
            </p:cNvSpPr>
            <p:nvPr/>
          </p:nvSpPr>
          <p:spPr bwMode="auto">
            <a:xfrm flipH="1">
              <a:off x="5333883" y="4724960"/>
              <a:ext cx="304266" cy="30356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pitchFamily="34" charset="-128"/>
                <a:cs typeface="MS PGothic" panose="020B0600070205080204" pitchFamily="34" charset="-128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Deletion</a:t>
            </a:r>
            <a:endParaRPr lang="en-US" altLang="zh-CN" sz="3600" b="1" dirty="0"/>
          </a:p>
        </p:txBody>
      </p:sp>
      <p:sp>
        <p:nvSpPr>
          <p:cNvPr id="80898" name="Rectangle 3"/>
          <p:cNvSpPr>
            <a:spLocks noGrp="1"/>
          </p:cNvSpPr>
          <p:nvPr>
            <p:ph idx="1"/>
          </p:nvPr>
        </p:nvSpPr>
        <p:spPr>
          <a:xfrm>
            <a:off x="533400" y="1295400"/>
            <a:ext cx="7772400" cy="4114800"/>
          </a:xfrm>
        </p:spPr>
        <p:txBody>
          <a:bodyPr vert="horz" wrap="square" lIns="91440" tIns="45720" rIns="91440" bIns="45720" anchor="t"/>
          <a:p>
            <a:r>
              <a:rPr lang="en-US" altLang="zh-CN" b="1" dirty="0"/>
              <a:t>Result:</a:t>
            </a:r>
            <a:endParaRPr lang="en-US" altLang="zh-CN" b="1" dirty="0"/>
          </a:p>
        </p:txBody>
      </p:sp>
      <p:pic>
        <p:nvPicPr>
          <p:cNvPr id="80899" name="Picture 4" descr="btree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25" y="1981200"/>
            <a:ext cx="8639175" cy="3035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Access Methods: B</a:t>
            </a:r>
            <a:r>
              <a:rPr lang="en-US" altLang="zh-CN" sz="3600" b="1" baseline="30000" dirty="0"/>
              <a:t>+ </a:t>
            </a:r>
            <a:r>
              <a:rPr lang="en-US" altLang="zh-CN" sz="3600" b="1" dirty="0"/>
              <a:t>Tree</a:t>
            </a:r>
            <a:endParaRPr lang="en-US" altLang="zh-CN" sz="3600" b="1" dirty="0"/>
          </a:p>
        </p:txBody>
      </p:sp>
      <p:sp>
        <p:nvSpPr>
          <p:cNvPr id="82946" name="Rectangle 3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257800"/>
          </a:xfrm>
        </p:spPr>
        <p:txBody>
          <a:bodyPr vert="horz" wrap="square" lIns="91440" tIns="45720" rIns="91440" bIns="45720" anchor="t"/>
          <a:p>
            <a:r>
              <a:rPr lang="en-US" altLang="zh-CN" sz="2800" b="1" dirty="0"/>
              <a:t>Indexes in databases are usually implemented as a  B</a:t>
            </a:r>
            <a:r>
              <a:rPr lang="en-US" altLang="zh-CN" sz="2800" b="1" baseline="30000" dirty="0"/>
              <a:t>+</a:t>
            </a:r>
            <a:r>
              <a:rPr lang="en-US" altLang="zh-CN" sz="2800" b="1" dirty="0"/>
              <a:t> tree.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Definition: If the tuples of a relation R are stored in ascending (or descending) A-values, then the B</a:t>
            </a:r>
            <a:r>
              <a:rPr lang="en-US" altLang="zh-CN" sz="2800" b="1" baseline="30000" dirty="0"/>
              <a:t>+ </a:t>
            </a:r>
            <a:r>
              <a:rPr lang="en-US" altLang="zh-CN" sz="2800" b="1" dirty="0"/>
              <a:t>tree index on A is a </a:t>
            </a:r>
            <a:r>
              <a:rPr lang="en-US" altLang="zh-CN" sz="2800" b="1" i="1" dirty="0">
                <a:solidFill>
                  <a:schemeClr val="accent1"/>
                </a:solidFill>
              </a:rPr>
              <a:t>primary index</a:t>
            </a:r>
            <a:r>
              <a:rPr lang="en-US" altLang="zh-CN" sz="2800" b="1" dirty="0"/>
              <a:t> (</a:t>
            </a:r>
            <a:r>
              <a:rPr lang="en-US" altLang="zh-CN" sz="2800" b="1" i="1" dirty="0">
                <a:solidFill>
                  <a:schemeClr val="accent1"/>
                </a:solidFill>
              </a:rPr>
              <a:t>clustered</a:t>
            </a:r>
            <a:r>
              <a:rPr lang="en-US" altLang="zh-CN" sz="2800" b="1" i="1" dirty="0"/>
              <a:t> </a:t>
            </a:r>
            <a:r>
              <a:rPr lang="en-US" altLang="zh-CN" sz="2800" b="1" i="1" dirty="0">
                <a:solidFill>
                  <a:schemeClr val="accent1"/>
                </a:solidFill>
              </a:rPr>
              <a:t>index</a:t>
            </a:r>
            <a:r>
              <a:rPr lang="en-US" altLang="zh-CN" sz="2800" b="1" dirty="0"/>
              <a:t>).</a:t>
            </a:r>
            <a:endParaRPr lang="en-US" altLang="zh-CN" sz="2800" b="1" dirty="0"/>
          </a:p>
          <a:p>
            <a:r>
              <a:rPr lang="en-US" altLang="zh-CN" sz="2800" b="1" dirty="0"/>
              <a:t>Note: Primary index is not directly associated with the primary key. (i.e., there may not be a primary index on the primary key)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Access Methods: B</a:t>
            </a:r>
            <a:r>
              <a:rPr lang="en-US" altLang="zh-CN" sz="3600" b="1" baseline="30000" dirty="0"/>
              <a:t>+ </a:t>
            </a:r>
            <a:r>
              <a:rPr lang="en-US" altLang="zh-CN" sz="3600" b="1" dirty="0"/>
              <a:t>Tree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029200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800" b="1" dirty="0"/>
              <a:t>Definition: A </a:t>
            </a:r>
            <a:r>
              <a:rPr lang="en-US" altLang="zh-CN" sz="2800" b="1" i="1" dirty="0">
                <a:solidFill>
                  <a:schemeClr val="accent1"/>
                </a:solidFill>
              </a:rPr>
              <a:t>secondary index</a:t>
            </a:r>
            <a:r>
              <a:rPr lang="en-US" altLang="zh-CN" sz="2800" b="1" dirty="0"/>
              <a:t> (</a:t>
            </a:r>
            <a:r>
              <a:rPr lang="en-US" altLang="zh-CN" sz="2800" b="1" i="1" dirty="0">
                <a:solidFill>
                  <a:schemeClr val="accent1"/>
                </a:solidFill>
              </a:rPr>
              <a:t>non-clustered index</a:t>
            </a:r>
            <a:r>
              <a:rPr lang="en-US" altLang="zh-CN" sz="2800" b="1" dirty="0"/>
              <a:t>) is an index on an attribute whose values are not sorted.</a:t>
            </a:r>
            <a:endParaRPr lang="en-US" altLang="zh-CN" sz="2800" b="1" dirty="0"/>
          </a:p>
          <a:p>
            <a:pPr>
              <a:buNone/>
            </a:pP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Several possible pointer implementations: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1. Each p</a:t>
            </a:r>
            <a:r>
              <a:rPr lang="en-US" altLang="zh-CN" sz="2800" b="1" baseline="-10000" dirty="0"/>
              <a:t>i</a:t>
            </a:r>
            <a:r>
              <a:rPr lang="en-US" altLang="zh-CN" sz="2800" b="1" dirty="0"/>
              <a:t> in the leaf node points to one tuple.</a:t>
            </a:r>
            <a:endParaRPr lang="en-US" altLang="zh-CN" sz="2800" b="1" dirty="0"/>
          </a:p>
          <a:p>
            <a:r>
              <a:rPr lang="en-US" altLang="zh-CN" sz="2800" b="1" dirty="0"/>
              <a:t>This is suitable for attributes that are candidate keys or have low-degree of repeating values.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110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152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201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Access Methods: B</a:t>
            </a:r>
            <a:r>
              <a:rPr lang="en-US" altLang="zh-CN" sz="3600" b="1" baseline="30000" dirty="0"/>
              <a:t>+ </a:t>
            </a:r>
            <a:r>
              <a:rPr lang="en-US" altLang="zh-CN" sz="3600" b="1" dirty="0"/>
              <a:t>Tree </a:t>
            </a:r>
            <a:endParaRPr lang="en-US" altLang="zh-CN" sz="3600" b="1" dirty="0"/>
          </a:p>
        </p:txBody>
      </p:sp>
      <p:sp>
        <p:nvSpPr>
          <p:cNvPr id="87042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334000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800" b="1" dirty="0"/>
              <a:t>Build an index based on R.A: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(1) Sort R based on A and store the sorted R.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(2) Create a pair (a, p) for each tuple t, where </a:t>
            </a:r>
            <a:r>
              <a:rPr lang="en-US" altLang="zh-CN" sz="2800" b="1" dirty="0">
                <a:solidFill>
                  <a:schemeClr val="accent1"/>
                </a:solidFill>
              </a:rPr>
              <a:t>a</a:t>
            </a:r>
            <a:r>
              <a:rPr lang="en-US" altLang="zh-CN" sz="2800" b="1" dirty="0"/>
              <a:t> is t[A] and </a:t>
            </a:r>
            <a:r>
              <a:rPr lang="en-US" altLang="zh-CN" sz="2800" b="1" dirty="0">
                <a:solidFill>
                  <a:schemeClr val="accent1"/>
                </a:solidFill>
              </a:rPr>
              <a:t>p</a:t>
            </a:r>
            <a:r>
              <a:rPr lang="en-US" altLang="zh-CN" sz="2800" b="1" dirty="0"/>
              <a:t> is the address of t. Sort all pairs based on </a:t>
            </a:r>
            <a:r>
              <a:rPr lang="en-US" altLang="zh-CN" sz="2800" b="1" dirty="0">
                <a:solidFill>
                  <a:schemeClr val="accent1"/>
                </a:solidFill>
              </a:rPr>
              <a:t>a</a:t>
            </a:r>
            <a:r>
              <a:rPr lang="en-US" altLang="zh-CN" sz="2800" b="1" dirty="0"/>
              <a:t>.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(3) Build the leaf nodes, starting with pairs with the smallest </a:t>
            </a:r>
            <a:r>
              <a:rPr lang="en-US" altLang="zh-CN" sz="2800" b="1" dirty="0">
                <a:solidFill>
                  <a:schemeClr val="accent1"/>
                </a:solidFill>
              </a:rPr>
              <a:t>a</a:t>
            </a:r>
            <a:r>
              <a:rPr lang="en-US" altLang="en-US" sz="2800" b="1" dirty="0"/>
              <a:t>’</a:t>
            </a:r>
            <a:r>
              <a:rPr lang="en-US" altLang="zh-CN" sz="2800" b="1" dirty="0"/>
              <a:t>s. Each leaf node has a pointer to the next leaf node.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(4) Build the upper level nodes, one level at a time.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(5) If insertion and update are expected, leave some free space in each page.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Disk Device (1)</a:t>
            </a:r>
            <a:endParaRPr lang="en-US" altLang="zh-CN" sz="3600" b="1" dirty="0"/>
          </a:p>
        </p:txBody>
      </p:sp>
      <p:sp>
        <p:nvSpPr>
          <p:cNvPr id="2150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21507" name="Oval 4"/>
          <p:cNvSpPr/>
          <p:nvPr/>
        </p:nvSpPr>
        <p:spPr>
          <a:xfrm>
            <a:off x="3124200" y="3505200"/>
            <a:ext cx="4114800" cy="990600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21508" name="Rectangle 5"/>
          <p:cNvSpPr/>
          <p:nvPr/>
        </p:nvSpPr>
        <p:spPr>
          <a:xfrm>
            <a:off x="5181600" y="1905000"/>
            <a:ext cx="76200" cy="21336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21509" name="Oval 6"/>
          <p:cNvSpPr/>
          <p:nvPr/>
        </p:nvSpPr>
        <p:spPr>
          <a:xfrm>
            <a:off x="3733800" y="1752600"/>
            <a:ext cx="2971800" cy="609600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21510" name="Oval 7"/>
          <p:cNvSpPr/>
          <p:nvPr/>
        </p:nvSpPr>
        <p:spPr>
          <a:xfrm>
            <a:off x="3124200" y="3200400"/>
            <a:ext cx="4114800" cy="990600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21511" name="Oval 8"/>
          <p:cNvSpPr/>
          <p:nvPr/>
        </p:nvSpPr>
        <p:spPr>
          <a:xfrm>
            <a:off x="3124200" y="1524000"/>
            <a:ext cx="4114800" cy="990600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21512" name="Oval 9"/>
          <p:cNvSpPr/>
          <p:nvPr/>
        </p:nvSpPr>
        <p:spPr>
          <a:xfrm>
            <a:off x="3733800" y="3352800"/>
            <a:ext cx="2971800" cy="609600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21513" name="Oval 10"/>
          <p:cNvSpPr/>
          <p:nvPr/>
        </p:nvSpPr>
        <p:spPr>
          <a:xfrm>
            <a:off x="3733800" y="3733800"/>
            <a:ext cx="2971800" cy="609600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21514" name="Rectangle 11"/>
          <p:cNvSpPr/>
          <p:nvPr/>
        </p:nvSpPr>
        <p:spPr>
          <a:xfrm>
            <a:off x="5638800" y="2286000"/>
            <a:ext cx="228600" cy="762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21515" name="Rectangle 12"/>
          <p:cNvSpPr/>
          <p:nvPr/>
        </p:nvSpPr>
        <p:spPr>
          <a:xfrm>
            <a:off x="1905000" y="1295400"/>
            <a:ext cx="152400" cy="32004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21516" name="Line 13"/>
          <p:cNvSpPr/>
          <p:nvPr/>
        </p:nvSpPr>
        <p:spPr>
          <a:xfrm>
            <a:off x="2057400" y="1905000"/>
            <a:ext cx="17526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17" name="Line 14"/>
          <p:cNvSpPr/>
          <p:nvPr/>
        </p:nvSpPr>
        <p:spPr>
          <a:xfrm>
            <a:off x="2057400" y="2057400"/>
            <a:ext cx="1066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18" name="AutoShape 15"/>
          <p:cNvSpPr/>
          <p:nvPr/>
        </p:nvSpPr>
        <p:spPr>
          <a:xfrm>
            <a:off x="3657600" y="1905000"/>
            <a:ext cx="152400" cy="152400"/>
          </a:xfrm>
          <a:prstGeom prst="flowChartMerge">
            <a:avLst/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21519" name="Line 16"/>
          <p:cNvSpPr/>
          <p:nvPr/>
        </p:nvSpPr>
        <p:spPr>
          <a:xfrm>
            <a:off x="2057400" y="3505200"/>
            <a:ext cx="17526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20" name="Line 17"/>
          <p:cNvSpPr/>
          <p:nvPr/>
        </p:nvSpPr>
        <p:spPr>
          <a:xfrm>
            <a:off x="2057400" y="3657600"/>
            <a:ext cx="1066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21" name="AutoShape 18"/>
          <p:cNvSpPr/>
          <p:nvPr/>
        </p:nvSpPr>
        <p:spPr>
          <a:xfrm>
            <a:off x="3657600" y="3505200"/>
            <a:ext cx="152400" cy="152400"/>
          </a:xfrm>
          <a:prstGeom prst="flowChartMerge">
            <a:avLst/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21522" name="Line 19"/>
          <p:cNvSpPr/>
          <p:nvPr/>
        </p:nvSpPr>
        <p:spPr>
          <a:xfrm>
            <a:off x="2057400" y="3886200"/>
            <a:ext cx="17526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23" name="Line 20"/>
          <p:cNvSpPr/>
          <p:nvPr/>
        </p:nvSpPr>
        <p:spPr>
          <a:xfrm>
            <a:off x="2057400" y="4038600"/>
            <a:ext cx="1066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24" name="AutoShape 21"/>
          <p:cNvSpPr/>
          <p:nvPr/>
        </p:nvSpPr>
        <p:spPr>
          <a:xfrm>
            <a:off x="3657600" y="3886200"/>
            <a:ext cx="152400" cy="152400"/>
          </a:xfrm>
          <a:prstGeom prst="flowChartMerge">
            <a:avLst/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21525" name="Text Box 22"/>
          <p:cNvSpPr txBox="1"/>
          <p:nvPr/>
        </p:nvSpPr>
        <p:spPr>
          <a:xfrm>
            <a:off x="1262063" y="4572000"/>
            <a:ext cx="14811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actuator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1526" name="Rectangle 23"/>
          <p:cNvSpPr/>
          <p:nvPr/>
        </p:nvSpPr>
        <p:spPr>
          <a:xfrm>
            <a:off x="3279775" y="4572000"/>
            <a:ext cx="1063625" cy="1127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read/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write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heads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1527" name="Rectangle 24"/>
          <p:cNvSpPr/>
          <p:nvPr/>
        </p:nvSpPr>
        <p:spPr>
          <a:xfrm>
            <a:off x="4648200" y="4724400"/>
            <a:ext cx="12827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spindle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1528" name="Line 25"/>
          <p:cNvSpPr/>
          <p:nvPr/>
        </p:nvSpPr>
        <p:spPr>
          <a:xfrm>
            <a:off x="6705600" y="2057400"/>
            <a:ext cx="0" cy="198120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1529" name="Line 26"/>
          <p:cNvSpPr/>
          <p:nvPr/>
        </p:nvSpPr>
        <p:spPr>
          <a:xfrm>
            <a:off x="3733800" y="2057400"/>
            <a:ext cx="0" cy="198120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Access Methods: B</a:t>
            </a:r>
            <a:r>
              <a:rPr lang="en-US" altLang="zh-CN" sz="4000" b="1" baseline="30000" dirty="0"/>
              <a:t>+ </a:t>
            </a:r>
            <a:r>
              <a:rPr lang="en-US" altLang="zh-CN" sz="3600" b="1" dirty="0"/>
              <a:t>Tree</a:t>
            </a:r>
            <a:endParaRPr lang="en-US" altLang="zh-CN" dirty="0"/>
          </a:p>
        </p:txBody>
      </p:sp>
      <p:sp>
        <p:nvSpPr>
          <p:cNvPr id="89090" name="Rectangle 3"/>
          <p:cNvSpPr>
            <a:spLocks noGrp="1"/>
          </p:cNvSpPr>
          <p:nvPr>
            <p:ph idx="1"/>
          </p:nvPr>
        </p:nvSpPr>
        <p:spPr>
          <a:xfrm>
            <a:off x="228600" y="1295400"/>
            <a:ext cx="8229600" cy="5181600"/>
          </a:xfrm>
        </p:spPr>
        <p:txBody>
          <a:bodyPr vert="horz" wrap="square" lIns="91440" tIns="45720" rIns="91440" bIns="45720" anchor="t"/>
          <a:p>
            <a:pPr>
              <a:lnSpc>
                <a:spcPct val="90000"/>
              </a:lnSpc>
              <a:buNone/>
            </a:pPr>
            <a:r>
              <a:rPr lang="en-US" altLang="zh-CN" sz="2800" b="1" dirty="0"/>
              <a:t>      </a:t>
            </a:r>
            <a:endParaRPr lang="en-US" altLang="zh-CN" sz="2800" b="1" dirty="0"/>
          </a:p>
          <a:p>
            <a:pPr>
              <a:lnSpc>
                <a:spcPct val="70000"/>
              </a:lnSpc>
              <a:buNone/>
            </a:pPr>
            <a:r>
              <a:rPr lang="en-US" altLang="zh-CN" sz="2800" b="1" dirty="0"/>
              <a:t>                             SSN        Name   Salary</a:t>
            </a:r>
            <a:endParaRPr lang="en-US" altLang="zh-CN" sz="28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/>
              <a:t>                 e1:  234567891   Amy      28k   </a:t>
            </a:r>
            <a:endParaRPr lang="en-US" altLang="zh-CN" sz="28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/>
              <a:t>                 e2:  789123456    Ann      31k</a:t>
            </a:r>
            <a:endParaRPr lang="en-US" altLang="zh-CN" sz="28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/>
              <a:t>                 e3:  891234567    Beth     25k</a:t>
            </a:r>
            <a:endParaRPr lang="en-US" altLang="zh-CN" sz="28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/>
              <a:t>                 e4:  123456789    Bill       35k</a:t>
            </a:r>
            <a:endParaRPr lang="en-US" altLang="zh-CN" sz="28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/>
              <a:t>                 e5:  678912345    Bob      30k</a:t>
            </a:r>
            <a:endParaRPr lang="en-US" altLang="zh-CN" sz="28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/>
              <a:t>                 e6:  345678912    Fay      30k</a:t>
            </a:r>
            <a:endParaRPr lang="en-US" altLang="zh-CN" sz="28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/>
              <a:t>                 e7:  567891234     Liz      43k</a:t>
            </a:r>
            <a:endParaRPr lang="en-US" altLang="zh-CN" sz="28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/>
              <a:t>                 e8:  456789123   Mike     27k</a:t>
            </a:r>
            <a:endParaRPr lang="en-US" altLang="zh-CN" sz="28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800" b="1" dirty="0"/>
              <a:t>                 e9:  912345678    Roy      36k</a:t>
            </a:r>
            <a:r>
              <a:rPr lang="en-US" altLang="zh-CN" sz="3600" b="1" dirty="0"/>
              <a:t> </a:t>
            </a:r>
            <a:endParaRPr lang="en-US" altLang="zh-CN" sz="3600" b="1" dirty="0"/>
          </a:p>
        </p:txBody>
      </p:sp>
      <p:sp>
        <p:nvSpPr>
          <p:cNvPr id="89091" name="Rectangle 4"/>
          <p:cNvSpPr/>
          <p:nvPr/>
        </p:nvSpPr>
        <p:spPr>
          <a:xfrm>
            <a:off x="2362200" y="1676400"/>
            <a:ext cx="4114800" cy="4800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89092" name="Line 5"/>
          <p:cNvSpPr/>
          <p:nvPr/>
        </p:nvSpPr>
        <p:spPr>
          <a:xfrm>
            <a:off x="2362200" y="2133600"/>
            <a:ext cx="4114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093" name="Line 6"/>
          <p:cNvSpPr/>
          <p:nvPr/>
        </p:nvSpPr>
        <p:spPr>
          <a:xfrm>
            <a:off x="2362200" y="2590800"/>
            <a:ext cx="4114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094" name="Line 7"/>
          <p:cNvSpPr/>
          <p:nvPr/>
        </p:nvSpPr>
        <p:spPr>
          <a:xfrm>
            <a:off x="2362200" y="3048000"/>
            <a:ext cx="4114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095" name="Line 8"/>
          <p:cNvSpPr/>
          <p:nvPr/>
        </p:nvSpPr>
        <p:spPr>
          <a:xfrm>
            <a:off x="2362200" y="3581400"/>
            <a:ext cx="4114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096" name="Line 9"/>
          <p:cNvSpPr/>
          <p:nvPr/>
        </p:nvSpPr>
        <p:spPr>
          <a:xfrm>
            <a:off x="2362200" y="4038600"/>
            <a:ext cx="40386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097" name="Line 10"/>
          <p:cNvSpPr/>
          <p:nvPr/>
        </p:nvSpPr>
        <p:spPr>
          <a:xfrm>
            <a:off x="2362200" y="4495800"/>
            <a:ext cx="4114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098" name="Line 11"/>
          <p:cNvSpPr/>
          <p:nvPr/>
        </p:nvSpPr>
        <p:spPr>
          <a:xfrm>
            <a:off x="2362200" y="4953000"/>
            <a:ext cx="4114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099" name="Line 12"/>
          <p:cNvSpPr/>
          <p:nvPr/>
        </p:nvSpPr>
        <p:spPr>
          <a:xfrm>
            <a:off x="2362200" y="5410200"/>
            <a:ext cx="4114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100" name="Line 13"/>
          <p:cNvSpPr/>
          <p:nvPr/>
        </p:nvSpPr>
        <p:spPr>
          <a:xfrm>
            <a:off x="2362200" y="5943600"/>
            <a:ext cx="4114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101" name="Line 14"/>
          <p:cNvSpPr/>
          <p:nvPr/>
        </p:nvSpPr>
        <p:spPr>
          <a:xfrm>
            <a:off x="4114800" y="1676400"/>
            <a:ext cx="0" cy="4800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102" name="Line 15"/>
          <p:cNvSpPr/>
          <p:nvPr/>
        </p:nvSpPr>
        <p:spPr>
          <a:xfrm>
            <a:off x="5257800" y="1676400"/>
            <a:ext cx="0" cy="4800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103" name="Text Box 16"/>
          <p:cNvSpPr txBox="1"/>
          <p:nvPr/>
        </p:nvSpPr>
        <p:spPr>
          <a:xfrm>
            <a:off x="2590800" y="1016000"/>
            <a:ext cx="38766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Stored Employees Table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89104" name="AutoShape 17"/>
          <p:cNvSpPr/>
          <p:nvPr/>
        </p:nvSpPr>
        <p:spPr>
          <a:xfrm>
            <a:off x="6629400" y="2362200"/>
            <a:ext cx="76200" cy="533400"/>
          </a:xfrm>
          <a:prstGeom prst="rightBrace">
            <a:avLst>
              <a:gd name="adj1" fmla="val 58333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89105" name="Text Box 18"/>
          <p:cNvSpPr txBox="1"/>
          <p:nvPr/>
        </p:nvSpPr>
        <p:spPr>
          <a:xfrm>
            <a:off x="6858000" y="2362200"/>
            <a:ext cx="10556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</a:rPr>
              <a:t>Page k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89106" name="AutoShape 19"/>
          <p:cNvSpPr/>
          <p:nvPr/>
        </p:nvSpPr>
        <p:spPr>
          <a:xfrm>
            <a:off x="6629400" y="3352800"/>
            <a:ext cx="76200" cy="533400"/>
          </a:xfrm>
          <a:prstGeom prst="rightBrace">
            <a:avLst>
              <a:gd name="adj1" fmla="val 58333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89107" name="Text Box 20"/>
          <p:cNvSpPr txBox="1"/>
          <p:nvPr/>
        </p:nvSpPr>
        <p:spPr>
          <a:xfrm>
            <a:off x="6858000" y="3352800"/>
            <a:ext cx="13811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</a:rPr>
              <a:t>Page k+1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89108" name="AutoShape 21"/>
          <p:cNvSpPr/>
          <p:nvPr/>
        </p:nvSpPr>
        <p:spPr>
          <a:xfrm>
            <a:off x="6629400" y="4267200"/>
            <a:ext cx="76200" cy="533400"/>
          </a:xfrm>
          <a:prstGeom prst="rightBrace">
            <a:avLst>
              <a:gd name="adj1" fmla="val 58333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89109" name="Text Box 22"/>
          <p:cNvSpPr txBox="1"/>
          <p:nvPr/>
        </p:nvSpPr>
        <p:spPr>
          <a:xfrm>
            <a:off x="6858000" y="4267200"/>
            <a:ext cx="13811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</a:rPr>
              <a:t>Page k+2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89110" name="AutoShape 23"/>
          <p:cNvSpPr/>
          <p:nvPr/>
        </p:nvSpPr>
        <p:spPr>
          <a:xfrm>
            <a:off x="6629400" y="5181600"/>
            <a:ext cx="76200" cy="533400"/>
          </a:xfrm>
          <a:prstGeom prst="rightBrace">
            <a:avLst>
              <a:gd name="adj1" fmla="val 58333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89111" name="Text Box 24"/>
          <p:cNvSpPr txBox="1"/>
          <p:nvPr/>
        </p:nvSpPr>
        <p:spPr>
          <a:xfrm>
            <a:off x="6858000" y="5257800"/>
            <a:ext cx="13811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</a:rPr>
              <a:t>Page k+3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89112" name="Text Box 25"/>
          <p:cNvSpPr txBox="1"/>
          <p:nvPr/>
        </p:nvSpPr>
        <p:spPr>
          <a:xfrm>
            <a:off x="6858000" y="6019800"/>
            <a:ext cx="13811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</a:rPr>
              <a:t>Page k+4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Access Methods: B</a:t>
            </a:r>
            <a:r>
              <a:rPr lang="en-US" altLang="zh-CN" sz="3600" b="1" baseline="30000" dirty="0"/>
              <a:t>+ </a:t>
            </a:r>
            <a:r>
              <a:rPr lang="en-US" altLang="zh-CN" sz="3600" b="1" dirty="0"/>
              <a:t>Tree</a:t>
            </a:r>
            <a:endParaRPr lang="en-US" altLang="zh-CN" sz="3600" b="1" dirty="0"/>
          </a:p>
        </p:txBody>
      </p:sp>
      <p:sp>
        <p:nvSpPr>
          <p:cNvPr id="91138" name="Rectangle 3"/>
          <p:cNvSpPr/>
          <p:nvPr/>
        </p:nvSpPr>
        <p:spPr>
          <a:xfrm>
            <a:off x="685800" y="1143000"/>
            <a:ext cx="7772400" cy="4495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charset="0"/>
              </a:rPr>
              <a:t> 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91139" name="Text Box 4"/>
          <p:cNvSpPr txBox="1"/>
          <p:nvPr/>
        </p:nvSpPr>
        <p:spPr>
          <a:xfrm>
            <a:off x="228600" y="4419600"/>
            <a:ext cx="14271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 Amy   Ann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91140" name="Text Box 5"/>
          <p:cNvSpPr txBox="1"/>
          <p:nvPr/>
        </p:nvSpPr>
        <p:spPr>
          <a:xfrm>
            <a:off x="2133600" y="4419600"/>
            <a:ext cx="2057400" cy="396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Beth   Bill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91141" name="Text Box 6"/>
          <p:cNvSpPr txBox="1"/>
          <p:nvPr/>
        </p:nvSpPr>
        <p:spPr>
          <a:xfrm>
            <a:off x="3810000" y="4419600"/>
            <a:ext cx="1600200" cy="396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 Bob   Fay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91142" name="Text Box 7"/>
          <p:cNvSpPr txBox="1"/>
          <p:nvPr/>
        </p:nvSpPr>
        <p:spPr>
          <a:xfrm>
            <a:off x="5715000" y="4419600"/>
            <a:ext cx="1981200" cy="396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Liz   Mike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91143" name="Text Box 8"/>
          <p:cNvSpPr txBox="1"/>
          <p:nvPr/>
        </p:nvSpPr>
        <p:spPr>
          <a:xfrm>
            <a:off x="7467600" y="4419600"/>
            <a:ext cx="933450" cy="396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Roy   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91144" name="Rectangle 9"/>
          <p:cNvSpPr/>
          <p:nvPr/>
        </p:nvSpPr>
        <p:spPr>
          <a:xfrm>
            <a:off x="381000" y="4419600"/>
            <a:ext cx="1524000" cy="4572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91145" name="Line 10"/>
          <p:cNvSpPr/>
          <p:nvPr/>
        </p:nvSpPr>
        <p:spPr>
          <a:xfrm>
            <a:off x="914400" y="4419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46" name="Line 11"/>
          <p:cNvSpPr/>
          <p:nvPr/>
        </p:nvSpPr>
        <p:spPr>
          <a:xfrm>
            <a:off x="1752600" y="4419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47" name="Line 12"/>
          <p:cNvSpPr/>
          <p:nvPr/>
        </p:nvSpPr>
        <p:spPr>
          <a:xfrm>
            <a:off x="1066800" y="4419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48" name="Rectangle 13"/>
          <p:cNvSpPr/>
          <p:nvPr/>
        </p:nvSpPr>
        <p:spPr>
          <a:xfrm>
            <a:off x="2209800" y="4419600"/>
            <a:ext cx="1447800" cy="4572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91149" name="Line 14"/>
          <p:cNvSpPr/>
          <p:nvPr/>
        </p:nvSpPr>
        <p:spPr>
          <a:xfrm>
            <a:off x="2743200" y="4419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50" name="Line 15"/>
          <p:cNvSpPr/>
          <p:nvPr/>
        </p:nvSpPr>
        <p:spPr>
          <a:xfrm>
            <a:off x="3352800" y="4419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51" name="Line 16"/>
          <p:cNvSpPr/>
          <p:nvPr/>
        </p:nvSpPr>
        <p:spPr>
          <a:xfrm>
            <a:off x="2895600" y="4419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52" name="Line 17"/>
          <p:cNvSpPr/>
          <p:nvPr/>
        </p:nvSpPr>
        <p:spPr>
          <a:xfrm>
            <a:off x="1600200" y="4419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53" name="Line 18"/>
          <p:cNvSpPr/>
          <p:nvPr/>
        </p:nvSpPr>
        <p:spPr>
          <a:xfrm>
            <a:off x="3505200" y="4419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54" name="Rectangle 19"/>
          <p:cNvSpPr/>
          <p:nvPr/>
        </p:nvSpPr>
        <p:spPr>
          <a:xfrm>
            <a:off x="3962400" y="4419600"/>
            <a:ext cx="1447800" cy="4572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91155" name="Line 20"/>
          <p:cNvSpPr/>
          <p:nvPr/>
        </p:nvSpPr>
        <p:spPr>
          <a:xfrm>
            <a:off x="4572000" y="4419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56" name="Line 21"/>
          <p:cNvSpPr/>
          <p:nvPr/>
        </p:nvSpPr>
        <p:spPr>
          <a:xfrm>
            <a:off x="4419600" y="4419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57" name="Line 22"/>
          <p:cNvSpPr/>
          <p:nvPr/>
        </p:nvSpPr>
        <p:spPr>
          <a:xfrm>
            <a:off x="5105400" y="4419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58" name="Line 23"/>
          <p:cNvSpPr/>
          <p:nvPr/>
        </p:nvSpPr>
        <p:spPr>
          <a:xfrm>
            <a:off x="5257800" y="4419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59" name="Rectangle 24"/>
          <p:cNvSpPr/>
          <p:nvPr/>
        </p:nvSpPr>
        <p:spPr>
          <a:xfrm>
            <a:off x="5730875" y="4419600"/>
            <a:ext cx="1508125" cy="4572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91160" name="Line 25"/>
          <p:cNvSpPr/>
          <p:nvPr/>
        </p:nvSpPr>
        <p:spPr>
          <a:xfrm>
            <a:off x="6172200" y="4419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61" name="Line 26"/>
          <p:cNvSpPr/>
          <p:nvPr/>
        </p:nvSpPr>
        <p:spPr>
          <a:xfrm>
            <a:off x="6324600" y="4419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62" name="Line 27"/>
          <p:cNvSpPr/>
          <p:nvPr/>
        </p:nvSpPr>
        <p:spPr>
          <a:xfrm>
            <a:off x="6934200" y="4419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63" name="Line 28"/>
          <p:cNvSpPr/>
          <p:nvPr/>
        </p:nvSpPr>
        <p:spPr>
          <a:xfrm>
            <a:off x="7086600" y="4419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64" name="Rectangle 29"/>
          <p:cNvSpPr/>
          <p:nvPr/>
        </p:nvSpPr>
        <p:spPr>
          <a:xfrm>
            <a:off x="7543800" y="4419600"/>
            <a:ext cx="1143000" cy="4572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91165" name="Line 30"/>
          <p:cNvSpPr/>
          <p:nvPr/>
        </p:nvSpPr>
        <p:spPr>
          <a:xfrm>
            <a:off x="8153400" y="4419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66" name="Line 31"/>
          <p:cNvSpPr/>
          <p:nvPr/>
        </p:nvSpPr>
        <p:spPr>
          <a:xfrm>
            <a:off x="8001000" y="4419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67" name="Line 32"/>
          <p:cNvSpPr/>
          <p:nvPr/>
        </p:nvSpPr>
        <p:spPr>
          <a:xfrm>
            <a:off x="8534400" y="4419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68" name="Line 33"/>
          <p:cNvSpPr/>
          <p:nvPr/>
        </p:nvSpPr>
        <p:spPr>
          <a:xfrm>
            <a:off x="8382000" y="4419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69" name="Rectangle 34"/>
          <p:cNvSpPr/>
          <p:nvPr/>
        </p:nvSpPr>
        <p:spPr>
          <a:xfrm>
            <a:off x="1981200" y="2590800"/>
            <a:ext cx="2209800" cy="4572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91170" name="Line 35"/>
          <p:cNvSpPr/>
          <p:nvPr/>
        </p:nvSpPr>
        <p:spPr>
          <a:xfrm>
            <a:off x="2209800" y="25908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71" name="Line 36"/>
          <p:cNvSpPr/>
          <p:nvPr/>
        </p:nvSpPr>
        <p:spPr>
          <a:xfrm>
            <a:off x="3429000" y="25908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72" name="Line 37"/>
          <p:cNvSpPr/>
          <p:nvPr/>
        </p:nvSpPr>
        <p:spPr>
          <a:xfrm>
            <a:off x="2743200" y="25908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73" name="Line 38"/>
          <p:cNvSpPr/>
          <p:nvPr/>
        </p:nvSpPr>
        <p:spPr>
          <a:xfrm>
            <a:off x="2971800" y="25908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74" name="Text Box 39"/>
          <p:cNvSpPr txBox="1"/>
          <p:nvPr/>
        </p:nvSpPr>
        <p:spPr>
          <a:xfrm>
            <a:off x="2133600" y="2590800"/>
            <a:ext cx="2438400" cy="396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Ann     Bill     Fay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91175" name="Rectangle 40"/>
          <p:cNvSpPr/>
          <p:nvPr/>
        </p:nvSpPr>
        <p:spPr>
          <a:xfrm>
            <a:off x="5638800" y="2590800"/>
            <a:ext cx="1828800" cy="4572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91176" name="Line 41"/>
          <p:cNvSpPr/>
          <p:nvPr/>
        </p:nvSpPr>
        <p:spPr>
          <a:xfrm>
            <a:off x="5867400" y="25908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77" name="Line 43"/>
          <p:cNvSpPr/>
          <p:nvPr/>
        </p:nvSpPr>
        <p:spPr>
          <a:xfrm>
            <a:off x="6858000" y="25908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78" name="Line 44"/>
          <p:cNvSpPr/>
          <p:nvPr/>
        </p:nvSpPr>
        <p:spPr>
          <a:xfrm>
            <a:off x="6629400" y="25908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79" name="Text Box 45"/>
          <p:cNvSpPr txBox="1"/>
          <p:nvPr/>
        </p:nvSpPr>
        <p:spPr>
          <a:xfrm>
            <a:off x="5867400" y="2590800"/>
            <a:ext cx="2133600" cy="396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Mike       Roy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91180" name="Line 46"/>
          <p:cNvSpPr/>
          <p:nvPr/>
        </p:nvSpPr>
        <p:spPr>
          <a:xfrm>
            <a:off x="990600" y="4648200"/>
            <a:ext cx="0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1181" name="Line 47"/>
          <p:cNvSpPr/>
          <p:nvPr/>
        </p:nvSpPr>
        <p:spPr>
          <a:xfrm>
            <a:off x="3429000" y="4648200"/>
            <a:ext cx="0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1182" name="Line 48"/>
          <p:cNvSpPr/>
          <p:nvPr/>
        </p:nvSpPr>
        <p:spPr>
          <a:xfrm>
            <a:off x="4495800" y="4648200"/>
            <a:ext cx="0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1183" name="Line 49"/>
          <p:cNvSpPr/>
          <p:nvPr/>
        </p:nvSpPr>
        <p:spPr>
          <a:xfrm>
            <a:off x="5181600" y="4648200"/>
            <a:ext cx="0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1184" name="Line 50"/>
          <p:cNvSpPr/>
          <p:nvPr/>
        </p:nvSpPr>
        <p:spPr>
          <a:xfrm>
            <a:off x="6248400" y="4648200"/>
            <a:ext cx="0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1185" name="Line 51"/>
          <p:cNvSpPr/>
          <p:nvPr/>
        </p:nvSpPr>
        <p:spPr>
          <a:xfrm>
            <a:off x="7010400" y="4648200"/>
            <a:ext cx="0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1186" name="Line 52"/>
          <p:cNvSpPr/>
          <p:nvPr/>
        </p:nvSpPr>
        <p:spPr>
          <a:xfrm>
            <a:off x="8077200" y="4648200"/>
            <a:ext cx="0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1187" name="Line 53"/>
          <p:cNvSpPr/>
          <p:nvPr/>
        </p:nvSpPr>
        <p:spPr>
          <a:xfrm>
            <a:off x="1676400" y="4648200"/>
            <a:ext cx="0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1188" name="Line 54"/>
          <p:cNvSpPr/>
          <p:nvPr/>
        </p:nvSpPr>
        <p:spPr>
          <a:xfrm>
            <a:off x="2819400" y="4648200"/>
            <a:ext cx="0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1189" name="Line 55"/>
          <p:cNvSpPr/>
          <p:nvPr/>
        </p:nvSpPr>
        <p:spPr>
          <a:xfrm flipH="1">
            <a:off x="1219200" y="2819400"/>
            <a:ext cx="914400" cy="1600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1190" name="Line 56"/>
          <p:cNvSpPr/>
          <p:nvPr/>
        </p:nvSpPr>
        <p:spPr>
          <a:xfrm>
            <a:off x="2819400" y="2819400"/>
            <a:ext cx="152400" cy="1600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1191" name="Line 57"/>
          <p:cNvSpPr/>
          <p:nvPr/>
        </p:nvSpPr>
        <p:spPr>
          <a:xfrm>
            <a:off x="3505200" y="2819400"/>
            <a:ext cx="1143000" cy="1600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1192" name="Line 58"/>
          <p:cNvSpPr/>
          <p:nvPr/>
        </p:nvSpPr>
        <p:spPr>
          <a:xfrm>
            <a:off x="6705600" y="2819400"/>
            <a:ext cx="1219200" cy="1600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1193" name="Rectangle 59"/>
          <p:cNvSpPr/>
          <p:nvPr/>
        </p:nvSpPr>
        <p:spPr>
          <a:xfrm>
            <a:off x="3733800" y="1371600"/>
            <a:ext cx="1752600" cy="4572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91194" name="Line 60"/>
          <p:cNvSpPr/>
          <p:nvPr/>
        </p:nvSpPr>
        <p:spPr>
          <a:xfrm>
            <a:off x="3962400" y="1371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95" name="Line 61"/>
          <p:cNvSpPr/>
          <p:nvPr/>
        </p:nvSpPr>
        <p:spPr>
          <a:xfrm>
            <a:off x="4876800" y="1371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96" name="Line 62"/>
          <p:cNvSpPr/>
          <p:nvPr/>
        </p:nvSpPr>
        <p:spPr>
          <a:xfrm>
            <a:off x="4572000" y="13716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97" name="Text Box 64"/>
          <p:cNvSpPr txBox="1"/>
          <p:nvPr/>
        </p:nvSpPr>
        <p:spPr>
          <a:xfrm>
            <a:off x="3962400" y="1371600"/>
            <a:ext cx="1676400" cy="396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Fay        Roy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91198" name="Line 65"/>
          <p:cNvSpPr/>
          <p:nvPr/>
        </p:nvSpPr>
        <p:spPr>
          <a:xfrm flipH="1">
            <a:off x="2819400" y="1600200"/>
            <a:ext cx="1066800" cy="990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1199" name="Line 66"/>
          <p:cNvSpPr/>
          <p:nvPr/>
        </p:nvSpPr>
        <p:spPr>
          <a:xfrm>
            <a:off x="4648200" y="1676400"/>
            <a:ext cx="1905000" cy="990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1200" name="Line 67"/>
          <p:cNvSpPr/>
          <p:nvPr/>
        </p:nvSpPr>
        <p:spPr>
          <a:xfrm>
            <a:off x="5791200" y="2895600"/>
            <a:ext cx="76200" cy="1524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1201" name="Text Box 68"/>
          <p:cNvSpPr txBox="1"/>
          <p:nvPr/>
        </p:nvSpPr>
        <p:spPr>
          <a:xfrm>
            <a:off x="762000" y="5181600"/>
            <a:ext cx="423863" cy="396875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e1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91202" name="Text Box 69"/>
          <p:cNvSpPr txBox="1"/>
          <p:nvPr/>
        </p:nvSpPr>
        <p:spPr>
          <a:xfrm>
            <a:off x="1447800" y="5181600"/>
            <a:ext cx="423863" cy="396875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e2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91203" name="Text Box 70"/>
          <p:cNvSpPr txBox="1"/>
          <p:nvPr/>
        </p:nvSpPr>
        <p:spPr>
          <a:xfrm>
            <a:off x="2590800" y="5181600"/>
            <a:ext cx="423863" cy="396875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e3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91204" name="Text Box 71"/>
          <p:cNvSpPr txBox="1"/>
          <p:nvPr/>
        </p:nvSpPr>
        <p:spPr>
          <a:xfrm>
            <a:off x="3200400" y="5181600"/>
            <a:ext cx="423863" cy="396875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e4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91205" name="Text Box 72"/>
          <p:cNvSpPr txBox="1"/>
          <p:nvPr/>
        </p:nvSpPr>
        <p:spPr>
          <a:xfrm>
            <a:off x="4267200" y="5154613"/>
            <a:ext cx="423863" cy="396875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e5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91206" name="Text Box 73"/>
          <p:cNvSpPr txBox="1"/>
          <p:nvPr/>
        </p:nvSpPr>
        <p:spPr>
          <a:xfrm>
            <a:off x="5029200" y="5181600"/>
            <a:ext cx="423863" cy="396875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e6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91207" name="Text Box 74"/>
          <p:cNvSpPr txBox="1"/>
          <p:nvPr/>
        </p:nvSpPr>
        <p:spPr>
          <a:xfrm>
            <a:off x="6019800" y="5181600"/>
            <a:ext cx="423863" cy="396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e7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91208" name="Text Box 75"/>
          <p:cNvSpPr txBox="1"/>
          <p:nvPr/>
        </p:nvSpPr>
        <p:spPr>
          <a:xfrm>
            <a:off x="6781800" y="5181600"/>
            <a:ext cx="423863" cy="396875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e8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91209" name="Text Box 76"/>
          <p:cNvSpPr txBox="1"/>
          <p:nvPr/>
        </p:nvSpPr>
        <p:spPr>
          <a:xfrm>
            <a:off x="7924800" y="5181600"/>
            <a:ext cx="423863" cy="396875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e9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91210" name="Line 77"/>
          <p:cNvSpPr/>
          <p:nvPr/>
        </p:nvSpPr>
        <p:spPr>
          <a:xfrm>
            <a:off x="1828800" y="4648200"/>
            <a:ext cx="381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1211" name="Line 78"/>
          <p:cNvSpPr/>
          <p:nvPr/>
        </p:nvSpPr>
        <p:spPr>
          <a:xfrm>
            <a:off x="3581400" y="4648200"/>
            <a:ext cx="381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1212" name="Line 79"/>
          <p:cNvSpPr/>
          <p:nvPr/>
        </p:nvSpPr>
        <p:spPr>
          <a:xfrm>
            <a:off x="5334000" y="4648200"/>
            <a:ext cx="381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1213" name="Line 80"/>
          <p:cNvSpPr/>
          <p:nvPr/>
        </p:nvSpPr>
        <p:spPr>
          <a:xfrm>
            <a:off x="7162800" y="4648200"/>
            <a:ext cx="381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1214" name="Line 81"/>
          <p:cNvSpPr/>
          <p:nvPr/>
        </p:nvSpPr>
        <p:spPr>
          <a:xfrm>
            <a:off x="3657600" y="25908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Access Methods: B</a:t>
            </a:r>
            <a:r>
              <a:rPr lang="en-US" altLang="zh-CN" sz="3600" b="1" baseline="30000" dirty="0"/>
              <a:t>+ </a:t>
            </a:r>
            <a:r>
              <a:rPr lang="en-US" altLang="zh-CN" sz="3600" b="1" dirty="0"/>
              <a:t>Tree</a:t>
            </a:r>
            <a:endParaRPr lang="en-US" altLang="zh-CN" sz="3600" b="1" dirty="0"/>
          </a:p>
        </p:txBody>
      </p:sp>
      <p:sp>
        <p:nvSpPr>
          <p:cNvPr id="93186" name="Rectangle 3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562600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800" b="1" dirty="0"/>
              <a:t>Another pointer implementation: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2. Each p</a:t>
            </a:r>
            <a:r>
              <a:rPr lang="en-US" altLang="zh-CN" sz="2800" b="1" baseline="-10000" dirty="0"/>
              <a:t>i</a:t>
            </a:r>
            <a:r>
              <a:rPr lang="en-US" altLang="zh-CN" sz="2800" b="1" dirty="0"/>
              <a:t> in the leaf node points to a page that contains pointers to tuple(s) whose index value is a</a:t>
            </a:r>
            <a:r>
              <a:rPr lang="en-US" altLang="zh-CN" sz="2800" b="1" baseline="-10000" dirty="0"/>
              <a:t>i</a:t>
            </a:r>
            <a:r>
              <a:rPr lang="en-US" altLang="zh-CN" sz="2800" b="1" dirty="0"/>
              <a:t>.</a:t>
            </a:r>
            <a:endParaRPr lang="en-US" altLang="zh-CN" sz="2800" b="1" dirty="0"/>
          </a:p>
          <a:p>
            <a:r>
              <a:rPr lang="en-US" altLang="zh-CN" sz="2800" b="1" dirty="0"/>
              <a:t>This is suitable for attributes that have high-degree of repeating values.</a:t>
            </a:r>
            <a:endParaRPr lang="en-US" altLang="zh-CN" sz="2800" b="1" dirty="0"/>
          </a:p>
          <a:p>
            <a:r>
              <a:rPr lang="en-US" altLang="zh-CN" sz="2800" b="1" dirty="0"/>
              <a:t>For each distinct index value, exactly one pointer exists in the leaf node.</a:t>
            </a:r>
            <a:endParaRPr lang="en-US" altLang="zh-CN" sz="2800" b="1" dirty="0"/>
          </a:p>
          <a:p>
            <a:r>
              <a:rPr lang="en-US" altLang="zh-CN" sz="2800" b="1" dirty="0"/>
              <a:t>An extra </a:t>
            </a:r>
            <a:r>
              <a:rPr lang="en-US" altLang="zh-CN" sz="2800" b="1" i="1" dirty="0">
                <a:solidFill>
                  <a:schemeClr val="accent1"/>
                </a:solidFill>
              </a:rPr>
              <a:t>indirection</a:t>
            </a:r>
            <a:r>
              <a:rPr lang="en-US" altLang="zh-CN" sz="2800" b="1" dirty="0"/>
              <a:t> is needed to access a tuple. 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Access Methods: B</a:t>
            </a:r>
            <a:r>
              <a:rPr lang="en-US" altLang="zh-CN" sz="4000" b="1" baseline="30000" dirty="0"/>
              <a:t>+ </a:t>
            </a:r>
            <a:r>
              <a:rPr lang="en-US" altLang="zh-CN" sz="3600" b="1" dirty="0"/>
              <a:t>Tree</a:t>
            </a:r>
            <a:endParaRPr lang="en-US" altLang="zh-CN" sz="3600" b="1" dirty="0"/>
          </a:p>
        </p:txBody>
      </p:sp>
      <p:sp>
        <p:nvSpPr>
          <p:cNvPr id="95234" name="Rectangle 3"/>
          <p:cNvSpPr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</a:pP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charset="0"/>
              </a:rPr>
              <a:t> </a:t>
            </a:r>
            <a:endParaRPr lang="en-US" altLang="zh-CN" sz="3200" b="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95235" name="Text Box 4"/>
          <p:cNvSpPr txBox="1"/>
          <p:nvPr/>
        </p:nvSpPr>
        <p:spPr>
          <a:xfrm>
            <a:off x="3200400" y="3352800"/>
            <a:ext cx="1295400" cy="519113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14   25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95236" name="Text Box 5"/>
          <p:cNvSpPr txBox="1"/>
          <p:nvPr/>
        </p:nvSpPr>
        <p:spPr>
          <a:xfrm>
            <a:off x="4953000" y="3352800"/>
            <a:ext cx="1339850" cy="519113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34   36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95237" name="Rectangle 6"/>
          <p:cNvSpPr/>
          <p:nvPr/>
        </p:nvSpPr>
        <p:spPr>
          <a:xfrm>
            <a:off x="1600200" y="3362325"/>
            <a:ext cx="1371600" cy="4572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95238" name="Line 7"/>
          <p:cNvSpPr/>
          <p:nvPr/>
        </p:nvSpPr>
        <p:spPr>
          <a:xfrm>
            <a:off x="1905000" y="33528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39" name="Line 8"/>
          <p:cNvSpPr/>
          <p:nvPr/>
        </p:nvSpPr>
        <p:spPr>
          <a:xfrm>
            <a:off x="2133600" y="33528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40" name="Line 9"/>
          <p:cNvSpPr/>
          <p:nvPr/>
        </p:nvSpPr>
        <p:spPr>
          <a:xfrm>
            <a:off x="2514600" y="33528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41" name="Rectangle 10"/>
          <p:cNvSpPr/>
          <p:nvPr/>
        </p:nvSpPr>
        <p:spPr>
          <a:xfrm>
            <a:off x="3276600" y="3352800"/>
            <a:ext cx="1447800" cy="4572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95242" name="Line 11"/>
          <p:cNvSpPr/>
          <p:nvPr/>
        </p:nvSpPr>
        <p:spPr>
          <a:xfrm>
            <a:off x="3657600" y="33528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43" name="Line 12"/>
          <p:cNvSpPr/>
          <p:nvPr/>
        </p:nvSpPr>
        <p:spPr>
          <a:xfrm>
            <a:off x="3886200" y="33528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44" name="Line 13"/>
          <p:cNvSpPr/>
          <p:nvPr/>
        </p:nvSpPr>
        <p:spPr>
          <a:xfrm>
            <a:off x="4343400" y="33528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45" name="Line 14"/>
          <p:cNvSpPr/>
          <p:nvPr/>
        </p:nvSpPr>
        <p:spPr>
          <a:xfrm>
            <a:off x="2743200" y="33528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46" name="Line 15"/>
          <p:cNvSpPr/>
          <p:nvPr/>
        </p:nvSpPr>
        <p:spPr>
          <a:xfrm>
            <a:off x="4495800" y="33528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47" name="Rectangle 16"/>
          <p:cNvSpPr/>
          <p:nvPr/>
        </p:nvSpPr>
        <p:spPr>
          <a:xfrm>
            <a:off x="5029200" y="3352800"/>
            <a:ext cx="1447800" cy="4572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95248" name="Line 17"/>
          <p:cNvSpPr/>
          <p:nvPr/>
        </p:nvSpPr>
        <p:spPr>
          <a:xfrm>
            <a:off x="5410200" y="33528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49" name="Line 18"/>
          <p:cNvSpPr/>
          <p:nvPr/>
        </p:nvSpPr>
        <p:spPr>
          <a:xfrm>
            <a:off x="5638800" y="33528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50" name="Line 19"/>
          <p:cNvSpPr/>
          <p:nvPr/>
        </p:nvSpPr>
        <p:spPr>
          <a:xfrm>
            <a:off x="6096000" y="33528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51" name="Line 20"/>
          <p:cNvSpPr/>
          <p:nvPr/>
        </p:nvSpPr>
        <p:spPr>
          <a:xfrm>
            <a:off x="6248400" y="33528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52" name="Line 21"/>
          <p:cNvSpPr/>
          <p:nvPr/>
        </p:nvSpPr>
        <p:spPr>
          <a:xfrm>
            <a:off x="2819400" y="3581400"/>
            <a:ext cx="457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253" name="Line 22"/>
          <p:cNvSpPr/>
          <p:nvPr/>
        </p:nvSpPr>
        <p:spPr>
          <a:xfrm>
            <a:off x="4572000" y="3581400"/>
            <a:ext cx="457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254" name="Rectangle 23"/>
          <p:cNvSpPr/>
          <p:nvPr/>
        </p:nvSpPr>
        <p:spPr>
          <a:xfrm>
            <a:off x="3276600" y="1676400"/>
            <a:ext cx="1981200" cy="4572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95255" name="Line 24"/>
          <p:cNvSpPr/>
          <p:nvPr/>
        </p:nvSpPr>
        <p:spPr>
          <a:xfrm>
            <a:off x="3505200" y="16764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56" name="Line 25"/>
          <p:cNvSpPr/>
          <p:nvPr/>
        </p:nvSpPr>
        <p:spPr>
          <a:xfrm>
            <a:off x="3886200" y="16764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57" name="Line 26"/>
          <p:cNvSpPr/>
          <p:nvPr/>
        </p:nvSpPr>
        <p:spPr>
          <a:xfrm>
            <a:off x="4114800" y="16764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58" name="Line 27"/>
          <p:cNvSpPr/>
          <p:nvPr/>
        </p:nvSpPr>
        <p:spPr>
          <a:xfrm>
            <a:off x="4572000" y="16764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59" name="Text Box 28"/>
          <p:cNvSpPr txBox="1"/>
          <p:nvPr/>
        </p:nvSpPr>
        <p:spPr>
          <a:xfrm>
            <a:off x="3429000" y="1676400"/>
            <a:ext cx="1905000" cy="519113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11   25    36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95260" name="Line 29"/>
          <p:cNvSpPr/>
          <p:nvPr/>
        </p:nvSpPr>
        <p:spPr>
          <a:xfrm flipH="1">
            <a:off x="990600" y="3581400"/>
            <a:ext cx="1066800" cy="838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261" name="Line 30"/>
          <p:cNvSpPr/>
          <p:nvPr/>
        </p:nvSpPr>
        <p:spPr>
          <a:xfrm>
            <a:off x="4419600" y="3581400"/>
            <a:ext cx="0" cy="838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262" name="Line 31"/>
          <p:cNvSpPr/>
          <p:nvPr/>
        </p:nvSpPr>
        <p:spPr>
          <a:xfrm>
            <a:off x="5562600" y="3581400"/>
            <a:ext cx="76200" cy="838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263" name="Line 32"/>
          <p:cNvSpPr/>
          <p:nvPr/>
        </p:nvSpPr>
        <p:spPr>
          <a:xfrm>
            <a:off x="6172200" y="3581400"/>
            <a:ext cx="685800" cy="838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264" name="Line 33"/>
          <p:cNvSpPr/>
          <p:nvPr/>
        </p:nvSpPr>
        <p:spPr>
          <a:xfrm flipH="1">
            <a:off x="2133600" y="3581400"/>
            <a:ext cx="533400" cy="838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265" name="Line 34"/>
          <p:cNvSpPr/>
          <p:nvPr/>
        </p:nvSpPr>
        <p:spPr>
          <a:xfrm flipH="1">
            <a:off x="3276600" y="3581400"/>
            <a:ext cx="533400" cy="838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266" name="Line 35"/>
          <p:cNvSpPr/>
          <p:nvPr/>
        </p:nvSpPr>
        <p:spPr>
          <a:xfrm flipH="1">
            <a:off x="2286000" y="1905000"/>
            <a:ext cx="1066800" cy="1447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267" name="Line 36"/>
          <p:cNvSpPr/>
          <p:nvPr/>
        </p:nvSpPr>
        <p:spPr>
          <a:xfrm flipH="1">
            <a:off x="3962400" y="1905000"/>
            <a:ext cx="76200" cy="1447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268" name="Line 37"/>
          <p:cNvSpPr/>
          <p:nvPr/>
        </p:nvSpPr>
        <p:spPr>
          <a:xfrm>
            <a:off x="4648200" y="1905000"/>
            <a:ext cx="1143000" cy="1447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269" name="Text Box 38"/>
          <p:cNvSpPr txBox="1"/>
          <p:nvPr/>
        </p:nvSpPr>
        <p:spPr>
          <a:xfrm>
            <a:off x="1600200" y="3352800"/>
            <a:ext cx="984250" cy="519113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8   11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95270" name="Rectangle 39"/>
          <p:cNvSpPr/>
          <p:nvPr/>
        </p:nvSpPr>
        <p:spPr>
          <a:xfrm>
            <a:off x="609600" y="4419600"/>
            <a:ext cx="838200" cy="3810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95271" name="Rectangle 40"/>
          <p:cNvSpPr/>
          <p:nvPr/>
        </p:nvSpPr>
        <p:spPr>
          <a:xfrm>
            <a:off x="1752600" y="4419600"/>
            <a:ext cx="838200" cy="3810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95272" name="Rectangle 41"/>
          <p:cNvSpPr/>
          <p:nvPr/>
        </p:nvSpPr>
        <p:spPr>
          <a:xfrm>
            <a:off x="2895600" y="4419600"/>
            <a:ext cx="838200" cy="3810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95273" name="Rectangle 42"/>
          <p:cNvSpPr/>
          <p:nvPr/>
        </p:nvSpPr>
        <p:spPr>
          <a:xfrm>
            <a:off x="4038600" y="4419600"/>
            <a:ext cx="838200" cy="3810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95274" name="Rectangle 43"/>
          <p:cNvSpPr/>
          <p:nvPr/>
        </p:nvSpPr>
        <p:spPr>
          <a:xfrm>
            <a:off x="5257800" y="4419600"/>
            <a:ext cx="838200" cy="3810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95275" name="Rectangle 44"/>
          <p:cNvSpPr/>
          <p:nvPr/>
        </p:nvSpPr>
        <p:spPr>
          <a:xfrm>
            <a:off x="6477000" y="4419600"/>
            <a:ext cx="838200" cy="3810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imes New Roman" panose="02020603050405020304" charset="0"/>
            </a:endParaRPr>
          </a:p>
        </p:txBody>
      </p:sp>
      <p:sp>
        <p:nvSpPr>
          <p:cNvPr id="95276" name="Line 45"/>
          <p:cNvSpPr/>
          <p:nvPr/>
        </p:nvSpPr>
        <p:spPr>
          <a:xfrm>
            <a:off x="1066800" y="464820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277" name="Line 46"/>
          <p:cNvSpPr/>
          <p:nvPr/>
        </p:nvSpPr>
        <p:spPr>
          <a:xfrm>
            <a:off x="6705600" y="464820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278" name="Line 47"/>
          <p:cNvSpPr/>
          <p:nvPr/>
        </p:nvSpPr>
        <p:spPr>
          <a:xfrm>
            <a:off x="5638800" y="464820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279" name="Line 48"/>
          <p:cNvSpPr/>
          <p:nvPr/>
        </p:nvSpPr>
        <p:spPr>
          <a:xfrm>
            <a:off x="4724400" y="464820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280" name="Line 49"/>
          <p:cNvSpPr/>
          <p:nvPr/>
        </p:nvSpPr>
        <p:spPr>
          <a:xfrm>
            <a:off x="4419600" y="464820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281" name="Line 50"/>
          <p:cNvSpPr/>
          <p:nvPr/>
        </p:nvSpPr>
        <p:spPr>
          <a:xfrm>
            <a:off x="4191000" y="464820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282" name="Line 51"/>
          <p:cNvSpPr/>
          <p:nvPr/>
        </p:nvSpPr>
        <p:spPr>
          <a:xfrm>
            <a:off x="3276600" y="464820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283" name="Line 52"/>
          <p:cNvSpPr/>
          <p:nvPr/>
        </p:nvSpPr>
        <p:spPr>
          <a:xfrm>
            <a:off x="2362200" y="464820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284" name="Line 53"/>
          <p:cNvSpPr/>
          <p:nvPr/>
        </p:nvSpPr>
        <p:spPr>
          <a:xfrm>
            <a:off x="1981200" y="464820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285" name="Line 54"/>
          <p:cNvSpPr/>
          <p:nvPr/>
        </p:nvSpPr>
        <p:spPr>
          <a:xfrm>
            <a:off x="7086600" y="464820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286" name="Line 55"/>
          <p:cNvSpPr/>
          <p:nvPr/>
        </p:nvSpPr>
        <p:spPr>
          <a:xfrm>
            <a:off x="4800600" y="167640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87" name="AutoShape 56"/>
          <p:cNvSpPr/>
          <p:nvPr/>
        </p:nvSpPr>
        <p:spPr>
          <a:xfrm>
            <a:off x="7315200" y="3276600"/>
            <a:ext cx="1600200" cy="762000"/>
          </a:xfrm>
          <a:prstGeom prst="wedgeRoundRectCallout">
            <a:avLst>
              <a:gd name="adj1" fmla="val -45435"/>
              <a:gd name="adj2" fmla="val 110625"/>
              <a:gd name="adj3" fmla="val 16667"/>
            </a:avLst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sz="2000" dirty="0">
                <a:latin typeface="Times New Roman" panose="02020603050405020304" charset="0"/>
              </a:rPr>
              <a:t>Redirection layer</a:t>
            </a:r>
            <a:endParaRPr lang="en-US" altLang="zh-CN" sz="2000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Access Methods: B</a:t>
            </a:r>
            <a:r>
              <a:rPr lang="en-US" altLang="zh-CN" sz="3600" b="1" baseline="30000" dirty="0"/>
              <a:t>+ </a:t>
            </a:r>
            <a:r>
              <a:rPr lang="en-US" altLang="zh-CN" sz="3600" b="1" dirty="0"/>
              <a:t>Tree</a:t>
            </a:r>
            <a:endParaRPr lang="en-US" altLang="zh-CN" sz="3600" b="1" dirty="0"/>
          </a:p>
        </p:txBody>
      </p:sp>
      <p:sp>
        <p:nvSpPr>
          <p:cNvPr id="97282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638800"/>
          </a:xfrm>
        </p:spPr>
        <p:txBody>
          <a:bodyPr vert="horz" wrap="square" lIns="91440" tIns="45720" rIns="91440" bIns="45720" anchor="t"/>
          <a:p>
            <a:r>
              <a:rPr lang="en-US" altLang="zh-CN" sz="2800" b="1" dirty="0"/>
              <a:t>Normal height of a B</a:t>
            </a:r>
            <a:r>
              <a:rPr lang="en-US" altLang="zh-CN" sz="2800" b="1" baseline="30000" dirty="0"/>
              <a:t>+</a:t>
            </a:r>
            <a:r>
              <a:rPr lang="en-US" altLang="zh-CN" sz="2800" b="1" dirty="0"/>
              <a:t>tree is only 2 or 3.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>
                <a:solidFill>
                  <a:schemeClr val="accent1"/>
                </a:solidFill>
              </a:rPr>
              <a:t>Example</a:t>
            </a:r>
            <a:r>
              <a:rPr lang="en-US" altLang="zh-CN" sz="2800" b="1" dirty="0"/>
              <a:t>: Suppose Employees has 100,000 tuples of length 100 bytes. Each key value is 10 bytes and each pointer is 4 bytes. Each page is 2 KB.</a:t>
            </a:r>
            <a:endParaRPr lang="en-US" altLang="zh-CN" sz="2800" b="1" dirty="0"/>
          </a:p>
          <a:p>
            <a:r>
              <a:rPr lang="en-US" altLang="zh-CN" sz="2800" b="1" dirty="0"/>
              <a:t>Each cell (a, p) has 14 bytes.</a:t>
            </a:r>
            <a:endParaRPr lang="en-US" altLang="zh-CN" sz="2800" b="1" dirty="0"/>
          </a:p>
          <a:p>
            <a:r>
              <a:rPr lang="en-US" altLang="zh-CN" sz="2800" b="1" dirty="0"/>
              <a:t>Each page (2048 bytes) can contain 146 cells.</a:t>
            </a:r>
            <a:endParaRPr lang="en-US" altLang="zh-CN" sz="2800" b="1" dirty="0"/>
          </a:p>
          <a:p>
            <a:r>
              <a:rPr lang="en-US" altLang="zh-CN" sz="2800" b="1" dirty="0"/>
              <a:t># of cells (a, p): 100000, needs 685 pages at the bottom level.</a:t>
            </a:r>
            <a:endParaRPr lang="en-US" altLang="zh-CN" sz="2800" b="1" dirty="0"/>
          </a:p>
          <a:p>
            <a:r>
              <a:rPr lang="en-US" altLang="zh-CN" sz="2800" b="1" dirty="0"/>
              <a:t># of cells at next level: 685, needs 5 pages.</a:t>
            </a:r>
            <a:endParaRPr lang="en-US" altLang="zh-CN" sz="2800" b="1" dirty="0"/>
          </a:p>
          <a:p>
            <a:r>
              <a:rPr lang="en-US" altLang="zh-CN" sz="2800" b="1" dirty="0"/>
              <a:t># of cells at next level: 5, needs 1 page. 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Rectang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914400"/>
          </a:xfrm>
        </p:spPr>
        <p:txBody>
          <a:bodyPr vert="horz" wrap="square" lIns="91440" tIns="45720" rIns="91440" bIns="45720" anchor="ctr"/>
          <a:p>
            <a:r>
              <a:rPr lang="en-US" altLang="zh-CN" sz="4000" b="1" dirty="0"/>
              <a:t>Access Methods: B</a:t>
            </a:r>
            <a:r>
              <a:rPr lang="en-US" altLang="zh-CN" sz="4000" b="1" baseline="30000" dirty="0"/>
              <a:t>+ </a:t>
            </a:r>
            <a:r>
              <a:rPr lang="en-US" altLang="zh-CN" sz="4000" b="1" dirty="0"/>
              <a:t>Tree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029200"/>
          </a:xfrm>
        </p:spPr>
        <p:txBody>
          <a:bodyPr vert="horz" wrap="square" lIns="91440" tIns="45720" rIns="91440" bIns="45720" anchor="t"/>
          <a:p>
            <a:pPr>
              <a:spcBef>
                <a:spcPct val="0"/>
              </a:spcBef>
              <a:buNone/>
            </a:pPr>
            <a:r>
              <a:rPr lang="en-US" altLang="zh-CN" sz="2800" b="1" dirty="0"/>
              <a:t>Some questions:</a:t>
            </a:r>
            <a:endParaRPr lang="en-US" altLang="zh-CN" sz="2800" b="1" dirty="0"/>
          </a:p>
          <a:p>
            <a:pPr>
              <a:spcBef>
                <a:spcPct val="0"/>
              </a:spcBef>
            </a:pPr>
            <a:r>
              <a:rPr lang="en-US" altLang="zh-CN" sz="2800" b="1" dirty="0"/>
              <a:t>Can we create multiple primary indexes for the same relation?</a:t>
            </a:r>
            <a:endParaRPr lang="en-US" altLang="zh-CN" sz="2800" b="1" dirty="0"/>
          </a:p>
          <a:p>
            <a:pPr lvl="1">
              <a:spcBef>
                <a:spcPct val="0"/>
              </a:spcBef>
            </a:pPr>
            <a:r>
              <a:rPr lang="en-US" altLang="zh-CN" sz="2400" b="1" dirty="0">
                <a:solidFill>
                  <a:schemeClr val="accent1"/>
                </a:solidFill>
              </a:rPr>
              <a:t>Answer</a:t>
            </a:r>
            <a:r>
              <a:rPr lang="en-US" altLang="zh-CN" sz="2400" b="1" dirty="0"/>
              <a:t>: No. A table can only be physically sorted once.</a:t>
            </a:r>
            <a:endParaRPr lang="en-US" altLang="zh-CN" sz="2400" b="1" dirty="0"/>
          </a:p>
          <a:p>
            <a:pPr>
              <a:spcBef>
                <a:spcPct val="0"/>
              </a:spcBef>
            </a:pPr>
            <a:r>
              <a:rPr lang="en-US" altLang="zh-CN" sz="2800" b="1" dirty="0"/>
              <a:t>Can we create multiple secondary indexes for the same relation?</a:t>
            </a:r>
            <a:endParaRPr lang="en-US" altLang="zh-CN" sz="2800" b="1" dirty="0"/>
          </a:p>
          <a:p>
            <a:pPr lvl="1">
              <a:spcBef>
                <a:spcPct val="0"/>
              </a:spcBef>
            </a:pPr>
            <a:r>
              <a:rPr lang="en-US" altLang="zh-CN" sz="2400" b="1" dirty="0">
                <a:solidFill>
                  <a:schemeClr val="accent1"/>
                </a:solidFill>
              </a:rPr>
              <a:t>Answer</a:t>
            </a:r>
            <a:r>
              <a:rPr lang="en-US" altLang="zh-CN" sz="2400" b="1" dirty="0"/>
              <a:t>: Yes. </a:t>
            </a:r>
            <a:endParaRPr lang="en-US" altLang="zh-CN" sz="2400" b="1" dirty="0"/>
          </a:p>
          <a:p>
            <a:pPr>
              <a:spcBef>
                <a:spcPct val="0"/>
              </a:spcBef>
            </a:pPr>
            <a:r>
              <a:rPr lang="en-US" altLang="zh-CN" sz="2800" b="1" dirty="0"/>
              <a:t>Which is faster: primary index or secondary index?</a:t>
            </a:r>
            <a:endParaRPr lang="en-US" altLang="zh-CN" sz="2800" b="1" dirty="0"/>
          </a:p>
          <a:p>
            <a:pPr lvl="1">
              <a:spcBef>
                <a:spcPct val="0"/>
              </a:spcBef>
            </a:pPr>
            <a:r>
              <a:rPr lang="en-US" altLang="zh-CN" sz="2400" b="1" dirty="0">
                <a:solidFill>
                  <a:schemeClr val="accent1"/>
                </a:solidFill>
              </a:rPr>
              <a:t>Answer</a:t>
            </a:r>
            <a:r>
              <a:rPr lang="en-US" altLang="zh-CN" sz="2400" b="1" dirty="0"/>
              <a:t>: </a:t>
            </a:r>
            <a:endParaRPr lang="en-US" altLang="zh-CN" sz="2400" b="1" dirty="0"/>
          </a:p>
          <a:p>
            <a:pPr lvl="2">
              <a:spcBef>
                <a:spcPct val="0"/>
              </a:spcBef>
            </a:pPr>
            <a:r>
              <a:rPr lang="en-US" altLang="zh-CN" b="1" dirty="0"/>
              <a:t>If just retrieve one tuple, no difference.</a:t>
            </a:r>
            <a:endParaRPr lang="en-US" altLang="zh-CN" b="1" dirty="0"/>
          </a:p>
          <a:p>
            <a:pPr lvl="2">
              <a:spcBef>
                <a:spcPct val="0"/>
              </a:spcBef>
            </a:pPr>
            <a:r>
              <a:rPr lang="en-US" altLang="zh-CN" b="1" dirty="0"/>
              <a:t>If multiple tuples are retrieved, primary index is usually faster as these tuples are likely clustered.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78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134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723">
                                            <p:txEl>
                                              <p:charRg st="134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23">
                                            <p:txEl>
                                              <p:charRg st="134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3">
                                            <p:txEl>
                                              <p:charRg st="134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198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212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23">
                                            <p:txEl>
                                              <p:charRg st="212" end="2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3">
                                            <p:txEl>
                                              <p:charRg st="212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23">
                                            <p:txEl>
                                              <p:charRg st="212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263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272" end="3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315" end="4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B</a:t>
            </a:r>
            <a:r>
              <a:rPr lang="en-US" altLang="zh-CN" sz="3600" b="1" baseline="30000" dirty="0"/>
              <a:t>+ </a:t>
            </a:r>
            <a:r>
              <a:rPr lang="en-US" altLang="zh-CN" sz="3600" b="1" dirty="0"/>
              <a:t>Tree: Common Operations (1)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sp>
        <p:nvSpPr>
          <p:cNvPr id="101378" name="Rectangle 3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257800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800" b="1" dirty="0"/>
              <a:t>Let a, b – search key values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    T – the pointer to the root of the tree</a:t>
            </a:r>
            <a:endParaRPr lang="en-US" altLang="zh-CN" sz="2800" b="1" dirty="0"/>
          </a:p>
          <a:p>
            <a:r>
              <a:rPr lang="en-US" altLang="zh-CN" sz="2800" b="1" dirty="0">
                <a:solidFill>
                  <a:schemeClr val="accent1"/>
                </a:solidFill>
              </a:rPr>
              <a:t>search(a, T)</a:t>
            </a:r>
            <a:r>
              <a:rPr lang="en-US" altLang="zh-CN" sz="2800" b="1" dirty="0"/>
              <a:t>: find all tuples whose A-values are </a:t>
            </a:r>
            <a:r>
              <a:rPr lang="en-US" altLang="zh-CN" sz="2800" b="1" dirty="0">
                <a:solidFill>
                  <a:schemeClr val="accent1"/>
                </a:solidFill>
              </a:rPr>
              <a:t>a</a:t>
            </a:r>
            <a:r>
              <a:rPr lang="en-US" altLang="zh-CN" sz="2800" b="1" dirty="0"/>
              <a:t>.</a:t>
            </a:r>
            <a:endParaRPr lang="en-US" altLang="zh-CN" sz="2800" b="1" dirty="0"/>
          </a:p>
          <a:p>
            <a:r>
              <a:rPr lang="en-US" altLang="zh-CN" sz="2800" b="1" dirty="0">
                <a:solidFill>
                  <a:schemeClr val="accent1"/>
                </a:solidFill>
              </a:rPr>
              <a:t>search(a, b, T)</a:t>
            </a:r>
            <a:r>
              <a:rPr lang="en-US" altLang="zh-CN" sz="2800" b="1" dirty="0"/>
              <a:t>: find all tuples whose A-values are between </a:t>
            </a:r>
            <a:r>
              <a:rPr lang="en-US" altLang="zh-CN" sz="2800" b="1" dirty="0">
                <a:solidFill>
                  <a:schemeClr val="accent1"/>
                </a:solidFill>
              </a:rPr>
              <a:t>a</a:t>
            </a:r>
            <a:r>
              <a:rPr lang="en-US" altLang="zh-CN" sz="2800" b="1" dirty="0"/>
              <a:t> and </a:t>
            </a:r>
            <a:r>
              <a:rPr lang="en-US" altLang="zh-CN" sz="2800" b="1" dirty="0">
                <a:solidFill>
                  <a:schemeClr val="accent1"/>
                </a:solidFill>
              </a:rPr>
              <a:t>b</a:t>
            </a:r>
            <a:r>
              <a:rPr lang="en-US" altLang="zh-CN" sz="2800" b="1" dirty="0"/>
              <a:t>.</a:t>
            </a:r>
            <a:endParaRPr lang="en-US" altLang="zh-CN" sz="2800" b="1" dirty="0"/>
          </a:p>
          <a:p>
            <a:r>
              <a:rPr lang="en-US" altLang="zh-CN" sz="2800" b="1" dirty="0">
                <a:solidFill>
                  <a:schemeClr val="accent1"/>
                </a:solidFill>
              </a:rPr>
              <a:t>insert((a,p), T)</a:t>
            </a:r>
            <a:r>
              <a:rPr lang="en-US" altLang="zh-CN" sz="2800" b="1" dirty="0"/>
              <a:t>: insert cell (a, p).</a:t>
            </a:r>
            <a:endParaRPr lang="en-US" altLang="zh-CN" sz="2800" b="1" dirty="0"/>
          </a:p>
          <a:p>
            <a:r>
              <a:rPr lang="en-US" altLang="zh-CN" sz="2800" b="1" dirty="0">
                <a:solidFill>
                  <a:schemeClr val="accent1"/>
                </a:solidFill>
              </a:rPr>
              <a:t>Delete(a, T)</a:t>
            </a:r>
            <a:r>
              <a:rPr lang="en-US" altLang="zh-CN" sz="2800" b="1" dirty="0"/>
              <a:t>: delete all cells whose A-values are </a:t>
            </a:r>
            <a:r>
              <a:rPr lang="en-US" altLang="zh-CN" sz="2800" b="1" dirty="0">
                <a:solidFill>
                  <a:schemeClr val="accent1"/>
                </a:solidFill>
              </a:rPr>
              <a:t>a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B</a:t>
            </a:r>
            <a:r>
              <a:rPr lang="en-US" altLang="zh-CN" sz="3600" b="1" baseline="30000" dirty="0"/>
              <a:t>+ </a:t>
            </a:r>
            <a:r>
              <a:rPr lang="en-US" altLang="zh-CN" sz="3600" b="1" dirty="0"/>
              <a:t>Tree: Common Operations (2)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sp>
        <p:nvSpPr>
          <p:cNvPr id="103426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53000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800" b="1" dirty="0"/>
              <a:t>Search(a, T) /* with index on primary key */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>
                <a:solidFill>
                  <a:schemeClr val="accent1"/>
                </a:solidFill>
              </a:rPr>
              <a:t>case 1</a:t>
            </a:r>
            <a:r>
              <a:rPr lang="en-US" altLang="zh-CN" sz="2800" b="1" dirty="0"/>
              <a:t>: T is an internal node. Compare </a:t>
            </a:r>
            <a:r>
              <a:rPr lang="en-US" altLang="zh-CN" sz="2800" b="1" dirty="0">
                <a:solidFill>
                  <a:schemeClr val="accent1"/>
                </a:solidFill>
              </a:rPr>
              <a:t>a</a:t>
            </a:r>
            <a:r>
              <a:rPr lang="en-US" altLang="zh-CN" sz="2800" b="1" dirty="0"/>
              <a:t> with the A-values in T.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(a) If a &lt; </a:t>
            </a:r>
            <a:r>
              <a:rPr lang="en-US" altLang="zh-CN" sz="2800" b="1" dirty="0">
                <a:sym typeface="Symbol" panose="05050102010706020507" charset="2"/>
              </a:rPr>
              <a:t>a</a:t>
            </a:r>
            <a:r>
              <a:rPr lang="en-US" altLang="zh-CN" sz="2800" b="1" baseline="-8000" dirty="0">
                <a:sym typeface="Symbol" panose="05050102010706020507" charset="2"/>
              </a:rPr>
              <a:t>1</a:t>
            </a:r>
            <a:r>
              <a:rPr lang="en-US" altLang="zh-CN" sz="2800" b="1" dirty="0">
                <a:sym typeface="Symbol" panose="05050102010706020507" charset="2"/>
              </a:rPr>
              <a:t>, call search(a, p</a:t>
            </a:r>
            <a:r>
              <a:rPr lang="en-US" altLang="zh-CN" sz="2800" b="1" baseline="-8000" dirty="0">
                <a:sym typeface="Symbol" panose="05050102010706020507" charset="2"/>
              </a:rPr>
              <a:t>1</a:t>
            </a:r>
            <a:r>
              <a:rPr lang="en-US" altLang="zh-CN" sz="2800" b="1" dirty="0">
                <a:sym typeface="Symbol" panose="05050102010706020507" charset="2"/>
              </a:rPr>
              <a:t>).</a:t>
            </a:r>
            <a:endParaRPr lang="en-US" altLang="zh-CN" sz="2800" b="1" dirty="0">
              <a:sym typeface="Symbol" panose="05050102010706020507" charset="2"/>
            </a:endParaRPr>
          </a:p>
          <a:p>
            <a:pPr>
              <a:buNone/>
            </a:pPr>
            <a:r>
              <a:rPr lang="en-US" altLang="zh-CN" sz="2800" b="1" dirty="0">
                <a:sym typeface="Symbol" panose="05050102010706020507" charset="2"/>
              </a:rPr>
              <a:t>   (b) If a</a:t>
            </a:r>
            <a:r>
              <a:rPr lang="en-US" altLang="zh-CN" sz="2800" b="1" baseline="-8000" dirty="0">
                <a:sym typeface="Symbol" panose="05050102010706020507" charset="2"/>
              </a:rPr>
              <a:t>i-1</a:t>
            </a:r>
            <a:r>
              <a:rPr lang="en-US" altLang="zh-CN" sz="2800" b="1" dirty="0">
                <a:sym typeface="Symbol" panose="05050102010706020507" charset="2"/>
              </a:rPr>
              <a:t>  a &lt; a</a:t>
            </a:r>
            <a:r>
              <a:rPr lang="en-US" altLang="zh-CN" sz="2800" b="1" baseline="-8000" dirty="0">
                <a:sym typeface="Symbol" panose="05050102010706020507" charset="2"/>
              </a:rPr>
              <a:t>i</a:t>
            </a:r>
            <a:r>
              <a:rPr lang="en-US" altLang="zh-CN" sz="2800" b="1" dirty="0">
                <a:sym typeface="Symbol" panose="05050102010706020507" charset="2"/>
              </a:rPr>
              <a:t>, call search(a, p</a:t>
            </a:r>
            <a:r>
              <a:rPr lang="en-US" altLang="zh-CN" sz="2800" b="1" baseline="-8000" dirty="0">
                <a:sym typeface="Symbol" panose="05050102010706020507" charset="2"/>
              </a:rPr>
              <a:t>i</a:t>
            </a:r>
            <a:r>
              <a:rPr lang="en-US" altLang="zh-CN" sz="2800" b="1" dirty="0">
                <a:sym typeface="Symbol" panose="05050102010706020507" charset="2"/>
              </a:rPr>
              <a:t>).</a:t>
            </a:r>
            <a:endParaRPr lang="en-US" altLang="zh-CN" sz="2800" b="1" dirty="0">
              <a:sym typeface="Symbol" panose="05050102010706020507" charset="2"/>
            </a:endParaRPr>
          </a:p>
          <a:p>
            <a:pPr>
              <a:buNone/>
            </a:pPr>
            <a:r>
              <a:rPr lang="en-US" altLang="zh-CN" sz="2800" b="1" dirty="0">
                <a:sym typeface="Symbol" panose="05050102010706020507" charset="2"/>
              </a:rPr>
              <a:t>   (c) If a &gt; a</a:t>
            </a:r>
            <a:r>
              <a:rPr lang="en-US" altLang="zh-CN" sz="2800" b="1" baseline="-8000" dirty="0">
                <a:sym typeface="Symbol" panose="05050102010706020507" charset="2"/>
              </a:rPr>
              <a:t>k</a:t>
            </a:r>
            <a:r>
              <a:rPr lang="en-US" altLang="zh-CN" sz="2800" b="1" dirty="0">
                <a:sym typeface="Symbol" panose="05050102010706020507" charset="2"/>
              </a:rPr>
              <a:t>, call search(a, p</a:t>
            </a:r>
            <a:r>
              <a:rPr lang="en-US" altLang="zh-CN" sz="2800" b="1" baseline="-8000" dirty="0">
                <a:sym typeface="Symbol" panose="05050102010706020507" charset="2"/>
              </a:rPr>
              <a:t>k</a:t>
            </a:r>
            <a:r>
              <a:rPr lang="en-US" altLang="zh-CN" sz="2800" b="1" dirty="0">
                <a:sym typeface="Symbol" panose="05050102010706020507" charset="2"/>
              </a:rPr>
              <a:t>).</a:t>
            </a:r>
            <a:endParaRPr lang="en-US" altLang="zh-CN" sz="2800" b="1" dirty="0">
              <a:sym typeface="Symbol" panose="05050102010706020507" charset="2"/>
            </a:endParaRPr>
          </a:p>
          <a:p>
            <a:pPr>
              <a:buNone/>
            </a:pPr>
            <a:r>
              <a:rPr lang="en-US" altLang="zh-CN" sz="2800" b="1" dirty="0">
                <a:solidFill>
                  <a:schemeClr val="accent1"/>
                </a:solidFill>
                <a:sym typeface="Symbol" panose="05050102010706020507" charset="2"/>
              </a:rPr>
              <a:t>case 2</a:t>
            </a:r>
            <a:r>
              <a:rPr lang="en-US" altLang="zh-CN" sz="2800" b="1" dirty="0">
                <a:sym typeface="Symbol" panose="05050102010706020507" charset="2"/>
              </a:rPr>
              <a:t>: T is a leaf node. Compare </a:t>
            </a:r>
            <a:r>
              <a:rPr lang="en-US" altLang="zh-CN" sz="2800" b="1" dirty="0">
                <a:solidFill>
                  <a:schemeClr val="accent1"/>
                </a:solidFill>
                <a:sym typeface="Symbol" panose="05050102010706020507" charset="2"/>
              </a:rPr>
              <a:t>a</a:t>
            </a:r>
            <a:r>
              <a:rPr lang="en-US" altLang="zh-CN" sz="2800" b="1" dirty="0">
                <a:sym typeface="Symbol" panose="05050102010706020507" charset="2"/>
              </a:rPr>
              <a:t> with A-values in T.</a:t>
            </a:r>
            <a:endParaRPr lang="en-US" altLang="zh-CN" sz="2800" b="1" dirty="0">
              <a:sym typeface="Symbol" panose="05050102010706020507" charset="2"/>
            </a:endParaRPr>
          </a:p>
          <a:p>
            <a:pPr>
              <a:buNone/>
            </a:pPr>
            <a:r>
              <a:rPr lang="en-US" altLang="zh-CN" sz="2800" b="1" dirty="0">
                <a:sym typeface="Symbol" panose="05050102010706020507" charset="2"/>
              </a:rPr>
              <a:t>  (a) If no A-value in T equals </a:t>
            </a:r>
            <a:r>
              <a:rPr lang="en-US" altLang="zh-CN" sz="2800" b="1" dirty="0">
                <a:solidFill>
                  <a:schemeClr val="accent1"/>
                </a:solidFill>
                <a:sym typeface="Symbol" panose="05050102010706020507" charset="2"/>
              </a:rPr>
              <a:t>a</a:t>
            </a:r>
            <a:r>
              <a:rPr lang="en-US" altLang="zh-CN" sz="2800" b="1" dirty="0">
                <a:sym typeface="Symbol" panose="05050102010706020507" charset="2"/>
              </a:rPr>
              <a:t>, report </a:t>
            </a:r>
            <a:r>
              <a:rPr lang="en-US" altLang="zh-CN" sz="2800" b="1" dirty="0">
                <a:solidFill>
                  <a:schemeClr val="accent1"/>
                </a:solidFill>
                <a:sym typeface="Symbol" panose="05050102010706020507" charset="2"/>
              </a:rPr>
              <a:t>not found</a:t>
            </a:r>
            <a:r>
              <a:rPr lang="en-US" altLang="zh-CN" sz="2800" b="1" dirty="0">
                <a:sym typeface="Symbol" panose="05050102010706020507" charset="2"/>
              </a:rPr>
              <a:t>.</a:t>
            </a:r>
            <a:endParaRPr lang="en-US" altLang="zh-CN" sz="2800" b="1" dirty="0">
              <a:sym typeface="Symbol" panose="05050102010706020507" charset="2"/>
            </a:endParaRPr>
          </a:p>
          <a:p>
            <a:pPr>
              <a:buNone/>
            </a:pPr>
            <a:r>
              <a:rPr lang="en-US" altLang="zh-CN" sz="2800" b="1" dirty="0">
                <a:sym typeface="Symbol" panose="05050102010706020507" charset="2"/>
              </a:rPr>
              <a:t>  (b) If a</a:t>
            </a:r>
            <a:r>
              <a:rPr lang="en-US" altLang="zh-CN" sz="2800" b="1" baseline="-8000" dirty="0">
                <a:sym typeface="Symbol" panose="05050102010706020507" charset="2"/>
              </a:rPr>
              <a:t>i</a:t>
            </a:r>
            <a:r>
              <a:rPr lang="en-US" altLang="zh-CN" sz="2800" b="1" dirty="0">
                <a:sym typeface="Symbol" panose="05050102010706020507" charset="2"/>
              </a:rPr>
              <a:t> in T = </a:t>
            </a:r>
            <a:r>
              <a:rPr lang="en-US" altLang="zh-CN" sz="2800" b="1" dirty="0">
                <a:solidFill>
                  <a:schemeClr val="accent1"/>
                </a:solidFill>
                <a:sym typeface="Symbol" panose="05050102010706020507" charset="2"/>
              </a:rPr>
              <a:t>a</a:t>
            </a:r>
            <a:r>
              <a:rPr lang="en-US" altLang="zh-CN" sz="2800" b="1" dirty="0">
                <a:sym typeface="Symbol" panose="05050102010706020507" charset="2"/>
              </a:rPr>
              <a:t>, follow pointer p</a:t>
            </a:r>
            <a:r>
              <a:rPr lang="en-US" altLang="zh-CN" sz="2800" b="1" baseline="-8000" dirty="0">
                <a:sym typeface="Symbol" panose="05050102010706020507" charset="2"/>
              </a:rPr>
              <a:t>i</a:t>
            </a:r>
            <a:r>
              <a:rPr lang="en-US" altLang="zh-CN" sz="2800" b="1" dirty="0">
                <a:sym typeface="Symbol" panose="05050102010706020507" charset="2"/>
              </a:rPr>
              <a:t> to fetch the tuple.</a:t>
            </a:r>
            <a:endParaRPr lang="en-US" altLang="zh-CN" sz="2800" b="1" dirty="0">
              <a:sym typeface="Symbol" panose="05050102010706020507" charset="2"/>
            </a:endParaRPr>
          </a:p>
          <a:p>
            <a:pPr>
              <a:buNone/>
            </a:pPr>
            <a:endParaRPr lang="en-US" altLang="zh-CN" sz="2800" b="1" dirty="0">
              <a:sym typeface="Symbol" panose="05050102010706020507" charset="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Rectang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838200"/>
          </a:xfrm>
        </p:spPr>
        <p:txBody>
          <a:bodyPr vert="horz" wrap="square" lIns="91440" tIns="45720" rIns="91440" bIns="45720" anchor="ctr"/>
          <a:p>
            <a:pPr>
              <a:lnSpc>
                <a:spcPct val="90000"/>
              </a:lnSpc>
            </a:pPr>
            <a:r>
              <a:rPr lang="en-US" altLang="zh-CN" sz="3600" b="1" dirty="0"/>
              <a:t>Guidelines on Index Creation (1)</a:t>
            </a:r>
            <a:endParaRPr lang="en-US" altLang="zh-CN" sz="3600" b="1" dirty="0"/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562600"/>
          </a:xfrm>
        </p:spPr>
        <p:txBody>
          <a:bodyPr vert="horz" wrap="square" lIns="91440" tIns="45720" rIns="91440" bIns="45720" anchor="t"/>
          <a:p>
            <a:r>
              <a:rPr lang="en-US" altLang="zh-CN" sz="2800" b="1" dirty="0"/>
              <a:t>Information that guides the creation of indexes is the </a:t>
            </a:r>
            <a:r>
              <a:rPr lang="en-US" altLang="zh-CN" sz="2800" b="1" i="1" dirty="0">
                <a:solidFill>
                  <a:schemeClr val="accent1"/>
                </a:solidFill>
              </a:rPr>
              <a:t>transactional analysis</a:t>
            </a:r>
            <a:r>
              <a:rPr lang="en-US" altLang="zh-CN" sz="2800" b="1" dirty="0"/>
              <a:t> of the </a:t>
            </a:r>
            <a:r>
              <a:rPr lang="en-US" altLang="zh-CN" sz="2800" b="1" i="1" dirty="0">
                <a:solidFill>
                  <a:schemeClr val="accent1"/>
                </a:solidFill>
              </a:rPr>
              <a:t>requirements document</a:t>
            </a:r>
            <a:r>
              <a:rPr lang="en-US" altLang="zh-CN" sz="2800" b="1" dirty="0"/>
              <a:t>.</a:t>
            </a:r>
            <a:endParaRPr lang="en-US" altLang="zh-CN" sz="2800" b="1" dirty="0"/>
          </a:p>
          <a:p>
            <a:r>
              <a:rPr lang="en-US" altLang="zh-CN" sz="2800" b="1" dirty="0"/>
              <a:t>The following are the main factors on whether or not to create an index on an attribute A:</a:t>
            </a:r>
            <a:endParaRPr lang="en-US" altLang="zh-CN" sz="2800" b="1" dirty="0"/>
          </a:p>
          <a:p>
            <a:pPr lvl="1"/>
            <a:r>
              <a:rPr lang="en-US" altLang="zh-CN" b="1" i="1" dirty="0">
                <a:solidFill>
                  <a:schemeClr val="accent1"/>
                </a:solidFill>
              </a:rPr>
              <a:t>Search frequency</a:t>
            </a:r>
            <a:r>
              <a:rPr lang="en-US" altLang="zh-CN" b="1" dirty="0"/>
              <a:t>: How frequently A is searched, including for evaluating conditions and joins?</a:t>
            </a:r>
            <a:endParaRPr lang="en-US" altLang="zh-CN" b="1" dirty="0"/>
          </a:p>
          <a:p>
            <a:pPr lvl="1"/>
            <a:r>
              <a:rPr lang="en-US" altLang="zh-CN" b="1" i="1" dirty="0">
                <a:solidFill>
                  <a:schemeClr val="accent1"/>
                </a:solidFill>
              </a:rPr>
              <a:t>Update frequency</a:t>
            </a:r>
            <a:r>
              <a:rPr lang="en-US" altLang="zh-CN" b="1" dirty="0"/>
              <a:t>: How frequently A is updated, including insertion and deletion?</a:t>
            </a:r>
            <a:endParaRPr lang="en-US" altLang="zh-CN" b="1" dirty="0"/>
          </a:p>
          <a:p>
            <a:pPr lvl="1"/>
            <a:r>
              <a:rPr lang="en-US" altLang="zh-CN" b="1" i="1" dirty="0">
                <a:solidFill>
                  <a:schemeClr val="accent1"/>
                </a:solidFill>
              </a:rPr>
              <a:t>Candidate key</a:t>
            </a:r>
            <a:r>
              <a:rPr lang="en-US" altLang="zh-CN" b="1" dirty="0"/>
              <a:t>: Must the values of A be unique?</a:t>
            </a:r>
            <a:endParaRPr lang="en-US" altLang="zh-CN" b="1" dirty="0"/>
          </a:p>
          <a:p>
            <a:pPr lvl="1"/>
            <a:r>
              <a:rPr lang="en-US" altLang="zh-CN" b="1" i="1" dirty="0">
                <a:solidFill>
                  <a:schemeClr val="accent1"/>
                </a:solidFill>
              </a:rPr>
              <a:t>Size</a:t>
            </a:r>
            <a:r>
              <a:rPr lang="en-US" altLang="zh-CN" b="1" dirty="0"/>
              <a:t>: How large is the relation containing A?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108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19">
                                            <p:txEl>
                                              <p:charRg st="108" end="1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9">
                                            <p:txEl>
                                              <p:charRg st="108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19">
                                            <p:txEl>
                                              <p:charRg st="108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199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819">
                                            <p:txEl>
                                              <p:charRg st="199" end="2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819">
                                            <p:txEl>
                                              <p:charRg st="199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819">
                                            <p:txEl>
                                              <p:charRg st="199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294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819">
                                            <p:txEl>
                                              <p:charRg st="294" end="3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819">
                                            <p:txEl>
                                              <p:charRg st="294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819">
                                            <p:txEl>
                                              <p:charRg st="294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375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819">
                                            <p:txEl>
                                              <p:charRg st="375" end="4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819">
                                            <p:txEl>
                                              <p:charRg st="375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819">
                                            <p:txEl>
                                              <p:charRg st="375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422" end="4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819">
                                            <p:txEl>
                                              <p:charRg st="422" end="4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819">
                                            <p:txEl>
                                              <p:charRg st="422" end="4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819">
                                            <p:txEl>
                                              <p:charRg st="422" end="4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Rectang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762000"/>
          </a:xfrm>
        </p:spPr>
        <p:txBody>
          <a:bodyPr vert="horz" wrap="square" lIns="91440" tIns="45720" rIns="91440" bIns="45720" anchor="ctr"/>
          <a:p>
            <a:pPr>
              <a:lnSpc>
                <a:spcPct val="90000"/>
              </a:lnSpc>
            </a:pPr>
            <a:r>
              <a:rPr lang="en-US" altLang="zh-CN" sz="3600" b="1" dirty="0"/>
              <a:t>Guidelines on Index Creation (2)</a:t>
            </a:r>
            <a:endParaRPr lang="en-US" altLang="zh-CN" sz="3600" b="1" dirty="0"/>
          </a:p>
        </p:txBody>
      </p:sp>
      <p:sp>
        <p:nvSpPr>
          <p:cNvPr id="107522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638800"/>
          </a:xfrm>
        </p:spPr>
        <p:txBody>
          <a:bodyPr vert="horz" wrap="square" lIns="91440" tIns="45720" rIns="91440" bIns="45720" anchor="t"/>
          <a:p>
            <a:pPr>
              <a:spcBef>
                <a:spcPts val="400"/>
              </a:spcBef>
              <a:buNone/>
            </a:pPr>
            <a:r>
              <a:rPr lang="en-US" altLang="zh-CN" sz="2800" b="1" dirty="0"/>
              <a:t>Oracle Corporation</a:t>
            </a:r>
            <a:r>
              <a:rPr lang="en-US" altLang="en-US" sz="2800" b="1" dirty="0"/>
              <a:t>’</a:t>
            </a:r>
            <a:r>
              <a:rPr lang="en-US" altLang="zh-CN" sz="2800" b="1" dirty="0"/>
              <a:t>s recommendation: An index should be created if all of the following conditions are satisfied:</a:t>
            </a:r>
            <a:endParaRPr lang="en-US" altLang="zh-CN" sz="2800" b="1" dirty="0"/>
          </a:p>
          <a:p>
            <a:pPr>
              <a:spcBef>
                <a:spcPts val="400"/>
              </a:spcBef>
            </a:pPr>
            <a:r>
              <a:rPr lang="en-US" altLang="zh-CN" sz="2800" b="1" dirty="0"/>
              <a:t>The table contains a large number of tuples (large means over 100,000)</a:t>
            </a:r>
            <a:endParaRPr lang="en-US" altLang="zh-CN" sz="2800" b="1" dirty="0"/>
          </a:p>
          <a:p>
            <a:pPr>
              <a:spcBef>
                <a:spcPts val="400"/>
              </a:spcBef>
            </a:pPr>
            <a:r>
              <a:rPr lang="en-US" altLang="zh-CN" sz="2800" b="1" dirty="0"/>
              <a:t>The attribute contains a wide range of values</a:t>
            </a:r>
            <a:endParaRPr lang="en-US" altLang="zh-CN" sz="2800" b="1" dirty="0"/>
          </a:p>
          <a:p>
            <a:pPr>
              <a:spcBef>
                <a:spcPts val="400"/>
              </a:spcBef>
            </a:pPr>
            <a:r>
              <a:rPr lang="en-US" altLang="zh-CN" sz="2800" b="1" dirty="0"/>
              <a:t>The attribute contains mostly non-null values</a:t>
            </a:r>
            <a:endParaRPr lang="en-US" altLang="zh-CN" sz="2800" b="1" dirty="0"/>
          </a:p>
          <a:p>
            <a:pPr>
              <a:spcBef>
                <a:spcPts val="400"/>
              </a:spcBef>
            </a:pPr>
            <a:r>
              <a:rPr lang="en-US" altLang="zh-CN" sz="2800" b="1" dirty="0"/>
              <a:t>Application queries frequently use the attribute in search/join conditions</a:t>
            </a:r>
            <a:endParaRPr lang="en-US" altLang="zh-CN" sz="2800" b="1" dirty="0"/>
          </a:p>
          <a:p>
            <a:pPr>
              <a:spcBef>
                <a:spcPts val="400"/>
              </a:spcBef>
            </a:pPr>
            <a:r>
              <a:rPr lang="en-US" altLang="zh-CN" sz="2800" b="1" dirty="0"/>
              <a:t>Most queries retrieve a small percentage of the tuples (say 4%)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Disk Device (2)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sp>
        <p:nvSpPr>
          <p:cNvPr id="23554" name="Rectangle 3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105400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800" b="1" dirty="0">
                <a:solidFill>
                  <a:schemeClr val="accent1"/>
                </a:solidFill>
              </a:rPr>
              <a:t>Track</a:t>
            </a:r>
            <a:r>
              <a:rPr lang="en-US" altLang="zh-CN" sz="2800" b="1" dirty="0"/>
              <a:t>: an information storing circle on the surface of a disk.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	- A few hundred tracks per surface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	- Between 4KB and 50KB of data per track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>
                <a:solidFill>
                  <a:schemeClr val="accent1"/>
                </a:solidFill>
              </a:rPr>
              <a:t>Cylinder</a:t>
            </a:r>
            <a:r>
              <a:rPr lang="en-US" altLang="zh-CN" sz="2800" b="1" dirty="0"/>
              <a:t>: the tracks with the same diameter on all surfaces of a disk pack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>
                <a:solidFill>
                  <a:schemeClr val="accent1"/>
                </a:solidFill>
              </a:rPr>
              <a:t>Sector</a:t>
            </a:r>
            <a:r>
              <a:rPr lang="en-US" altLang="zh-CN" sz="2800" b="1" dirty="0"/>
              <a:t>:  a part of a track with fixed size; also known as blocks and pages </a:t>
            </a:r>
            <a:endParaRPr lang="en-US" altLang="zh-CN" sz="2800" b="1" dirty="0"/>
          </a:p>
          <a:p>
            <a:pPr lvl="1">
              <a:buNone/>
            </a:pPr>
            <a:r>
              <a:rPr lang="en-US" altLang="zh-CN" b="1" dirty="0"/>
              <a:t>Typical page size: 1KB, 2KB, 4KB, 8KB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Rectang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762000"/>
          </a:xfrm>
        </p:spPr>
        <p:txBody>
          <a:bodyPr vert="horz" wrap="square" lIns="91440" tIns="45720" rIns="91440" bIns="45720" anchor="ctr"/>
          <a:p>
            <a:pPr>
              <a:lnSpc>
                <a:spcPct val="90000"/>
              </a:lnSpc>
            </a:pPr>
            <a:r>
              <a:rPr lang="en-US" altLang="zh-CN" sz="3600" b="1" dirty="0"/>
              <a:t>Guidelines on Index Creation (3)</a:t>
            </a:r>
            <a:endParaRPr lang="en-US" altLang="zh-CN" sz="3600" b="1" dirty="0"/>
          </a:p>
        </p:txBody>
      </p:sp>
      <p:sp>
        <p:nvSpPr>
          <p:cNvPr id="109570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562600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800" b="1" dirty="0"/>
              <a:t>Oracle Corporation</a:t>
            </a:r>
            <a:r>
              <a:rPr lang="en-US" altLang="en-US" sz="2800" b="1" dirty="0"/>
              <a:t>’</a:t>
            </a:r>
            <a:r>
              <a:rPr lang="en-US" altLang="zh-CN" sz="2800" b="1" dirty="0"/>
              <a:t>s recommendation: An index should not be created if one of the following conditions is true:</a:t>
            </a:r>
            <a:endParaRPr lang="en-US" altLang="zh-CN" sz="2800" b="1" dirty="0"/>
          </a:p>
          <a:p>
            <a:r>
              <a:rPr lang="en-US" altLang="zh-CN" sz="2800" b="1" dirty="0"/>
              <a:t>The table does not contain a large number of tuples</a:t>
            </a:r>
            <a:endParaRPr lang="en-US" altLang="zh-CN" sz="2800" b="1" dirty="0"/>
          </a:p>
          <a:p>
            <a:r>
              <a:rPr lang="en-US" altLang="zh-CN" sz="2800" b="1" dirty="0"/>
              <a:t>Application queries rarely use the attribute in search/join conditions</a:t>
            </a:r>
            <a:endParaRPr lang="en-US" altLang="zh-CN" sz="2800" b="1" dirty="0"/>
          </a:p>
          <a:p>
            <a:r>
              <a:rPr lang="en-US" altLang="zh-CN" sz="2800" b="1" dirty="0"/>
              <a:t>Most queries retrieve more than 4% of the tuples</a:t>
            </a:r>
            <a:endParaRPr lang="en-US" altLang="zh-CN" sz="2800" b="1" dirty="0"/>
          </a:p>
          <a:p>
            <a:r>
              <a:rPr lang="en-US" altLang="zh-CN" sz="2800" b="1" dirty="0"/>
              <a:t>Applications frequently changes the table contents.</a:t>
            </a:r>
            <a:endParaRPr lang="en-US" altLang="zh-CN" sz="2800" b="1" dirty="0"/>
          </a:p>
          <a:p>
            <a:pPr lvl="1"/>
            <a:r>
              <a:rPr lang="en-US" altLang="zh-CN" b="1" dirty="0"/>
              <a:t>Maintenance cost: Maintaining an index can be costly if frequent changes are needed.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 vert="horz" wrap="square" lIns="91440" tIns="45720" rIns="91440" bIns="45720" anchor="ctr"/>
          <a:p>
            <a:pPr>
              <a:lnSpc>
                <a:spcPct val="90000"/>
              </a:lnSpc>
            </a:pPr>
            <a:r>
              <a:rPr lang="en-US" altLang="zh-CN" sz="3600" b="1" dirty="0"/>
              <a:t>Guidelines on Index Creation (4) </a:t>
            </a:r>
            <a:endParaRPr lang="en-US" altLang="zh-CN" sz="3600" b="1" dirty="0"/>
          </a:p>
        </p:txBody>
      </p:sp>
      <p:sp>
        <p:nvSpPr>
          <p:cNvPr id="111618" name="Rectangle 3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 vert="horz" wrap="square" lIns="91440" tIns="45720" rIns="91440" bIns="45720" anchor="t"/>
          <a:p>
            <a:r>
              <a:rPr lang="en-US" altLang="zh-CN" sz="2800" b="1" dirty="0"/>
              <a:t>Among all the attributes of a relation that should have an index, only one attribute can have a </a:t>
            </a:r>
            <a:r>
              <a:rPr lang="en-US" altLang="zh-CN" sz="2800" b="1" i="1" dirty="0">
                <a:solidFill>
                  <a:schemeClr val="accent1"/>
                </a:solidFill>
              </a:rPr>
              <a:t>primary index</a:t>
            </a:r>
            <a:r>
              <a:rPr lang="en-US" altLang="zh-CN" sz="2800" b="1" dirty="0"/>
              <a:t>, and all others will have </a:t>
            </a:r>
            <a:r>
              <a:rPr lang="en-US" altLang="zh-CN" sz="2800" b="1" i="1" dirty="0">
                <a:solidFill>
                  <a:schemeClr val="accent1"/>
                </a:solidFill>
              </a:rPr>
              <a:t>secondary indexes</a:t>
            </a:r>
            <a:r>
              <a:rPr lang="en-US" altLang="zh-CN" sz="2800" b="1" dirty="0"/>
              <a:t>.</a:t>
            </a:r>
            <a:endParaRPr lang="en-US" altLang="zh-CN" sz="2800" b="1" dirty="0"/>
          </a:p>
          <a:p>
            <a:r>
              <a:rPr lang="en-US" altLang="zh-CN" sz="2800" b="1" dirty="0"/>
              <a:t>Attribute A should be favored to have a primary index if:</a:t>
            </a:r>
            <a:endParaRPr lang="en-US" altLang="zh-CN" sz="2800" b="1" dirty="0"/>
          </a:p>
          <a:p>
            <a:pPr lvl="1"/>
            <a:r>
              <a:rPr lang="en-US" altLang="zh-CN" b="1" dirty="0"/>
              <a:t>Searches on A are more likely to return multiple tuples (due to repeating values and range queries).</a:t>
            </a:r>
            <a:endParaRPr lang="en-US" altLang="zh-CN" b="1" dirty="0"/>
          </a:p>
          <a:p>
            <a:pPr lvl="1"/>
            <a:r>
              <a:rPr lang="en-US" altLang="zh-CN" b="1" dirty="0"/>
              <a:t>A is the primary key of the relation (more joins are likely involve primary key).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 vert="horz" wrap="square" lIns="91440" tIns="45720" rIns="91440" bIns="45720" anchor="ctr"/>
          <a:p>
            <a:pPr>
              <a:lnSpc>
                <a:spcPct val="90000"/>
              </a:lnSpc>
            </a:pPr>
            <a:r>
              <a:rPr lang="en-US" altLang="zh-CN" sz="3600" b="1" dirty="0"/>
              <a:t>An example (1) </a:t>
            </a:r>
            <a:endParaRPr lang="en-US" altLang="zh-CN" sz="3600" b="1" dirty="0"/>
          </a:p>
        </p:txBody>
      </p:sp>
      <p:sp>
        <p:nvSpPr>
          <p:cNvPr id="113666" name="Rectangle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 vert="horz" wrap="square" lIns="91440" tIns="45720" rIns="91440" bIns="45720" anchor="t"/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ea typeface="MS Mincho" panose="02020609040205080304" pitchFamily="49" charset="-128"/>
              </a:rPr>
              <a:t>Consider table R(</a:t>
            </a:r>
            <a:r>
              <a:rPr lang="en-US" altLang="zh-CN" sz="2400" b="1" u="sng" dirty="0">
                <a:ea typeface="MS Mincho" panose="02020609040205080304" pitchFamily="49" charset="-128"/>
              </a:rPr>
              <a:t>A</a:t>
            </a:r>
            <a:r>
              <a:rPr lang="en-US" altLang="zh-CN" sz="2400" b="1" dirty="0">
                <a:ea typeface="MS Mincho" panose="02020609040205080304" pitchFamily="49" charset="-128"/>
              </a:rPr>
              <a:t>, B, C, D) with the following information:</a:t>
            </a:r>
            <a:endParaRPr lang="en-US" altLang="zh-CN" sz="2400" b="1" dirty="0"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</a:pPr>
            <a:r>
              <a:rPr lang="en-US" altLang="zh-CN" sz="2400" b="1" dirty="0">
                <a:ea typeface="MS Mincho" panose="02020609040205080304" pitchFamily="49" charset="-128"/>
              </a:rPr>
              <a:t>A is the primary key and no other candidate key exists. </a:t>
            </a:r>
            <a:endParaRPr lang="en-US" altLang="zh-CN" sz="2400" b="1" dirty="0"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</a:pPr>
            <a:r>
              <a:rPr lang="en-US" altLang="zh-CN" sz="2400" b="1" dirty="0">
                <a:ea typeface="MS Mincho" panose="02020609040205080304" pitchFamily="49" charset="-128"/>
              </a:rPr>
              <a:t>Approximately, the number of distinct values under B is two times of that under C and this ratio does not change.</a:t>
            </a:r>
            <a:endParaRPr lang="en-US" altLang="zh-CN" sz="2400" b="1" dirty="0"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</a:pPr>
            <a:r>
              <a:rPr lang="en-US" altLang="zh-CN" sz="2400" b="1" dirty="0">
                <a:ea typeface="MS Mincho" panose="02020609040205080304" pitchFamily="49" charset="-128"/>
              </a:rPr>
              <a:t>Out of every 100 operations against R, 10 will be insertions; 10 will be deletions with 5 based on conditions on A and 5 based on conditions on B; 70 will be selection queries with 30 based on conditions on A, and 20 based on conditions on B and 20 based on conditions on C; and 10 will be updates with 5 based on conditions on B and 5 based on conditions on C. All conditions are equality conditions. </a:t>
            </a:r>
            <a:endParaRPr lang="en-US" altLang="zh-CN" sz="2400" b="1" dirty="0"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ea typeface="MS Mincho" panose="02020609040205080304" pitchFamily="49" charset="-128"/>
              </a:rPr>
              <a:t>Discuss which attribute should be used to build the primary index and which attribute(s) should be used to build secondary </a:t>
            </a:r>
            <a:br>
              <a:rPr lang="en-US" altLang="zh-CN" sz="2400" b="1" dirty="0">
                <a:ea typeface="MS Mincho" panose="02020609040205080304" pitchFamily="49" charset="-128"/>
              </a:rPr>
            </a:br>
            <a:r>
              <a:rPr lang="en-US" altLang="zh-CN" sz="2400" b="1" dirty="0">
                <a:cs typeface="Times New Roman" panose="02020603050405020304" charset="0"/>
              </a:rPr>
              <a:t>index(es).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Rectangle 102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 vert="horz" wrap="square" lIns="91440" tIns="45720" rIns="91440" bIns="45720" anchor="ctr"/>
          <a:p>
            <a:pPr>
              <a:lnSpc>
                <a:spcPct val="90000"/>
              </a:lnSpc>
            </a:pPr>
            <a:r>
              <a:rPr lang="en-US" altLang="zh-CN" sz="3600" b="1" dirty="0"/>
              <a:t>An example (2) </a:t>
            </a:r>
            <a:endParaRPr lang="en-US" altLang="zh-CN" sz="3600" b="1" dirty="0"/>
          </a:p>
        </p:txBody>
      </p:sp>
      <p:sp>
        <p:nvSpPr>
          <p:cNvPr id="115714" name="Rectangle 1027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10200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800" b="1" dirty="0">
                <a:ea typeface="MS Mincho" panose="02020609040205080304" pitchFamily="49" charset="-128"/>
              </a:rPr>
              <a:t>From the given information, the following can be derived: </a:t>
            </a:r>
            <a:endParaRPr lang="en-US" altLang="zh-CN" sz="2800" b="1" dirty="0">
              <a:ea typeface="MS Mincho" panose="02020609040205080304" pitchFamily="49" charset="-128"/>
            </a:endParaRPr>
          </a:p>
          <a:p>
            <a:pPr>
              <a:buNone/>
            </a:pPr>
            <a:r>
              <a:rPr lang="en-US" altLang="zh-CN" sz="2800" b="1" dirty="0">
                <a:ea typeface="MS Mincho" panose="02020609040205080304" pitchFamily="49" charset="-128"/>
              </a:rPr>
              <a:t>Out of every 100 operations:</a:t>
            </a:r>
            <a:endParaRPr lang="en-US" altLang="zh-CN" sz="2800" b="1" dirty="0">
              <a:ea typeface="MS Mincho" panose="02020609040205080304" pitchFamily="49" charset="-128"/>
            </a:endParaRPr>
          </a:p>
          <a:p>
            <a:r>
              <a:rPr lang="en-US" altLang="zh-CN" sz="2800" b="1" dirty="0">
                <a:ea typeface="MS Mincho" panose="02020609040205080304" pitchFamily="49" charset="-128"/>
              </a:rPr>
              <a:t>45 need to search based on A (10 insertions, 5 deletions, 30 selections)</a:t>
            </a:r>
            <a:endParaRPr lang="en-US" altLang="zh-CN" sz="2800" b="1" dirty="0">
              <a:ea typeface="MS Mincho" panose="02020609040205080304" pitchFamily="49" charset="-128"/>
            </a:endParaRPr>
          </a:p>
          <a:p>
            <a:r>
              <a:rPr lang="en-US" altLang="zh-CN" sz="2800" b="1" dirty="0">
                <a:ea typeface="MS Mincho" panose="02020609040205080304" pitchFamily="49" charset="-128"/>
              </a:rPr>
              <a:t>30 need to search based on B (5 deletions, 20 selections, 5 updates)</a:t>
            </a:r>
            <a:endParaRPr lang="en-US" altLang="zh-CN" sz="2800" b="1" dirty="0">
              <a:ea typeface="MS Mincho" panose="02020609040205080304" pitchFamily="49" charset="-128"/>
            </a:endParaRPr>
          </a:p>
          <a:p>
            <a:r>
              <a:rPr lang="en-US" altLang="zh-CN" sz="2800" b="1" dirty="0">
                <a:ea typeface="MS Mincho" panose="02020609040205080304" pitchFamily="49" charset="-128"/>
              </a:rPr>
              <a:t>25 need to search based on C (20 selections, 5 updates)</a:t>
            </a:r>
            <a:endParaRPr lang="en-US" altLang="zh-CN" sz="2800" b="1" dirty="0">
              <a:ea typeface="MS Mincho" panose="02020609040205080304" pitchFamily="49" charset="-128"/>
            </a:endParaRPr>
          </a:p>
          <a:p>
            <a:r>
              <a:rPr lang="en-US" altLang="zh-CN" sz="2800" b="1" dirty="0">
                <a:ea typeface="MS Mincho" panose="02020609040205080304" pitchFamily="49" charset="-128"/>
              </a:rPr>
              <a:t>0 need to search based on D 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 vert="horz" wrap="square" lIns="91440" tIns="45720" rIns="91440" bIns="45720" anchor="ctr"/>
          <a:p>
            <a:pPr>
              <a:lnSpc>
                <a:spcPct val="90000"/>
              </a:lnSpc>
            </a:pPr>
            <a:r>
              <a:rPr lang="en-US" altLang="zh-CN" sz="3600" b="1" dirty="0"/>
              <a:t>An example (3) </a:t>
            </a:r>
            <a:endParaRPr lang="en-US" altLang="zh-CN" sz="3600" b="1" dirty="0"/>
          </a:p>
        </p:txBody>
      </p:sp>
      <p:sp>
        <p:nvSpPr>
          <p:cNvPr id="117762" name="Rectangle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 vert="horz" wrap="square" lIns="91440" tIns="45720" rIns="91440" bIns="45720" anchor="t"/>
          <a:p>
            <a:pPr>
              <a:lnSpc>
                <a:spcPct val="90000"/>
              </a:lnSpc>
            </a:pPr>
            <a:r>
              <a:rPr lang="en-US" altLang="zh-CN" sz="2400" b="1" dirty="0">
                <a:ea typeface="MS Mincho" panose="02020609040205080304" pitchFamily="49" charset="-128"/>
              </a:rPr>
              <a:t>A should have a secondary index (having a primary index</a:t>
            </a:r>
            <a:br>
              <a:rPr lang="en-US" altLang="zh-CN" sz="2400" b="1" dirty="0">
                <a:ea typeface="MS Mincho" panose="02020609040205080304" pitchFamily="49" charset="-128"/>
              </a:rPr>
            </a:br>
            <a:r>
              <a:rPr lang="en-US" altLang="zh-CN" sz="2400" b="1" dirty="0">
                <a:ea typeface="MS Mincho" panose="02020609040205080304" pitchFamily="49" charset="-128"/>
              </a:rPr>
              <a:t>on A does not improve efficiency because at most one tuple</a:t>
            </a:r>
            <a:br>
              <a:rPr lang="en-US" altLang="zh-CN" sz="2400" b="1" dirty="0">
                <a:ea typeface="MS Mincho" panose="02020609040205080304" pitchFamily="49" charset="-128"/>
              </a:rPr>
            </a:br>
            <a:r>
              <a:rPr lang="en-US" altLang="zh-CN" sz="2400" b="1" dirty="0">
                <a:ea typeface="MS Mincho" panose="02020609040205080304" pitchFamily="49" charset="-128"/>
              </a:rPr>
              <a:t>will satisfy each condition).</a:t>
            </a:r>
            <a:endParaRPr lang="en-US" altLang="zh-CN" sz="2400" b="1" dirty="0">
              <a:ea typeface="MS Mincho" panose="02020609040205080304" pitchFamily="49" charset="-128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ea typeface="MS Mincho" panose="02020609040205080304" pitchFamily="49" charset="-128"/>
              </a:rPr>
              <a:t>D should not have any index because it is not used to</a:t>
            </a:r>
            <a:br>
              <a:rPr lang="en-US" altLang="zh-CN" sz="2400" b="1" dirty="0">
                <a:ea typeface="MS Mincho" panose="02020609040205080304" pitchFamily="49" charset="-128"/>
              </a:rPr>
            </a:br>
            <a:r>
              <a:rPr lang="en-US" altLang="zh-CN" sz="2400" b="1" dirty="0">
                <a:ea typeface="MS Mincho" panose="02020609040205080304" pitchFamily="49" charset="-128"/>
              </a:rPr>
              <a:t>search in any operation.</a:t>
            </a:r>
            <a:endParaRPr lang="en-US" altLang="zh-CN" sz="2400" b="1" dirty="0"/>
          </a:p>
          <a:p>
            <a:pPr>
              <a:lnSpc>
                <a:spcPct val="90000"/>
              </a:lnSpc>
            </a:pPr>
            <a:r>
              <a:rPr lang="en-US" altLang="zh-CN" sz="2400" b="1" dirty="0">
                <a:ea typeface="MS Mincho" panose="02020609040205080304" pitchFamily="49" charset="-128"/>
              </a:rPr>
              <a:t>B should have a secondary index and C should have a </a:t>
            </a:r>
            <a:br>
              <a:rPr lang="en-US" altLang="zh-CN" sz="2400" b="1" dirty="0">
                <a:ea typeface="MS Mincho" panose="02020609040205080304" pitchFamily="49" charset="-128"/>
              </a:rPr>
            </a:br>
            <a:r>
              <a:rPr lang="en-US" altLang="zh-CN" sz="2400" b="1" dirty="0">
                <a:ea typeface="MS Mincho" panose="02020609040205080304" pitchFamily="49" charset="-128"/>
              </a:rPr>
              <a:t>primary index. Even though a slightly larger percentage of </a:t>
            </a:r>
            <a:br>
              <a:rPr lang="en-US" altLang="zh-CN" sz="2400" b="1" dirty="0">
                <a:ea typeface="MS Mincho" panose="02020609040205080304" pitchFamily="49" charset="-128"/>
              </a:rPr>
            </a:br>
            <a:r>
              <a:rPr lang="en-US" altLang="zh-CN" sz="2400" b="1" dirty="0">
                <a:ea typeface="MS Mincho" panose="02020609040205080304" pitchFamily="49" charset="-128"/>
              </a:rPr>
              <a:t>all conditions involves B than C, the number of tuples</a:t>
            </a:r>
            <a:br>
              <a:rPr lang="en-US" altLang="zh-CN" sz="2400" b="1" dirty="0">
                <a:ea typeface="MS Mincho" panose="02020609040205080304" pitchFamily="49" charset="-128"/>
              </a:rPr>
            </a:br>
            <a:r>
              <a:rPr lang="en-US" altLang="zh-CN" sz="2400" b="1" dirty="0">
                <a:ea typeface="MS Mincho" panose="02020609040205080304" pitchFamily="49" charset="-128"/>
              </a:rPr>
              <a:t>satisfying each condition involving C is two times of</a:t>
            </a:r>
            <a:br>
              <a:rPr lang="en-US" altLang="zh-CN" sz="2400" b="1" dirty="0">
                <a:ea typeface="MS Mincho" panose="02020609040205080304" pitchFamily="49" charset="-128"/>
              </a:rPr>
            </a:br>
            <a:r>
              <a:rPr lang="en-US" altLang="zh-CN" sz="2400" b="1" dirty="0">
                <a:ea typeface="MS Mincho" panose="02020609040205080304" pitchFamily="49" charset="-128"/>
              </a:rPr>
              <a:t>that involving B because B has two times the number of</a:t>
            </a:r>
            <a:br>
              <a:rPr lang="en-US" altLang="zh-CN" sz="2400" b="1" dirty="0">
                <a:ea typeface="MS Mincho" panose="02020609040205080304" pitchFamily="49" charset="-128"/>
              </a:rPr>
            </a:br>
            <a:r>
              <a:rPr lang="en-US" altLang="zh-CN" sz="2400" b="1" dirty="0">
                <a:ea typeface="MS Mincho" panose="02020609040205080304" pitchFamily="49" charset="-128"/>
              </a:rPr>
              <a:t>distinct values than C. This implies that if both B and</a:t>
            </a:r>
            <a:br>
              <a:rPr lang="en-US" altLang="zh-CN" sz="2400" b="1" dirty="0">
                <a:ea typeface="MS Mincho" panose="02020609040205080304" pitchFamily="49" charset="-128"/>
              </a:rPr>
            </a:br>
            <a:r>
              <a:rPr lang="en-US" altLang="zh-CN" sz="2400" b="1" dirty="0">
                <a:ea typeface="MS Mincho" panose="02020609040205080304" pitchFamily="49" charset="-128"/>
              </a:rPr>
              <a:t>C had secondary indexes, each search based on C would</a:t>
            </a:r>
            <a:br>
              <a:rPr lang="en-US" altLang="zh-CN" sz="2400" b="1" dirty="0">
                <a:ea typeface="MS Mincho" panose="02020609040205080304" pitchFamily="49" charset="-128"/>
              </a:rPr>
            </a:br>
            <a:r>
              <a:rPr lang="en-US" altLang="zh-CN" sz="2400" b="1" dirty="0">
                <a:ea typeface="MS Mincho" panose="02020609040205080304" pitchFamily="49" charset="-128"/>
              </a:rPr>
              <a:t>cost twice as much as each search based on B. Therefore,</a:t>
            </a:r>
            <a:br>
              <a:rPr lang="en-US" altLang="zh-CN" sz="2400" b="1" dirty="0">
                <a:ea typeface="MS Mincho" panose="02020609040205080304" pitchFamily="49" charset="-128"/>
              </a:rPr>
            </a:br>
            <a:r>
              <a:rPr lang="en-US" altLang="zh-CN" sz="2400" b="1" dirty="0">
                <a:ea typeface="MS Mincho" panose="02020609040205080304" pitchFamily="49" charset="-128"/>
              </a:rPr>
              <a:t>having a primary index on C would reduce more cost than</a:t>
            </a:r>
            <a:br>
              <a:rPr lang="en-US" altLang="zh-CN" sz="2400" b="1" dirty="0">
                <a:ea typeface="MS Mincho" panose="02020609040205080304" pitchFamily="49" charset="-128"/>
              </a:rPr>
            </a:br>
            <a:r>
              <a:rPr lang="en-US" altLang="zh-CN" sz="2400" b="1" dirty="0">
                <a:ea typeface="MS Mincho" panose="02020609040205080304" pitchFamily="49" charset="-128"/>
              </a:rPr>
              <a:t>having a primary index on B. </a:t>
            </a:r>
            <a:endParaRPr lang="en-US" altLang="zh-CN" sz="2400" b="1" dirty="0">
              <a:ea typeface="MS Mincho" panose="02020609040205080304" pitchFamily="49" charset="-128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Types of Indexes in MySQL</a:t>
            </a:r>
            <a:endParaRPr lang="en-US" altLang="zh-CN" sz="3600" b="1" dirty="0"/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800" b="1" dirty="0"/>
              <a:t>MySQL supports the following types of indexes: </a:t>
            </a:r>
            <a:endParaRPr lang="en-US" altLang="zh-CN" sz="2800" b="1" dirty="0"/>
          </a:p>
          <a:p>
            <a:r>
              <a:rPr lang="en-US" altLang="zh-CN" sz="2400" b="1" dirty="0">
                <a:solidFill>
                  <a:schemeClr val="accent1"/>
                </a:solidFill>
              </a:rPr>
              <a:t>Single-column index</a:t>
            </a:r>
            <a:r>
              <a:rPr lang="en-US" altLang="zh-CN" sz="2400" b="1" dirty="0"/>
              <a:t>: An index on a single attribute.</a:t>
            </a:r>
            <a:endParaRPr lang="en-US" altLang="zh-CN" sz="2400" b="1" dirty="0"/>
          </a:p>
          <a:p>
            <a:r>
              <a:rPr lang="en-US" altLang="zh-CN" sz="2400" b="1" dirty="0">
                <a:solidFill>
                  <a:schemeClr val="accent1"/>
                </a:solidFill>
              </a:rPr>
              <a:t>Composite index (multi-column index)</a:t>
            </a:r>
            <a:r>
              <a:rPr lang="en-US" altLang="zh-CN" sz="2400" b="1" dirty="0"/>
              <a:t>: An index on a combination of attributes.</a:t>
            </a:r>
            <a:endParaRPr lang="en-US" altLang="zh-CN" sz="2400" b="1" dirty="0"/>
          </a:p>
          <a:p>
            <a:r>
              <a:rPr lang="en-US" altLang="zh-CN" sz="2400" b="1" dirty="0">
                <a:solidFill>
                  <a:schemeClr val="accent1"/>
                </a:solidFill>
              </a:rPr>
              <a:t>Column prefix index</a:t>
            </a:r>
            <a:r>
              <a:rPr lang="en-US" altLang="zh-CN" sz="2400" b="1" dirty="0"/>
              <a:t>: An index on the first n characters/bytes of a column</a:t>
            </a:r>
            <a:r>
              <a:rPr lang="en-US" altLang="en-US" sz="2400" b="1" dirty="0"/>
              <a:t>’</a:t>
            </a:r>
            <a:r>
              <a:rPr lang="en-US" altLang="zh-CN" sz="2400" b="1" dirty="0"/>
              <a:t>s values.</a:t>
            </a:r>
            <a:endParaRPr lang="en-US" altLang="zh-CN" sz="2400" b="1" dirty="0"/>
          </a:p>
          <a:p>
            <a:r>
              <a:rPr lang="en-US" altLang="zh-CN" sz="2400" b="1" dirty="0">
                <a:solidFill>
                  <a:schemeClr val="accent1"/>
                </a:solidFill>
              </a:rPr>
              <a:t>Unique index</a:t>
            </a:r>
            <a:r>
              <a:rPr lang="en-US" altLang="zh-CN" sz="2400" b="1" dirty="0"/>
              <a:t>: Non-null values under the column or a combination of columns must be unique. </a:t>
            </a:r>
            <a:endParaRPr lang="en-US" altLang="zh-CN" sz="2400" b="1" dirty="0"/>
          </a:p>
          <a:p>
            <a:r>
              <a:rPr lang="en-US" altLang="zh-CN" sz="2400" b="1" dirty="0">
                <a:solidFill>
                  <a:schemeClr val="accent1"/>
                </a:solidFill>
              </a:rPr>
              <a:t>Regular index</a:t>
            </a:r>
            <a:r>
              <a:rPr lang="en-US" altLang="zh-CN" sz="2400" b="1" dirty="0"/>
              <a:t>: Duplicate values are allowed. </a:t>
            </a:r>
            <a:endParaRPr lang="en-US" altLang="zh-CN" sz="2400" b="1" dirty="0"/>
          </a:p>
          <a:p>
            <a:r>
              <a:rPr lang="en-US" altLang="zh-CN" sz="2400" b="1" dirty="0">
                <a:solidFill>
                  <a:schemeClr val="accent1"/>
                </a:solidFill>
              </a:rPr>
              <a:t>Full-text index</a:t>
            </a:r>
            <a:r>
              <a:rPr lang="en-US" altLang="zh-CN" sz="2400" b="1" dirty="0"/>
              <a:t>: Used to support full text search. Only supported for tables in MyISAM storage engine.</a:t>
            </a:r>
            <a:endParaRPr lang="en-US" altLang="zh-CN" sz="2400" b="1" dirty="0"/>
          </a:p>
          <a:p>
            <a:r>
              <a:rPr lang="en-US" altLang="zh-CN" sz="2400" b="1" dirty="0">
                <a:solidFill>
                  <a:schemeClr val="accent1"/>
                </a:solidFill>
              </a:rPr>
              <a:t>Hash index</a:t>
            </a:r>
            <a:r>
              <a:rPr lang="en-US" altLang="zh-CN" sz="2400" b="1" dirty="0"/>
              <a:t>: Only for tables in Memory storage engine.</a:t>
            </a:r>
            <a:endParaRPr lang="en-US" altLang="zh-CN" sz="2400" b="1" dirty="0"/>
          </a:p>
          <a:p>
            <a:r>
              <a:rPr lang="en-US" altLang="zh-CN" sz="2400" b="1" dirty="0">
                <a:solidFill>
                  <a:schemeClr val="accent1"/>
                </a:solidFill>
              </a:rPr>
              <a:t>Spatial index</a:t>
            </a:r>
            <a:r>
              <a:rPr lang="en-US" altLang="zh-CN" sz="2400" b="1" dirty="0"/>
              <a:t>: For data of spatial type in MyISAM tables.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48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101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180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264" end="3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356" end="4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402" end="5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505" end="5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559" end="6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Creating Indexes in MySQL (1)</a:t>
            </a:r>
            <a:endParaRPr lang="en-US" altLang="zh-CN" sz="3600" b="1" dirty="0"/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 vert="horz" wrap="square" lIns="91440" tIns="45720" rIns="91440" bIns="45720" anchor="t"/>
          <a:p>
            <a:r>
              <a:rPr lang="en-US" altLang="zh-CN" sz="2800" b="1" dirty="0"/>
              <a:t>Some indexes are automatically created by MySQL </a:t>
            </a:r>
            <a:endParaRPr lang="en-US" altLang="zh-CN" sz="2800" b="1" dirty="0"/>
          </a:p>
          <a:p>
            <a:pPr lvl="1"/>
            <a:r>
              <a:rPr lang="en-US" altLang="zh-CN" b="1" dirty="0"/>
              <a:t>For each primary key and unique key, a unique index will be created for it automatically by the system.</a:t>
            </a:r>
            <a:endParaRPr lang="en-US" altLang="zh-CN" b="1" dirty="0"/>
          </a:p>
          <a:p>
            <a:r>
              <a:rPr lang="en-US" altLang="zh-CN" sz="2800" b="1" dirty="0"/>
              <a:t>MySQL requires each </a:t>
            </a:r>
            <a:r>
              <a:rPr lang="en-US" altLang="zh-CN" sz="2800" b="1" dirty="0">
                <a:solidFill>
                  <a:schemeClr val="accent1"/>
                </a:solidFill>
              </a:rPr>
              <a:t>auto_increment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chemeClr val="accent1"/>
                </a:solidFill>
              </a:rPr>
              <a:t>attribute</a:t>
            </a:r>
            <a:r>
              <a:rPr lang="en-US" altLang="zh-CN" sz="2800" b="1" dirty="0"/>
              <a:t> to have some kind of index – this is satisfied when the attribute is used as the primary key or a unique key.</a:t>
            </a:r>
            <a:endParaRPr lang="en-US" altLang="zh-CN" sz="2800" b="1" dirty="0"/>
          </a:p>
          <a:p>
            <a:r>
              <a:rPr lang="en-US" altLang="zh-CN" sz="2800" b="1" dirty="0"/>
              <a:t>MySQL recommends that each </a:t>
            </a:r>
            <a:r>
              <a:rPr lang="en-US" altLang="zh-CN" sz="2800" b="1" dirty="0">
                <a:solidFill>
                  <a:schemeClr val="accent1"/>
                </a:solidFill>
              </a:rPr>
              <a:t>foreign key attribute </a:t>
            </a:r>
            <a:r>
              <a:rPr lang="en-US" altLang="zh-CN" sz="2800" b="1" dirty="0"/>
              <a:t>either has an index or be the first attribute of a composite index. 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153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308" end="4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5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Creating Indexes in MySQL (2)</a:t>
            </a:r>
            <a:endParaRPr lang="en-US" altLang="zh-CN" sz="3600" b="1" dirty="0"/>
          </a:p>
        </p:txBody>
      </p:sp>
      <p:sp>
        <p:nvSpPr>
          <p:cNvPr id="123906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 vert="horz" wrap="square" lIns="91440" tIns="45720" rIns="91440" bIns="45720" anchor="t"/>
          <a:p>
            <a:r>
              <a:rPr lang="en-US" altLang="zh-CN" sz="2800" b="1" dirty="0"/>
              <a:t>Indexes can be created when a table is being created.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 Example: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400" b="1" dirty="0"/>
              <a:t>         </a:t>
            </a:r>
            <a:r>
              <a:rPr lang="en-US" altLang="zh-CN" sz="2400" b="1" dirty="0">
                <a:solidFill>
                  <a:schemeClr val="accent1"/>
                </a:solidFill>
              </a:rPr>
              <a:t>create table </a:t>
            </a:r>
            <a:r>
              <a:rPr lang="en-US" altLang="zh-CN" sz="2400" b="1" dirty="0"/>
              <a:t>Enrollments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         (B_number varchar(10) not null,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          course_no varchar(8) not null,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          section_no int(2) unsigned not null,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	     grade varchar(2),  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         </a:t>
            </a:r>
            <a:r>
              <a:rPr lang="en-US" altLang="zh-CN" sz="2400" b="1" dirty="0">
                <a:solidFill>
                  <a:schemeClr val="accent1"/>
                </a:solidFill>
              </a:rPr>
              <a:t>primary key </a:t>
            </a:r>
            <a:r>
              <a:rPr lang="en-US" altLang="zh-CN" sz="2400" b="1" dirty="0"/>
              <a:t>(B_number, course_no, section_no),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         </a:t>
            </a:r>
            <a:r>
              <a:rPr lang="en-US" altLang="zh-CN" sz="2400" b="1" dirty="0">
                <a:solidFill>
                  <a:schemeClr val="accent1"/>
                </a:solidFill>
              </a:rPr>
              <a:t>Foreign key </a:t>
            </a:r>
            <a:r>
              <a:rPr lang="en-US" altLang="zh-CN" sz="2400" b="1" dirty="0"/>
              <a:t>(B_number) references Students (B_number),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	    </a:t>
            </a:r>
            <a:r>
              <a:rPr lang="en-US" altLang="zh-CN" sz="2400" b="1" dirty="0">
                <a:solidFill>
                  <a:schemeClr val="accent1"/>
                </a:solidFill>
              </a:rPr>
              <a:t>Foreign key</a:t>
            </a:r>
            <a:r>
              <a:rPr lang="en-US" altLang="zh-CN" sz="2400" b="1" dirty="0"/>
              <a:t> (course_no) references Courses (course_no),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         </a:t>
            </a:r>
            <a:r>
              <a:rPr lang="en-US" altLang="zh-CN" sz="2400" b="1" dirty="0">
                <a:solidFill>
                  <a:schemeClr val="accent1"/>
                </a:solidFill>
              </a:rPr>
              <a:t>index</a:t>
            </a:r>
            <a:r>
              <a:rPr lang="en-US" altLang="zh-CN" sz="2400" b="1" dirty="0"/>
              <a:t> (course_no)); -- </a:t>
            </a:r>
            <a:r>
              <a:rPr lang="en-US" altLang="zh-CN" sz="2400" b="1" dirty="0">
                <a:solidFill>
                  <a:schemeClr val="accent1"/>
                </a:solidFill>
              </a:rPr>
              <a:t>a regular index</a:t>
            </a:r>
            <a:endParaRPr lang="en-US" altLang="zh-CN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3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Creating Indexes in MySQL (3)</a:t>
            </a:r>
            <a:endParaRPr lang="en-US" altLang="zh-CN" sz="3600" b="1" dirty="0"/>
          </a:p>
        </p:txBody>
      </p:sp>
      <p:sp>
        <p:nvSpPr>
          <p:cNvPr id="125954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 vert="horz" wrap="square" lIns="91440" tIns="45720" rIns="91440" bIns="45720" anchor="t"/>
          <a:p>
            <a:r>
              <a:rPr lang="en-US" altLang="zh-CN" sz="2800" b="1" dirty="0"/>
              <a:t>Create indexes when a table is being created.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 Syntax: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400" b="1" dirty="0"/>
              <a:t>         </a:t>
            </a:r>
            <a:r>
              <a:rPr lang="en-US" altLang="zh-CN" sz="2400" b="1" dirty="0">
                <a:solidFill>
                  <a:schemeClr val="accent1"/>
                </a:solidFill>
              </a:rPr>
              <a:t>create table </a:t>
            </a:r>
            <a:r>
              <a:rPr lang="en-US" altLang="zh-CN" sz="2400" b="1" dirty="0"/>
              <a:t>table_name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         ( &lt;column definitions&gt;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          </a:t>
            </a:r>
            <a:r>
              <a:rPr lang="en-US" altLang="zh-CN" sz="2400" b="1" dirty="0">
                <a:solidFill>
                  <a:schemeClr val="accent1"/>
                </a:solidFill>
              </a:rPr>
              <a:t>index</a:t>
            </a:r>
            <a:r>
              <a:rPr lang="en-US" altLang="zh-CN" sz="2400" b="1" dirty="0"/>
              <a:t> index_name (column_names),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          </a:t>
            </a:r>
            <a:r>
              <a:rPr lang="en-US" altLang="zh-CN" sz="2400" b="1" dirty="0">
                <a:solidFill>
                  <a:schemeClr val="accent1"/>
                </a:solidFill>
              </a:rPr>
              <a:t>unique</a:t>
            </a:r>
            <a:r>
              <a:rPr lang="en-US" altLang="zh-CN" sz="2400" b="1" dirty="0"/>
              <a:t> index_name (column_names),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>
                <a:solidFill>
                  <a:schemeClr val="accent1"/>
                </a:solidFill>
              </a:rPr>
              <a:t>          primary key</a:t>
            </a:r>
            <a:r>
              <a:rPr lang="en-US" altLang="zh-CN" sz="2400" b="1" dirty="0"/>
              <a:t> index_name (column_names),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>
                <a:solidFill>
                  <a:schemeClr val="accent1"/>
                </a:solidFill>
              </a:rPr>
              <a:t>          fulltext</a:t>
            </a:r>
            <a:r>
              <a:rPr lang="en-US" altLang="zh-CN" sz="2400" b="1" dirty="0"/>
              <a:t> index_name (column_names),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>
                <a:solidFill>
                  <a:schemeClr val="accent1"/>
                </a:solidFill>
              </a:rPr>
              <a:t>	      spatial</a:t>
            </a:r>
            <a:r>
              <a:rPr lang="en-US" altLang="zh-CN" sz="2400" b="1" dirty="0"/>
              <a:t> index_name (column_names));</a:t>
            </a:r>
            <a:endParaRPr lang="en-US" altLang="zh-CN" sz="2400" b="1" dirty="0"/>
          </a:p>
          <a:p>
            <a:pPr>
              <a:buNone/>
            </a:pPr>
            <a:endParaRPr lang="en-US" altLang="zh-CN" sz="2400" b="1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1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Creating Indexes in MySQL (4)</a:t>
            </a:r>
            <a:endParaRPr lang="en-US" altLang="zh-CN" sz="3600" b="1" dirty="0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410200"/>
          </a:xfrm>
        </p:spPr>
        <p:txBody>
          <a:bodyPr vert="horz" wrap="square" lIns="91440" tIns="45720" rIns="91440" bIns="45720" anchor="t"/>
          <a:p>
            <a:r>
              <a:rPr lang="en-US" altLang="zh-CN" sz="2800" b="1" dirty="0"/>
              <a:t>Indexes can be added to an existing table using the </a:t>
            </a:r>
            <a:r>
              <a:rPr lang="en-US" altLang="zh-CN" sz="2800" b="1" dirty="0">
                <a:solidFill>
                  <a:schemeClr val="accent1"/>
                </a:solidFill>
              </a:rPr>
              <a:t>alter table statement</a:t>
            </a:r>
            <a:r>
              <a:rPr lang="en-US" altLang="zh-CN" sz="2800" b="1" dirty="0"/>
              <a:t>.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Syntax: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400" b="1" dirty="0"/>
              <a:t>  </a:t>
            </a:r>
            <a:r>
              <a:rPr lang="en-US" altLang="zh-CN" sz="2400" b="1" dirty="0">
                <a:solidFill>
                  <a:schemeClr val="accent1"/>
                </a:solidFill>
              </a:rPr>
              <a:t>alter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table </a:t>
            </a:r>
            <a:r>
              <a:rPr lang="en-US" altLang="zh-CN" sz="2400" b="1" dirty="0"/>
              <a:t>table_name</a:t>
            </a:r>
            <a:r>
              <a:rPr lang="en-US" altLang="zh-CN" sz="2400" b="1" dirty="0">
                <a:solidFill>
                  <a:schemeClr val="accent1"/>
                </a:solidFill>
              </a:rPr>
              <a:t> add index </a:t>
            </a:r>
            <a:r>
              <a:rPr lang="en-US" altLang="zh-CN" sz="2400" b="1" dirty="0"/>
              <a:t>index_name</a:t>
            </a:r>
            <a:r>
              <a:rPr lang="en-US" altLang="zh-CN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/>
              <a:t>(column_names);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>
                <a:solidFill>
                  <a:schemeClr val="accent1"/>
                </a:solidFill>
              </a:rPr>
              <a:t>  alter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table </a:t>
            </a:r>
            <a:r>
              <a:rPr lang="en-US" altLang="zh-CN" sz="2400" b="1" dirty="0"/>
              <a:t>table_name</a:t>
            </a:r>
            <a:r>
              <a:rPr lang="en-US" altLang="zh-CN" sz="2400" b="1" dirty="0">
                <a:solidFill>
                  <a:schemeClr val="accent1"/>
                </a:solidFill>
              </a:rPr>
              <a:t> add unique </a:t>
            </a:r>
            <a:r>
              <a:rPr lang="en-US" altLang="zh-CN" sz="2400" b="1" dirty="0"/>
              <a:t>index_name</a:t>
            </a:r>
            <a:r>
              <a:rPr lang="en-US" altLang="zh-CN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/>
              <a:t>(column_names);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>
                <a:solidFill>
                  <a:schemeClr val="accent1"/>
                </a:solidFill>
              </a:rPr>
              <a:t>  alter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table </a:t>
            </a:r>
            <a:r>
              <a:rPr lang="en-US" altLang="zh-CN" sz="2400" b="1" dirty="0"/>
              <a:t>table_name</a:t>
            </a:r>
            <a:r>
              <a:rPr lang="en-US" altLang="zh-CN" sz="2400" b="1" dirty="0">
                <a:solidFill>
                  <a:schemeClr val="accent1"/>
                </a:solidFill>
              </a:rPr>
              <a:t> add primary key </a:t>
            </a:r>
            <a:r>
              <a:rPr lang="en-US" altLang="zh-CN" sz="2400" b="1" dirty="0"/>
              <a:t>(column_names);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>
                <a:solidFill>
                  <a:schemeClr val="accent1"/>
                </a:solidFill>
              </a:rPr>
              <a:t>  alter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table </a:t>
            </a:r>
            <a:r>
              <a:rPr lang="en-US" altLang="zh-CN" sz="2400" b="1" dirty="0"/>
              <a:t>table_name</a:t>
            </a:r>
            <a:r>
              <a:rPr lang="en-US" altLang="zh-CN" sz="2400" b="1" dirty="0">
                <a:solidFill>
                  <a:schemeClr val="accent1"/>
                </a:solidFill>
              </a:rPr>
              <a:t> add fulltext </a:t>
            </a:r>
            <a:r>
              <a:rPr lang="en-US" altLang="zh-CN" sz="2400" b="1" dirty="0"/>
              <a:t>index_name</a:t>
            </a:r>
            <a:r>
              <a:rPr lang="en-US" altLang="zh-CN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/>
              <a:t>(column_names);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>
                <a:solidFill>
                  <a:schemeClr val="accent1"/>
                </a:solidFill>
              </a:rPr>
              <a:t>  alter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table </a:t>
            </a:r>
            <a:r>
              <a:rPr lang="en-US" altLang="zh-CN" sz="2400" b="1" dirty="0"/>
              <a:t>table_name</a:t>
            </a:r>
            <a:r>
              <a:rPr lang="en-US" altLang="zh-CN" sz="2400" b="1" dirty="0">
                <a:solidFill>
                  <a:schemeClr val="accent1"/>
                </a:solidFill>
              </a:rPr>
              <a:t> add spatial </a:t>
            </a:r>
            <a:r>
              <a:rPr lang="en-US" altLang="zh-CN" sz="2400" b="1" dirty="0"/>
              <a:t>index_name</a:t>
            </a:r>
            <a:r>
              <a:rPr lang="en-US" altLang="zh-CN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/>
              <a:t>(column_names);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800" b="1" dirty="0"/>
              <a:t> Example: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400" b="1" dirty="0"/>
              <a:t>         </a:t>
            </a:r>
            <a:r>
              <a:rPr lang="en-US" altLang="zh-CN" sz="2400" b="1" dirty="0">
                <a:solidFill>
                  <a:schemeClr val="accent1"/>
                </a:solidFill>
              </a:rPr>
              <a:t>alter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table </a:t>
            </a:r>
            <a:r>
              <a:rPr lang="en-US" altLang="zh-CN" sz="2400" b="1" dirty="0"/>
              <a:t>Students</a:t>
            </a:r>
            <a:r>
              <a:rPr lang="en-US" altLang="zh-CN" sz="2400" b="1" dirty="0">
                <a:solidFill>
                  <a:schemeClr val="accent1"/>
                </a:solidFill>
              </a:rPr>
              <a:t> add index </a:t>
            </a:r>
            <a:r>
              <a:rPr lang="en-US" altLang="zh-CN" sz="2400" b="1" dirty="0"/>
              <a:t>gpa_index</a:t>
            </a:r>
            <a:r>
              <a:rPr lang="en-US" altLang="zh-CN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/>
              <a:t>(GPA);</a:t>
            </a:r>
            <a:endParaRPr lang="en-US" altLang="zh-CN" sz="2400" b="1" dirty="0"/>
          </a:p>
          <a:p>
            <a:pPr>
              <a:buNone/>
            </a:pP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76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>
                                            <p:txEl>
                                              <p:charRg st="76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1">
                                            <p:txEl>
                                              <p:charRg st="76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11">
                                            <p:txEl>
                                              <p:charRg st="76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87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011">
                                            <p:txEl>
                                              <p:charRg st="87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011">
                                            <p:txEl>
                                              <p:charRg st="87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011">
                                            <p:txEl>
                                              <p:charRg st="87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149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011">
                                            <p:txEl>
                                              <p:charRg st="149" end="2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011">
                                            <p:txEl>
                                              <p:charRg st="149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011">
                                            <p:txEl>
                                              <p:charRg st="149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212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011">
                                            <p:txEl>
                                              <p:charRg st="212" end="2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011">
                                            <p:txEl>
                                              <p:charRg st="212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011">
                                            <p:txEl>
                                              <p:charRg st="212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269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011">
                                            <p:txEl>
                                              <p:charRg st="269" end="3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011">
                                            <p:txEl>
                                              <p:charRg st="269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011">
                                            <p:txEl>
                                              <p:charRg st="269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334" end="3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011">
                                            <p:txEl>
                                              <p:charRg st="334" end="3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011">
                                            <p:txEl>
                                              <p:charRg st="334" end="3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011">
                                            <p:txEl>
                                              <p:charRg st="334" end="3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398" end="4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409" end="4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Page I/O (1)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724400"/>
          </a:xfrm>
        </p:spPr>
        <p:txBody>
          <a:bodyPr vert="horz" wrap="square" lIns="91440" tIns="45720" rIns="91440" bIns="45720" anchor="t"/>
          <a:p>
            <a:r>
              <a:rPr lang="en-US" altLang="zh-CN" sz="2800" b="1" dirty="0"/>
              <a:t>Page is the smallest unit for transferring data between the main memory and disk.</a:t>
            </a:r>
            <a:endParaRPr lang="en-US" altLang="zh-CN" sz="2800" b="1" dirty="0"/>
          </a:p>
          <a:p>
            <a:r>
              <a:rPr lang="en-US" altLang="zh-CN" sz="2800" b="1" dirty="0"/>
              <a:t>Address of a page: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   (cylinder#, track#, block#)</a:t>
            </a:r>
            <a:endParaRPr lang="en-US" altLang="zh-CN" sz="2800" b="1" dirty="0"/>
          </a:p>
          <a:p>
            <a:r>
              <a:rPr lang="en-US" altLang="zh-CN" sz="2800" b="1" dirty="0">
                <a:solidFill>
                  <a:schemeClr val="accent1"/>
                </a:solidFill>
              </a:rPr>
              <a:t>Page I/O </a:t>
            </a:r>
            <a:r>
              <a:rPr lang="en-US" altLang="zh-CN" sz="2800" b="1" dirty="0"/>
              <a:t>– one page I/O is the cost (or time needed) to transfer one page of data between the memory and the disk.</a:t>
            </a:r>
            <a:r>
              <a:rPr lang="en-US" altLang="zh-CN" sz="2800" dirty="0"/>
              <a:t> 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136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Creating Indexes in MySQL (5)</a:t>
            </a:r>
            <a:endParaRPr lang="en-US" altLang="zh-CN" sz="3600" b="1" dirty="0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410200"/>
          </a:xfrm>
        </p:spPr>
        <p:txBody>
          <a:bodyPr vert="horz" wrap="square" lIns="91440" tIns="45720" rIns="91440" bIns="45720" anchor="t"/>
          <a:p>
            <a:r>
              <a:rPr lang="en-US" altLang="zh-CN" sz="2800" b="1" dirty="0"/>
              <a:t>Indexes can be created directly using the </a:t>
            </a:r>
            <a:r>
              <a:rPr lang="en-US" altLang="zh-CN" sz="2800" b="1" dirty="0">
                <a:solidFill>
                  <a:schemeClr val="accent1"/>
                </a:solidFill>
              </a:rPr>
              <a:t>create index statement</a:t>
            </a:r>
            <a:r>
              <a:rPr lang="en-US" altLang="zh-CN" sz="2800" b="1" dirty="0"/>
              <a:t>.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Syntax: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>
                <a:solidFill>
                  <a:schemeClr val="accent1"/>
                </a:solidFill>
              </a:rPr>
              <a:t>create index </a:t>
            </a:r>
            <a:r>
              <a:rPr lang="en-US" altLang="zh-CN" sz="2400" b="1" dirty="0"/>
              <a:t>index_name</a:t>
            </a:r>
            <a:r>
              <a:rPr lang="en-US" altLang="zh-CN" sz="2400" b="1" dirty="0">
                <a:solidFill>
                  <a:schemeClr val="accent1"/>
                </a:solidFill>
              </a:rPr>
              <a:t> on </a:t>
            </a:r>
            <a:r>
              <a:rPr lang="en-US" altLang="zh-CN" sz="2400" b="1" dirty="0"/>
              <a:t>table_name</a:t>
            </a:r>
            <a:r>
              <a:rPr lang="en-US" altLang="zh-CN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/>
              <a:t>(column_names);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>
                <a:solidFill>
                  <a:schemeClr val="accent1"/>
                </a:solidFill>
              </a:rPr>
              <a:t>    create unique index </a:t>
            </a:r>
            <a:r>
              <a:rPr lang="en-US" altLang="zh-CN" sz="2400" b="1" dirty="0"/>
              <a:t>index_name</a:t>
            </a:r>
            <a:r>
              <a:rPr lang="en-US" altLang="zh-CN" sz="2400" b="1" dirty="0">
                <a:solidFill>
                  <a:schemeClr val="accent1"/>
                </a:solidFill>
              </a:rPr>
              <a:t> on </a:t>
            </a:r>
            <a:r>
              <a:rPr lang="en-US" altLang="zh-CN" sz="2400" b="1" dirty="0"/>
              <a:t>table_name</a:t>
            </a:r>
            <a:r>
              <a:rPr lang="en-US" altLang="zh-CN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/>
              <a:t>(column_names);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>
                <a:solidFill>
                  <a:schemeClr val="accent1"/>
                </a:solidFill>
              </a:rPr>
              <a:t>    create fulltext index </a:t>
            </a:r>
            <a:r>
              <a:rPr lang="en-US" altLang="zh-CN" sz="2400" b="1" dirty="0"/>
              <a:t>index_name</a:t>
            </a:r>
            <a:r>
              <a:rPr lang="en-US" altLang="zh-CN" sz="2400" b="1" dirty="0">
                <a:solidFill>
                  <a:schemeClr val="accent1"/>
                </a:solidFill>
              </a:rPr>
              <a:t> on </a:t>
            </a:r>
            <a:r>
              <a:rPr lang="en-US" altLang="zh-CN" sz="2400" b="1" dirty="0"/>
              <a:t>table_name</a:t>
            </a:r>
            <a:r>
              <a:rPr lang="en-US" altLang="zh-CN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/>
              <a:t>(column_names);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>
                <a:solidFill>
                  <a:schemeClr val="accent1"/>
                </a:solidFill>
              </a:rPr>
              <a:t>    create spatial index </a:t>
            </a:r>
            <a:r>
              <a:rPr lang="en-US" altLang="zh-CN" sz="2400" b="1" dirty="0"/>
              <a:t>index_name</a:t>
            </a:r>
            <a:r>
              <a:rPr lang="en-US" altLang="zh-CN" sz="2400" b="1" dirty="0">
                <a:solidFill>
                  <a:schemeClr val="accent1"/>
                </a:solidFill>
              </a:rPr>
              <a:t> on </a:t>
            </a:r>
            <a:r>
              <a:rPr lang="en-US" altLang="zh-CN" sz="2400" b="1" dirty="0"/>
              <a:t>table_name</a:t>
            </a:r>
            <a:r>
              <a:rPr lang="en-US" altLang="zh-CN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/>
              <a:t>(column_names);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800" b="1" dirty="0"/>
              <a:t> 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67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>
                                            <p:txEl>
                                              <p:charRg st="67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1">
                                            <p:txEl>
                                              <p:charRg st="67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11">
                                            <p:txEl>
                                              <p:charRg st="67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78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011">
                                            <p:txEl>
                                              <p:charRg st="78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011">
                                            <p:txEl>
                                              <p:charRg st="78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011">
                                            <p:txEl>
                                              <p:charRg st="78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136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011">
                                            <p:txEl>
                                              <p:charRg st="136" end="2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011">
                                            <p:txEl>
                                              <p:charRg st="136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011">
                                            <p:txEl>
                                              <p:charRg st="136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334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011">
                                            <p:txEl>
                                              <p:charRg st="334" end="3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011">
                                            <p:txEl>
                                              <p:charRg st="334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011">
                                            <p:txEl>
                                              <p:charRg st="334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268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011">
                                            <p:txEl>
                                              <p:charRg st="268" end="3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011">
                                            <p:txEl>
                                              <p:charRg st="268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011">
                                            <p:txEl>
                                              <p:charRg st="268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201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011">
                                            <p:txEl>
                                              <p:charRg st="201" end="2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011">
                                            <p:txEl>
                                              <p:charRg st="201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011">
                                            <p:txEl>
                                              <p:charRg st="201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7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Creating Indexes in MySQL (6)</a:t>
            </a:r>
            <a:endParaRPr lang="en-US" altLang="zh-CN" sz="3600" b="1" dirty="0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410200"/>
          </a:xfrm>
        </p:spPr>
        <p:txBody>
          <a:bodyPr vert="horz" wrap="square" lIns="91440" tIns="45720" rIns="91440" bIns="45720" anchor="t"/>
          <a:p>
            <a:r>
              <a:rPr lang="en-US" altLang="zh-CN" sz="2800" b="1" dirty="0"/>
              <a:t>For all storage engines except for the Memory engine, indexes are implemented using </a:t>
            </a:r>
            <a:r>
              <a:rPr lang="en-US" altLang="zh-CN" sz="2800" b="1" dirty="0">
                <a:solidFill>
                  <a:schemeClr val="accent1"/>
                </a:solidFill>
              </a:rPr>
              <a:t>B</a:t>
            </a:r>
            <a:r>
              <a:rPr lang="en-US" altLang="zh-CN" sz="2800" b="1" baseline="30000" dirty="0">
                <a:solidFill>
                  <a:schemeClr val="accent1"/>
                </a:solidFill>
              </a:rPr>
              <a:t>+ </a:t>
            </a:r>
            <a:r>
              <a:rPr lang="en-US" altLang="zh-CN" sz="2800" b="1" dirty="0">
                <a:solidFill>
                  <a:schemeClr val="accent1"/>
                </a:solidFill>
              </a:rPr>
              <a:t>tree</a:t>
            </a:r>
            <a:r>
              <a:rPr lang="en-US" altLang="zh-CN" sz="2800" b="1" dirty="0"/>
              <a:t>. </a:t>
            </a:r>
            <a:endParaRPr lang="en-US" altLang="zh-CN" sz="2800" b="1" dirty="0"/>
          </a:p>
          <a:p>
            <a:r>
              <a:rPr lang="en-US" altLang="zh-CN" sz="2800" b="1" dirty="0"/>
              <a:t>The default index type for tables in the Memory storage engine is </a:t>
            </a:r>
            <a:r>
              <a:rPr lang="en-US" altLang="zh-CN" sz="2800" b="1" dirty="0">
                <a:solidFill>
                  <a:schemeClr val="accent1"/>
                </a:solidFill>
              </a:rPr>
              <a:t>hash</a:t>
            </a:r>
            <a:r>
              <a:rPr lang="en-US" altLang="zh-CN" sz="2800" b="1" dirty="0"/>
              <a:t>.</a:t>
            </a:r>
            <a:endParaRPr lang="en-US" altLang="zh-CN" sz="2800" b="1" dirty="0"/>
          </a:p>
          <a:p>
            <a:r>
              <a:rPr lang="en-US" altLang="zh-CN" sz="2800" b="1" dirty="0"/>
              <a:t>You can change the default index type for a Memory table as follows: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400" b="1" dirty="0"/>
              <a:t>    		</a:t>
            </a:r>
            <a:r>
              <a:rPr lang="en-US" altLang="zh-CN" sz="2800" b="1" dirty="0">
                <a:solidFill>
                  <a:schemeClr val="accent1"/>
                </a:solidFill>
              </a:rPr>
              <a:t>create table </a:t>
            </a:r>
            <a:r>
              <a:rPr lang="en-US" altLang="zh-CN" sz="2800" b="1" dirty="0"/>
              <a:t>table_name</a:t>
            </a:r>
            <a:r>
              <a:rPr lang="en-US" altLang="zh-CN" sz="2800" b="1" dirty="0">
                <a:solidFill>
                  <a:schemeClr val="accent1"/>
                </a:solidFill>
              </a:rPr>
              <a:t> </a:t>
            </a:r>
            <a:endParaRPr lang="en-US" altLang="zh-CN" sz="2800" b="1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zh-CN" sz="2800" b="1" dirty="0">
                <a:solidFill>
                  <a:schemeClr val="accent1"/>
                </a:solidFill>
              </a:rPr>
              <a:t>    	</a:t>
            </a:r>
            <a:r>
              <a:rPr lang="en-US" altLang="zh-CN" sz="2800" b="1" dirty="0"/>
              <a:t>( &lt;column definitions&gt;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>
                <a:solidFill>
                  <a:schemeClr val="accent1"/>
                </a:solidFill>
              </a:rPr>
              <a:t>      	  index using btree </a:t>
            </a:r>
            <a:r>
              <a:rPr lang="en-US" altLang="zh-CN" sz="2800" b="1" dirty="0"/>
              <a:t>(column_name),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  	) engine memory;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16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>
                                            <p:txEl>
                                              <p:charRg st="166" end="2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1">
                                            <p:txEl>
                                              <p:charRg st="16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11">
                                            <p:txEl>
                                              <p:charRg st="16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236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011">
                                            <p:txEl>
                                              <p:charRg st="236" end="2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011">
                                            <p:txEl>
                                              <p:charRg st="236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011">
                                            <p:txEl>
                                              <p:charRg st="236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267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011">
                                            <p:txEl>
                                              <p:charRg st="267" end="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011">
                                            <p:txEl>
                                              <p:charRg st="267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011">
                                            <p:txEl>
                                              <p:charRg st="267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295" end="3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011">
                                            <p:txEl>
                                              <p:charRg st="295" end="3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011">
                                            <p:txEl>
                                              <p:charRg st="295" end="3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011">
                                            <p:txEl>
                                              <p:charRg st="295" end="3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360" end="3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011">
                                            <p:txEl>
                                              <p:charRg st="360" end="3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011">
                                            <p:txEl>
                                              <p:charRg st="360" end="3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011">
                                            <p:txEl>
                                              <p:charRg st="360" end="3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337" end="3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011">
                                            <p:txEl>
                                              <p:charRg st="337" end="3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011">
                                            <p:txEl>
                                              <p:charRg st="337" end="3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011">
                                            <p:txEl>
                                              <p:charRg st="337" end="3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5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Creating Indexes in MySQL (7)</a:t>
            </a:r>
            <a:endParaRPr lang="en-US" altLang="zh-CN" sz="3600" b="1" dirty="0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410200"/>
          </a:xfrm>
        </p:spPr>
        <p:txBody>
          <a:bodyPr vert="horz" wrap="square" lIns="91440" tIns="45720" rIns="91440" bIns="45720" anchor="t"/>
          <a:p>
            <a:r>
              <a:rPr lang="en-US" altLang="zh-CN" sz="2800" b="1" dirty="0"/>
              <a:t>To index a prefix of a column of a string type, just replace column_name by column(n) for some integer n.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Example: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400" b="1" dirty="0"/>
              <a:t>  	</a:t>
            </a:r>
            <a:r>
              <a:rPr lang="en-US" altLang="zh-CN" sz="2800" b="1" dirty="0">
                <a:solidFill>
                  <a:schemeClr val="accent1"/>
                </a:solidFill>
              </a:rPr>
              <a:t>create table Students </a:t>
            </a:r>
            <a:endParaRPr lang="en-US" altLang="zh-CN" sz="2800" b="1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zh-CN" sz="2800" b="1" dirty="0">
                <a:solidFill>
                  <a:schemeClr val="accent1"/>
                </a:solidFill>
              </a:rPr>
              <a:t>    	</a:t>
            </a:r>
            <a:r>
              <a:rPr lang="en-US" altLang="zh-CN" sz="2800" b="1" dirty="0"/>
              <a:t>( &lt;column definitions&gt;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>
                <a:solidFill>
                  <a:schemeClr val="accent1"/>
                </a:solidFill>
              </a:rPr>
              <a:t>      	  index </a:t>
            </a:r>
            <a:r>
              <a:rPr lang="en-US" altLang="zh-CN" sz="2800" b="1" dirty="0"/>
              <a:t>(name(10)));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107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>
                                            <p:txEl>
                                              <p:charRg st="107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1">
                                            <p:txEl>
                                              <p:charRg st="107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11">
                                            <p:txEl>
                                              <p:charRg st="107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119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011">
                                            <p:txEl>
                                              <p:charRg st="119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011">
                                            <p:txEl>
                                              <p:charRg st="119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011">
                                            <p:txEl>
                                              <p:charRg st="119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145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011">
                                            <p:txEl>
                                              <p:charRg st="145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011">
                                            <p:txEl>
                                              <p:charRg st="145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011">
                                            <p:txEl>
                                              <p:charRg st="145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173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011">
                                            <p:txEl>
                                              <p:charRg st="173" end="2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011">
                                            <p:txEl>
                                              <p:charRg st="173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011">
                                            <p:txEl>
                                              <p:charRg st="173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201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011">
                                            <p:txEl>
                                              <p:charRg st="201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011">
                                            <p:txEl>
                                              <p:charRg st="201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011">
                                            <p:txEl>
                                              <p:charRg st="201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3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Creating Indexes in MySQL (8)</a:t>
            </a:r>
            <a:endParaRPr lang="en-US" altLang="zh-CN" sz="3600" b="1" dirty="0"/>
          </a:p>
        </p:txBody>
      </p:sp>
      <p:sp>
        <p:nvSpPr>
          <p:cNvPr id="136194" name="Rectangle 3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257800"/>
          </a:xfrm>
        </p:spPr>
        <p:txBody>
          <a:bodyPr vert="horz" wrap="square" lIns="91440" tIns="45720" rIns="91440" bIns="45720" anchor="t"/>
          <a:p>
            <a:r>
              <a:rPr lang="en-US" altLang="zh-CN" sz="2800" b="1" dirty="0"/>
              <a:t>When an index is no longer needed, you can drop it as follows: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400" b="1" dirty="0"/>
              <a:t>		</a:t>
            </a:r>
            <a:r>
              <a:rPr lang="en-US" altLang="zh-CN" sz="2800" b="1" dirty="0">
                <a:solidFill>
                  <a:schemeClr val="accent1"/>
                </a:solidFill>
              </a:rPr>
              <a:t>drop index </a:t>
            </a:r>
            <a:r>
              <a:rPr lang="en-US" altLang="zh-CN" sz="2800" b="1" dirty="0"/>
              <a:t>index_name </a:t>
            </a:r>
            <a:r>
              <a:rPr lang="en-US" altLang="zh-CN" sz="2800" b="1" dirty="0">
                <a:solidFill>
                  <a:schemeClr val="accent1"/>
                </a:solidFill>
              </a:rPr>
              <a:t>on</a:t>
            </a:r>
            <a:r>
              <a:rPr lang="en-US" altLang="zh-CN" sz="2800" b="1" dirty="0"/>
              <a:t> table_name;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       </a:t>
            </a:r>
            <a:r>
              <a:rPr lang="en-US" altLang="zh-CN" sz="2800" b="1" dirty="0">
                <a:solidFill>
                  <a:schemeClr val="accent1"/>
                </a:solidFill>
              </a:rPr>
              <a:t>drop </a:t>
            </a:r>
            <a:r>
              <a:rPr lang="en-US" altLang="en-US" sz="2800" b="1" dirty="0">
                <a:solidFill>
                  <a:schemeClr val="accent1"/>
                </a:solidFill>
              </a:rPr>
              <a:t>‘</a:t>
            </a:r>
            <a:r>
              <a:rPr lang="en-US" altLang="zh-CN" sz="2800" b="1" dirty="0">
                <a:solidFill>
                  <a:schemeClr val="accent1"/>
                </a:solidFill>
              </a:rPr>
              <a:t>primary</a:t>
            </a:r>
            <a:r>
              <a:rPr lang="en-US" altLang="en-US" sz="2800" b="1" dirty="0">
                <a:solidFill>
                  <a:schemeClr val="accent1"/>
                </a:solidFill>
              </a:rPr>
              <a:t>’</a:t>
            </a:r>
            <a:r>
              <a:rPr lang="en-US" altLang="zh-CN" sz="2800" b="1" dirty="0">
                <a:solidFill>
                  <a:schemeClr val="accent1"/>
                </a:solidFill>
              </a:rPr>
              <a:t> on </a:t>
            </a:r>
            <a:r>
              <a:rPr lang="en-US" altLang="zh-CN" sz="2800" b="1" dirty="0"/>
              <a:t>table_name;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  	</a:t>
            </a:r>
            <a:r>
              <a:rPr lang="en-US" altLang="zh-CN" sz="2800" b="1" dirty="0">
                <a:solidFill>
                  <a:schemeClr val="accent1"/>
                </a:solidFill>
              </a:rPr>
              <a:t>alter table </a:t>
            </a:r>
            <a:r>
              <a:rPr lang="en-US" altLang="zh-CN" sz="2800" b="1" dirty="0"/>
              <a:t>table_name </a:t>
            </a:r>
            <a:r>
              <a:rPr lang="en-US" altLang="zh-CN" sz="2800" b="1" dirty="0">
                <a:solidFill>
                  <a:schemeClr val="accent1"/>
                </a:solidFill>
              </a:rPr>
              <a:t>drop index </a:t>
            </a:r>
            <a:r>
              <a:rPr lang="en-US" altLang="zh-CN" sz="2800" b="1" dirty="0"/>
              <a:t>index_name;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       </a:t>
            </a:r>
            <a:r>
              <a:rPr lang="en-US" altLang="zh-CN" sz="2800" b="1" dirty="0">
                <a:solidFill>
                  <a:schemeClr val="accent1"/>
                </a:solidFill>
              </a:rPr>
              <a:t>alter table </a:t>
            </a:r>
            <a:r>
              <a:rPr lang="en-US" altLang="zh-CN" sz="2800" b="1" dirty="0"/>
              <a:t>table_name </a:t>
            </a:r>
            <a:r>
              <a:rPr lang="en-US" altLang="zh-CN" sz="2800" b="1" dirty="0">
                <a:solidFill>
                  <a:schemeClr val="accent1"/>
                </a:solidFill>
              </a:rPr>
              <a:t>drop primary key</a:t>
            </a:r>
            <a:r>
              <a:rPr lang="en-US" altLang="zh-CN" sz="2800" b="1" dirty="0"/>
              <a:t>;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Page I/O (2)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029200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800" b="1" dirty="0"/>
              <a:t>A (random) page I/O = seek time + rotational delay + block transfer time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>
                <a:solidFill>
                  <a:schemeClr val="accent1"/>
                </a:solidFill>
              </a:rPr>
              <a:t>Seek time</a:t>
            </a:r>
            <a:r>
              <a:rPr lang="en-US" altLang="zh-CN" sz="2800" b="1" dirty="0"/>
              <a:t>: time needed to position read/write head on the correct track (10 msec)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>
                <a:solidFill>
                  <a:schemeClr val="accent1"/>
                </a:solidFill>
              </a:rPr>
              <a:t>Rotational delay</a:t>
            </a:r>
            <a:r>
              <a:rPr lang="en-US" altLang="zh-CN" sz="2800" b="1" dirty="0"/>
              <a:t>: time needed to rotate the beginning of page under read/write head  (4 msec)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>
                <a:solidFill>
                  <a:schemeClr val="accent1"/>
                </a:solidFill>
              </a:rPr>
              <a:t>Block transfer time</a:t>
            </a:r>
            <a:r>
              <a:rPr lang="en-US" altLang="zh-CN" sz="2800" b="1" dirty="0"/>
              <a:t>: time needed to transfer data in the page (1 msec) 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Page I/O (3)</a:t>
            </a:r>
            <a:endParaRPr lang="en-US" altLang="zh-CN" sz="3600" b="1" dirty="0"/>
          </a:p>
        </p:txBody>
      </p:sp>
      <p:sp>
        <p:nvSpPr>
          <p:cNvPr id="29698" name="Rectangle 3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800" b="1" dirty="0"/>
              <a:t>Approximate time for reading/writing n consecutive pages: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   seek time + rotational delay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         + n*block transfer time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 vert="horz" wrap="square" lIns="91440" tIns="45720" rIns="91440" bIns="45720" anchor="ctr"/>
          <a:p>
            <a:r>
              <a:rPr lang="en-US" altLang="zh-CN" sz="3600" b="1" dirty="0"/>
              <a:t>Alternative Storage Hierarchies</a:t>
            </a:r>
            <a:endParaRPr lang="en-US" altLang="zh-CN" sz="3600" b="1" dirty="0"/>
          </a:p>
        </p:txBody>
      </p:sp>
      <p:sp>
        <p:nvSpPr>
          <p:cNvPr id="31746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495800"/>
          </a:xfrm>
        </p:spPr>
        <p:txBody>
          <a:bodyPr vert="horz" wrap="square" lIns="91440" tIns="45720" rIns="91440" bIns="45720" anchor="t"/>
          <a:p>
            <a:r>
              <a:rPr lang="en-US" altLang="zh-CN" sz="2800" b="1" dirty="0"/>
              <a:t>Cache-memory-disk</a:t>
            </a:r>
            <a:endParaRPr lang="en-US" altLang="zh-CN" sz="2800" b="1" dirty="0"/>
          </a:p>
          <a:p>
            <a:r>
              <a:rPr lang="en-US" altLang="zh-CN" sz="2800" b="1" dirty="0"/>
              <a:t>Memory</a:t>
            </a:r>
            <a:endParaRPr lang="en-US" altLang="zh-CN" sz="2800" b="1" dirty="0"/>
          </a:p>
          <a:p>
            <a:r>
              <a:rPr lang="en-US" altLang="zh-CN" sz="2800" b="1" dirty="0"/>
              <a:t>Cache-memory</a:t>
            </a:r>
            <a:endParaRPr lang="en-US" altLang="zh-CN" sz="2800" b="1" dirty="0"/>
          </a:p>
          <a:p>
            <a:r>
              <a:rPr lang="en-US" altLang="zh-CN" sz="2800" b="1" dirty="0"/>
              <a:t>Memory-Disk-Tape/Optical Disk</a:t>
            </a:r>
            <a:endParaRPr lang="en-US" altLang="zh-CN" sz="2800" b="1" dirty="0"/>
          </a:p>
          <a:p>
            <a:r>
              <a:rPr lang="en-US" altLang="zh-CN" sz="2800" b="1" dirty="0"/>
              <a:t>Cache-memory-Disk-Tape/Optical Disk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190,&quot;width&quot;:11010}"/>
</p:tagLst>
</file>

<file path=ppt/tags/tag10.xml><?xml version="1.0" encoding="utf-8"?>
<p:tagLst xmlns:p="http://schemas.openxmlformats.org/presentationml/2006/main">
  <p:tag name="KSO_WPP_MARK_KEY" val="0d41124b-46a4-425a-af4d-37517dac00a4"/>
  <p:tag name="COMMONDATA" val="eyJoZGlkIjoiOTkyMzhhOGFmNjRiMjNhY2VmMGQ0ZDIyZTljMDJlYTA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0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0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17492</Words>
  <Application>WPS 演示</Application>
  <PresentationFormat/>
  <Paragraphs>576</Paragraphs>
  <Slides>63</Slides>
  <Notes>60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4" baseType="lpstr">
      <vt:lpstr>Arial</vt:lpstr>
      <vt:lpstr>宋体</vt:lpstr>
      <vt:lpstr>Wingdings</vt:lpstr>
      <vt:lpstr>Times New Roman</vt:lpstr>
      <vt:lpstr>MS PGothic</vt:lpstr>
      <vt:lpstr>微软雅黑</vt:lpstr>
      <vt:lpstr>Arial Unicode MS</vt:lpstr>
      <vt:lpstr>Symbol</vt:lpstr>
      <vt:lpstr>MS Mincho</vt:lpstr>
      <vt:lpstr>Kozuka Mincho Pro M</vt:lpstr>
      <vt:lpstr>Default Design</vt:lpstr>
      <vt:lpstr>CHAPTER 8: INDEX STRUCTURES AND INDEX CREATION</vt:lpstr>
      <vt:lpstr>Storage Hierarchy (1)</vt:lpstr>
      <vt:lpstr>Storage Hierarchy (2) </vt:lpstr>
      <vt:lpstr>Disk Device (1)</vt:lpstr>
      <vt:lpstr>Disk Device (2) </vt:lpstr>
      <vt:lpstr>Page I/O (1)</vt:lpstr>
      <vt:lpstr>Page I/O (2) </vt:lpstr>
      <vt:lpstr>Page I/O (3)</vt:lpstr>
      <vt:lpstr>Alternative Storage Hierarchies</vt:lpstr>
      <vt:lpstr>Access Methods: Sequential Access</vt:lpstr>
      <vt:lpstr>Access Methods: Hash Table (1) </vt:lpstr>
      <vt:lpstr>Access Methods: Hash Table (2) </vt:lpstr>
      <vt:lpstr>Access Methods: Hash Table (3) </vt:lpstr>
      <vt:lpstr>Access Methods: Hash Table (4)</vt:lpstr>
      <vt:lpstr>Access Methods: Hash Table (5)</vt:lpstr>
      <vt:lpstr>Access Methods: Hash Table (6)</vt:lpstr>
      <vt:lpstr>Access Methods: B+ Tree</vt:lpstr>
      <vt:lpstr>Access Methods: B+Tree</vt:lpstr>
      <vt:lpstr>   B+ Tree</vt:lpstr>
      <vt:lpstr>Example B+ Tree (K=L=4)</vt:lpstr>
      <vt:lpstr>Searching</vt:lpstr>
      <vt:lpstr>Insertion</vt:lpstr>
      <vt:lpstr>Insertion</vt:lpstr>
      <vt:lpstr>PowerPoint 演示文稿</vt:lpstr>
      <vt:lpstr>PowerPoint 演示文稿</vt:lpstr>
      <vt:lpstr>PowerPoint 演示文稿</vt:lpstr>
      <vt:lpstr>Insertion</vt:lpstr>
      <vt:lpstr>Insertion</vt:lpstr>
      <vt:lpstr>Insertion</vt:lpstr>
      <vt:lpstr>Insertion</vt:lpstr>
      <vt:lpstr>Deletion</vt:lpstr>
      <vt:lpstr>Deletion</vt:lpstr>
      <vt:lpstr>Deletion</vt:lpstr>
      <vt:lpstr>Deletion</vt:lpstr>
      <vt:lpstr>Deletion</vt:lpstr>
      <vt:lpstr>Deletion</vt:lpstr>
      <vt:lpstr>Access Methods: B+ Tree</vt:lpstr>
      <vt:lpstr>Access Methods: B+ Tree </vt:lpstr>
      <vt:lpstr>Access Methods: B+ Tree </vt:lpstr>
      <vt:lpstr>Access Methods: B+ Tree</vt:lpstr>
      <vt:lpstr>Access Methods: B+ Tree</vt:lpstr>
      <vt:lpstr>Access Methods: B+ Tree</vt:lpstr>
      <vt:lpstr>Access Methods: B+ Tree</vt:lpstr>
      <vt:lpstr>Access Methods: B+ Tree</vt:lpstr>
      <vt:lpstr>Access Methods: B+ Tree </vt:lpstr>
      <vt:lpstr>B+ Tree: Common Operations (1) </vt:lpstr>
      <vt:lpstr>B+ Tree: Common Operations (2) </vt:lpstr>
      <vt:lpstr>Guidelines on Index Creation (1)</vt:lpstr>
      <vt:lpstr>Guidelines on Index Creation (2)</vt:lpstr>
      <vt:lpstr>Guidelines on Index Creation (3)</vt:lpstr>
      <vt:lpstr>Guidelines on Index Creation (4) </vt:lpstr>
      <vt:lpstr>An example (1) </vt:lpstr>
      <vt:lpstr>An example (2) </vt:lpstr>
      <vt:lpstr>An example (3) </vt:lpstr>
      <vt:lpstr>Types of Indexes in MySQL</vt:lpstr>
      <vt:lpstr>Creating Indexes in MySQL (1)</vt:lpstr>
      <vt:lpstr>Creating Indexes in MySQL (2)</vt:lpstr>
      <vt:lpstr>Creating Indexes in MySQL (3)</vt:lpstr>
      <vt:lpstr>Creating Indexes in MySQL (4)</vt:lpstr>
      <vt:lpstr>Creating Indexes in MySQL (5)</vt:lpstr>
      <vt:lpstr>Creating Indexes in MySQL (6)</vt:lpstr>
      <vt:lpstr>Creating Indexes in MySQL (7)</vt:lpstr>
      <vt:lpstr>Creating Indexes in MySQL (8)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9: PHYSICAL DATABASE DESIGN</dc:title>
  <dc:creator>Meng</dc:creator>
  <cp:lastModifiedBy>微信用户</cp:lastModifiedBy>
  <cp:revision>103</cp:revision>
  <dcterms:created xsi:type="dcterms:W3CDTF">2021-12-13T02:27:00Z</dcterms:created>
  <dcterms:modified xsi:type="dcterms:W3CDTF">2022-12-18T12:01:40Z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8081D1EBE5CD432F870BF932A77B2F24</vt:lpwstr>
  </property>
</Properties>
</file>