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5" r:id="rId5"/>
    <p:sldId id="307" r:id="rId6"/>
    <p:sldId id="306" r:id="rId7"/>
    <p:sldId id="259" r:id="rId9"/>
    <p:sldId id="266" r:id="rId10"/>
    <p:sldId id="260" r:id="rId11"/>
    <p:sldId id="282" r:id="rId12"/>
    <p:sldId id="283" r:id="rId13"/>
    <p:sldId id="284" r:id="rId14"/>
    <p:sldId id="285" r:id="rId15"/>
    <p:sldId id="367" r:id="rId16"/>
    <p:sldId id="368" r:id="rId17"/>
    <p:sldId id="369" r:id="rId18"/>
    <p:sldId id="261" r:id="rId19"/>
    <p:sldId id="268" r:id="rId20"/>
    <p:sldId id="286" r:id="rId21"/>
    <p:sldId id="287" r:id="rId22"/>
    <p:sldId id="288" r:id="rId23"/>
    <p:sldId id="289" r:id="rId24"/>
    <p:sldId id="262" r:id="rId25"/>
    <p:sldId id="269" r:id="rId26"/>
    <p:sldId id="272" r:id="rId27"/>
    <p:sldId id="308" r:id="rId28"/>
    <p:sldId id="309" r:id="rId29"/>
    <p:sldId id="310" r:id="rId30"/>
    <p:sldId id="270" r:id="rId31"/>
    <p:sldId id="277" r:id="rId32"/>
    <p:sldId id="303" r:id="rId33"/>
    <p:sldId id="304" r:id="rId34"/>
    <p:sldId id="349" r:id="rId35"/>
    <p:sldId id="305" r:id="rId36"/>
    <p:sldId id="404" r:id="rId37"/>
    <p:sldId id="263" r:id="rId38"/>
    <p:sldId id="300" r:id="rId39"/>
    <p:sldId id="299" r:id="rId40"/>
    <p:sldId id="273" r:id="rId41"/>
    <p:sldId id="275" r:id="rId42"/>
    <p:sldId id="276" r:id="rId43"/>
    <p:sldId id="264" r:id="rId44"/>
    <p:sldId id="296" r:id="rId45"/>
    <p:sldId id="302" r:id="rId46"/>
    <p:sldId id="278" r:id="rId47"/>
    <p:sldId id="290" r:id="rId48"/>
    <p:sldId id="291" r:id="rId49"/>
    <p:sldId id="292" r:id="rId50"/>
    <p:sldId id="293" r:id="rId51"/>
    <p:sldId id="294" r:id="rId52"/>
    <p:sldId id="295" r:id="rId53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2" autoAdjust="0"/>
  </p:normalViewPr>
  <p:slideViewPr>
    <p:cSldViewPr>
      <p:cViewPr varScale="1">
        <p:scale>
          <a:sx n="76" d="100"/>
          <a:sy n="76" d="100"/>
        </p:scale>
        <p:origin x="10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gs" Target="tags/tag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savvy: </a:t>
            </a:r>
            <a:r>
              <a:rPr lang="zh-CN" altLang="en-US"/>
              <a:t>见识、了解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区别：</a:t>
            </a:r>
            <a:r>
              <a:rPr lang="en-US" altLang="zh-CN" dirty="0"/>
              <a:t>Java</a:t>
            </a:r>
            <a:r>
              <a:rPr lang="zh-CN" altLang="en-US" dirty="0"/>
              <a:t>语言没有释放内存空间的操作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FF"/>
                </a:solidFill>
              </a:rPr>
              <a:t>备注：不同</a:t>
            </a:r>
            <a:r>
              <a:rPr lang="en-US" altLang="zh-CN" sz="1200" dirty="0">
                <a:solidFill>
                  <a:srgbClr val="0000FF"/>
                </a:solidFill>
              </a:rPr>
              <a:t>Windows</a:t>
            </a:r>
            <a:r>
              <a:rPr lang="zh-CN" altLang="en-US" sz="1200" dirty="0">
                <a:solidFill>
                  <a:srgbClr val="0000FF"/>
                </a:solidFill>
              </a:rPr>
              <a:t>系统设置可能略有不同。在</a:t>
            </a:r>
            <a:r>
              <a:rPr lang="en-US" altLang="zh-CN" sz="1200" dirty="0">
                <a:solidFill>
                  <a:srgbClr val="0000FF"/>
                </a:solidFill>
              </a:rPr>
              <a:t>Windows 10</a:t>
            </a:r>
            <a:r>
              <a:rPr lang="zh-CN" altLang="en-US" sz="1200" dirty="0">
                <a:solidFill>
                  <a:srgbClr val="0000FF"/>
                </a:solidFill>
              </a:rPr>
              <a:t>专业版中，不设置</a:t>
            </a:r>
            <a:r>
              <a:rPr lang="en-US" altLang="zh-CN" sz="1200" dirty="0">
                <a:solidFill>
                  <a:srgbClr val="0000FF"/>
                </a:solidFill>
              </a:rPr>
              <a:t>JAVA_HOME, Path, CLASSPATH</a:t>
            </a:r>
            <a:r>
              <a:rPr lang="zh-CN" altLang="en-US" sz="1200" dirty="0">
                <a:solidFill>
                  <a:srgbClr val="0000FF"/>
                </a:solidFill>
              </a:rPr>
              <a:t>，也能在命令行下正常执行</a:t>
            </a:r>
            <a:r>
              <a:rPr lang="en-US" altLang="zh-CN" sz="1200" dirty="0">
                <a:solidFill>
                  <a:srgbClr val="0000FF"/>
                </a:solidFill>
              </a:rPr>
              <a:t>java -version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-jdk16-downloads.html" TargetMode="External"/><Relationship Id="rId3" Type="http://schemas.openxmlformats.org/officeDocument/2006/relationships/hyperlink" Target="https://www.oracle.com/java/technologies/javase-downloads.html" TargetMode="External"/><Relationship Id="rId2" Type="http://schemas.openxmlformats.org/officeDocument/2006/relationships/hyperlink" Target="https://www.oracle.com/java/technologies/" TargetMode="Externa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://www.eclipse.org/downloads/" TargetMode="Externa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hyperlink" Target="https://www.oracle.com/java/technologies/javase-jdk14-downloads.html" TargetMode="External"/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hyperlink" Target="https://www.oracle.com/java/technologies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://www.eclipse.org/downloads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hyperlink" Target="http://www.eclipse.org/downloads/" TargetMode="Externa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hyperlink" Target="http://en.wikipedia.org/wiki/James_Gosling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hyperlink" Target="http://en.wikipedia.org/wiki/Joshua_Bloch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hyperlink" Target="http://en.wikipedia.org/wiki/Bill_Joy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hyperlink" Target="http://en.wikipedia.org/wiki/Scott_McNealy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hyperlink" Target="http://en.wikipedia.org/wiki/Doug_Le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hyperlink" Target="http://en.wikipedia.org/wiki/Bruce_Ecke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卢亚辉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面向对象</a:t>
            </a:r>
            <a:endParaRPr lang="zh-CN" altLang="en-US" sz="2000" b="1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编程是一种先进的编程思想，更加容易解决复杂的问题。支持静态和动态风格的代码继承及重用，是</a:t>
            </a:r>
            <a:r>
              <a:rPr lang="zh-CN" altLang="en-US" sz="2000" b="1" dirty="0">
                <a:solidFill>
                  <a:srgbClr val="FF0000"/>
                </a:solidFill>
              </a:rPr>
              <a:t>完全</a:t>
            </a:r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的，它</a:t>
            </a:r>
            <a:r>
              <a:rPr lang="zh-CN" altLang="en-US" sz="2000" b="1" dirty="0">
                <a:solidFill>
                  <a:srgbClr val="0000FF"/>
                </a:solidFill>
              </a:rPr>
              <a:t>不支持</a:t>
            </a:r>
            <a:r>
              <a:rPr lang="zh-CN" altLang="en-US" sz="2000" dirty="0"/>
              <a:t>类似</a:t>
            </a:r>
            <a:r>
              <a:rPr lang="en-US" altLang="zh-CN" sz="2000" dirty="0"/>
              <a:t>C</a:t>
            </a:r>
            <a:r>
              <a:rPr lang="zh-CN" altLang="en-US" sz="2000" dirty="0"/>
              <a:t>语言那样的</a:t>
            </a:r>
            <a:r>
              <a:rPr lang="zh-CN" altLang="en-US" sz="2000" dirty="0">
                <a:solidFill>
                  <a:srgbClr val="FF0000"/>
                </a:solidFill>
              </a:rPr>
              <a:t>面向过程</a:t>
            </a:r>
            <a:r>
              <a:rPr lang="zh-CN" altLang="en-US" sz="2000" dirty="0"/>
              <a:t>的程序设计技术。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多线程</a:t>
            </a:r>
            <a:endParaRPr lang="zh-CN" altLang="en-US" sz="2000" b="1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内置对多线程的支持。多线程允许同时完成多个任务，使人产生多个任务同时执行的</a:t>
            </a:r>
            <a:r>
              <a:rPr lang="zh-CN" altLang="en-US" sz="2000" dirty="0">
                <a:solidFill>
                  <a:srgbClr val="FF0000"/>
                </a:solidFill>
              </a:rPr>
              <a:t>错觉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多线程带来的好处是可以有更好的</a:t>
            </a:r>
            <a:r>
              <a:rPr lang="zh-CN" altLang="en-US" sz="2000" dirty="0">
                <a:solidFill>
                  <a:srgbClr val="FF0000"/>
                </a:solidFill>
              </a:rPr>
              <a:t>交互性能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实时控制性能</a:t>
            </a:r>
            <a:r>
              <a:rPr lang="zh-CN" altLang="en-US" sz="2000" dirty="0"/>
              <a:t>。 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C++</a:t>
            </a:r>
            <a:r>
              <a:rPr lang="zh-CN" altLang="en-US" sz="2000" dirty="0">
                <a:solidFill>
                  <a:srgbClr val="0000FF"/>
                </a:solidFill>
              </a:rPr>
              <a:t>没有内置的多线程机制</a:t>
            </a:r>
            <a:r>
              <a:rPr lang="zh-CN" altLang="en-US" sz="2000" dirty="0"/>
              <a:t>，因此必须调用操作系统的多线程功能来进行多线程程序的设计。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可移植</a:t>
            </a:r>
            <a:endParaRPr lang="zh-CN" altLang="en-US" sz="2000" b="1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应用程序可以在配备了</a:t>
            </a:r>
            <a:r>
              <a:rPr lang="en-US" altLang="zh-CN" sz="2000" dirty="0"/>
              <a:t>Java</a:t>
            </a:r>
            <a:r>
              <a:rPr lang="zh-CN" altLang="en-US" sz="2000" dirty="0"/>
              <a:t>解释器（</a:t>
            </a:r>
            <a:r>
              <a:rPr lang="en-US" altLang="zh-CN" sz="2000" dirty="0"/>
              <a:t>interpreter</a:t>
            </a:r>
            <a:r>
              <a:rPr lang="zh-CN" altLang="en-US" sz="2000" dirty="0"/>
              <a:t>，即</a:t>
            </a:r>
            <a:r>
              <a:rPr lang="en-US" altLang="zh-CN" sz="2000" dirty="0"/>
              <a:t>java.exe</a:t>
            </a:r>
            <a:r>
              <a:rPr lang="zh-CN" altLang="en-US" sz="2000" dirty="0"/>
              <a:t>）和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运行环境（</a:t>
            </a:r>
            <a:r>
              <a:rPr lang="en-US" altLang="zh-CN" sz="2000" dirty="0"/>
              <a:t>JRE</a:t>
            </a:r>
            <a:r>
              <a:rPr lang="zh-CN" altLang="en-US" sz="2000" dirty="0"/>
              <a:t>）的任何计算机系统上运行，通过定义独立于平台的</a:t>
            </a:r>
            <a:r>
              <a:rPr lang="zh-CN" altLang="en-US" sz="2000" dirty="0">
                <a:solidFill>
                  <a:srgbClr val="FF0000"/>
                </a:solidFill>
              </a:rPr>
              <a:t>基本数据类型及其运算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数据得以在任何硬件平台上保持一致。</a:t>
            </a:r>
            <a:endParaRPr lang="zh-CN" altLang="en-US" sz="2000" dirty="0"/>
          </a:p>
          <a:p>
            <a:pPr lvl="1"/>
            <a:r>
              <a:rPr lang="en-US" altLang="zh-CN" sz="2000" dirty="0"/>
              <a:t>JRE</a:t>
            </a:r>
            <a:r>
              <a:rPr lang="zh-CN" altLang="en-US" sz="2000" dirty="0"/>
              <a:t>包括</a:t>
            </a:r>
            <a:r>
              <a:rPr lang="en-US" altLang="zh-CN" sz="2000" dirty="0"/>
              <a:t>Java</a:t>
            </a:r>
            <a:r>
              <a:rPr lang="zh-CN" altLang="en-US" sz="2000" dirty="0"/>
              <a:t>虚拟机（</a:t>
            </a:r>
            <a:r>
              <a:rPr lang="en-US" altLang="zh-CN" sz="2000" dirty="0"/>
              <a:t>JVM</a:t>
            </a:r>
            <a:r>
              <a:rPr lang="zh-CN" altLang="en-US" sz="2000" dirty="0"/>
              <a:t>）、类库及一些核心文件。</a:t>
            </a:r>
            <a:endParaRPr lang="en-US" altLang="zh-CN" sz="2000" dirty="0"/>
          </a:p>
          <a:p>
            <a:pPr lvl="1"/>
            <a:r>
              <a:rPr lang="en-US" altLang="zh-CN" sz="2000" dirty="0"/>
              <a:t>JVM</a:t>
            </a:r>
            <a:r>
              <a:rPr lang="zh-CN" altLang="en-US" sz="2000" dirty="0"/>
              <a:t>负责将字节码</a:t>
            </a:r>
            <a:r>
              <a:rPr lang="zh-CN" altLang="en-US" sz="2000" dirty="0">
                <a:solidFill>
                  <a:srgbClr val="FF0000"/>
                </a:solidFill>
              </a:rPr>
              <a:t>翻译</a:t>
            </a:r>
            <a:r>
              <a:rPr lang="zh-CN" altLang="en-US" sz="2000" dirty="0"/>
              <a:t>成</a:t>
            </a:r>
            <a:r>
              <a:rPr lang="en-US" altLang="zh-CN" sz="2000" dirty="0"/>
              <a:t>JVM</a:t>
            </a:r>
            <a:r>
              <a:rPr lang="zh-CN" altLang="en-US" sz="2000" dirty="0"/>
              <a:t>所在平台的机器码（</a:t>
            </a:r>
            <a:r>
              <a:rPr lang="en-US" altLang="zh-CN" sz="2000" dirty="0"/>
              <a:t>machine code</a:t>
            </a:r>
            <a:r>
              <a:rPr lang="zh-CN" altLang="en-US" sz="2000" dirty="0"/>
              <a:t>），并让当前平台</a:t>
            </a:r>
            <a:r>
              <a:rPr lang="zh-CN" altLang="en-US" sz="2000" dirty="0">
                <a:solidFill>
                  <a:srgbClr val="FF0000"/>
                </a:solidFill>
              </a:rPr>
              <a:t>运行</a:t>
            </a:r>
            <a:r>
              <a:rPr lang="zh-CN" altLang="en-US" sz="2000" dirty="0"/>
              <a:t>该机器码。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健壮</a:t>
            </a:r>
            <a:endParaRPr lang="zh-CN" altLang="en-US" sz="2000" b="1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致力于检查程序在编译和运行时的错误。</a:t>
            </a:r>
            <a:r>
              <a:rPr lang="zh-CN" altLang="en-US" sz="2000" dirty="0">
                <a:solidFill>
                  <a:srgbClr val="FF0000"/>
                </a:solidFill>
              </a:rPr>
              <a:t>类型检查</a:t>
            </a:r>
            <a:r>
              <a:rPr lang="zh-CN" altLang="en-US" sz="2000" dirty="0"/>
              <a:t>帮助检查出许多开发早期出现的错误。</a:t>
            </a:r>
            <a:r>
              <a:rPr lang="en-US" altLang="zh-CN" sz="2000" dirty="0"/>
              <a:t>Java</a:t>
            </a:r>
            <a:r>
              <a:rPr lang="zh-CN" altLang="en-US" sz="2000" dirty="0"/>
              <a:t>自已操纵</a:t>
            </a:r>
            <a:r>
              <a:rPr lang="zh-CN" altLang="en-US" sz="2000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，减少了内存出错的可能性。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安全</a:t>
            </a:r>
            <a:endParaRPr lang="zh-CN" altLang="en-US" sz="2000" b="1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的安全性可从若干个方面得到保证：</a:t>
            </a:r>
            <a:r>
              <a:rPr lang="en-US" altLang="zh-CN" sz="2000" dirty="0"/>
              <a:t>1</a:t>
            </a:r>
            <a:r>
              <a:rPr lang="zh-CN" altLang="en-US" sz="2000" dirty="0"/>
              <a:t>）在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语言里，</a:t>
            </a:r>
            <a:r>
              <a:rPr lang="zh-CN" altLang="en-US" sz="2000" dirty="0">
                <a:solidFill>
                  <a:srgbClr val="FF0000"/>
                </a:solidFill>
              </a:rPr>
              <a:t>指针和释放内存</a:t>
            </a:r>
            <a:r>
              <a:rPr lang="zh-CN" altLang="en-US" sz="2000" dirty="0"/>
              <a:t>等</a:t>
            </a:r>
            <a:r>
              <a:rPr lang="en-US" altLang="zh-CN" sz="2000" dirty="0"/>
              <a:t>C++</a:t>
            </a:r>
            <a:r>
              <a:rPr lang="zh-CN" altLang="en-US" sz="2000" dirty="0"/>
              <a:t>功能被删除，避免了非法内存操作。</a:t>
            </a:r>
            <a:r>
              <a:rPr lang="en-US" altLang="zh-CN" sz="2000" dirty="0"/>
              <a:t>2</a:t>
            </a:r>
            <a:r>
              <a:rPr lang="zh-CN" altLang="en-US" sz="2000" dirty="0"/>
              <a:t>）当</a:t>
            </a:r>
            <a:r>
              <a:rPr lang="en-US" altLang="zh-CN" sz="2000" dirty="0"/>
              <a:t>Java</a:t>
            </a:r>
            <a:r>
              <a:rPr lang="zh-CN" altLang="en-US" sz="2000" dirty="0"/>
              <a:t>用来创建浏览器应用时，语言功能和一些浏览器本身提供的功能结合起来，使它更安全。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…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动态</a:t>
            </a:r>
            <a:endParaRPr lang="zh-CN" altLang="en-US" sz="2000" b="1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的动态特性是其面向对象设计方法的拓展，它允许程序动态地装入</a:t>
            </a:r>
            <a:r>
              <a:rPr lang="zh-CN" altLang="en-US" sz="2000" dirty="0">
                <a:solidFill>
                  <a:srgbClr val="FF0000"/>
                </a:solidFill>
              </a:rPr>
              <a:t>运行过程中所需要的类</a:t>
            </a:r>
            <a:r>
              <a:rPr lang="zh-CN" altLang="en-US" sz="2000" dirty="0"/>
              <a:t>（例如，继承中的多态性）。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Buzzwords (1/3)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Object oriented</a:t>
            </a:r>
            <a:r>
              <a:rPr lang="en-US" altLang="zh-CN" sz="2000" dirty="0"/>
              <a:t>: similar to that of </a:t>
            </a:r>
            <a:r>
              <a:rPr lang="en-US" altLang="zh-CN" sz="2000" dirty="0">
                <a:solidFill>
                  <a:srgbClr val="FF0000"/>
                </a:solidFill>
              </a:rPr>
              <a:t>C++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Simple</a:t>
            </a:r>
            <a:r>
              <a:rPr lang="en-US" altLang="zh-CN" sz="2000" dirty="0"/>
              <a:t>: e.g., there is </a:t>
            </a:r>
            <a:r>
              <a:rPr lang="en-US" altLang="zh-CN" sz="2000" dirty="0">
                <a:solidFill>
                  <a:srgbClr val="FF0000"/>
                </a:solidFill>
              </a:rPr>
              <a:t>no pointer arithmetic (</a:t>
            </a:r>
            <a:r>
              <a:rPr lang="zh-CN" altLang="en-US" sz="2000" dirty="0">
                <a:solidFill>
                  <a:srgbClr val="FF0000"/>
                </a:solidFill>
              </a:rPr>
              <a:t>指针运算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Network-savvy</a:t>
            </a:r>
            <a:r>
              <a:rPr lang="en-US" altLang="zh-CN" sz="2000" dirty="0"/>
              <a:t>:  e.g., access objects across the Internet via URLs is similar to access </a:t>
            </a:r>
            <a:r>
              <a:rPr lang="en-US" altLang="zh-CN" sz="2000" dirty="0">
                <a:solidFill>
                  <a:srgbClr val="FF0000"/>
                </a:solidFill>
              </a:rPr>
              <a:t>a local file system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Multithreaded</a:t>
            </a:r>
            <a:r>
              <a:rPr lang="en-US" altLang="zh-CN" sz="2000" dirty="0"/>
              <a:t>: e.g., </a:t>
            </a:r>
            <a:r>
              <a:rPr lang="en-US" altLang="zh-CN" sz="2000" dirty="0">
                <a:solidFill>
                  <a:srgbClr val="FF0000"/>
                </a:solidFill>
              </a:rPr>
              <a:t>multithreading</a:t>
            </a:r>
            <a:r>
              <a:rPr lang="en-US" altLang="zh-CN" sz="2000" dirty="0"/>
              <a:t> is convenient.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Core Java Volume I--Fundamentals</a:t>
            </a:r>
            <a:r>
              <a:rPr lang="zh-CN" altLang="en-US" dirty="0"/>
              <a:t>.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Buzzwords (2/3)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Robust</a:t>
            </a:r>
            <a:r>
              <a:rPr lang="en-US" altLang="zh-CN" sz="2000" dirty="0"/>
              <a:t>: Java has a pointer model that </a:t>
            </a:r>
            <a:r>
              <a:rPr lang="en-US" altLang="zh-CN" sz="2000" dirty="0">
                <a:solidFill>
                  <a:srgbClr val="FF0000"/>
                </a:solidFill>
              </a:rPr>
              <a:t>eliminates the possibility of overwriting memory and corrupting data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Secure</a:t>
            </a:r>
            <a:r>
              <a:rPr lang="en-US" altLang="zh-CN" sz="2000" dirty="0"/>
              <a:t>: Java enables the construction of </a:t>
            </a:r>
            <a:r>
              <a:rPr lang="en-US" altLang="zh-CN" sz="2000" dirty="0">
                <a:solidFill>
                  <a:srgbClr val="FF0000"/>
                </a:solidFill>
              </a:rPr>
              <a:t>virus-free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tamper (</a:t>
            </a:r>
            <a:r>
              <a:rPr lang="zh-CN" altLang="en-US" sz="2000" dirty="0">
                <a:solidFill>
                  <a:srgbClr val="FF0000"/>
                </a:solidFill>
              </a:rPr>
              <a:t>篡改</a:t>
            </a:r>
            <a:r>
              <a:rPr lang="en-US" altLang="zh-CN" sz="2000" dirty="0">
                <a:solidFill>
                  <a:srgbClr val="FF0000"/>
                </a:solidFill>
              </a:rPr>
              <a:t>)-free </a:t>
            </a:r>
            <a:r>
              <a:rPr lang="en-US" altLang="zh-CN" sz="2000" dirty="0"/>
              <a:t>systems, which avoids attacks.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Dynamic</a:t>
            </a:r>
            <a:r>
              <a:rPr lang="en-US" altLang="zh-CN" sz="2000" dirty="0"/>
              <a:t>: e.g., finding out the </a:t>
            </a:r>
            <a:r>
              <a:rPr lang="en-US" altLang="zh-CN" sz="2000" dirty="0">
                <a:solidFill>
                  <a:srgbClr val="FF0000"/>
                </a:solidFill>
              </a:rPr>
              <a:t>runtime information </a:t>
            </a:r>
            <a:r>
              <a:rPr lang="en-US" altLang="zh-CN" sz="2000" dirty="0"/>
              <a:t>is straightforward.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Core Java Volume I--Fundamentals</a:t>
            </a:r>
            <a:r>
              <a:rPr lang="zh-CN" altLang="en-US" dirty="0"/>
              <a:t>. 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Buzzwords (3/3)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Portable</a:t>
            </a:r>
            <a:r>
              <a:rPr lang="en-US" altLang="zh-CN" sz="2000" dirty="0"/>
              <a:t>:  e.g., </a:t>
            </a:r>
            <a:r>
              <a:rPr lang="en-US" altLang="zh-CN" sz="2000" dirty="0">
                <a:solidFill>
                  <a:srgbClr val="FF0000"/>
                </a:solidFill>
              </a:rPr>
              <a:t>Strings</a:t>
            </a:r>
            <a:r>
              <a:rPr lang="en-US" altLang="zh-CN" sz="2000" dirty="0"/>
              <a:t> are saved in a standard Unicode format.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Architectural neutral</a:t>
            </a:r>
            <a:r>
              <a:rPr lang="en-US" altLang="zh-CN" sz="2000" dirty="0"/>
              <a:t>: the </a:t>
            </a:r>
            <a:r>
              <a:rPr lang="en-US" altLang="zh-CN" sz="2000" dirty="0">
                <a:solidFill>
                  <a:srgbClr val="FF0000"/>
                </a:solidFill>
              </a:rPr>
              <a:t>java compiler (</a:t>
            </a:r>
            <a:r>
              <a:rPr lang="zh-CN" altLang="en-US" sz="2000" dirty="0">
                <a:solidFill>
                  <a:srgbClr val="FF0000"/>
                </a:solidFill>
              </a:rPr>
              <a:t>编译器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/>
              <a:t>generates an architecture-neutral object file format – bytecodes (</a:t>
            </a:r>
            <a:r>
              <a:rPr lang="zh-CN" altLang="en-US" sz="2000" dirty="0"/>
              <a:t>字节码</a:t>
            </a:r>
            <a:r>
              <a:rPr lang="en-US" altLang="zh-CN" sz="2000" dirty="0"/>
              <a:t>).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Interpreted</a:t>
            </a:r>
            <a:r>
              <a:rPr lang="en-US" altLang="zh-CN" sz="2000" dirty="0"/>
              <a:t>: the </a:t>
            </a:r>
            <a:r>
              <a:rPr lang="en-US" altLang="zh-CN" sz="2000" dirty="0">
                <a:solidFill>
                  <a:srgbClr val="FF0000"/>
                </a:solidFill>
              </a:rPr>
              <a:t>java interpreter (</a:t>
            </a:r>
            <a:r>
              <a:rPr lang="zh-CN" altLang="en-US" sz="2000" dirty="0">
                <a:solidFill>
                  <a:srgbClr val="FF0000"/>
                </a:solidFill>
              </a:rPr>
              <a:t>解释器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/>
              <a:t>can </a:t>
            </a:r>
            <a:r>
              <a:rPr lang="en-US" altLang="zh-CN" sz="2000" b="1" dirty="0">
                <a:solidFill>
                  <a:srgbClr val="FF0000"/>
                </a:solidFill>
              </a:rPr>
              <a:t>execute Java bytecodes  </a:t>
            </a:r>
            <a:r>
              <a:rPr lang="en-US" altLang="zh-CN" sz="2000" dirty="0"/>
              <a:t>directly </a:t>
            </a:r>
            <a:r>
              <a:rPr lang="en-US" altLang="zh-CN" sz="2000" b="1" dirty="0">
                <a:solidFill>
                  <a:srgbClr val="FF0000"/>
                </a:solidFill>
              </a:rPr>
              <a:t>on any machine </a:t>
            </a:r>
            <a:r>
              <a:rPr lang="en-US" altLang="zh-CN" sz="2000" dirty="0"/>
              <a:t>to which the interpreter has been ported.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High performance</a:t>
            </a:r>
            <a:r>
              <a:rPr lang="en-US" altLang="zh-CN" sz="2000" dirty="0"/>
              <a:t>: a </a:t>
            </a:r>
            <a:r>
              <a:rPr lang="en-US" altLang="zh-CN" sz="2000" dirty="0">
                <a:solidFill>
                  <a:srgbClr val="FF0000"/>
                </a:solidFill>
              </a:rPr>
              <a:t>just-in-time compiler </a:t>
            </a:r>
            <a:r>
              <a:rPr lang="en-US" altLang="zh-CN" sz="2000" dirty="0"/>
              <a:t>can monitor which code is executed frequently and optimize just that code for speed.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Core Java Volume I--Fundamentals</a:t>
            </a:r>
            <a:r>
              <a:rPr lang="zh-CN" altLang="en-US" dirty="0"/>
              <a:t>.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1.4 Java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C/C++</a:t>
            </a:r>
            <a:r>
              <a:rPr lang="zh-CN" altLang="en-US" sz="2000" dirty="0">
                <a:solidFill>
                  <a:srgbClr val="FF0000"/>
                </a:solidFill>
              </a:rPr>
              <a:t>之关系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从</a:t>
            </a:r>
            <a:r>
              <a:rPr lang="en-US" altLang="zh-CN" sz="2000" dirty="0"/>
              <a:t>C</a:t>
            </a:r>
            <a:r>
              <a:rPr lang="zh-CN" altLang="en-US" sz="2000" dirty="0"/>
              <a:t>语言和</a:t>
            </a:r>
            <a:r>
              <a:rPr lang="en-US" altLang="zh-CN" sz="2000" dirty="0"/>
              <a:t>C++</a:t>
            </a:r>
            <a:r>
              <a:rPr lang="zh-CN" altLang="en-US" sz="2000" dirty="0"/>
              <a:t>语言继承了许多成分，</a:t>
            </a:r>
            <a:r>
              <a:rPr lang="en-US" altLang="zh-CN" sz="2000" dirty="0"/>
              <a:t>Java</a:t>
            </a:r>
            <a:r>
              <a:rPr lang="zh-CN" altLang="en-US" sz="2000" dirty="0"/>
              <a:t>是由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语言发展和衍生的产物。比如，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语言在</a:t>
            </a:r>
            <a:r>
              <a:rPr lang="zh-CN" altLang="en-US" sz="2000" dirty="0">
                <a:solidFill>
                  <a:srgbClr val="FF0000"/>
                </a:solidFill>
              </a:rPr>
              <a:t>变量声明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操作符形式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参数传递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流程控制</a:t>
            </a:r>
            <a:r>
              <a:rPr lang="zh-CN" altLang="en-US" sz="2000" dirty="0"/>
              <a:t>等方面和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语言相通。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但是，</a:t>
            </a:r>
            <a:r>
              <a:rPr lang="en-US" altLang="zh-CN" sz="2000" dirty="0"/>
              <a:t>Java</a:t>
            </a:r>
            <a:r>
              <a:rPr lang="zh-CN" altLang="en-US" sz="2000" dirty="0"/>
              <a:t>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语言又有许多</a:t>
            </a:r>
            <a:r>
              <a:rPr lang="zh-CN" altLang="en-US" sz="2000" b="1" dirty="0">
                <a:solidFill>
                  <a:srgbClr val="0000FF"/>
                </a:solidFill>
              </a:rPr>
              <a:t>差别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中对内存的分配是</a:t>
            </a:r>
            <a:r>
              <a:rPr lang="zh-CN" altLang="en-US" sz="2000" dirty="0">
                <a:solidFill>
                  <a:srgbClr val="FF0000"/>
                </a:solidFill>
              </a:rPr>
              <a:t>动态</a:t>
            </a:r>
            <a:r>
              <a:rPr lang="zh-CN" altLang="en-US" sz="2000" dirty="0"/>
              <a:t>的，它采用面向对象的机制，采用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/>
              <a:t>为每个对象分配内存空间，而且内存还会随程序运行情况而改变。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C</a:t>
            </a:r>
            <a:r>
              <a:rPr lang="zh-CN" altLang="en-US" sz="2000" dirty="0"/>
              <a:t>语言通过</a:t>
            </a:r>
            <a:r>
              <a:rPr lang="en-US" altLang="zh-CN" sz="2000" dirty="0" err="1">
                <a:solidFill>
                  <a:srgbClr val="FF0000"/>
                </a:solidFill>
              </a:rPr>
              <a:t>malloc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free()</a:t>
            </a:r>
            <a:r>
              <a:rPr lang="zh-CN" altLang="en-US" sz="2000" dirty="0"/>
              <a:t>这两个库函数分别实现分配内存和释放内存空间。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C++</a:t>
            </a:r>
            <a:r>
              <a:rPr lang="zh-CN" altLang="en-US" sz="2000" dirty="0"/>
              <a:t>语言通过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delete</a:t>
            </a:r>
            <a:r>
              <a:rPr lang="zh-CN" altLang="en-US" sz="2000" dirty="0"/>
              <a:t>来分配内存及释放内存空间。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不在所有类之外定义全局变量，而是在某个类中定义一种</a:t>
            </a:r>
            <a:r>
              <a:rPr lang="zh-CN" altLang="en-US" sz="2000" dirty="0">
                <a:solidFill>
                  <a:srgbClr val="FF0000"/>
                </a:solidFill>
              </a:rPr>
              <a:t>公用静态变量</a:t>
            </a:r>
            <a:r>
              <a:rPr lang="zh-CN" altLang="en-US" sz="2000" dirty="0"/>
              <a:t>来完成全局变量的功能。比如：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 err="1"/>
              <a:t>GlobalVar</a:t>
            </a:r>
            <a:r>
              <a:rPr lang="zh-CN" altLang="en-US" sz="2000" dirty="0"/>
              <a:t>这个类中，定义了一个公用静态变量</a:t>
            </a:r>
            <a:r>
              <a:rPr lang="en-US" altLang="zh-CN" sz="2000" dirty="0" err="1"/>
              <a:t>global_var</a:t>
            </a:r>
            <a:r>
              <a:rPr lang="zh-CN" altLang="en-US" sz="2000" dirty="0"/>
              <a:t>，其他类可以访问或修改这个变量，所以，</a:t>
            </a:r>
            <a:r>
              <a:rPr lang="zh-CN" altLang="en-US" sz="2000" dirty="0">
                <a:solidFill>
                  <a:srgbClr val="FF0000"/>
                </a:solidFill>
              </a:rPr>
              <a:t>公用静态变量</a:t>
            </a:r>
            <a:r>
              <a:rPr lang="zh-CN" altLang="en-US" sz="2000" dirty="0"/>
              <a:t>起到了</a:t>
            </a:r>
            <a:r>
              <a:rPr lang="zh-CN" altLang="en-US" sz="2000" dirty="0">
                <a:solidFill>
                  <a:srgbClr val="FF0000"/>
                </a:solidFill>
              </a:rPr>
              <a:t>全局变量</a:t>
            </a:r>
            <a:r>
              <a:rPr lang="zh-CN" altLang="en-US" sz="2000" dirty="0"/>
              <a:t>的作用。</a:t>
            </a:r>
            <a:r>
              <a:rPr lang="en-US" altLang="zh-CN" sz="2000" dirty="0" err="1"/>
              <a:t>GlobalVar</a:t>
            </a:r>
            <a:r>
              <a:rPr lang="zh-CN" altLang="en-US" sz="2000" dirty="0"/>
              <a:t>这个类进行了较好的</a:t>
            </a:r>
            <a:r>
              <a:rPr lang="zh-CN" altLang="en-US" sz="2000" b="1" dirty="0">
                <a:solidFill>
                  <a:srgbClr val="0000FF"/>
                </a:solidFill>
              </a:rPr>
              <a:t>封装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25151" y="2420888"/>
            <a:ext cx="3318857" cy="1477328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GlobalVar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public static </a:t>
            </a:r>
            <a:r>
              <a:rPr lang="en-US" altLang="zh-CN" dirty="0" err="1"/>
              <a:t>global_var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en-US" altLang="zh-CN" dirty="0"/>
              <a:t>	...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1.1 Java</a:t>
            </a:r>
            <a:r>
              <a:rPr lang="zh-CN" altLang="en-US" sz="2000" dirty="0">
                <a:solidFill>
                  <a:srgbClr val="FF0000"/>
                </a:solidFill>
              </a:rPr>
              <a:t>语言的诞生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不用</a:t>
            </a:r>
            <a:r>
              <a:rPr lang="en-US" altLang="zh-CN" sz="2000" dirty="0" err="1">
                <a:solidFill>
                  <a:srgbClr val="FF0000"/>
                </a:solidFill>
              </a:rPr>
              <a:t>goto</a:t>
            </a:r>
            <a:r>
              <a:rPr lang="zh-CN" altLang="en-US" sz="2000" dirty="0">
                <a:solidFill>
                  <a:srgbClr val="FF0000"/>
                </a:solidFill>
              </a:rPr>
              <a:t>语句</a:t>
            </a:r>
            <a:r>
              <a:rPr lang="zh-CN" altLang="en-US" sz="2000" dirty="0"/>
              <a:t>，而用</a:t>
            </a:r>
            <a:r>
              <a:rPr lang="en-US" altLang="zh-CN" sz="2000" dirty="0"/>
              <a:t>try-catch-finally</a:t>
            </a:r>
            <a:r>
              <a:rPr lang="zh-CN" altLang="en-US" sz="2000" b="1" dirty="0">
                <a:solidFill>
                  <a:srgbClr val="0000FF"/>
                </a:solidFill>
              </a:rPr>
              <a:t>异常处理</a:t>
            </a:r>
            <a:r>
              <a:rPr lang="zh-CN" altLang="en-US" sz="2000" dirty="0"/>
              <a:t>语句来代替</a:t>
            </a:r>
            <a:r>
              <a:rPr lang="en-US" altLang="zh-CN" sz="2000" dirty="0" err="1"/>
              <a:t>goto</a:t>
            </a:r>
            <a:r>
              <a:rPr lang="zh-CN" altLang="en-US" sz="2000" dirty="0"/>
              <a:t>与处理出错的功能。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不支持头文件</a:t>
            </a:r>
            <a:r>
              <a:rPr lang="zh-CN" altLang="en-US" sz="2000" dirty="0"/>
              <a:t>，而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语言中都用头文件来定义类的原型、全局变量、库函数等。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不支持</a:t>
            </a:r>
            <a:r>
              <a:rPr lang="zh-CN" altLang="en-US" sz="2000" dirty="0">
                <a:solidFill>
                  <a:srgbClr val="FF0000"/>
                </a:solidFill>
              </a:rPr>
              <a:t>宏定义（在</a:t>
            </a:r>
            <a:r>
              <a:rPr lang="en-US" altLang="zh-CN" sz="2000" dirty="0">
                <a:solidFill>
                  <a:srgbClr val="FF0000"/>
                </a:solidFill>
              </a:rPr>
              <a:t>C/C++</a:t>
            </a:r>
            <a:r>
              <a:rPr lang="zh-CN" altLang="en-US" sz="2000" dirty="0">
                <a:solidFill>
                  <a:srgbClr val="FF0000"/>
                </a:solidFill>
              </a:rPr>
              <a:t>中：</a:t>
            </a:r>
            <a:r>
              <a:rPr lang="en-US" altLang="zh-CN" sz="2000" dirty="0">
                <a:solidFill>
                  <a:srgbClr val="FF0000"/>
                </a:solidFill>
              </a:rPr>
              <a:t>#define PI 3.1415926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，而用关键字</a:t>
            </a:r>
            <a:r>
              <a:rPr lang="en-US" altLang="zh-CN" sz="2000" dirty="0">
                <a:solidFill>
                  <a:srgbClr val="FF0000"/>
                </a:solidFill>
              </a:rPr>
              <a:t>final</a:t>
            </a:r>
            <a:r>
              <a:rPr lang="zh-CN" altLang="en-US" sz="2000" dirty="0"/>
              <a:t>来定义</a:t>
            </a:r>
            <a:r>
              <a:rPr lang="zh-CN" altLang="en-US" sz="2000" b="1" dirty="0">
                <a:solidFill>
                  <a:srgbClr val="0000FF"/>
                </a:solidFill>
              </a:rPr>
              <a:t>常量</a:t>
            </a:r>
            <a:r>
              <a:rPr lang="zh-CN" altLang="en-US" sz="2000" dirty="0"/>
              <a:t>，在</a:t>
            </a:r>
            <a:r>
              <a:rPr lang="en-US" altLang="zh-CN" sz="2000" dirty="0"/>
              <a:t>C++</a:t>
            </a:r>
            <a:r>
              <a:rPr lang="zh-CN" altLang="en-US" sz="2000" dirty="0"/>
              <a:t>中则采用宏定义来实现常量定义。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对每种数据类型都分配</a:t>
            </a:r>
            <a:r>
              <a:rPr lang="zh-CN" altLang="en-US" sz="2000" dirty="0">
                <a:solidFill>
                  <a:srgbClr val="FF0000"/>
                </a:solidFill>
              </a:rPr>
              <a:t>固定长度</a:t>
            </a:r>
            <a:r>
              <a:rPr lang="zh-CN" altLang="en-US" sz="2000" dirty="0"/>
              <a:t>。例如，在</a:t>
            </a:r>
            <a:r>
              <a:rPr lang="en-US" altLang="zh-CN" sz="2000" dirty="0"/>
              <a:t>Java</a:t>
            </a:r>
            <a:r>
              <a:rPr lang="zh-CN" altLang="en-US" sz="2000" dirty="0"/>
              <a:t>中，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总是</a:t>
            </a:r>
            <a:r>
              <a:rPr lang="en-US" altLang="zh-CN" sz="2000" dirty="0"/>
              <a:t>32</a:t>
            </a:r>
            <a:r>
              <a:rPr lang="zh-CN" altLang="en-US" sz="2000" dirty="0"/>
              <a:t>位的，而在</a:t>
            </a:r>
            <a:r>
              <a:rPr lang="en-US" altLang="zh-CN" sz="2000" dirty="0"/>
              <a:t>C/C++</a:t>
            </a:r>
            <a:r>
              <a:rPr lang="zh-CN" altLang="en-US" sz="2000" dirty="0"/>
              <a:t>中，对于不同的平台，同一个数据类型分配不同的字节数，同样是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，在</a:t>
            </a:r>
            <a:r>
              <a:rPr lang="en-US" altLang="zh-CN" sz="2000" dirty="0"/>
              <a:t>PC</a:t>
            </a:r>
            <a:r>
              <a:rPr lang="zh-CN" altLang="en-US" sz="2000" dirty="0"/>
              <a:t>机中为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个字节（</a:t>
            </a:r>
            <a:r>
              <a:rPr lang="en-US" altLang="zh-CN" sz="2000" dirty="0"/>
              <a:t>16</a:t>
            </a:r>
            <a:r>
              <a:rPr lang="zh-CN" altLang="en-US" sz="2000" dirty="0"/>
              <a:t>位），而在</a:t>
            </a:r>
            <a:r>
              <a:rPr lang="en-US" altLang="zh-CN" sz="2000" dirty="0"/>
              <a:t>VAX-11</a:t>
            </a:r>
            <a:r>
              <a:rPr lang="zh-CN" altLang="en-US" sz="2000" dirty="0"/>
              <a:t>中，则为</a:t>
            </a:r>
            <a:r>
              <a:rPr lang="en-US" altLang="zh-CN" sz="2000" dirty="0"/>
              <a:t>32</a:t>
            </a:r>
            <a:r>
              <a:rPr lang="zh-CN" altLang="en-US" sz="2000" dirty="0"/>
              <a:t>位。这使得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语言不具有可移植性，而</a:t>
            </a:r>
            <a:r>
              <a:rPr lang="en-US" altLang="zh-CN" sz="2000" dirty="0"/>
              <a:t>Java</a:t>
            </a:r>
            <a:r>
              <a:rPr lang="zh-CN" altLang="en-US" sz="2000" dirty="0"/>
              <a:t>则具有跨平台性。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不用指针</a:t>
            </a:r>
            <a:r>
              <a:rPr lang="zh-CN" altLang="en-US" sz="2000" dirty="0"/>
              <a:t>，从而不存在程序员对指针进行编程的问题，也</a:t>
            </a:r>
            <a:r>
              <a:rPr lang="zh-CN" altLang="en-US" sz="2000" dirty="0">
                <a:solidFill>
                  <a:srgbClr val="FF0000"/>
                </a:solidFill>
              </a:rPr>
              <a:t>不允许通过指针来分配或释放某个内存空间</a:t>
            </a:r>
            <a:r>
              <a:rPr lang="zh-CN" altLang="en-US" sz="2000" dirty="0"/>
              <a:t>。而在</a:t>
            </a:r>
            <a:r>
              <a:rPr lang="en-US" altLang="zh-CN" sz="2000" dirty="0"/>
              <a:t>C/C++</a:t>
            </a:r>
            <a:r>
              <a:rPr lang="zh-CN" altLang="en-US" sz="2000" dirty="0"/>
              <a:t>中，常用指针来对内存地址进行</a:t>
            </a:r>
            <a:r>
              <a:rPr lang="zh-CN" altLang="en-US" sz="2000" dirty="0">
                <a:solidFill>
                  <a:srgbClr val="0000FF"/>
                </a:solidFill>
              </a:rPr>
              <a:t>灵活</a:t>
            </a:r>
            <a:r>
              <a:rPr lang="zh-CN" altLang="en-US" sz="2000" dirty="0"/>
              <a:t>的操作，但这种操作也非常容易造成</a:t>
            </a:r>
            <a:r>
              <a:rPr lang="zh-CN" altLang="en-US" sz="2000" dirty="0">
                <a:solidFill>
                  <a:srgbClr val="0000FF"/>
                </a:solidFill>
              </a:rPr>
              <a:t>不可预测的错误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1.5 Java</a:t>
            </a:r>
            <a:r>
              <a:rPr lang="zh-CN" altLang="en-US" sz="2000" dirty="0">
                <a:solidFill>
                  <a:srgbClr val="FF0000"/>
                </a:solidFill>
              </a:rPr>
              <a:t>运行平台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三种平台简介 </a:t>
            </a:r>
            <a:endParaRPr lang="zh-CN" altLang="en-US" sz="2000" b="1" dirty="0"/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运行平台主要分为</a:t>
            </a:r>
            <a:r>
              <a:rPr lang="en-US" altLang="zh-CN" sz="2000" dirty="0"/>
              <a:t>3</a:t>
            </a:r>
            <a:r>
              <a:rPr lang="zh-CN" altLang="en-US" sz="2000" dirty="0"/>
              <a:t>个版本 </a:t>
            </a:r>
            <a:endParaRPr lang="zh-CN" altLang="en-US" sz="20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Java SE (Java Standard Edition) </a:t>
            </a:r>
            <a:r>
              <a:rPr lang="zh-CN" altLang="en-US" sz="2000" dirty="0"/>
              <a:t>标准版（曾称</a:t>
            </a:r>
            <a:r>
              <a:rPr lang="en-US" altLang="zh-CN" sz="2000" dirty="0"/>
              <a:t>J2SE</a:t>
            </a:r>
            <a:r>
              <a:rPr lang="zh-CN" altLang="en-US" sz="2000" dirty="0"/>
              <a:t>）：桌面应用程序和低端的服务器应用程序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Java EE (Java Enterprise Edition) </a:t>
            </a:r>
            <a:r>
              <a:rPr lang="zh-CN" altLang="en-US" sz="2000" dirty="0"/>
              <a:t>企业版（曾称</a:t>
            </a:r>
            <a:r>
              <a:rPr lang="en-US" altLang="zh-CN" sz="2000" dirty="0"/>
              <a:t>J2EE</a:t>
            </a:r>
            <a:r>
              <a:rPr lang="zh-CN" altLang="en-US" sz="2000" dirty="0"/>
              <a:t>）：企业级应用服务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 ME (Java Micro Edition) </a:t>
            </a:r>
            <a:r>
              <a:rPr lang="zh-CN" altLang="en-US" sz="2000" dirty="0"/>
              <a:t>小型版（曾称</a:t>
            </a:r>
            <a:r>
              <a:rPr lang="en-US" altLang="zh-CN" sz="2000" dirty="0"/>
              <a:t>J2ME</a:t>
            </a:r>
            <a:r>
              <a:rPr lang="zh-CN" altLang="en-US" sz="2000" dirty="0"/>
              <a:t>）：嵌入式设备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>
              <a:buNone/>
            </a:pPr>
            <a:r>
              <a:rPr lang="zh-CN" altLang="en-US" sz="2000" dirty="0"/>
              <a:t>上述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运行平台都包含了相应的</a:t>
            </a:r>
            <a:r>
              <a:rPr lang="en-US" altLang="zh-CN" sz="2000" dirty="0"/>
              <a:t>JVM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JDK vs. JRE</a:t>
            </a:r>
            <a:endParaRPr lang="en-US" altLang="zh-CN" sz="2000" dirty="0"/>
          </a:p>
          <a:p>
            <a:pPr lvl="1"/>
            <a:r>
              <a:rPr lang="en-US" altLang="zh-CN" sz="2000" dirty="0"/>
              <a:t>JRE (Java Runtime Environment): </a:t>
            </a:r>
            <a:r>
              <a:rPr lang="en-US" altLang="zh-CN" sz="2000" b="1" dirty="0">
                <a:solidFill>
                  <a:srgbClr val="FF0000"/>
                </a:solidFill>
              </a:rPr>
              <a:t>run</a:t>
            </a:r>
            <a:r>
              <a:rPr lang="en-US" altLang="zh-CN" sz="2000" dirty="0"/>
              <a:t> Java applications</a:t>
            </a:r>
            <a:endParaRPr lang="en-US" altLang="zh-CN" sz="2000" dirty="0"/>
          </a:p>
          <a:p>
            <a:pPr lvl="2"/>
            <a:r>
              <a:rPr lang="en-US" altLang="zh-CN" sz="2000" dirty="0"/>
              <a:t>JVM</a:t>
            </a:r>
            <a:endParaRPr lang="en-US" altLang="zh-CN" sz="2000" dirty="0"/>
          </a:p>
          <a:p>
            <a:pPr lvl="2"/>
            <a:r>
              <a:rPr lang="en-US" altLang="zh-CN" sz="2000" dirty="0"/>
              <a:t>Java</a:t>
            </a:r>
            <a:r>
              <a:rPr lang="zh-CN" altLang="en-US" sz="2000" dirty="0"/>
              <a:t>类库</a:t>
            </a:r>
            <a:endParaRPr lang="en-US" altLang="zh-CN" sz="2000" dirty="0"/>
          </a:p>
          <a:p>
            <a:pPr lvl="2"/>
            <a:r>
              <a:rPr lang="zh-CN" altLang="en-US" sz="2000" dirty="0"/>
              <a:t>一些支持文件</a:t>
            </a:r>
            <a:endParaRPr lang="en-US" altLang="zh-CN" sz="2000" dirty="0"/>
          </a:p>
          <a:p>
            <a:pPr lvl="1"/>
            <a:r>
              <a:rPr lang="en-US" altLang="zh-CN" sz="2000" dirty="0"/>
              <a:t>JDK (Java Development Kit): </a:t>
            </a:r>
            <a:r>
              <a:rPr lang="en-US" altLang="zh-CN" sz="2000" b="1" dirty="0">
                <a:solidFill>
                  <a:srgbClr val="FF0000"/>
                </a:solidFill>
              </a:rPr>
              <a:t>develop</a:t>
            </a:r>
            <a:r>
              <a:rPr lang="en-US" altLang="zh-CN" sz="2000" dirty="0"/>
              <a:t> Java applications</a:t>
            </a:r>
            <a:endParaRPr lang="en-US" altLang="zh-CN" sz="2000" dirty="0"/>
          </a:p>
          <a:p>
            <a:pPr lvl="1"/>
            <a:r>
              <a:rPr lang="zh-CN" altLang="en-US" sz="2000"/>
              <a:t>下载的</a:t>
            </a:r>
            <a:r>
              <a:rPr lang="en-US" altLang="zh-CN" sz="2000"/>
              <a:t>JDK</a:t>
            </a:r>
            <a:r>
              <a:rPr lang="zh-CN" altLang="en-US" sz="2000" dirty="0"/>
              <a:t>中包含了</a:t>
            </a:r>
            <a:r>
              <a:rPr lang="en-US" altLang="zh-CN" sz="2000" dirty="0"/>
              <a:t>JRE</a:t>
            </a:r>
            <a:r>
              <a:rPr lang="zh-CN" altLang="en-US" sz="2000" dirty="0"/>
              <a:t>，所以只要下载</a:t>
            </a:r>
            <a:r>
              <a:rPr lang="en-US" altLang="zh-CN" sz="2000" dirty="0"/>
              <a:t>JDK</a:t>
            </a:r>
            <a:r>
              <a:rPr lang="zh-CN" altLang="en-US" sz="2000" dirty="0"/>
              <a:t>就可以了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75" y="4365104"/>
            <a:ext cx="8915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3131840" y="5905847"/>
            <a:ext cx="29523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70770" y="5229200"/>
            <a:ext cx="24482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17072"/>
            <a:ext cx="3406381" cy="2141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安装</a:t>
            </a:r>
            <a:r>
              <a:rPr lang="en-US" altLang="zh-CN" sz="2000" b="1" dirty="0"/>
              <a:t>Java SE</a:t>
            </a:r>
            <a:r>
              <a:rPr lang="zh-CN" altLang="en-US" sz="2000" b="1" dirty="0"/>
              <a:t>平台</a:t>
            </a:r>
            <a:endParaRPr lang="en-US" altLang="zh-CN" sz="2000" b="1" dirty="0"/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必须从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开始，因此，本书基于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来学习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/>
              <a:t>安装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开发包（</a:t>
            </a:r>
            <a:r>
              <a:rPr lang="en-US" altLang="zh-CN" sz="2000" dirty="0"/>
              <a:t>Java 2 Software Development Kit</a:t>
            </a:r>
            <a:r>
              <a:rPr lang="zh-CN" altLang="en-US" sz="2000" dirty="0"/>
              <a:t>，简称</a:t>
            </a:r>
            <a:r>
              <a:rPr lang="en-US" altLang="zh-CN" sz="2000" dirty="0"/>
              <a:t>JDK</a:t>
            </a:r>
            <a:r>
              <a:rPr lang="zh-CN" altLang="en-US" sz="2000" dirty="0"/>
              <a:t>）是进行</a:t>
            </a:r>
            <a:r>
              <a:rPr lang="en-US" altLang="zh-CN" sz="2000" dirty="0"/>
              <a:t>Java</a:t>
            </a:r>
            <a:r>
              <a:rPr lang="zh-CN" altLang="en-US" sz="2000" dirty="0"/>
              <a:t>软件开发的前提，以下安装过程以最新的</a:t>
            </a:r>
            <a:r>
              <a:rPr lang="en-US" altLang="zh-CN" sz="2000" dirty="0"/>
              <a:t>jdk16</a:t>
            </a:r>
            <a:r>
              <a:rPr lang="zh-CN" altLang="en-US" sz="2000" dirty="0"/>
              <a:t>为例。软件可以在</a:t>
            </a:r>
            <a:r>
              <a:rPr lang="en-US" altLang="zh-CN" sz="2000" dirty="0"/>
              <a:t>Oracle</a:t>
            </a:r>
            <a:r>
              <a:rPr lang="zh-CN" altLang="en-US" sz="2000" dirty="0"/>
              <a:t>公司的官方网站下载到。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97667" y="3430935"/>
            <a:ext cx="6389687" cy="38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hlinkClick r:id="rId2"/>
              </a:rPr>
              <a:t>https://www.oracle.com/java/technologies/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893789" y="3483869"/>
            <a:ext cx="646113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1</a:t>
            </a:r>
            <a:endParaRPr lang="en-US" altLang="zh-CN" sz="1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93789" y="3904170"/>
            <a:ext cx="646113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2</a:t>
            </a:r>
            <a:endParaRPr lang="en-US" altLang="zh-CN" sz="12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3789" y="4346030"/>
            <a:ext cx="646113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3</a:t>
            </a:r>
            <a:endParaRPr lang="en-US" altLang="zh-CN" sz="12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3789" y="4740920"/>
            <a:ext cx="646113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4</a:t>
            </a:r>
            <a:endParaRPr lang="en-US" altLang="zh-CN" sz="12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97667" y="4725144"/>
            <a:ext cx="2196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下载 </a:t>
            </a:r>
            <a:r>
              <a:rPr lang="en-US" altLang="zh-CN" sz="1400" dirty="0"/>
              <a:t>Windows x64 Installer</a:t>
            </a:r>
            <a:endParaRPr lang="zh-CN" altLang="en-US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7666" y="3851236"/>
            <a:ext cx="6389687" cy="38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</a:t>
            </a:r>
            <a:r>
              <a:rPr lang="en-US" altLang="zh-CN" sz="1400" dirty="0">
                <a:solidFill>
                  <a:schemeClr val="tx2"/>
                </a:solidFill>
                <a:hlinkClick r:id="rId3"/>
              </a:rPr>
              <a:t>https://www.oracle.com/java/technologies/javase-downloads.html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97666" y="4293096"/>
            <a:ext cx="7525723" cy="38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16 -&gt; JDK Download </a:t>
            </a:r>
            <a:r>
              <a:rPr lang="en-US" altLang="zh-CN" sz="1400" dirty="0">
                <a:solidFill>
                  <a:schemeClr val="tx2"/>
                </a:solidFill>
                <a:hlinkClick r:id="rId4"/>
              </a:rPr>
              <a:t>https://www.oracle.com/java/technologies/javase-jdk16-downloads.html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776742" y="6420240"/>
            <a:ext cx="4107626" cy="247052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2021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JDK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安装</a:t>
            </a:r>
            <a:r>
              <a:rPr lang="en-US" altLang="zh-CN" sz="2000" dirty="0"/>
              <a:t>: jdk-16.0.2_windows-x64_bin.exe</a:t>
            </a:r>
            <a:endParaRPr lang="en-US" altLang="zh-CN" sz="2000" dirty="0"/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设置</a:t>
            </a:r>
            <a:r>
              <a:rPr lang="en-US" altLang="zh-CN" sz="2000" dirty="0"/>
              <a:t>: </a:t>
            </a:r>
            <a:r>
              <a:rPr lang="zh-CN" altLang="en-US" sz="2000" dirty="0"/>
              <a:t>计算机</a:t>
            </a:r>
            <a:r>
              <a:rPr lang="en-US" altLang="zh-CN" sz="2000" dirty="0"/>
              <a:t>-&gt;</a:t>
            </a:r>
            <a:r>
              <a:rPr lang="zh-CN" altLang="en-US" sz="2000" dirty="0"/>
              <a:t>属性</a:t>
            </a:r>
            <a:r>
              <a:rPr lang="en-US" altLang="zh-CN" sz="2000" dirty="0"/>
              <a:t>-&gt;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-&gt;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-&gt;</a:t>
            </a:r>
            <a:r>
              <a:rPr lang="zh-CN" altLang="en-US" sz="2000" dirty="0"/>
              <a:t>系统变量</a:t>
            </a:r>
            <a:r>
              <a:rPr lang="en-US" altLang="zh-CN" sz="2000" dirty="0"/>
              <a:t>: 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新建</a:t>
            </a:r>
            <a:r>
              <a:rPr lang="en-US" altLang="zh-CN" sz="2000" b="1" dirty="0"/>
              <a:t>JAVA_HOME</a:t>
            </a:r>
            <a:r>
              <a:rPr lang="zh-CN" altLang="en-US" sz="2000" dirty="0"/>
              <a:t>设为</a:t>
            </a:r>
            <a:r>
              <a:rPr lang="en-US" altLang="zh-CN" sz="2000" dirty="0">
                <a:solidFill>
                  <a:srgbClr val="0000FF"/>
                </a:solidFill>
              </a:rPr>
              <a:t>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jdk-16.0.2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;C:\Program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jdk-16.0.2</a:t>
            </a:r>
            <a:r>
              <a:rPr lang="en-US" altLang="zh-CN" sz="2000" dirty="0">
                <a:solidFill>
                  <a:srgbClr val="0000FF"/>
                </a:solidFill>
              </a:rPr>
              <a:t>\bin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CLASSPATH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.; 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jdk-16.0.2</a:t>
            </a:r>
            <a:r>
              <a:rPr lang="en-US" altLang="zh-CN" sz="2000" dirty="0">
                <a:solidFill>
                  <a:srgbClr val="0000FF"/>
                </a:solidFill>
              </a:rPr>
              <a:t>\lib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测试</a:t>
            </a:r>
            <a:r>
              <a:rPr lang="en-US" altLang="zh-CN" sz="2000" dirty="0"/>
              <a:t>: </a:t>
            </a:r>
            <a:r>
              <a:rPr lang="zh-CN" altLang="en-US" sz="2000" dirty="0"/>
              <a:t>输入</a:t>
            </a:r>
            <a:r>
              <a:rPr lang="en-US" altLang="zh-CN" sz="2000" dirty="0"/>
              <a:t>CMD</a:t>
            </a:r>
            <a:r>
              <a:rPr lang="zh-CN" altLang="en-US" sz="2000" dirty="0"/>
              <a:t>打开命令行模式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b="1" dirty="0"/>
              <a:t>java -version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013176"/>
            <a:ext cx="5734850" cy="1438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2021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(2021-06)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Eclipse</a:t>
            </a:r>
            <a:r>
              <a:rPr lang="zh-CN" altLang="en-US" sz="2000" dirty="0"/>
              <a:t>集成开发环境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Step 1. </a:t>
            </a:r>
            <a:r>
              <a:rPr lang="en-US" altLang="zh-CN" sz="2000" dirty="0">
                <a:hlinkClick r:id="rId1"/>
              </a:rPr>
              <a:t>http://www.eclipse.org/downloads/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2. </a:t>
            </a:r>
            <a:r>
              <a:rPr lang="zh-CN" altLang="en-US" sz="2000" dirty="0"/>
              <a:t>点击</a:t>
            </a:r>
            <a:r>
              <a:rPr lang="en-US" altLang="zh-CN" sz="2000" dirty="0"/>
              <a:t>Download x86_64it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3.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Step 4.  </a:t>
            </a:r>
            <a:r>
              <a:rPr lang="zh-CN" altLang="en-US" sz="2000" dirty="0"/>
              <a:t>点击</a:t>
            </a:r>
            <a:r>
              <a:rPr lang="en-US" altLang="zh-CN" sz="2000" dirty="0"/>
              <a:t>eclipse-inst-win64.exe</a:t>
            </a:r>
            <a:r>
              <a:rPr lang="zh-CN" altLang="en-US" sz="2000" dirty="0"/>
              <a:t>开始安装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69341"/>
            <a:ext cx="1533192" cy="13359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887900"/>
            <a:ext cx="1628488" cy="9361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00" y="3611389"/>
            <a:ext cx="1533192" cy="15551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00" y="5257800"/>
            <a:ext cx="1800200" cy="144761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2021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14)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安装</a:t>
            </a:r>
            <a:r>
              <a:rPr lang="en-US" altLang="zh-CN" sz="2000" b="1" dirty="0"/>
              <a:t>Java SE</a:t>
            </a:r>
            <a:r>
              <a:rPr lang="zh-CN" altLang="en-US" sz="2000" b="1" dirty="0"/>
              <a:t>平台</a:t>
            </a:r>
            <a:endParaRPr lang="en-US" altLang="zh-CN" sz="2000" b="1" dirty="0"/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必须从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开始，因此，本书基于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来学习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/>
              <a:t>安装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开发包（</a:t>
            </a:r>
            <a:r>
              <a:rPr lang="en-US" altLang="zh-CN" sz="2000" dirty="0"/>
              <a:t>Java 2 Software Development Kit</a:t>
            </a:r>
            <a:r>
              <a:rPr lang="zh-CN" altLang="en-US" sz="2000" dirty="0"/>
              <a:t>，简称</a:t>
            </a:r>
            <a:r>
              <a:rPr lang="en-US" altLang="zh-CN" sz="2000" dirty="0"/>
              <a:t>JDK</a:t>
            </a:r>
            <a:r>
              <a:rPr lang="zh-CN" altLang="en-US" sz="2000" dirty="0"/>
              <a:t>）是进行</a:t>
            </a:r>
            <a:r>
              <a:rPr lang="en-US" altLang="zh-CN" sz="2000" dirty="0"/>
              <a:t>Java</a:t>
            </a:r>
            <a:r>
              <a:rPr lang="zh-CN" altLang="en-US" sz="2000" dirty="0"/>
              <a:t>软件开发的前提，以下安装过程以最新的</a:t>
            </a:r>
            <a:r>
              <a:rPr lang="en-US" altLang="zh-CN" sz="2000" dirty="0"/>
              <a:t>jdk14</a:t>
            </a:r>
            <a:r>
              <a:rPr lang="zh-CN" altLang="en-US" sz="2000" dirty="0"/>
              <a:t>为例。软件可以在</a:t>
            </a:r>
            <a:r>
              <a:rPr lang="en-US" altLang="zh-CN" sz="2000" dirty="0"/>
              <a:t>Oracle</a:t>
            </a:r>
            <a:r>
              <a:rPr lang="zh-CN" altLang="en-US" sz="2000" dirty="0"/>
              <a:t>公司的官方网站下载到。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97667" y="3430935"/>
            <a:ext cx="6389687" cy="38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hlinkClick r:id="rId1"/>
              </a:rPr>
              <a:t>https://www.oracle.com/java/technologies/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893789" y="3483869"/>
            <a:ext cx="646113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1</a:t>
            </a:r>
            <a:endParaRPr lang="en-US" altLang="zh-CN" sz="1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93789" y="3904170"/>
            <a:ext cx="646113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2</a:t>
            </a:r>
            <a:endParaRPr lang="en-US" altLang="zh-CN" sz="12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3789" y="4346030"/>
            <a:ext cx="646113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3</a:t>
            </a:r>
            <a:endParaRPr lang="en-US" altLang="zh-CN" sz="12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3789" y="4740920"/>
            <a:ext cx="646113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4</a:t>
            </a:r>
            <a:endParaRPr lang="en-US" altLang="zh-CN" sz="12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97667" y="4725144"/>
            <a:ext cx="2196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下载 </a:t>
            </a:r>
            <a:r>
              <a:rPr lang="en-US" altLang="zh-CN" sz="1400" dirty="0"/>
              <a:t>Windows x64 Installer</a:t>
            </a:r>
            <a:endParaRPr lang="zh-CN" altLang="en-US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7666" y="3851236"/>
            <a:ext cx="6389687" cy="38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</a:t>
            </a:r>
            <a:r>
              <a:rPr lang="en-US" altLang="zh-CN" sz="1400" dirty="0">
                <a:solidFill>
                  <a:schemeClr val="tx2"/>
                </a:solidFill>
                <a:hlinkClick r:id="rId2"/>
              </a:rPr>
              <a:t>https://www.oracle.com/java/technologies/javase-downloads.html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97666" y="4293096"/>
            <a:ext cx="7525723" cy="38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14 -&gt; JDK Download </a:t>
            </a:r>
            <a:r>
              <a:rPr lang="en-US" altLang="zh-CN" sz="1400" dirty="0">
                <a:solidFill>
                  <a:schemeClr val="tx2"/>
                </a:solidFill>
                <a:hlinkClick r:id="rId3"/>
              </a:rPr>
              <a:t>https://www.oracle.com/java/technologies/javase-jdk14-downloads.html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4734957"/>
            <a:ext cx="4107626" cy="1964266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3776742" y="6218262"/>
            <a:ext cx="4107626" cy="247052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2020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14)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JDK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安装</a:t>
            </a:r>
            <a:r>
              <a:rPr lang="en-US" altLang="zh-CN" sz="2000" dirty="0"/>
              <a:t>: jdk-14.0.2_windows-x64_bin.exe</a:t>
            </a:r>
            <a:endParaRPr lang="en-US" altLang="zh-CN" sz="2000" dirty="0"/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设置</a:t>
            </a:r>
            <a:r>
              <a:rPr lang="en-US" altLang="zh-CN" sz="2000" dirty="0"/>
              <a:t>: </a:t>
            </a:r>
            <a:r>
              <a:rPr lang="zh-CN" altLang="en-US" sz="2000" dirty="0"/>
              <a:t>计算机</a:t>
            </a:r>
            <a:r>
              <a:rPr lang="en-US" altLang="zh-CN" sz="2000" dirty="0"/>
              <a:t>-&gt;</a:t>
            </a:r>
            <a:r>
              <a:rPr lang="zh-CN" altLang="en-US" sz="2000" dirty="0"/>
              <a:t>属性</a:t>
            </a:r>
            <a:r>
              <a:rPr lang="en-US" altLang="zh-CN" sz="2000" dirty="0"/>
              <a:t>-&gt;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-&gt;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-&gt;</a:t>
            </a:r>
            <a:r>
              <a:rPr lang="zh-CN" altLang="en-US" sz="2000" dirty="0"/>
              <a:t>系统变量</a:t>
            </a:r>
            <a:r>
              <a:rPr lang="en-US" altLang="zh-CN" sz="2000" dirty="0"/>
              <a:t>: 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新建</a:t>
            </a:r>
            <a:r>
              <a:rPr lang="en-US" altLang="zh-CN" sz="2000" b="1" dirty="0"/>
              <a:t>JAVA_HOME</a:t>
            </a:r>
            <a:r>
              <a:rPr lang="zh-CN" altLang="en-US" sz="2000" dirty="0"/>
              <a:t>设为</a:t>
            </a:r>
            <a:r>
              <a:rPr lang="en-US" altLang="zh-CN" sz="2000" dirty="0">
                <a:solidFill>
                  <a:srgbClr val="0000FF"/>
                </a:solidFill>
              </a:rPr>
              <a:t>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jdk-14.0.2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;C:\Program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jdk-14.0.2</a:t>
            </a:r>
            <a:r>
              <a:rPr lang="en-US" altLang="zh-CN" sz="2000" dirty="0">
                <a:solidFill>
                  <a:srgbClr val="0000FF"/>
                </a:solidFill>
              </a:rPr>
              <a:t>\bin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CLASSPATH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.; 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jdk-14.0.2</a:t>
            </a:r>
            <a:r>
              <a:rPr lang="en-US" altLang="zh-CN" sz="2000" dirty="0">
                <a:solidFill>
                  <a:srgbClr val="0000FF"/>
                </a:solidFill>
              </a:rPr>
              <a:t>\lib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测试</a:t>
            </a:r>
            <a:r>
              <a:rPr lang="en-US" altLang="zh-CN" sz="2000" dirty="0"/>
              <a:t>: </a:t>
            </a:r>
            <a:r>
              <a:rPr lang="zh-CN" altLang="en-US" sz="2000" dirty="0"/>
              <a:t>输入</a:t>
            </a:r>
            <a:r>
              <a:rPr lang="en-US" altLang="zh-CN" sz="2000" dirty="0"/>
              <a:t>CMD</a:t>
            </a:r>
            <a:r>
              <a:rPr lang="zh-CN" altLang="en-US" sz="2000" dirty="0"/>
              <a:t>打开命令行模式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b="1" dirty="0"/>
              <a:t>java -version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922320"/>
            <a:ext cx="6590476" cy="18190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2020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制造者、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使用者和</a:t>
            </a:r>
            <a:r>
              <a:rPr lang="zh-CN" altLang="en-US" sz="2000" dirty="0">
                <a:solidFill>
                  <a:srgbClr val="FF0000"/>
                </a:solidFill>
              </a:rPr>
              <a:t>软件</a:t>
            </a:r>
            <a:r>
              <a:rPr lang="zh-CN" altLang="en-US" sz="2000" dirty="0"/>
              <a:t>编写者往往隶属于不同的公司。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软件编写者必须针对新的芯片</a:t>
            </a:r>
            <a:r>
              <a:rPr lang="zh-CN" altLang="en-US" sz="2000" b="1" dirty="0">
                <a:solidFill>
                  <a:srgbClr val="FF0000"/>
                </a:solidFill>
              </a:rPr>
              <a:t>重新编译</a:t>
            </a:r>
            <a:r>
              <a:rPr lang="zh-CN" altLang="en-US" sz="2000" dirty="0"/>
              <a:t>源程序，甚至需要对源程序</a:t>
            </a:r>
            <a:r>
              <a:rPr lang="zh-CN" altLang="en-US" sz="2000" dirty="0">
                <a:solidFill>
                  <a:srgbClr val="FF0000"/>
                </a:solidFill>
              </a:rPr>
              <a:t>进行必要的修改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(Oomph, 2020-06)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Eclipse</a:t>
            </a:r>
            <a:r>
              <a:rPr lang="zh-CN" altLang="en-US" sz="2000" dirty="0"/>
              <a:t>集成开发环境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Step 1. </a:t>
            </a:r>
            <a:r>
              <a:rPr lang="en-US" altLang="zh-CN" sz="2000" dirty="0">
                <a:hlinkClick r:id="rId1"/>
              </a:rPr>
              <a:t>http://www.eclipse.org/downloads/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2. </a:t>
            </a:r>
            <a:r>
              <a:rPr lang="zh-CN" altLang="en-US" sz="2000" dirty="0"/>
              <a:t>点击</a:t>
            </a:r>
            <a:r>
              <a:rPr lang="en-US" altLang="zh-CN" sz="2000" dirty="0"/>
              <a:t>Download 64 bit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3.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Step 4.  </a:t>
            </a:r>
            <a:r>
              <a:rPr lang="zh-CN" altLang="en-US" sz="2000" dirty="0"/>
              <a:t>点击</a:t>
            </a:r>
            <a:r>
              <a:rPr lang="en-US" altLang="zh-CN" sz="2000" dirty="0"/>
              <a:t>eclipse-inst-jre-win64</a:t>
            </a:r>
            <a:r>
              <a:rPr lang="zh-CN" altLang="en-US" sz="2000" dirty="0"/>
              <a:t>开始安装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48880"/>
            <a:ext cx="1512168" cy="11197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887900"/>
            <a:ext cx="1584610" cy="9361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87900"/>
            <a:ext cx="2736304" cy="28283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71200" y="21350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：选择</a:t>
            </a:r>
            <a:r>
              <a:rPr lang="en-US" altLang="zh-CN" sz="2000" b="1" dirty="0">
                <a:solidFill>
                  <a:srgbClr val="FF0000"/>
                </a:solidFill>
              </a:rPr>
              <a:t>2020</a:t>
            </a:r>
            <a:r>
              <a:rPr lang="zh-CN" altLang="en-US" sz="2000" b="1" dirty="0">
                <a:solidFill>
                  <a:srgbClr val="FF0000"/>
                </a:solidFill>
              </a:rPr>
              <a:t>年的版本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  <a:r>
              <a:rPr lang="en-US" altLang="zh-CN" sz="3200" dirty="0"/>
              <a:t>(Java 8)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JDK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安装</a:t>
            </a:r>
            <a:r>
              <a:rPr lang="en-US" altLang="zh-CN" sz="2000" dirty="0"/>
              <a:t>: jdk-8u144-windows-i586.exe </a:t>
            </a:r>
            <a:r>
              <a:rPr lang="zh-CN" altLang="en-US" sz="2000" dirty="0"/>
              <a:t>或 </a:t>
            </a:r>
            <a:r>
              <a:rPr lang="en-US" altLang="zh-CN" sz="2000" dirty="0"/>
              <a:t>jdk-8u144-windows-x64.exe</a:t>
            </a:r>
            <a:endParaRPr lang="en-US" altLang="zh-CN" sz="2000" dirty="0"/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设置</a:t>
            </a:r>
            <a:r>
              <a:rPr lang="en-US" altLang="zh-CN" sz="2000" dirty="0"/>
              <a:t>: </a:t>
            </a:r>
            <a:r>
              <a:rPr lang="zh-CN" altLang="en-US" sz="2000" dirty="0"/>
              <a:t>计算机</a:t>
            </a:r>
            <a:r>
              <a:rPr lang="en-US" altLang="zh-CN" sz="2000" dirty="0"/>
              <a:t>-&gt;</a:t>
            </a:r>
            <a:r>
              <a:rPr lang="zh-CN" altLang="en-US" sz="2000" dirty="0"/>
              <a:t>属性</a:t>
            </a:r>
            <a:r>
              <a:rPr lang="en-US" altLang="zh-CN" sz="2000" dirty="0"/>
              <a:t>-&gt;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-&gt;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-&gt;</a:t>
            </a:r>
            <a:r>
              <a:rPr lang="zh-CN" altLang="en-US" sz="2000" dirty="0"/>
              <a:t>系统变量</a:t>
            </a:r>
            <a:r>
              <a:rPr lang="en-US" altLang="zh-CN" sz="2000" dirty="0"/>
              <a:t>: 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新建</a:t>
            </a:r>
            <a:r>
              <a:rPr lang="en-US" altLang="zh-CN" sz="2000" b="1" dirty="0"/>
              <a:t>JAVA_HOME</a:t>
            </a:r>
            <a:r>
              <a:rPr lang="zh-CN" altLang="en-US" sz="2000" dirty="0"/>
              <a:t>设为</a:t>
            </a:r>
            <a:r>
              <a:rPr lang="en-US" altLang="zh-CN" sz="2000" dirty="0">
                <a:solidFill>
                  <a:srgbClr val="0000FF"/>
                </a:solidFill>
              </a:rPr>
              <a:t>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;C:\Program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\bin; 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</a:t>
            </a:r>
            <a:r>
              <a:rPr lang="en-US" altLang="zh-CN" sz="2000" dirty="0" err="1">
                <a:solidFill>
                  <a:srgbClr val="0000FF"/>
                </a:solidFill>
              </a:rPr>
              <a:t>jre</a:t>
            </a:r>
            <a:r>
              <a:rPr lang="en-US" altLang="zh-CN" sz="2000" dirty="0">
                <a:solidFill>
                  <a:srgbClr val="0000FF"/>
                </a:solidFill>
              </a:rPr>
              <a:t>\bin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CLASSPATH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.;C:\Program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 </a:t>
            </a:r>
            <a:r>
              <a:rPr lang="en-US" altLang="zh-CN" sz="2000" dirty="0">
                <a:solidFill>
                  <a:srgbClr val="0000FF"/>
                </a:solidFill>
              </a:rPr>
              <a:t>\</a:t>
            </a:r>
            <a:r>
              <a:rPr lang="en-US" altLang="zh-CN" sz="2000" dirty="0" err="1">
                <a:solidFill>
                  <a:srgbClr val="0000FF"/>
                </a:solidFill>
              </a:rPr>
              <a:t>lib;C</a:t>
            </a:r>
            <a:r>
              <a:rPr lang="en-US" altLang="zh-CN" sz="2000" dirty="0">
                <a:solidFill>
                  <a:srgbClr val="0000FF"/>
                </a:solidFill>
              </a:rPr>
              <a:t>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\lib\</a:t>
            </a:r>
            <a:r>
              <a:rPr lang="en-US" altLang="zh-CN" sz="2000" dirty="0" err="1">
                <a:solidFill>
                  <a:srgbClr val="0000FF"/>
                </a:solidFill>
              </a:rPr>
              <a:t>dt.jar;C</a:t>
            </a:r>
            <a:r>
              <a:rPr lang="en-US" altLang="zh-CN" sz="2000" dirty="0">
                <a:solidFill>
                  <a:srgbClr val="0000FF"/>
                </a:solidFill>
              </a:rPr>
              <a:t>:\Program Files\Java\jdk</a:t>
            </a:r>
            <a:r>
              <a:rPr lang="en-US" altLang="zh-CN" sz="2000" b="1" dirty="0">
                <a:solidFill>
                  <a:srgbClr val="FF0000"/>
                </a:solidFill>
              </a:rPr>
              <a:t>1.8.0_144</a:t>
            </a:r>
            <a:r>
              <a:rPr lang="en-US" altLang="zh-CN" sz="2000" dirty="0">
                <a:solidFill>
                  <a:srgbClr val="0000FF"/>
                </a:solidFill>
              </a:rPr>
              <a:t>\lib\tools.jar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测试</a:t>
            </a:r>
            <a:r>
              <a:rPr lang="en-US" altLang="zh-CN" sz="2000" dirty="0"/>
              <a:t>: </a:t>
            </a:r>
            <a:r>
              <a:rPr lang="zh-CN" altLang="en-US" sz="2000" dirty="0"/>
              <a:t>开始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dirty="0"/>
              <a:t>CMD</a:t>
            </a:r>
            <a:r>
              <a:rPr lang="zh-CN" altLang="en-US" sz="2000" dirty="0"/>
              <a:t>打开命令行模式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dirty="0"/>
              <a:t>java -version</a:t>
            </a:r>
            <a:r>
              <a:rPr lang="zh-CN" altLang="en-US" sz="2000" dirty="0"/>
              <a:t>，如果显示版本号</a:t>
            </a:r>
            <a:r>
              <a:rPr lang="en-US" altLang="zh-CN" sz="2000" b="1" dirty="0">
                <a:solidFill>
                  <a:srgbClr val="FF0000"/>
                </a:solidFill>
              </a:rPr>
              <a:t>1.8.0_144 </a:t>
            </a:r>
            <a:r>
              <a:rPr lang="zh-CN" altLang="en-US" sz="2000" dirty="0"/>
              <a:t>，表示安装正确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60032" y="580547"/>
            <a:ext cx="3695544" cy="129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5471200" y="21350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</a:rPr>
              <a:t>：选择早期的版本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88595"/>
            <a:ext cx="4466590" cy="372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55" y="163195"/>
            <a:ext cx="4367530" cy="374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975" y="3717290"/>
            <a:ext cx="4810760" cy="343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45" y="3789680"/>
            <a:ext cx="4565650" cy="38817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3728" y="3933056"/>
            <a:ext cx="6786761" cy="100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/>
              <a:t>运行平台</a:t>
            </a:r>
            <a:r>
              <a:rPr lang="en-US" altLang="zh-CN" sz="3200"/>
              <a:t>(</a:t>
            </a:r>
            <a:r>
              <a:rPr lang="en-US" altLang="zh-CN" sz="3200" dirty="0"/>
              <a:t>Eclipse Oxygen)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Eclipse</a:t>
            </a:r>
            <a:r>
              <a:rPr lang="zh-CN" altLang="en-US" sz="2000" dirty="0"/>
              <a:t>集成开发环境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Step 1. </a:t>
            </a:r>
            <a:r>
              <a:rPr lang="en-US" altLang="zh-CN" sz="2000" dirty="0">
                <a:hlinkClick r:id="rId2"/>
              </a:rPr>
              <a:t>http://www.eclipse.org/downloads/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2. </a:t>
            </a:r>
            <a:r>
              <a:rPr lang="zh-CN" altLang="en-US" sz="2000" dirty="0"/>
              <a:t>点击</a:t>
            </a:r>
            <a:r>
              <a:rPr lang="en-US" altLang="zh-CN" sz="2000" dirty="0"/>
              <a:t>Download Packages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3. </a:t>
            </a:r>
            <a:endParaRPr lang="en-US" altLang="zh-C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358405"/>
            <a:ext cx="153164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5095106" y="3573016"/>
            <a:ext cx="7920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236296" y="4005064"/>
            <a:ext cx="1656184" cy="936104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008" y="6444044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注：除了</a:t>
            </a:r>
            <a:r>
              <a:rPr lang="en-US" altLang="zh-CN" dirty="0"/>
              <a:t>Eclipse Oxygen</a:t>
            </a:r>
            <a:r>
              <a:rPr lang="zh-CN" altLang="en-US" dirty="0"/>
              <a:t>版本还有</a:t>
            </a:r>
            <a:r>
              <a:rPr lang="en-US" altLang="zh-CN" dirty="0"/>
              <a:t>Eclipse Neon, Eclipse Mars, Eclipse Luna, Eclipse </a:t>
            </a:r>
            <a:r>
              <a:rPr lang="en-US" altLang="zh-CN" dirty="0" err="1"/>
              <a:t>Kepler</a:t>
            </a:r>
            <a:r>
              <a:rPr lang="zh-CN" altLang="en-US" dirty="0"/>
              <a:t>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71200" y="21350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</a:rPr>
              <a:t>：选择早期的版本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其他安装方式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linux</a:t>
            </a:r>
            <a:r>
              <a:rPr lang="zh-CN" altLang="en-US"/>
              <a:t>系统进行学习开发，不要基于</a:t>
            </a:r>
            <a:r>
              <a:rPr lang="en-US" altLang="zh-CN"/>
              <a:t>windows</a:t>
            </a:r>
            <a:endParaRPr lang="en-US" altLang="zh-CN"/>
          </a:p>
          <a:p>
            <a:r>
              <a:rPr lang="en-US" altLang="zh-CN"/>
              <a:t>Windows-&gt;VirtualBox-&gt;Deepin</a:t>
            </a:r>
            <a:endParaRPr lang="zh-CN" altLang="zh-CN"/>
          </a:p>
          <a:p>
            <a:r>
              <a:rPr lang="zh-CN" altLang="zh-CN"/>
              <a:t>学会使用</a:t>
            </a:r>
            <a:r>
              <a:rPr lang="en-US" altLang="zh-CN"/>
              <a:t>Debug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1.6 Java</a:t>
            </a:r>
            <a:r>
              <a:rPr lang="zh-CN" altLang="en-US" sz="2000" dirty="0">
                <a:solidFill>
                  <a:srgbClr val="FF0000"/>
                </a:solidFill>
              </a:rPr>
              <a:t>程序开发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8072" y="1628800"/>
            <a:ext cx="7740352" cy="381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  <a:endParaRPr lang="zh-CN" altLang="en-US" sz="32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1753700"/>
            <a:ext cx="8229600" cy="43891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/>
              </a:rPr>
              <a:t> Welcome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  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/>
              </a:rPr>
              <a:t> main(String[]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/>
              </a:rPr>
              <a:t>)</a:t>
            </a: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      String[] greeting =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/>
              </a:rPr>
              <a:t> String[3];</a:t>
            </a:r>
            <a:endParaRPr lang="en-US" sz="1300" b="1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      greeting[0] = </a:t>
            </a:r>
            <a:r>
              <a:rPr lang="en-US" sz="1300" dirty="0">
                <a:solidFill>
                  <a:srgbClr val="2A00FF"/>
                </a:solidFill>
                <a:latin typeface="Consolas" panose="020B0609020204030204"/>
              </a:rPr>
              <a:t>"Welcome to Core Java"</a:t>
            </a: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      greeting[1] = </a:t>
            </a:r>
            <a:r>
              <a:rPr lang="en-US" sz="1300" dirty="0">
                <a:solidFill>
                  <a:srgbClr val="2A00FF"/>
                </a:solidFill>
                <a:latin typeface="Consolas" panose="020B0609020204030204"/>
              </a:rPr>
              <a:t>"by Cay </a:t>
            </a:r>
            <a:r>
              <a:rPr lang="en-US" sz="1300" dirty="0" err="1">
                <a:solidFill>
                  <a:srgbClr val="2A00FF"/>
                </a:solidFill>
                <a:latin typeface="Consolas" panose="020B0609020204030204"/>
              </a:rPr>
              <a:t>Horstmann</a:t>
            </a:r>
            <a:r>
              <a:rPr lang="en-US" sz="1300" dirty="0">
                <a:solidFill>
                  <a:srgbClr val="2A00FF"/>
                </a:solidFill>
                <a:latin typeface="Consolas" panose="020B0609020204030204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      greeting[2] = </a:t>
            </a:r>
            <a:r>
              <a:rPr lang="en-US" sz="1300" dirty="0">
                <a:solidFill>
                  <a:srgbClr val="2A00FF"/>
                </a:solidFill>
                <a:latin typeface="Consolas" panose="020B0609020204030204"/>
              </a:rPr>
              <a:t>"and Gary Cornell"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   </a:t>
            </a: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     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/>
              </a:rPr>
              <a:t>for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/>
              </a:rPr>
              <a:t> (String g : greeting){</a:t>
            </a:r>
            <a:endParaRPr lang="en-US" sz="1300" b="1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         </a:t>
            </a: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sz="1300" i="1" dirty="0" err="1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/>
              </a:rPr>
              <a:t>.println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/>
              </a:rPr>
              <a:t>(g);</a:t>
            </a:r>
            <a:endParaRPr lang="en-US" sz="1300" i="1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i="1" dirty="0">
                <a:solidFill>
                  <a:srgbClr val="000000"/>
                </a:solidFill>
                <a:latin typeface="Consolas" panose="020B0609020204030204"/>
              </a:rPr>
              <a:t>      </a:t>
            </a: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   }</a:t>
            </a: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300" dirty="0">
              <a:solidFill>
                <a:srgbClr val="000000"/>
              </a:solidFill>
              <a:latin typeface="Consolas" panose="020B0609020204030204"/>
            </a:endParaRPr>
          </a:p>
          <a:p>
            <a:endParaRPr lang="en-US" sz="1400" dirty="0">
              <a:latin typeface="Consolas" panose="020B0609020204030204"/>
            </a:endParaRPr>
          </a:p>
        </p:txBody>
      </p:sp>
      <p:sp>
        <p:nvSpPr>
          <p:cNvPr id="5" name="Line Callout 1 13"/>
          <p:cNvSpPr/>
          <p:nvPr/>
        </p:nvSpPr>
        <p:spPr>
          <a:xfrm>
            <a:off x="5486400" y="18740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19550"/>
              <a:gd name="adj4" fmla="val -5337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class name = file name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Line Callout 1 15"/>
          <p:cNvSpPr/>
          <p:nvPr/>
        </p:nvSpPr>
        <p:spPr>
          <a:xfrm>
            <a:off x="5486400" y="23312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1290"/>
              <a:gd name="adj4" fmla="val -52261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method: entry point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Line Callout 1 16"/>
          <p:cNvSpPr/>
          <p:nvPr/>
        </p:nvSpPr>
        <p:spPr>
          <a:xfrm>
            <a:off x="5486400" y="27884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1290"/>
              <a:gd name="adj4" fmla="val -5297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an array of Strings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Line Callout 1 17"/>
          <p:cNvSpPr/>
          <p:nvPr/>
        </p:nvSpPr>
        <p:spPr>
          <a:xfrm>
            <a:off x="5486400" y="397721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0461"/>
              <a:gd name="adj4" fmla="val -5422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loop and output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Line Callout 1 22"/>
          <p:cNvSpPr/>
          <p:nvPr/>
        </p:nvSpPr>
        <p:spPr>
          <a:xfrm>
            <a:off x="5486400" y="4387934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18802"/>
              <a:gd name="adj4" fmla="val -540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package, class, method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2" name="Line Callout 1 20"/>
          <p:cNvSpPr/>
          <p:nvPr/>
        </p:nvSpPr>
        <p:spPr>
          <a:xfrm>
            <a:off x="3429000" y="6285695"/>
            <a:ext cx="2438400" cy="306324"/>
          </a:xfrm>
          <a:prstGeom prst="borderCallout1">
            <a:avLst>
              <a:gd name="adj1" fmla="val 18750"/>
              <a:gd name="adj2" fmla="val -8333"/>
              <a:gd name="adj3" fmla="val -1242391"/>
              <a:gd name="adj4" fmla="val -931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command line argument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Line Callout 1 18"/>
          <p:cNvSpPr/>
          <p:nvPr/>
        </p:nvSpPr>
        <p:spPr>
          <a:xfrm>
            <a:off x="1640446" y="5772996"/>
            <a:ext cx="2321954" cy="306324"/>
          </a:xfrm>
          <a:prstGeom prst="borderCallout1">
            <a:avLst>
              <a:gd name="adj1" fmla="val 18750"/>
              <a:gd name="adj2" fmla="val -8333"/>
              <a:gd name="adj3" fmla="val -1070394"/>
              <a:gd name="adj4" fmla="val -869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must be public and static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Line Callout 1 19"/>
          <p:cNvSpPr/>
          <p:nvPr/>
        </p:nvSpPr>
        <p:spPr>
          <a:xfrm>
            <a:off x="1009700" y="5373216"/>
            <a:ext cx="2865512" cy="313195"/>
          </a:xfrm>
          <a:prstGeom prst="borderCallout1">
            <a:avLst>
              <a:gd name="adj1" fmla="val 18750"/>
              <a:gd name="adj2" fmla="val -8333"/>
              <a:gd name="adj3" fmla="val -1073237"/>
              <a:gd name="adj4" fmla="val -869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must be public</a:t>
            </a:r>
            <a:r>
              <a:rPr lang="zh-CN" altLang="en-US" sz="1400" b="1" dirty="0">
                <a:solidFill>
                  <a:srgbClr val="FFFF00"/>
                </a:solidFill>
              </a:rPr>
              <a:t>（因为只有一个类）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编写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Hello.java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编译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  <a:endParaRPr lang="zh-CN" altLang="en-US" sz="20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 err="1"/>
              <a:t>javac</a:t>
            </a:r>
            <a:r>
              <a:rPr lang="en-US" altLang="zh-CN" sz="2000" b="1" dirty="0">
                <a:solidFill>
                  <a:srgbClr val="0000FF"/>
                </a:solidFill>
              </a:rPr>
              <a:t> Hello.java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生成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A.class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   </a:t>
            </a:r>
            <a:r>
              <a:rPr lang="en-US" altLang="zh-CN" sz="2000" dirty="0" err="1"/>
              <a:t>B.class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Hello.class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运行</a:t>
            </a:r>
            <a:r>
              <a:rPr lang="zh-CN" altLang="en-US" sz="2000" b="1" dirty="0">
                <a:solidFill>
                  <a:srgbClr val="FF0000"/>
                </a:solidFill>
              </a:rPr>
              <a:t>主类</a:t>
            </a:r>
            <a:r>
              <a:rPr lang="zh-CN" altLang="en-US" sz="2000" dirty="0"/>
              <a:t>（应用程序）</a:t>
            </a:r>
            <a:endParaRPr lang="zh-CN" altLang="en-US" sz="2000" dirty="0"/>
          </a:p>
          <a:p>
            <a:pPr lvl="1"/>
            <a:r>
              <a:rPr lang="en-US" altLang="zh-CN" sz="2000" b="1" dirty="0"/>
              <a:t>java</a:t>
            </a:r>
            <a:r>
              <a:rPr lang="en-US" altLang="zh-CN" sz="2000" b="1" dirty="0">
                <a:solidFill>
                  <a:srgbClr val="FF0000"/>
                </a:solidFill>
              </a:rPr>
              <a:t> Hello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一定有一个主类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91880" y="1631697"/>
            <a:ext cx="5112568" cy="489364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class </a:t>
            </a:r>
            <a:r>
              <a:rPr lang="zh-CN" altLang="en-US" sz="1600" dirty="0">
                <a:solidFill>
                  <a:srgbClr val="FF0000"/>
                </a:solidFill>
              </a:rPr>
              <a:t>A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{</a:t>
            </a:r>
            <a:endParaRPr lang="zh-CN" altLang="en-US" sz="1600" dirty="0"/>
          </a:p>
          <a:p>
            <a:r>
              <a:rPr lang="zh-CN" altLang="en-US" sz="1600" dirty="0"/>
              <a:t>      void f()</a:t>
            </a:r>
            <a:endParaRPr lang="zh-CN" altLang="en-US" sz="1600" dirty="0"/>
          </a:p>
          <a:p>
            <a:r>
              <a:rPr lang="zh-CN" altLang="en-US" sz="1600" dirty="0"/>
              <a:t>      {</a:t>
            </a:r>
            <a:endParaRPr lang="zh-CN" altLang="en-US" sz="1600" dirty="0"/>
          </a:p>
          <a:p>
            <a:r>
              <a:rPr lang="zh-CN" altLang="en-US" sz="1600" dirty="0"/>
              <a:t>          System.out.println("I am A");</a:t>
            </a:r>
            <a:endParaRPr lang="zh-CN" altLang="en-US" sz="1600" dirty="0"/>
          </a:p>
          <a:p>
            <a:r>
              <a:rPr lang="zh-CN" altLang="en-US" sz="1600" dirty="0"/>
              <a:t>      }</a:t>
            </a:r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  <a:p>
            <a:r>
              <a:rPr lang="zh-CN" altLang="en-US" sz="1600" dirty="0"/>
              <a:t>class </a:t>
            </a:r>
            <a:r>
              <a:rPr lang="zh-CN" altLang="en-US" sz="1600" dirty="0">
                <a:solidFill>
                  <a:srgbClr val="FF0000"/>
                </a:solidFill>
              </a:rPr>
              <a:t>B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{</a:t>
            </a:r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  <a:p>
            <a:r>
              <a:rPr lang="zh-CN" altLang="en-US" sz="1600" b="1" dirty="0">
                <a:solidFill>
                  <a:srgbClr val="0000FF"/>
                </a:solidFill>
              </a:rPr>
              <a:t>public class Hello</a:t>
            </a:r>
            <a:endParaRPr lang="zh-CN" altLang="en-US" sz="1600" b="1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{     </a:t>
            </a:r>
            <a:endParaRPr lang="zh-CN" altLang="en-US" sz="1600" dirty="0"/>
          </a:p>
          <a:p>
            <a:r>
              <a:rPr lang="zh-CN" altLang="en-US" sz="1600" dirty="0"/>
              <a:t>     </a:t>
            </a:r>
            <a:r>
              <a:rPr lang="zh-CN" altLang="en-US" sz="1600" b="1" dirty="0">
                <a:solidFill>
                  <a:srgbClr val="FF0000"/>
                </a:solidFill>
              </a:rPr>
              <a:t>public static void main</a:t>
            </a:r>
            <a:r>
              <a:rPr lang="zh-CN" altLang="en-US" sz="1600" dirty="0"/>
              <a:t> (String args[ ])</a:t>
            </a:r>
            <a:endParaRPr lang="zh-CN" altLang="en-US" sz="1600" dirty="0"/>
          </a:p>
          <a:p>
            <a:r>
              <a:rPr lang="zh-CN" altLang="en-US" sz="1600" dirty="0"/>
              <a:t>     { </a:t>
            </a:r>
            <a:endParaRPr lang="zh-CN" altLang="en-US" sz="1600" dirty="0"/>
          </a:p>
          <a:p>
            <a:r>
              <a:rPr lang="zh-CN" altLang="en-US" sz="1600" dirty="0"/>
              <a:t>         System.out.println("你好，很高兴学习Java");</a:t>
            </a:r>
            <a:endParaRPr lang="zh-CN" altLang="en-US" sz="1600" dirty="0"/>
          </a:p>
          <a:p>
            <a:r>
              <a:rPr lang="zh-CN" altLang="en-US" sz="1600" dirty="0"/>
              <a:t>         A a=new A();</a:t>
            </a:r>
            <a:endParaRPr lang="zh-CN" altLang="en-US" sz="1600" dirty="0"/>
          </a:p>
          <a:p>
            <a:r>
              <a:rPr lang="zh-CN" altLang="en-US" sz="1600" dirty="0"/>
              <a:t>         a.f();</a:t>
            </a:r>
            <a:endParaRPr lang="zh-CN" altLang="en-US" sz="1600" dirty="0"/>
          </a:p>
          <a:p>
            <a:r>
              <a:rPr lang="zh-CN" altLang="en-US" sz="1600" dirty="0"/>
              <a:t>     }</a:t>
            </a:r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6453336"/>
            <a:ext cx="889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注：每个文件只能包含一个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类（也可以没有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类），文件名与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类名相同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0272" y="4509120"/>
            <a:ext cx="2097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主类（</a:t>
            </a:r>
            <a:r>
              <a:rPr lang="en-US" altLang="zh-CN" b="1" dirty="0">
                <a:solidFill>
                  <a:srgbClr val="FF0000"/>
                </a:solidFill>
              </a:rPr>
              <a:t>main class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编写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Tom.java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编译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  <a:endParaRPr lang="zh-CN" altLang="en-US" sz="20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 err="1"/>
              <a:t>javac</a:t>
            </a:r>
            <a:r>
              <a:rPr lang="en-US" altLang="zh-CN" sz="2000" b="1" dirty="0">
                <a:solidFill>
                  <a:srgbClr val="0000FF"/>
                </a:solidFill>
              </a:rPr>
              <a:t> Tom.java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生成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Tom.class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   </a:t>
            </a:r>
            <a:r>
              <a:rPr lang="en-US" altLang="zh-CN" sz="2000" dirty="0" err="1"/>
              <a:t>Example.class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运行</a:t>
            </a:r>
            <a:r>
              <a:rPr lang="zh-CN" altLang="en-US" sz="2000" b="1" dirty="0">
                <a:solidFill>
                  <a:srgbClr val="FF0000"/>
                </a:solidFill>
              </a:rPr>
              <a:t>主类</a:t>
            </a:r>
            <a:r>
              <a:rPr lang="zh-CN" altLang="en-US" sz="2000" dirty="0"/>
              <a:t>（应用程序）</a:t>
            </a:r>
            <a:endParaRPr lang="zh-CN" altLang="en-US" sz="2000" dirty="0"/>
          </a:p>
          <a:p>
            <a:pPr lvl="1"/>
            <a:r>
              <a:rPr lang="en-US" altLang="zh-CN" sz="2000" b="1" dirty="0"/>
              <a:t>java</a:t>
            </a:r>
            <a:r>
              <a:rPr lang="en-US" altLang="zh-CN" sz="2000" b="1" dirty="0">
                <a:solidFill>
                  <a:srgbClr val="FF0000"/>
                </a:solidFill>
              </a:rPr>
              <a:t> Example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一定有一个主类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91880" y="1631697"/>
            <a:ext cx="4320480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</a:rPr>
              <a:t>public class Tom</a:t>
            </a:r>
            <a:r>
              <a:rPr lang="en-US" altLang="zh-CN" sz="1600" dirty="0"/>
              <a:t>{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leg; </a:t>
            </a:r>
            <a:endParaRPr lang="en-US" altLang="zh-CN" sz="1600" dirty="0"/>
          </a:p>
          <a:p>
            <a:r>
              <a:rPr lang="en-US" altLang="zh-CN" sz="1600" dirty="0"/>
              <a:t>     String head;</a:t>
            </a:r>
            <a:endParaRPr lang="en-US" altLang="zh-CN" sz="1600" dirty="0"/>
          </a:p>
          <a:p>
            <a:r>
              <a:rPr lang="en-US" altLang="zh-CN" sz="1600" dirty="0"/>
              <a:t>     void cry(String s){ </a:t>
            </a:r>
            <a:endParaRPr lang="en-US" altLang="zh-CN" sz="1600" dirty="0"/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(s);</a:t>
            </a:r>
            <a:endParaRPr lang="en-US" altLang="zh-CN" sz="1600" dirty="0"/>
          </a:p>
          <a:p>
            <a:r>
              <a:rPr lang="en-US" altLang="zh-CN" sz="1600" dirty="0"/>
              <a:t> 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class Example{ 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public static void main</a:t>
            </a:r>
            <a:r>
              <a:rPr lang="en-US" altLang="zh-CN" sz="1600" dirty="0"/>
              <a:t> 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</a:t>
            </a:r>
            <a:endParaRPr lang="en-US" altLang="zh-CN" sz="1600" dirty="0"/>
          </a:p>
          <a:p>
            <a:r>
              <a:rPr lang="en-US" altLang="zh-CN" sz="1600" dirty="0"/>
              <a:t>    {  Tom cat;</a:t>
            </a:r>
            <a:endParaRPr lang="en-US" altLang="zh-CN" sz="1600" dirty="0"/>
          </a:p>
          <a:p>
            <a:r>
              <a:rPr lang="en-US" altLang="zh-CN" sz="1600" dirty="0"/>
              <a:t>        cat=new Tom();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cat.leg</a:t>
            </a:r>
            <a:r>
              <a:rPr lang="en-US" altLang="zh-CN" sz="1600" dirty="0"/>
              <a:t>=4;    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cat.head</a:t>
            </a:r>
            <a:r>
              <a:rPr lang="en-US" altLang="zh-CN" sz="1600" dirty="0"/>
              <a:t>="</a:t>
            </a:r>
            <a:r>
              <a:rPr lang="zh-CN" altLang="en-US" sz="1600" dirty="0"/>
              <a:t>猫头</a:t>
            </a:r>
            <a:r>
              <a:rPr lang="en-US" altLang="zh-CN" sz="1600" dirty="0"/>
              <a:t>";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腿</a:t>
            </a:r>
            <a:r>
              <a:rPr lang="en-US" altLang="zh-CN" sz="1600" dirty="0"/>
              <a:t>:"+</a:t>
            </a:r>
            <a:r>
              <a:rPr lang="en-US" altLang="zh-CN" sz="1600" dirty="0" err="1"/>
              <a:t>cat.leg</a:t>
            </a:r>
            <a:r>
              <a:rPr lang="en-US" altLang="zh-CN" sz="1600" dirty="0"/>
              <a:t>+"</a:t>
            </a:r>
            <a:r>
              <a:rPr lang="zh-CN" altLang="en-US" sz="1600" dirty="0"/>
              <a:t>条</a:t>
            </a:r>
            <a:r>
              <a:rPr lang="en-US" altLang="zh-CN" sz="1600" dirty="0"/>
              <a:t>");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头</a:t>
            </a:r>
            <a:r>
              <a:rPr lang="en-US" altLang="zh-CN" sz="1600" dirty="0"/>
              <a:t>:"+</a:t>
            </a:r>
            <a:r>
              <a:rPr lang="en-US" altLang="zh-CN" sz="1600" dirty="0" err="1"/>
              <a:t>cat.head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cat.cry</a:t>
            </a:r>
            <a:r>
              <a:rPr lang="en-US" altLang="zh-CN" sz="1600" dirty="0"/>
              <a:t>("</a:t>
            </a:r>
            <a:r>
              <a:rPr lang="zh-CN" altLang="en-US" sz="1600" dirty="0"/>
              <a:t>我今天要和</a:t>
            </a:r>
            <a:r>
              <a:rPr lang="en-US" altLang="zh-CN" sz="1600" dirty="0"/>
              <a:t>Jerry</a:t>
            </a:r>
            <a:r>
              <a:rPr lang="zh-CN" altLang="en-US" sz="1600" dirty="0"/>
              <a:t>拼了</a:t>
            </a:r>
            <a:r>
              <a:rPr lang="en-US" altLang="zh-CN" sz="1600" dirty="0"/>
              <a:t>");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6165304"/>
            <a:ext cx="889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注：每个文件只能包含一个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类（也可以没有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类），文件名与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类名相同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         如果源文件没有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类，则源文件名只要与某个类的名字相同即可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诞生于</a:t>
            </a:r>
            <a:r>
              <a:rPr lang="en-US" altLang="zh-CN" sz="2000" dirty="0">
                <a:solidFill>
                  <a:srgbClr val="FF0000"/>
                </a:solidFill>
              </a:rPr>
              <a:t>1995</a:t>
            </a:r>
            <a:r>
              <a:rPr lang="zh-CN" altLang="en-US" sz="2000" dirty="0"/>
              <a:t>年（</a:t>
            </a:r>
            <a:r>
              <a:rPr lang="zh-CN" altLang="en-US" sz="2000" dirty="0">
                <a:solidFill>
                  <a:srgbClr val="0000FF"/>
                </a:solidFill>
              </a:rPr>
              <a:t>注：</a:t>
            </a:r>
            <a:r>
              <a:rPr lang="en-US" altLang="zh-CN" sz="2000" dirty="0">
                <a:solidFill>
                  <a:srgbClr val="0000FF"/>
                </a:solidFill>
              </a:rPr>
              <a:t>1996</a:t>
            </a:r>
            <a:r>
              <a:rPr lang="zh-CN" altLang="en-US" sz="2000" dirty="0">
                <a:solidFill>
                  <a:srgbClr val="0000FF"/>
                </a:solidFill>
              </a:rPr>
              <a:t>发布</a:t>
            </a:r>
            <a:r>
              <a:rPr lang="en-US" altLang="zh-CN" sz="2000" dirty="0">
                <a:solidFill>
                  <a:srgbClr val="0000FF"/>
                </a:solidFill>
              </a:rPr>
              <a:t>Java 1.0</a:t>
            </a:r>
            <a:r>
              <a:rPr lang="zh-CN" altLang="en-US" sz="2000" dirty="0"/>
              <a:t>），是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公司组织开发的编程语言，主要贡献者是</a:t>
            </a:r>
            <a:r>
              <a:rPr lang="en-US" altLang="zh-CN" sz="2000" dirty="0">
                <a:solidFill>
                  <a:srgbClr val="FF0000"/>
                </a:solidFill>
              </a:rPr>
              <a:t>James Gosling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1990</a:t>
            </a:r>
            <a:r>
              <a:rPr lang="zh-CN" altLang="en-US" sz="2000" dirty="0"/>
              <a:t>年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公司成立了由</a:t>
            </a:r>
            <a:r>
              <a:rPr lang="en-US" altLang="zh-CN" sz="2000" dirty="0"/>
              <a:t>James Gosling</a:t>
            </a:r>
            <a:r>
              <a:rPr lang="zh-CN" altLang="en-US" sz="2000" dirty="0"/>
              <a:t>领导的开发小组，开始致力于开发一种</a:t>
            </a:r>
            <a:r>
              <a:rPr lang="zh-CN" altLang="en-US" sz="2000" dirty="0">
                <a:solidFill>
                  <a:srgbClr val="FF0000"/>
                </a:solidFill>
              </a:rPr>
              <a:t>可移植</a:t>
            </a:r>
            <a:r>
              <a:rPr lang="zh-CN" altLang="en-US" sz="2000" dirty="0"/>
              <a:t>的、</a:t>
            </a:r>
            <a:r>
              <a:rPr lang="zh-CN" altLang="en-US" sz="2000" dirty="0">
                <a:solidFill>
                  <a:srgbClr val="FF0000"/>
                </a:solidFill>
              </a:rPr>
              <a:t>跨平台</a:t>
            </a:r>
            <a:r>
              <a:rPr lang="zh-CN" altLang="en-US" sz="2000" dirty="0"/>
              <a:t>的语言，该语言能生成正确运行于各种</a:t>
            </a:r>
            <a:r>
              <a:rPr lang="zh-CN" altLang="en-US" sz="2000" dirty="0">
                <a:solidFill>
                  <a:srgbClr val="FF0000"/>
                </a:solidFill>
              </a:rPr>
              <a:t>操作系统</a:t>
            </a:r>
            <a:r>
              <a:rPr lang="zh-CN" altLang="en-US" sz="2000" dirty="0"/>
              <a:t>、各种</a:t>
            </a:r>
            <a:r>
              <a:rPr lang="en-US" altLang="zh-CN" sz="2000" dirty="0">
                <a:solidFill>
                  <a:srgbClr val="FF0000"/>
                </a:solidFill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上的代码。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他们的钻研和努力促成了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语言的诞生。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的发展得利于</a:t>
            </a:r>
            <a:r>
              <a:rPr lang="en-US" altLang="zh-CN" sz="2000" dirty="0"/>
              <a:t>Internet</a:t>
            </a:r>
            <a:r>
              <a:rPr lang="zh-CN" altLang="en-US" sz="2000" dirty="0"/>
              <a:t>和</a:t>
            </a:r>
            <a:r>
              <a:rPr lang="en-US" altLang="zh-CN" sz="2000" dirty="0"/>
              <a:t>Web</a:t>
            </a:r>
            <a:r>
              <a:rPr lang="zh-CN" altLang="en-US" sz="2000" dirty="0"/>
              <a:t>的出现，</a:t>
            </a:r>
            <a:r>
              <a:rPr lang="en-US" altLang="zh-CN" sz="2000" dirty="0"/>
              <a:t>Internet</a:t>
            </a:r>
            <a:r>
              <a:rPr lang="zh-CN" altLang="en-US" sz="2000" dirty="0"/>
              <a:t>上有各种不同的计算机，它们可能使用完全不同的</a:t>
            </a:r>
            <a:r>
              <a:rPr lang="zh-CN" altLang="en-US" sz="2000" dirty="0">
                <a:solidFill>
                  <a:srgbClr val="FF0000"/>
                </a:solidFill>
              </a:rPr>
              <a:t>操作系统和</a:t>
            </a:r>
            <a:r>
              <a:rPr lang="en-US" altLang="zh-CN" sz="2000" dirty="0">
                <a:solidFill>
                  <a:srgbClr val="FF0000"/>
                </a:solidFill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，但仍希望运行相同的程序，</a:t>
            </a:r>
            <a:r>
              <a:rPr lang="en-US" altLang="zh-CN" sz="2000" dirty="0"/>
              <a:t>Java</a:t>
            </a:r>
            <a:r>
              <a:rPr lang="zh-CN" altLang="en-US" sz="2000" dirty="0"/>
              <a:t>的出现标志着</a:t>
            </a:r>
            <a:r>
              <a:rPr lang="zh-CN" altLang="en-US" sz="2000" dirty="0">
                <a:solidFill>
                  <a:srgbClr val="FF0000"/>
                </a:solidFill>
              </a:rPr>
              <a:t>真正的分布式系统</a:t>
            </a:r>
            <a:r>
              <a:rPr lang="zh-CN" altLang="en-US" sz="2000" dirty="0"/>
              <a:t>的到来。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7638"/>
            <a:ext cx="4679925" cy="444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1.7 JDK 1.6</a:t>
            </a:r>
            <a:r>
              <a:rPr lang="zh-CN" altLang="en-US" sz="2000" dirty="0">
                <a:solidFill>
                  <a:srgbClr val="FF0000"/>
                </a:solidFill>
              </a:rPr>
              <a:t>编译器的兼容性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1.7 JDK 1.6</a:t>
            </a:r>
            <a:r>
              <a:rPr lang="zh-CN" altLang="en-US" sz="3200" dirty="0"/>
              <a:t>编译器的兼容性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JDK 1.6</a:t>
            </a:r>
            <a:r>
              <a:rPr lang="zh-CN" altLang="en-US" sz="2000" dirty="0"/>
              <a:t>的编译器生成的字节码只能在安装了高于</a:t>
            </a:r>
            <a:r>
              <a:rPr lang="en-US" altLang="zh-CN" sz="2000" dirty="0"/>
              <a:t>JDK 1.6</a:t>
            </a:r>
            <a:r>
              <a:rPr lang="zh-CN" altLang="en-US" sz="2000" dirty="0"/>
              <a:t>或</a:t>
            </a:r>
            <a:r>
              <a:rPr lang="en-US" altLang="zh-CN" sz="2000" dirty="0"/>
              <a:t>JRE 1.6</a:t>
            </a:r>
            <a:r>
              <a:rPr lang="zh-CN" altLang="en-US" sz="2000" dirty="0"/>
              <a:t>的</a:t>
            </a:r>
            <a:r>
              <a:rPr lang="en-US" altLang="zh-CN" sz="2000" dirty="0"/>
              <a:t>Java</a:t>
            </a:r>
            <a:r>
              <a:rPr lang="zh-CN" altLang="en-US" sz="2000" dirty="0"/>
              <a:t>平台环境中运行。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/>
              <a:t> -source </a:t>
            </a:r>
            <a:r>
              <a:rPr lang="zh-CN" altLang="en-US" sz="2000" dirty="0"/>
              <a:t>参数约定字节码（</a:t>
            </a:r>
            <a:r>
              <a:rPr lang="en-US" altLang="zh-CN" sz="2000" dirty="0" err="1"/>
              <a:t>bytecode</a:t>
            </a:r>
            <a:r>
              <a:rPr lang="zh-CN" altLang="en-US" sz="2000" dirty="0"/>
              <a:t>）适合的</a:t>
            </a:r>
            <a:r>
              <a:rPr lang="en-US" altLang="zh-CN" sz="2000" dirty="0"/>
              <a:t>Java</a:t>
            </a:r>
            <a:r>
              <a:rPr lang="zh-CN" altLang="en-US" sz="2000" dirty="0"/>
              <a:t>平台，例如：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339752" y="3140968"/>
            <a:ext cx="266429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javac</a:t>
            </a:r>
            <a:r>
              <a:rPr lang="en-US" altLang="zh-CN" sz="1600" dirty="0"/>
              <a:t> -source 1.2 Hello.java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</a:rPr>
              <a:t>1.5 Java</a:t>
            </a:r>
            <a:r>
              <a:rPr lang="zh-CN" altLang="en-US" sz="2000" dirty="0">
                <a:solidFill>
                  <a:srgbClr val="0000FF"/>
                </a:solidFill>
              </a:rPr>
              <a:t>运行平台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1.6 Java</a:t>
            </a:r>
            <a:r>
              <a:rPr lang="zh-CN" altLang="en-US" sz="2000" dirty="0">
                <a:solidFill>
                  <a:srgbClr val="0000FF"/>
                </a:solidFill>
              </a:rPr>
              <a:t>程序开发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  <a:endParaRPr lang="zh-CN" altLang="en-US" sz="2000" dirty="0"/>
          </a:p>
        </p:txBody>
      </p:sp>
      <p:sp>
        <p:nvSpPr>
          <p:cNvPr id="4" name="右大括号 3"/>
          <p:cNvSpPr/>
          <p:nvPr/>
        </p:nvSpPr>
        <p:spPr>
          <a:xfrm>
            <a:off x="3779912" y="3140968"/>
            <a:ext cx="144016" cy="648072"/>
          </a:xfrm>
          <a:prstGeom prst="rightBrace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95936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重点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James Gosling (May 19, 1955 - )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之父</a:t>
            </a:r>
            <a:endParaRPr lang="en-US" altLang="zh-CN" sz="2000" dirty="0"/>
          </a:p>
          <a:p>
            <a:r>
              <a:rPr lang="en-US" altLang="zh-CN" sz="2000" dirty="0">
                <a:hlinkClick r:id="rId1"/>
              </a:rPr>
              <a:t>http://en.wikipedia.org/wiki/James_Gosling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12</a:t>
            </a:r>
            <a:r>
              <a:rPr lang="zh-CN" altLang="en-US" sz="2000" dirty="0"/>
              <a:t>岁做了一台电子游戏机 ，</a:t>
            </a:r>
            <a:r>
              <a:rPr lang="en-US" altLang="zh-CN" sz="2000" dirty="0"/>
              <a:t>14</a:t>
            </a:r>
            <a:r>
              <a:rPr lang="zh-CN" altLang="en-US" sz="2000" dirty="0"/>
              <a:t>岁学习计算机编程 。</a:t>
            </a:r>
            <a:r>
              <a:rPr lang="en-US" altLang="zh-CN" sz="2000" dirty="0"/>
              <a:t>80</a:t>
            </a:r>
            <a:r>
              <a:rPr lang="zh-CN" altLang="en-US" sz="2000" dirty="0"/>
              <a:t>年代初，</a:t>
            </a:r>
            <a:r>
              <a:rPr lang="en-US" altLang="zh-CN" sz="2000" dirty="0"/>
              <a:t>James Gosling</a:t>
            </a:r>
            <a:r>
              <a:rPr lang="zh-CN" altLang="en-US" sz="2000" dirty="0"/>
              <a:t>获得博士学位后到</a:t>
            </a:r>
            <a:r>
              <a:rPr lang="en-US" altLang="zh-CN" sz="2000" dirty="0"/>
              <a:t>IBM</a:t>
            </a:r>
            <a:r>
              <a:rPr lang="zh-CN" altLang="en-US" sz="2000" dirty="0"/>
              <a:t>工作，设计</a:t>
            </a:r>
            <a:r>
              <a:rPr lang="en-US" altLang="zh-CN" sz="2000" dirty="0"/>
              <a:t>IBM</a:t>
            </a:r>
            <a:r>
              <a:rPr lang="zh-CN" altLang="en-US" sz="2000" dirty="0"/>
              <a:t>第一代工作站，后跳槽到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，</a:t>
            </a:r>
            <a:r>
              <a:rPr lang="en-US" altLang="zh-CN" sz="2000" dirty="0"/>
              <a:t>1991</a:t>
            </a:r>
            <a:r>
              <a:rPr lang="zh-CN" altLang="en-US" sz="2000" dirty="0"/>
              <a:t>年开始从事</a:t>
            </a:r>
            <a:r>
              <a:rPr lang="en-US" altLang="zh-CN" sz="2000" dirty="0"/>
              <a:t>Green</a:t>
            </a:r>
            <a:r>
              <a:rPr lang="zh-CN" altLang="en-US" sz="2000" dirty="0"/>
              <a:t>项目，随后设计了</a:t>
            </a:r>
            <a:r>
              <a:rPr lang="en-US" altLang="zh-CN" sz="2000" dirty="0"/>
              <a:t>Java</a:t>
            </a:r>
            <a:r>
              <a:rPr lang="zh-CN" altLang="en-US" sz="2000" dirty="0"/>
              <a:t>。 </a:t>
            </a:r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  <a:endParaRPr lang="zh-CN" altLang="en-US" dirty="0"/>
          </a:p>
        </p:txBody>
      </p:sp>
      <p:pic>
        <p:nvPicPr>
          <p:cNvPr id="2050" name="Picture 2" descr="James Gosling 2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76" y="1484784"/>
            <a:ext cx="2095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Joshua Bloch  (August 28, 1961 - )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之母，</a:t>
            </a:r>
            <a:r>
              <a:rPr lang="en-US" altLang="zh-CN" sz="2000" dirty="0"/>
              <a:t>Java 2</a:t>
            </a:r>
            <a:r>
              <a:rPr lang="zh-CN" altLang="en-US" sz="2000" dirty="0"/>
              <a:t>元勋</a:t>
            </a:r>
            <a:endParaRPr lang="en-US" altLang="zh-CN" sz="2000" dirty="0"/>
          </a:p>
          <a:p>
            <a:r>
              <a:rPr lang="en-US" altLang="zh-CN" sz="2000" dirty="0">
                <a:hlinkClick r:id="rId1"/>
              </a:rPr>
              <a:t>http://en.wikipedia.org/wiki/Joshua_Bloch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</a:t>
            </a:r>
            <a:r>
              <a:rPr lang="en-US" altLang="zh-CN" sz="2000" dirty="0"/>
              <a:t>Java</a:t>
            </a:r>
            <a:r>
              <a:rPr lang="zh-CN" altLang="en-US" sz="2000" dirty="0"/>
              <a:t>“哺育”成长，主要贡献：</a:t>
            </a:r>
            <a:r>
              <a:rPr lang="en-US" altLang="zh-CN" sz="2000" dirty="0"/>
              <a:t>JDK 1.1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java.math</a:t>
            </a:r>
            <a:r>
              <a:rPr lang="zh-CN" altLang="en-US" sz="2000" dirty="0"/>
              <a:t>、</a:t>
            </a:r>
            <a:r>
              <a:rPr lang="en-US" altLang="zh-CN" sz="2000" dirty="0"/>
              <a:t>JDK 1.4</a:t>
            </a:r>
            <a:r>
              <a:rPr lang="zh-CN" altLang="en-US" sz="2000" dirty="0"/>
              <a:t>中的</a:t>
            </a:r>
            <a:r>
              <a:rPr lang="en-US" altLang="zh-CN" sz="2000" dirty="0"/>
              <a:t>assertions</a:t>
            </a:r>
            <a:r>
              <a:rPr lang="zh-CN" altLang="en-US" sz="2000" dirty="0"/>
              <a:t>、</a:t>
            </a:r>
            <a:r>
              <a:rPr lang="en-US" altLang="zh-CN" sz="2000" dirty="0"/>
              <a:t>Collections Framework</a:t>
            </a:r>
            <a:r>
              <a:rPr lang="zh-CN" altLang="en-US" sz="2000" dirty="0"/>
              <a:t>、</a:t>
            </a:r>
            <a:r>
              <a:rPr lang="en-US" altLang="zh-CN" sz="2000" dirty="0"/>
              <a:t>Tiger</a:t>
            </a:r>
            <a:r>
              <a:rPr lang="zh-CN" altLang="en-US" sz="2000" dirty="0"/>
              <a:t>，</a:t>
            </a:r>
            <a:r>
              <a:rPr lang="en-US" altLang="zh-CN" sz="2000" dirty="0"/>
              <a:t>2004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月离开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到</a:t>
            </a:r>
            <a:r>
              <a:rPr lang="en-US" altLang="zh-CN" sz="2000" dirty="0"/>
              <a:t>Google</a:t>
            </a:r>
            <a:r>
              <a:rPr lang="zh-CN" altLang="en-US" sz="2000" dirty="0"/>
              <a:t>公司。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  <a:endParaRPr lang="zh-CN" altLang="en-US" dirty="0"/>
          </a:p>
        </p:txBody>
      </p:sp>
      <p:pic>
        <p:nvPicPr>
          <p:cNvPr id="4098" name="Picture 2" descr="Joshuablo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76" y="1708364"/>
            <a:ext cx="221749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Bill Joy (November 8, 1954 - )</a:t>
            </a:r>
            <a:endParaRPr lang="en-US" altLang="zh-CN" sz="2000" dirty="0"/>
          </a:p>
          <a:p>
            <a:r>
              <a:rPr lang="en-US" altLang="zh-CN" sz="2000" dirty="0">
                <a:hlinkClick r:id="rId1"/>
              </a:rPr>
              <a:t>http://en.wikipedia.org/wiki/Bill_Joy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兼通计算机软硬件技术的天才，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的创始人之一，世界上最优秀的程序员之一。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  <a:endParaRPr lang="zh-CN" altLang="en-US" dirty="0"/>
          </a:p>
        </p:txBody>
      </p:sp>
      <p:pic>
        <p:nvPicPr>
          <p:cNvPr id="5122" name="Picture 2" descr="Bill jo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20688"/>
            <a:ext cx="2095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Scott McNealy (November 13, 1954 - )</a:t>
            </a:r>
            <a:endParaRPr lang="en-US" altLang="zh-CN" sz="2000" dirty="0"/>
          </a:p>
          <a:p>
            <a:r>
              <a:rPr lang="en-US" altLang="zh-CN" sz="2000" dirty="0">
                <a:hlinkClick r:id="rId1"/>
              </a:rPr>
              <a:t>http://en.wikipedia.org/wiki/Scott_McNealy</a:t>
            </a:r>
            <a:r>
              <a:rPr lang="en-US" altLang="zh-CN" sz="2000" dirty="0"/>
              <a:t>  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Sun Microsystems</a:t>
            </a:r>
            <a:r>
              <a:rPr lang="zh-CN" altLang="en-US" sz="2000" dirty="0"/>
              <a:t>多年的掌舵者。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  <a:endParaRPr lang="zh-CN" altLang="en-US" dirty="0"/>
          </a:p>
        </p:txBody>
      </p:sp>
      <p:pic>
        <p:nvPicPr>
          <p:cNvPr id="7170" name="Picture 2" descr="ScottMcNealy Cropp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8680"/>
            <a:ext cx="2095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Doug Lea</a:t>
            </a:r>
            <a:endParaRPr lang="en-US" altLang="zh-CN" sz="2000" dirty="0"/>
          </a:p>
          <a:p>
            <a:r>
              <a:rPr lang="en-US" altLang="zh-CN" sz="2000" dirty="0">
                <a:hlinkClick r:id="rId1"/>
              </a:rPr>
              <a:t>http://en.wikipedia.org/wiki/Doug_Lea</a:t>
            </a:r>
            <a:r>
              <a:rPr lang="en-US" altLang="zh-CN" sz="2000" dirty="0"/>
              <a:t>  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世界上对</a:t>
            </a:r>
            <a:r>
              <a:rPr lang="en-US" altLang="zh-CN" sz="2000" dirty="0"/>
              <a:t>Java</a:t>
            </a:r>
            <a:r>
              <a:rPr lang="zh-CN" altLang="en-US" sz="2000" dirty="0"/>
              <a:t>影响力最大的个人，因为在</a:t>
            </a:r>
            <a:r>
              <a:rPr lang="en-US" altLang="zh-CN" sz="2000" dirty="0"/>
              <a:t>Java</a:t>
            </a:r>
            <a:r>
              <a:rPr lang="zh-CN" altLang="en-US" sz="2000" dirty="0"/>
              <a:t>的两次大变革中，他都起了举足轻重的作用，服务于纽约州立大学</a:t>
            </a:r>
            <a:r>
              <a:rPr lang="en-US" altLang="zh-CN" sz="2000" dirty="0"/>
              <a:t>Oswego</a:t>
            </a:r>
            <a:r>
              <a:rPr lang="zh-CN" altLang="en-US" sz="2000" dirty="0"/>
              <a:t>分校计算机科学系。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  <a:endParaRPr lang="zh-CN" altLang="en-US" dirty="0"/>
          </a:p>
        </p:txBody>
      </p:sp>
      <p:pic>
        <p:nvPicPr>
          <p:cNvPr id="6146" name="Picture 2" descr="http://d.hiphotos.baidu.com/baike/w%3D268/sign=c3cbda77269759ee4a5067cd8afb434e/2934349b033b5bb502db9e8436d3d539b600bcb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14537"/>
            <a:ext cx="1919164" cy="24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Bruce </a:t>
            </a:r>
            <a:r>
              <a:rPr lang="en-US" altLang="zh-CN" sz="2000" dirty="0" err="1"/>
              <a:t>Eckel</a:t>
            </a:r>
            <a:r>
              <a:rPr lang="en-US" altLang="zh-CN" sz="2000" dirty="0"/>
              <a:t> (July 8, 1957 - )</a:t>
            </a:r>
            <a:endParaRPr lang="en-US" altLang="zh-CN" sz="2000" dirty="0"/>
          </a:p>
          <a:p>
            <a:r>
              <a:rPr lang="en-US" altLang="zh-CN" sz="2000" dirty="0">
                <a:hlinkClick r:id="rId1"/>
              </a:rPr>
              <a:t>http://en.wikipedia.org/wiki/Bruce_Eckel</a:t>
            </a:r>
            <a:r>
              <a:rPr lang="en-US" altLang="zh-CN" sz="2000" dirty="0"/>
              <a:t>   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i="1" dirty="0"/>
              <a:t>Thinking in Java</a:t>
            </a:r>
            <a:r>
              <a:rPr lang="zh-CN" altLang="en-US" sz="2000" dirty="0"/>
              <a:t>的作者。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  <a:endParaRPr lang="zh-CN" altLang="en-US" dirty="0"/>
          </a:p>
        </p:txBody>
      </p:sp>
      <p:pic>
        <p:nvPicPr>
          <p:cNvPr id="8194" name="Picture 2" descr="https://secure.gravatar.com/avatar/edbfa8108712e84771f4d0d756338f75?s=420&amp;d=https://a248.e.akamai.net/assets.github.com%2Fimages%2Fgravatars%2Fgravatar-user-4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80728"/>
            <a:ext cx="1912268" cy="19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James Gosling</a:t>
            </a:r>
            <a:r>
              <a:rPr lang="zh-CN" altLang="en-US" sz="2000" dirty="0"/>
              <a:t>的办公室外面有一棵大橡树，他最初将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语言命名为</a:t>
            </a:r>
            <a:r>
              <a:rPr lang="en-US" altLang="zh-CN" sz="2000" dirty="0"/>
              <a:t>oak</a:t>
            </a:r>
            <a:r>
              <a:rPr lang="zh-CN" altLang="en-US" sz="2000" dirty="0"/>
              <a:t>（橡树），后来发现已经有一种计算机语言的名字叫</a:t>
            </a:r>
            <a:r>
              <a:rPr lang="en-US" altLang="zh-CN" sz="2000" dirty="0"/>
              <a:t>oak</a:t>
            </a:r>
            <a:r>
              <a:rPr lang="zh-CN" altLang="en-US" sz="2000" dirty="0"/>
              <a:t>，最后决定为这种语言起名为</a:t>
            </a:r>
            <a:r>
              <a:rPr lang="en-US" altLang="zh-CN" sz="2000" dirty="0"/>
              <a:t>Java</a:t>
            </a:r>
            <a:r>
              <a:rPr lang="zh-CN" altLang="en-US" sz="2000" dirty="0"/>
              <a:t>，其寓意是</a:t>
            </a:r>
            <a:r>
              <a:rPr lang="zh-CN" altLang="en-US" sz="2000" dirty="0">
                <a:solidFill>
                  <a:srgbClr val="FF0000"/>
                </a:solidFill>
              </a:rPr>
              <a:t>为世人端上一杯热咖啡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Java</a:t>
            </a:r>
            <a:r>
              <a:rPr lang="zh-CN" altLang="en-US" sz="2000" dirty="0"/>
              <a:t>”是印度尼西亚</a:t>
            </a:r>
            <a:r>
              <a:rPr lang="zh-CN" altLang="en-US" sz="2000" dirty="0">
                <a:solidFill>
                  <a:srgbClr val="FF0000"/>
                </a:solidFill>
              </a:rPr>
              <a:t>一个盛产咖啡的岛屿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4" name="Picture 2" descr="http://upload.wikimedia.org/wikipedia/commons/thumb/a/a4/Java_logo_and_wordmark.svg/300px-Java_logo_and_wordmark.svg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8" y="4005064"/>
            <a:ext cx="9559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常用词汇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JVM, Java Virtual Machine (Java</a:t>
            </a:r>
            <a:r>
              <a:rPr lang="zh-CN" altLang="en-US" sz="2000" dirty="0"/>
              <a:t>虚拟机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r>
              <a:rPr lang="en-US" altLang="zh-CN" sz="2000" dirty="0"/>
              <a:t>JDK, Java Development Kit (Java</a:t>
            </a:r>
            <a:r>
              <a:rPr lang="zh-CN" altLang="en-US" sz="2000" dirty="0"/>
              <a:t>开发工具包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r>
              <a:rPr lang="en-US" altLang="zh-CN" sz="2000" dirty="0"/>
              <a:t>JRE, Java Runtime Environment (Java</a:t>
            </a:r>
            <a:r>
              <a:rPr lang="zh-CN" altLang="en-US" sz="2000" dirty="0"/>
              <a:t>运行环境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r>
              <a:rPr lang="en-US" altLang="zh-CN" sz="2000" dirty="0"/>
              <a:t>IDE, Integrated Development Environment (</a:t>
            </a:r>
            <a:r>
              <a:rPr lang="zh-CN" altLang="en-US" sz="2000" dirty="0"/>
              <a:t>集成开发环境</a:t>
            </a:r>
            <a:r>
              <a:rPr lang="en-US" altLang="zh-CN" sz="2000" dirty="0"/>
              <a:t>) 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1.2 </a:t>
            </a:r>
            <a:r>
              <a:rPr lang="zh-CN" altLang="en-US" sz="2000" dirty="0">
                <a:solidFill>
                  <a:srgbClr val="FF0000"/>
                </a:solidFill>
              </a:rPr>
              <a:t>学习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的必要性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1.2 </a:t>
            </a:r>
            <a:r>
              <a:rPr lang="zh-CN" altLang="en-US" sz="3200" dirty="0"/>
              <a:t>学习</a:t>
            </a:r>
            <a:r>
              <a:rPr lang="en-US" altLang="zh-CN" sz="3200" dirty="0"/>
              <a:t>Java</a:t>
            </a:r>
            <a:r>
              <a:rPr lang="zh-CN" altLang="en-US" sz="3200" dirty="0"/>
              <a:t>的必要性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不仅可以用来开发大型的桌面应用程序，而且特别适合于</a:t>
            </a:r>
            <a:r>
              <a:rPr lang="en-US" altLang="zh-CN" sz="2000" dirty="0"/>
              <a:t>Internet</a:t>
            </a:r>
            <a:r>
              <a:rPr lang="zh-CN" altLang="en-US" sz="2000" dirty="0"/>
              <a:t>的应用开发。</a:t>
            </a:r>
            <a:endParaRPr lang="en-US" altLang="zh-CN" sz="2000" dirty="0"/>
          </a:p>
          <a:p>
            <a:r>
              <a:rPr lang="zh-CN" altLang="en-US" sz="2000" dirty="0"/>
              <a:t>目前，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语言不仅是一门正在被广泛使用的编程语言，而且</a:t>
            </a:r>
            <a:r>
              <a:rPr lang="zh-CN" altLang="en-US" sz="2000" dirty="0">
                <a:solidFill>
                  <a:srgbClr val="FF0000"/>
                </a:solidFill>
              </a:rPr>
              <a:t>已成为软件设计开发者应当掌握的一门基础语言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语言是</a:t>
            </a:r>
            <a:r>
              <a:rPr lang="zh-CN" altLang="en-US" sz="2000" dirty="0">
                <a:solidFill>
                  <a:srgbClr val="FF0000"/>
                </a:solidFill>
              </a:rPr>
              <a:t>面向对象编程</a:t>
            </a:r>
            <a:r>
              <a:rPr lang="zh-CN" altLang="en-US" sz="2000" dirty="0"/>
              <a:t>的，并涉及到</a:t>
            </a:r>
            <a:r>
              <a:rPr lang="zh-CN" altLang="en-US" sz="2000" dirty="0">
                <a:solidFill>
                  <a:srgbClr val="FF0000"/>
                </a:solidFill>
              </a:rPr>
              <a:t>网络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多线程</a:t>
            </a:r>
            <a:r>
              <a:rPr lang="zh-CN" altLang="en-US" sz="2000" dirty="0"/>
              <a:t>等重要的基础知识，而且很多新的技术领域都涉及到了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语言，因此，学习和掌握</a:t>
            </a:r>
            <a:r>
              <a:rPr lang="en-US" altLang="zh-CN" sz="2000" dirty="0"/>
              <a:t>Java</a:t>
            </a:r>
            <a:r>
              <a:rPr lang="zh-CN" altLang="en-US" sz="2000" dirty="0"/>
              <a:t>已成为</a:t>
            </a:r>
            <a:r>
              <a:rPr lang="zh-CN" altLang="en-US" sz="2000" dirty="0">
                <a:solidFill>
                  <a:srgbClr val="FF0000"/>
                </a:solidFill>
              </a:rPr>
              <a:t>共识</a:t>
            </a:r>
            <a:r>
              <a:rPr lang="zh-CN" altLang="en-US" sz="2000" dirty="0"/>
              <a:t>。国内外许多大学已将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语言列入了本科教学计划；</a:t>
            </a:r>
            <a:r>
              <a:rPr lang="en-US" altLang="zh-CN" sz="2000" dirty="0"/>
              <a:t>IT</a:t>
            </a:r>
            <a:r>
              <a:rPr lang="zh-CN" altLang="en-US" sz="2000" dirty="0"/>
              <a:t>行业对</a:t>
            </a:r>
            <a:r>
              <a:rPr lang="en-US" altLang="zh-CN" sz="2000" dirty="0"/>
              <a:t>Java</a:t>
            </a:r>
            <a:r>
              <a:rPr lang="zh-CN" altLang="en-US" sz="2000" dirty="0"/>
              <a:t>人才的需求正在不断增长，一些软件公司对其开发人员周期性地进行</a:t>
            </a:r>
            <a:r>
              <a:rPr lang="en-US" altLang="zh-CN" sz="2000" dirty="0"/>
              <a:t>Java</a:t>
            </a:r>
            <a:r>
              <a:rPr lang="zh-CN" altLang="en-US" sz="2000" dirty="0"/>
              <a:t>的基础培训工作。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IT</a:t>
            </a:r>
            <a:r>
              <a:rPr lang="zh-CN" altLang="en-US" sz="2000" dirty="0"/>
              <a:t>行业发达的北美洲，有将近</a:t>
            </a:r>
            <a:r>
              <a:rPr lang="en-US" altLang="zh-CN" sz="2000" dirty="0"/>
              <a:t>60%</a:t>
            </a:r>
            <a:r>
              <a:rPr lang="zh-CN" altLang="en-US" sz="2000" dirty="0"/>
              <a:t>的软件开发人员在使用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完成他们的工作，</a:t>
            </a:r>
            <a:r>
              <a:rPr lang="en-US" altLang="zh-CN" sz="2000" dirty="0"/>
              <a:t>Evans Data</a:t>
            </a:r>
            <a:r>
              <a:rPr lang="zh-CN" altLang="en-US" sz="2000" dirty="0"/>
              <a:t>公司在</a:t>
            </a:r>
            <a:r>
              <a:rPr lang="en-US" altLang="zh-CN" sz="2000" dirty="0"/>
              <a:t>2002</a:t>
            </a:r>
            <a:r>
              <a:rPr lang="zh-CN" altLang="en-US" sz="2000" dirty="0"/>
              <a:t>年做的一项调查中发现，在北美洲，</a:t>
            </a:r>
            <a:r>
              <a:rPr lang="en-US" altLang="zh-CN" sz="2000" dirty="0"/>
              <a:t>Java</a:t>
            </a:r>
            <a:r>
              <a:rPr lang="zh-CN" altLang="en-US" sz="2000" dirty="0"/>
              <a:t>的使用率已经接近 </a:t>
            </a:r>
            <a:r>
              <a:rPr lang="en-US" altLang="zh-CN" sz="2000" dirty="0"/>
              <a:t>C/C++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0000FF"/>
                </a:solidFill>
              </a:rPr>
              <a:t>（教材中使用的是较早的统计数据）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1.3 Java</a:t>
            </a:r>
            <a:r>
              <a:rPr lang="zh-CN" altLang="en-US" sz="2000" dirty="0">
                <a:solidFill>
                  <a:srgbClr val="FF0000"/>
                </a:solidFill>
              </a:rPr>
              <a:t>的特点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简单易学</a:t>
            </a:r>
            <a:endParaRPr lang="zh-CN" altLang="en-US" sz="2000" b="1" dirty="0"/>
          </a:p>
          <a:p>
            <a:pPr lvl="1"/>
            <a:r>
              <a:rPr lang="zh-CN" altLang="en-US" sz="2000" dirty="0"/>
              <a:t>风格类似于</a:t>
            </a:r>
            <a:r>
              <a:rPr lang="en-US" altLang="zh-CN" sz="2000" dirty="0"/>
              <a:t>C++</a:t>
            </a:r>
            <a:r>
              <a:rPr lang="zh-CN" altLang="en-US" sz="2000" dirty="0"/>
              <a:t>，基本语法与</a:t>
            </a:r>
            <a:r>
              <a:rPr lang="en-US" altLang="zh-CN" sz="2000" dirty="0"/>
              <a:t>C</a:t>
            </a:r>
            <a:r>
              <a:rPr lang="zh-CN" altLang="en-US" sz="2000" dirty="0"/>
              <a:t>语言类似；摒弃了</a:t>
            </a:r>
            <a:r>
              <a:rPr lang="en-US" altLang="zh-CN" sz="2000" dirty="0"/>
              <a:t>C++</a:t>
            </a:r>
            <a:r>
              <a:rPr lang="zh-CN" altLang="en-US" sz="2000" dirty="0"/>
              <a:t>中容易引发程序错误的地方，如</a:t>
            </a:r>
            <a:r>
              <a:rPr lang="zh-CN" altLang="en-US" sz="2000" dirty="0">
                <a:solidFill>
                  <a:srgbClr val="FF0000"/>
                </a:solidFill>
              </a:rPr>
              <a:t>指针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内存管理（垃圾回收机制）</a:t>
            </a:r>
            <a:r>
              <a:rPr lang="zh-CN" altLang="en-US" sz="2000" dirty="0"/>
              <a:t>；提供了</a:t>
            </a:r>
            <a:r>
              <a:rPr lang="zh-CN" altLang="en-US" sz="2000" dirty="0">
                <a:solidFill>
                  <a:srgbClr val="FF0000"/>
                </a:solidFill>
              </a:rPr>
              <a:t>丰富的类库（</a:t>
            </a:r>
            <a:r>
              <a:rPr lang="en-US" altLang="zh-CN" sz="2000" dirty="0">
                <a:solidFill>
                  <a:srgbClr val="FF0000"/>
                </a:solidFill>
              </a:rPr>
              <a:t>API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平台无关性</a:t>
            </a:r>
            <a:endParaRPr lang="zh-CN" altLang="en-US" sz="2000" b="1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源程序被编译成一种与机器无关的</a:t>
            </a:r>
            <a:r>
              <a:rPr lang="zh-CN" altLang="en-US" sz="2000" dirty="0">
                <a:solidFill>
                  <a:srgbClr val="FF0000"/>
                </a:solidFill>
              </a:rPr>
              <a:t>字节码（</a:t>
            </a:r>
            <a:r>
              <a:rPr lang="en-US" altLang="zh-CN" sz="2000" dirty="0" err="1">
                <a:solidFill>
                  <a:srgbClr val="FF0000"/>
                </a:solidFill>
              </a:rPr>
              <a:t>bytecode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zh-CN" altLang="en-US" sz="2000" dirty="0"/>
              <a:t>被设计在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</a:t>
            </a:r>
            <a:r>
              <a:rPr lang="zh-CN" altLang="en-US" sz="2000" dirty="0"/>
              <a:t>上运行。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语言和其他语言相比，最大的优势就是平台（操作系统和</a:t>
            </a:r>
            <a:r>
              <a:rPr lang="en-US" altLang="zh-CN" sz="2000" dirty="0"/>
              <a:t>CPU</a:t>
            </a:r>
            <a:r>
              <a:rPr lang="zh-CN" altLang="en-US" sz="2000" dirty="0"/>
              <a:t>）无关性，这也是</a:t>
            </a:r>
            <a:r>
              <a:rPr lang="en-US" altLang="zh-CN" sz="2000" dirty="0"/>
              <a:t>Java</a:t>
            </a:r>
            <a:r>
              <a:rPr lang="zh-CN" altLang="en-US" sz="2000" dirty="0"/>
              <a:t>风靡全球的主要原因。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"write once, run anywhere" (WORA)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I2MGJiNGY1NDkwOTJmY2QyZGE5NjE1ZjViODIwND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10444</Words>
  <Application>WPS 演示</Application>
  <PresentationFormat>全屏显示(4:3)</PresentationFormat>
  <Paragraphs>618</Paragraphs>
  <Slides>50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Arial</vt:lpstr>
      <vt:lpstr>宋体</vt:lpstr>
      <vt:lpstr>Wingdings</vt:lpstr>
      <vt:lpstr>仿宋</vt:lpstr>
      <vt:lpstr>Calibri</vt:lpstr>
      <vt:lpstr>微软雅黑</vt:lpstr>
      <vt:lpstr>Arial Unicode MS</vt:lpstr>
      <vt:lpstr>Times New Roman</vt:lpstr>
      <vt:lpstr>Consolas</vt:lpstr>
      <vt:lpstr>Office Theme</vt:lpstr>
      <vt:lpstr>JAVA程序设计</vt:lpstr>
      <vt:lpstr>Outline</vt:lpstr>
      <vt:lpstr>1.1 Java语言的诞生</vt:lpstr>
      <vt:lpstr>1.1 Java语言的诞生</vt:lpstr>
      <vt:lpstr>1.1 Java语言的诞生</vt:lpstr>
      <vt:lpstr>Outline</vt:lpstr>
      <vt:lpstr>1.2 学习Java的必要性</vt:lpstr>
      <vt:lpstr>Outline</vt:lpstr>
      <vt:lpstr>1.3 Java的特点</vt:lpstr>
      <vt:lpstr>1.3 Java的特点</vt:lpstr>
      <vt:lpstr>1.3 Java的特点</vt:lpstr>
      <vt:lpstr>1.3 Java的特点</vt:lpstr>
      <vt:lpstr>Buzzwords (1/3) </vt:lpstr>
      <vt:lpstr>Buzzwords (2/3) </vt:lpstr>
      <vt:lpstr>Buzzwords (3/3) </vt:lpstr>
      <vt:lpstr>Outline</vt:lpstr>
      <vt:lpstr>1.4 Java与C/C++之关系</vt:lpstr>
      <vt:lpstr>1.4 Java与C/C++之关系</vt:lpstr>
      <vt:lpstr>1.4 Java与C/C++之关系</vt:lpstr>
      <vt:lpstr>1.4 Java与C/C++之关系</vt:lpstr>
      <vt:lpstr>1.4 Java与C/C++之关系</vt:lpstr>
      <vt:lpstr>Outline</vt:lpstr>
      <vt:lpstr>1.5 Java运行平台</vt:lpstr>
      <vt:lpstr>1.5 Java运行平台</vt:lpstr>
      <vt:lpstr>1.5 Java运行平台(Java 16)</vt:lpstr>
      <vt:lpstr>1.5 Java运行平台(Java 16)</vt:lpstr>
      <vt:lpstr>1.5 Java运行平台(2021-06)</vt:lpstr>
      <vt:lpstr>1.5 Java运行平台(Java 14)</vt:lpstr>
      <vt:lpstr>1.5 Java运行平台(Java 14)</vt:lpstr>
      <vt:lpstr>1.5 Java运行平台(Oomph, 2020-06)</vt:lpstr>
      <vt:lpstr>1.5 Java运行平台(Java 8)</vt:lpstr>
      <vt:lpstr>PowerPoint 演示文稿</vt:lpstr>
      <vt:lpstr>1.5 Java运行平台(Eclipse Oxygen)</vt:lpstr>
      <vt:lpstr>PowerPoint 演示文稿</vt:lpstr>
      <vt:lpstr>Outline</vt:lpstr>
      <vt:lpstr>1.6 Java程序开发</vt:lpstr>
      <vt:lpstr>1.6 Java程序开发</vt:lpstr>
      <vt:lpstr>1.6 Java程序开发</vt:lpstr>
      <vt:lpstr>1.6 Java程序开发</vt:lpstr>
      <vt:lpstr>1.6 Java程序开发</vt:lpstr>
      <vt:lpstr>Outline</vt:lpstr>
      <vt:lpstr>1.7 JDK 1.6编译器的兼容性</vt:lpstr>
      <vt:lpstr>小节</vt:lpstr>
      <vt:lpstr>Java风云人物</vt:lpstr>
      <vt:lpstr>Java风云人物</vt:lpstr>
      <vt:lpstr>Java风云人物</vt:lpstr>
      <vt:lpstr>Java风云人物</vt:lpstr>
      <vt:lpstr>Java风云人物</vt:lpstr>
      <vt:lpstr>Java风云人物</vt:lpstr>
      <vt:lpstr>Java常用词汇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卢亚辉</cp:lastModifiedBy>
  <cp:revision>619</cp:revision>
  <dcterms:created xsi:type="dcterms:W3CDTF">2006-08-16T00:00:00Z</dcterms:created>
  <dcterms:modified xsi:type="dcterms:W3CDTF">2023-09-06T13:35:24Z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D1CE5C0954704FF2A2B185405B22511B</vt:lpwstr>
  </property>
  <property fmtid="{D5CDD505-2E9C-101B-9397-08002B2CF9AE}" pid="3" name="KSOProductBuildVer">
    <vt:lpwstr>2052-12.1.0.15374</vt:lpwstr>
  </property>
</Properties>
</file>