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3"/>
    <p:sldId id="257" r:id="rId4"/>
    <p:sldId id="271" r:id="rId5"/>
    <p:sldId id="323" r:id="rId6"/>
    <p:sldId id="275" r:id="rId7"/>
    <p:sldId id="274" r:id="rId8"/>
    <p:sldId id="324" r:id="rId9"/>
    <p:sldId id="258" r:id="rId10"/>
    <p:sldId id="276" r:id="rId11"/>
    <p:sldId id="325" r:id="rId12"/>
    <p:sldId id="278" r:id="rId13"/>
    <p:sldId id="326" r:id="rId14"/>
    <p:sldId id="259" r:id="rId15"/>
    <p:sldId id="279" r:id="rId16"/>
    <p:sldId id="327" r:id="rId17"/>
    <p:sldId id="281" r:id="rId18"/>
    <p:sldId id="328" r:id="rId19"/>
    <p:sldId id="260" r:id="rId20"/>
    <p:sldId id="282" r:id="rId21"/>
    <p:sldId id="261" r:id="rId22"/>
    <p:sldId id="283" r:id="rId23"/>
    <p:sldId id="329" r:id="rId24"/>
    <p:sldId id="285" r:id="rId25"/>
    <p:sldId id="287" r:id="rId26"/>
    <p:sldId id="330" r:id="rId27"/>
    <p:sldId id="290" r:id="rId28"/>
    <p:sldId id="262" r:id="rId29"/>
    <p:sldId id="291" r:id="rId30"/>
    <p:sldId id="331" r:id="rId31"/>
    <p:sldId id="332" r:id="rId32"/>
    <p:sldId id="292" r:id="rId33"/>
    <p:sldId id="293" r:id="rId34"/>
    <p:sldId id="333" r:id="rId35"/>
    <p:sldId id="263" r:id="rId36"/>
    <p:sldId id="294" r:id="rId37"/>
    <p:sldId id="264" r:id="rId38"/>
    <p:sldId id="295" r:id="rId39"/>
    <p:sldId id="265" r:id="rId40"/>
    <p:sldId id="296" r:id="rId41"/>
    <p:sldId id="266" r:id="rId42"/>
    <p:sldId id="297" r:id="rId43"/>
    <p:sldId id="267" r:id="rId44"/>
    <p:sldId id="299" r:id="rId45"/>
    <p:sldId id="301" r:id="rId46"/>
    <p:sldId id="304" r:id="rId47"/>
    <p:sldId id="305" r:id="rId48"/>
    <p:sldId id="306" r:id="rId49"/>
    <p:sldId id="308" r:id="rId50"/>
    <p:sldId id="268" r:id="rId51"/>
    <p:sldId id="309" r:id="rId52"/>
    <p:sldId id="312" r:id="rId53"/>
    <p:sldId id="313" r:id="rId54"/>
    <p:sldId id="314" r:id="rId55"/>
    <p:sldId id="315" r:id="rId56"/>
    <p:sldId id="270" r:id="rId57"/>
    <p:sldId id="316" r:id="rId58"/>
    <p:sldId id="319" r:id="rId59"/>
    <p:sldId id="320" r:id="rId60"/>
    <p:sldId id="322" r:id="rId61"/>
    <p:sldId id="334" r:id="rId62"/>
    <p:sldId id="335" r:id="rId63"/>
  </p:sldIdLst>
  <p:sldSz cx="9144000" cy="6858000" type="screen4x3"/>
  <p:notesSz cx="6858000" cy="9144000"/>
  <p:custDataLst>
    <p:tags r:id="rId6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 autoAdjust="0"/>
    <p:restoredTop sz="94660"/>
  </p:normalViewPr>
  <p:slideViewPr>
    <p:cSldViewPr>
      <p:cViewPr>
        <p:scale>
          <a:sx n="75" d="100"/>
          <a:sy n="75" d="100"/>
        </p:scale>
        <p:origin x="420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8" Type="http://schemas.openxmlformats.org/officeDocument/2006/relationships/tags" Target="tags/tag1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notesMaster" Target="notesMasters/notesMaster1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docs.oracle.com/javase/tutorial/java/nutsandbolts/operators.html" TargetMode="External"/><Relationship Id="rId1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docs.oracle.com/javase/tutorial/java/nutsandbolts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+mn-lt"/>
              </a:rPr>
              <a:t>JAVA</a:t>
            </a:r>
            <a:r>
              <a:rPr lang="zh-CN" altLang="en-US" sz="480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卢亚辉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作者和其他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zh-CN" altLang="en-US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说明：本课程所使用的所有讲义，都是在以上资料上修改的。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3.2 </a:t>
            </a:r>
            <a:r>
              <a:rPr lang="zh-CN" altLang="en-US" sz="3200" dirty="0"/>
              <a:t>关系运算符和关系表达式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(1) </a:t>
            </a:r>
            <a:r>
              <a:rPr lang="zh-CN" altLang="en-US" sz="2000" dirty="0">
                <a:solidFill>
                  <a:srgbClr val="FF0000"/>
                </a:solidFill>
              </a:rPr>
              <a:t>大小</a:t>
            </a:r>
            <a:r>
              <a:rPr lang="zh-CN" altLang="en-US" sz="2000" dirty="0"/>
              <a:t>关系运算符</a:t>
            </a:r>
            <a:endParaRPr lang="zh-CN" altLang="en-US" sz="2000" dirty="0"/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/>
              <a:t>&gt;</a:t>
            </a:r>
            <a:r>
              <a:rPr lang="zh-CN" altLang="en-US" sz="2000" dirty="0"/>
              <a:t>、</a:t>
            </a:r>
            <a:r>
              <a:rPr lang="en-US" altLang="zh-CN" sz="2000" dirty="0"/>
              <a:t>&gt;=</a:t>
            </a:r>
            <a:r>
              <a:rPr lang="zh-CN" altLang="en-US" sz="2000" dirty="0"/>
              <a:t>、</a:t>
            </a:r>
            <a:r>
              <a:rPr lang="en-US" altLang="zh-CN" sz="2000" dirty="0"/>
              <a:t>&lt;</a:t>
            </a:r>
            <a:r>
              <a:rPr lang="zh-CN" altLang="en-US" sz="2000" dirty="0"/>
              <a:t>、</a:t>
            </a:r>
            <a:r>
              <a:rPr lang="en-US" altLang="zh-CN" sz="2000" dirty="0"/>
              <a:t>&lt;=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操作元：数值型的常量、变量或表达式</a:t>
            </a:r>
            <a:endParaRPr lang="en-US" altLang="zh-CN" sz="2000" dirty="0"/>
          </a:p>
          <a:p>
            <a:pPr lvl="1"/>
            <a:r>
              <a:rPr lang="zh-CN" altLang="en-US" sz="2000" dirty="0"/>
              <a:t>优先级：</a:t>
            </a:r>
            <a:r>
              <a:rPr lang="en-US" altLang="zh-CN" sz="2000" dirty="0"/>
              <a:t>6</a:t>
            </a:r>
            <a:r>
              <a:rPr lang="zh-CN" altLang="en-US" sz="2000" dirty="0"/>
              <a:t>级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例子：</a:t>
            </a:r>
            <a:r>
              <a:rPr lang="en-US" altLang="zh-CN" sz="2000" dirty="0"/>
              <a:t>10&gt;20-17</a:t>
            </a:r>
            <a:r>
              <a:rPr lang="zh-CN" altLang="en-US" sz="2000" dirty="0"/>
              <a:t>相当于</a:t>
            </a:r>
            <a:r>
              <a:rPr lang="en-US" altLang="zh-CN" sz="2000" dirty="0"/>
              <a:t>10&gt;(20-17)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3.2 </a:t>
            </a:r>
            <a:r>
              <a:rPr lang="zh-CN" altLang="en-US" sz="3200" dirty="0"/>
              <a:t>关系运算符和关系表达式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(2) </a:t>
            </a:r>
            <a:r>
              <a:rPr lang="zh-CN" altLang="en-US" sz="2000" dirty="0">
                <a:solidFill>
                  <a:srgbClr val="FF0000"/>
                </a:solidFill>
              </a:rPr>
              <a:t>等、不等</a:t>
            </a:r>
            <a:r>
              <a:rPr lang="zh-CN" altLang="en-US" sz="2000" dirty="0"/>
              <a:t>关系</a:t>
            </a:r>
            <a:endParaRPr lang="zh-CN" altLang="en-US" sz="2000" dirty="0"/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b="1" dirty="0">
                <a:solidFill>
                  <a:srgbClr val="FF0000"/>
                </a:solidFill>
              </a:rPr>
              <a:t>==</a:t>
            </a:r>
            <a:r>
              <a:rPr lang="zh-CN" altLang="en-US" sz="2000" dirty="0"/>
              <a:t>、</a:t>
            </a:r>
            <a:r>
              <a:rPr lang="en-US" altLang="zh-CN" sz="2000" dirty="0"/>
              <a:t>!=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优先级：</a:t>
            </a:r>
            <a:r>
              <a:rPr lang="en-US" altLang="zh-CN" sz="2000" dirty="0"/>
              <a:t>7</a:t>
            </a:r>
            <a:r>
              <a:rPr lang="zh-CN" altLang="en-US" sz="2000" dirty="0"/>
              <a:t>级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注：不要将赋值运算符“</a:t>
            </a:r>
            <a:r>
              <a:rPr lang="en-US" altLang="zh-CN" sz="2000" dirty="0"/>
              <a:t>=</a:t>
            </a:r>
            <a:r>
              <a:rPr lang="zh-CN" altLang="en-US" sz="2000" dirty="0"/>
              <a:t>”与等号运算符“</a:t>
            </a:r>
            <a:r>
              <a:rPr lang="en-US" altLang="zh-CN" sz="2000" dirty="0"/>
              <a:t>==</a:t>
            </a:r>
            <a:r>
              <a:rPr lang="zh-CN" altLang="en-US" sz="2000" dirty="0"/>
              <a:t>”混淆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3.2 </a:t>
            </a:r>
            <a:r>
              <a:rPr lang="zh-CN" altLang="en-US" sz="3200" dirty="0"/>
              <a:t>关系运算符和关系表达式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(3) </a:t>
            </a:r>
            <a:r>
              <a:rPr lang="zh-CN" altLang="en-US" sz="2000" dirty="0"/>
              <a:t>关系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结果为数值型的变量或表达式可以通过关系运算符形成关系表达式</a:t>
            </a:r>
            <a:endParaRPr lang="en-US" altLang="zh-CN" sz="2000" dirty="0"/>
          </a:p>
          <a:p>
            <a:pPr lvl="1"/>
            <a:r>
              <a:rPr lang="zh-CN" altLang="en-US" sz="2000" dirty="0"/>
              <a:t>例子：</a:t>
            </a:r>
            <a:r>
              <a:rPr lang="en-US" altLang="zh-CN" sz="2000" dirty="0"/>
              <a:t>24&gt;18</a:t>
            </a:r>
            <a:r>
              <a:rPr lang="zh-CN" altLang="en-US" sz="2000" dirty="0"/>
              <a:t>，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x+y+z</a:t>
            </a:r>
            <a:r>
              <a:rPr lang="en-US" altLang="zh-CN" sz="2000" dirty="0"/>
              <a:t>)&gt;30+x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3.3 </a:t>
            </a:r>
            <a:r>
              <a:rPr lang="zh-CN" altLang="en-US" sz="2000" dirty="0">
                <a:solidFill>
                  <a:srgbClr val="FF0000"/>
                </a:solidFill>
              </a:rPr>
              <a:t>逻辑运算符和逻辑表达式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3.3 </a:t>
            </a:r>
            <a:r>
              <a:rPr lang="zh-CN" altLang="en-US" sz="3200" dirty="0"/>
              <a:t>逻辑运算符和逻辑表达式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用来实现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型数据的逻辑“与”、“或”和“非”运算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运算结果是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3.3 </a:t>
            </a:r>
            <a:r>
              <a:rPr lang="zh-CN" altLang="en-US" sz="3200" dirty="0"/>
              <a:t>逻辑运算符和逻辑表达式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(1) </a:t>
            </a:r>
            <a:r>
              <a:rPr lang="zh-CN" altLang="en-US" sz="2000" dirty="0"/>
              <a:t>逻辑“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zh-CN" altLang="en-US" sz="2000" dirty="0"/>
              <a:t>”和逻辑“</a:t>
            </a:r>
            <a:r>
              <a:rPr lang="zh-CN" altLang="en-US" sz="2000" dirty="0">
                <a:solidFill>
                  <a:srgbClr val="FF0000"/>
                </a:solidFill>
              </a:rPr>
              <a:t>或</a:t>
            </a:r>
            <a:r>
              <a:rPr lang="zh-CN" altLang="en-US" sz="2000" dirty="0"/>
              <a:t>”</a:t>
            </a:r>
            <a:endParaRPr lang="zh-CN" altLang="en-US" sz="2000" dirty="0"/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、</a:t>
            </a:r>
            <a:r>
              <a:rPr lang="en-US" altLang="zh-CN" sz="2000" dirty="0"/>
              <a:t>||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操作元：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型的变量或求值结果是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型数据的表达式</a:t>
            </a:r>
            <a:endParaRPr lang="en-US" altLang="zh-CN" sz="2000" dirty="0"/>
          </a:p>
          <a:p>
            <a:pPr lvl="1"/>
            <a:r>
              <a:rPr lang="zh-CN" altLang="en-US" sz="2000" dirty="0"/>
              <a:t>结合性：从左到右</a:t>
            </a:r>
            <a:endParaRPr lang="en-US" altLang="zh-CN" sz="2000" dirty="0"/>
          </a:p>
          <a:p>
            <a:pPr lvl="1"/>
            <a:r>
              <a:rPr lang="zh-CN" altLang="en-US" sz="2000" dirty="0"/>
              <a:t>优先级：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和</a:t>
            </a:r>
            <a:r>
              <a:rPr lang="en-US" altLang="zh-CN" sz="2000" dirty="0"/>
              <a:t>||</a:t>
            </a:r>
            <a:r>
              <a:rPr lang="zh-CN" altLang="en-US" sz="2000" dirty="0"/>
              <a:t>的级别分别是</a:t>
            </a:r>
            <a:r>
              <a:rPr lang="en-US" altLang="zh-CN" sz="2000" dirty="0"/>
              <a:t>11</a:t>
            </a:r>
            <a:r>
              <a:rPr lang="zh-CN" altLang="en-US" sz="2000" dirty="0"/>
              <a:t>级和</a:t>
            </a:r>
            <a:r>
              <a:rPr lang="en-US" altLang="zh-CN" sz="2000" dirty="0"/>
              <a:t>12</a:t>
            </a:r>
            <a:r>
              <a:rPr lang="zh-CN" altLang="en-US" sz="2000" dirty="0"/>
              <a:t>级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运算法则：</a:t>
            </a:r>
            <a:endParaRPr lang="en-US" altLang="zh-CN" sz="2000" dirty="0"/>
          </a:p>
          <a:p>
            <a:pPr lvl="2"/>
            <a:r>
              <a:rPr lang="en-US" altLang="zh-CN" sz="2000" dirty="0"/>
              <a:t>&amp;&amp;</a:t>
            </a:r>
            <a:r>
              <a:rPr lang="zh-CN" altLang="en-US" sz="2000" dirty="0"/>
              <a:t>：当</a:t>
            </a:r>
            <a:r>
              <a:rPr lang="en-US" altLang="zh-CN" sz="2000" dirty="0"/>
              <a:t>2</a:t>
            </a:r>
            <a:r>
              <a:rPr lang="zh-CN" altLang="en-US" sz="2000" dirty="0"/>
              <a:t>个操作元的值都是</a:t>
            </a:r>
            <a:r>
              <a:rPr lang="en-US" altLang="zh-CN" sz="2000" dirty="0"/>
              <a:t>true</a:t>
            </a:r>
            <a:r>
              <a:rPr lang="zh-CN" altLang="en-US" sz="2000" dirty="0"/>
              <a:t>时，运算结果是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，否则是</a:t>
            </a:r>
            <a:r>
              <a:rPr lang="en-US" altLang="zh-CN" sz="2000" dirty="0"/>
              <a:t>false</a:t>
            </a:r>
            <a:endParaRPr lang="en-US" altLang="zh-CN" sz="2000" dirty="0"/>
          </a:p>
          <a:p>
            <a:pPr lvl="2"/>
            <a:r>
              <a:rPr lang="en-US" altLang="zh-CN" sz="2000" dirty="0"/>
              <a:t>||</a:t>
            </a:r>
            <a:r>
              <a:rPr lang="zh-CN" altLang="en-US" sz="2000" dirty="0"/>
              <a:t> ：当</a:t>
            </a:r>
            <a:r>
              <a:rPr lang="en-US" altLang="zh-CN" sz="2000" dirty="0"/>
              <a:t>2</a:t>
            </a:r>
            <a:r>
              <a:rPr lang="zh-CN" altLang="en-US" sz="2000" dirty="0"/>
              <a:t>个操作元的值都是</a:t>
            </a:r>
            <a:r>
              <a:rPr lang="en-US" altLang="zh-CN" sz="2000" dirty="0"/>
              <a:t>false</a:t>
            </a:r>
            <a:r>
              <a:rPr lang="zh-CN" altLang="en-US" sz="2000" dirty="0"/>
              <a:t>时，运算结果是</a:t>
            </a:r>
            <a:r>
              <a:rPr lang="en-US" altLang="zh-CN" sz="2000" dirty="0"/>
              <a:t>false</a:t>
            </a:r>
            <a:r>
              <a:rPr lang="zh-CN" altLang="en-US" sz="2000" dirty="0"/>
              <a:t>，否则是</a:t>
            </a:r>
            <a:r>
              <a:rPr lang="en-US" altLang="zh-CN" sz="2000" dirty="0"/>
              <a:t>true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注：又称</a:t>
            </a:r>
            <a:r>
              <a:rPr lang="zh-CN" altLang="en-US" sz="2000" dirty="0">
                <a:solidFill>
                  <a:srgbClr val="FF0000"/>
                </a:solidFill>
              </a:rPr>
              <a:t>短路</a:t>
            </a:r>
            <a:r>
              <a:rPr lang="zh-CN" altLang="en-US" sz="2000" dirty="0"/>
              <a:t>逻辑运算符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3.3 </a:t>
            </a:r>
            <a:r>
              <a:rPr lang="zh-CN" altLang="en-US" sz="3200" dirty="0"/>
              <a:t>逻辑运算符和逻辑表达式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(2) </a:t>
            </a:r>
            <a:r>
              <a:rPr lang="zh-CN" altLang="en-US" sz="2000" dirty="0"/>
              <a:t>逻辑“</a:t>
            </a:r>
            <a:r>
              <a:rPr lang="zh-CN" altLang="en-US" sz="2000" dirty="0">
                <a:solidFill>
                  <a:srgbClr val="FF0000"/>
                </a:solidFill>
              </a:rPr>
              <a:t>非</a:t>
            </a:r>
            <a:r>
              <a:rPr lang="zh-CN" altLang="en-US" sz="2000" dirty="0"/>
              <a:t>”</a:t>
            </a:r>
            <a:endParaRPr lang="zh-CN" altLang="en-US" sz="2000" dirty="0"/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/>
              <a:t>!</a:t>
            </a:r>
            <a:r>
              <a:rPr lang="zh-CN" altLang="en-US" sz="2000" dirty="0"/>
              <a:t>，单目运算符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运算级别：</a:t>
            </a:r>
            <a:r>
              <a:rPr lang="en-US" altLang="zh-CN" sz="2000" dirty="0"/>
              <a:t>2</a:t>
            </a:r>
            <a:r>
              <a:rPr lang="zh-CN" altLang="en-US" sz="2000" dirty="0"/>
              <a:t>级</a:t>
            </a:r>
            <a:endParaRPr lang="en-US" altLang="zh-CN" sz="2000" dirty="0"/>
          </a:p>
          <a:p>
            <a:pPr lvl="1"/>
            <a:r>
              <a:rPr lang="zh-CN" altLang="en-US" sz="2000" dirty="0"/>
              <a:t>结合性：从右到左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例子：</a:t>
            </a:r>
            <a:r>
              <a:rPr lang="en-US" altLang="zh-CN" sz="2000" dirty="0"/>
              <a:t>!!X </a:t>
            </a:r>
            <a:r>
              <a:rPr lang="zh-CN" altLang="en-US" sz="2000" dirty="0"/>
              <a:t>相当于</a:t>
            </a:r>
            <a:r>
              <a:rPr lang="en-US" altLang="zh-CN" sz="2000" dirty="0"/>
              <a:t>!(!X)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3.3 </a:t>
            </a:r>
            <a:r>
              <a:rPr lang="zh-CN" altLang="en-US" sz="3200" dirty="0"/>
              <a:t>逻辑运算符和逻辑表达式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(3) </a:t>
            </a:r>
            <a:r>
              <a:rPr lang="zh-CN" altLang="en-US" sz="2000" dirty="0"/>
              <a:t>逻辑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结果为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型的变量或表达式可以通过逻辑运算符形成逻辑表达式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例子：</a:t>
            </a:r>
            <a:r>
              <a:rPr lang="en-US" altLang="zh-CN" sz="2000" dirty="0"/>
              <a:t>24&gt;18&amp;&amp;4&lt;0</a:t>
            </a:r>
            <a:r>
              <a:rPr lang="zh-CN" altLang="en-US" sz="2000" dirty="0"/>
              <a:t>，</a:t>
            </a:r>
            <a:r>
              <a:rPr lang="en-US" altLang="zh-CN" sz="2000" dirty="0"/>
              <a:t>x!=0||y!=0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3.4 </a:t>
            </a:r>
            <a:r>
              <a:rPr lang="zh-CN" altLang="en-US" sz="2000" dirty="0">
                <a:solidFill>
                  <a:srgbClr val="FF0000"/>
                </a:solidFill>
              </a:rPr>
              <a:t>赋值运算符和赋值表达式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3.4 </a:t>
            </a:r>
            <a:r>
              <a:rPr lang="zh-CN" altLang="en-US" sz="3200" dirty="0"/>
              <a:t>赋值运算符和赋值表达式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符号：</a:t>
            </a:r>
            <a:r>
              <a:rPr lang="en-US" altLang="zh-CN" sz="2000" dirty="0"/>
              <a:t>=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r>
              <a:rPr lang="zh-CN" altLang="en-US" sz="2000" dirty="0"/>
              <a:t>左面的操作元必须是</a:t>
            </a:r>
            <a:r>
              <a:rPr lang="zh-CN" altLang="en-US" sz="2000" dirty="0">
                <a:solidFill>
                  <a:srgbClr val="0000FF"/>
                </a:solidFill>
              </a:rPr>
              <a:t>变量</a:t>
            </a:r>
            <a:r>
              <a:rPr lang="zh-CN" altLang="en-US" sz="2000" dirty="0"/>
              <a:t>，不能是常量或表达式</a:t>
            </a:r>
            <a:endParaRPr lang="en-US" altLang="zh-CN" sz="2000" dirty="0"/>
          </a:p>
          <a:p>
            <a:r>
              <a:rPr lang="zh-CN" altLang="en-US" sz="2000" dirty="0"/>
              <a:t>结合性：从右到左</a:t>
            </a:r>
            <a:endParaRPr lang="en-US" altLang="zh-CN" sz="2000" dirty="0"/>
          </a:p>
          <a:p>
            <a:r>
              <a:rPr lang="zh-CN" altLang="en-US" sz="2000" dirty="0"/>
              <a:t>优先级：</a:t>
            </a:r>
            <a:r>
              <a:rPr lang="en-US" altLang="zh-CN" sz="2000" dirty="0"/>
              <a:t>14</a:t>
            </a:r>
            <a:r>
              <a:rPr lang="zh-CN" altLang="en-US" sz="2000" dirty="0"/>
              <a:t>级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3.1 </a:t>
            </a:r>
            <a:r>
              <a:rPr lang="zh-CN" altLang="en-US" sz="2000" dirty="0">
                <a:solidFill>
                  <a:srgbClr val="FF0000"/>
                </a:solidFill>
              </a:rPr>
              <a:t>算术运算符和算术表达式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3.5 </a:t>
            </a:r>
            <a:r>
              <a:rPr lang="zh-CN" altLang="en-US" sz="2000" dirty="0">
                <a:solidFill>
                  <a:srgbClr val="FF0000"/>
                </a:solidFill>
              </a:rPr>
              <a:t>移位运算符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移位运算符用来对</a:t>
            </a:r>
            <a:r>
              <a:rPr lang="zh-CN" altLang="en-US" sz="2000" dirty="0">
                <a:solidFill>
                  <a:srgbClr val="FF0000"/>
                </a:solidFill>
              </a:rPr>
              <a:t>二进制位</a:t>
            </a:r>
            <a:r>
              <a:rPr lang="zh-CN" altLang="en-US" sz="2000" dirty="0"/>
              <a:t>进行操作，分为</a:t>
            </a:r>
            <a:r>
              <a:rPr lang="zh-CN" altLang="en-US" sz="2000" dirty="0">
                <a:solidFill>
                  <a:srgbClr val="0000FF"/>
                </a:solidFill>
              </a:rPr>
              <a:t>左移位操作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0000FF"/>
                </a:solidFill>
              </a:rPr>
              <a:t>右移位操作</a:t>
            </a:r>
            <a:endParaRPr lang="zh-CN" altLang="en-US" sz="2000" dirty="0">
              <a:solidFill>
                <a:srgbClr val="0000FF"/>
              </a:solidFill>
            </a:endParaRP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(1) </a:t>
            </a:r>
            <a:r>
              <a:rPr lang="zh-CN" altLang="en-US" sz="2000" dirty="0">
                <a:solidFill>
                  <a:srgbClr val="FF0000"/>
                </a:solidFill>
              </a:rPr>
              <a:t>左移位</a:t>
            </a:r>
            <a:r>
              <a:rPr lang="zh-CN" altLang="en-US" sz="2000" dirty="0"/>
              <a:t>运算符</a:t>
            </a:r>
            <a:endParaRPr lang="zh-CN" altLang="en-US" sz="2000" dirty="0"/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/>
              <a:t>&lt;&lt;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左面的操作元：被移位</a:t>
            </a:r>
            <a:r>
              <a:rPr lang="zh-CN" altLang="en-US" sz="2000" dirty="0">
                <a:solidFill>
                  <a:srgbClr val="FF0000"/>
                </a:solidFill>
              </a:rPr>
              <a:t>数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右面的操作元：移位</a:t>
            </a:r>
            <a:r>
              <a:rPr lang="zh-CN" altLang="en-US" sz="2000" dirty="0">
                <a:solidFill>
                  <a:srgbClr val="FF0000"/>
                </a:solidFill>
              </a:rPr>
              <a:t>量</a:t>
            </a:r>
            <a:r>
              <a:rPr lang="zh-CN" altLang="en-US" sz="2000" dirty="0"/>
              <a:t>，操作元必须是</a:t>
            </a:r>
            <a:r>
              <a:rPr lang="zh-CN" altLang="en-US" sz="2000" dirty="0">
                <a:solidFill>
                  <a:srgbClr val="FF0000"/>
                </a:solidFill>
              </a:rPr>
              <a:t>整型类型</a:t>
            </a:r>
            <a:r>
              <a:rPr lang="zh-CN" altLang="en-US" sz="2000" dirty="0"/>
              <a:t>的数据</a:t>
            </a:r>
            <a:endParaRPr lang="zh-CN" altLang="en-US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效果（</a:t>
            </a:r>
            <a:r>
              <a:rPr lang="en-US" altLang="zh-CN" sz="2000" dirty="0"/>
              <a:t>a&lt;&lt;n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/>
            <a:r>
              <a:rPr lang="zh-CN" altLang="en-US" sz="2000" dirty="0"/>
              <a:t>将</a:t>
            </a:r>
            <a:r>
              <a:rPr lang="en-US" altLang="zh-CN" sz="2000" dirty="0"/>
              <a:t>a</a:t>
            </a:r>
            <a:r>
              <a:rPr lang="zh-CN" altLang="en-US" sz="2000" dirty="0"/>
              <a:t>的所有位都左移</a:t>
            </a:r>
            <a:r>
              <a:rPr lang="en-US" altLang="zh-CN" sz="2000" dirty="0"/>
              <a:t>n</a:t>
            </a:r>
            <a:r>
              <a:rPr lang="zh-CN" altLang="en-US" sz="2000" dirty="0"/>
              <a:t>位，每左移一个位，左边的高阶位上的</a:t>
            </a:r>
            <a:r>
              <a:rPr lang="en-US" altLang="zh-CN" sz="2000" dirty="0"/>
              <a:t>0</a:t>
            </a:r>
            <a:r>
              <a:rPr lang="zh-CN" altLang="en-US" sz="2000" dirty="0"/>
              <a:t>或</a:t>
            </a:r>
            <a:r>
              <a:rPr lang="en-US" altLang="zh-CN" sz="2000" dirty="0"/>
              <a:t>1</a:t>
            </a:r>
            <a:r>
              <a:rPr lang="zh-CN" altLang="en-US" sz="2000" dirty="0"/>
              <a:t>被移出丢弃，并</a:t>
            </a:r>
            <a:r>
              <a:rPr lang="zh-CN" altLang="en-US" sz="2000" dirty="0">
                <a:solidFill>
                  <a:srgbClr val="FF0000"/>
                </a:solidFill>
              </a:rPr>
              <a:t>用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填充右边的低位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/>
            <a:r>
              <a:rPr lang="zh-CN" altLang="en-US" sz="2000" dirty="0">
                <a:solidFill>
                  <a:srgbClr val="0000FF"/>
                </a:solidFill>
              </a:rPr>
              <a:t>不断左移位的结果是</a:t>
            </a:r>
            <a:r>
              <a:rPr lang="en-US" altLang="zh-CN" sz="2000" dirty="0">
                <a:solidFill>
                  <a:srgbClr val="0000FF"/>
                </a:solidFill>
              </a:rPr>
              <a:t>0</a:t>
            </a:r>
            <a:endParaRPr lang="zh-CN" altLang="en-US" sz="2000" dirty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sz="2000" dirty="0"/>
              <a:t>对于</a:t>
            </a:r>
            <a:r>
              <a:rPr lang="en-US" altLang="zh-CN" sz="2000" dirty="0"/>
              <a:t>byte</a:t>
            </a:r>
            <a:r>
              <a:rPr lang="zh-CN" altLang="en-US" sz="2000" dirty="0"/>
              <a:t>或</a:t>
            </a:r>
            <a:r>
              <a:rPr lang="en-US" altLang="zh-CN" sz="2000" dirty="0"/>
              <a:t>short</a:t>
            </a:r>
            <a:r>
              <a:rPr lang="zh-CN" altLang="en-US" sz="2000" dirty="0"/>
              <a:t>型数据，</a:t>
            </a:r>
            <a:r>
              <a:rPr lang="en-US" altLang="zh-CN" sz="2000" dirty="0"/>
              <a:t>a&lt;&lt;n</a:t>
            </a:r>
            <a:r>
              <a:rPr lang="zh-CN" altLang="en-US" sz="2000" dirty="0"/>
              <a:t>的运算结果是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型精度</a:t>
            </a:r>
            <a:endParaRPr lang="en-US" altLang="zh-CN" sz="2000" dirty="0"/>
          </a:p>
          <a:p>
            <a:pPr lvl="2"/>
            <a:r>
              <a:rPr lang="zh-CN" altLang="en-US" sz="2000" dirty="0"/>
              <a:t>当进行</a:t>
            </a:r>
            <a:r>
              <a:rPr lang="en-US" altLang="zh-CN" sz="2000" dirty="0"/>
              <a:t>a&lt;&lt;2</a:t>
            </a:r>
            <a:r>
              <a:rPr lang="zh-CN" altLang="en-US" sz="2000" dirty="0"/>
              <a:t>运算时，</a:t>
            </a:r>
            <a:r>
              <a:rPr lang="zh-CN" altLang="en-US" sz="2000" dirty="0">
                <a:solidFill>
                  <a:srgbClr val="FF0000"/>
                </a:solidFill>
              </a:rPr>
              <a:t>系统首先将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升级为</a:t>
            </a: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zh-CN" altLang="en-US" sz="2000" dirty="0">
                <a:solidFill>
                  <a:srgbClr val="FF0000"/>
                </a:solidFill>
              </a:rPr>
              <a:t>型数据</a:t>
            </a:r>
            <a:r>
              <a:rPr lang="zh-CN" altLang="en-US" sz="2000" dirty="0"/>
              <a:t>，对于正数，在高位用</a:t>
            </a:r>
            <a:r>
              <a:rPr lang="en-US" altLang="zh-CN" sz="2000" dirty="0"/>
              <a:t>0</a:t>
            </a:r>
            <a:r>
              <a:rPr lang="zh-CN" altLang="en-US" sz="2000" dirty="0"/>
              <a:t>填充；负数用</a:t>
            </a:r>
            <a:r>
              <a:rPr lang="en-US" altLang="zh-CN" sz="2000" dirty="0"/>
              <a:t>1</a:t>
            </a:r>
            <a:r>
              <a:rPr lang="zh-CN" altLang="en-US" sz="2000" dirty="0"/>
              <a:t>填充，然后再进行移位运算</a:t>
            </a:r>
            <a:endParaRPr lang="en-US" altLang="zh-CN" sz="2000" dirty="0"/>
          </a:p>
          <a:p>
            <a:pPr lvl="2"/>
            <a:r>
              <a:rPr lang="zh-CN" altLang="en-US" sz="2000" dirty="0"/>
              <a:t>例子：</a:t>
            </a:r>
            <a:r>
              <a:rPr lang="en-US" altLang="zh-CN" sz="2000" dirty="0"/>
              <a:t>byte a=-8; byte b=(byte)(a&lt;&lt;1);</a:t>
            </a:r>
            <a:endParaRPr lang="en-US" altLang="zh-CN" sz="2000" dirty="0"/>
          </a:p>
          <a:p>
            <a:pPr lvl="3"/>
            <a:r>
              <a:rPr lang="en-US" altLang="zh-CN" dirty="0"/>
              <a:t>1111 1000</a:t>
            </a:r>
            <a:endParaRPr lang="en-US" altLang="zh-CN" dirty="0"/>
          </a:p>
          <a:p>
            <a:pPr lvl="3"/>
            <a:r>
              <a:rPr lang="en-US" altLang="zh-CN" dirty="0"/>
              <a:t>1111 1111 1111 1111 1111 1111 1111 1000</a:t>
            </a:r>
            <a:endParaRPr lang="en-US" altLang="zh-CN" dirty="0"/>
          </a:p>
          <a:p>
            <a:pPr lvl="3"/>
            <a:r>
              <a:rPr lang="en-US" altLang="zh-CN" dirty="0"/>
              <a:t>1111 1111 1111 1111 1111 1111 1111 0000</a:t>
            </a:r>
            <a:endParaRPr lang="en-US" altLang="zh-CN" dirty="0"/>
          </a:p>
          <a:p>
            <a:pPr lvl="3"/>
            <a:r>
              <a:rPr lang="en-US" altLang="zh-CN" dirty="0"/>
              <a:t>1111 0000</a:t>
            </a:r>
            <a:endParaRPr lang="en-US" altLang="zh-CN" dirty="0"/>
          </a:p>
          <a:p>
            <a:pPr lvl="1"/>
            <a:r>
              <a:rPr lang="zh-CN" altLang="en-US" sz="2000" dirty="0"/>
              <a:t>在进行</a:t>
            </a:r>
            <a:r>
              <a:rPr lang="en-US" altLang="zh-CN" sz="2000" dirty="0"/>
              <a:t>a&lt;&lt;n</a:t>
            </a:r>
            <a:r>
              <a:rPr lang="zh-CN" altLang="en-US" sz="2000" dirty="0"/>
              <a:t>运算时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byte</a:t>
            </a:r>
            <a:r>
              <a:rPr lang="zh-CN" altLang="en-US" sz="2000" dirty="0"/>
              <a:t>、</a:t>
            </a:r>
            <a:r>
              <a:rPr lang="en-US" altLang="zh-CN" sz="2000" dirty="0"/>
              <a:t>short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型数据，系统总是先计算出</a:t>
            </a:r>
            <a:r>
              <a:rPr lang="en-US" altLang="zh-CN" sz="2000" b="1" dirty="0">
                <a:solidFill>
                  <a:srgbClr val="FF0000"/>
                </a:solidFill>
              </a:rPr>
              <a:t>n%32</a:t>
            </a:r>
            <a:r>
              <a:rPr lang="zh-CN" altLang="en-US" sz="2000" dirty="0"/>
              <a:t>的结果</a:t>
            </a:r>
            <a:r>
              <a:rPr lang="en-US" altLang="zh-CN" sz="2000" dirty="0"/>
              <a:t>m</a:t>
            </a:r>
            <a:r>
              <a:rPr lang="zh-CN" altLang="en-US" sz="2000" dirty="0"/>
              <a:t>，然后再进行</a:t>
            </a:r>
            <a:r>
              <a:rPr lang="en-US" altLang="zh-CN" sz="2000" dirty="0"/>
              <a:t>a&lt;&lt;m</a:t>
            </a:r>
            <a:r>
              <a:rPr lang="zh-CN" altLang="en-US" sz="2000" dirty="0"/>
              <a:t>运算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long</a:t>
            </a:r>
            <a:r>
              <a:rPr lang="zh-CN" altLang="en-US" sz="2000" dirty="0"/>
              <a:t>型数据，系统总是先计算出</a:t>
            </a:r>
            <a:r>
              <a:rPr lang="en-US" altLang="zh-CN" sz="2000" b="1" dirty="0">
                <a:solidFill>
                  <a:srgbClr val="FF0000"/>
                </a:solidFill>
              </a:rPr>
              <a:t>n%64</a:t>
            </a:r>
            <a:r>
              <a:rPr lang="zh-CN" altLang="en-US" sz="2000" dirty="0"/>
              <a:t>的结果</a:t>
            </a:r>
            <a:r>
              <a:rPr lang="en-US" altLang="zh-CN" sz="2000" dirty="0"/>
              <a:t>m</a:t>
            </a:r>
            <a:r>
              <a:rPr lang="zh-CN" altLang="en-US" sz="2000" dirty="0"/>
              <a:t>，然后再进行</a:t>
            </a:r>
            <a:r>
              <a:rPr lang="en-US" altLang="zh-CN" sz="2000" dirty="0"/>
              <a:t>a&lt;&lt;m</a:t>
            </a:r>
            <a:r>
              <a:rPr lang="zh-CN" altLang="en-US" sz="2000" dirty="0"/>
              <a:t>运算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(2) </a:t>
            </a:r>
            <a:r>
              <a:rPr lang="zh-CN" altLang="en-US" sz="2000" dirty="0">
                <a:solidFill>
                  <a:srgbClr val="FF0000"/>
                </a:solidFill>
              </a:rPr>
              <a:t>右移位</a:t>
            </a:r>
            <a:r>
              <a:rPr lang="zh-CN" altLang="en-US" sz="2000" dirty="0"/>
              <a:t>运算符</a:t>
            </a:r>
            <a:endParaRPr lang="zh-CN" altLang="en-US" sz="2000" dirty="0"/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/>
              <a:t>&gt;&gt;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左面的操作元：被移位</a:t>
            </a:r>
            <a:r>
              <a:rPr lang="zh-CN" altLang="en-US" sz="2000" dirty="0">
                <a:solidFill>
                  <a:srgbClr val="FF0000"/>
                </a:solidFill>
              </a:rPr>
              <a:t>数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右面的操作元：移位</a:t>
            </a:r>
            <a:r>
              <a:rPr lang="zh-CN" altLang="en-US" sz="2000" dirty="0">
                <a:solidFill>
                  <a:srgbClr val="FF0000"/>
                </a:solidFill>
              </a:rPr>
              <a:t>量</a:t>
            </a:r>
            <a:r>
              <a:rPr lang="zh-CN" altLang="en-US" sz="2000" dirty="0"/>
              <a:t>，操作元必须是</a:t>
            </a:r>
            <a:r>
              <a:rPr lang="zh-CN" altLang="en-US" sz="2000" dirty="0">
                <a:solidFill>
                  <a:srgbClr val="FF0000"/>
                </a:solidFill>
              </a:rPr>
              <a:t>整型类型</a:t>
            </a:r>
            <a:r>
              <a:rPr lang="zh-CN" altLang="en-US" sz="2000" dirty="0"/>
              <a:t>的数据</a:t>
            </a:r>
            <a:endParaRPr lang="zh-CN" altLang="en-US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效果（</a:t>
            </a:r>
            <a:r>
              <a:rPr lang="en-US" altLang="zh-CN" sz="2000" dirty="0"/>
              <a:t>a&gt;&gt;n</a:t>
            </a:r>
            <a:r>
              <a:rPr lang="zh-CN" altLang="en-US" sz="2000" dirty="0"/>
              <a:t>）：</a:t>
            </a:r>
            <a:endParaRPr lang="en-US" altLang="zh-CN" sz="2000" dirty="0"/>
          </a:p>
          <a:p>
            <a:pPr lvl="2"/>
            <a:r>
              <a:rPr lang="zh-CN" altLang="en-US" sz="2000" dirty="0"/>
              <a:t>将</a:t>
            </a:r>
            <a:r>
              <a:rPr lang="en-US" altLang="zh-CN" sz="2000" dirty="0"/>
              <a:t>a</a:t>
            </a:r>
            <a:r>
              <a:rPr lang="zh-CN" altLang="en-US" sz="2000" dirty="0"/>
              <a:t>的所有位都右移</a:t>
            </a:r>
            <a:r>
              <a:rPr lang="en-US" altLang="zh-CN" sz="2000" dirty="0"/>
              <a:t>n</a:t>
            </a:r>
            <a:r>
              <a:rPr lang="zh-CN" altLang="en-US" sz="2000" dirty="0"/>
              <a:t>位，每右移一个位，右边的低阶位被移出丢弃，并用</a:t>
            </a:r>
            <a:r>
              <a:rPr lang="en-US" altLang="zh-CN" sz="2000" dirty="0"/>
              <a:t>0</a:t>
            </a:r>
            <a:r>
              <a:rPr lang="zh-CN" altLang="en-US" sz="2000" dirty="0"/>
              <a:t>或</a:t>
            </a:r>
            <a:r>
              <a:rPr lang="en-US" altLang="zh-CN" sz="2000" dirty="0"/>
              <a:t>1</a:t>
            </a:r>
            <a:r>
              <a:rPr lang="zh-CN" altLang="en-US" sz="2000" dirty="0"/>
              <a:t>填充左边的高位，</a:t>
            </a:r>
            <a:r>
              <a:rPr lang="en-US" altLang="zh-CN" sz="2000" dirty="0"/>
              <a:t>a</a:t>
            </a:r>
            <a:r>
              <a:rPr lang="zh-CN" altLang="en-US" sz="2000" dirty="0"/>
              <a:t>是正数时用</a:t>
            </a:r>
            <a:r>
              <a:rPr lang="en-US" altLang="zh-CN" sz="2000" dirty="0"/>
              <a:t>0</a:t>
            </a:r>
            <a:r>
              <a:rPr lang="zh-CN" altLang="en-US" sz="2000" dirty="0"/>
              <a:t>填充，负数时用</a:t>
            </a:r>
            <a:r>
              <a:rPr lang="en-US" altLang="zh-CN" sz="2000" dirty="0"/>
              <a:t>1</a:t>
            </a:r>
            <a:r>
              <a:rPr lang="zh-CN" altLang="en-US" sz="2000" dirty="0"/>
              <a:t>填充</a:t>
            </a:r>
            <a:endParaRPr lang="en-US" altLang="zh-CN" sz="2000" dirty="0"/>
          </a:p>
          <a:p>
            <a:pPr lvl="2"/>
            <a:r>
              <a:rPr lang="zh-CN" altLang="en-US" sz="2000" dirty="0">
                <a:solidFill>
                  <a:srgbClr val="0000FF"/>
                </a:solidFill>
              </a:rPr>
              <a:t>正数不断右移位的结果是</a:t>
            </a:r>
            <a:r>
              <a:rPr lang="en-US" altLang="zh-CN" sz="2000" dirty="0">
                <a:solidFill>
                  <a:srgbClr val="0000FF"/>
                </a:solidFill>
              </a:rPr>
              <a:t>0</a:t>
            </a:r>
            <a:r>
              <a:rPr lang="zh-CN" altLang="en-US" sz="2000" dirty="0">
                <a:solidFill>
                  <a:srgbClr val="0000FF"/>
                </a:solidFill>
              </a:rPr>
              <a:t>，负数不断右移位的结果是</a:t>
            </a:r>
            <a:r>
              <a:rPr lang="en-US" altLang="zh-CN" sz="2000" dirty="0">
                <a:solidFill>
                  <a:srgbClr val="0000FF"/>
                </a:solidFill>
              </a:rPr>
              <a:t>-1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zh-CN" altLang="en-US" sz="2000" dirty="0"/>
              <a:t>对于</a:t>
            </a:r>
            <a:r>
              <a:rPr lang="en-US" altLang="zh-CN" sz="2000" dirty="0"/>
              <a:t>byte</a:t>
            </a:r>
            <a:r>
              <a:rPr lang="zh-CN" altLang="en-US" sz="2000" dirty="0"/>
              <a:t>或</a:t>
            </a:r>
            <a:r>
              <a:rPr lang="en-US" altLang="zh-CN" sz="2000" dirty="0"/>
              <a:t>short</a:t>
            </a:r>
            <a:r>
              <a:rPr lang="zh-CN" altLang="en-US" sz="2000" dirty="0"/>
              <a:t>型数据，</a:t>
            </a:r>
            <a:r>
              <a:rPr lang="en-US" altLang="zh-CN" sz="2000" dirty="0"/>
              <a:t>a&gt;&gt;n</a:t>
            </a:r>
            <a:r>
              <a:rPr lang="zh-CN" altLang="en-US" sz="2000" dirty="0"/>
              <a:t>的运算结果是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型精度</a:t>
            </a:r>
            <a:endParaRPr lang="zh-CN" altLang="en-US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在进行</a:t>
            </a:r>
            <a:r>
              <a:rPr lang="en-US" altLang="zh-CN" sz="2000" dirty="0"/>
              <a:t>a&gt;&gt;n</a:t>
            </a:r>
            <a:r>
              <a:rPr lang="zh-CN" altLang="en-US" sz="2000" dirty="0"/>
              <a:t>运算时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byte</a:t>
            </a:r>
            <a:r>
              <a:rPr lang="zh-CN" altLang="en-US" sz="2000" dirty="0"/>
              <a:t>、</a:t>
            </a:r>
            <a:r>
              <a:rPr lang="en-US" altLang="zh-CN" sz="2000" dirty="0"/>
              <a:t>short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型数据，系统总是先计算出</a:t>
            </a:r>
            <a:r>
              <a:rPr lang="en-US" altLang="zh-CN" sz="2000" b="1" dirty="0">
                <a:solidFill>
                  <a:srgbClr val="FF0000"/>
                </a:solidFill>
              </a:rPr>
              <a:t>n%32</a:t>
            </a:r>
            <a:r>
              <a:rPr lang="zh-CN" altLang="en-US" sz="2000" dirty="0"/>
              <a:t>的结果</a:t>
            </a:r>
            <a:r>
              <a:rPr lang="en-US" altLang="zh-CN" sz="2000" dirty="0"/>
              <a:t>m</a:t>
            </a:r>
            <a:r>
              <a:rPr lang="zh-CN" altLang="en-US" sz="2000" dirty="0"/>
              <a:t>，然后再进行</a:t>
            </a:r>
            <a:r>
              <a:rPr lang="en-US" altLang="zh-CN" sz="2000" dirty="0"/>
              <a:t>a&gt;&gt;m</a:t>
            </a:r>
            <a:r>
              <a:rPr lang="zh-CN" altLang="en-US" sz="2000" dirty="0"/>
              <a:t>运算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long</a:t>
            </a:r>
            <a:r>
              <a:rPr lang="zh-CN" altLang="en-US" sz="2000" dirty="0"/>
              <a:t>型数据，系统总是先计算出</a:t>
            </a:r>
            <a:r>
              <a:rPr lang="en-US" altLang="zh-CN" sz="2000" b="1" dirty="0">
                <a:solidFill>
                  <a:srgbClr val="FF0000"/>
                </a:solidFill>
              </a:rPr>
              <a:t>n%64</a:t>
            </a:r>
            <a:r>
              <a:rPr lang="zh-CN" altLang="en-US" sz="2000" dirty="0"/>
              <a:t>的结果</a:t>
            </a:r>
            <a:r>
              <a:rPr lang="en-US" altLang="zh-CN" sz="2000" dirty="0"/>
              <a:t>m</a:t>
            </a:r>
            <a:r>
              <a:rPr lang="zh-CN" altLang="en-US" sz="2000" dirty="0"/>
              <a:t>，然后再进行</a:t>
            </a:r>
            <a:r>
              <a:rPr lang="en-US" altLang="zh-CN" sz="2000" dirty="0"/>
              <a:t>a&gt;&gt;m</a:t>
            </a:r>
            <a:r>
              <a:rPr lang="zh-CN" altLang="en-US" sz="2000" dirty="0"/>
              <a:t>运算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1008772" y="2049810"/>
            <a:ext cx="6400800" cy="353943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Example3_1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reader=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输入待移位的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型整数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输入移位量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左移位的结果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+(x&lt;&lt;n));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右移位的结果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+(x&gt;&gt;n));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948264" y="4437112"/>
            <a:ext cx="1502776" cy="1152128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3.6 </a:t>
            </a:r>
            <a:r>
              <a:rPr lang="zh-CN" altLang="en-US" sz="2000" dirty="0">
                <a:solidFill>
                  <a:srgbClr val="FF0000"/>
                </a:solidFill>
              </a:rPr>
              <a:t>位运算符	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位运算符（</a:t>
            </a:r>
            <a:r>
              <a:rPr lang="en-US" altLang="zh-CN" sz="3200" dirty="0"/>
              <a:t>bitwise operators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(1) </a:t>
            </a:r>
            <a:r>
              <a:rPr lang="zh-CN" altLang="en-US" sz="2000" dirty="0"/>
              <a:t>“按位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zh-CN" altLang="en-US" sz="2000" dirty="0"/>
              <a:t>”运算符</a:t>
            </a:r>
            <a:endParaRPr lang="zh-CN" altLang="en-US" sz="2000" dirty="0"/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效果：对两个整型数据</a:t>
            </a:r>
            <a:r>
              <a:rPr lang="en-US" altLang="zh-CN" sz="2000" dirty="0"/>
              <a:t>a, b</a:t>
            </a:r>
            <a:r>
              <a:rPr lang="zh-CN" altLang="en-US" sz="2000" dirty="0"/>
              <a:t>按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进行运算，运算结果是一个整型数据</a:t>
            </a:r>
            <a:r>
              <a:rPr lang="en-US" altLang="zh-CN" sz="2000" dirty="0"/>
              <a:t>c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运算法则：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a, b</a:t>
            </a:r>
            <a:r>
              <a:rPr lang="zh-CN" altLang="en-US" sz="2000" dirty="0"/>
              <a:t>两个数据对应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都是</a:t>
            </a:r>
            <a:r>
              <a:rPr lang="en-US" altLang="zh-CN" sz="2000" dirty="0"/>
              <a:t>1</a:t>
            </a:r>
            <a:r>
              <a:rPr lang="zh-CN" altLang="en-US" sz="2000" dirty="0"/>
              <a:t>，则</a:t>
            </a:r>
            <a:r>
              <a:rPr lang="en-US" altLang="zh-CN" sz="2000" dirty="0"/>
              <a:t>c</a:t>
            </a:r>
            <a:r>
              <a:rPr lang="zh-CN" altLang="en-US" sz="2000" dirty="0"/>
              <a:t>的该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，否则是</a:t>
            </a:r>
            <a:r>
              <a:rPr lang="en-US" altLang="zh-CN" sz="2000" dirty="0"/>
              <a:t>0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b</a:t>
            </a:r>
            <a:r>
              <a:rPr lang="zh-CN" altLang="en-US" sz="2000" dirty="0"/>
              <a:t>的精度高于</a:t>
            </a:r>
            <a:r>
              <a:rPr lang="en-US" altLang="zh-CN" sz="2000" dirty="0"/>
              <a:t>a</a:t>
            </a:r>
            <a:r>
              <a:rPr lang="zh-CN" altLang="en-US" sz="2000" dirty="0"/>
              <a:t>，那么结果</a:t>
            </a:r>
            <a:r>
              <a:rPr lang="en-US" altLang="zh-CN" sz="2000" dirty="0"/>
              <a:t>c</a:t>
            </a:r>
            <a:r>
              <a:rPr lang="zh-CN" altLang="en-US" sz="2000" dirty="0"/>
              <a:t>的精度和</a:t>
            </a:r>
            <a:r>
              <a:rPr lang="en-US" altLang="zh-CN" sz="2000" dirty="0"/>
              <a:t>b</a:t>
            </a:r>
            <a:r>
              <a:rPr lang="zh-CN" altLang="en-US" sz="2000" dirty="0"/>
              <a:t>的精度相同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948264" y="44371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“就高不就低”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位运算符（</a:t>
            </a:r>
            <a:r>
              <a:rPr lang="en-US" altLang="zh-CN" sz="3200" dirty="0"/>
              <a:t>bitwise operators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(2) </a:t>
            </a:r>
            <a:r>
              <a:rPr lang="zh-CN" altLang="en-US" sz="2000" dirty="0"/>
              <a:t>“按位</a:t>
            </a:r>
            <a:r>
              <a:rPr lang="zh-CN" altLang="en-US" sz="2000" dirty="0">
                <a:solidFill>
                  <a:srgbClr val="FF0000"/>
                </a:solidFill>
              </a:rPr>
              <a:t>或</a:t>
            </a:r>
            <a:r>
              <a:rPr lang="zh-CN" altLang="en-US" sz="2000" dirty="0"/>
              <a:t>”运算符</a:t>
            </a:r>
            <a:endParaRPr lang="zh-CN" altLang="en-US" sz="2000" dirty="0"/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>
                <a:solidFill>
                  <a:srgbClr val="FF0000"/>
                </a:solidFill>
              </a:rPr>
              <a:t>|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效果：对两个整型数据</a:t>
            </a:r>
            <a:r>
              <a:rPr lang="en-US" altLang="zh-CN" sz="2000" dirty="0"/>
              <a:t>a, b</a:t>
            </a:r>
            <a:r>
              <a:rPr lang="zh-CN" altLang="en-US" sz="2000" dirty="0"/>
              <a:t>按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进行运算，运算结果是一个整型数据</a:t>
            </a:r>
            <a:r>
              <a:rPr lang="en-US" altLang="zh-CN" sz="2000" dirty="0"/>
              <a:t>c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运算法则：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a, b</a:t>
            </a:r>
            <a:r>
              <a:rPr lang="zh-CN" altLang="en-US" sz="2000" dirty="0"/>
              <a:t>两个数据对应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都是</a:t>
            </a:r>
            <a:r>
              <a:rPr lang="en-US" altLang="zh-CN" sz="2000" dirty="0"/>
              <a:t>0</a:t>
            </a:r>
            <a:r>
              <a:rPr lang="zh-CN" altLang="en-US" sz="2000" dirty="0"/>
              <a:t>，则</a:t>
            </a:r>
            <a:r>
              <a:rPr lang="en-US" altLang="zh-CN" sz="2000" dirty="0"/>
              <a:t>c</a:t>
            </a:r>
            <a:r>
              <a:rPr lang="zh-CN" altLang="en-US" sz="2000" dirty="0"/>
              <a:t>的该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，否则是</a:t>
            </a:r>
            <a:r>
              <a:rPr lang="en-US" altLang="zh-CN" sz="2000" dirty="0"/>
              <a:t>1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b</a:t>
            </a:r>
            <a:r>
              <a:rPr lang="zh-CN" altLang="en-US" sz="2000" dirty="0"/>
              <a:t>的精度高于</a:t>
            </a:r>
            <a:r>
              <a:rPr lang="en-US" altLang="zh-CN" sz="2000" dirty="0"/>
              <a:t>a</a:t>
            </a:r>
            <a:r>
              <a:rPr lang="zh-CN" altLang="en-US" sz="2000" dirty="0"/>
              <a:t>，那么结果</a:t>
            </a:r>
            <a:r>
              <a:rPr lang="en-US" altLang="zh-CN" sz="2000" dirty="0"/>
              <a:t>c</a:t>
            </a:r>
            <a:r>
              <a:rPr lang="zh-CN" altLang="en-US" sz="2000" dirty="0"/>
              <a:t>的精度和</a:t>
            </a:r>
            <a:r>
              <a:rPr lang="en-US" altLang="zh-CN" sz="2000" dirty="0"/>
              <a:t>b</a:t>
            </a:r>
            <a:r>
              <a:rPr lang="zh-CN" altLang="en-US" sz="2000" dirty="0"/>
              <a:t>的精度相同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44371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“就高不就低”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算术运算符和算术表达式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(1) </a:t>
            </a:r>
            <a:r>
              <a:rPr lang="zh-CN" altLang="en-US" sz="2000" dirty="0">
                <a:solidFill>
                  <a:srgbClr val="0000FF"/>
                </a:solidFill>
              </a:rPr>
              <a:t>加、减</a:t>
            </a:r>
            <a:r>
              <a:rPr lang="zh-CN" altLang="en-US" sz="2000" dirty="0"/>
              <a:t>运算符</a:t>
            </a:r>
            <a:endParaRPr lang="zh-CN" altLang="en-US" sz="2000" dirty="0"/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/>
              <a:t>+</a:t>
            </a:r>
            <a:r>
              <a:rPr lang="zh-CN" altLang="en-US" sz="2000" dirty="0"/>
              <a:t>、</a:t>
            </a:r>
            <a:r>
              <a:rPr lang="en-US" altLang="zh-CN" sz="2000" dirty="0"/>
              <a:t>-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结合性：从左到右</a:t>
            </a:r>
            <a:endParaRPr lang="en-US" altLang="zh-CN" sz="2000" dirty="0"/>
          </a:p>
          <a:p>
            <a:pPr lvl="1"/>
            <a:r>
              <a:rPr lang="zh-CN" altLang="en-US" sz="2000" dirty="0"/>
              <a:t>操作元：整型或浮点型数据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优先级：</a:t>
            </a:r>
            <a:r>
              <a:rPr lang="en-US" altLang="zh-CN" sz="2000" dirty="0"/>
              <a:t>4</a:t>
            </a:r>
            <a:r>
              <a:rPr lang="zh-CN" altLang="en-US" sz="2000" dirty="0"/>
              <a:t>级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位运算符（</a:t>
            </a:r>
            <a:r>
              <a:rPr lang="en-US" altLang="zh-CN" sz="3200" dirty="0"/>
              <a:t>bitwise operators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(3) </a:t>
            </a:r>
            <a:r>
              <a:rPr lang="zh-CN" altLang="en-US" sz="2000" dirty="0"/>
              <a:t>“按位</a:t>
            </a:r>
            <a:r>
              <a:rPr lang="zh-CN" altLang="en-US" sz="2000" dirty="0">
                <a:solidFill>
                  <a:srgbClr val="FF0000"/>
                </a:solidFill>
              </a:rPr>
              <a:t>非</a:t>
            </a:r>
            <a:r>
              <a:rPr lang="zh-CN" altLang="en-US" sz="2000" dirty="0"/>
              <a:t>”运算符</a:t>
            </a:r>
            <a:endParaRPr lang="zh-CN" altLang="en-US" sz="2000" dirty="0"/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>
                <a:solidFill>
                  <a:srgbClr val="FF0000"/>
                </a:solidFill>
              </a:rPr>
              <a:t>~</a:t>
            </a:r>
            <a:r>
              <a:rPr lang="zh-CN" altLang="en-US" sz="2000" dirty="0"/>
              <a:t>，单目运算符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效果：对一个整型数据</a:t>
            </a:r>
            <a:r>
              <a:rPr lang="en-US" altLang="zh-CN" sz="2000" dirty="0"/>
              <a:t>a</a:t>
            </a:r>
            <a:r>
              <a:rPr lang="zh-CN" altLang="en-US" sz="2000" dirty="0"/>
              <a:t>按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进行运算，运算结果是一个整型数据</a:t>
            </a:r>
            <a:r>
              <a:rPr lang="en-US" altLang="zh-CN" sz="2000" dirty="0"/>
              <a:t>c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运算法则：如果</a:t>
            </a:r>
            <a:r>
              <a:rPr lang="en-US" altLang="zh-CN" sz="2000" dirty="0"/>
              <a:t>a</a:t>
            </a:r>
            <a:r>
              <a:rPr lang="zh-CN" altLang="en-US" sz="2000" dirty="0"/>
              <a:t>对应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，则</a:t>
            </a:r>
            <a:r>
              <a:rPr lang="en-US" altLang="zh-CN" sz="2000" dirty="0"/>
              <a:t>c</a:t>
            </a:r>
            <a:r>
              <a:rPr lang="zh-CN" altLang="en-US" sz="2000" dirty="0"/>
              <a:t>的该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，否则是</a:t>
            </a:r>
            <a:r>
              <a:rPr lang="en-US" altLang="zh-CN" sz="2000" dirty="0"/>
              <a:t>0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位运算符（</a:t>
            </a:r>
            <a:r>
              <a:rPr lang="en-US" altLang="zh-CN" sz="3200" dirty="0"/>
              <a:t>bitwise operators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(4) </a:t>
            </a:r>
            <a:r>
              <a:rPr lang="zh-CN" altLang="en-US" sz="2000" dirty="0"/>
              <a:t>“按位</a:t>
            </a:r>
            <a:r>
              <a:rPr lang="zh-CN" altLang="en-US" sz="2000" dirty="0">
                <a:solidFill>
                  <a:srgbClr val="FF0000"/>
                </a:solidFill>
              </a:rPr>
              <a:t>异或</a:t>
            </a:r>
            <a:r>
              <a:rPr lang="zh-CN" altLang="en-US" sz="2000" dirty="0"/>
              <a:t>”运算符</a:t>
            </a:r>
            <a:endParaRPr lang="zh-CN" altLang="en-US" sz="2000" dirty="0"/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>
                <a:solidFill>
                  <a:srgbClr val="FF0000"/>
                </a:solidFill>
              </a:rPr>
              <a:t>^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效果：对两个整型数据</a:t>
            </a:r>
            <a:r>
              <a:rPr lang="en-US" altLang="zh-CN" sz="2000" dirty="0"/>
              <a:t>a, b</a:t>
            </a:r>
            <a:r>
              <a:rPr lang="zh-CN" altLang="en-US" sz="2000" dirty="0"/>
              <a:t>按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进行运算，运算结果是一个整型数据</a:t>
            </a:r>
            <a:r>
              <a:rPr lang="en-US" altLang="zh-CN" sz="2000" dirty="0"/>
              <a:t>c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运算法则：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a, b</a:t>
            </a:r>
            <a:r>
              <a:rPr lang="zh-CN" altLang="en-US" sz="2000" dirty="0"/>
              <a:t>两个数据对应位</a:t>
            </a:r>
            <a:r>
              <a:rPr lang="zh-CN" altLang="en-US" sz="2000" dirty="0">
                <a:solidFill>
                  <a:srgbClr val="FF0000"/>
                </a:solidFill>
              </a:rPr>
              <a:t>相同</a:t>
            </a:r>
            <a:r>
              <a:rPr lang="zh-CN" altLang="en-US" sz="2000" dirty="0"/>
              <a:t>，则</a:t>
            </a:r>
            <a:r>
              <a:rPr lang="en-US" altLang="zh-CN" sz="2000" dirty="0"/>
              <a:t>c</a:t>
            </a:r>
            <a:r>
              <a:rPr lang="zh-CN" altLang="en-US" sz="2000" dirty="0"/>
              <a:t>的该位是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/>
              <a:t>，否则是</a:t>
            </a:r>
            <a:r>
              <a:rPr lang="en-US" altLang="zh-CN" sz="2000" dirty="0"/>
              <a:t>1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b</a:t>
            </a:r>
            <a:r>
              <a:rPr lang="zh-CN" altLang="en-US" sz="2000" dirty="0"/>
              <a:t>的精度高于</a:t>
            </a:r>
            <a:r>
              <a:rPr lang="en-US" altLang="zh-CN" sz="2000" dirty="0"/>
              <a:t>a</a:t>
            </a:r>
            <a:r>
              <a:rPr lang="zh-CN" altLang="en-US" sz="2000" dirty="0"/>
              <a:t>，那么结果</a:t>
            </a:r>
            <a:r>
              <a:rPr lang="en-US" altLang="zh-CN" sz="2000" dirty="0"/>
              <a:t>c</a:t>
            </a:r>
            <a:r>
              <a:rPr lang="zh-CN" altLang="en-US" sz="2000" dirty="0"/>
              <a:t>的精度和</a:t>
            </a:r>
            <a:r>
              <a:rPr lang="en-US" altLang="zh-CN" sz="2000" dirty="0"/>
              <a:t>b</a:t>
            </a:r>
            <a:r>
              <a:rPr lang="zh-CN" altLang="en-US" sz="2000" dirty="0"/>
              <a:t>的精度相同</a:t>
            </a:r>
            <a:endParaRPr lang="zh-CN" altLang="en-US" sz="2000" dirty="0"/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a^0=a, a^1=~a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a^a</a:t>
            </a:r>
            <a:r>
              <a:rPr lang="en-US" altLang="zh-CN" sz="2000" dirty="0"/>
              <a:t>=0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a^b^b</a:t>
            </a:r>
            <a:r>
              <a:rPr lang="en-US" altLang="zh-CN" sz="2000" dirty="0"/>
              <a:t>=a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948264" y="44371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“就高不就低”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位运算符（</a:t>
            </a:r>
            <a:r>
              <a:rPr lang="en-US" altLang="zh-CN" sz="3200" dirty="0"/>
              <a:t>bitwise operators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endParaRPr lang="en-US" altLang="zh-CN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24128" y="5500055"/>
            <a:ext cx="1296144" cy="73725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08112" y="1988840"/>
            <a:ext cx="4716016" cy="424731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Example3_2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a[]={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计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算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机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与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软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件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学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院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secret=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'z'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a[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]=(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)(a[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]^secret);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密文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:\n"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"%3c"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,a[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]);   </a:t>
            </a:r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zh-CN" altLang="en-US" sz="10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a[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]=(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)(a[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]^secret);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"\n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原文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:\n"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"%3c"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,a[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008" y="6453336"/>
            <a:ext cx="6876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利用“异或”运算，对字符进行加密并输出密文，然后再解密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位运算符（</a:t>
            </a:r>
            <a:r>
              <a:rPr lang="en-US" altLang="zh-CN" sz="3200" dirty="0"/>
              <a:t>bitwise operators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位运算符也可以操作</a:t>
            </a:r>
            <a:r>
              <a:rPr lang="zh-CN" altLang="en-US" sz="2000" dirty="0">
                <a:solidFill>
                  <a:srgbClr val="FF0000"/>
                </a:solidFill>
              </a:rPr>
              <a:t>逻辑型数据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/>
              <a:t>a, b</a:t>
            </a:r>
            <a:r>
              <a:rPr lang="zh-CN" altLang="en-US" sz="2000" dirty="0"/>
              <a:t>都是</a:t>
            </a:r>
            <a:r>
              <a:rPr lang="en-US" altLang="zh-CN" sz="2000" dirty="0"/>
              <a:t>true</a:t>
            </a:r>
            <a:r>
              <a:rPr lang="zh-CN" altLang="en-US" sz="2000" dirty="0"/>
              <a:t>时，</a:t>
            </a:r>
            <a:r>
              <a:rPr lang="en-US" altLang="zh-CN" sz="2000" dirty="0" err="1"/>
              <a:t>a&amp;b</a:t>
            </a:r>
            <a:r>
              <a:rPr lang="zh-CN" altLang="en-US" sz="2000" dirty="0"/>
              <a:t>是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</a:t>
            </a:r>
            <a:r>
              <a:rPr lang="en-US" altLang="zh-CN" sz="2000" dirty="0" err="1"/>
              <a:t>a&amp;b</a:t>
            </a:r>
            <a:r>
              <a:rPr lang="zh-CN" altLang="en-US" sz="2000" dirty="0"/>
              <a:t>是</a:t>
            </a:r>
            <a:r>
              <a:rPr lang="en-US" altLang="zh-CN" sz="2000" dirty="0"/>
              <a:t>false</a:t>
            </a:r>
            <a:endParaRPr lang="en-US" altLang="zh-CN" sz="2000" dirty="0"/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/>
              <a:t>a, b</a:t>
            </a:r>
            <a:r>
              <a:rPr lang="zh-CN" altLang="en-US" sz="2000" dirty="0"/>
              <a:t>都是</a:t>
            </a:r>
            <a:r>
              <a:rPr lang="en-US" altLang="zh-CN" sz="2000" dirty="0"/>
              <a:t>false</a:t>
            </a:r>
            <a:r>
              <a:rPr lang="zh-CN" altLang="en-US" sz="2000" dirty="0"/>
              <a:t>时，</a:t>
            </a:r>
            <a:r>
              <a:rPr lang="en-US" altLang="zh-CN" sz="2000" dirty="0" err="1"/>
              <a:t>a|b</a:t>
            </a:r>
            <a:r>
              <a:rPr lang="zh-CN" altLang="en-US" sz="2000" dirty="0"/>
              <a:t>是</a:t>
            </a:r>
            <a:r>
              <a:rPr lang="en-US" altLang="zh-CN" sz="2000" dirty="0"/>
              <a:t>false</a:t>
            </a:r>
            <a:r>
              <a:rPr lang="zh-CN" altLang="en-US" sz="2000" dirty="0"/>
              <a:t>，否则</a:t>
            </a:r>
            <a:r>
              <a:rPr lang="en-US" altLang="zh-CN" sz="2000" dirty="0" err="1"/>
              <a:t>a|b</a:t>
            </a:r>
            <a:r>
              <a:rPr lang="zh-CN" altLang="en-US" sz="2000" dirty="0"/>
              <a:t>是</a:t>
            </a:r>
            <a:r>
              <a:rPr lang="en-US" altLang="zh-CN" sz="2000" dirty="0"/>
              <a:t>true</a:t>
            </a:r>
            <a:endParaRPr lang="en-US" altLang="zh-CN" sz="2000" dirty="0"/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true</a:t>
            </a:r>
            <a:r>
              <a:rPr lang="zh-CN" altLang="en-US" sz="2000" dirty="0"/>
              <a:t>时，</a:t>
            </a:r>
            <a:r>
              <a:rPr lang="en-US" altLang="zh-CN" sz="2000" dirty="0"/>
              <a:t>~a</a:t>
            </a:r>
            <a:r>
              <a:rPr lang="zh-CN" altLang="en-US" sz="2000" dirty="0"/>
              <a:t>是</a:t>
            </a:r>
            <a:r>
              <a:rPr lang="en-US" altLang="zh-CN" sz="2000" dirty="0"/>
              <a:t>false</a:t>
            </a:r>
            <a:r>
              <a:rPr lang="zh-CN" altLang="en-US" sz="2000" dirty="0"/>
              <a:t>；当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false</a:t>
            </a:r>
            <a:r>
              <a:rPr lang="zh-CN" altLang="en-US" sz="2000" dirty="0"/>
              <a:t>时，</a:t>
            </a:r>
            <a:r>
              <a:rPr lang="en-US" altLang="zh-CN" sz="2000" dirty="0"/>
              <a:t>~a</a:t>
            </a:r>
            <a:r>
              <a:rPr lang="zh-CN" altLang="en-US" sz="2000" dirty="0"/>
              <a:t>是</a:t>
            </a:r>
            <a:r>
              <a:rPr lang="en-US" altLang="zh-CN" sz="2000" dirty="0"/>
              <a:t>true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000" b="1" dirty="0"/>
              <a:t>如果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的初值是</a:t>
            </a:r>
            <a:r>
              <a:rPr lang="en-US" altLang="zh-CN" sz="2000" b="1" dirty="0"/>
              <a:t>1</a:t>
            </a:r>
            <a:endParaRPr lang="en-US" altLang="zh-CN" sz="2000" b="1" dirty="0"/>
          </a:p>
          <a:p>
            <a:pPr lvl="1"/>
            <a:r>
              <a:rPr lang="zh-CN" altLang="en-US" sz="2000" dirty="0"/>
              <a:t>经过</a:t>
            </a:r>
            <a:r>
              <a:rPr lang="en-US" altLang="zh-CN" sz="2000" dirty="0"/>
              <a:t>((y=1)==0)&amp;&amp;((x=6)==6);</a:t>
            </a:r>
            <a:r>
              <a:rPr lang="zh-CN" altLang="en-US" sz="2000" dirty="0"/>
              <a:t>之后，</a:t>
            </a:r>
            <a:r>
              <a:rPr lang="en-US" altLang="zh-CN" sz="2000" b="1" dirty="0">
                <a:solidFill>
                  <a:srgbClr val="0000FF"/>
                </a:solidFill>
              </a:rPr>
              <a:t>x</a:t>
            </a:r>
            <a:r>
              <a:rPr lang="zh-CN" altLang="en-US" sz="2000" b="1" dirty="0">
                <a:solidFill>
                  <a:srgbClr val="0000FF"/>
                </a:solidFill>
              </a:rPr>
              <a:t>的值是</a:t>
            </a:r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经过</a:t>
            </a:r>
            <a:r>
              <a:rPr lang="en-US" altLang="zh-CN" sz="2000" dirty="0"/>
              <a:t>((y=1)==0)&amp;((x=6)==6);</a:t>
            </a:r>
            <a:r>
              <a:rPr lang="zh-CN" altLang="en-US" sz="2000" dirty="0"/>
              <a:t>之后，</a:t>
            </a:r>
            <a:r>
              <a:rPr lang="en-US" altLang="zh-CN" sz="2000" b="1" dirty="0">
                <a:solidFill>
                  <a:srgbClr val="FF0000"/>
                </a:solidFill>
              </a:rPr>
              <a:t>x</a:t>
            </a:r>
            <a:r>
              <a:rPr lang="zh-CN" altLang="en-US" sz="2000" b="1" dirty="0">
                <a:solidFill>
                  <a:srgbClr val="FF0000"/>
                </a:solidFill>
              </a:rPr>
              <a:t>的值是</a:t>
            </a:r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endParaRPr lang="zh-CN" altLang="en-US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3.7 </a:t>
            </a:r>
            <a:r>
              <a:rPr lang="zh-CN" altLang="en-US" sz="2000" dirty="0">
                <a:solidFill>
                  <a:srgbClr val="FF0000"/>
                </a:solidFill>
              </a:rPr>
              <a:t>条件运算符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3.7 </a:t>
            </a:r>
            <a:r>
              <a:rPr lang="zh-CN" altLang="en-US" sz="3200" dirty="0"/>
              <a:t>条件运算符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符号：</a:t>
            </a:r>
            <a:r>
              <a:rPr lang="en-US" altLang="zh-CN" sz="2000" dirty="0"/>
              <a:t>?:</a:t>
            </a:r>
            <a:r>
              <a:rPr lang="zh-CN" altLang="en-US" sz="2000" dirty="0"/>
              <a:t>，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目运算符</a:t>
            </a:r>
            <a:endParaRPr lang="zh-CN" altLang="en-US" sz="2000" b="1" dirty="0"/>
          </a:p>
          <a:p>
            <a:r>
              <a:rPr lang="zh-CN" altLang="en-US" sz="2000" dirty="0"/>
              <a:t>用法：</a:t>
            </a:r>
            <a:r>
              <a:rPr lang="en-US" altLang="zh-CN" sz="2000" dirty="0"/>
              <a:t>op1?op2:op3</a:t>
            </a:r>
            <a:r>
              <a:rPr lang="zh-CN" altLang="en-US" sz="2000" dirty="0"/>
              <a:t>，</a:t>
            </a:r>
            <a:r>
              <a:rPr lang="en-US" altLang="zh-CN" sz="2000" dirty="0"/>
              <a:t>op1</a:t>
            </a:r>
            <a:r>
              <a:rPr lang="zh-CN" altLang="en-US" sz="2000" dirty="0"/>
              <a:t>的值必须是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运算法则：</a:t>
            </a:r>
            <a:endParaRPr lang="en-US" altLang="zh-CN" sz="2000" dirty="0"/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/>
              <a:t>op1</a:t>
            </a:r>
            <a:r>
              <a:rPr lang="zh-CN" altLang="en-US" sz="2000" dirty="0"/>
              <a:t>的值是</a:t>
            </a:r>
            <a:r>
              <a:rPr lang="en-US" altLang="zh-CN" sz="2000" dirty="0">
                <a:solidFill>
                  <a:srgbClr val="FF0000"/>
                </a:solidFill>
              </a:rPr>
              <a:t>true</a:t>
            </a:r>
            <a:r>
              <a:rPr lang="zh-CN" altLang="en-US" sz="2000" dirty="0"/>
              <a:t>时，</a:t>
            </a:r>
            <a:r>
              <a:rPr lang="en-US" altLang="zh-CN" sz="2000" dirty="0"/>
              <a:t>op1?</a:t>
            </a:r>
            <a:r>
              <a:rPr lang="en-US" altLang="zh-CN" sz="2000" dirty="0">
                <a:solidFill>
                  <a:srgbClr val="FF0000"/>
                </a:solidFill>
              </a:rPr>
              <a:t>op2</a:t>
            </a:r>
            <a:r>
              <a:rPr lang="en-US" altLang="zh-CN" sz="2000" dirty="0"/>
              <a:t>:op3</a:t>
            </a:r>
            <a:r>
              <a:rPr lang="zh-CN" altLang="en-US" sz="2000" dirty="0"/>
              <a:t>的运算结果是</a:t>
            </a:r>
            <a:r>
              <a:rPr lang="en-US" altLang="zh-CN" sz="2000" dirty="0"/>
              <a:t>op2</a:t>
            </a:r>
            <a:r>
              <a:rPr lang="zh-CN" altLang="en-US" sz="2000" dirty="0"/>
              <a:t>的值</a:t>
            </a:r>
            <a:endParaRPr lang="en-US" altLang="zh-CN" sz="2000" dirty="0"/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/>
              <a:t>op1</a:t>
            </a:r>
            <a:r>
              <a:rPr lang="zh-CN" altLang="en-US" sz="2000" dirty="0"/>
              <a:t>的值是</a:t>
            </a:r>
            <a:r>
              <a:rPr lang="en-US" altLang="zh-CN" sz="2000" dirty="0">
                <a:solidFill>
                  <a:srgbClr val="0000FF"/>
                </a:solidFill>
              </a:rPr>
              <a:t>false</a:t>
            </a:r>
            <a:r>
              <a:rPr lang="zh-CN" altLang="en-US" sz="2000" dirty="0"/>
              <a:t>时，</a:t>
            </a:r>
            <a:r>
              <a:rPr lang="en-US" altLang="zh-CN" sz="2000" dirty="0"/>
              <a:t>op1?op2:</a:t>
            </a:r>
            <a:r>
              <a:rPr lang="en-US" altLang="zh-CN" sz="2000" dirty="0">
                <a:solidFill>
                  <a:srgbClr val="0000FF"/>
                </a:solidFill>
              </a:rPr>
              <a:t>op3</a:t>
            </a:r>
            <a:r>
              <a:rPr lang="zh-CN" altLang="en-US" sz="2000" dirty="0"/>
              <a:t>的运算结果是</a:t>
            </a:r>
            <a:r>
              <a:rPr lang="en-US" altLang="zh-CN" sz="2000" dirty="0"/>
              <a:t>op3</a:t>
            </a:r>
            <a:r>
              <a:rPr lang="zh-CN" altLang="en-US" sz="2000" dirty="0"/>
              <a:t>的值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3.8 </a:t>
            </a:r>
            <a:r>
              <a:rPr lang="en-US" altLang="zh-CN" sz="2000" dirty="0" err="1">
                <a:solidFill>
                  <a:srgbClr val="FF0000"/>
                </a:solidFill>
              </a:rPr>
              <a:t>instanceof</a:t>
            </a:r>
            <a:r>
              <a:rPr lang="zh-CN" altLang="en-US" sz="2000" dirty="0">
                <a:solidFill>
                  <a:srgbClr val="FF0000"/>
                </a:solidFill>
              </a:rPr>
              <a:t>运算符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3.8 </a:t>
            </a:r>
            <a:r>
              <a:rPr lang="en-US" altLang="zh-CN" sz="3200" dirty="0" err="1"/>
              <a:t>instanceof</a:t>
            </a:r>
            <a:r>
              <a:rPr lang="zh-CN" altLang="en-US" sz="3200" dirty="0"/>
              <a:t>运算符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双目运算符</a:t>
            </a:r>
            <a:endParaRPr lang="en-US" altLang="zh-CN" sz="2000" dirty="0"/>
          </a:p>
          <a:p>
            <a:r>
              <a:rPr lang="zh-CN" altLang="en-US" sz="2000" dirty="0"/>
              <a:t>左面的操作元是一个</a:t>
            </a:r>
            <a:r>
              <a:rPr lang="zh-CN" altLang="en-US" sz="2000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，右面是一个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当左面的对象是右面的类创建的对象时，该运算的结果是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，否则是</a:t>
            </a:r>
            <a:r>
              <a:rPr lang="en-US" altLang="zh-CN" sz="2000" dirty="0"/>
              <a:t>false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例：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1331640" y="3731910"/>
            <a:ext cx="4253857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boolean</a:t>
            </a:r>
            <a:r>
              <a:rPr lang="en-US" altLang="zh-CN" dirty="0"/>
              <a:t> f = </a:t>
            </a:r>
            <a:r>
              <a:rPr lang="en-US" altLang="zh-CN" dirty="0" err="1"/>
              <a:t>rectangleOne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instanceof</a:t>
            </a:r>
            <a:r>
              <a:rPr lang="en-US" altLang="zh-CN" dirty="0"/>
              <a:t> </a:t>
            </a:r>
            <a:r>
              <a:rPr lang="en-US" altLang="zh-CN" dirty="0" err="1"/>
              <a:t>Rect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3.9 </a:t>
            </a:r>
            <a:r>
              <a:rPr lang="zh-CN" altLang="en-US" sz="2000" dirty="0">
                <a:solidFill>
                  <a:srgbClr val="FF0000"/>
                </a:solidFill>
              </a:rPr>
              <a:t>一般表达式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3.9 </a:t>
            </a:r>
            <a:r>
              <a:rPr lang="zh-CN" altLang="en-US" sz="3200" dirty="0"/>
              <a:t>一般表达式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的一般表达式：用运算符及操作元连接起来的符合</a:t>
            </a:r>
            <a:r>
              <a:rPr lang="en-US" altLang="zh-CN" sz="2000" dirty="0"/>
              <a:t>Java</a:t>
            </a:r>
            <a:r>
              <a:rPr lang="zh-CN" altLang="en-US" sz="2000" dirty="0"/>
              <a:t>规则的式子，简称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一个</a:t>
            </a:r>
            <a:r>
              <a:rPr lang="en-US" altLang="zh-CN" sz="2000" dirty="0"/>
              <a:t>Java</a:t>
            </a:r>
            <a:r>
              <a:rPr lang="zh-CN" altLang="en-US" sz="2000" dirty="0"/>
              <a:t>表达式必须能求值，即按着运算符的计算法则，可以计算出表达式的值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例子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547664" y="3501008"/>
            <a:ext cx="6192688" cy="28623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x=1,y=-2,n=10;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s-E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z = x+y+(--n)*(x&gt;y&amp;&amp;x&gt;0?(x+1):y);</a:t>
            </a:r>
            <a:endParaRPr lang="es-E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(z);</a:t>
            </a:r>
            <a:endParaRPr lang="en-US" altLang="zh-CN" sz="2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751722" y="5961800"/>
            <a:ext cx="492686" cy="4070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算术运算符和算术表达式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(2) </a:t>
            </a:r>
            <a:r>
              <a:rPr lang="zh-CN" altLang="en-US" sz="2000" dirty="0">
                <a:solidFill>
                  <a:srgbClr val="0000FF"/>
                </a:solidFill>
              </a:rPr>
              <a:t>乘、除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FF0000"/>
                </a:solidFill>
              </a:rPr>
              <a:t>求余</a:t>
            </a:r>
            <a:r>
              <a:rPr lang="zh-CN" altLang="en-US" sz="2000" dirty="0"/>
              <a:t>运算符</a:t>
            </a:r>
            <a:endParaRPr lang="zh-CN" altLang="en-US" sz="2000" dirty="0"/>
          </a:p>
          <a:p>
            <a:pPr lvl="1"/>
            <a:r>
              <a:rPr lang="zh-CN" altLang="en-US" sz="2000" dirty="0"/>
              <a:t>符号：</a:t>
            </a:r>
            <a:r>
              <a:rPr lang="zh-CN" altLang="en-US" sz="2000" dirty="0">
                <a:solidFill>
                  <a:srgbClr val="0000FF"/>
                </a:solidFill>
              </a:rPr>
              <a:t>*、</a:t>
            </a:r>
            <a:r>
              <a:rPr lang="en-US" altLang="zh-CN" sz="2000" dirty="0">
                <a:solidFill>
                  <a:srgbClr val="0000FF"/>
                </a:solidFill>
              </a:rPr>
              <a:t>/</a:t>
            </a:r>
            <a:r>
              <a:rPr lang="zh-CN" altLang="en-US" sz="2000" dirty="0"/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%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结合性：从左到右</a:t>
            </a:r>
            <a:endParaRPr lang="en-US" altLang="zh-CN" sz="2000" dirty="0"/>
          </a:p>
          <a:p>
            <a:pPr lvl="1"/>
            <a:r>
              <a:rPr lang="zh-CN" altLang="en-US" sz="2000" dirty="0"/>
              <a:t>操作元：整型或浮点型数据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优先级：</a:t>
            </a:r>
            <a:r>
              <a:rPr lang="en-US" altLang="zh-CN" sz="2000" dirty="0"/>
              <a:t>3</a:t>
            </a:r>
            <a:r>
              <a:rPr lang="zh-CN" altLang="en-US" sz="2000" dirty="0"/>
              <a:t>级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3.10 </a:t>
            </a:r>
            <a:r>
              <a:rPr lang="zh-CN" altLang="en-US" sz="2000" dirty="0">
                <a:solidFill>
                  <a:srgbClr val="FF0000"/>
                </a:solidFill>
              </a:rPr>
              <a:t>语句概述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3.10 </a:t>
            </a:r>
            <a:r>
              <a:rPr lang="zh-CN" altLang="en-US" sz="3200" dirty="0"/>
              <a:t>语句概述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里的语句可分为以下</a:t>
            </a:r>
            <a:r>
              <a:rPr lang="en-US" altLang="zh-CN" sz="2000" dirty="0"/>
              <a:t>5</a:t>
            </a:r>
            <a:r>
              <a:rPr lang="zh-CN" altLang="en-US" sz="2000" dirty="0"/>
              <a:t>类</a:t>
            </a:r>
            <a:endParaRPr lang="zh-CN" altLang="en-US" sz="2000" dirty="0"/>
          </a:p>
          <a:p>
            <a:pPr lvl="1"/>
            <a:r>
              <a:rPr lang="en-US" altLang="zh-CN" sz="2000" dirty="0"/>
              <a:t>(1) </a:t>
            </a:r>
            <a:r>
              <a:rPr lang="zh-CN" altLang="en-US" sz="2000" dirty="0">
                <a:solidFill>
                  <a:srgbClr val="FF0000"/>
                </a:solidFill>
              </a:rPr>
              <a:t>方法调用</a:t>
            </a:r>
            <a:r>
              <a:rPr lang="zh-CN" altLang="en-US" sz="2000" dirty="0"/>
              <a:t>语句，例如</a:t>
            </a:r>
            <a:r>
              <a:rPr lang="en-US" altLang="zh-CN" sz="2000" dirty="0" err="1"/>
              <a:t>reader.nextInt</a:t>
            </a:r>
            <a:r>
              <a:rPr lang="en-US" altLang="zh-CN" sz="2000" dirty="0"/>
              <a:t>();</a:t>
            </a:r>
            <a:r>
              <a:rPr lang="zh-CN" altLang="en-US" sz="2000" dirty="0"/>
              <a:t>，详见第</a:t>
            </a:r>
            <a:r>
              <a:rPr lang="en-US" altLang="zh-CN" sz="2000" dirty="0"/>
              <a:t>4</a:t>
            </a:r>
            <a:r>
              <a:rPr lang="zh-CN" altLang="en-US" sz="2000" dirty="0"/>
              <a:t>章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(2) 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zh-CN" altLang="en-US" sz="2000" dirty="0"/>
              <a:t>语句，例如</a:t>
            </a:r>
            <a:r>
              <a:rPr lang="en-US" altLang="zh-CN" sz="2000" dirty="0"/>
              <a:t>x=23;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(3) </a:t>
            </a:r>
            <a:r>
              <a:rPr lang="zh-CN" altLang="en-US" sz="2000" b="1" dirty="0">
                <a:solidFill>
                  <a:srgbClr val="FF0000"/>
                </a:solidFill>
              </a:rPr>
              <a:t>复合</a:t>
            </a:r>
            <a:r>
              <a:rPr lang="zh-CN" altLang="en-US" sz="2000" dirty="0"/>
              <a:t>语句，可以用“</a:t>
            </a:r>
            <a:r>
              <a:rPr lang="en-US" altLang="zh-CN" sz="2000" dirty="0"/>
              <a:t>{</a:t>
            </a:r>
            <a:r>
              <a:rPr lang="zh-CN" altLang="en-US" sz="2000" dirty="0"/>
              <a:t>”和“</a:t>
            </a:r>
            <a:r>
              <a:rPr lang="en-US" altLang="zh-CN" sz="2000" dirty="0"/>
              <a:t>}</a:t>
            </a:r>
            <a:r>
              <a:rPr lang="zh-CN" altLang="en-US" sz="2000" dirty="0"/>
              <a:t>”把一些语句括起来构成复合语句，一个复合语句也称作一个</a:t>
            </a:r>
            <a:r>
              <a:rPr lang="zh-CN" altLang="en-US" sz="2000" b="1" dirty="0">
                <a:solidFill>
                  <a:srgbClr val="FF0000"/>
                </a:solidFill>
              </a:rPr>
              <a:t>代码块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(4) </a:t>
            </a:r>
            <a:r>
              <a:rPr lang="zh-CN" altLang="en-US" sz="2000" dirty="0">
                <a:solidFill>
                  <a:srgbClr val="FF0000"/>
                </a:solidFill>
              </a:rPr>
              <a:t>控制</a:t>
            </a:r>
            <a:r>
              <a:rPr lang="zh-CN" altLang="en-US" sz="2000" dirty="0"/>
              <a:t>语句，包括条件分支语句（</a:t>
            </a:r>
            <a:r>
              <a:rPr lang="en-US" altLang="zh-CN" sz="2000" dirty="0"/>
              <a:t>switch,</a:t>
            </a:r>
            <a:r>
              <a:rPr lang="zh-CN" altLang="en-US" sz="2000" dirty="0"/>
              <a:t> </a:t>
            </a:r>
            <a:r>
              <a:rPr lang="en-US" altLang="zh-CN" sz="2000" dirty="0"/>
              <a:t>if-else</a:t>
            </a:r>
            <a:r>
              <a:rPr lang="zh-CN" altLang="en-US" sz="2000" dirty="0"/>
              <a:t>）、循环语句（</a:t>
            </a:r>
            <a:r>
              <a:rPr lang="en-US" altLang="zh-CN" sz="2000" dirty="0"/>
              <a:t>for, while,</a:t>
            </a:r>
            <a:r>
              <a:rPr lang="zh-CN" altLang="en-US" sz="2000" dirty="0"/>
              <a:t> </a:t>
            </a:r>
            <a:r>
              <a:rPr lang="en-US" altLang="zh-CN" sz="2000" dirty="0"/>
              <a:t>do-while</a:t>
            </a:r>
            <a:r>
              <a:rPr lang="zh-CN" altLang="en-US" sz="2000" dirty="0"/>
              <a:t>）和跳转语句（</a:t>
            </a:r>
            <a:r>
              <a:rPr lang="en-US" altLang="zh-CN" sz="2000" dirty="0"/>
              <a:t>break, continue, return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(5) </a:t>
            </a:r>
            <a:r>
              <a:rPr lang="en-US" altLang="zh-CN" sz="2000" dirty="0">
                <a:solidFill>
                  <a:srgbClr val="FF0000"/>
                </a:solidFill>
              </a:rPr>
              <a:t>package</a:t>
            </a:r>
            <a:r>
              <a:rPr lang="zh-CN" altLang="en-US" sz="2000" dirty="0"/>
              <a:t>语句和</a:t>
            </a:r>
            <a:r>
              <a:rPr lang="en-US" altLang="zh-CN" sz="2000" dirty="0">
                <a:solidFill>
                  <a:srgbClr val="FF0000"/>
                </a:solidFill>
              </a:rPr>
              <a:t>import</a:t>
            </a:r>
            <a:r>
              <a:rPr lang="zh-CN" altLang="en-US" sz="2000" dirty="0"/>
              <a:t>语句，详见第</a:t>
            </a:r>
            <a:r>
              <a:rPr lang="en-US" altLang="zh-CN" sz="2000" dirty="0"/>
              <a:t>4</a:t>
            </a:r>
            <a:r>
              <a:rPr lang="zh-CN" altLang="en-US" sz="2000" dirty="0"/>
              <a:t>章</a:t>
            </a:r>
            <a:endParaRPr lang="zh-CN" altLang="en-US" sz="2000" dirty="0"/>
          </a:p>
          <a:p>
            <a:pPr lvl="1"/>
            <a:endParaRPr lang="zh-CN" alt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3.11 </a:t>
            </a:r>
            <a:r>
              <a:rPr lang="zh-CN" altLang="en-US" sz="2000" dirty="0">
                <a:solidFill>
                  <a:srgbClr val="FF0000"/>
                </a:solidFill>
              </a:rPr>
              <a:t>分支语句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条件分支语句</a:t>
            </a:r>
            <a:endParaRPr lang="zh-CN" altLang="en-US" sz="2000" dirty="0"/>
          </a:p>
          <a:p>
            <a:r>
              <a:rPr lang="en-US" altLang="zh-CN" sz="2000" dirty="0"/>
              <a:t>(1) if-else</a:t>
            </a:r>
            <a:r>
              <a:rPr lang="zh-CN" altLang="en-US" sz="2000" dirty="0"/>
              <a:t>语句</a:t>
            </a:r>
            <a:endParaRPr lang="en-US" altLang="zh-CN" sz="2000" dirty="0"/>
          </a:p>
          <a:p>
            <a:pPr lvl="1"/>
            <a:r>
              <a:rPr lang="en-US" altLang="zh-CN" sz="2000" dirty="0"/>
              <a:t>if-else</a:t>
            </a:r>
            <a:r>
              <a:rPr lang="zh-CN" altLang="en-US" sz="2000" dirty="0"/>
              <a:t>语句是</a:t>
            </a:r>
            <a:r>
              <a:rPr lang="en-US" altLang="zh-CN" sz="2000" dirty="0"/>
              <a:t>Java</a:t>
            </a:r>
            <a:r>
              <a:rPr lang="zh-CN" altLang="en-US" sz="2000" dirty="0"/>
              <a:t>中的一条语句，由一个“</a:t>
            </a:r>
            <a:r>
              <a:rPr lang="en-US" altLang="zh-CN" sz="2000" dirty="0"/>
              <a:t>if</a:t>
            </a:r>
            <a:r>
              <a:rPr lang="zh-CN" altLang="en-US" sz="2000" dirty="0"/>
              <a:t>”、“</a:t>
            </a:r>
            <a:r>
              <a:rPr lang="en-US" altLang="zh-CN" sz="2000" dirty="0"/>
              <a:t>else</a:t>
            </a:r>
            <a:r>
              <a:rPr lang="zh-CN" altLang="en-US" sz="2000" dirty="0"/>
              <a:t>”和两个复合语句按一定格式构成，</a:t>
            </a:r>
            <a:r>
              <a:rPr lang="en-US" altLang="zh-CN" sz="2000" dirty="0"/>
              <a:t>if-else </a:t>
            </a:r>
            <a:r>
              <a:rPr lang="zh-CN" altLang="en-US" sz="2000" dirty="0"/>
              <a:t>语句的格式如下</a:t>
            </a:r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if</a:t>
            </a:r>
            <a:r>
              <a:rPr lang="zh-CN" altLang="en-US" sz="2000" dirty="0"/>
              <a:t>后面</a:t>
            </a:r>
            <a:r>
              <a:rPr lang="en-US" altLang="zh-CN" sz="2000" dirty="0"/>
              <a:t>()</a:t>
            </a:r>
            <a:r>
              <a:rPr lang="zh-CN" altLang="en-US" sz="2000" dirty="0"/>
              <a:t>内的表达式的值必须是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型的。如果表达式的值为</a:t>
            </a:r>
            <a:r>
              <a:rPr lang="en-US" altLang="zh-CN" sz="2000" dirty="0"/>
              <a:t>true</a:t>
            </a:r>
            <a:r>
              <a:rPr lang="zh-CN" altLang="en-US" sz="2000" dirty="0"/>
              <a:t>，则执行紧跟着的复合语句；如果表达式的值为</a:t>
            </a:r>
            <a:r>
              <a:rPr lang="en-US" altLang="zh-CN" sz="2000" dirty="0"/>
              <a:t>false</a:t>
            </a:r>
            <a:r>
              <a:rPr lang="zh-CN" altLang="en-US" sz="2000" dirty="0"/>
              <a:t>，则执行</a:t>
            </a:r>
            <a:r>
              <a:rPr lang="en-US" altLang="zh-CN" sz="2000" dirty="0"/>
              <a:t>else</a:t>
            </a:r>
            <a:r>
              <a:rPr lang="zh-CN" altLang="en-US" sz="2000" dirty="0"/>
              <a:t>后面的复合语句。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555776" y="3092767"/>
            <a:ext cx="1368152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if(</a:t>
            </a:r>
            <a:r>
              <a:rPr lang="zh-CN" altLang="en-US" dirty="0"/>
              <a:t>表达式</a:t>
            </a:r>
            <a:r>
              <a:rPr lang="en-US" altLang="zh-CN" dirty="0"/>
              <a:t>) </a:t>
            </a:r>
            <a:endParaRPr lang="en-US" altLang="zh-CN" dirty="0"/>
          </a:p>
          <a:p>
            <a:r>
              <a:rPr lang="en-US" altLang="zh-CN" dirty="0"/>
              <a:t>{</a:t>
            </a:r>
            <a:r>
              <a:rPr lang="zh-CN" altLang="en-US" dirty="0"/>
              <a:t>若干语句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else</a:t>
            </a:r>
            <a:endParaRPr lang="en-US" altLang="zh-CN" dirty="0"/>
          </a:p>
          <a:p>
            <a:r>
              <a:rPr lang="en-US" altLang="zh-CN" dirty="0"/>
              <a:t>{</a:t>
            </a:r>
            <a:r>
              <a:rPr lang="zh-CN" altLang="en-US" dirty="0"/>
              <a:t>若干语句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(2) </a:t>
            </a:r>
            <a:r>
              <a:rPr lang="zh-CN" altLang="en-US" sz="2000" dirty="0"/>
              <a:t>多条件</a:t>
            </a:r>
            <a:r>
              <a:rPr lang="en-US" altLang="zh-CN" sz="2000" dirty="0"/>
              <a:t>if-else </a:t>
            </a:r>
            <a:r>
              <a:rPr lang="en-US" altLang="zh-CN" sz="2000" dirty="0" err="1"/>
              <a:t>if-else</a:t>
            </a:r>
            <a:r>
              <a:rPr lang="zh-CN" altLang="en-US" sz="2000" dirty="0"/>
              <a:t>语句</a:t>
            </a:r>
            <a:endParaRPr lang="zh-CN" altLang="en-US" sz="2000" dirty="0"/>
          </a:p>
          <a:p>
            <a:pPr lvl="1"/>
            <a:r>
              <a:rPr lang="zh-CN" altLang="en-US" sz="2000" dirty="0"/>
              <a:t>程序有时需要根据多个条件来选择某一操作，这时就可以使用</a:t>
            </a:r>
            <a:r>
              <a:rPr lang="en-US" altLang="zh-CN" sz="2000" dirty="0"/>
              <a:t>if-else </a:t>
            </a:r>
            <a:r>
              <a:rPr lang="en-US" altLang="zh-CN" sz="2000" dirty="0" err="1"/>
              <a:t>if-else</a:t>
            </a:r>
            <a:r>
              <a:rPr lang="zh-CN" altLang="en-US" sz="2000" dirty="0"/>
              <a:t>语句。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123728" y="1446450"/>
            <a:ext cx="6400800" cy="486287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Example3_3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reader=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a=0,b=0,c=0;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输入边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a:"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 a=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reader.nextDouble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输入边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b:"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 b=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reader.nextDouble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输入边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c:"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 c=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reader.nextDouble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&gt;c &amp;&amp;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&gt;b &amp;&amp;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&gt;a)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(a*a==b*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*c||b*b==a*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*c||c*c==a*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*b)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"%-8.3f%-8.3f%-8.3f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构成是直角三角形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(a*a&lt;b*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*c&amp;&amp;b*b&lt;a*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*c&amp;&amp;c*c&lt;a*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*b)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"%-8.3f%-8.3f%-8.3f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构成锐角三角形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en-US" altLang="zh-CN" sz="10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"%-8.3f%-8.3f%-8.3f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构成钝角三角形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en-US" altLang="zh-CN" sz="10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</a:t>
            </a:r>
            <a:r>
              <a:rPr lang="en-US" altLang="zh-CN" sz="1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f,%f,%f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不能构成三角形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96" y="6453336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用户在键盘输入</a:t>
            </a:r>
            <a:r>
              <a:rPr lang="en-US" altLang="zh-CN" dirty="0"/>
              <a:t>3</a:t>
            </a:r>
            <a:r>
              <a:rPr lang="zh-CN" altLang="en-US" dirty="0"/>
              <a:t>个数，程序判断这</a:t>
            </a:r>
            <a:r>
              <a:rPr lang="en-US" altLang="zh-CN" dirty="0"/>
              <a:t>3</a:t>
            </a:r>
            <a:r>
              <a:rPr lang="zh-CN" altLang="en-US" dirty="0"/>
              <a:t>个数能构成什么形状的三角形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2.switch</a:t>
            </a:r>
            <a:r>
              <a:rPr lang="zh-CN" altLang="en-US" sz="2000" dirty="0"/>
              <a:t>开关语句</a:t>
            </a:r>
            <a:endParaRPr lang="zh-CN" altLang="en-US" sz="2000" dirty="0"/>
          </a:p>
          <a:p>
            <a:pPr lvl="1"/>
            <a:r>
              <a:rPr lang="en-US" altLang="zh-CN" sz="2000" dirty="0"/>
              <a:t>switch</a:t>
            </a:r>
            <a:r>
              <a:rPr lang="zh-CN" altLang="en-US" sz="2000" dirty="0"/>
              <a:t>语句是多分支的开关语句，它的一般格式定义如下：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619672" y="2348880"/>
            <a:ext cx="3312368" cy="424731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switch(</a:t>
            </a:r>
            <a:r>
              <a:rPr lang="zh-CN" altLang="en-US" dirty="0"/>
              <a:t>表达式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case </a:t>
            </a:r>
            <a:r>
              <a:rPr lang="zh-CN" altLang="en-US" dirty="0"/>
              <a:t>常量值</a:t>
            </a:r>
            <a:r>
              <a:rPr lang="en-US" altLang="zh-CN" dirty="0"/>
              <a:t>1: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若干语句</a:t>
            </a:r>
            <a:endParaRPr lang="zh-CN" altLang="en-US" dirty="0"/>
          </a:p>
          <a:p>
            <a:r>
              <a:rPr lang="en-US" altLang="zh-CN" dirty="0"/>
              <a:t>		</a:t>
            </a:r>
            <a:r>
              <a:rPr lang="zh-CN" altLang="en-US" dirty="0"/>
              <a:t> </a:t>
            </a:r>
            <a:r>
              <a:rPr lang="en-US" altLang="zh-CN" dirty="0"/>
              <a:t>break;</a:t>
            </a:r>
            <a:endParaRPr lang="en-US" altLang="zh-CN" dirty="0"/>
          </a:p>
          <a:p>
            <a:r>
              <a:rPr lang="en-US" altLang="zh-CN" dirty="0"/>
              <a:t>	case </a:t>
            </a:r>
            <a:r>
              <a:rPr lang="zh-CN" altLang="en-US" dirty="0"/>
              <a:t>常量值</a:t>
            </a:r>
            <a:r>
              <a:rPr lang="en-US" altLang="zh-CN" dirty="0"/>
              <a:t>2: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若干语句</a:t>
            </a:r>
            <a:endParaRPr lang="zh-CN" altLang="en-US" dirty="0"/>
          </a:p>
          <a:p>
            <a:r>
              <a:rPr lang="zh-CN" altLang="en-US" dirty="0"/>
              <a:t>		</a:t>
            </a:r>
            <a:r>
              <a:rPr lang="en-US" altLang="zh-CN" dirty="0"/>
              <a:t>break;</a:t>
            </a:r>
            <a:endParaRPr lang="en-US" altLang="zh-CN" dirty="0"/>
          </a:p>
          <a:p>
            <a:r>
              <a:rPr lang="en-US" altLang="zh-CN" dirty="0"/>
              <a:t>        		...</a:t>
            </a:r>
            <a:endParaRPr lang="en-US" altLang="zh-CN" dirty="0"/>
          </a:p>
          <a:p>
            <a:r>
              <a:rPr lang="en-US" altLang="zh-CN" dirty="0"/>
              <a:t>	case </a:t>
            </a:r>
            <a:r>
              <a:rPr lang="zh-CN" altLang="en-US" dirty="0"/>
              <a:t>常量值</a:t>
            </a:r>
            <a:r>
              <a:rPr lang="en-US" altLang="zh-CN" dirty="0"/>
              <a:t>n: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若干语句</a:t>
            </a:r>
            <a:endParaRPr lang="zh-CN" altLang="en-US" dirty="0"/>
          </a:p>
          <a:p>
            <a:r>
              <a:rPr lang="en-US" altLang="zh-CN" dirty="0"/>
              <a:t>		break;</a:t>
            </a:r>
            <a:endParaRPr lang="en-US" altLang="zh-CN" dirty="0"/>
          </a:p>
          <a:p>
            <a:r>
              <a:rPr lang="en-US" altLang="zh-CN" dirty="0"/>
              <a:t>	default: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若干语句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switch</a:t>
            </a:r>
            <a:r>
              <a:rPr lang="zh-CN" altLang="en-US" sz="2000" dirty="0"/>
              <a:t>语句中</a:t>
            </a:r>
            <a:r>
              <a:rPr lang="zh-CN" altLang="en-US" sz="2000" dirty="0">
                <a:solidFill>
                  <a:srgbClr val="0000FF"/>
                </a:solidFill>
              </a:rPr>
              <a:t>表达式</a:t>
            </a:r>
            <a:r>
              <a:rPr lang="zh-CN" altLang="en-US" sz="2000" dirty="0"/>
              <a:t>的值必须是</a:t>
            </a:r>
            <a:r>
              <a:rPr lang="zh-CN" altLang="en-US" sz="2000" b="1" dirty="0">
                <a:solidFill>
                  <a:srgbClr val="0000FF"/>
                </a:solidFill>
              </a:rPr>
              <a:t>整型</a:t>
            </a:r>
            <a:r>
              <a:rPr lang="zh-CN" altLang="en-US" sz="2000" dirty="0"/>
              <a:t>或</a:t>
            </a:r>
            <a:r>
              <a:rPr lang="zh-CN" altLang="en-US" sz="2000" b="1" dirty="0">
                <a:solidFill>
                  <a:srgbClr val="0000FF"/>
                </a:solidFill>
              </a:rPr>
              <a:t>字符型</a:t>
            </a:r>
            <a:r>
              <a:rPr lang="zh-CN" altLang="en-US" sz="2000" dirty="0"/>
              <a:t>；</a:t>
            </a:r>
            <a:r>
              <a:rPr lang="zh-CN" altLang="en-US" sz="2000" dirty="0">
                <a:solidFill>
                  <a:srgbClr val="FF0000"/>
                </a:solidFill>
              </a:rPr>
              <a:t>常量值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/>
              <a:t>到</a:t>
            </a:r>
            <a:r>
              <a:rPr lang="zh-CN" altLang="en-US" sz="2000" dirty="0">
                <a:solidFill>
                  <a:srgbClr val="FF0000"/>
                </a:solidFill>
              </a:rPr>
              <a:t>常量值</a:t>
            </a:r>
            <a:r>
              <a:rPr lang="en-US" altLang="zh-CN" sz="2000" dirty="0">
                <a:solidFill>
                  <a:srgbClr val="FF0000"/>
                </a:solidFill>
              </a:rPr>
              <a:t>n</a:t>
            </a:r>
            <a:r>
              <a:rPr lang="zh-CN" altLang="en-US" sz="2000" dirty="0"/>
              <a:t>也必须是</a:t>
            </a:r>
            <a:r>
              <a:rPr lang="zh-CN" altLang="en-US" sz="2000" b="1" dirty="0">
                <a:solidFill>
                  <a:srgbClr val="FF0000"/>
                </a:solidFill>
              </a:rPr>
              <a:t>整型</a:t>
            </a:r>
            <a:r>
              <a:rPr lang="zh-CN" altLang="en-US" sz="2000" dirty="0"/>
              <a:t>或</a:t>
            </a:r>
            <a:r>
              <a:rPr lang="zh-CN" altLang="en-US" sz="2000" b="1" dirty="0">
                <a:solidFill>
                  <a:srgbClr val="FF0000"/>
                </a:solidFill>
              </a:rPr>
              <a:t>字符型</a:t>
            </a:r>
            <a:endParaRPr lang="en-US" altLang="zh-CN" sz="2000" b="1" dirty="0"/>
          </a:p>
          <a:p>
            <a:pPr lvl="1"/>
            <a:r>
              <a:rPr lang="en-US" altLang="zh-CN" sz="2000" dirty="0"/>
              <a:t>switch</a:t>
            </a:r>
            <a:r>
              <a:rPr lang="zh-CN" altLang="en-US" sz="2000" dirty="0"/>
              <a:t>语句首先计算表达式的值，如果表达式的值和某个</a:t>
            </a:r>
            <a:r>
              <a:rPr lang="en-US" altLang="zh-CN" sz="2000" dirty="0"/>
              <a:t>case </a:t>
            </a:r>
            <a:r>
              <a:rPr lang="zh-CN" altLang="en-US" sz="2000" dirty="0"/>
              <a:t>后面的常量值相同，就执行该</a:t>
            </a:r>
            <a:r>
              <a:rPr lang="en-US" altLang="zh-CN" sz="2000" dirty="0"/>
              <a:t>case</a:t>
            </a:r>
            <a:r>
              <a:rPr lang="zh-CN" altLang="en-US" sz="2000" dirty="0"/>
              <a:t>里的若干语句，直到碰到</a:t>
            </a:r>
            <a:r>
              <a:rPr lang="en-US" altLang="zh-CN" sz="2000" dirty="0"/>
              <a:t>break</a:t>
            </a:r>
            <a:r>
              <a:rPr lang="zh-CN" altLang="en-US" sz="2000" dirty="0"/>
              <a:t>语句为止。若没有任何常量值与表达式的值相同，则执行</a:t>
            </a:r>
            <a:r>
              <a:rPr lang="en-US" altLang="zh-CN" sz="2000" dirty="0"/>
              <a:t>default</a:t>
            </a:r>
            <a:r>
              <a:rPr lang="zh-CN" altLang="en-US" sz="2000" dirty="0"/>
              <a:t>后面的若干语句。其中，</a:t>
            </a:r>
            <a:r>
              <a:rPr lang="en-US" altLang="zh-CN" sz="2000" dirty="0">
                <a:solidFill>
                  <a:srgbClr val="0000FF"/>
                </a:solidFill>
              </a:rPr>
              <a:t>default</a:t>
            </a:r>
            <a:r>
              <a:rPr lang="zh-CN" altLang="en-US" sz="2000" dirty="0">
                <a:solidFill>
                  <a:srgbClr val="0000FF"/>
                </a:solidFill>
              </a:rPr>
              <a:t>是可有可无的</a:t>
            </a:r>
            <a:r>
              <a:rPr lang="zh-CN" altLang="en-US" sz="2000" dirty="0"/>
              <a:t>，如果它不存在，并且所有的常量值都和表达式的值不相同，那么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语句就不会进行任何处理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注意：在同一个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语句中，</a:t>
            </a:r>
            <a:r>
              <a:rPr lang="en-US" altLang="zh-CN" sz="2000" dirty="0">
                <a:solidFill>
                  <a:srgbClr val="FF0000"/>
                </a:solidFill>
              </a:rPr>
              <a:t>case</a:t>
            </a:r>
            <a:r>
              <a:rPr lang="zh-CN" altLang="en-US" sz="2000" dirty="0">
                <a:solidFill>
                  <a:srgbClr val="FF0000"/>
                </a:solidFill>
              </a:rPr>
              <a:t>后的常量值必须互不相同</a:t>
            </a:r>
            <a:endParaRPr lang="zh-CN" altLang="en-US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9854" y="6453336"/>
            <a:ext cx="7968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用户在键盘输入一个代表月份的整数，程序输出是该月是在年度的第几季度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24558" y="1945407"/>
            <a:ext cx="5098565" cy="424731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Example3_4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Scanner reader=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输入一个月份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n=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switch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(n)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3: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月属于第一季度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</a:t>
            </a:r>
            <a:r>
              <a:rPr lang="en-US" altLang="zh-CN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endParaRPr lang="en-US" altLang="zh-CN" sz="1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4: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5: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6: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月属于第二季度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</a:t>
            </a:r>
            <a:r>
              <a:rPr lang="en-US" altLang="zh-CN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zh-CN" sz="1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7: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8: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9: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月属于第三季度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</a:t>
            </a:r>
            <a:r>
              <a:rPr lang="en-US" altLang="zh-CN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zh-CN" sz="1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10: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11: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12: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月属于第四季度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</a:t>
            </a:r>
            <a:r>
              <a:rPr lang="en-US" altLang="zh-CN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zh-CN" sz="1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不代表月份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 </a:t>
            </a:r>
            <a:endParaRPr lang="en-US" altLang="zh-CN" sz="1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123123" y="5480862"/>
            <a:ext cx="1082030" cy="71186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3.12 </a:t>
            </a:r>
            <a:r>
              <a:rPr lang="zh-CN" altLang="en-US" sz="2000" dirty="0">
                <a:solidFill>
                  <a:srgbClr val="FF0000"/>
                </a:solidFill>
              </a:rPr>
              <a:t>循环语句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算术运算符和算术表达式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(3) </a:t>
            </a:r>
            <a:r>
              <a:rPr lang="zh-CN" altLang="en-US" sz="2000" dirty="0">
                <a:solidFill>
                  <a:srgbClr val="0000FF"/>
                </a:solidFill>
              </a:rPr>
              <a:t>自增、自减</a:t>
            </a:r>
            <a:r>
              <a:rPr lang="zh-CN" altLang="en-US" sz="2000" dirty="0"/>
              <a:t>运算符 </a:t>
            </a:r>
            <a:endParaRPr lang="zh-CN" altLang="en-US" sz="2000" dirty="0"/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/>
              <a:t>++</a:t>
            </a:r>
            <a:r>
              <a:rPr lang="zh-CN" altLang="en-US" sz="2000" dirty="0"/>
              <a:t>、</a:t>
            </a:r>
            <a:r>
              <a:rPr lang="en-US" altLang="zh-CN" sz="2000" dirty="0"/>
              <a:t>--</a:t>
            </a:r>
            <a:r>
              <a:rPr lang="zh-CN" altLang="en-US" sz="2000" dirty="0"/>
              <a:t>，单目运算符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优先级：</a:t>
            </a:r>
            <a:r>
              <a:rPr lang="en-US" altLang="zh-CN" sz="2000" dirty="0"/>
              <a:t>2</a:t>
            </a:r>
            <a:r>
              <a:rPr lang="zh-CN" altLang="en-US" sz="2000" dirty="0"/>
              <a:t>级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运算符可以放在操作元之前，也可以放在操作元之后，但操作元必须是一个</a:t>
            </a:r>
            <a:r>
              <a:rPr lang="zh-CN" altLang="en-US" sz="2000" dirty="0">
                <a:solidFill>
                  <a:srgbClr val="0000FF"/>
                </a:solidFill>
              </a:rPr>
              <a:t>整型</a:t>
            </a:r>
            <a:r>
              <a:rPr lang="zh-CN" altLang="en-US" sz="2000" dirty="0"/>
              <a:t>或</a:t>
            </a:r>
            <a:r>
              <a:rPr lang="zh-CN" altLang="en-US" sz="2000" dirty="0">
                <a:solidFill>
                  <a:srgbClr val="0000FF"/>
                </a:solidFill>
              </a:rPr>
              <a:t>浮点型</a:t>
            </a:r>
            <a:r>
              <a:rPr lang="zh-CN" altLang="en-US" sz="2000" dirty="0"/>
              <a:t>变量（不能是常量或表达式）</a:t>
            </a:r>
            <a:endParaRPr lang="en-US" altLang="zh-CN" sz="2000" dirty="0"/>
          </a:p>
          <a:p>
            <a:pPr lvl="1"/>
            <a:r>
              <a:rPr lang="zh-CN" altLang="en-US" sz="2000" dirty="0"/>
              <a:t>运算符的作用：使变量的值增</a:t>
            </a:r>
            <a:r>
              <a:rPr lang="en-US" altLang="zh-CN" sz="2000" dirty="0"/>
              <a:t>1</a:t>
            </a:r>
            <a:r>
              <a:rPr lang="zh-CN" altLang="en-US" sz="2000" dirty="0"/>
              <a:t>或减</a:t>
            </a:r>
            <a:r>
              <a:rPr lang="en-US" altLang="zh-CN" sz="2000" dirty="0"/>
              <a:t>1</a:t>
            </a:r>
            <a:endParaRPr lang="zh-CN" altLang="en-US" sz="2000" dirty="0"/>
          </a:p>
          <a:p>
            <a:pPr lvl="2"/>
            <a:r>
              <a:rPr lang="en-US" altLang="zh-CN" sz="2000" dirty="0"/>
              <a:t>++x, --x</a:t>
            </a:r>
            <a:r>
              <a:rPr lang="zh-CN" altLang="en-US" sz="2000" dirty="0"/>
              <a:t>：在使用</a:t>
            </a:r>
            <a:r>
              <a:rPr lang="en-US" altLang="zh-CN" sz="2000" dirty="0"/>
              <a:t>x</a:t>
            </a:r>
            <a:r>
              <a:rPr lang="zh-CN" altLang="en-US" sz="2000" dirty="0"/>
              <a:t>之前，先使</a:t>
            </a:r>
            <a:r>
              <a:rPr lang="en-US" altLang="zh-CN" sz="2000" dirty="0"/>
              <a:t>x</a:t>
            </a:r>
            <a:r>
              <a:rPr lang="zh-CN" altLang="en-US" sz="2000" dirty="0"/>
              <a:t>的值加（减）</a:t>
            </a:r>
            <a:r>
              <a:rPr lang="en-US" altLang="zh-CN" sz="2000" dirty="0"/>
              <a:t>1</a:t>
            </a:r>
            <a:endParaRPr lang="en-US" altLang="zh-CN" sz="2000" dirty="0"/>
          </a:p>
          <a:p>
            <a:pPr lvl="2"/>
            <a:r>
              <a:rPr lang="en-US" altLang="zh-CN" sz="2000" dirty="0"/>
              <a:t>x++, x--</a:t>
            </a:r>
            <a:r>
              <a:rPr lang="zh-CN" altLang="en-US" sz="2000" dirty="0"/>
              <a:t>：在使用</a:t>
            </a:r>
            <a:r>
              <a:rPr lang="en-US" altLang="zh-CN" sz="2000" dirty="0"/>
              <a:t>x</a:t>
            </a:r>
            <a:r>
              <a:rPr lang="zh-CN" altLang="en-US" sz="2000" dirty="0"/>
              <a:t>之后，才使</a:t>
            </a:r>
            <a:r>
              <a:rPr lang="en-US" altLang="zh-CN" sz="2000" dirty="0"/>
              <a:t>x</a:t>
            </a:r>
            <a:r>
              <a:rPr lang="zh-CN" altLang="en-US" sz="2000" dirty="0"/>
              <a:t>的值加（减）</a:t>
            </a:r>
            <a:r>
              <a:rPr lang="en-US" altLang="zh-CN" sz="2000" dirty="0"/>
              <a:t>1</a:t>
            </a:r>
            <a:endParaRPr lang="zh-CN" altLang="en-US" sz="2000" dirty="0"/>
          </a:p>
          <a:p>
            <a:pPr lvl="2"/>
            <a:endParaRPr lang="en-US" altLang="zh-CN" sz="2000" dirty="0"/>
          </a:p>
          <a:p>
            <a:pPr lvl="2"/>
            <a:r>
              <a:rPr lang="zh-CN" altLang="en-US" sz="2000" dirty="0"/>
              <a:t>例子：如果 </a:t>
            </a:r>
            <a:r>
              <a:rPr lang="en-US" altLang="zh-CN" sz="2000" dirty="0"/>
              <a:t>x</a:t>
            </a:r>
            <a:r>
              <a:rPr lang="zh-CN" altLang="en-US" sz="2000" dirty="0"/>
              <a:t>的原值是</a:t>
            </a:r>
            <a:r>
              <a:rPr lang="en-US" altLang="zh-CN" sz="2000" dirty="0"/>
              <a:t>5</a:t>
            </a:r>
            <a:r>
              <a:rPr lang="zh-CN" altLang="en-US" sz="2000" dirty="0"/>
              <a:t>，则</a:t>
            </a:r>
            <a:endParaRPr lang="zh-CN" altLang="en-US" sz="2000" dirty="0"/>
          </a:p>
          <a:p>
            <a:pPr lvl="3"/>
            <a:r>
              <a:rPr lang="zh-CN" altLang="en-US" dirty="0"/>
              <a:t>对于</a:t>
            </a:r>
            <a:r>
              <a:rPr lang="en-US" altLang="zh-CN" dirty="0"/>
              <a:t>y=++x; y</a:t>
            </a:r>
            <a:r>
              <a:rPr lang="zh-CN" altLang="en-US" dirty="0"/>
              <a:t>的值为</a:t>
            </a:r>
            <a:r>
              <a:rPr lang="en-US" altLang="zh-CN" dirty="0"/>
              <a:t>6</a:t>
            </a:r>
            <a:endParaRPr lang="zh-CN" altLang="en-US" dirty="0"/>
          </a:p>
          <a:p>
            <a:pPr lvl="3"/>
            <a:r>
              <a:rPr lang="zh-CN" altLang="en-US" dirty="0"/>
              <a:t>对于</a:t>
            </a:r>
            <a:r>
              <a:rPr lang="en-US" altLang="zh-CN" dirty="0"/>
              <a:t>y=x++; y</a:t>
            </a:r>
            <a:r>
              <a:rPr lang="zh-CN" altLang="en-US" dirty="0"/>
              <a:t>的值为</a:t>
            </a:r>
            <a:r>
              <a:rPr lang="en-US" altLang="zh-CN" dirty="0"/>
              <a:t>5</a:t>
            </a:r>
            <a:r>
              <a:rPr lang="zh-CN" altLang="en-US" dirty="0"/>
              <a:t>，然后</a:t>
            </a:r>
            <a:r>
              <a:rPr lang="en-US" altLang="zh-CN" dirty="0"/>
              <a:t>x</a:t>
            </a:r>
            <a:r>
              <a:rPr lang="zh-CN" altLang="en-US" dirty="0"/>
              <a:t>的值才变为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1.while</a:t>
            </a:r>
            <a:r>
              <a:rPr lang="zh-CN" altLang="en-US" sz="2000" dirty="0"/>
              <a:t>循环</a:t>
            </a:r>
            <a:endParaRPr lang="zh-CN" altLang="en-US" sz="2000" dirty="0"/>
          </a:p>
          <a:p>
            <a:pPr lvl="1"/>
            <a:r>
              <a:rPr lang="en-US" altLang="zh-CN" sz="2000" dirty="0"/>
              <a:t>while</a:t>
            </a:r>
            <a:r>
              <a:rPr lang="zh-CN" altLang="en-US" sz="2000" dirty="0"/>
              <a:t>语句由关键字</a:t>
            </a:r>
            <a:r>
              <a:rPr lang="en-US" altLang="zh-CN" sz="2000" dirty="0">
                <a:solidFill>
                  <a:srgbClr val="FF0000"/>
                </a:solidFill>
              </a:rPr>
              <a:t>while</a:t>
            </a:r>
            <a:r>
              <a:rPr lang="zh-CN" altLang="en-US" sz="2000" dirty="0"/>
              <a:t>、括号中的一个求值为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型数据的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zh-CN" altLang="en-US" sz="2000" dirty="0"/>
              <a:t>和一个复合语句组成，其中的复合语句称作</a:t>
            </a:r>
            <a:r>
              <a:rPr lang="zh-CN" altLang="en-US" sz="2000" dirty="0">
                <a:solidFill>
                  <a:srgbClr val="FF0000"/>
                </a:solidFill>
              </a:rPr>
              <a:t>循环体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循环体</a:t>
            </a:r>
            <a:r>
              <a:rPr lang="zh-CN" altLang="en-US" sz="2000" dirty="0"/>
              <a:t>只有一条语句时，大括号“</a:t>
            </a:r>
            <a:r>
              <a:rPr lang="en-US" altLang="zh-CN" sz="2000" dirty="0"/>
              <a:t>{}</a:t>
            </a:r>
            <a:r>
              <a:rPr lang="zh-CN" altLang="en-US" sz="2000" dirty="0"/>
              <a:t>”可以省略，</a:t>
            </a:r>
            <a:r>
              <a:rPr lang="zh-CN" altLang="en-US" sz="2000" dirty="0">
                <a:solidFill>
                  <a:srgbClr val="0000FF"/>
                </a:solidFill>
              </a:rPr>
              <a:t>但最好不要省略，以便增加程序的可读性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zh-CN" altLang="en-US" sz="2000" dirty="0"/>
              <a:t>称作循环条件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while</a:t>
            </a:r>
            <a:r>
              <a:rPr lang="zh-CN" altLang="en-US" sz="2000" dirty="0"/>
              <a:t>语句的执行规则</a:t>
            </a:r>
            <a:endParaRPr lang="zh-CN" altLang="en-US" sz="20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716613" y="3861048"/>
            <a:ext cx="4109060" cy="2048434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2.do-while</a:t>
            </a:r>
            <a:r>
              <a:rPr lang="zh-CN" altLang="en-US" sz="2000" dirty="0"/>
              <a:t>循环   </a:t>
            </a:r>
            <a:endParaRPr lang="zh-CN" altLang="en-US" sz="2000" dirty="0"/>
          </a:p>
          <a:p>
            <a:pPr lvl="1"/>
            <a:r>
              <a:rPr lang="en-US" altLang="zh-CN" sz="2000" dirty="0"/>
              <a:t>do-while</a:t>
            </a:r>
            <a:r>
              <a:rPr lang="zh-CN" altLang="en-US" sz="2000" dirty="0"/>
              <a:t>循环和</a:t>
            </a:r>
            <a:r>
              <a:rPr lang="en-US" altLang="zh-CN" sz="2000" dirty="0"/>
              <a:t>while</a:t>
            </a:r>
            <a:r>
              <a:rPr lang="zh-CN" altLang="en-US" sz="2000" dirty="0"/>
              <a:t>循环的区别是，</a:t>
            </a:r>
            <a:r>
              <a:rPr lang="en-US" altLang="zh-CN" sz="2000" dirty="0"/>
              <a:t>do-while</a:t>
            </a:r>
            <a:r>
              <a:rPr lang="zh-CN" altLang="en-US" sz="2000" dirty="0"/>
              <a:t>的循环体至少被执行一次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95650" y="2823567"/>
            <a:ext cx="25527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051720" y="1303015"/>
            <a:ext cx="4680520" cy="50783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Example3_5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sum=0,item=1;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&lt;=1000)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sum=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sum+item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item=item*(1.0/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sum=sum+1;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"e="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+sum);</a:t>
            </a:r>
            <a:endParaRPr lang="en-US" altLang="zh-CN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sum=0;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item=1;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sum=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sum+item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item=item*(1.0/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&lt;=1000);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sum=sum+1;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"e="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+sum);   </a:t>
            </a:r>
            <a:endParaRPr lang="en-US" altLang="zh-CN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822" y="6444044"/>
            <a:ext cx="694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分别用</a:t>
            </a:r>
            <a:r>
              <a:rPr lang="en-US" altLang="zh-CN" dirty="0"/>
              <a:t>while</a:t>
            </a:r>
            <a:r>
              <a:rPr lang="zh-CN" altLang="en-US" dirty="0"/>
              <a:t>和</a:t>
            </a:r>
            <a:r>
              <a:rPr lang="en-US" altLang="zh-CN" dirty="0"/>
              <a:t>do-while</a:t>
            </a:r>
            <a:r>
              <a:rPr lang="zh-CN" altLang="en-US" dirty="0"/>
              <a:t>循环计算常数</a:t>
            </a:r>
            <a:r>
              <a:rPr lang="en-US" altLang="zh-CN" dirty="0"/>
              <a:t>e</a:t>
            </a:r>
            <a:r>
              <a:rPr lang="zh-CN" altLang="en-US" dirty="0"/>
              <a:t>的近似值：</a:t>
            </a:r>
            <a:r>
              <a:rPr lang="en-US" altLang="zh-CN" dirty="0"/>
              <a:t>e=1+1+1/2!+1/3!+…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940152" y="5941497"/>
            <a:ext cx="1924578" cy="43204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3.for</a:t>
            </a:r>
            <a:r>
              <a:rPr lang="zh-CN" altLang="en-US" sz="2000" dirty="0"/>
              <a:t>循环</a:t>
            </a:r>
            <a:endParaRPr lang="zh-CN" altLang="en-US" sz="2000" dirty="0"/>
          </a:p>
          <a:p>
            <a:pPr lvl="1"/>
            <a:r>
              <a:rPr lang="en-US" altLang="zh-CN" sz="2000" dirty="0"/>
              <a:t>for</a:t>
            </a:r>
            <a:r>
              <a:rPr lang="zh-CN" altLang="en-US" sz="2000" dirty="0"/>
              <a:t>语句的一般格式</a:t>
            </a:r>
            <a:endParaRPr lang="zh-CN" altLang="en-US" sz="2000" dirty="0"/>
          </a:p>
          <a:p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for</a:t>
            </a:r>
            <a:r>
              <a:rPr lang="zh-CN" altLang="en-US" sz="2000" dirty="0"/>
              <a:t>语句由关键字</a:t>
            </a:r>
            <a:r>
              <a:rPr lang="en-US" altLang="zh-CN" sz="2000" dirty="0">
                <a:solidFill>
                  <a:srgbClr val="FF0000"/>
                </a:solidFill>
              </a:rPr>
              <a:t>for</a:t>
            </a:r>
            <a:r>
              <a:rPr lang="zh-CN" altLang="en-US" sz="2000" dirty="0"/>
              <a:t>，括号中用分号分割的</a:t>
            </a:r>
            <a:r>
              <a:rPr lang="en-US" altLang="zh-CN" sz="2000" dirty="0"/>
              <a:t>3</a:t>
            </a:r>
            <a:r>
              <a:rPr lang="zh-CN" altLang="en-US" sz="2000" dirty="0"/>
              <a:t>个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zh-CN" altLang="en-US" sz="2000" dirty="0"/>
              <a:t>，以及一个复合语句组成。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表达式</a:t>
            </a:r>
            <a:r>
              <a:rPr lang="en-US" altLang="zh-CN" sz="2000" dirty="0"/>
              <a:t>1</a:t>
            </a:r>
            <a:r>
              <a:rPr lang="zh-CN" altLang="en-US" sz="2000" dirty="0"/>
              <a:t>：负责完成变量的</a:t>
            </a:r>
            <a:r>
              <a:rPr lang="zh-CN" altLang="en-US" sz="2000" dirty="0">
                <a:solidFill>
                  <a:srgbClr val="0000FF"/>
                </a:solidFill>
              </a:rPr>
              <a:t>初始化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表达式</a:t>
            </a:r>
            <a:r>
              <a:rPr lang="en-US" altLang="zh-CN" sz="2000" dirty="0"/>
              <a:t>2</a:t>
            </a:r>
            <a:r>
              <a:rPr lang="zh-CN" altLang="en-US" sz="2000" dirty="0"/>
              <a:t>：值为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型数据的表达式，称为</a:t>
            </a:r>
            <a:r>
              <a:rPr lang="zh-CN" altLang="en-US" sz="2000" dirty="0">
                <a:solidFill>
                  <a:srgbClr val="0000FF"/>
                </a:solidFill>
              </a:rPr>
              <a:t>循环条件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表达式</a:t>
            </a:r>
            <a:r>
              <a:rPr lang="en-US" altLang="zh-CN" sz="2000" dirty="0"/>
              <a:t>3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0000FF"/>
                </a:solidFill>
              </a:rPr>
              <a:t>修改变量</a:t>
            </a:r>
            <a:r>
              <a:rPr lang="zh-CN" altLang="en-US" sz="2000" dirty="0"/>
              <a:t>，改变循环条件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331640" y="2348880"/>
            <a:ext cx="3312368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for (</a:t>
            </a:r>
            <a:r>
              <a:rPr lang="zh-CN" altLang="en-US" dirty="0"/>
              <a:t>表达式</a:t>
            </a:r>
            <a:r>
              <a:rPr lang="en-US" altLang="zh-CN" dirty="0"/>
              <a:t>1; </a:t>
            </a:r>
            <a:r>
              <a:rPr lang="zh-CN" altLang="en-US" dirty="0"/>
              <a:t>表达式</a:t>
            </a:r>
            <a:r>
              <a:rPr lang="en-US" altLang="zh-CN" dirty="0"/>
              <a:t>2; </a:t>
            </a:r>
            <a:r>
              <a:rPr lang="zh-CN" altLang="en-US" dirty="0"/>
              <a:t>表达式</a:t>
            </a:r>
            <a:r>
              <a:rPr lang="en-US" altLang="zh-CN" dirty="0"/>
              <a:t>3)</a:t>
            </a:r>
            <a:endParaRPr lang="en-US" altLang="zh-CN" dirty="0"/>
          </a:p>
          <a:p>
            <a:r>
              <a:rPr lang="en-US" altLang="zh-CN" dirty="0"/>
              <a:t>{</a:t>
            </a:r>
            <a:r>
              <a:rPr lang="zh-CN" altLang="en-US" dirty="0"/>
              <a:t>若干语句</a:t>
            </a: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015145" y="1942959"/>
            <a:ext cx="5184576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Example3_6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sum,i,j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=1;i&lt;=1000;i++)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     for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j=1,sum=0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;j&lt;=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/2;j++)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     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i%j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==0)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	     sum=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sum+j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     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     if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(sum==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     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"%8d</a:t>
            </a:r>
            <a:r>
              <a:rPr lang="zh-CN" alt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是一个完数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%n"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     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}    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199721" y="5260498"/>
            <a:ext cx="1641782" cy="648072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3535313" y="2608337"/>
            <a:ext cx="144016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3.13 </a:t>
            </a:r>
            <a:r>
              <a:rPr lang="zh-CN" altLang="en-US" sz="2000" dirty="0">
                <a:solidFill>
                  <a:srgbClr val="FF0000"/>
                </a:solidFill>
              </a:rPr>
              <a:t>跳转语句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3.13 </a:t>
            </a:r>
            <a:r>
              <a:rPr lang="zh-CN" altLang="en-US" sz="3200" dirty="0"/>
              <a:t>跳转语句（</a:t>
            </a:r>
            <a:r>
              <a:rPr lang="en-US" altLang="zh-CN" sz="3200" dirty="0"/>
              <a:t>branching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跳转语句是指用关键字</a:t>
            </a:r>
            <a:r>
              <a:rPr lang="en-US" altLang="zh-CN" sz="2000" dirty="0"/>
              <a:t>break</a:t>
            </a:r>
            <a:r>
              <a:rPr lang="zh-CN" altLang="en-US" sz="2000" dirty="0"/>
              <a:t>或</a:t>
            </a:r>
            <a:r>
              <a:rPr lang="en-US" altLang="zh-CN" sz="2000" dirty="0"/>
              <a:t>continue</a:t>
            </a:r>
            <a:r>
              <a:rPr lang="zh-CN" altLang="en-US" sz="2000" dirty="0"/>
              <a:t>加上分号构成的语句</a:t>
            </a:r>
            <a:endParaRPr lang="zh-CN" altLang="en-US" sz="2000" dirty="0"/>
          </a:p>
          <a:p>
            <a:pPr lvl="1"/>
            <a:r>
              <a:rPr lang="en-US" altLang="zh-CN" sz="2000" b="1" dirty="0"/>
              <a:t>break</a:t>
            </a:r>
            <a:r>
              <a:rPr lang="zh-CN" altLang="en-US" sz="2000" b="1" dirty="0"/>
              <a:t>语句：</a:t>
            </a:r>
            <a:r>
              <a:rPr lang="zh-CN" altLang="en-US" sz="2000" dirty="0"/>
              <a:t>如果在某次循环体的执行中执行了</a:t>
            </a:r>
            <a:r>
              <a:rPr lang="en-US" altLang="zh-CN" sz="2000" dirty="0">
                <a:solidFill>
                  <a:srgbClr val="0000FF"/>
                </a:solidFill>
              </a:rPr>
              <a:t>break</a:t>
            </a:r>
            <a:r>
              <a:rPr lang="zh-CN" altLang="en-US" sz="2000" dirty="0"/>
              <a:t>语句，那么</a:t>
            </a:r>
            <a:r>
              <a:rPr lang="zh-CN" altLang="en-US" sz="2000" dirty="0">
                <a:solidFill>
                  <a:srgbClr val="0000FF"/>
                </a:solidFill>
              </a:rPr>
              <a:t>整个循环语句就结束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b="1" dirty="0"/>
              <a:t>continue</a:t>
            </a:r>
            <a:r>
              <a:rPr lang="zh-CN" altLang="en-US" sz="2000" b="1" dirty="0"/>
              <a:t>语句：</a:t>
            </a:r>
            <a:r>
              <a:rPr lang="zh-CN" altLang="en-US" sz="2000" dirty="0"/>
              <a:t>如果在某次循环体的执行中执行了</a:t>
            </a:r>
            <a:r>
              <a:rPr lang="en-US" altLang="zh-CN" sz="2000" dirty="0">
                <a:solidFill>
                  <a:srgbClr val="FF0000"/>
                </a:solidFill>
              </a:rPr>
              <a:t>continue</a:t>
            </a:r>
            <a:r>
              <a:rPr lang="zh-CN" altLang="en-US" sz="2000" dirty="0"/>
              <a:t>语句，那么本次循环就结束，即不再执行本次循环中</a:t>
            </a:r>
            <a:r>
              <a:rPr lang="en-US" altLang="zh-CN" sz="2000" dirty="0"/>
              <a:t>continue</a:t>
            </a:r>
            <a:r>
              <a:rPr lang="zh-CN" altLang="en-US" sz="2000" dirty="0"/>
              <a:t>语句后面的语句，而</a:t>
            </a:r>
            <a:r>
              <a:rPr lang="zh-CN" altLang="en-US" sz="2000" dirty="0">
                <a:solidFill>
                  <a:srgbClr val="FF0000"/>
                </a:solidFill>
              </a:rPr>
              <a:t>转入下一次循环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3.13 </a:t>
            </a:r>
            <a:r>
              <a:rPr lang="zh-CN" altLang="en-US" sz="3200" dirty="0"/>
              <a:t>跳转语句（</a:t>
            </a:r>
            <a:r>
              <a:rPr lang="en-US" altLang="zh-CN" sz="3200" dirty="0"/>
              <a:t>branching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71600" y="1988840"/>
            <a:ext cx="5976664" cy="393954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Example3_7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sum=0,i=0,max=8888,number=7;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while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++;   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sum=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(sum&gt;=max)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"1+2+...n&lt;"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+max+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的最大整数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+(i-1)); </a:t>
            </a:r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=1,max=200,sum=0;i&lt;=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i%number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!=0)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sum=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(max+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内能被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+number+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整除的数字之和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+sum);</a:t>
            </a:r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589009" y="5904356"/>
            <a:ext cx="2583392" cy="404964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3.13 </a:t>
            </a:r>
            <a:r>
              <a:rPr lang="zh-CN" altLang="en-US" sz="3200" dirty="0"/>
              <a:t>跳转语句（</a:t>
            </a:r>
            <a:r>
              <a:rPr lang="en-US" altLang="zh-CN" sz="3200" dirty="0"/>
              <a:t>branching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971600" y="1988840"/>
            <a:ext cx="5544616" cy="455509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Example3_8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n,start,end,middle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a[]={-2,1,4,5,8,12,17,23,45,56,90,100};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start=0; end=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middle=(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start+end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)/2; 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count=0;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Scanner reader=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请输入一个整数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n=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reader.nextInt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(n!=a[middle])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(n&gt;a[middle]){start=middle;}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(n&lt;a[middle]){end=middle;}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middle=(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start+end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)/2;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count++;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(count&gt;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/2) 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	break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(count&gt;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/2)</a:t>
            </a:r>
            <a:endParaRPr lang="en-US" altLang="zh-CN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(n+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不在数组中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en-US" altLang="zh-CN" sz="10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(n+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是数组中的第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+middle+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个元素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300192" y="5989341"/>
            <a:ext cx="1861637" cy="525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525344"/>
            <a:ext cx="4919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折半法查找一个整数是否在一个排序的</a:t>
            </a:r>
            <a:r>
              <a:rPr lang="en-US" altLang="zh-CN" sz="1600" dirty="0" err="1"/>
              <a:t>int</a:t>
            </a:r>
            <a:r>
              <a:rPr lang="zh-CN" altLang="en-US" sz="1600" dirty="0"/>
              <a:t>类型数组中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小节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算术运算符、关系运算符、逻辑运算符</a:t>
            </a:r>
            <a:endParaRPr lang="en-US" altLang="zh-CN" sz="2000" dirty="0"/>
          </a:p>
          <a:p>
            <a:r>
              <a:rPr lang="zh-CN" altLang="en-US" sz="2000" dirty="0"/>
              <a:t>赋值运算符</a:t>
            </a:r>
            <a:endParaRPr lang="en-US" altLang="zh-CN" sz="2000" dirty="0"/>
          </a:p>
          <a:p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zh-CN" altLang="en-US" sz="2000" dirty="0"/>
              <a:t>一般表达式、语句概述、分支语句、循环语句、跳转语句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没必要记忆运算符的优先级别</a:t>
            </a:r>
            <a:r>
              <a:rPr lang="zh-CN" altLang="en-US" sz="2000" dirty="0"/>
              <a:t>，可以在编程序时尽量使用括号</a:t>
            </a:r>
            <a:r>
              <a:rPr lang="zh-CN" altLang="en-US" sz="2000" dirty="0">
                <a:solidFill>
                  <a:srgbClr val="0000FF"/>
                </a:solidFill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  <a:r>
              <a:rPr lang="zh-CN" altLang="en-US" sz="2000" dirty="0">
                <a:solidFill>
                  <a:srgbClr val="0000FF"/>
                </a:solidFill>
              </a:rPr>
              <a:t>”</a:t>
            </a:r>
            <a:r>
              <a:rPr lang="zh-CN" altLang="en-US" sz="2000" dirty="0"/>
              <a:t>来实现想要的运算次序，以免产生难以阅读或含糊不清的计算顺序。</a:t>
            </a:r>
            <a:endParaRPr lang="en-US" altLang="zh-CN" sz="2000" dirty="0"/>
          </a:p>
          <a:p>
            <a:r>
              <a:rPr lang="zh-CN" altLang="en-US" sz="2000" dirty="0"/>
              <a:t>“</a:t>
            </a:r>
            <a:r>
              <a:rPr lang="en-US" altLang="zh-CN" sz="2000" dirty="0"/>
              <a:t>()</a:t>
            </a:r>
            <a:r>
              <a:rPr lang="zh-CN" altLang="en-US" sz="2000" dirty="0"/>
              <a:t>”也是一种运算符，它的级别最高。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算术运算符和算术表达式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(4) </a:t>
            </a:r>
            <a:r>
              <a:rPr lang="zh-CN" altLang="en-US" sz="2000" dirty="0"/>
              <a:t>算术</a:t>
            </a:r>
            <a:r>
              <a:rPr lang="zh-CN" altLang="en-US" sz="2000" dirty="0">
                <a:solidFill>
                  <a:srgbClr val="0000FF"/>
                </a:solidFill>
              </a:rPr>
              <a:t>表达式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用</a:t>
            </a:r>
            <a:r>
              <a:rPr lang="zh-CN" altLang="en-US" sz="2000" dirty="0">
                <a:solidFill>
                  <a:srgbClr val="FF0000"/>
                </a:solidFill>
              </a:rPr>
              <a:t>算术符号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操作元</a:t>
            </a:r>
            <a:r>
              <a:rPr lang="zh-CN" altLang="en-US" sz="2000" dirty="0"/>
              <a:t>连接起来的符合</a:t>
            </a:r>
            <a:r>
              <a:rPr lang="en-US" altLang="zh-CN" sz="2000" dirty="0"/>
              <a:t>Java</a:t>
            </a:r>
            <a:r>
              <a:rPr lang="zh-CN" altLang="en-US" sz="2000" dirty="0"/>
              <a:t>语法规则的式子</a:t>
            </a:r>
            <a:endParaRPr lang="zh-CN" altLang="en-US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例子：</a:t>
            </a:r>
            <a:r>
              <a:rPr lang="en-US" altLang="zh-CN" sz="2000" dirty="0"/>
              <a:t>x+2*y-30+3*(y+5) -12+n+(--n)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小节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19672" y="836712"/>
            <a:ext cx="470535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6474822"/>
            <a:ext cx="6228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2"/>
              </a:rPr>
              <a:t>http://docs.oracle.com/javase/tutorial/java/nutsandbolts/operators.html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/>
              <a:t>小节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hlinkClick r:id="rId1"/>
              </a:rPr>
              <a:t>http://docs.oracle.com/javase/tutorial/java/nutsandbolts/index.html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r>
              <a:rPr lang="zh-CN" altLang="en-US" sz="2000"/>
              <a:t>请</a:t>
            </a:r>
            <a:r>
              <a:rPr lang="zh-CN" altLang="en-US" sz="2000" dirty="0"/>
              <a:t>看一下上面链接中的“</a:t>
            </a:r>
            <a:r>
              <a:rPr lang="en-US" altLang="zh-CN" sz="2000" dirty="0"/>
              <a:t>Lesson: Language Basics</a:t>
            </a:r>
            <a:r>
              <a:rPr lang="zh-CN" altLang="en-US" sz="2000" dirty="0"/>
              <a:t>”内容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算术运算符和算术表达式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(5) </a:t>
            </a:r>
            <a:r>
              <a:rPr lang="zh-CN" altLang="en-US" sz="2000" dirty="0"/>
              <a:t>算术混合运算的</a:t>
            </a:r>
            <a:r>
              <a:rPr lang="zh-CN" altLang="en-US" sz="2000" dirty="0">
                <a:solidFill>
                  <a:srgbClr val="0000FF"/>
                </a:solidFill>
              </a:rPr>
              <a:t>精度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精度从“低”到“高”排列的顺序是</a:t>
            </a:r>
            <a:endParaRPr lang="zh-CN" altLang="en-US" sz="2000" dirty="0"/>
          </a:p>
          <a:p>
            <a:pPr lvl="2"/>
            <a:r>
              <a:rPr lang="en-US" altLang="zh-CN" sz="2000" dirty="0"/>
              <a:t>byte, short,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long, float, double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将按运算符</a:t>
            </a:r>
            <a:r>
              <a:rPr lang="zh-CN" altLang="en-US" sz="2000" dirty="0">
                <a:solidFill>
                  <a:srgbClr val="FF0000"/>
                </a:solidFill>
              </a:rPr>
              <a:t>两边的操作元的</a:t>
            </a:r>
            <a:r>
              <a:rPr lang="zh-CN" altLang="en-US" sz="2000" b="1" dirty="0">
                <a:solidFill>
                  <a:srgbClr val="FF0000"/>
                </a:solidFill>
              </a:rPr>
              <a:t>最高</a:t>
            </a:r>
            <a:r>
              <a:rPr lang="zh-CN" altLang="en-US" sz="2000" dirty="0">
                <a:solidFill>
                  <a:srgbClr val="FF0000"/>
                </a:solidFill>
              </a:rPr>
              <a:t>精度</a:t>
            </a:r>
            <a:r>
              <a:rPr lang="zh-CN" altLang="en-US" sz="2000" dirty="0"/>
              <a:t>保留结果的精度</a:t>
            </a:r>
            <a:endParaRPr lang="en-US" altLang="zh-CN" sz="2000" dirty="0"/>
          </a:p>
          <a:p>
            <a:pPr lvl="1"/>
            <a:r>
              <a:rPr lang="zh-CN" altLang="en-US" sz="2000" dirty="0"/>
              <a:t>例子：</a:t>
            </a:r>
            <a:endParaRPr lang="en-US" altLang="zh-CN" sz="2000" dirty="0"/>
          </a:p>
          <a:p>
            <a:pPr lvl="2"/>
            <a:r>
              <a:rPr lang="en-US" altLang="zh-CN" sz="2000" dirty="0"/>
              <a:t>5/2</a:t>
            </a:r>
            <a:r>
              <a:rPr lang="zh-CN" altLang="en-US" sz="2000" dirty="0"/>
              <a:t>的结果是</a:t>
            </a:r>
            <a:r>
              <a:rPr lang="en-US" altLang="zh-CN" sz="2000" dirty="0"/>
              <a:t>2</a:t>
            </a:r>
            <a:endParaRPr lang="en-US" altLang="zh-CN" sz="2000" dirty="0"/>
          </a:p>
          <a:p>
            <a:pPr lvl="2"/>
            <a:r>
              <a:rPr lang="en-US" altLang="zh-CN" sz="2000" b="1" dirty="0">
                <a:solidFill>
                  <a:srgbClr val="FF0000"/>
                </a:solidFill>
              </a:rPr>
              <a:t>5.0/2</a:t>
            </a:r>
            <a:r>
              <a:rPr lang="zh-CN" altLang="en-US" sz="2000" b="1" dirty="0">
                <a:solidFill>
                  <a:srgbClr val="FF0000"/>
                </a:solidFill>
              </a:rPr>
              <a:t>或</a:t>
            </a:r>
            <a:r>
              <a:rPr lang="en-US" altLang="zh-CN" sz="2000" b="1" dirty="0">
                <a:solidFill>
                  <a:srgbClr val="FF0000"/>
                </a:solidFill>
              </a:rPr>
              <a:t>5.0f/2</a:t>
            </a:r>
            <a:r>
              <a:rPr lang="zh-CN" altLang="en-US" sz="2000" b="1" dirty="0">
                <a:solidFill>
                  <a:srgbClr val="FF0000"/>
                </a:solidFill>
              </a:rPr>
              <a:t>的结果是</a:t>
            </a:r>
            <a:r>
              <a:rPr lang="en-US" altLang="zh-CN" sz="2000" b="1" dirty="0">
                <a:solidFill>
                  <a:srgbClr val="FF0000"/>
                </a:solidFill>
              </a:rPr>
              <a:t>2.5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char</a:t>
            </a:r>
            <a:r>
              <a:rPr lang="zh-CN" altLang="en-US" sz="2000" dirty="0"/>
              <a:t>型数据与整型数据运算的结果的精度是</a:t>
            </a:r>
            <a:r>
              <a:rPr lang="en-US" altLang="zh-CN" sz="2000" dirty="0" err="1"/>
              <a:t>int</a:t>
            </a:r>
            <a:endParaRPr lang="en-US" altLang="zh-CN" sz="2000" dirty="0"/>
          </a:p>
          <a:p>
            <a:pPr lvl="2"/>
            <a:r>
              <a:rPr lang="zh-CN" altLang="en-US" sz="2000" dirty="0"/>
              <a:t>例子：</a:t>
            </a:r>
            <a:r>
              <a:rPr lang="en-US" altLang="zh-CN" sz="2000" dirty="0"/>
              <a:t>char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FF0000"/>
                </a:solidFill>
              </a:rPr>
              <a:t>(char)</a:t>
            </a:r>
            <a:r>
              <a:rPr lang="en-US" altLang="zh-CN" sz="2000" dirty="0"/>
              <a:t>(‘</a:t>
            </a:r>
            <a:r>
              <a:rPr lang="en-US" altLang="zh-CN" sz="2000" dirty="0" err="1"/>
              <a:t>H’+k</a:t>
            </a:r>
            <a:r>
              <a:rPr lang="en-US" altLang="zh-CN" sz="2000" dirty="0"/>
              <a:t>);</a:t>
            </a:r>
            <a:endParaRPr lang="en-US" altLang="zh-CN" sz="20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11504" y="3645024"/>
            <a:ext cx="1080120" cy="323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3707904" y="4482744"/>
            <a:ext cx="1152128" cy="8992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48264" y="37170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“就高不就低”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8264" y="51571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“就长不就短”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3.2 </a:t>
            </a:r>
            <a:r>
              <a:rPr lang="zh-CN" altLang="en-US" sz="2000" dirty="0">
                <a:solidFill>
                  <a:srgbClr val="FF0000"/>
                </a:solidFill>
              </a:rPr>
              <a:t>关系运算符和关系表达式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3.2 </a:t>
            </a:r>
            <a:r>
              <a:rPr lang="zh-CN" altLang="en-US" sz="3200" dirty="0"/>
              <a:t>关系运算符和关系表达式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关系运算符用来比较两个值的关系</a:t>
            </a:r>
            <a:endParaRPr lang="en-US" altLang="zh-CN" sz="2000" dirty="0"/>
          </a:p>
          <a:p>
            <a:r>
              <a:rPr lang="zh-CN" altLang="en-US" sz="2000" dirty="0"/>
              <a:t>关系运算符的运算结果是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型数据（</a:t>
            </a:r>
            <a:r>
              <a:rPr lang="en-US" altLang="zh-CN" sz="2000" dirty="0"/>
              <a:t>true, false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I2MGJiNGY1NDkwOTJmY2QyZGE5NjE1ZjViODIwND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12010</Words>
  <Application>WPS 演示</Application>
  <PresentationFormat>全屏显示(4:3)</PresentationFormat>
  <Paragraphs>877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0" baseType="lpstr">
      <vt:lpstr>Arial</vt:lpstr>
      <vt:lpstr>宋体</vt:lpstr>
      <vt:lpstr>Wingdings</vt:lpstr>
      <vt:lpstr>仿宋</vt:lpstr>
      <vt:lpstr>Calibri</vt:lpstr>
      <vt:lpstr>微软雅黑</vt:lpstr>
      <vt:lpstr>Arial Unicode MS</vt:lpstr>
      <vt:lpstr>Consolas</vt:lpstr>
      <vt:lpstr>Office Theme</vt:lpstr>
      <vt:lpstr>JAVA程序设计</vt:lpstr>
      <vt:lpstr>Outline</vt:lpstr>
      <vt:lpstr>3.1 算术运算符和算术表达式</vt:lpstr>
      <vt:lpstr>3.1 算术运算符和算术表达式</vt:lpstr>
      <vt:lpstr>3.1 算术运算符和算术表达式</vt:lpstr>
      <vt:lpstr>3.1 算术运算符和算术表达式</vt:lpstr>
      <vt:lpstr>3.1 算术运算符和算术表达式</vt:lpstr>
      <vt:lpstr>Outline</vt:lpstr>
      <vt:lpstr>3.2 关系运算符和关系表达式</vt:lpstr>
      <vt:lpstr>3.2 关系运算符和关系表达式</vt:lpstr>
      <vt:lpstr>3.2 关系运算符和关系表达式</vt:lpstr>
      <vt:lpstr>3.2 关系运算符和关系表达式</vt:lpstr>
      <vt:lpstr>Outline</vt:lpstr>
      <vt:lpstr>3.3 逻辑运算符和逻辑表达式</vt:lpstr>
      <vt:lpstr>3.3 逻辑运算符和逻辑表达式</vt:lpstr>
      <vt:lpstr>3.3 逻辑运算符和逻辑表达式</vt:lpstr>
      <vt:lpstr>3.3 逻辑运算符和逻辑表达式</vt:lpstr>
      <vt:lpstr>Outline</vt:lpstr>
      <vt:lpstr>3.4 赋值运算符和赋值表达式</vt:lpstr>
      <vt:lpstr>Outline</vt:lpstr>
      <vt:lpstr>3.5 移位运算符</vt:lpstr>
      <vt:lpstr>3.5 移位运算符</vt:lpstr>
      <vt:lpstr>3.5 移位运算符</vt:lpstr>
      <vt:lpstr>3.5 移位运算符</vt:lpstr>
      <vt:lpstr>3.5 移位运算符</vt:lpstr>
      <vt:lpstr>3.5 移位运算符</vt:lpstr>
      <vt:lpstr>Outline</vt:lpstr>
      <vt:lpstr>3.6 位运算符（bitwise operators）</vt:lpstr>
      <vt:lpstr>3.6 位运算符（bitwise operators）</vt:lpstr>
      <vt:lpstr>3.6 位运算符（bitwise operators）</vt:lpstr>
      <vt:lpstr>3.6 位运算符（bitwise operators）</vt:lpstr>
      <vt:lpstr>3.6 位运算符（bitwise operators）</vt:lpstr>
      <vt:lpstr>3.6 位运算符（bitwise operators）</vt:lpstr>
      <vt:lpstr>Outline</vt:lpstr>
      <vt:lpstr>3.7 条件运算符</vt:lpstr>
      <vt:lpstr>Outline</vt:lpstr>
      <vt:lpstr>3.8 instanceof运算符</vt:lpstr>
      <vt:lpstr>Outline</vt:lpstr>
      <vt:lpstr>3.9 一般表达式</vt:lpstr>
      <vt:lpstr>Outline</vt:lpstr>
      <vt:lpstr>3.10 语句概述</vt:lpstr>
      <vt:lpstr>Outline</vt:lpstr>
      <vt:lpstr>3.11 分支语句</vt:lpstr>
      <vt:lpstr>3.11 分支语句</vt:lpstr>
      <vt:lpstr>3.11 分支语句</vt:lpstr>
      <vt:lpstr>3.11 分支语句</vt:lpstr>
      <vt:lpstr>3.11 分支语句</vt:lpstr>
      <vt:lpstr>3.11 分支语句</vt:lpstr>
      <vt:lpstr>Outline</vt:lpstr>
      <vt:lpstr>3.12 循环语句</vt:lpstr>
      <vt:lpstr>3.12 循环语句</vt:lpstr>
      <vt:lpstr>3.12 循环语句</vt:lpstr>
      <vt:lpstr>3.12 循环语句</vt:lpstr>
      <vt:lpstr>3.12 循环语句</vt:lpstr>
      <vt:lpstr>Outline</vt:lpstr>
      <vt:lpstr>3.13 跳转语句（branching）</vt:lpstr>
      <vt:lpstr>3.13 跳转语句（branching）</vt:lpstr>
      <vt:lpstr>3.13 跳转语句（branching）</vt:lpstr>
      <vt:lpstr>小节</vt:lpstr>
      <vt:lpstr>小节</vt:lpstr>
      <vt:lpstr>小节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卢亚辉</cp:lastModifiedBy>
  <cp:revision>795</cp:revision>
  <dcterms:created xsi:type="dcterms:W3CDTF">2006-08-16T00:00:00Z</dcterms:created>
  <dcterms:modified xsi:type="dcterms:W3CDTF">2022-09-16T06:07:06Z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9DADEC369F2B4B238E03452FE8C090A3</vt:lpwstr>
  </property>
  <property fmtid="{D5CDD505-2E9C-101B-9397-08002B2CF9AE}" pid="3" name="KSOProductBuildVer">
    <vt:lpwstr>2052-11.1.0.12358</vt:lpwstr>
  </property>
</Properties>
</file>