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400" r:id="rId4"/>
    <p:sldId id="282" r:id="rId5"/>
    <p:sldId id="283" r:id="rId6"/>
    <p:sldId id="481" r:id="rId7"/>
    <p:sldId id="339" r:id="rId8"/>
    <p:sldId id="257" r:id="rId10"/>
    <p:sldId id="270" r:id="rId11"/>
    <p:sldId id="284" r:id="rId12"/>
    <p:sldId id="286" r:id="rId13"/>
    <p:sldId id="288" r:id="rId14"/>
    <p:sldId id="290" r:id="rId15"/>
    <p:sldId id="324" r:id="rId16"/>
    <p:sldId id="291" r:id="rId17"/>
    <p:sldId id="292" r:id="rId18"/>
    <p:sldId id="341" r:id="rId19"/>
    <p:sldId id="340" r:id="rId20"/>
    <p:sldId id="393" r:id="rId21"/>
    <p:sldId id="394" r:id="rId22"/>
    <p:sldId id="398" r:id="rId23"/>
    <p:sldId id="395" r:id="rId24"/>
    <p:sldId id="396" r:id="rId25"/>
    <p:sldId id="399" r:id="rId26"/>
    <p:sldId id="397" r:id="rId27"/>
    <p:sldId id="342" r:id="rId28"/>
    <p:sldId id="344" r:id="rId29"/>
    <p:sldId id="345" r:id="rId30"/>
    <p:sldId id="346" r:id="rId31"/>
    <p:sldId id="383" r:id="rId32"/>
    <p:sldId id="348" r:id="rId33"/>
    <p:sldId id="349" r:id="rId34"/>
    <p:sldId id="350" r:id="rId35"/>
    <p:sldId id="351" r:id="rId36"/>
    <p:sldId id="382" r:id="rId37"/>
    <p:sldId id="271" r:id="rId38"/>
    <p:sldId id="293" r:id="rId39"/>
    <p:sldId id="295" r:id="rId40"/>
    <p:sldId id="297" r:id="rId41"/>
    <p:sldId id="381" r:id="rId42"/>
    <p:sldId id="354" r:id="rId43"/>
    <p:sldId id="355" r:id="rId44"/>
    <p:sldId id="356" r:id="rId45"/>
    <p:sldId id="357" r:id="rId46"/>
    <p:sldId id="380" r:id="rId47"/>
    <p:sldId id="359" r:id="rId48"/>
    <p:sldId id="360" r:id="rId49"/>
    <p:sldId id="361" r:id="rId50"/>
    <p:sldId id="362" r:id="rId51"/>
    <p:sldId id="379" r:id="rId52"/>
    <p:sldId id="364" r:id="rId53"/>
    <p:sldId id="365" r:id="rId54"/>
    <p:sldId id="366" r:id="rId55"/>
    <p:sldId id="377" r:id="rId56"/>
    <p:sldId id="279" r:id="rId57"/>
    <p:sldId id="338" r:id="rId58"/>
    <p:sldId id="318" r:id="rId59"/>
    <p:sldId id="319" r:id="rId60"/>
    <p:sldId id="320" r:id="rId61"/>
    <p:sldId id="378" r:id="rId62"/>
    <p:sldId id="281" r:id="rId63"/>
    <p:sldId id="321" r:id="rId64"/>
    <p:sldId id="322" r:id="rId65"/>
    <p:sldId id="323" r:id="rId66"/>
    <p:sldId id="392" r:id="rId67"/>
    <p:sldId id="368" r:id="rId68"/>
    <p:sldId id="369" r:id="rId69"/>
    <p:sldId id="370" r:id="rId70"/>
    <p:sldId id="371" r:id="rId71"/>
    <p:sldId id="372" r:id="rId72"/>
    <p:sldId id="373" r:id="rId73"/>
    <p:sldId id="391" r:id="rId74"/>
    <p:sldId id="375" r:id="rId75"/>
    <p:sldId id="376" r:id="rId76"/>
    <p:sldId id="390" r:id="rId77"/>
    <p:sldId id="401" r:id="rId78"/>
    <p:sldId id="385" r:id="rId79"/>
    <p:sldId id="403" r:id="rId80"/>
    <p:sldId id="402" r:id="rId81"/>
    <p:sldId id="386" r:id="rId82"/>
    <p:sldId id="387" r:id="rId83"/>
    <p:sldId id="388" r:id="rId84"/>
    <p:sldId id="389" r:id="rId85"/>
    <p:sldId id="480" r:id="rId86"/>
  </p:sldIdLst>
  <p:sldSz cx="9144000" cy="6858000" type="screen4x3"/>
  <p:notesSz cx="6858000" cy="9144000"/>
  <p:custDataLst>
    <p:tags r:id="rId9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 autoAdjust="0"/>
    <p:restoredTop sz="94660"/>
  </p:normalViewPr>
  <p:slideViewPr>
    <p:cSldViewPr>
      <p:cViewPr varScale="1">
        <p:scale>
          <a:sx n="108" d="100"/>
          <a:sy n="108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gs" Target="tags/tag2.xml"/><Relationship Id="rId9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926C-C5B0-490F-9115-9F75D5189C84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81C0-6846-4F1C-A2E4-23153D3B390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D257-6BB9-4710-9B67-99E145FD08A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68B-4B27-4836-889C-0D0DE67471B3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0515-4F67-492A-85CB-5748DBC6356D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5B8D-8057-4F3E-AADE-9A11376CC72A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4DFC-31D4-412F-AEB3-10A999A48E1C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C3ED-B7D9-4AC3-B8B4-0ACDD6E916E5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043-4865-4FB9-8CAC-BE61B8DD45E3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02FE-AB3A-4099-BDC8-14D0759652D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A63-7263-4E36-A89E-682903EB3544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20EA-03D3-479E-8A6B-A62DA2143340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ocs.oracle.com/javase/tutorial/essential/io/" TargetMode="External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目录</a:t>
            </a:r>
            <a:endParaRPr lang="zh-CN" altLang="en-US" sz="2000" dirty="0"/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创建目录</a:t>
            </a:r>
            <a:endParaRPr lang="zh-CN" altLang="en-US" sz="2000" dirty="0"/>
          </a:p>
          <a:p>
            <a:pPr lvl="1"/>
            <a:r>
              <a:rPr lang="en-US" altLang="zh-CN" sz="2000" dirty="0"/>
              <a:t>File</a:t>
            </a:r>
            <a:r>
              <a:rPr lang="zh-CN" altLang="en-US" sz="2000" dirty="0"/>
              <a:t>类的对象可以调用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创建一个目录</a:t>
            </a:r>
            <a:endParaRPr lang="zh-CN" altLang="en-US" sz="2000" dirty="0"/>
          </a:p>
          <a:p>
            <a:endParaRPr lang="en-US" altLang="zh-CN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(2)</a:t>
            </a:r>
            <a:r>
              <a:rPr lang="zh-CN" altLang="en-US" sz="2000" dirty="0"/>
              <a:t>列出目录中的文件（如果</a:t>
            </a:r>
            <a:r>
              <a:rPr lang="en-US" altLang="zh-CN" sz="2000" dirty="0"/>
              <a:t>File</a:t>
            </a:r>
            <a:r>
              <a:rPr lang="zh-CN" altLang="en-US" sz="2000" dirty="0"/>
              <a:t>对象是一个目录）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 </a:t>
            </a:r>
            <a:r>
              <a:rPr lang="en-US" altLang="zh-CN" sz="2000" dirty="0"/>
              <a:t>list()</a:t>
            </a:r>
            <a:r>
              <a:rPr lang="zh-CN" altLang="en-US" sz="2000" dirty="0"/>
              <a:t>：用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全部文件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</a:t>
            </a:r>
            <a:r>
              <a:rPr lang="en-US" altLang="zh-CN" sz="2000" dirty="0"/>
              <a:t> list(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：用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</a:t>
            </a:r>
            <a:r>
              <a:rPr lang="zh-CN" altLang="en-US" sz="2000" dirty="0">
                <a:solidFill>
                  <a:srgbClr val="0000FF"/>
                </a:solidFill>
              </a:rPr>
              <a:t>指定类型的全部文件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File[]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()</a:t>
            </a:r>
            <a:r>
              <a:rPr lang="zh-CN" altLang="en-US" sz="2000" dirty="0"/>
              <a:t>：用</a:t>
            </a:r>
            <a:r>
              <a:rPr lang="en-US" altLang="zh-CN" sz="2000" b="1" u="sng" dirty="0">
                <a:solidFill>
                  <a:srgbClr val="FF0000"/>
                </a:solidFill>
              </a:rPr>
              <a:t>File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File[]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：用</a:t>
            </a:r>
            <a:r>
              <a:rPr lang="en-US" altLang="zh-CN" sz="2000" b="1" u="sng" dirty="0">
                <a:solidFill>
                  <a:srgbClr val="FF0000"/>
                </a:solidFill>
              </a:rPr>
              <a:t>File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</a:t>
            </a:r>
            <a:r>
              <a:rPr lang="zh-CN" altLang="en-US" sz="2000" dirty="0">
                <a:solidFill>
                  <a:srgbClr val="0000FF"/>
                </a:solidFill>
              </a:rPr>
              <a:t>指定类型的全部文件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文件的创建与删除</a:t>
            </a:r>
            <a:endParaRPr lang="zh-CN" altLang="en-US" sz="2000" dirty="0"/>
          </a:p>
          <a:p>
            <a:r>
              <a:rPr lang="zh-CN" altLang="en-US" sz="2000" dirty="0"/>
              <a:t>当使用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类创建一个文件对象后，例如：</a:t>
            </a:r>
            <a:endParaRPr lang="zh-CN" altLang="en-US" sz="2000" dirty="0"/>
          </a:p>
          <a:p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</a:t>
            </a:r>
            <a:r>
              <a:rPr lang="zh-CN" altLang="en-US" sz="2000" b="1" dirty="0">
                <a:solidFill>
                  <a:srgbClr val="FF0000"/>
                </a:solidFill>
              </a:rPr>
              <a:t>没有</a:t>
            </a:r>
            <a:r>
              <a:rPr lang="zh-CN" altLang="en-US" sz="2000" dirty="0"/>
              <a:t>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的文件，文件对象</a:t>
            </a:r>
            <a:r>
              <a:rPr lang="en-US" altLang="zh-CN" sz="2000" dirty="0"/>
              <a:t>file</a:t>
            </a:r>
            <a:r>
              <a:rPr lang="zh-CN" altLang="en-US" sz="2000" dirty="0"/>
              <a:t>需要调用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createNewFile</a:t>
            </a:r>
            <a:r>
              <a:rPr lang="en-US" altLang="zh-CN" sz="2000" dirty="0"/>
              <a:t>()</a:t>
            </a:r>
            <a:r>
              <a:rPr lang="zh-CN" altLang="en-US" sz="2000" dirty="0"/>
              <a:t>，即                                  ，从而在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目录中建立一个名字为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的文件。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</a:t>
            </a:r>
            <a:r>
              <a:rPr lang="zh-CN" altLang="en-US" sz="2000" b="1" dirty="0">
                <a:solidFill>
                  <a:srgbClr val="0000FF"/>
                </a:solidFill>
              </a:rPr>
              <a:t>已有</a:t>
            </a:r>
            <a:r>
              <a:rPr lang="zh-CN" altLang="en-US" sz="2000" dirty="0"/>
              <a:t>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的文件，则打开这个文件。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文件对象调用方法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delete()</a:t>
            </a:r>
            <a:r>
              <a:rPr lang="zh-CN" altLang="en-US" sz="2000" dirty="0"/>
              <a:t>可以删除当前文件，例如：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331640" y="2348880"/>
            <a:ext cx="590465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File("c:\\myletter","letter.txt");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5106670"/>
            <a:ext cx="180020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latin typeface="Consolas" panose="020B0609020204030204" pitchFamily="49" charset="0"/>
              </a:rPr>
              <a:t>file.delete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  <a:endParaRPr lang="en-US" altLang="zh-CN" sz="1600" b="1" dirty="0">
              <a:latin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807183" y="3023849"/>
            <a:ext cx="1872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file.createNewFile</a:t>
            </a:r>
            <a:r>
              <a:rPr lang="en-US" altLang="zh-CN" sz="1600" dirty="0"/>
              <a:t>();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043608" y="2132856"/>
            <a:ext cx="496855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FilenameFilter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s)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s;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accept(File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name)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name.endsWith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55576" y="4266969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851920" y="2204864"/>
            <a:ext cx="1512168" cy="576064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0880" y="6431769"/>
            <a:ext cx="2320880" cy="3588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476672"/>
            <a:ext cx="7931224" cy="59093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//File dir = new File("C:/ch8");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推荐使用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"C:\\ch8"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File("C/ch8"); // illegal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File("C:\ch8"); // illegal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File[] files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dir.listFiles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(files[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files[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].length());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&gt;0)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boo = files[0].delete();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(boo)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(files[0].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has been deleted."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5496" y="44624"/>
            <a:ext cx="7507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Java directory separator</a:t>
            </a:r>
            <a:r>
              <a:rPr lang="zh-CN" altLang="en-US" dirty="0">
                <a:solidFill>
                  <a:srgbClr val="FF0000"/>
                </a:solidFill>
              </a:rPr>
              <a:t>是“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”，在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Unix</a:t>
            </a:r>
            <a:r>
              <a:rPr lang="zh-CN" altLang="en-US" dirty="0">
                <a:solidFill>
                  <a:srgbClr val="FF0000"/>
                </a:solidFill>
              </a:rPr>
              <a:t>下是一样的，推荐使用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3568" y="2780928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83568" y="4759980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运行可执行文件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Runtime</a:t>
            </a:r>
            <a:r>
              <a:rPr lang="zh-CN" altLang="en-US" sz="2000" dirty="0"/>
              <a:t>类声明一个对象</a:t>
            </a:r>
            <a:endParaRPr lang="en-US" altLang="zh-CN" sz="2000" dirty="0"/>
          </a:p>
          <a:p>
            <a:r>
              <a:rPr lang="zh-CN" altLang="en-US" sz="2000" dirty="0"/>
              <a:t>使用静态方法</a:t>
            </a:r>
            <a:r>
              <a:rPr lang="en-US" altLang="zh-CN" sz="2000" dirty="0" err="1"/>
              <a:t>getRuntime</a:t>
            </a:r>
            <a:r>
              <a:rPr lang="en-US" altLang="zh-CN" sz="2000" dirty="0"/>
              <a:t>()</a:t>
            </a:r>
            <a:r>
              <a:rPr lang="zh-CN" altLang="en-US" sz="2000" dirty="0"/>
              <a:t>创建这个对象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ec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exec(String command)</a:t>
            </a:r>
            <a:r>
              <a:rPr lang="zh-CN" altLang="en-US" sz="2000" dirty="0"/>
              <a:t>方法打开本地机器的可执行文件或执行一个操作。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25718" y="3203684"/>
            <a:ext cx="4582385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Runtime </a:t>
            </a:r>
            <a:r>
              <a:rPr lang="en-US" altLang="zh-CN" dirty="0" err="1">
                <a:latin typeface="Consolas" panose="020B0609020204030204" pitchFamily="49" charset="0"/>
              </a:rPr>
              <a:t>ec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Runtime.getRuntime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2】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33264" y="1988840"/>
            <a:ext cx="7643192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Example9_2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  <a:endParaRPr lang="en-US" altLang="zh-CN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Runtime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getRuntime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"C:\\windows"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"Notepad.exe"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ec.exec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file.getAbsolutePath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49824" y="5301208"/>
            <a:ext cx="4326632" cy="125513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9.12 </a:t>
            </a:r>
            <a:r>
              <a:rPr lang="zh-CN" altLang="en-US" sz="2000" dirty="0">
                <a:solidFill>
                  <a:srgbClr val="FF0000"/>
                </a:solidFill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</a:rPr>
              <a:t>Scanner</a:t>
            </a:r>
            <a:r>
              <a:rPr lang="zh-CN" altLang="en-US" sz="2000" dirty="0">
                <a:solidFill>
                  <a:srgbClr val="FF0000"/>
                </a:solidFill>
              </a:rPr>
              <a:t>解析文件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应用程序可能需要解析文件中的特殊数据，此时，应用程序可以把文件的内容</a:t>
            </a:r>
            <a:r>
              <a:rPr lang="zh-CN" altLang="en-US" sz="2000" b="1" dirty="0">
                <a:solidFill>
                  <a:srgbClr val="FF0000"/>
                </a:solidFill>
              </a:rPr>
              <a:t>全部读入内存</a:t>
            </a:r>
            <a:r>
              <a:rPr lang="zh-CN" altLang="en-US" sz="2000" dirty="0"/>
              <a:t>后，再使用第</a:t>
            </a:r>
            <a:r>
              <a:rPr lang="en-US" altLang="zh-CN" sz="2000" dirty="0"/>
              <a:t>6</a:t>
            </a:r>
            <a:r>
              <a:rPr lang="zh-CN" altLang="en-US" sz="2000" dirty="0"/>
              <a:t>章的有关知识解析所需要的内容，其优点是处理速度快，但如果读入的内容较大，将消耗较多的内存，这就是所谓的</a:t>
            </a:r>
            <a:r>
              <a:rPr lang="zh-CN" altLang="en-US" sz="2000" b="1" dirty="0">
                <a:solidFill>
                  <a:srgbClr val="FF0000"/>
                </a:solidFill>
              </a:rPr>
              <a:t>“以空间换时间”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本节介绍怎样借助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类和正则表达式来解析文件，比如，要解析出文件中的特殊单词、数字等信息。使用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类和正则表达式来解析文件的特点是</a:t>
            </a:r>
            <a:r>
              <a:rPr lang="zh-CN" altLang="en-US" sz="2000" dirty="0">
                <a:solidFill>
                  <a:srgbClr val="0000FF"/>
                </a:solidFill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</a:rPr>
              <a:t>以时间换空间”</a:t>
            </a:r>
            <a:r>
              <a:rPr lang="zh-CN" altLang="en-US" sz="2000" dirty="0"/>
              <a:t>，解析的</a:t>
            </a:r>
            <a:r>
              <a:rPr lang="zh-CN" altLang="en-US" sz="2000" b="1" dirty="0">
                <a:solidFill>
                  <a:srgbClr val="0000FF"/>
                </a:solidFill>
              </a:rPr>
              <a:t>速度相对较慢</a:t>
            </a:r>
            <a:r>
              <a:rPr lang="zh-CN" altLang="en-US" sz="2000" dirty="0"/>
              <a:t>，但节省内存。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使用默认分隔符标记解析文件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对象，并指向要解析的文件，例如：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那么</a:t>
            </a:r>
            <a:r>
              <a:rPr lang="en-US" altLang="zh-CN" sz="2000" dirty="0"/>
              <a:t>scanner</a:t>
            </a:r>
            <a:r>
              <a:rPr lang="zh-CN" altLang="en-US" sz="2000" dirty="0"/>
              <a:t>将</a:t>
            </a:r>
            <a:r>
              <a:rPr lang="zh-CN" altLang="en-US" sz="2000" b="1" dirty="0">
                <a:solidFill>
                  <a:srgbClr val="FF0000"/>
                </a:solidFill>
              </a:rPr>
              <a:t>空格</a:t>
            </a:r>
            <a:r>
              <a:rPr lang="zh-CN" altLang="en-US" sz="2000" dirty="0"/>
              <a:t>作为分隔标记、调用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方法依次返回</a:t>
            </a:r>
            <a:r>
              <a:rPr lang="en-US" altLang="zh-CN" sz="2000" dirty="0"/>
              <a:t>file</a:t>
            </a:r>
            <a:r>
              <a:rPr lang="zh-CN" altLang="en-US" sz="2000" dirty="0"/>
              <a:t>中的单词，如果</a:t>
            </a:r>
            <a:r>
              <a:rPr lang="en-US" altLang="zh-CN" sz="2000" dirty="0"/>
              <a:t>file</a:t>
            </a:r>
            <a:r>
              <a:rPr lang="zh-CN" altLang="en-US" sz="2000" dirty="0"/>
              <a:t>最后一个单词已被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方法返回，</a:t>
            </a:r>
            <a:r>
              <a:rPr lang="en-US" altLang="zh-CN" sz="2000" dirty="0"/>
              <a:t>scanner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hasNext</a:t>
            </a:r>
            <a:r>
              <a:rPr lang="en-US" altLang="zh-CN" sz="2000" dirty="0"/>
              <a:t>()</a:t>
            </a:r>
            <a:r>
              <a:rPr lang="zh-CN" altLang="en-US" sz="2000" dirty="0"/>
              <a:t>将返回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对于数字型的单词，比如</a:t>
            </a:r>
            <a:r>
              <a:rPr lang="en-US" altLang="zh-CN" sz="2000" dirty="0"/>
              <a:t>108</a:t>
            </a:r>
            <a:r>
              <a:rPr lang="zh-CN" altLang="en-US" sz="2000" dirty="0"/>
              <a:t>，</a:t>
            </a:r>
            <a:r>
              <a:rPr lang="en-US" altLang="zh-CN" sz="2000" dirty="0"/>
              <a:t>167.92</a:t>
            </a:r>
            <a:r>
              <a:rPr lang="zh-CN" altLang="en-US" sz="2000" dirty="0"/>
              <a:t>等可以用</a:t>
            </a:r>
            <a:r>
              <a:rPr lang="en-US" altLang="zh-CN" sz="2000" b="1" dirty="0" err="1"/>
              <a:t>nextInt</a:t>
            </a:r>
            <a:r>
              <a:rPr lang="en-US" altLang="zh-CN" sz="2000" b="1" dirty="0"/>
              <a:t>()</a:t>
            </a:r>
            <a:r>
              <a:rPr lang="zh-CN" altLang="en-US" sz="2000" dirty="0"/>
              <a:t>或</a:t>
            </a:r>
            <a:r>
              <a:rPr lang="en-US" altLang="zh-CN" sz="2000" b="1" dirty="0" err="1"/>
              <a:t>nextDouble</a:t>
            </a:r>
            <a:r>
              <a:rPr lang="en-US" altLang="zh-CN" sz="2000" b="1" dirty="0"/>
              <a:t>()</a:t>
            </a:r>
            <a:r>
              <a:rPr lang="zh-CN" altLang="en-US" sz="2000" dirty="0"/>
              <a:t>方法来代替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方法。但需要特别注意的是，如果单词不是数字型单词，调用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方法将发生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InputMismatchException</a:t>
            </a:r>
            <a:r>
              <a:rPr lang="zh-CN" altLang="en-US" sz="2000" dirty="0"/>
              <a:t>异常。在处理异常时可以调用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方法返回该非数字化单词。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187624" y="2780928"/>
            <a:ext cx="4320480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D:/chp09/cost.txt</a:t>
            </a:r>
            <a:r>
              <a:rPr lang="zh-CN" altLang="en-US" sz="2000" dirty="0"/>
              <a:t>中的内容如下：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      TV cost </a:t>
            </a:r>
            <a:r>
              <a:rPr lang="en-US" altLang="zh-CN" sz="2000" dirty="0">
                <a:solidFill>
                  <a:srgbClr val="0000FF"/>
                </a:solidFill>
              </a:rPr>
              <a:t>876</a:t>
            </a:r>
            <a:r>
              <a:rPr lang="en-US" altLang="zh-CN" sz="2000" dirty="0"/>
              <a:t> dollar, Computer cost </a:t>
            </a:r>
            <a:r>
              <a:rPr lang="en-US" altLang="zh-CN" sz="2000" dirty="0">
                <a:solidFill>
                  <a:srgbClr val="0000FF"/>
                </a:solidFill>
              </a:rPr>
              <a:t>2398</a:t>
            </a:r>
            <a:r>
              <a:rPr lang="en-US" altLang="zh-CN" sz="2000" dirty="0"/>
              <a:t> dollar. The milk cost </a:t>
            </a:r>
            <a:r>
              <a:rPr lang="en-US" altLang="zh-CN" sz="2000" dirty="0">
                <a:solidFill>
                  <a:srgbClr val="0000FF"/>
                </a:solidFill>
              </a:rPr>
              <a:t>98</a:t>
            </a:r>
            <a:r>
              <a:rPr lang="en-US" altLang="zh-CN" sz="2000" dirty="0"/>
              <a:t> dollar. The apple cost </a:t>
            </a:r>
            <a:r>
              <a:rPr lang="en-US" altLang="zh-CN" sz="2000" dirty="0">
                <a:solidFill>
                  <a:srgbClr val="0000FF"/>
                </a:solidFill>
              </a:rPr>
              <a:t>198</a:t>
            </a:r>
            <a:r>
              <a:rPr lang="en-US" altLang="zh-CN" sz="2000" dirty="0"/>
              <a:t> dollar.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对象解析文件</a:t>
            </a:r>
            <a:r>
              <a:rPr lang="en-US" altLang="zh-CN" sz="2000" dirty="0"/>
              <a:t>cost.txt</a:t>
            </a:r>
            <a:r>
              <a:rPr lang="zh-CN" altLang="en-US" sz="2000" dirty="0"/>
              <a:t>中的全部消费并计算出总消费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引言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 descr="Reading information into a program.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87" y="162880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iting information from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7195"/>
            <a:ext cx="47053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399807" y="314096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Reading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information into a program.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7539" y="5445224"/>
            <a:ext cx="388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Writing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information from a program.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504" y="6372036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https://docs.oracle.com/javase/tutorial/essential/io/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20072" y="6372036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请同学们阅读这个</a:t>
            </a:r>
            <a:r>
              <a:rPr lang="en-US" altLang="zh-CN" dirty="0"/>
              <a:t>tutorial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188640"/>
            <a:ext cx="6840760" cy="649408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"D:\\chp09\\cost.txt"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Scanner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scanner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sum = sum + price;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String t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Cost:"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+sum+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dollar"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092280" y="5445224"/>
            <a:ext cx="1908212" cy="93610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508104" y="292494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004048" y="400506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使用正则表达式作为分隔标记解析文件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对象，指向要解析的文件，并使用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useDelimiter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方法指定正则表达式作为分隔标记，例如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那么，</a:t>
            </a:r>
            <a:r>
              <a:rPr lang="en-US" altLang="zh-CN" sz="2000" dirty="0"/>
              <a:t>scanner</a:t>
            </a:r>
            <a:r>
              <a:rPr lang="zh-CN" altLang="en-US" sz="2000" dirty="0"/>
              <a:t>将正则表达式作为</a:t>
            </a:r>
            <a:r>
              <a:rPr lang="zh-CN" altLang="en-US" sz="2000" b="1" dirty="0">
                <a:solidFill>
                  <a:srgbClr val="FF0000"/>
                </a:solidFill>
              </a:rPr>
              <a:t>分隔标记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99592" y="3068960"/>
            <a:ext cx="4320480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 err="1">
                <a:latin typeface="Consolas" panose="020B0609020204030204" pitchFamily="49" charset="0"/>
              </a:rPr>
              <a:t>scanner.useDelimiter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zh-CN" altLang="en-US" sz="1600" b="1" dirty="0">
                <a:latin typeface="Consolas" panose="020B0609020204030204" pitchFamily="49" charset="0"/>
              </a:rPr>
              <a:t>正则表达式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572000" y="3484458"/>
            <a:ext cx="1018456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使用正则表达式（匹配所有</a:t>
            </a:r>
            <a:r>
              <a:rPr lang="zh-CN" altLang="en-US" sz="2000" b="1" dirty="0">
                <a:solidFill>
                  <a:srgbClr val="FF0000"/>
                </a:solidFill>
              </a:rPr>
              <a:t>非数字字符串</a:t>
            </a:r>
            <a:r>
              <a:rPr lang="zh-CN" altLang="en-US" sz="2000" dirty="0"/>
              <a:t>）：</a:t>
            </a:r>
            <a:endParaRPr lang="zh-CN" altLang="en-US" sz="2000" dirty="0"/>
          </a:p>
          <a:p>
            <a:r>
              <a:rPr lang="en-US" altLang="zh-CN" sz="2000" dirty="0"/>
              <a:t>String regex="</a:t>
            </a:r>
            <a:r>
              <a:rPr lang="en-US" altLang="zh-CN" sz="2000" b="1" dirty="0">
                <a:solidFill>
                  <a:srgbClr val="FF0000"/>
                </a:solidFill>
              </a:rPr>
              <a:t>[^0123456789.]+</a:t>
            </a:r>
            <a:r>
              <a:rPr lang="en-US" altLang="zh-CN" sz="2000" dirty="0"/>
              <a:t>" </a:t>
            </a:r>
            <a:r>
              <a:rPr lang="zh-CN" altLang="en-US" sz="2000" dirty="0"/>
              <a:t>作为分隔标记解析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文件中的通信费用。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的内容如下：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市话费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176.89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长途费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187.98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网络费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928.66</a:t>
            </a:r>
            <a:r>
              <a:rPr lang="zh-CN" altLang="en-US" sz="2000" dirty="0"/>
              <a:t>元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769922"/>
            <a:ext cx="7560840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"D:\\chp09\\communicate.txt"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fare=0;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scanner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scanner.useDelimiter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"[^0123456789.]+"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fare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sum+fare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(fare); 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308304" y="5589240"/>
            <a:ext cx="1289372" cy="77612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827584" y="3429000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单词记忆训练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基于文本文件的英文单词训练程序，具体内容如下：</a:t>
            </a:r>
            <a:endParaRPr lang="zh-CN" altLang="en-US" sz="2000" dirty="0"/>
          </a:p>
          <a:p>
            <a:pPr lvl="1"/>
            <a:r>
              <a:rPr lang="zh-CN" altLang="en-US" sz="2000" dirty="0"/>
              <a:t>文本文件</a:t>
            </a:r>
            <a:r>
              <a:rPr lang="en-US" altLang="zh-CN" sz="2000" dirty="0"/>
              <a:t>D:/chp09/word.txt</a:t>
            </a:r>
            <a:r>
              <a:rPr lang="zh-CN" altLang="en-US" sz="2000" dirty="0"/>
              <a:t>中的内容由英文单词所构成，单词之间用空格分隔，例如：</a:t>
            </a:r>
            <a:r>
              <a:rPr lang="en-US" altLang="zh-CN" sz="2000" dirty="0"/>
              <a:t>first boy girl hello well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</a:t>
            </a:r>
            <a:r>
              <a:rPr lang="en-US" altLang="zh-CN" sz="2000" dirty="0"/>
              <a:t>word.txt</a:t>
            </a:r>
            <a:r>
              <a:rPr lang="zh-CN" altLang="en-US" sz="2000" dirty="0"/>
              <a:t>中的单词，并显示在屏幕上，然后要求用户输入该单词。</a:t>
            </a:r>
            <a:endParaRPr lang="zh-CN" altLang="en-US" sz="2000" dirty="0"/>
          </a:p>
          <a:p>
            <a:pPr lvl="1"/>
            <a:r>
              <a:rPr lang="zh-CN" altLang="en-US" sz="2000" dirty="0"/>
              <a:t>当用户输入单词时，程序将从屏幕上隐藏掉刚刚显示的单词，以便考核用户是否清晰地记住了这个单词。</a:t>
            </a:r>
            <a:endParaRPr lang="zh-CN" altLang="en-US" sz="2000" dirty="0"/>
          </a:p>
          <a:p>
            <a:pPr lvl="1"/>
            <a:r>
              <a:rPr lang="zh-CN" altLang="en-US" sz="2000" dirty="0"/>
              <a:t>程序读取了</a:t>
            </a:r>
            <a:r>
              <a:rPr lang="en-US" altLang="zh-CN" sz="2000" dirty="0"/>
              <a:t>word.txt</a:t>
            </a:r>
            <a:r>
              <a:rPr lang="zh-CN" altLang="en-US" sz="2000" dirty="0"/>
              <a:t>的全部内容后，将统计出用户背单词的正确率。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79512" y="6300028"/>
            <a:ext cx="3655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请同学们自己看教材</a:t>
            </a:r>
            <a:r>
              <a:rPr lang="en-US" altLang="zh-CN" dirty="0">
                <a:solidFill>
                  <a:srgbClr val="FF0000"/>
                </a:solidFill>
              </a:rPr>
              <a:t>P189</a:t>
            </a:r>
            <a:r>
              <a:rPr lang="zh-CN" altLang="en-US" dirty="0">
                <a:solidFill>
                  <a:srgbClr val="FF0000"/>
                </a:solidFill>
              </a:rPr>
              <a:t>页的内容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9.3 </a:t>
            </a:r>
            <a:r>
              <a:rPr lang="zh-CN" altLang="en-US" sz="2000" dirty="0">
                <a:solidFill>
                  <a:srgbClr val="FF0000"/>
                </a:solidFill>
              </a:rPr>
              <a:t>文件字符流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1.FileReader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r>
              <a:rPr lang="zh-CN" altLang="en-US" sz="2000" dirty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FileReader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FileReader</a:t>
            </a:r>
            <a:r>
              <a:rPr lang="en-US" altLang="zh-CN" sz="2000" dirty="0"/>
              <a:t>(File file)</a:t>
            </a:r>
            <a:endParaRPr lang="en-US" altLang="zh-CN" sz="2000" dirty="0"/>
          </a:p>
          <a:p>
            <a:r>
              <a:rPr lang="zh-CN" altLang="en-US" sz="2000" dirty="0"/>
              <a:t>常用方法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  <a:r>
              <a:rPr lang="zh-CN" altLang="en-US" sz="2000" dirty="0"/>
              <a:t>：读取</a:t>
            </a:r>
            <a:r>
              <a:rPr lang="zh-CN" altLang="en-US" sz="2000" b="1" dirty="0">
                <a:solidFill>
                  <a:srgbClr val="FF0000"/>
                </a:solidFill>
              </a:rPr>
              <a:t>一个字符（即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个字节）</a:t>
            </a:r>
            <a:r>
              <a:rPr lang="zh-CN" altLang="en-US" sz="2000" dirty="0"/>
              <a:t>，返回</a:t>
            </a:r>
            <a:r>
              <a:rPr lang="en-US" altLang="zh-CN" sz="2000" dirty="0"/>
              <a:t>0~65535</a:t>
            </a:r>
            <a:r>
              <a:rPr lang="zh-CN" altLang="en-US" sz="2000" dirty="0"/>
              <a:t>之间的一个整数（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字符值），如果未读出字符就返回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 ])</a:t>
            </a:r>
            <a:r>
              <a:rPr lang="zh-CN" altLang="en-US" sz="2000" dirty="0"/>
              <a:t>：读取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：读取</a:t>
            </a:r>
            <a:r>
              <a:rPr lang="en-US" altLang="zh-CN" sz="2000" b="1" dirty="0" err="1">
                <a:solidFill>
                  <a:srgbClr val="FF0000"/>
                </a:solidFill>
              </a:rPr>
              <a:t>len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并存放到字符数组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/>
              <a:t>read</a:t>
            </a:r>
            <a:r>
              <a:rPr lang="zh-CN" altLang="en-US" sz="2000" dirty="0"/>
              <a:t>方法从字符数组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中的什么地方存放数据。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2.FileWriter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r>
              <a:rPr lang="zh-CN" altLang="en-US" sz="2000" dirty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FileWriter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FileWriter</a:t>
            </a:r>
            <a:r>
              <a:rPr lang="en-US" altLang="zh-CN" sz="2000" dirty="0"/>
              <a:t>(File file)</a:t>
            </a:r>
            <a:endParaRPr lang="en-US" altLang="zh-CN" sz="2000" dirty="0"/>
          </a:p>
          <a:p>
            <a:r>
              <a:rPr lang="zh-CN" altLang="en-US" sz="2000" dirty="0"/>
              <a:t>常用方法</a:t>
            </a:r>
            <a:endParaRPr lang="zh-CN" altLang="en-US" sz="2000" dirty="0"/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个字符到输出流</a:t>
            </a:r>
            <a:endParaRPr lang="zh-CN" altLang="en-US" sz="2000" dirty="0"/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b[], int off,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：从给定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zh-CN" altLang="en-US" sz="2000" dirty="0"/>
              <a:t>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是存放了数据的字符数组</a:t>
            </a:r>
            <a:endParaRPr lang="zh-CN" altLang="en-US" sz="2000" dirty="0"/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：把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中的全部字符写入到输出流</a:t>
            </a:r>
            <a:endParaRPr lang="zh-CN" altLang="en-US" sz="2000" dirty="0"/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0" y="44624"/>
            <a:ext cx="7632849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Example9_4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字符数组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脚踏实地！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字符串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(b,0,2))!=-1){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个字符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83489" y="4462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4】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64288" y="5265521"/>
            <a:ext cx="432048" cy="152245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683568" y="1772816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9.5 </a:t>
            </a:r>
            <a:r>
              <a:rPr lang="zh-CN" altLang="en-US" sz="2000" dirty="0">
                <a:solidFill>
                  <a:srgbClr val="FF0000"/>
                </a:solidFill>
              </a:rPr>
              <a:t>缓冲流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引言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读写文件时可以使用输入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输出流，简称</a:t>
            </a:r>
            <a:r>
              <a:rPr lang="en-US" altLang="zh-CN" sz="2000" dirty="0"/>
              <a:t>I/O</a:t>
            </a:r>
            <a:r>
              <a:rPr lang="zh-CN" altLang="en-US" sz="2000" dirty="0"/>
              <a:t>流</a:t>
            </a:r>
            <a:endParaRPr lang="en-US" altLang="zh-CN" sz="2000" dirty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（</a:t>
            </a:r>
            <a:r>
              <a:rPr lang="en-US" altLang="zh-CN" sz="2000" dirty="0"/>
              <a:t>input stream or input object</a:t>
            </a:r>
            <a:r>
              <a:rPr lang="zh-CN" altLang="en-US" sz="2000" dirty="0"/>
              <a:t>）的指向称作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源”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程序从</a:t>
            </a:r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中读取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源”</a:t>
            </a:r>
            <a:r>
              <a:rPr lang="zh-CN" altLang="en-US" sz="2000" dirty="0"/>
              <a:t>中的数据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输出流</a:t>
            </a:r>
            <a:r>
              <a:rPr lang="zh-CN" altLang="en-US" sz="2000" dirty="0"/>
              <a:t>（</a:t>
            </a:r>
            <a:r>
              <a:rPr lang="en-US" altLang="zh-CN" sz="2000" dirty="0"/>
              <a:t>output stream or output object</a:t>
            </a:r>
            <a:r>
              <a:rPr lang="zh-CN" altLang="en-US" sz="2000" dirty="0"/>
              <a:t>）的指向称作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目的地”</a:t>
            </a:r>
            <a:endParaRPr lang="en-US" altLang="zh-CN" sz="2000" dirty="0"/>
          </a:p>
          <a:p>
            <a:r>
              <a:rPr lang="zh-CN" altLang="en-US" sz="2000" dirty="0"/>
              <a:t>程序通过向</a:t>
            </a:r>
            <a:r>
              <a:rPr lang="zh-CN" altLang="en-US" sz="2000" b="1" dirty="0">
                <a:solidFill>
                  <a:srgbClr val="0000FF"/>
                </a:solidFill>
              </a:rPr>
              <a:t>输出流</a:t>
            </a:r>
            <a:r>
              <a:rPr lang="zh-CN" altLang="en-US" sz="2000" dirty="0"/>
              <a:t>中写入数据，把信息传递到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目的地”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程序的“源”和“目的地”可以是</a:t>
            </a:r>
            <a:r>
              <a:rPr lang="zh-CN" altLang="en-US" sz="2000" b="1" u="sng" dirty="0"/>
              <a:t>文件</a:t>
            </a:r>
            <a:r>
              <a:rPr lang="zh-CN" altLang="en-US" sz="2000" dirty="0"/>
              <a:t>、键盘、鼠标、内存或显示器窗口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u="sng" dirty="0"/>
              <a:t>显式地关闭任何打开的流</a:t>
            </a:r>
            <a:r>
              <a:rPr lang="zh-CN" altLang="en-US" sz="2000" dirty="0"/>
              <a:t>是一个好的编程习惯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1.BufferedReader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BufferedReader</a:t>
            </a:r>
            <a:r>
              <a:rPr lang="zh-CN" altLang="en-US" sz="2000" dirty="0"/>
              <a:t>的构造方法：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BufferedReader</a:t>
            </a:r>
            <a:r>
              <a:rPr lang="en-US" altLang="zh-CN" sz="2000" dirty="0"/>
              <a:t>(Reader in)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BufferedReader</a:t>
            </a:r>
            <a:r>
              <a:rPr lang="zh-CN" altLang="en-US" sz="2000" dirty="0"/>
              <a:t>流能够读取文本</a:t>
            </a:r>
            <a:r>
              <a:rPr lang="zh-CN" altLang="en-US" sz="2000" b="1" dirty="0">
                <a:solidFill>
                  <a:srgbClr val="0000FF"/>
                </a:solidFill>
              </a:rPr>
              <a:t>行</a:t>
            </a:r>
            <a:r>
              <a:rPr lang="zh-CN" altLang="en-US" sz="2000" dirty="0"/>
              <a:t>，方法是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47159" y="6021288"/>
            <a:ext cx="533295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我个人在科研数据的读取和分析中用的比较多的是</a:t>
            </a:r>
            <a:r>
              <a:rPr lang="en-US" altLang="zh-CN" dirty="0" err="1"/>
              <a:t>FileReader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/>
              <a:t>BufferedReader</a:t>
            </a:r>
            <a:r>
              <a:rPr lang="zh-CN" altLang="en-US" dirty="0">
                <a:solidFill>
                  <a:srgbClr val="FF0000"/>
                </a:solidFill>
              </a:rPr>
              <a:t>，达到</a:t>
            </a:r>
            <a:r>
              <a:rPr lang="zh-CN" altLang="en-US" b="1" dirty="0"/>
              <a:t>按</a:t>
            </a:r>
            <a:r>
              <a:rPr lang="zh-CN" altLang="en-US" b="1" dirty="0">
                <a:solidFill>
                  <a:srgbClr val="0000FF"/>
                </a:solidFill>
              </a:rPr>
              <a:t>行</a:t>
            </a:r>
            <a:r>
              <a:rPr lang="zh-CN" altLang="en-US" b="1" dirty="0"/>
              <a:t>读取</a:t>
            </a:r>
            <a:r>
              <a:rPr lang="zh-CN" altLang="en-US" dirty="0">
                <a:solidFill>
                  <a:srgbClr val="FF0000"/>
                </a:solidFill>
              </a:rPr>
              <a:t>的目的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通过向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传递一个</a:t>
            </a:r>
            <a:r>
              <a:rPr lang="en-US" altLang="zh-CN" sz="2000" dirty="0"/>
              <a:t>Reader</a:t>
            </a:r>
            <a:r>
              <a:rPr lang="zh-CN" altLang="en-US" sz="2000" dirty="0"/>
              <a:t>对象（如</a:t>
            </a:r>
            <a:r>
              <a:rPr lang="en-US" altLang="zh-CN" sz="2000" dirty="0" err="1"/>
              <a:t>FileReader</a:t>
            </a:r>
            <a:r>
              <a:rPr lang="zh-CN" altLang="en-US" sz="2000" dirty="0"/>
              <a:t>对象），来创建一个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对象，如：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然后，</a:t>
            </a:r>
            <a:r>
              <a:rPr lang="en-US" altLang="zh-CN" sz="2000" dirty="0"/>
              <a:t>input</a:t>
            </a:r>
            <a:r>
              <a:rPr lang="zh-CN" altLang="en-US" sz="2000" dirty="0"/>
              <a:t>调用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顺序读取文件</a:t>
            </a:r>
            <a:r>
              <a:rPr lang="en-US" altLang="zh-CN" sz="2000" dirty="0"/>
              <a:t>Student.txt</a:t>
            </a:r>
            <a:r>
              <a:rPr lang="zh-CN" altLang="en-US" sz="2000" dirty="0"/>
              <a:t>的一行。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00318" y="2422629"/>
            <a:ext cx="597593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fr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("Student.txt");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latin typeface="Consolas" panose="020B0609020204030204" pitchFamily="49" charset="0"/>
              </a:rPr>
              <a:t> input = new </a:t>
            </a:r>
            <a:r>
              <a:rPr lang="en-US" altLang="zh-CN" dirty="0" err="1"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2.BufferedWriter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r>
              <a:rPr lang="zh-CN" altLang="en-US" sz="2000" dirty="0"/>
              <a:t>类似地，可以将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流和</a:t>
            </a:r>
            <a:r>
              <a:rPr lang="en-US" altLang="zh-CN" sz="2000" dirty="0" err="1"/>
              <a:t>FileWriter</a:t>
            </a:r>
            <a:r>
              <a:rPr lang="zh-CN" altLang="en-US" sz="2000" dirty="0"/>
              <a:t>流连接在一起，然后使用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流将数据写到目的地，例如：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BufferedWritter</a:t>
            </a:r>
            <a:r>
              <a:rPr lang="zh-CN" altLang="en-US" sz="2000" dirty="0"/>
              <a:t>流调用如下方法，把字符串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或</a:t>
            </a:r>
            <a:r>
              <a:rPr lang="en-US" altLang="zh-CN" sz="2000" dirty="0"/>
              <a:t>s</a:t>
            </a:r>
            <a:r>
              <a:rPr lang="zh-CN" altLang="en-US" sz="2000" dirty="0"/>
              <a:t>的一部分写入到目的地</a:t>
            </a:r>
            <a:endParaRPr lang="zh-CN" altLang="en-US" sz="2000" dirty="0"/>
          </a:p>
          <a:p>
            <a:pPr lvl="1"/>
            <a:r>
              <a:rPr lang="en-US" altLang="zh-CN" sz="2000" dirty="0"/>
              <a:t>write(String s)</a:t>
            </a:r>
            <a:endParaRPr lang="en-US" altLang="zh-CN" sz="2000" dirty="0"/>
          </a:p>
          <a:p>
            <a:pPr lvl="1"/>
            <a:r>
              <a:rPr lang="en-US" altLang="zh-CN" sz="2000" dirty="0"/>
              <a:t>write(String 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25718" y="2708920"/>
            <a:ext cx="6238570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fw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("hello.txt");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latin typeface="Consolas" panose="020B0609020204030204" pitchFamily="49" charset="0"/>
              </a:rPr>
              <a:t> output = new </a:t>
            </a:r>
            <a:r>
              <a:rPr lang="en-US" altLang="zh-CN" dirty="0" err="1"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fw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5】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10" y="44624"/>
            <a:ext cx="9046882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"input.txt"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"output.txt"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((s =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s);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output.newLine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output.flush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fw.close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03648" y="6021288"/>
            <a:ext cx="3438525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1575" y="6021288"/>
            <a:ext cx="3705225" cy="6477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884368" y="282352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9.2 </a:t>
            </a:r>
            <a:r>
              <a:rPr lang="zh-CN" altLang="en-US" sz="2000" dirty="0">
                <a:solidFill>
                  <a:srgbClr val="FF0000"/>
                </a:solidFill>
              </a:rPr>
              <a:t>文件字节流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1.FileInputStream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r>
              <a:rPr lang="zh-CN" altLang="en-US" sz="2000" dirty="0"/>
              <a:t>为了创建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类的对象，可以使用下列</a:t>
            </a:r>
            <a:r>
              <a:rPr lang="zh-CN" altLang="en-US" sz="2000" b="1" dirty="0"/>
              <a:t>构造方法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FileInputStream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FileInputStream</a:t>
            </a:r>
            <a:r>
              <a:rPr lang="en-US" altLang="zh-CN" sz="2000" dirty="0"/>
              <a:t>(File file)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输入流的唯一目的是提供通往数据的通道，程序可以通过这个通道读取数据，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方法给程序提供一个从输入流中读取数据的基本方法。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en-US" altLang="zh-CN" sz="2000" dirty="0"/>
              <a:t>read()</a:t>
            </a:r>
            <a:r>
              <a:rPr lang="zh-CN" altLang="en-US" sz="2000" dirty="0"/>
              <a:t>方法从输入流中顺序读取</a:t>
            </a:r>
            <a:r>
              <a:rPr lang="zh-CN" altLang="en-US" sz="2000" b="1" dirty="0">
                <a:solidFill>
                  <a:srgbClr val="FF0000"/>
                </a:solidFill>
              </a:rPr>
              <a:t>单个字节</a:t>
            </a:r>
            <a:r>
              <a:rPr lang="zh-CN" altLang="en-US" sz="2000" dirty="0"/>
              <a:t>的数据。该方法返回字节值（</a:t>
            </a:r>
            <a:r>
              <a:rPr lang="en-US" altLang="zh-CN" sz="2000" dirty="0"/>
              <a:t>0~255</a:t>
            </a:r>
            <a:r>
              <a:rPr lang="zh-CN" altLang="en-US" sz="2000" dirty="0"/>
              <a:t>之间的一个整数），读取位置到达文件末尾，则返回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read()</a:t>
            </a:r>
            <a:r>
              <a:rPr lang="zh-CN" altLang="en-US" sz="2000" dirty="0"/>
              <a:t>方法还有其它一些形式。这些形式能使程序把多个字节读到一个字节数组中：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 ]);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 </a:t>
            </a:r>
            <a:r>
              <a:rPr lang="zh-CN" altLang="en-US" sz="2000" dirty="0"/>
              <a:t>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方法把数据存放在字节数组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中的什么地方，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参数指定该方法将要读取的最大字节数。上面所示的这两个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方法都返回实际读取的字节数，如果它们到达输入流的末尾，则返回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2.FileOutputStream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r>
              <a:rPr lang="zh-CN" altLang="en-US" sz="2000" b="1" dirty="0"/>
              <a:t>构造方法</a:t>
            </a:r>
            <a:endParaRPr lang="zh-CN" altLang="en-US" sz="2000" b="1" dirty="0"/>
          </a:p>
          <a:p>
            <a:pPr lvl="1"/>
            <a:r>
              <a:rPr lang="en-US" altLang="zh-CN" sz="2000" dirty="0" err="1"/>
              <a:t>FileOutputStream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FileOutputStream</a:t>
            </a:r>
            <a:r>
              <a:rPr lang="en-US" altLang="zh-CN" sz="2000" dirty="0"/>
              <a:t>(File file)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输出流通过使用</a:t>
            </a:r>
            <a:r>
              <a:rPr lang="en-US" altLang="zh-CN" sz="2000" dirty="0"/>
              <a:t>write()</a:t>
            </a:r>
            <a:r>
              <a:rPr lang="zh-CN" altLang="en-US" sz="2000" dirty="0"/>
              <a:t>方法把数据写入输出流到达目的地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到输出流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：从给定字节数组中起始于偏移量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个字节到输出流，参数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是存放了数据的字节数组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451693"/>
            <a:ext cx="7643192" cy="624786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Example9_3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字节数组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(b,0,2))!=-1 )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个字节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	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172400" y="4934435"/>
            <a:ext cx="373500" cy="1518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12360" y="10734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3】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83568" y="2132856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9.8 </a:t>
            </a:r>
            <a:r>
              <a:rPr lang="zh-CN" altLang="en-US" sz="2000" dirty="0">
                <a:solidFill>
                  <a:srgbClr val="FF0000"/>
                </a:solidFill>
              </a:rPr>
              <a:t>数据流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java.io</a:t>
            </a:r>
            <a:r>
              <a:rPr lang="zh-CN" altLang="en-US" sz="2000" dirty="0"/>
              <a:t>中有</a:t>
            </a:r>
            <a:r>
              <a:rPr lang="en-US" altLang="zh-CN" sz="2000" dirty="0"/>
              <a:t>4</a:t>
            </a:r>
            <a:r>
              <a:rPr lang="zh-CN" altLang="en-US" sz="2000" dirty="0"/>
              <a:t>个重要的</a:t>
            </a:r>
            <a:r>
              <a:rPr lang="en-US" altLang="zh-CN" sz="2000" b="1" u="sng" dirty="0"/>
              <a:t>abstract</a:t>
            </a:r>
            <a:r>
              <a:rPr lang="zh-CN" altLang="en-US" sz="2000" b="1" u="sng" dirty="0"/>
              <a:t> </a:t>
            </a:r>
            <a:r>
              <a:rPr lang="en-US" altLang="zh-CN" sz="2000" b="1" u="sng" dirty="0"/>
              <a:t>class</a:t>
            </a:r>
            <a:endParaRPr lang="zh-CN" altLang="en-US" sz="2000" b="1" u="sng" dirty="0"/>
          </a:p>
          <a:p>
            <a:pPr lvl="1"/>
            <a:r>
              <a:rPr lang="en-US" altLang="zh-CN" sz="2000" dirty="0" err="1"/>
              <a:t>InputStream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输入流）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OutputStream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输出流）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Reader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输入流）</a:t>
            </a:r>
            <a:endParaRPr lang="zh-CN" altLang="en-US" sz="2000" dirty="0"/>
          </a:p>
          <a:p>
            <a:pPr lvl="1"/>
            <a:r>
              <a:rPr lang="en-US" altLang="zh-CN" sz="2000" dirty="0"/>
              <a:t>Writer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输出流）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DataInputStream</a:t>
            </a:r>
            <a:r>
              <a:rPr lang="zh-CN" altLang="en-US" sz="2000" dirty="0"/>
              <a:t>类创建的对象称为</a:t>
            </a:r>
            <a:r>
              <a:rPr lang="zh-CN" altLang="en-US" sz="2000" b="1" dirty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输入流</a:t>
            </a:r>
            <a:endParaRPr lang="en-US" altLang="zh-CN" sz="2000" dirty="0"/>
          </a:p>
          <a:p>
            <a:r>
              <a:rPr lang="en-US" altLang="zh-CN" sz="2000" dirty="0" err="1"/>
              <a:t>DataOutputStream</a:t>
            </a:r>
            <a:r>
              <a:rPr lang="zh-CN" altLang="en-US" sz="2000" dirty="0"/>
              <a:t>类创建的对象称为</a:t>
            </a:r>
            <a:r>
              <a:rPr lang="zh-CN" altLang="en-US" sz="2000" b="1" dirty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输出流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类的构造方法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DataInputStream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InputStream</a:t>
            </a:r>
            <a:r>
              <a:rPr lang="en-US" altLang="zh-CN" sz="2000" dirty="0"/>
              <a:t> is)</a:t>
            </a:r>
            <a:endParaRPr lang="zh-CN" altLang="en-US" sz="2000" dirty="0"/>
          </a:p>
          <a:p>
            <a:r>
              <a:rPr lang="en-US" altLang="zh-CN" sz="2000" dirty="0" err="1"/>
              <a:t>DataOutputStream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OutputStream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9.1</a:t>
            </a:r>
            <a:r>
              <a:rPr lang="zh-CN" altLang="en-US" sz="2000" dirty="0"/>
              <a:t>（见书</a:t>
            </a:r>
            <a:r>
              <a:rPr lang="en-US" altLang="zh-CN" sz="2000" dirty="0"/>
              <a:t>182</a:t>
            </a:r>
            <a:r>
              <a:rPr lang="zh-CN" altLang="en-US" sz="2000" dirty="0"/>
              <a:t>页）给出了</a:t>
            </a:r>
            <a:r>
              <a:rPr lang="en-US" altLang="zh-CN" sz="2000" dirty="0" err="1"/>
              <a:t>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类的常用方法。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476672"/>
            <a:ext cx="8352928" cy="60016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Example9_8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output.writeChars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"I am ok"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((c=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'\0'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//'\0'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表示空字符</a:t>
            </a:r>
            <a:endParaRPr lang="zh-CN" altLang="en-US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8】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977708" y="5930609"/>
            <a:ext cx="914772" cy="52272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9.9 </a:t>
            </a:r>
            <a:r>
              <a:rPr lang="zh-CN" altLang="en-US" sz="2000" dirty="0">
                <a:solidFill>
                  <a:srgbClr val="FF0000"/>
                </a:solidFill>
              </a:rPr>
              <a:t>对象流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1.ObjectInputStream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ObjectOutputStream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r>
              <a:rPr lang="en-US" altLang="zh-CN" sz="2000" dirty="0" err="1"/>
              <a:t>ObjectInputStream</a:t>
            </a:r>
            <a:r>
              <a:rPr lang="zh-CN" altLang="en-US" sz="2000" dirty="0"/>
              <a:t>类创建的对象被称为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对象输入流</a:t>
            </a:r>
            <a:endParaRPr lang="en-US" altLang="zh-CN" sz="2000" dirty="0"/>
          </a:p>
          <a:p>
            <a:r>
              <a:rPr lang="en-US" altLang="zh-CN" sz="2000" dirty="0" err="1"/>
              <a:t>ObjectOutputStream</a:t>
            </a:r>
            <a:r>
              <a:rPr lang="zh-CN" altLang="en-US" sz="2000" dirty="0"/>
              <a:t>类创建的对象被称为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对象输出流使用</a:t>
            </a:r>
            <a:r>
              <a:rPr lang="en-US" altLang="zh-CN" sz="2000" dirty="0" err="1"/>
              <a:t>writeObject</a:t>
            </a:r>
            <a:r>
              <a:rPr lang="en-US" altLang="zh-CN" sz="2000" dirty="0"/>
              <a:t>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方法将一个对象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写入输出流</a:t>
            </a:r>
            <a:endParaRPr lang="en-US" altLang="zh-CN" sz="2000" dirty="0"/>
          </a:p>
          <a:p>
            <a:r>
              <a:rPr lang="zh-CN" altLang="en-US" sz="2000" dirty="0"/>
              <a:t>对象输入流使用</a:t>
            </a:r>
            <a:r>
              <a:rPr lang="en-US" altLang="zh-CN" sz="2000" dirty="0" err="1"/>
              <a:t>readObject</a:t>
            </a:r>
            <a:r>
              <a:rPr lang="en-US" altLang="zh-CN" sz="2000" dirty="0"/>
              <a:t>()</a:t>
            </a:r>
            <a:r>
              <a:rPr lang="zh-CN" altLang="en-US" sz="2000" dirty="0"/>
              <a:t>从源中读取一个对象到程序中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ObjectInputStream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in)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ObjectOutputStream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OutputStream</a:t>
            </a:r>
            <a:r>
              <a:rPr lang="en-US" altLang="zh-CN" sz="2000" dirty="0"/>
              <a:t> out)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提供给我们的绝大多数对象都是序列化的，比如组件等。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一个类如果实现了</a:t>
            </a:r>
            <a:r>
              <a:rPr lang="en-US" altLang="zh-CN" sz="20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000" b="1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，那么这个类创建的对象就是所谓的序列化的对象（</a:t>
            </a:r>
            <a:r>
              <a:rPr lang="en-US" altLang="zh-CN" sz="2000" dirty="0"/>
              <a:t>a </a:t>
            </a:r>
            <a:r>
              <a:rPr lang="en-US" altLang="zh-CN" sz="2000" dirty="0" err="1"/>
              <a:t>serializable</a:t>
            </a:r>
            <a:r>
              <a:rPr lang="en-US" altLang="zh-CN" sz="2000" dirty="0"/>
              <a:t> object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000" b="1" dirty="0">
                <a:solidFill>
                  <a:srgbClr val="FF0000"/>
                </a:solidFill>
              </a:rPr>
              <a:t>接口中的方法对程序是不可见的</a:t>
            </a:r>
            <a:r>
              <a:rPr lang="zh-CN" altLang="en-US" sz="2000" b="1" dirty="0"/>
              <a:t>，因此实现该接口的类不需要实现额外的方法</a:t>
            </a:r>
            <a:r>
              <a:rPr lang="zh-CN" altLang="en-US" sz="2000" dirty="0"/>
              <a:t>，当把一个序列化的对象写入到对象输出流时，</a:t>
            </a:r>
            <a:r>
              <a:rPr lang="en-US" altLang="zh-CN" sz="2000" dirty="0"/>
              <a:t>JVM</a:t>
            </a:r>
            <a:r>
              <a:rPr lang="zh-CN" altLang="en-US" sz="2000" dirty="0"/>
              <a:t>就会实现</a:t>
            </a:r>
            <a:r>
              <a:rPr lang="en-US" altLang="zh-CN" sz="2000" dirty="0" err="1"/>
              <a:t>Serializable</a:t>
            </a:r>
            <a:r>
              <a:rPr lang="zh-CN" altLang="en-US" sz="2000" dirty="0"/>
              <a:t>接口中的方法，进而按一定格式的文本将对象写入到目的地。</a:t>
            </a:r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259632" y="1088152"/>
            <a:ext cx="5904656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220072" y="908720"/>
            <a:ext cx="79208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1189196"/>
            <a:ext cx="814724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Example9_9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"HaierTV"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,3468);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(TV1);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TV2 = (Goods)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TV2.setUnitPrice(8888);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TV2.setName(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GreatWall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"\nTv1:%s,%f"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,TV1.getName(),TV1.getUnitPrice());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"\nTv2:%s,%f"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,TV2.getName(),TV2.getUnitPrice());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event){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00313" y="5877272"/>
            <a:ext cx="2351261" cy="564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55576" y="3068960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5576" y="3894956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9.10 </a:t>
            </a:r>
            <a:r>
              <a:rPr lang="zh-CN" altLang="en-US" sz="2000" dirty="0">
                <a:solidFill>
                  <a:srgbClr val="FF0000"/>
                </a:solidFill>
              </a:rPr>
              <a:t>序列化和对象克隆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2088515"/>
            <a:ext cx="8229600" cy="35490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使用对象流很容易获取一个序列化对象的</a:t>
            </a:r>
            <a:r>
              <a:rPr lang="zh-CN" altLang="en-US" sz="2000" b="1" dirty="0">
                <a:solidFill>
                  <a:srgbClr val="0000FF"/>
                </a:solidFill>
              </a:rPr>
              <a:t>深度克隆（原对象有引用型变量的时候）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我们只需将该对象写入到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r>
              <a:rPr lang="zh-CN" altLang="en-US" sz="2000" dirty="0"/>
              <a:t>，然后用</a:t>
            </a:r>
            <a:r>
              <a:rPr lang="zh-CN" altLang="en-US" sz="2000" b="1" dirty="0">
                <a:solidFill>
                  <a:srgbClr val="FF0000"/>
                </a:solidFill>
              </a:rPr>
              <a:t>对象输入流</a:t>
            </a:r>
            <a:r>
              <a:rPr lang="zh-CN" altLang="en-US" sz="2000" dirty="0"/>
              <a:t>读回的对象就是原对象的一个</a:t>
            </a:r>
            <a:r>
              <a:rPr lang="zh-CN" altLang="en-US" sz="2000" b="1" dirty="0">
                <a:solidFill>
                  <a:srgbClr val="0000FF"/>
                </a:solidFill>
              </a:rPr>
              <a:t>深度克隆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11560" y="1261784"/>
            <a:ext cx="4032448" cy="504753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name){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(Goods[] s){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=s;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851920" y="1772816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851920" y="4543028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1196752"/>
            <a:ext cx="835292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Example9_10{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Goods s1[] = {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"TV"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"PC"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shop1.setGoods(s1);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(out);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(shop1);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shop2 = (Shop)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Goods goods2[] = shop2.getGoods();       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"shop2:"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=0;i&lt;goods2.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;i++)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(goods2[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event){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11755" y="5811659"/>
            <a:ext cx="648072" cy="64807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5576" y="3204794"/>
            <a:ext cx="2309688" cy="6234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292081" y="4064373"/>
            <a:ext cx="1728191" cy="7200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48064" y="82742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7822705" y="1129646"/>
            <a:ext cx="13086" cy="22273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9.11 </a:t>
            </a:r>
            <a:r>
              <a:rPr lang="zh-CN" altLang="en-US" sz="2000" dirty="0">
                <a:solidFill>
                  <a:srgbClr val="FF0000"/>
                </a:solidFill>
              </a:rPr>
              <a:t>随机读写流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RandomAccessFile</a:t>
            </a:r>
            <a:r>
              <a:rPr lang="zh-CN" altLang="en-US" sz="2000" dirty="0"/>
              <a:t>类的构造方法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RandomAccessFile</a:t>
            </a:r>
            <a:r>
              <a:rPr lang="en-US" altLang="zh-CN" sz="2000" dirty="0"/>
              <a:t>(String name, String mode)</a:t>
            </a:r>
            <a:r>
              <a:rPr lang="zh-CN" altLang="en-US" sz="2000" dirty="0"/>
              <a:t>：参数</a:t>
            </a:r>
            <a:r>
              <a:rPr lang="en-US" altLang="zh-CN" sz="2000" dirty="0"/>
              <a:t>name</a:t>
            </a:r>
            <a:r>
              <a:rPr lang="zh-CN" altLang="en-US" sz="2000" dirty="0"/>
              <a:t>用来确定一个</a:t>
            </a:r>
            <a:r>
              <a:rPr lang="zh-CN" altLang="en-US" sz="2000" b="1" u="sng" dirty="0"/>
              <a:t>文件名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，也是流的</a:t>
            </a:r>
            <a:r>
              <a:rPr lang="zh-CN" altLang="en-US" sz="2000" b="1" dirty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（可读写），决定创建的流对文件的访问权限。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RandomAccessFile</a:t>
            </a:r>
            <a:r>
              <a:rPr lang="en-US" altLang="zh-CN" sz="2000" dirty="0"/>
              <a:t>(File </a:t>
            </a:r>
            <a:r>
              <a:rPr lang="en-US" altLang="zh-CN" sz="2000" dirty="0" err="1"/>
              <a:t>file</a:t>
            </a:r>
            <a:r>
              <a:rPr lang="en-US" altLang="zh-CN" sz="2000" dirty="0"/>
              <a:t>, String mode)</a:t>
            </a:r>
            <a:r>
              <a:rPr lang="zh-CN" altLang="en-US" sz="2000" dirty="0"/>
              <a:t>：参数</a:t>
            </a:r>
            <a:r>
              <a:rPr lang="en-US" altLang="zh-CN" sz="2000" dirty="0"/>
              <a:t>file</a:t>
            </a:r>
            <a:r>
              <a:rPr lang="zh-CN" altLang="en-US" sz="2000" dirty="0"/>
              <a:t>是一个</a:t>
            </a:r>
            <a:r>
              <a:rPr lang="en-US" altLang="zh-CN" sz="2000" b="1" u="sng" dirty="0"/>
              <a:t>File</a:t>
            </a:r>
            <a:r>
              <a:rPr lang="zh-CN" altLang="en-US" sz="2000" b="1" u="sng" dirty="0"/>
              <a:t>对象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，也是流的</a:t>
            </a:r>
            <a:r>
              <a:rPr lang="zh-CN" altLang="en-US" sz="2000" b="1" dirty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（可读写），决定创建的流对文件的访问权利。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25861" y="5918091"/>
            <a:ext cx="683842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file is </a:t>
            </a:r>
            <a:r>
              <a:rPr lang="en-US" altLang="zh-CN" b="1" dirty="0">
                <a:solidFill>
                  <a:srgbClr val="FF0000"/>
                </a:solidFill>
              </a:rPr>
              <a:t>not intended to be modified</a:t>
            </a:r>
            <a:r>
              <a:rPr lang="en-US" altLang="zh-CN" dirty="0"/>
              <a:t>, open it with the </a:t>
            </a:r>
            <a:r>
              <a:rPr lang="en-US" altLang="zh-CN" b="1" dirty="0">
                <a:solidFill>
                  <a:srgbClr val="FF0000"/>
                </a:solidFill>
              </a:rPr>
              <a:t>“r” mode</a:t>
            </a:r>
            <a:r>
              <a:rPr lang="en-US" altLang="zh-CN" dirty="0"/>
              <a:t>. This prevents unintentional modification of the file.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 random-access file consists of </a:t>
            </a:r>
            <a:r>
              <a:rPr lang="en-US" altLang="zh-CN" sz="2000" b="1" dirty="0">
                <a:solidFill>
                  <a:srgbClr val="FF0000"/>
                </a:solidFill>
              </a:rPr>
              <a:t>a sequence of </a:t>
            </a:r>
            <a:r>
              <a:rPr lang="en-US" altLang="zh-CN" sz="2000" b="1" u="sng" dirty="0">
                <a:solidFill>
                  <a:srgbClr val="FF0000"/>
                </a:solidFill>
              </a:rPr>
              <a:t>bytes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 special marker called a </a:t>
            </a:r>
            <a:r>
              <a:rPr lang="en-US" altLang="zh-CN" sz="2000" b="1" i="1" dirty="0">
                <a:solidFill>
                  <a:srgbClr val="0000FF"/>
                </a:solidFill>
              </a:rPr>
              <a:t>file pointer</a:t>
            </a:r>
            <a:r>
              <a:rPr lang="en-US" altLang="zh-CN" sz="2000" dirty="0"/>
              <a:t> is positioned at one of these </a:t>
            </a:r>
            <a:r>
              <a:rPr lang="en-US" altLang="zh-CN" sz="2000" b="1" u="sng" dirty="0"/>
              <a:t>bytes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r>
              <a:rPr lang="en-US" altLang="zh-CN" sz="2000" dirty="0"/>
              <a:t>A read or write operation takes place </a:t>
            </a:r>
            <a:r>
              <a:rPr lang="en-US" altLang="zh-CN" sz="2000" b="1" dirty="0">
                <a:solidFill>
                  <a:srgbClr val="0000FF"/>
                </a:solidFill>
              </a:rPr>
              <a:t>at the location of the file pointer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r>
              <a:rPr lang="en-US" altLang="zh-CN" sz="2000" dirty="0"/>
              <a:t>When a file is opened, the file pointer is set at the beginning of the file. </a:t>
            </a:r>
            <a:endParaRPr lang="en-US" altLang="zh-CN" sz="2000" dirty="0"/>
          </a:p>
          <a:p>
            <a:r>
              <a:rPr lang="en-US" altLang="zh-CN" sz="2000" dirty="0"/>
              <a:t>When you read or write data to the file, the file pointer </a:t>
            </a:r>
            <a:r>
              <a:rPr lang="en-US" altLang="zh-CN" sz="2000" b="1" dirty="0">
                <a:solidFill>
                  <a:srgbClr val="0000FF"/>
                </a:solidFill>
              </a:rPr>
              <a:t>moves forward to the next data item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9.2</a:t>
            </a:r>
            <a:r>
              <a:rPr lang="zh-CN" altLang="en-US" sz="2000" dirty="0"/>
              <a:t>（见书</a:t>
            </a:r>
            <a:r>
              <a:rPr lang="en-US" altLang="zh-CN" sz="2000" dirty="0"/>
              <a:t>189</a:t>
            </a:r>
            <a:r>
              <a:rPr lang="zh-CN" altLang="en-US" sz="2000" dirty="0"/>
              <a:t>页）给出了</a:t>
            </a:r>
            <a:r>
              <a:rPr lang="en-US" altLang="zh-CN" sz="2000" dirty="0" err="1"/>
              <a:t>RandomAccessFile</a:t>
            </a:r>
            <a:r>
              <a:rPr lang="zh-CN" altLang="en-US" sz="2000" dirty="0"/>
              <a:t>的常用方法。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例子</a:t>
            </a:r>
            <a:r>
              <a:rPr lang="en-US" altLang="zh-CN" sz="2000" dirty="0"/>
              <a:t>11</a:t>
            </a:r>
            <a:r>
              <a:rPr lang="zh-CN" altLang="en-US" sz="2000" dirty="0"/>
              <a:t>中我们把几个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型整数写入到一个名字为</a:t>
            </a:r>
            <a:r>
              <a:rPr lang="en-US" altLang="zh-CN" sz="2000" dirty="0"/>
              <a:t>tom.dat</a:t>
            </a:r>
            <a:r>
              <a:rPr lang="zh-CN" altLang="en-US" sz="2000" dirty="0"/>
              <a:t>的文件中，然后</a:t>
            </a:r>
            <a:r>
              <a:rPr lang="zh-CN" altLang="en-US" sz="2000" b="1" dirty="0">
                <a:solidFill>
                  <a:srgbClr val="FF0000"/>
                </a:solidFill>
              </a:rPr>
              <a:t>按相反顺序读出</a:t>
            </a:r>
            <a:r>
              <a:rPr lang="zh-CN" altLang="en-US" sz="2000" dirty="0"/>
              <a:t>这些数据。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例子</a:t>
            </a:r>
            <a:r>
              <a:rPr lang="en-US" altLang="zh-CN" sz="2000" dirty="0"/>
              <a:t>12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读取一个文件。 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11】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1196752"/>
            <a:ext cx="6048672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Example9_11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data = {20,30,40,50,60};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inAndOut.writeInt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=data.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-1;i&gt;=0;i--){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inAndOut.seek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*4);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inAndOut.readInt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100392" y="5603642"/>
            <a:ext cx="288032" cy="106571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7624" y="500047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228184" y="2204864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39752" y="1340768"/>
            <a:ext cx="6048672" cy="461664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Example9_12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position = 0;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input.seek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(position);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(position&lt;length)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position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input.getFilePointer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46822" y="601315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91680" y="429309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300192" y="2132856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9.13 </a:t>
            </a:r>
            <a:r>
              <a:rPr lang="zh-CN" altLang="en-US" sz="2000" dirty="0">
                <a:solidFill>
                  <a:srgbClr val="FF0000"/>
                </a:solidFill>
              </a:rPr>
              <a:t>文件锁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9.1 </a:t>
            </a:r>
            <a:r>
              <a:rPr lang="zh-CN" altLang="en-US" sz="2000" dirty="0">
                <a:solidFill>
                  <a:srgbClr val="7030A0"/>
                </a:solidFill>
              </a:rPr>
              <a:t>文件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9.2 </a:t>
            </a:r>
            <a:r>
              <a:rPr lang="zh-CN" altLang="en-US" sz="2000" dirty="0">
                <a:solidFill>
                  <a:srgbClr val="FF0000"/>
                </a:solidFill>
              </a:rPr>
              <a:t>文件字节流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9.3 </a:t>
            </a:r>
            <a:r>
              <a:rPr lang="zh-CN" altLang="en-US" sz="2000" dirty="0">
                <a:solidFill>
                  <a:srgbClr val="0000FF"/>
                </a:solidFill>
              </a:rPr>
              <a:t>文件字符流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9.5 </a:t>
            </a:r>
            <a:r>
              <a:rPr lang="zh-CN" altLang="en-US" sz="2000" dirty="0">
                <a:solidFill>
                  <a:srgbClr val="0000FF"/>
                </a:solidFill>
              </a:rPr>
              <a:t>缓冲流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9.6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数组流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9.7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字符串流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9.8 </a:t>
            </a:r>
            <a:r>
              <a:rPr lang="zh-CN" altLang="en-US" sz="2000" dirty="0">
                <a:solidFill>
                  <a:srgbClr val="FF0000"/>
                </a:solidFill>
              </a:rPr>
              <a:t>数据流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9.9 </a:t>
            </a:r>
            <a:r>
              <a:rPr lang="zh-CN" altLang="en-US" sz="2000" dirty="0">
                <a:solidFill>
                  <a:srgbClr val="FF0000"/>
                </a:solidFill>
              </a:rPr>
              <a:t>对象流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9.10 </a:t>
            </a:r>
            <a:r>
              <a:rPr lang="zh-CN" altLang="en-US" sz="2000" dirty="0">
                <a:solidFill>
                  <a:srgbClr val="FF0000"/>
                </a:solidFill>
              </a:rPr>
              <a:t>序列化和对象克隆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7030A0"/>
                </a:solidFill>
              </a:rPr>
              <a:t>9.12 </a:t>
            </a:r>
            <a:r>
              <a:rPr lang="zh-CN" altLang="en-US" sz="2000" dirty="0">
                <a:solidFill>
                  <a:srgbClr val="7030A0"/>
                </a:solidFill>
              </a:rPr>
              <a:t>使用</a:t>
            </a:r>
            <a:r>
              <a:rPr lang="en-US" altLang="zh-CN" sz="2000" dirty="0">
                <a:solidFill>
                  <a:srgbClr val="7030A0"/>
                </a:solidFill>
              </a:rPr>
              <a:t>Scanner</a:t>
            </a:r>
            <a:r>
              <a:rPr lang="zh-CN" altLang="en-US" sz="2000" dirty="0">
                <a:solidFill>
                  <a:srgbClr val="7030A0"/>
                </a:solidFill>
              </a:rPr>
              <a:t>解析文件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5" name="左大括号 14"/>
          <p:cNvSpPr/>
          <p:nvPr/>
        </p:nvSpPr>
        <p:spPr>
          <a:xfrm>
            <a:off x="251520" y="2420888"/>
            <a:ext cx="144016" cy="566772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51520" y="5219908"/>
            <a:ext cx="742975" cy="1305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51520" y="5949280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1691681" y="1810891"/>
            <a:ext cx="2880319" cy="45454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309010" y="5589240"/>
            <a:ext cx="1262990" cy="7671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43283" y="3068960"/>
            <a:ext cx="2211610" cy="794221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445238" y="1312694"/>
            <a:ext cx="931762" cy="708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038493" y="1312694"/>
            <a:ext cx="1338507" cy="2651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038493" y="1312694"/>
            <a:ext cx="1319756" cy="3052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842926" y="1312694"/>
            <a:ext cx="534074" cy="32684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JDK1.4</a:t>
            </a:r>
            <a:r>
              <a:rPr lang="zh-CN" altLang="en-US" sz="2000" dirty="0"/>
              <a:t>增加了一个</a:t>
            </a:r>
            <a:r>
              <a:rPr lang="en-US" altLang="zh-CN" sz="2000" dirty="0" err="1"/>
              <a:t>FileLock</a:t>
            </a:r>
            <a:r>
              <a:rPr lang="zh-CN" altLang="en-US" sz="2000" dirty="0"/>
              <a:t>类，该类的对象称做文件锁。</a:t>
            </a:r>
            <a:endParaRPr lang="zh-CN" altLang="en-US" sz="2000" dirty="0"/>
          </a:p>
          <a:p>
            <a:r>
              <a:rPr lang="en-US" altLang="zh-CN" sz="2000" dirty="0" err="1"/>
              <a:t>RondomAccessFile</a:t>
            </a:r>
            <a:r>
              <a:rPr lang="zh-CN" altLang="en-US" sz="2000" dirty="0"/>
              <a:t>创建的流在读写文件时可以使用文件锁，那么只要不解除该锁，其它</a:t>
            </a:r>
            <a:r>
              <a:rPr lang="zh-CN" altLang="en-US" sz="2000" b="1" dirty="0">
                <a:solidFill>
                  <a:srgbClr val="FF0000"/>
                </a:solidFill>
              </a:rPr>
              <a:t>线程</a:t>
            </a:r>
            <a:r>
              <a:rPr lang="zh-CN" altLang="en-US" sz="2000" dirty="0"/>
              <a:t>无法操作被锁定的文件。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使用文件锁的步骤如下：</a:t>
            </a:r>
            <a:endParaRPr lang="zh-CN" altLang="en-US" sz="2000" dirty="0"/>
          </a:p>
          <a:p>
            <a:r>
              <a:rPr lang="en-US" altLang="zh-CN" sz="2000" dirty="0"/>
              <a:t>Step 1</a:t>
            </a:r>
            <a:r>
              <a:rPr lang="zh-CN" altLang="en-US" sz="2000" dirty="0"/>
              <a:t>：使用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流建立指向文件的</a:t>
            </a:r>
            <a:r>
              <a:rPr lang="zh-CN" altLang="en-US" sz="2000" b="1" dirty="0">
                <a:solidFill>
                  <a:srgbClr val="FF0000"/>
                </a:solidFill>
              </a:rPr>
              <a:t>流对象</a:t>
            </a:r>
            <a:r>
              <a:rPr lang="zh-CN" altLang="en-US" sz="2000" dirty="0"/>
              <a:t>，该对象的读写属性必须是</a:t>
            </a:r>
            <a:r>
              <a:rPr lang="en-US" altLang="zh-CN" sz="2000" dirty="0"/>
              <a:t>"</a:t>
            </a:r>
            <a:r>
              <a:rPr lang="en-US" altLang="zh-CN" sz="2000" dirty="0" err="1"/>
              <a:t>rw</a:t>
            </a:r>
            <a:r>
              <a:rPr lang="en-US" altLang="zh-CN" sz="2000" dirty="0"/>
              <a:t>"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Step 2</a:t>
            </a:r>
            <a:r>
              <a:rPr lang="zh-CN" altLang="en-US" sz="2000" dirty="0"/>
              <a:t>：流对象</a:t>
            </a:r>
            <a:r>
              <a:rPr lang="en-US" altLang="zh-CN" sz="2000" dirty="0"/>
              <a:t>input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getChannel</a:t>
            </a:r>
            <a:r>
              <a:rPr lang="en-US" altLang="zh-CN" sz="2000" dirty="0"/>
              <a:t>()</a:t>
            </a:r>
            <a:r>
              <a:rPr lang="zh-CN" altLang="en-US" sz="2000" dirty="0"/>
              <a:t>方法获得一个连接到底层文件的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FileChannel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（信道）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Step 3</a:t>
            </a:r>
            <a:r>
              <a:rPr lang="zh-CN" altLang="en-US" sz="2000" dirty="0"/>
              <a:t>：信道调用</a:t>
            </a:r>
            <a:r>
              <a:rPr lang="en-US" altLang="zh-CN" sz="2000" dirty="0" err="1"/>
              <a:t>tryLock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/>
              <a:t>lock()</a:t>
            </a:r>
            <a:r>
              <a:rPr lang="zh-CN" altLang="en-US" sz="2000" dirty="0"/>
              <a:t>方法获得一个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FileLock</a:t>
            </a:r>
            <a:r>
              <a:rPr lang="zh-CN" altLang="en-US" sz="2000" b="1" dirty="0">
                <a:solidFill>
                  <a:srgbClr val="FF0000"/>
                </a:solidFill>
              </a:rPr>
              <a:t>（文件锁）对象</a:t>
            </a:r>
            <a:r>
              <a:rPr lang="zh-CN" altLang="en-US" sz="2000" dirty="0"/>
              <a:t>，这一过程也称作</a:t>
            </a:r>
            <a:r>
              <a:rPr lang="zh-CN" altLang="en-US" sz="2000" b="1" dirty="0">
                <a:solidFill>
                  <a:srgbClr val="FF0000"/>
                </a:solidFill>
              </a:rPr>
              <a:t>对文件加锁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4098558"/>
            <a:ext cx="4896544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FileChannel</a:t>
            </a:r>
            <a:r>
              <a:rPr lang="en-US" altLang="zh-CN" sz="1600" dirty="0">
                <a:latin typeface="Consolas" panose="020B0609020204030204" pitchFamily="49" charset="0"/>
              </a:rPr>
              <a:t> channel = </a:t>
            </a:r>
            <a:r>
              <a:rPr lang="en-US" altLang="zh-CN" sz="1600" dirty="0" err="1">
                <a:latin typeface="Consolas" panose="020B0609020204030204" pitchFamily="49" charset="0"/>
              </a:rPr>
              <a:t>input.getChannel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5517232"/>
            <a:ext cx="396044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FileLock</a:t>
            </a:r>
            <a:r>
              <a:rPr lang="en-US" altLang="zh-CN" sz="1600" dirty="0">
                <a:latin typeface="Consolas" panose="020B0609020204030204" pitchFamily="49" charset="0"/>
              </a:rPr>
              <a:t> lock = </a:t>
            </a:r>
            <a:r>
              <a:rPr lang="en-US" altLang="zh-CN" sz="1600" dirty="0" err="1">
                <a:latin typeface="Consolas" panose="020B0609020204030204" pitchFamily="49" charset="0"/>
              </a:rPr>
              <a:t>channel.tryLock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708920"/>
            <a:ext cx="7787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 input = new </a:t>
            </a:r>
            <a:r>
              <a:rPr lang="en-US" altLang="zh-CN" sz="1600" dirty="0" err="1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("Example.java","</a:t>
            </a:r>
            <a:r>
              <a:rPr lang="en-US" altLang="zh-CN" sz="1600" dirty="0" err="1">
                <a:latin typeface="Consolas" panose="020B0609020204030204" pitchFamily="49" charset="0"/>
              </a:rPr>
              <a:t>rw</a:t>
            </a:r>
            <a:r>
              <a:rPr lang="en-US" altLang="zh-CN" sz="1600" dirty="0">
                <a:latin typeface="Consolas" panose="020B0609020204030204" pitchFamily="49" charset="0"/>
              </a:rPr>
              <a:t>");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另外，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以及</a:t>
            </a:r>
            <a:r>
              <a:rPr lang="en-US" altLang="zh-CN" sz="2000" dirty="0" err="1"/>
              <a:t>FileOutputStream</a:t>
            </a:r>
            <a:r>
              <a:rPr lang="zh-CN" altLang="en-US" sz="2000" dirty="0"/>
              <a:t>在读</a:t>
            </a:r>
            <a:r>
              <a:rPr lang="en-US" altLang="zh-CN" sz="2000" dirty="0"/>
              <a:t>/</a:t>
            </a:r>
            <a:r>
              <a:rPr lang="zh-CN" altLang="en-US" sz="2000" dirty="0"/>
              <a:t>写文件时都可以获得文件锁。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13</a:t>
            </a:r>
            <a:r>
              <a:rPr lang="zh-CN" altLang="en-US" sz="2000" dirty="0"/>
              <a:t>中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程序在读取文件</a:t>
            </a:r>
            <a:r>
              <a:rPr lang="en-US" altLang="zh-CN" sz="2000" dirty="0"/>
              <a:t>test.txt</a:t>
            </a:r>
            <a:r>
              <a:rPr lang="zh-CN" altLang="en-US" sz="2000" dirty="0"/>
              <a:t>时，使用了文件锁，这时你无法用其它程序来操作文件</a:t>
            </a:r>
            <a:r>
              <a:rPr lang="en-US" altLang="zh-CN" sz="2000" dirty="0"/>
              <a:t>test.txt</a:t>
            </a:r>
            <a:r>
              <a:rPr lang="zh-CN" altLang="en-US" sz="2000" dirty="0"/>
              <a:t>，比如在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程序结束前，你用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</a:t>
            </a:r>
            <a:r>
              <a:rPr lang="en-US" altLang="zh-CN" sz="2000" dirty="0"/>
              <a:t>"</a:t>
            </a:r>
            <a:r>
              <a:rPr lang="zh-CN" altLang="en-US" sz="2000" dirty="0"/>
              <a:t>记事本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Notepad.exe</a:t>
            </a:r>
            <a:r>
              <a:rPr lang="zh-CN" altLang="en-US" sz="2000" dirty="0"/>
              <a:t>）也无法修改、保存</a:t>
            </a:r>
            <a:r>
              <a:rPr lang="en-US" altLang="zh-CN" sz="2000" dirty="0"/>
              <a:t>test.txt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13】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109057"/>
            <a:ext cx="6480720" cy="563231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java.nio.channels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Example9_13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byte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tom[]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FileChannel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channel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input.getChannel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((b=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(tom,0,10))!=-1){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lock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channel.tryLock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String s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(tom, 0, b);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  <a:endParaRPr lang="en-US" altLang="zh-CN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  <a:endParaRPr lang="en-US" altLang="zh-CN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lock.release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940152" y="623731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691680" y="314096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95736" y="350100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699792" y="4365104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9.6 </a:t>
            </a:r>
            <a:r>
              <a:rPr lang="zh-CN" altLang="en-US" sz="2000" dirty="0">
                <a:solidFill>
                  <a:srgbClr val="FF0000"/>
                </a:solidFill>
              </a:rPr>
              <a:t>数组流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字节输入流：</a:t>
            </a:r>
            <a:r>
              <a:rPr lang="en-US" altLang="zh-CN" sz="2000" dirty="0" err="1"/>
              <a:t>ByteArrayInputStream</a:t>
            </a:r>
            <a:endParaRPr lang="en-US" altLang="zh-CN" sz="2000" dirty="0"/>
          </a:p>
          <a:p>
            <a:r>
              <a:rPr lang="zh-CN" altLang="en-US" sz="2000" dirty="0"/>
              <a:t>字节输出流：</a:t>
            </a:r>
            <a:r>
              <a:rPr lang="en-US" altLang="zh-CN" sz="2000" dirty="0" err="1"/>
              <a:t>ByteArrayOutputStream</a:t>
            </a:r>
            <a:endParaRPr lang="en-US" altLang="zh-CN" sz="2000" dirty="0"/>
          </a:p>
          <a:p>
            <a:r>
              <a:rPr lang="zh-CN" altLang="en-US" sz="2000" dirty="0"/>
              <a:t>分别使用</a:t>
            </a:r>
            <a:r>
              <a:rPr lang="zh-CN" altLang="en-US" sz="2000" b="1" dirty="0">
                <a:solidFill>
                  <a:srgbClr val="FF0000"/>
                </a:solidFill>
              </a:rPr>
              <a:t>字节数组</a:t>
            </a:r>
            <a:r>
              <a:rPr lang="zh-CN" altLang="en-US" sz="2000" dirty="0"/>
              <a:t>作为流的源和目的地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ByteArrayInputStream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ByteArrayInputStream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length)</a:t>
            </a:r>
            <a:endParaRPr lang="en-US" altLang="zh-CN" sz="2000" dirty="0"/>
          </a:p>
          <a:p>
            <a:r>
              <a:rPr lang="zh-CN" altLang="en-US" sz="2000" dirty="0"/>
              <a:t>第一个构造方法构造的数组字节流的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 err="1">
                <a:solidFill>
                  <a:srgbClr val="FF0000"/>
                </a:solidFill>
              </a:rPr>
              <a:t>buf</a:t>
            </a:r>
            <a:r>
              <a:rPr lang="zh-CN" altLang="en-US" sz="2000" b="1" dirty="0">
                <a:solidFill>
                  <a:srgbClr val="FF0000"/>
                </a:solidFill>
              </a:rPr>
              <a:t>指定的数组的全部字节单元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第二个构造方法构造的数组字节流的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指定的数组从</a:t>
            </a:r>
            <a:r>
              <a:rPr lang="en-US" altLang="zh-CN" sz="2000" dirty="0"/>
              <a:t>offset</a:t>
            </a:r>
            <a:r>
              <a:rPr lang="zh-CN" altLang="en-US" sz="2000" dirty="0"/>
              <a:t>处取的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个字节单元。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使用字节数组作为流的源和目的地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ByteArrayOutputStream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ByteArrayOutputStream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</a:t>
            </a:r>
            <a:endParaRPr lang="en-US" altLang="zh-CN" sz="2000" dirty="0"/>
          </a:p>
          <a:p>
            <a:r>
              <a:rPr lang="zh-CN" altLang="en-US" sz="2000" dirty="0"/>
              <a:t>第一个构造方法构造的数组字节输出流指向</a:t>
            </a:r>
            <a:r>
              <a:rPr lang="zh-CN" altLang="en-US" sz="2000" b="1" dirty="0">
                <a:solidFill>
                  <a:srgbClr val="FF0000"/>
                </a:solidFill>
              </a:rPr>
              <a:t>一个默认大小为</a:t>
            </a:r>
            <a:r>
              <a:rPr lang="en-US" altLang="zh-CN" sz="2000" b="1" dirty="0">
                <a:solidFill>
                  <a:srgbClr val="FF0000"/>
                </a:solidFill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</a:rPr>
              <a:t>个字节的缓冲区</a:t>
            </a:r>
            <a:r>
              <a:rPr lang="zh-CN" altLang="en-US" sz="2000" dirty="0"/>
              <a:t>，如果输出流向缓冲区写入的字节个数大于缓冲区时，缓冲区的容量会自动增加。</a:t>
            </a:r>
            <a:endParaRPr lang="en-US" altLang="zh-CN" sz="2000" dirty="0"/>
          </a:p>
          <a:p>
            <a:r>
              <a:rPr lang="zh-CN" altLang="en-US" sz="2000" dirty="0"/>
              <a:t>第二个构造方法构造的数组字节输出流指向的</a:t>
            </a:r>
            <a:r>
              <a:rPr lang="zh-CN" altLang="en-US" sz="2000" b="1" dirty="0">
                <a:solidFill>
                  <a:srgbClr val="FF0000"/>
                </a:solidFill>
              </a:rPr>
              <a:t>缓冲区的初始大小由参数</a:t>
            </a:r>
            <a:r>
              <a:rPr lang="en-US" altLang="zh-CN" sz="2000" b="1" dirty="0">
                <a:solidFill>
                  <a:srgbClr val="FF0000"/>
                </a:solidFill>
              </a:rPr>
              <a:t>size</a:t>
            </a:r>
            <a:r>
              <a:rPr lang="zh-CN" altLang="en-US" sz="2000" b="1" dirty="0">
                <a:solidFill>
                  <a:srgbClr val="FF0000"/>
                </a:solidFill>
              </a:rPr>
              <a:t>指定</a:t>
            </a:r>
            <a:r>
              <a:rPr lang="zh-CN" altLang="en-US" sz="2000" dirty="0"/>
              <a:t>，如果输出流向缓冲区写入的字节个数大于缓冲区时，缓冲区的容量会自动增加。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public byte[] </a:t>
            </a:r>
            <a:r>
              <a:rPr lang="en-US" altLang="zh-CN" sz="2000" dirty="0" err="1"/>
              <a:t>toByteArray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lvl="1"/>
            <a:r>
              <a:rPr lang="zh-CN" altLang="en-US" sz="2000" dirty="0"/>
              <a:t>在程序</a:t>
            </a:r>
            <a:r>
              <a:rPr lang="en-US" altLang="zh-CN" sz="2000" dirty="0"/>
              <a:t>Example9_10</a:t>
            </a:r>
            <a:r>
              <a:rPr lang="zh-CN" altLang="en-US" sz="2000" dirty="0"/>
              <a:t>中有用到（</a:t>
            </a:r>
            <a:r>
              <a:rPr lang="zh-CN" altLang="en-US" sz="2000" b="1" dirty="0">
                <a:solidFill>
                  <a:srgbClr val="FF0000"/>
                </a:solidFill>
              </a:rPr>
              <a:t>返回输出流写入到缓冲区的全部字节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数组字节流读写操作不会发生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6</a:t>
            </a:r>
            <a:r>
              <a:rPr lang="zh-CN" altLang="en-US" sz="2000" dirty="0"/>
              <a:t>中，我们向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（输出流的缓冲区）写入</a:t>
            </a:r>
            <a:r>
              <a:rPr lang="en-US" altLang="zh-CN" sz="2000" dirty="0"/>
              <a:t>ASCII</a:t>
            </a:r>
            <a:r>
              <a:rPr lang="zh-CN" altLang="en-US" sz="2000" dirty="0"/>
              <a:t>表，然后再读出这些字节和字节对应的字符。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6】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5690" y="1988840"/>
            <a:ext cx="8564782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Example9_6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n=-1;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=0;i&lt;5;i++)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(n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  <a:endParaRPr lang="en-US" altLang="zh-CN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013996" y="162161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596336" y="1988840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与数组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流对应的是数组</a:t>
            </a:r>
            <a:r>
              <a:rPr lang="zh-CN" altLang="en-US" sz="2000" b="1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流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CharArrayReader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CharArrayWriter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与数组字节流不同的是，数组字符流的读操作可能发生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7</a:t>
            </a:r>
            <a:r>
              <a:rPr lang="zh-CN" altLang="en-US" sz="2000" dirty="0"/>
              <a:t>中，我们将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表中的一些字符写入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，然后再读出。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使用字符数组作为流的源和目的地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9.1 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39552" y="1062261"/>
            <a:ext cx="8424936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Example9_7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n=-1;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=65;i&lt;=69;i++)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endParaRPr lang="en-US" altLang="zh-CN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(n + 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   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7】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07504" y="4418062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4048" y="1045548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返回输出流写入到缓冲区的全部字符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596336" y="1412776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9.7 </a:t>
            </a:r>
            <a:r>
              <a:rPr lang="zh-CN" altLang="en-US" sz="2000" dirty="0">
                <a:solidFill>
                  <a:srgbClr val="FF0000"/>
                </a:solidFill>
              </a:rPr>
              <a:t>字符串流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StringReader</a:t>
            </a:r>
            <a:r>
              <a:rPr lang="zh-CN" altLang="en-US" sz="2000" dirty="0"/>
              <a:t>使用字符串作为流的源。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构造方法：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StringReader</a:t>
            </a:r>
            <a:r>
              <a:rPr lang="en-US" altLang="zh-CN" sz="2000" dirty="0"/>
              <a:t>(String s)</a:t>
            </a:r>
            <a:endParaRPr lang="en-US" altLang="zh-CN" sz="2000" dirty="0"/>
          </a:p>
          <a:p>
            <a:r>
              <a:rPr lang="zh-CN" altLang="en-US" sz="2000" dirty="0"/>
              <a:t>该构造方法构造的</a:t>
            </a:r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指向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</a:rPr>
              <a:t>指定的字符串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  <a:r>
              <a:rPr lang="zh-CN" altLang="en-US" sz="2000" dirty="0"/>
              <a:t>：</a:t>
            </a:r>
            <a:r>
              <a:rPr lang="zh-CN" altLang="en-US" sz="2000" b="1" dirty="0"/>
              <a:t>顺序</a:t>
            </a:r>
            <a:r>
              <a:rPr lang="zh-CN" altLang="en-US" sz="2000" dirty="0"/>
              <a:t>读出源中的一个字符，并返回字符在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表中的位置。</a:t>
            </a:r>
            <a:endParaRPr lang="en-US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read(char[]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：顺序地从源中读出参数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指定的字符个数，并将读出的字符存放到参数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指定的数组中，参数</a:t>
            </a:r>
            <a:r>
              <a:rPr lang="en-US" altLang="zh-CN" sz="2000" dirty="0"/>
              <a:t>off</a:t>
            </a:r>
            <a:r>
              <a:rPr lang="zh-CN" altLang="en-US" sz="2000" dirty="0"/>
              <a:t>指定数组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存放读出字符的起始位置，该方法返回实际读出的字符个数。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StringWritter</a:t>
            </a:r>
            <a:r>
              <a:rPr lang="zh-CN" altLang="en-US" sz="2000" dirty="0"/>
              <a:t>将内存作为流的目的地。</a:t>
            </a:r>
            <a:endParaRPr lang="en-US" altLang="zh-CN" sz="2000" dirty="0"/>
          </a:p>
          <a:p>
            <a:r>
              <a:rPr lang="zh-CN" altLang="en-US" sz="2000" dirty="0"/>
              <a:t>构造方法：</a:t>
            </a:r>
            <a:r>
              <a:rPr lang="en-US" altLang="zh-CN" sz="2000" dirty="0" err="1"/>
              <a:t>StringWritter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StringWritter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字符串输出流调用下列方法可以向</a:t>
            </a:r>
            <a:r>
              <a:rPr lang="zh-CN" altLang="en-US" sz="2000" b="1" dirty="0">
                <a:solidFill>
                  <a:srgbClr val="FF0000"/>
                </a:solidFill>
              </a:rPr>
              <a:t>缓冲区</a:t>
            </a:r>
            <a:r>
              <a:rPr lang="zh-CN" altLang="en-US" sz="2000" dirty="0"/>
              <a:t>写入字符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b)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void write(char[]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字符串输出流调用</a:t>
            </a:r>
            <a:r>
              <a:rPr lang="en-US" altLang="zh-CN" sz="2000" dirty="0"/>
              <a:t>public String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方法，可以返回输出流写入到缓冲区的全部字符；调用</a:t>
            </a:r>
            <a:r>
              <a:rPr lang="en-US" altLang="zh-CN" sz="2000" dirty="0"/>
              <a:t>public void flush()</a:t>
            </a:r>
            <a:r>
              <a:rPr lang="zh-CN" altLang="en-US" sz="2000" dirty="0"/>
              <a:t>方法可以刷新缓冲区。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56176" y="2681042"/>
            <a:ext cx="26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ByteArrayInputStream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ByteArrayOutputStream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CharArrayReader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CharArrayWriter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3624" y="3128616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StringReader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StringWriter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1305" y="2743932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FileReader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FileWriter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3078" y="3128615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BufferedWriter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0412" y="3855036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FileInputStream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FileOutputStream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95377" y="4221424"/>
            <a:ext cx="2133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DataInputStream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DataOutputStream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93399" y="4581832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ObjectInputStream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ObjectOutputStream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26" y="496871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Serializable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82008" y="164867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RandomAccessFile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6245" y="202622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Scanner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3489" y="1700808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1732" y="2030651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getChannel</a:t>
            </a:r>
            <a:r>
              <a:rPr lang="en-US" altLang="zh-CN" sz="1000" dirty="0">
                <a:solidFill>
                  <a:srgbClr val="FF0000"/>
                </a:solidFill>
              </a:rPr>
              <a:t>(), </a:t>
            </a:r>
            <a:r>
              <a:rPr lang="en-US" altLang="zh-CN" sz="1000" dirty="0" err="1">
                <a:solidFill>
                  <a:srgbClr val="FF0000"/>
                </a:solidFill>
              </a:rPr>
              <a:t>tryLock</a:t>
            </a:r>
            <a:r>
              <a:rPr lang="en-US" altLang="zh-CN" sz="1000" dirty="0">
                <a:solidFill>
                  <a:srgbClr val="FF0000"/>
                </a:solidFill>
              </a:rPr>
              <a:t>(), lock()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补充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552" y="1987942"/>
            <a:ext cx="8147248" cy="39053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067" y="1417638"/>
            <a:ext cx="35135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Google image search: java.io, figure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Data stored in </a:t>
            </a:r>
            <a:r>
              <a:rPr lang="en-US" altLang="zh-CN" sz="2000" b="1" dirty="0">
                <a:solidFill>
                  <a:srgbClr val="FF0000"/>
                </a:solidFill>
              </a:rPr>
              <a:t>a text file </a:t>
            </a:r>
            <a:r>
              <a:rPr lang="en-US" altLang="zh-CN" sz="2000" dirty="0"/>
              <a:t>are represented in human-readable form.</a:t>
            </a:r>
            <a:endParaRPr lang="en-US" altLang="zh-CN" sz="2000" dirty="0"/>
          </a:p>
          <a:p>
            <a:r>
              <a:rPr lang="en-US" altLang="zh-CN" sz="2000" dirty="0"/>
              <a:t>Data stored in </a:t>
            </a:r>
            <a:r>
              <a:rPr lang="en-US" altLang="zh-CN" sz="2000" b="1" dirty="0">
                <a:solidFill>
                  <a:srgbClr val="0000FF"/>
                </a:solidFill>
              </a:rPr>
              <a:t>a binary file </a:t>
            </a:r>
            <a:r>
              <a:rPr lang="en-US" altLang="zh-CN" sz="2000" dirty="0"/>
              <a:t>are represented in binary form.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The advantage of binary files is that they are </a:t>
            </a:r>
            <a:r>
              <a:rPr lang="en-US" altLang="zh-CN" sz="2000" b="1" dirty="0">
                <a:solidFill>
                  <a:srgbClr val="0000FF"/>
                </a:solidFill>
              </a:rPr>
              <a:t>more efficient </a:t>
            </a:r>
            <a:r>
              <a:rPr lang="en-US" altLang="zh-CN" sz="2000" dirty="0"/>
              <a:t>to process than text files (because binary I/O does not require encoding and decoding).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 offers many classes for performing file input and output</a:t>
            </a:r>
            <a:endParaRPr lang="en-US" altLang="zh-CN" sz="2000" dirty="0"/>
          </a:p>
          <a:p>
            <a:pPr lvl="1"/>
            <a:r>
              <a:rPr lang="en-US" altLang="zh-CN" sz="2000" dirty="0"/>
              <a:t>Text I/O classes</a:t>
            </a:r>
            <a:endParaRPr lang="en-US" altLang="zh-CN" sz="2000" dirty="0"/>
          </a:p>
          <a:p>
            <a:pPr lvl="1"/>
            <a:r>
              <a:rPr lang="en-US" altLang="zh-CN" sz="2000" dirty="0"/>
              <a:t>Binary I/O classes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 general, we should use </a:t>
            </a:r>
            <a:r>
              <a:rPr lang="en-US" altLang="zh-CN" sz="2000" b="1" dirty="0">
                <a:solidFill>
                  <a:srgbClr val="FF0000"/>
                </a:solidFill>
              </a:rPr>
              <a:t>text input</a:t>
            </a:r>
            <a:r>
              <a:rPr lang="en-US" altLang="zh-CN" sz="2000" dirty="0"/>
              <a:t> to </a:t>
            </a:r>
            <a:r>
              <a:rPr lang="en-US" altLang="zh-CN" sz="2000" b="1" dirty="0">
                <a:solidFill>
                  <a:srgbClr val="FF0000"/>
                </a:solidFill>
              </a:rPr>
              <a:t>read a file created by a text editor or a text output program</a:t>
            </a:r>
            <a:r>
              <a:rPr lang="en-US" altLang="zh-CN" sz="2000" dirty="0"/>
              <a:t>, and use </a:t>
            </a:r>
            <a:r>
              <a:rPr lang="en-US" altLang="zh-CN" sz="2000" b="1" dirty="0">
                <a:solidFill>
                  <a:srgbClr val="0000FF"/>
                </a:solidFill>
              </a:rPr>
              <a:t>binary input </a:t>
            </a:r>
            <a:r>
              <a:rPr lang="en-US" altLang="zh-CN" sz="2000" dirty="0"/>
              <a:t>to </a:t>
            </a:r>
            <a:r>
              <a:rPr lang="en-US" altLang="zh-CN" sz="2000" b="1" dirty="0">
                <a:solidFill>
                  <a:srgbClr val="0000FF"/>
                </a:solidFill>
              </a:rPr>
              <a:t>read a file created by a Java binary output program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1520" y="5733256"/>
            <a:ext cx="504056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File</a:t>
            </a:r>
            <a:r>
              <a:rPr lang="en-US" altLang="zh-CN" sz="2000" dirty="0"/>
              <a:t>: obtain file properties and manipulate files, NOT create a file, NOT  read/write from/to a file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200" b="1" u="sng" dirty="0"/>
              <a:t>Both text and binary I/O classes</a:t>
            </a:r>
            <a:endParaRPr lang="en-US" altLang="zh-CN" sz="2200" b="1" u="sng" dirty="0"/>
          </a:p>
          <a:p>
            <a:pPr lvl="1"/>
            <a:r>
              <a:rPr lang="en-US" altLang="zh-CN" sz="2200" dirty="0" err="1">
                <a:solidFill>
                  <a:srgbClr val="FF0000"/>
                </a:solidFill>
              </a:rPr>
              <a:t>FileReader</a:t>
            </a:r>
            <a:r>
              <a:rPr lang="en-US" altLang="zh-CN" sz="2200" dirty="0">
                <a:solidFill>
                  <a:srgbClr val="FF0000"/>
                </a:solidFill>
              </a:rPr>
              <a:t>, </a:t>
            </a:r>
            <a:r>
              <a:rPr lang="en-US" altLang="zh-CN" sz="2200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FF0000"/>
                </a:solidFill>
              </a:rPr>
              <a:t>read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…</a:t>
            </a:r>
            <a:endParaRPr lang="en-US" altLang="zh-CN" sz="2200" dirty="0"/>
          </a:p>
          <a:p>
            <a:pPr lvl="1"/>
            <a:r>
              <a:rPr lang="en-US" altLang="zh-CN" sz="2200" dirty="0" err="1">
                <a:solidFill>
                  <a:srgbClr val="0000FF"/>
                </a:solidFill>
              </a:rPr>
              <a:t>FileWriter</a:t>
            </a:r>
            <a:r>
              <a:rPr lang="en-US" altLang="zh-CN" sz="2200" dirty="0">
                <a:solidFill>
                  <a:srgbClr val="0000FF"/>
                </a:solidFill>
              </a:rPr>
              <a:t>, </a:t>
            </a:r>
            <a:r>
              <a:rPr lang="en-US" altLang="zh-CN" sz="2200" dirty="0" err="1">
                <a:solidFill>
                  <a:srgbClr val="0000FF"/>
                </a:solidFill>
              </a:rPr>
              <a:t>BufferedWriter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FF0000"/>
                </a:solidFill>
              </a:rPr>
              <a:t>write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…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000" dirty="0"/>
              <a:t>--------------------------------------------------------------</a:t>
            </a:r>
            <a:endParaRPr lang="en-US" altLang="zh-CN" sz="2000" dirty="0"/>
          </a:p>
          <a:p>
            <a:r>
              <a:rPr lang="en-US" altLang="zh-CN" sz="1500" dirty="0"/>
              <a:t>Reader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InputStreamReader</a:t>
            </a:r>
            <a:endParaRPr lang="en-US" altLang="zh-CN" sz="1500" dirty="0"/>
          </a:p>
          <a:p>
            <a:pPr lvl="2"/>
            <a:r>
              <a:rPr lang="en-US" altLang="zh-CN" sz="1500" dirty="0" err="1">
                <a:solidFill>
                  <a:srgbClr val="FF0000"/>
                </a:solidFill>
              </a:rPr>
              <a:t>FileReader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>
                <a:solidFill>
                  <a:srgbClr val="FF0000"/>
                </a:solidFill>
              </a:rPr>
              <a:t>BufferedReader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/>
              <a:t>CharArrayReader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StringReader</a:t>
            </a:r>
            <a:endParaRPr lang="en-US" altLang="zh-CN" sz="1500" dirty="0"/>
          </a:p>
          <a:p>
            <a:endParaRPr lang="en-US" altLang="zh-CN" sz="1500" dirty="0"/>
          </a:p>
          <a:p>
            <a:r>
              <a:rPr lang="en-US" altLang="zh-CN" sz="1500" dirty="0"/>
              <a:t>Writer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OutputStreamWriter</a:t>
            </a:r>
            <a:endParaRPr lang="en-US" altLang="zh-CN" sz="1500" dirty="0"/>
          </a:p>
          <a:p>
            <a:pPr lvl="2"/>
            <a:r>
              <a:rPr lang="en-US" altLang="zh-CN" sz="1500" dirty="0" err="1">
                <a:solidFill>
                  <a:srgbClr val="0000FF"/>
                </a:solidFill>
              </a:rPr>
              <a:t>FileWriter</a:t>
            </a:r>
            <a:endParaRPr lang="en-US" altLang="zh-CN" sz="1500" dirty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>
                <a:solidFill>
                  <a:srgbClr val="0000FF"/>
                </a:solidFill>
              </a:rPr>
              <a:t>BufferedWriter</a:t>
            </a:r>
            <a:endParaRPr lang="en-US" altLang="zh-CN" sz="1500" dirty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/>
              <a:t>CharArrayWriter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StringWriter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PrintWriter</a:t>
            </a:r>
            <a:endParaRPr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436096" y="4509120"/>
            <a:ext cx="7897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java.io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u="sng" dirty="0"/>
              <a:t>Text I/O classes</a:t>
            </a:r>
            <a:endParaRPr lang="en-US" altLang="zh-CN" sz="2000" b="1" u="sng" dirty="0"/>
          </a:p>
          <a:p>
            <a:pPr lvl="1"/>
            <a:r>
              <a:rPr lang="en-US" altLang="zh-CN" sz="2000" dirty="0"/>
              <a:t>Scanner (</a:t>
            </a:r>
            <a:r>
              <a:rPr lang="en-US" altLang="zh-CN" sz="2000" dirty="0" err="1"/>
              <a:t>java.util.scanner</a:t>
            </a:r>
            <a:r>
              <a:rPr lang="en-US" altLang="zh-CN" sz="2000" dirty="0"/>
              <a:t>): </a:t>
            </a:r>
            <a:r>
              <a:rPr lang="en-US" altLang="zh-CN" sz="2000" b="1" dirty="0">
                <a:solidFill>
                  <a:srgbClr val="FF0000"/>
                </a:solidFill>
              </a:rPr>
              <a:t>read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string and primitive data values from a </a:t>
            </a:r>
            <a:r>
              <a:rPr lang="en-US" altLang="zh-CN" sz="2000" b="1" u="sng" dirty="0">
                <a:solidFill>
                  <a:srgbClr val="FF0000"/>
                </a:solidFill>
              </a:rPr>
              <a:t>text</a:t>
            </a:r>
            <a:r>
              <a:rPr lang="en-US" altLang="zh-CN" sz="2000" dirty="0"/>
              <a:t> file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PrintWritter</a:t>
            </a:r>
            <a:r>
              <a:rPr lang="en-US" altLang="zh-CN" sz="2000" dirty="0"/>
              <a:t>: create a file and </a:t>
            </a:r>
            <a:r>
              <a:rPr lang="en-US" altLang="zh-CN" sz="2000" b="1" dirty="0">
                <a:solidFill>
                  <a:srgbClr val="FF0000"/>
                </a:solidFill>
              </a:rPr>
              <a:t>write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data to a </a:t>
            </a:r>
            <a:r>
              <a:rPr lang="en-US" altLang="zh-CN" sz="2000" b="1" u="sng" dirty="0">
                <a:solidFill>
                  <a:srgbClr val="FF0000"/>
                </a:solidFill>
              </a:rPr>
              <a:t>text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file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File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类创建的对象来</a:t>
            </a:r>
            <a:r>
              <a:rPr lang="zh-CN" altLang="en-US" sz="2000" dirty="0">
                <a:solidFill>
                  <a:srgbClr val="FF0000"/>
                </a:solidFill>
              </a:rPr>
              <a:t>获取文件本身的一些信息</a:t>
            </a:r>
            <a:r>
              <a:rPr lang="zh-CN" altLang="en-US" sz="2000" dirty="0"/>
              <a:t>，如文件所在的目录、文件的长度、文件读写权限等，</a:t>
            </a:r>
            <a:r>
              <a:rPr lang="zh-CN" altLang="en-US" sz="2000" dirty="0">
                <a:solidFill>
                  <a:srgbClr val="0000FF"/>
                </a:solidFill>
              </a:rPr>
              <a:t>文件对象并不涉及对文件的读写操作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</a:t>
            </a:r>
            <a:endParaRPr lang="zh-CN" altLang="en-US" sz="2000" dirty="0"/>
          </a:p>
          <a:p>
            <a:pPr lvl="1"/>
            <a:r>
              <a:rPr lang="en-US" altLang="zh-CN" sz="2000" dirty="0"/>
              <a:t>File(String filename);</a:t>
            </a:r>
            <a:endParaRPr lang="en-US" altLang="zh-CN" sz="2000" dirty="0"/>
          </a:p>
          <a:p>
            <a:pPr lvl="1"/>
            <a:r>
              <a:rPr lang="en-US" altLang="zh-CN" sz="2000" dirty="0"/>
              <a:t>File(String </a:t>
            </a:r>
            <a:r>
              <a:rPr lang="en-US" altLang="zh-CN" sz="2000" dirty="0" err="1"/>
              <a:t>directoryPath</a:t>
            </a:r>
            <a:r>
              <a:rPr lang="en-US" altLang="zh-CN" sz="2000" dirty="0"/>
              <a:t>, String filename);</a:t>
            </a:r>
            <a:endParaRPr lang="en-US" altLang="zh-CN" sz="2000" dirty="0"/>
          </a:p>
          <a:p>
            <a:pPr lvl="1"/>
            <a:r>
              <a:rPr lang="en-US" altLang="zh-CN" sz="2000" dirty="0"/>
              <a:t>…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u="sng" dirty="0"/>
              <a:t>Binary I/O classes</a:t>
            </a:r>
            <a:endParaRPr lang="en-US" altLang="zh-CN" sz="2000" b="1" u="sng" dirty="0"/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Input</a:t>
            </a:r>
            <a:r>
              <a:rPr lang="en-US" altLang="zh-CN" sz="2000" dirty="0" err="1"/>
              <a:t>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File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Filter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3"/>
            <a:r>
              <a:rPr lang="en-US" altLang="zh-CN" dirty="0" err="1">
                <a:solidFill>
                  <a:srgbClr val="FF0000"/>
                </a:solidFill>
              </a:rPr>
              <a:t>Data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FF0000"/>
                </a:solidFill>
              </a:rPr>
              <a:t>Buffered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Object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1"/>
            <a:r>
              <a:rPr lang="en-US" altLang="zh-CN" sz="2000" b="1" dirty="0" err="1">
                <a:solidFill>
                  <a:srgbClr val="0000FF"/>
                </a:solidFill>
              </a:rPr>
              <a:t>Output</a:t>
            </a:r>
            <a:r>
              <a:rPr lang="en-US" altLang="zh-CN" sz="2000" dirty="0" err="1"/>
              <a:t>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File</a:t>
            </a:r>
            <a:r>
              <a:rPr lang="en-US" altLang="zh-CN" sz="2000" dirty="0" err="1"/>
              <a:t>OutputStream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Filter</a:t>
            </a:r>
            <a:r>
              <a:rPr lang="en-US" altLang="zh-CN" sz="2000" dirty="0" err="1"/>
              <a:t>OutputStream</a:t>
            </a:r>
            <a:endParaRPr lang="en-US" altLang="zh-CN" sz="2000" dirty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Data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Buffered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Object</a:t>
            </a:r>
            <a:r>
              <a:rPr lang="en-US" altLang="zh-CN" sz="2000" dirty="0" err="1"/>
              <a:t>OutputStream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831459" y="3337828"/>
            <a:ext cx="417646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Adds a </a:t>
            </a:r>
            <a:r>
              <a:rPr lang="en-US" altLang="zh-CN" b="1" u="sng" dirty="0"/>
              <a:t>buffer</a:t>
            </a:r>
            <a:r>
              <a:rPr lang="en-US" altLang="zh-CN" dirty="0"/>
              <a:t> in the stream for storing bytes for </a:t>
            </a:r>
            <a:r>
              <a:rPr lang="en-US" altLang="zh-CN" b="1" u="sng" dirty="0">
                <a:solidFill>
                  <a:srgbClr val="FF0000"/>
                </a:solidFill>
              </a:rPr>
              <a:t>efficient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processing.</a:t>
            </a:r>
            <a:r>
              <a:rPr lang="zh-CN" altLang="en-US" dirty="0"/>
              <a:t> </a:t>
            </a:r>
            <a:r>
              <a:rPr lang="en-US" altLang="zh-CN" dirty="0"/>
              <a:t>We should </a:t>
            </a:r>
            <a:r>
              <a:rPr lang="en-US" altLang="zh-CN" b="1" dirty="0"/>
              <a:t>always use buffered I/O </a:t>
            </a:r>
            <a:r>
              <a:rPr lang="en-US" altLang="zh-CN" dirty="0"/>
              <a:t>to speed up input and output.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831459" y="1322765"/>
            <a:ext cx="417646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Reads </a:t>
            </a:r>
            <a:r>
              <a:rPr lang="en-US" altLang="zh-CN" b="1" u="sng" dirty="0"/>
              <a:t>bytes</a:t>
            </a:r>
            <a:r>
              <a:rPr lang="en-US" altLang="zh-CN" dirty="0"/>
              <a:t> from the stream and converts them into appropriate </a:t>
            </a:r>
            <a:r>
              <a:rPr lang="en-US" altLang="zh-CN" b="1" u="sng" dirty="0">
                <a:solidFill>
                  <a:srgbClr val="FF0000"/>
                </a:solidFill>
              </a:rPr>
              <a:t>primitive values or strings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Converts </a:t>
            </a:r>
            <a:r>
              <a:rPr lang="en-US" altLang="zh-CN" b="1" u="sng" dirty="0">
                <a:solidFill>
                  <a:srgbClr val="FF0000"/>
                </a:solidFill>
              </a:rPr>
              <a:t>primitive type values or strings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into </a:t>
            </a:r>
            <a:r>
              <a:rPr lang="en-US" altLang="zh-CN" b="1" u="sng" dirty="0"/>
              <a:t>bytes</a:t>
            </a:r>
            <a:r>
              <a:rPr lang="en-US" altLang="zh-CN" dirty="0"/>
              <a:t> and outputs the bytes to the stream.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67361" y="2367930"/>
            <a:ext cx="782564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346451" y="3680157"/>
            <a:ext cx="432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31459" y="692696"/>
            <a:ext cx="417646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Read/write </a:t>
            </a:r>
            <a:r>
              <a:rPr lang="en-US" altLang="zh-CN" b="1" u="sng" dirty="0"/>
              <a:t>bytes</a:t>
            </a:r>
            <a:r>
              <a:rPr lang="en-US" altLang="zh-CN" dirty="0"/>
              <a:t> from/to files.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419872" y="877362"/>
            <a:ext cx="1358628" cy="1673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31459" y="4798893"/>
            <a:ext cx="4176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Performs I/O for </a:t>
            </a:r>
            <a:r>
              <a:rPr lang="en-US" altLang="zh-CN" b="1" u="sng" dirty="0">
                <a:solidFill>
                  <a:srgbClr val="FF0000"/>
                </a:solidFill>
              </a:rPr>
              <a:t>objects</a:t>
            </a:r>
            <a:r>
              <a:rPr lang="en-US" altLang="zh-CN" dirty="0"/>
              <a:t>, </a:t>
            </a:r>
            <a:r>
              <a:rPr lang="en-US" altLang="zh-CN" b="1" u="sng" dirty="0">
                <a:solidFill>
                  <a:srgbClr val="FF0000"/>
                </a:solidFill>
              </a:rPr>
              <a:t>primitive values and strings</a:t>
            </a:r>
            <a:r>
              <a:rPr lang="en-US" altLang="zh-CN" dirty="0"/>
              <a:t>. </a:t>
            </a:r>
            <a:r>
              <a:rPr lang="zh-CN" altLang="en-US" b="1" dirty="0"/>
              <a:t>可完全替换</a:t>
            </a:r>
            <a:r>
              <a:rPr lang="en-US" altLang="zh-CN" b="1" dirty="0" err="1"/>
              <a:t>DataInputStream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27774" y="4026372"/>
            <a:ext cx="1022151" cy="1130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BufferedInputStream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ObjectInputStream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ObjectInputStream</a:t>
            </a:r>
            <a:r>
              <a:rPr lang="en-US" altLang="zh-CN" sz="2000" dirty="0"/>
              <a:t> on </a:t>
            </a:r>
            <a:r>
              <a:rPr lang="en-US" altLang="zh-CN" sz="2000" dirty="0" err="1"/>
              <a:t>BufferedInputStream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22648" y="2060848"/>
            <a:ext cx="565360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2648" y="320426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2648" y="428438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2648" y="5733256"/>
            <a:ext cx="637368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/>
              <a:t>Serializable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Not every object can be written to an output stream. Objects that can be so written are said to be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serializable</a:t>
            </a:r>
            <a:r>
              <a:rPr lang="en-US" altLang="zh-CN" sz="2000" dirty="0"/>
              <a:t>. A </a:t>
            </a:r>
            <a:r>
              <a:rPr lang="en-US" altLang="zh-CN" sz="2000" dirty="0" err="1"/>
              <a:t>serializable</a:t>
            </a:r>
            <a:r>
              <a:rPr lang="en-US" altLang="zh-CN" sz="2000" dirty="0"/>
              <a:t> object is an instance of </a:t>
            </a:r>
            <a:r>
              <a:rPr lang="en-US" altLang="zh-CN" sz="2000" b="1" dirty="0" err="1"/>
              <a:t>java.io.Serializable</a:t>
            </a:r>
            <a:r>
              <a:rPr lang="en-US" altLang="zh-CN" sz="2000" dirty="0"/>
              <a:t> interface.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 err="1"/>
              <a:t>RandomAccessFile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All of the above streams are known as </a:t>
            </a:r>
            <a:r>
              <a:rPr lang="en-US" altLang="zh-CN" sz="2000" b="1" i="1" dirty="0"/>
              <a:t>read-only</a:t>
            </a:r>
            <a:r>
              <a:rPr lang="en-US" altLang="zh-CN" sz="2000" dirty="0"/>
              <a:t> or </a:t>
            </a:r>
            <a:r>
              <a:rPr lang="en-US" altLang="zh-CN" sz="2000" b="1" i="1" dirty="0"/>
              <a:t>write-only</a:t>
            </a:r>
            <a:r>
              <a:rPr lang="en-US" altLang="zh-CN" sz="2000" dirty="0"/>
              <a:t> streams.</a:t>
            </a:r>
            <a:endParaRPr lang="en-US" altLang="zh-CN" sz="2000" dirty="0"/>
          </a:p>
          <a:p>
            <a:pPr lvl="1"/>
            <a:r>
              <a:rPr lang="en-US" altLang="zh-CN" sz="2000" dirty="0"/>
              <a:t>To allow a file to be read from and written to </a:t>
            </a:r>
            <a:r>
              <a:rPr lang="en-US" altLang="zh-CN" sz="2000" b="1" dirty="0">
                <a:solidFill>
                  <a:srgbClr val="FF0000"/>
                </a:solidFill>
              </a:rPr>
              <a:t>at random locations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1"/>
            <a:r>
              <a:rPr lang="zh-CN" altLang="en-US" sz="2000" dirty="0"/>
              <a:t>很多方法与</a:t>
            </a:r>
            <a:r>
              <a:rPr lang="en-US" altLang="zh-CN" sz="2000" dirty="0" err="1"/>
              <a:t>DataInputStream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是一样的，因为实现了</a:t>
            </a:r>
            <a:r>
              <a:rPr lang="en-US" altLang="zh-CN" sz="2000" dirty="0" err="1"/>
              <a:t>DataInput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DataOutput</a:t>
            </a:r>
            <a:r>
              <a:rPr lang="zh-CN" altLang="en-US" sz="2000" dirty="0"/>
              <a:t>接口。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文件的属性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名字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canRead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是否可读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canWrite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是否可被写入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exits()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是否存在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long length()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（单位是</a:t>
            </a:r>
            <a:r>
              <a:rPr lang="zh-CN" altLang="en-US" sz="2000" b="1" dirty="0">
                <a:solidFill>
                  <a:srgbClr val="0000FF"/>
                </a:solidFill>
              </a:rPr>
              <a:t>字节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getAbsolutePath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绝对路径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getParent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父目录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isFile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是否是一个正常的文件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isDirectory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是否是一个目录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isHidden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是否是隐藏文件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long </a:t>
            </a:r>
            <a:r>
              <a:rPr lang="en-US" altLang="zh-CN" sz="2000" dirty="0" err="1"/>
              <a:t>lastModified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</a:t>
            </a:r>
            <a:r>
              <a:rPr lang="zh-CN" altLang="en-US" sz="2000" dirty="0">
                <a:solidFill>
                  <a:srgbClr val="FF0000"/>
                </a:solidFill>
              </a:rPr>
              <a:t>最后修改的时间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89,&quot;width&quot;:12960}"/>
</p:tagLst>
</file>

<file path=ppt/tags/tag2.xml><?xml version="1.0" encoding="utf-8"?>
<p:tagLst xmlns:p="http://schemas.openxmlformats.org/presentationml/2006/main">
  <p:tag name="KSO_WPP_MARK_KEY" val="a53fe880-5994-4fc8-a429-9abe01a3d00b"/>
  <p:tag name="COMMONDATA" val="eyJoZGlkIjoiZGI2MGJiNGY1NDkwOTJmY2QyZGE5NjE1ZjViODIwND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24627</Words>
  <Application>WPS 演示</Application>
  <PresentationFormat>全屏显示(4:3)</PresentationFormat>
  <Paragraphs>1541</Paragraphs>
  <Slides>83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Arial</vt:lpstr>
      <vt:lpstr>宋体</vt:lpstr>
      <vt:lpstr>Wingdings</vt:lpstr>
      <vt:lpstr>仿宋</vt:lpstr>
      <vt:lpstr>Consolas</vt:lpstr>
      <vt:lpstr>Calibri</vt:lpstr>
      <vt:lpstr>微软雅黑</vt:lpstr>
      <vt:lpstr>Arial Unicode MS</vt:lpstr>
      <vt:lpstr>Office Theme</vt:lpstr>
      <vt:lpstr>JAVA程序设计</vt:lpstr>
      <vt:lpstr>引言</vt:lpstr>
      <vt:lpstr>引言</vt:lpstr>
      <vt:lpstr>引言</vt:lpstr>
      <vt:lpstr>PowerPoint 演示文稿</vt:lpstr>
      <vt:lpstr>Outline</vt:lpstr>
      <vt:lpstr>Outline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Outline</vt:lpstr>
      <vt:lpstr>9.12 使用Scanner解析文件</vt:lpstr>
      <vt:lpstr>9.12 使用Scanner解析文件</vt:lpstr>
      <vt:lpstr>9.12 使用Scanner解析文件</vt:lpstr>
      <vt:lpstr>PowerPoint 演示文稿</vt:lpstr>
      <vt:lpstr>9.12 使用Scanner解析文件</vt:lpstr>
      <vt:lpstr>9.12 使用Scanner解析文件</vt:lpstr>
      <vt:lpstr>PowerPoint 演示文稿</vt:lpstr>
      <vt:lpstr>9.12 使用Scanner解析文件</vt:lpstr>
      <vt:lpstr>Outline</vt:lpstr>
      <vt:lpstr>9.3 文件字符流</vt:lpstr>
      <vt:lpstr>9.3 文件字符流</vt:lpstr>
      <vt:lpstr>9.3 文件字符流</vt:lpstr>
      <vt:lpstr>Outline</vt:lpstr>
      <vt:lpstr>9.5 缓冲流</vt:lpstr>
      <vt:lpstr>9.5 缓冲流</vt:lpstr>
      <vt:lpstr>9.5 缓冲流</vt:lpstr>
      <vt:lpstr>9.5 缓冲流</vt:lpstr>
      <vt:lpstr>Outline</vt:lpstr>
      <vt:lpstr>9.2 文件字节流</vt:lpstr>
      <vt:lpstr>9.2 文件字节流</vt:lpstr>
      <vt:lpstr>9.2 文件字节流</vt:lpstr>
      <vt:lpstr>9.2 文件字节流</vt:lpstr>
      <vt:lpstr>Outline</vt:lpstr>
      <vt:lpstr>9.8 数据流</vt:lpstr>
      <vt:lpstr>9.8 数据流</vt:lpstr>
      <vt:lpstr>9.8 数据流</vt:lpstr>
      <vt:lpstr>9.8 数据流</vt:lpstr>
      <vt:lpstr>Outline</vt:lpstr>
      <vt:lpstr>9.9 对象流</vt:lpstr>
      <vt:lpstr>9.9 对象流</vt:lpstr>
      <vt:lpstr>9.9 对象流</vt:lpstr>
      <vt:lpstr>9.9 对象流</vt:lpstr>
      <vt:lpstr>Outline</vt:lpstr>
      <vt:lpstr>9.10 序列化和对象克隆</vt:lpstr>
      <vt:lpstr>9.10 序列化和对象克隆</vt:lpstr>
      <vt:lpstr>9.10 序列化和对象克隆</vt:lpstr>
      <vt:lpstr>Outline</vt:lpstr>
      <vt:lpstr>9.11 随机读写流</vt:lpstr>
      <vt:lpstr>9.11 随机读写流</vt:lpstr>
      <vt:lpstr>9.11 随机读写流</vt:lpstr>
      <vt:lpstr>9.11 随机读写流</vt:lpstr>
      <vt:lpstr>9.11 随机读写流</vt:lpstr>
      <vt:lpstr>Outline</vt:lpstr>
      <vt:lpstr>9.13 文件锁</vt:lpstr>
      <vt:lpstr>9.13 文件锁</vt:lpstr>
      <vt:lpstr>9.13 文件锁</vt:lpstr>
      <vt:lpstr>9.13 文件锁</vt:lpstr>
      <vt:lpstr>Outline</vt:lpstr>
      <vt:lpstr>9.6 数组流</vt:lpstr>
      <vt:lpstr>9.6 数组流</vt:lpstr>
      <vt:lpstr>9.6 数组流</vt:lpstr>
      <vt:lpstr>9.6 数组流</vt:lpstr>
      <vt:lpstr>9.6 数组流</vt:lpstr>
      <vt:lpstr>9.6 数组流</vt:lpstr>
      <vt:lpstr>Outline</vt:lpstr>
      <vt:lpstr>9.7 字符串流</vt:lpstr>
      <vt:lpstr>9.7 字符串流</vt:lpstr>
      <vt:lpstr>小结</vt:lpstr>
      <vt:lpstr>补充</vt:lpstr>
      <vt:lpstr>补充</vt:lpstr>
      <vt:lpstr>补充</vt:lpstr>
      <vt:lpstr>补充</vt:lpstr>
      <vt:lpstr>补充</vt:lpstr>
      <vt:lpstr>补充</vt:lpstr>
      <vt:lpstr>补充</vt:lpstr>
      <vt:lpstr>补充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卢亚辉</cp:lastModifiedBy>
  <cp:revision>891</cp:revision>
  <dcterms:created xsi:type="dcterms:W3CDTF">2006-08-16T00:00:00Z</dcterms:created>
  <dcterms:modified xsi:type="dcterms:W3CDTF">2022-11-25T05:16:54Z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21CEA578226F4788A13A0DB0DAE6833C</vt:lpwstr>
  </property>
  <property fmtid="{D5CDD505-2E9C-101B-9397-08002B2CF9AE}" pid="3" name="KSOProductBuildVer">
    <vt:lpwstr>2052-11.1.0.12763</vt:lpwstr>
  </property>
</Properties>
</file>