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3"/>
    <p:sldId id="257" r:id="rId4"/>
    <p:sldId id="452" r:id="rId5"/>
    <p:sldId id="45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577" r:id="rId32"/>
    <p:sldId id="578" r:id="rId33"/>
    <p:sldId id="579" r:id="rId34"/>
    <p:sldId id="483" r:id="rId35"/>
    <p:sldId id="484" r:id="rId36"/>
    <p:sldId id="485" r:id="rId37"/>
    <p:sldId id="268" r:id="rId38"/>
    <p:sldId id="278" r:id="rId39"/>
    <p:sldId id="279" r:id="rId40"/>
    <p:sldId id="258" r:id="rId41"/>
    <p:sldId id="269" r:id="rId42"/>
    <p:sldId id="285" r:id="rId43"/>
    <p:sldId id="358" r:id="rId44"/>
    <p:sldId id="355" r:id="rId45"/>
    <p:sldId id="356" r:id="rId46"/>
    <p:sldId id="357" r:id="rId47"/>
    <p:sldId id="259" r:id="rId48"/>
    <p:sldId id="270" r:id="rId49"/>
    <p:sldId id="293" r:id="rId50"/>
    <p:sldId id="363" r:id="rId51"/>
    <p:sldId id="362" r:id="rId52"/>
    <p:sldId id="360" r:id="rId53"/>
    <p:sldId id="361" r:id="rId54"/>
    <p:sldId id="260" r:id="rId55"/>
    <p:sldId id="271" r:id="rId56"/>
    <p:sldId id="299" r:id="rId57"/>
    <p:sldId id="368" r:id="rId58"/>
    <p:sldId id="369" r:id="rId59"/>
    <p:sldId id="370" r:id="rId60"/>
    <p:sldId id="365" r:id="rId61"/>
    <p:sldId id="366" r:id="rId62"/>
    <p:sldId id="261" r:id="rId63"/>
    <p:sldId id="272" r:id="rId64"/>
    <p:sldId id="306" r:id="rId65"/>
    <p:sldId id="307" r:id="rId66"/>
    <p:sldId id="262" r:id="rId67"/>
    <p:sldId id="263" r:id="rId68"/>
    <p:sldId id="275" r:id="rId69"/>
    <p:sldId id="319" r:id="rId70"/>
    <p:sldId id="375" r:id="rId71"/>
    <p:sldId id="382" r:id="rId72"/>
    <p:sldId id="376" r:id="rId73"/>
    <p:sldId id="377" r:id="rId74"/>
    <p:sldId id="378" r:id="rId75"/>
    <p:sldId id="379" r:id="rId76"/>
    <p:sldId id="383" r:id="rId78"/>
    <p:sldId id="380" r:id="rId79"/>
    <p:sldId id="381" r:id="rId80"/>
    <p:sldId id="384" r:id="rId81"/>
    <p:sldId id="385" r:id="rId82"/>
    <p:sldId id="264" r:id="rId83"/>
    <p:sldId id="274" r:id="rId84"/>
    <p:sldId id="325" r:id="rId85"/>
    <p:sldId id="326" r:id="rId86"/>
    <p:sldId id="327" r:id="rId87"/>
    <p:sldId id="328" r:id="rId88"/>
    <p:sldId id="329" r:id="rId89"/>
    <p:sldId id="346" r:id="rId90"/>
    <p:sldId id="392" r:id="rId91"/>
    <p:sldId id="393" r:id="rId92"/>
    <p:sldId id="394" r:id="rId93"/>
    <p:sldId id="386" r:id="rId94"/>
    <p:sldId id="387" r:id="rId95"/>
    <p:sldId id="388" r:id="rId96"/>
    <p:sldId id="389" r:id="rId97"/>
    <p:sldId id="390" r:id="rId98"/>
    <p:sldId id="265" r:id="rId99"/>
    <p:sldId id="276" r:id="rId100"/>
    <p:sldId id="331" r:id="rId101"/>
    <p:sldId id="332" r:id="rId102"/>
    <p:sldId id="333" r:id="rId103"/>
    <p:sldId id="334" r:id="rId104"/>
    <p:sldId id="335" r:id="rId105"/>
    <p:sldId id="336" r:id="rId106"/>
    <p:sldId id="395" r:id="rId107"/>
    <p:sldId id="396" r:id="rId108"/>
    <p:sldId id="398" r:id="rId109"/>
    <p:sldId id="399" r:id="rId110"/>
    <p:sldId id="400" r:id="rId111"/>
    <p:sldId id="401" r:id="rId112"/>
    <p:sldId id="266" r:id="rId113"/>
    <p:sldId id="277" r:id="rId114"/>
    <p:sldId id="337" r:id="rId115"/>
    <p:sldId id="338" r:id="rId116"/>
    <p:sldId id="339" r:id="rId117"/>
    <p:sldId id="340" r:id="rId118"/>
    <p:sldId id="352" r:id="rId119"/>
    <p:sldId id="341" r:id="rId120"/>
    <p:sldId id="353" r:id="rId121"/>
    <p:sldId id="342" r:id="rId122"/>
    <p:sldId id="347" r:id="rId123"/>
    <p:sldId id="348" r:id="rId124"/>
    <p:sldId id="349" r:id="rId125"/>
    <p:sldId id="350" r:id="rId126"/>
    <p:sldId id="351" r:id="rId127"/>
    <p:sldId id="354" r:id="rId128"/>
    <p:sldId id="267" r:id="rId129"/>
  </p:sldIdLst>
  <p:sldSz cx="9144000" cy="6858000" type="screen4x3"/>
  <p:notesSz cx="6858000" cy="9144000"/>
  <p:custDataLst>
    <p:tags r:id="rId1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740" y="264"/>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notesMaster" Target="notesMasters/notesMaster1.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3" Type="http://schemas.openxmlformats.org/officeDocument/2006/relationships/tags" Target="tags/tag1.xml"/><Relationship Id="rId132" Type="http://schemas.openxmlformats.org/officeDocument/2006/relationships/tableStyles" Target="tableStyles.xml"/><Relationship Id="rId131" Type="http://schemas.openxmlformats.org/officeDocument/2006/relationships/viewProps" Target="viewProps.xml"/><Relationship Id="rId130" Type="http://schemas.openxmlformats.org/officeDocument/2006/relationships/presProps" Target="presProps.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848019-7F8E-4133-9E4F-948F643F493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oleObject" Target="../embeddings/oleObject2.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oleObject" Target="../embeddings/oleObject3.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oleObject" Target="../embeddings/oleObject4.bin"/></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oleObject" Target="../embeddings/oleObject1.bin"/><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潘微科</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(3) </a:t>
            </a:r>
            <a:r>
              <a:rPr lang="zh-CN" altLang="en-US" sz="2000" dirty="0"/>
              <a:t>流连接</a:t>
            </a:r>
            <a:endParaRPr lang="zh-CN" altLang="en-US" sz="2000" dirty="0"/>
          </a:p>
          <a:p>
            <a:r>
              <a:rPr lang="zh-CN" altLang="en-US" sz="2000" dirty="0"/>
              <a:t>客户端和服务器端的</a:t>
            </a:r>
            <a:r>
              <a:rPr lang="en-US" altLang="zh-CN" sz="2000" b="1" dirty="0">
                <a:solidFill>
                  <a:srgbClr val="0000FF"/>
                </a:solidFill>
              </a:rPr>
              <a:t>Socket</a:t>
            </a:r>
            <a:r>
              <a:rPr lang="zh-CN" altLang="en-US" sz="2000" b="1" dirty="0">
                <a:solidFill>
                  <a:srgbClr val="0000FF"/>
                </a:solidFill>
              </a:rPr>
              <a:t>对象</a:t>
            </a:r>
            <a:r>
              <a:rPr lang="zh-CN" altLang="en-US" sz="2000" dirty="0"/>
              <a:t>诞生以后，还必须进行输入流、输出流的连接。</a:t>
            </a:r>
            <a:endParaRPr lang="zh-CN" altLang="en-US" sz="2000" dirty="0"/>
          </a:p>
          <a:p>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getOutputStream</a:t>
            </a:r>
            <a:r>
              <a:rPr lang="en-US" altLang="zh-CN" sz="2000" dirty="0"/>
              <a:t>()</a:t>
            </a:r>
            <a:r>
              <a:rPr lang="zh-CN" altLang="en-US" sz="2000" dirty="0"/>
              <a:t>获得的</a:t>
            </a:r>
            <a:r>
              <a:rPr lang="zh-CN" altLang="en-US" sz="2000" b="1" dirty="0">
                <a:solidFill>
                  <a:srgbClr val="FF0000"/>
                </a:solidFill>
              </a:rPr>
              <a:t>输出流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getInputStream</a:t>
            </a:r>
            <a:r>
              <a:rPr lang="en-US" altLang="zh-CN" sz="2000" dirty="0"/>
              <a:t>()</a:t>
            </a:r>
            <a:r>
              <a:rPr lang="zh-CN" altLang="en-US" sz="2000" dirty="0"/>
              <a:t>获得的那个</a:t>
            </a:r>
            <a:r>
              <a:rPr lang="zh-CN" altLang="en-US" sz="2000" b="1" dirty="0">
                <a:solidFill>
                  <a:srgbClr val="0000FF"/>
                </a:solidFill>
              </a:rPr>
              <a:t>输入流</a:t>
            </a:r>
            <a:r>
              <a:rPr lang="zh-CN" altLang="en-US" sz="2000" dirty="0"/>
              <a:t>。</a:t>
            </a:r>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getInputStream</a:t>
            </a:r>
            <a:r>
              <a:rPr lang="en-US" altLang="zh-CN" sz="2000" dirty="0"/>
              <a:t>()</a:t>
            </a:r>
            <a:r>
              <a:rPr lang="zh-CN" altLang="en-US" sz="2000" dirty="0"/>
              <a:t>获得的</a:t>
            </a:r>
            <a:r>
              <a:rPr lang="zh-CN" altLang="en-US" sz="2000" b="1" dirty="0">
                <a:solidFill>
                  <a:srgbClr val="FF0000"/>
                </a:solidFill>
              </a:rPr>
              <a:t>输入流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getOutputStream</a:t>
            </a:r>
            <a:r>
              <a:rPr lang="en-US" altLang="zh-CN" sz="2000" dirty="0"/>
              <a:t>()</a:t>
            </a:r>
            <a:r>
              <a:rPr lang="zh-CN" altLang="en-US" sz="2000" dirty="0"/>
              <a:t>获得的那个</a:t>
            </a:r>
            <a:r>
              <a:rPr lang="zh-CN" altLang="en-US" sz="2000" b="1" dirty="0">
                <a:solidFill>
                  <a:srgbClr val="0000FF"/>
                </a:solidFill>
              </a:rPr>
              <a:t>输出流</a:t>
            </a:r>
            <a:r>
              <a:rPr lang="zh-CN" altLang="en-US" sz="2000" dirty="0"/>
              <a:t>。</a:t>
            </a:r>
            <a:endParaRPr lang="en-US" altLang="zh-CN" sz="2000" dirty="0"/>
          </a:p>
          <a:p>
            <a:endParaRPr lang="en-US" altLang="zh-CN" sz="2000" dirty="0"/>
          </a:p>
          <a:p>
            <a:r>
              <a:rPr lang="zh-CN" altLang="en-US" sz="2000" dirty="0"/>
              <a:t>因此，当服务器向这个输出流写入信息时，客户端通过相应的输入流就能读取，反之亦然。 </a:t>
            </a:r>
            <a:endParaRPr lang="en-US" altLang="zh-CN"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endParaRPr lang="zh-CN" altLang="en-US" sz="3200" dirty="0"/>
          </a:p>
        </p:txBody>
      </p:sp>
      <p:sp>
        <p:nvSpPr>
          <p:cNvPr id="3" name="内容占位符 2"/>
          <p:cNvSpPr>
            <a:spLocks noGrp="1"/>
          </p:cNvSpPr>
          <p:nvPr>
            <p:ph idx="1"/>
          </p:nvPr>
        </p:nvSpPr>
        <p:spPr/>
        <p:txBody>
          <a:bodyPr>
            <a:noAutofit/>
          </a:bodyPr>
          <a:lstStyle/>
          <a:p>
            <a:r>
              <a:rPr lang="en-US" altLang="zh-CN" sz="2000" dirty="0"/>
              <a:t>3.</a:t>
            </a:r>
            <a:r>
              <a:rPr lang="zh-CN" altLang="en-US" sz="2000" dirty="0"/>
              <a:t>设置广播的</a:t>
            </a:r>
            <a:r>
              <a:rPr lang="zh-CN" altLang="en-US" sz="2000" b="1" dirty="0">
                <a:solidFill>
                  <a:srgbClr val="FF0000"/>
                </a:solidFill>
              </a:rPr>
              <a:t>范围</a:t>
            </a:r>
            <a:endParaRPr lang="zh-CN" altLang="en-US" sz="2000" b="1" dirty="0">
              <a:solidFill>
                <a:srgbClr val="FF0000"/>
              </a:solidFill>
            </a:endParaRPr>
          </a:p>
          <a:p>
            <a:r>
              <a:rPr lang="zh-CN" altLang="en-US" sz="2000" dirty="0"/>
              <a:t>准备广播的主机必须让多点广播套接字（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setTimeToLive</a:t>
            </a:r>
            <a:r>
              <a:rPr lang="en-US" altLang="zh-CN" sz="2000" dirty="0"/>
              <a:t>(int </a:t>
            </a:r>
            <a:r>
              <a:rPr lang="en-US" altLang="zh-CN" sz="2000" dirty="0" err="1"/>
              <a:t>ttl</a:t>
            </a:r>
            <a:r>
              <a:rPr lang="en-US" altLang="zh-CN" sz="2000" dirty="0"/>
              <a:t>) throws </a:t>
            </a:r>
            <a:r>
              <a:rPr lang="en-US" altLang="zh-CN" sz="2000" dirty="0" err="1"/>
              <a:t>IOException</a:t>
            </a:r>
            <a:r>
              <a:rPr lang="zh-CN" altLang="en-US" sz="2000" dirty="0"/>
              <a:t>设置多播的</a:t>
            </a:r>
            <a:r>
              <a:rPr lang="zh-CN" altLang="en-US" sz="2000" b="1" dirty="0">
                <a:solidFill>
                  <a:srgbClr val="FF0000"/>
                </a:solidFill>
              </a:rPr>
              <a:t>范围</a:t>
            </a:r>
            <a:r>
              <a:rPr lang="zh-CN" altLang="en-US" sz="2000" dirty="0"/>
              <a:t>（多播数据包的默认生存时间）。</a:t>
            </a:r>
            <a:endParaRPr lang="zh-CN" altLang="en-US" sz="2000" dirty="0"/>
          </a:p>
          <a:p>
            <a:endParaRPr lang="en-US" altLang="zh-CN" sz="2000" dirty="0"/>
          </a:p>
          <a:p>
            <a:r>
              <a:rPr lang="en-US" altLang="zh-CN" sz="2000" dirty="0"/>
              <a:t>4.</a:t>
            </a:r>
            <a:r>
              <a:rPr lang="zh-CN" altLang="en-US" sz="2000" dirty="0"/>
              <a:t>加入</a:t>
            </a:r>
            <a:r>
              <a:rPr lang="zh-CN" altLang="en-US" sz="2000" b="1" dirty="0">
                <a:solidFill>
                  <a:srgbClr val="FF0000"/>
                </a:solidFill>
              </a:rPr>
              <a:t>组播组</a:t>
            </a:r>
            <a:endParaRPr lang="zh-CN" altLang="en-US" sz="2000" b="1" dirty="0">
              <a:solidFill>
                <a:srgbClr val="FF0000"/>
              </a:solidFill>
            </a:endParaRPr>
          </a:p>
          <a:p>
            <a:r>
              <a:rPr lang="zh-CN" altLang="en-US" sz="2000" dirty="0"/>
              <a:t>准备广播或接收的主机必须让多点广播套接字（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joinGroup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endParaRPr lang="en-US" altLang="zh-CN" sz="2000" dirty="0"/>
          </a:p>
          <a:p>
            <a:pPr marL="0" indent="0">
              <a:buNone/>
            </a:pPr>
            <a:r>
              <a:rPr lang="zh-CN" altLang="en-US" sz="2000" dirty="0"/>
              <a:t>方法</a:t>
            </a:r>
            <a:r>
              <a:rPr lang="zh-CN" altLang="en-US" sz="2000" b="1" dirty="0">
                <a:solidFill>
                  <a:srgbClr val="FF0000"/>
                </a:solidFill>
              </a:rPr>
              <a:t>加入</a:t>
            </a:r>
            <a:r>
              <a:rPr lang="zh-CN" altLang="en-US" sz="2000" dirty="0"/>
              <a:t>组播</a:t>
            </a:r>
            <a:r>
              <a:rPr lang="zh-CN" altLang="en-US" sz="2000" b="1" dirty="0">
                <a:solidFill>
                  <a:srgbClr val="FF0000"/>
                </a:solidFill>
              </a:rPr>
              <a:t>组</a:t>
            </a:r>
            <a:r>
              <a:rPr lang="zh-CN" altLang="en-US" sz="2000" dirty="0"/>
              <a:t>。</a:t>
            </a:r>
            <a:endParaRPr lang="en-US" altLang="zh-CN" sz="2000" dirty="0"/>
          </a:p>
          <a:p>
            <a:pPr marL="0" indent="0">
              <a:buNone/>
            </a:pPr>
            <a:endParaRPr lang="zh-CN" altLang="en-US" sz="2000" dirty="0"/>
          </a:p>
          <a:p>
            <a:r>
              <a:rPr lang="zh-CN" altLang="en-US" sz="2000" dirty="0"/>
              <a:t>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leaveGroup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r>
              <a:rPr lang="zh-CN" altLang="en-US" sz="2000" dirty="0"/>
              <a:t>方法可以</a:t>
            </a:r>
            <a:r>
              <a:rPr lang="zh-CN" altLang="en-US" sz="2000" b="1" dirty="0">
                <a:solidFill>
                  <a:srgbClr val="FF0000"/>
                </a:solidFill>
              </a:rPr>
              <a:t>离开</a:t>
            </a:r>
            <a:r>
              <a:rPr lang="zh-CN" altLang="en-US" sz="2000" dirty="0"/>
              <a:t>已经加入的组播</a:t>
            </a:r>
            <a:r>
              <a:rPr lang="zh-CN" altLang="en-US" sz="2000" b="1" dirty="0">
                <a:solidFill>
                  <a:srgbClr val="FF0000"/>
                </a:solidFill>
              </a:rPr>
              <a:t>组</a:t>
            </a:r>
            <a:r>
              <a:rPr lang="zh-CN" altLang="en-US" sz="2000" dirty="0"/>
              <a:t>。</a:t>
            </a:r>
            <a:endParaRPr lang="zh-CN" alt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endParaRPr lang="zh-CN" altLang="en-US" sz="3200" dirty="0"/>
          </a:p>
        </p:txBody>
      </p:sp>
      <p:sp>
        <p:nvSpPr>
          <p:cNvPr id="3" name="内容占位符 2"/>
          <p:cNvSpPr>
            <a:spLocks noGrp="1"/>
          </p:cNvSpPr>
          <p:nvPr>
            <p:ph idx="1"/>
          </p:nvPr>
        </p:nvSpPr>
        <p:spPr/>
        <p:txBody>
          <a:bodyPr>
            <a:normAutofit/>
          </a:bodyPr>
          <a:lstStyle/>
          <a:p>
            <a:r>
              <a:rPr lang="en-US" altLang="zh-CN" sz="2000" dirty="0"/>
              <a:t>5.</a:t>
            </a:r>
            <a:r>
              <a:rPr lang="zh-CN" altLang="en-US" sz="2000" dirty="0"/>
              <a:t>广播数据和接收数据</a:t>
            </a:r>
            <a:endParaRPr lang="zh-CN" altLang="en-US" sz="2000" dirty="0"/>
          </a:p>
          <a:p>
            <a:r>
              <a:rPr lang="zh-CN" altLang="en-US" sz="2000" dirty="0"/>
              <a:t>进行广播的主机可以让多点广播套接字（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send</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将参数</a:t>
            </a:r>
            <a:r>
              <a:rPr lang="en-US" altLang="zh-CN" sz="2000" dirty="0"/>
              <a:t>p</a:t>
            </a:r>
            <a:r>
              <a:rPr lang="zh-CN" altLang="en-US" sz="2000" dirty="0"/>
              <a:t>指定的数据包</a:t>
            </a:r>
            <a:r>
              <a:rPr lang="zh-CN" altLang="en-US" sz="2000" b="1" dirty="0">
                <a:solidFill>
                  <a:srgbClr val="FF0000"/>
                </a:solidFill>
              </a:rPr>
              <a:t>广播</a:t>
            </a:r>
            <a:r>
              <a:rPr lang="zh-CN" altLang="en-US" sz="2000" dirty="0"/>
              <a:t>到组播</a:t>
            </a:r>
            <a:r>
              <a:rPr lang="zh-CN" altLang="en-US" sz="2000" b="1" dirty="0">
                <a:solidFill>
                  <a:srgbClr val="FF0000"/>
                </a:solidFill>
              </a:rPr>
              <a:t>组</a:t>
            </a:r>
            <a:r>
              <a:rPr lang="zh-CN" altLang="en-US" sz="2000" dirty="0"/>
              <a:t>中的其它主机。</a:t>
            </a:r>
            <a:endParaRPr lang="en-US" altLang="zh-CN" sz="2000" dirty="0"/>
          </a:p>
          <a:p>
            <a:endParaRPr lang="zh-CN" altLang="en-US" sz="2000" dirty="0"/>
          </a:p>
          <a:p>
            <a:r>
              <a:rPr lang="zh-CN" altLang="en-US" sz="2000" dirty="0">
                <a:solidFill>
                  <a:srgbClr val="FF0000"/>
                </a:solidFill>
              </a:rPr>
              <a:t>接收</a:t>
            </a:r>
            <a:r>
              <a:rPr lang="zh-CN" altLang="en-US" sz="2000" dirty="0"/>
              <a:t>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receive</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方法来接收数据。</a:t>
            </a:r>
            <a:endParaRPr lang="zh-CN" altLang="en-US" sz="2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endParaRPr lang="zh-CN" altLang="en-US" sz="3200" dirty="0"/>
          </a:p>
        </p:txBody>
      </p:sp>
      <p:sp>
        <p:nvSpPr>
          <p:cNvPr id="3" name="内容占位符 2"/>
          <p:cNvSpPr>
            <a:spLocks noGrp="1"/>
          </p:cNvSpPr>
          <p:nvPr>
            <p:ph idx="1"/>
          </p:nvPr>
        </p:nvSpPr>
        <p:spPr/>
        <p:txBody>
          <a:bodyPr/>
          <a:lstStyle/>
          <a:p>
            <a:r>
              <a:rPr lang="zh-CN" altLang="en-US" sz="2000" dirty="0"/>
              <a:t>在下面的例子</a:t>
            </a:r>
            <a:r>
              <a:rPr lang="en-US" altLang="zh-CN" sz="2000" dirty="0"/>
              <a:t>8</a:t>
            </a:r>
            <a:r>
              <a:rPr lang="zh-CN" altLang="en-US" sz="2000" dirty="0"/>
              <a:t>中，一个主机不断地重复广播同一信息，加入到同一组的主机都可以随时接收广播的信息。接收者将正在接收的信息放入一个文本区，把已接收到的全部信息放入另一个文本区。</a:t>
            </a:r>
            <a:endParaRPr lang="zh-CN" altLang="en-US" sz="2000" dirty="0"/>
          </a:p>
          <a:p>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endParaRPr lang="zh-CN" altLang="en-US" sz="3200" dirty="0"/>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8】</a:t>
            </a:r>
            <a:endParaRPr lang="en-US" altLang="zh-CN" sz="2000" dirty="0"/>
          </a:p>
          <a:p>
            <a:r>
              <a:rPr lang="en-US" altLang="zh-CN" sz="2000" dirty="0"/>
              <a:t>Example11_8</a:t>
            </a:r>
            <a:endParaRPr lang="en-US" altLang="zh-CN" sz="2000" dirty="0"/>
          </a:p>
          <a:p>
            <a:pPr lvl="1"/>
            <a:r>
              <a:rPr lang="en-US" altLang="zh-CN" sz="2000" dirty="0"/>
              <a:t>BroadCast.java</a:t>
            </a:r>
            <a:endParaRPr lang="en-US" altLang="zh-CN" sz="2000" dirty="0"/>
          </a:p>
          <a:p>
            <a:pPr lvl="1"/>
            <a:r>
              <a:rPr lang="en-US" altLang="zh-CN" sz="2000" dirty="0"/>
              <a:t>Receive.java</a:t>
            </a:r>
            <a:endParaRPr lang="zh-CN" altLang="en-US" sz="36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05472" y="1775793"/>
            <a:ext cx="5842992" cy="4389511"/>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562659" y="6480540"/>
            <a:ext cx="1568956" cy="369332"/>
          </a:xfrm>
          <a:prstGeom prst="rect">
            <a:avLst/>
          </a:prstGeom>
          <a:noFill/>
        </p:spPr>
        <p:txBody>
          <a:bodyPr wrap="none" rtlCol="0">
            <a:spAutoFit/>
          </a:bodyPr>
          <a:lstStyle/>
          <a:p>
            <a:r>
              <a:rPr lang="en-US" altLang="zh-CN" dirty="0"/>
              <a:t>BroadCast.java</a:t>
            </a:r>
            <a:endParaRPr lang="en-US" altLang="zh-CN" dirty="0"/>
          </a:p>
        </p:txBody>
      </p:sp>
      <p:sp>
        <p:nvSpPr>
          <p:cNvPr id="9" name="矩形 8"/>
          <p:cNvSpPr/>
          <p:nvPr/>
        </p:nvSpPr>
        <p:spPr>
          <a:xfrm>
            <a:off x="35496" y="1188616"/>
            <a:ext cx="9073008"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捋起袖子加油干！</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 5858;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endParaRPr lang="zh-CN" altLang="en-US" sz="1400" b="1"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BroadCast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r>
              <a:rPr lang="en-US" altLang="zh-CN" sz="1400" i="1" dirty="0">
                <a:solidFill>
                  <a:srgbClr val="3F7F5F"/>
                </a:solidFill>
                <a:latin typeface="Consolas" panose="020B0609020204030204" pitchFamily="49" charset="0"/>
              </a:rPr>
              <a:t>// </a:t>
            </a:r>
            <a:r>
              <a:rPr lang="zh-CN" altLang="en-US" sz="1400" i="1" dirty="0">
                <a:solidFill>
                  <a:srgbClr val="3F7F5F"/>
                </a:solidFill>
                <a:latin typeface="Consolas" panose="020B0609020204030204" pitchFamily="49" charset="0"/>
              </a:rPr>
              <a:t>设置组播组为</a:t>
            </a:r>
            <a:r>
              <a:rPr lang="en-US" altLang="zh-CN" sz="1400" i="1" dirty="0">
                <a:solidFill>
                  <a:srgbClr val="3F7F5F"/>
                </a:solidFill>
                <a:latin typeface="Consolas" panose="020B0609020204030204" pitchFamily="49" charset="0"/>
              </a:rPr>
              <a:t>239.255.8.0</a:t>
            </a:r>
            <a:endParaRPr lang="en-US" altLang="zh-CN" sz="1400" i="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多点广播套接字将在</a:t>
            </a:r>
            <a:r>
              <a:rPr lang="en-US" altLang="zh-CN" sz="1400" b="1" dirty="0">
                <a:solidFill>
                  <a:srgbClr val="3F7F5F"/>
                </a:solidFill>
                <a:latin typeface="Consolas" panose="020B0609020204030204" pitchFamily="49" charset="0"/>
              </a:rPr>
              <a:t>port</a:t>
            </a:r>
            <a:r>
              <a:rPr lang="zh-CN" altLang="en-US" sz="1400" b="1" dirty="0">
                <a:solidFill>
                  <a:srgbClr val="3F7F5F"/>
                </a:solidFill>
                <a:latin typeface="Consolas" panose="020B0609020204030204" pitchFamily="49" charset="0"/>
              </a:rPr>
              <a:t>端口广播</a:t>
            </a:r>
            <a:endParaRPr lang="zh-CN" altLang="en-US" sz="1400" b="1"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.setTimeToLive</a:t>
            </a:r>
            <a:r>
              <a:rPr lang="en-US" altLang="zh-CN" sz="1400" dirty="0">
                <a:solidFill>
                  <a:srgbClr val="000000"/>
                </a:solidFill>
                <a:latin typeface="Consolas" panose="020B0609020204030204" pitchFamily="49" charset="0"/>
              </a:rPr>
              <a:t>(0);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多点广播套接字发送数据报范围为本地主机</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strike="sngStrike" dirty="0" err="1">
                <a:solidFill>
                  <a:srgbClr val="000000"/>
                </a:solidFill>
                <a:latin typeface="Consolas" panose="020B0609020204030204" pitchFamily="49" charset="0"/>
              </a:rPr>
              <a:t>joinGroup</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加入组播组</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加入</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后</a:t>
            </a:r>
            <a:r>
              <a:rPr lang="en-US" altLang="zh-CN" sz="1400" dirty="0">
                <a:solidFill>
                  <a:srgbClr val="3F7F5F"/>
                </a:solidFill>
                <a:latin typeface="Consolas" panose="020B0609020204030204" pitchFamily="49" charset="0"/>
              </a:rPr>
              <a:t>,socket</a:t>
            </a:r>
            <a:r>
              <a:rPr lang="zh-CN" altLang="en-US" sz="1400" dirty="0">
                <a:solidFill>
                  <a:srgbClr val="3F7F5F"/>
                </a:solidFill>
                <a:latin typeface="Consolas" panose="020B0609020204030204" pitchFamily="49" charset="0"/>
              </a:rPr>
              <a:t>发送的数据报可以被加入到</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中的成员接收到</a:t>
            </a:r>
            <a:endParaRPr lang="zh-CN" altLang="en-US" sz="1400"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10" name="Straight Arrow Connector 5"/>
          <p:cNvCxnSpPr/>
          <p:nvPr/>
        </p:nvCxnSpPr>
        <p:spPr>
          <a:xfrm>
            <a:off x="395536" y="4778102"/>
            <a:ext cx="74157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2659" y="6480540"/>
            <a:ext cx="1568956" cy="369332"/>
          </a:xfrm>
          <a:prstGeom prst="rect">
            <a:avLst/>
          </a:prstGeom>
          <a:noFill/>
        </p:spPr>
        <p:txBody>
          <a:bodyPr wrap="none" rtlCol="0">
            <a:spAutoFit/>
          </a:bodyPr>
          <a:lstStyle/>
          <a:p>
            <a:r>
              <a:rPr lang="en-US" altLang="zh-CN" dirty="0"/>
              <a:t>BroadCast.java</a:t>
            </a:r>
            <a:endParaRPr lang="en-US" altLang="zh-CN" dirty="0"/>
          </a:p>
        </p:txBody>
      </p:sp>
      <p:sp>
        <p:nvSpPr>
          <p:cNvPr id="3" name="矩形 2"/>
          <p:cNvSpPr/>
          <p:nvPr/>
        </p:nvSpPr>
        <p:spPr>
          <a:xfrm>
            <a:off x="35496" y="980728"/>
            <a:ext cx="9073008" cy="4832092"/>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待广播的数据报</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s</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group</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7F0055"/>
                </a:solidFill>
                <a:latin typeface="Consolas" panose="020B0609020204030204" pitchFamily="49" charset="0"/>
              </a:rPr>
              <a:t>new</a:t>
            </a:r>
            <a:r>
              <a:rPr lang="en-US" altLang="zh-CN" sz="1400" b="1" i="1" dirty="0">
                <a:solidFill>
                  <a:srgbClr val="000000"/>
                </a:solidFill>
                <a:latin typeface="Consolas" panose="020B0609020204030204" pitchFamily="49" charset="0"/>
              </a:rPr>
              <a:t> String(</a:t>
            </a:r>
            <a:r>
              <a:rPr lang="en-US" altLang="zh-CN" sz="1400" b="1" i="1" dirty="0">
                <a:solidFill>
                  <a:srgbClr val="6A3E3E"/>
                </a:solidFill>
                <a:latin typeface="Consolas" panose="020B0609020204030204" pitchFamily="49" charset="0"/>
              </a:rPr>
              <a:t>data</a:t>
            </a:r>
            <a:r>
              <a:rPr lang="en-US" altLang="zh-CN" sz="1400" b="1" i="1" dirty="0">
                <a:solidFill>
                  <a:srgbClr val="000000"/>
                </a:solidFill>
                <a:latin typeface="Consolas" panose="020B0609020204030204" pitchFamily="49" charset="0"/>
              </a:rPr>
              <a:t>)); </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广播数据报</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i="1" dirty="0">
                <a:solidFill>
                  <a:srgbClr val="000000"/>
                </a:solidFill>
                <a:latin typeface="Consolas" panose="020B0609020204030204" pitchFamily="49" charset="0"/>
              </a:rPr>
              <a:t>sleep(2000);</a:t>
            </a:r>
            <a:endParaRPr lang="en-US" altLang="zh-CN" sz="1400"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().start();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4" name="Straight Arrow Connector 5"/>
          <p:cNvCxnSpPr/>
          <p:nvPr/>
        </p:nvCxnSpPr>
        <p:spPr>
          <a:xfrm>
            <a:off x="129447" y="3284984"/>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97970" y="6480540"/>
            <a:ext cx="1334917" cy="369332"/>
          </a:xfrm>
          <a:prstGeom prst="rect">
            <a:avLst/>
          </a:prstGeom>
          <a:noFill/>
        </p:spPr>
        <p:txBody>
          <a:bodyPr wrap="none" rtlCol="0">
            <a:spAutoFit/>
          </a:bodyPr>
          <a:lstStyle/>
          <a:p>
            <a:r>
              <a:rPr lang="en-US" altLang="zh-CN" dirty="0"/>
              <a:t>Receive.java</a:t>
            </a:r>
            <a:endParaRPr lang="en-US" altLang="zh-CN" dirty="0"/>
          </a:p>
        </p:txBody>
      </p:sp>
      <p:sp>
        <p:nvSpPr>
          <p:cNvPr id="4" name="矩形 3"/>
          <p:cNvSpPr/>
          <p:nvPr/>
        </p:nvSpPr>
        <p:spPr>
          <a:xfrm>
            <a:off x="35496" y="2060848"/>
            <a:ext cx="9073008"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Receive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Runnable,ActionListener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组播组的地址</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负责接收信息的线程</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97970" y="6480540"/>
            <a:ext cx="1334917" cy="369332"/>
          </a:xfrm>
          <a:prstGeom prst="rect">
            <a:avLst/>
          </a:prstGeom>
          <a:noFill/>
        </p:spPr>
        <p:txBody>
          <a:bodyPr wrap="none" rtlCol="0">
            <a:spAutoFit/>
          </a:bodyPr>
          <a:lstStyle/>
          <a:p>
            <a:r>
              <a:rPr lang="en-US" altLang="zh-CN" dirty="0"/>
              <a:t>Receive.java</a:t>
            </a:r>
            <a:endParaRPr lang="en-US" altLang="zh-CN" dirty="0"/>
          </a:p>
        </p:txBody>
      </p:sp>
      <p:sp>
        <p:nvSpPr>
          <p:cNvPr id="4" name="矩形 3"/>
          <p:cNvSpPr/>
          <p:nvPr/>
        </p:nvSpPr>
        <p:spPr>
          <a:xfrm>
            <a:off x="35496" y="10716"/>
            <a:ext cx="9073008"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Receive()</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定时接收信息</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开始接收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停止接收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(10,10);</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north</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showArea</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port</a:t>
            </a:r>
            <a:r>
              <a:rPr lang="en-US" altLang="zh-CN" sz="1400" dirty="0">
                <a:solidFill>
                  <a:srgbClr val="000000"/>
                </a:solidFill>
                <a:latin typeface="Consolas" panose="020B0609020204030204" pitchFamily="49" charset="0"/>
              </a:rPr>
              <a:t>=5858;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u="sng" strike="sngStrike" dirty="0" err="1">
                <a:solidFill>
                  <a:srgbClr val="000000"/>
                </a:solidFill>
                <a:latin typeface="Consolas" panose="020B0609020204030204" pitchFamily="49" charset="0"/>
              </a:rPr>
              <a:t>joinGroup</a:t>
            </a:r>
            <a:r>
              <a:rPr lang="en-US" altLang="zh-CN" sz="1400" u="sng" strike="sngStrike" dirty="0">
                <a:solidFill>
                  <a:srgbClr val="000000"/>
                </a:solidFill>
                <a:latin typeface="Consolas" panose="020B0609020204030204" pitchFamily="49" charset="0"/>
              </a:rPr>
              <a:t>(</a:t>
            </a:r>
            <a:r>
              <a:rPr lang="en-US" altLang="zh-CN" sz="1400" u="sng" strike="sngStrike" dirty="0">
                <a:solidFill>
                  <a:srgbClr val="0000C0"/>
                </a:solidFill>
                <a:latin typeface="Consolas" panose="020B0609020204030204" pitchFamily="49" charset="0"/>
              </a:rPr>
              <a:t>group</a:t>
            </a:r>
            <a:r>
              <a:rPr lang="en-US" altLang="zh-CN" sz="1400" u="sng" strike="sngStrike" dirty="0">
                <a:solidFill>
                  <a:srgbClr val="000000"/>
                </a:solidFill>
                <a:latin typeface="Consolas" panose="020B0609020204030204" pitchFamily="49" charset="0"/>
              </a:rPr>
              <a:t>);       </a:t>
            </a:r>
            <a:endParaRPr lang="en-US" altLang="zh-CN" sz="1400" u="sng" strike="sngStrike"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(320,300); validate();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5" name="Straight Arrow Connector 5"/>
          <p:cNvCxnSpPr/>
          <p:nvPr/>
        </p:nvCxnSpPr>
        <p:spPr>
          <a:xfrm>
            <a:off x="467544" y="5301208"/>
            <a:ext cx="5975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97970" y="6480540"/>
            <a:ext cx="1334917" cy="369332"/>
          </a:xfrm>
          <a:prstGeom prst="rect">
            <a:avLst/>
          </a:prstGeom>
          <a:noFill/>
        </p:spPr>
        <p:txBody>
          <a:bodyPr wrap="none" rtlCol="0">
            <a:spAutoFit/>
          </a:bodyPr>
          <a:lstStyle/>
          <a:p>
            <a:r>
              <a:rPr lang="en-US" altLang="zh-CN" dirty="0"/>
              <a:t>Receive.java</a:t>
            </a:r>
            <a:endParaRPr lang="en-US" altLang="zh-CN" dirty="0"/>
          </a:p>
        </p:txBody>
      </p:sp>
      <p:sp>
        <p:nvSpPr>
          <p:cNvPr id="3" name="矩形 2"/>
          <p:cNvSpPr/>
          <p:nvPr/>
        </p:nvSpPr>
        <p:spPr>
          <a:xfrm>
            <a:off x="35496" y="1196752"/>
            <a:ext cx="9073008" cy="4616648"/>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startReceive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stopReceive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97970" y="6480540"/>
            <a:ext cx="1334917" cy="369332"/>
          </a:xfrm>
          <a:prstGeom prst="rect">
            <a:avLst/>
          </a:prstGeom>
          <a:noFill/>
        </p:spPr>
        <p:txBody>
          <a:bodyPr wrap="none" rtlCol="0">
            <a:spAutoFit/>
          </a:bodyPr>
          <a:lstStyle/>
          <a:p>
            <a:r>
              <a:rPr lang="en-US" altLang="zh-CN" dirty="0"/>
              <a:t>Receive.java</a:t>
            </a:r>
            <a:endParaRPr lang="en-US" altLang="zh-CN" dirty="0"/>
          </a:p>
        </p:txBody>
      </p:sp>
      <p:sp>
        <p:nvSpPr>
          <p:cNvPr id="3" name="矩形 2"/>
          <p:cNvSpPr/>
          <p:nvPr/>
        </p:nvSpPr>
        <p:spPr>
          <a:xfrm>
            <a:off x="35496" y="404664"/>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group</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packet</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packet</a:t>
            </a:r>
            <a:r>
              <a:rPr lang="en-US" altLang="zh-CN" sz="1400" b="1" dirty="0">
                <a:solidFill>
                  <a:srgbClr val="000000"/>
                </a:solidFill>
                <a:latin typeface="Consolas" panose="020B0609020204030204" pitchFamily="49" charset="0"/>
              </a:rPr>
              <a:t>.getLength());</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err="1">
                <a:solidFill>
                  <a:srgbClr val="2A00FF"/>
                </a:solidFill>
                <a:latin typeface="Consolas" panose="020B0609020204030204" pitchFamily="49" charset="0"/>
              </a:rPr>
              <a:t>n"</a:t>
            </a:r>
            <a:r>
              <a:rPr lang="en-US" altLang="zh-CN" sz="1400" dirty="0" err="1">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Receive();</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4" name="Straight Arrow Connector 5"/>
          <p:cNvCxnSpPr/>
          <p:nvPr/>
        </p:nvCxnSpPr>
        <p:spPr>
          <a:xfrm>
            <a:off x="83121" y="249289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5】</a:t>
            </a:r>
            <a:endParaRPr lang="en-US" altLang="zh-CN" sz="2000" dirty="0"/>
          </a:p>
          <a:p>
            <a:r>
              <a:rPr lang="en-US" altLang="zh-CN" sz="2000" dirty="0"/>
              <a:t>Example11_5</a:t>
            </a:r>
            <a:endParaRPr lang="en-US" altLang="zh-CN" sz="2000" dirty="0"/>
          </a:p>
          <a:p>
            <a:pPr lvl="1"/>
            <a:r>
              <a:rPr lang="en-US" altLang="zh-CN" sz="2000" dirty="0"/>
              <a:t>Client.java</a:t>
            </a:r>
            <a:endParaRPr lang="en-US" altLang="zh-CN" sz="2000" dirty="0"/>
          </a:p>
          <a:p>
            <a:pPr lvl="1"/>
            <a:r>
              <a:rPr lang="en-US" altLang="zh-CN" sz="2000" dirty="0"/>
              <a:t>Server.java</a:t>
            </a:r>
            <a:endParaRPr lang="en-US" altLang="zh-CN" sz="2000" dirty="0"/>
          </a:p>
          <a:p>
            <a:endParaRPr lang="en-US" altLang="zh-CN" sz="2000" dirty="0"/>
          </a:p>
          <a:p>
            <a:endParaRPr lang="en-US" altLang="zh-CN" sz="2000" dirty="0"/>
          </a:p>
          <a:p>
            <a:r>
              <a:rPr lang="zh-CN" altLang="en-US" sz="2000" b="1" dirty="0">
                <a:solidFill>
                  <a:srgbClr val="FF0000"/>
                </a:solidFill>
              </a:rPr>
              <a:t>先</a:t>
            </a:r>
            <a:r>
              <a:rPr lang="zh-CN" altLang="en-US" sz="2000" dirty="0"/>
              <a:t>运行服务器端程序</a:t>
            </a:r>
            <a:r>
              <a:rPr lang="en-US" altLang="zh-CN" sz="2000" dirty="0"/>
              <a:t>Server.java</a:t>
            </a:r>
            <a:endParaRPr lang="en-US" altLang="zh-CN" sz="2000" dirty="0"/>
          </a:p>
          <a:p>
            <a:r>
              <a:rPr lang="zh-CN" altLang="en-US" sz="2000" dirty="0">
                <a:solidFill>
                  <a:srgbClr val="0000FF"/>
                </a:solidFill>
              </a:rPr>
              <a:t>再</a:t>
            </a:r>
            <a:r>
              <a:rPr lang="zh-CN" altLang="en-US" sz="2000" dirty="0"/>
              <a:t>运行客户端程序</a:t>
            </a:r>
            <a:r>
              <a:rPr lang="en-US" altLang="zh-CN" sz="2000" dirty="0"/>
              <a:t>Client.java</a:t>
            </a:r>
            <a:endParaRPr lang="en-US" altLang="zh-CN" sz="2000" dirty="0"/>
          </a:p>
          <a:p>
            <a:endParaRPr lang="zh-CN" altLang="en-US" sz="2000" dirty="0"/>
          </a:p>
        </p:txBody>
      </p:sp>
      <p:pic>
        <p:nvPicPr>
          <p:cNvPr id="4" name="图片 3"/>
          <p:cNvPicPr>
            <a:picLocks noChangeAspect="1"/>
          </p:cNvPicPr>
          <p:nvPr/>
        </p:nvPicPr>
        <p:blipFill>
          <a:blip r:embed="rId1" cstate="print"/>
          <a:stretch>
            <a:fillRect/>
          </a:stretch>
        </p:blipFill>
        <p:spPr>
          <a:xfrm>
            <a:off x="4325592" y="19051"/>
            <a:ext cx="4782912" cy="3429000"/>
          </a:xfrm>
          <a:prstGeom prst="rect">
            <a:avLst/>
          </a:prstGeom>
        </p:spPr>
      </p:pic>
      <p:pic>
        <p:nvPicPr>
          <p:cNvPr id="5" name="图片 4"/>
          <p:cNvPicPr>
            <a:picLocks noChangeAspect="1"/>
          </p:cNvPicPr>
          <p:nvPr/>
        </p:nvPicPr>
        <p:blipFill>
          <a:blip r:embed="rId2" cstate="print"/>
          <a:stretch>
            <a:fillRect/>
          </a:stretch>
        </p:blipFill>
        <p:spPr>
          <a:xfrm>
            <a:off x="4325592" y="3268003"/>
            <a:ext cx="4782911" cy="3572948"/>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solidFill>
                  <a:srgbClr val="FF0000"/>
                </a:solidFill>
              </a:rPr>
              <a:t>11.10 Java</a:t>
            </a:r>
            <a:r>
              <a:rPr lang="zh-CN" altLang="en-US" sz="2000" dirty="0">
                <a:solidFill>
                  <a:srgbClr val="FF0000"/>
                </a:solidFill>
              </a:rPr>
              <a:t>远程调用</a:t>
            </a:r>
            <a:endParaRPr lang="zh-CN" altLang="en-US" sz="2000" dirty="0">
              <a:solidFill>
                <a:srgbClr val="FF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远程调用（</a:t>
            </a:r>
            <a:r>
              <a:rPr lang="en-US" altLang="zh-CN" sz="2000" dirty="0"/>
              <a:t>Remote Method Invocation, RMI</a:t>
            </a:r>
            <a:r>
              <a:rPr lang="zh-CN" altLang="en-US" sz="2000" dirty="0"/>
              <a:t>）是一种分布式技术，使用</a:t>
            </a:r>
            <a:r>
              <a:rPr lang="en-US" altLang="zh-CN" sz="2000" dirty="0"/>
              <a:t>RMI</a:t>
            </a:r>
            <a:r>
              <a:rPr lang="zh-CN" altLang="en-US" sz="2000" dirty="0"/>
              <a:t>可以让一个虚拟机上的应用程序请求调用位于网络上另一处虚拟机上的对象。</a:t>
            </a:r>
            <a:endParaRPr lang="en-US" altLang="zh-CN" sz="2000" dirty="0"/>
          </a:p>
          <a:p>
            <a:endParaRPr lang="en-US" altLang="zh-CN" sz="2000" dirty="0"/>
          </a:p>
          <a:p>
            <a:r>
              <a:rPr lang="zh-CN" altLang="en-US" sz="2000" dirty="0"/>
              <a:t>习惯上称发出调用请求的虚拟机为</a:t>
            </a:r>
            <a:r>
              <a:rPr lang="zh-CN" altLang="en-US" sz="2000" b="1" dirty="0">
                <a:solidFill>
                  <a:srgbClr val="FF0000"/>
                </a:solidFill>
              </a:rPr>
              <a:t>（本地）客户机</a:t>
            </a:r>
            <a:r>
              <a:rPr lang="zh-CN" altLang="en-US" sz="2000" dirty="0"/>
              <a:t>，称接受并执行请求的虚拟机为</a:t>
            </a:r>
            <a:r>
              <a:rPr lang="zh-CN" altLang="en-US" sz="2000" b="1" dirty="0">
                <a:solidFill>
                  <a:srgbClr val="0000FF"/>
                </a:solidFill>
              </a:rPr>
              <a:t>（远程）服务器</a:t>
            </a:r>
            <a:r>
              <a:rPr lang="zh-CN" altLang="en-US" sz="2000" dirty="0"/>
              <a:t>。 </a:t>
            </a:r>
            <a:endParaRPr lang="zh-CN" altLang="en-US" sz="2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fontScale="62500" lnSpcReduction="20000"/>
          </a:bodyPr>
          <a:lstStyle/>
          <a:p>
            <a:r>
              <a:rPr lang="en-US" altLang="zh-CN" dirty="0"/>
              <a:t>1. </a:t>
            </a:r>
            <a:r>
              <a:rPr lang="zh-CN" altLang="en-US" dirty="0"/>
              <a:t>远程对象及其代理</a:t>
            </a:r>
            <a:endParaRPr lang="zh-CN" altLang="en-US" dirty="0"/>
          </a:p>
          <a:p>
            <a:r>
              <a:rPr lang="en-US" altLang="zh-CN" dirty="0"/>
              <a:t>1) </a:t>
            </a:r>
            <a:r>
              <a:rPr lang="zh-CN" altLang="en-US" dirty="0"/>
              <a:t>远程对象</a:t>
            </a:r>
            <a:endParaRPr lang="zh-CN" altLang="en-US" dirty="0"/>
          </a:p>
          <a:p>
            <a:r>
              <a:rPr lang="zh-CN" altLang="en-US" dirty="0"/>
              <a:t>驻留在</a:t>
            </a:r>
            <a:r>
              <a:rPr lang="zh-CN" altLang="en-US" b="1" dirty="0">
                <a:solidFill>
                  <a:srgbClr val="0000FF"/>
                </a:solidFill>
              </a:rPr>
              <a:t>（远程）服务器</a:t>
            </a:r>
            <a:r>
              <a:rPr lang="zh-CN" altLang="en-US" dirty="0"/>
              <a:t>上的对象是客户要请求的对象，称作远程对象，即客户程序请求远程对象调用方法，然后远程对象调用方法并返回必要的结果。</a:t>
            </a:r>
            <a:endParaRPr lang="zh-CN" altLang="en-US" dirty="0"/>
          </a:p>
          <a:p>
            <a:endParaRPr lang="en-US" altLang="zh-CN" dirty="0"/>
          </a:p>
          <a:p>
            <a:r>
              <a:rPr lang="en-US" altLang="zh-CN" dirty="0"/>
              <a:t>2) </a:t>
            </a:r>
            <a:r>
              <a:rPr lang="zh-CN" altLang="en-US" dirty="0"/>
              <a:t>代理与存根（</a:t>
            </a:r>
            <a:r>
              <a:rPr lang="en-US" altLang="zh-CN" dirty="0"/>
              <a:t>Stub</a:t>
            </a:r>
            <a:r>
              <a:rPr lang="zh-CN" altLang="en-US" dirty="0"/>
              <a:t>）</a:t>
            </a:r>
            <a:endParaRPr lang="zh-CN" altLang="en-US" dirty="0"/>
          </a:p>
          <a:p>
            <a:r>
              <a:rPr lang="en-US" altLang="zh-CN" dirty="0"/>
              <a:t>RMI</a:t>
            </a:r>
            <a:r>
              <a:rPr lang="zh-CN" altLang="en-US" dirty="0"/>
              <a:t>不希望客户应用程序直接与远程对象打交道，代替地让用户程序和</a:t>
            </a:r>
            <a:r>
              <a:rPr lang="zh-CN" altLang="en-US" b="1" dirty="0">
                <a:solidFill>
                  <a:srgbClr val="FF0000"/>
                </a:solidFill>
              </a:rPr>
              <a:t>远程对象的代理</a:t>
            </a:r>
            <a:r>
              <a:rPr lang="zh-CN" altLang="en-US" dirty="0"/>
              <a:t>打交道。代理的特点是它与远程对象</a:t>
            </a:r>
            <a:r>
              <a:rPr lang="zh-CN" altLang="en-US" b="1" dirty="0">
                <a:solidFill>
                  <a:srgbClr val="FF0000"/>
                </a:solidFill>
              </a:rPr>
              <a:t>实现了相同的接口</a:t>
            </a:r>
            <a:r>
              <a:rPr lang="zh-CN" altLang="en-US" dirty="0"/>
              <a:t>，当用户请求代理调用这样的方法时，如果代理确认远程对象能调用相同的方法，就把实际的方法调用委派给远程对象。</a:t>
            </a:r>
            <a:endParaRPr lang="zh-CN" altLang="en-US" dirty="0"/>
          </a:p>
          <a:p>
            <a:r>
              <a:rPr lang="en-US" altLang="zh-CN" dirty="0"/>
              <a:t>RMI</a:t>
            </a:r>
            <a:r>
              <a:rPr lang="zh-CN" altLang="en-US" dirty="0"/>
              <a:t>会帮助生成一个存根（</a:t>
            </a:r>
            <a:r>
              <a:rPr lang="en-US" altLang="zh-CN" dirty="0"/>
              <a:t>Stub</a:t>
            </a:r>
            <a:r>
              <a:rPr lang="zh-CN" altLang="en-US" dirty="0"/>
              <a:t>）：一种特殊的字节码，并</a:t>
            </a:r>
            <a:r>
              <a:rPr lang="zh-CN" altLang="en-US" dirty="0">
                <a:solidFill>
                  <a:srgbClr val="FF0000"/>
                </a:solidFill>
              </a:rPr>
              <a:t>让这个存根产生的对象作为远程对象的代理</a:t>
            </a:r>
            <a:r>
              <a:rPr lang="zh-CN" altLang="en-US" dirty="0"/>
              <a:t>。代理需要驻留在客户端。因此，在</a:t>
            </a:r>
            <a:r>
              <a:rPr lang="en-US" altLang="zh-CN" dirty="0"/>
              <a:t>RMI</a:t>
            </a:r>
            <a:r>
              <a:rPr lang="zh-CN" altLang="en-US" dirty="0"/>
              <a:t>中，用户实际上是在和远程对象的代理直接打交道，用户想请求远程对象调用某个方法，只需向</a:t>
            </a:r>
            <a:r>
              <a:rPr lang="zh-CN" altLang="en-US" dirty="0">
                <a:solidFill>
                  <a:srgbClr val="FF0000"/>
                </a:solidFill>
              </a:rPr>
              <a:t>远程对象的代理</a:t>
            </a:r>
            <a:r>
              <a:rPr lang="zh-CN" altLang="en-US" dirty="0"/>
              <a:t>发出同样的请求即可，如图</a:t>
            </a:r>
            <a:r>
              <a:rPr lang="en-US" altLang="zh-CN" dirty="0"/>
              <a:t>11.8</a:t>
            </a:r>
            <a:r>
              <a:rPr lang="zh-CN" altLang="en-US" dirty="0"/>
              <a:t>所示。</a:t>
            </a:r>
            <a:endParaRPr lang="zh-CN" altLang="en-US" dirty="0"/>
          </a:p>
          <a:p>
            <a:endParaRPr lang="zh-CN" altLang="en-US" dirty="0"/>
          </a:p>
          <a:p>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graphicFrame>
        <p:nvGraphicFramePr>
          <p:cNvPr id="4" name="Object 5"/>
          <p:cNvGraphicFramePr>
            <a:graphicFrameLocks noChangeAspect="1"/>
          </p:cNvGraphicFramePr>
          <p:nvPr/>
        </p:nvGraphicFramePr>
        <p:xfrm>
          <a:off x="1285001" y="2312988"/>
          <a:ext cx="6671375" cy="2988220"/>
        </p:xfrm>
        <a:graphic>
          <a:graphicData uri="http://schemas.openxmlformats.org/presentationml/2006/ole">
            <mc:AlternateContent xmlns:mc="http://schemas.openxmlformats.org/markup-compatibility/2006">
              <mc:Choice xmlns:v="urn:schemas-microsoft-com:vml" Requires="v">
                <p:oleObj spid="_x0000_s1276" name="位图图像" r:id="rId1" imgW="5572125" imgH="1981200" progId="PBrush">
                  <p:embed/>
                </p:oleObj>
              </mc:Choice>
              <mc:Fallback>
                <p:oleObj name="位图图像" r:id="rId1" imgW="5572125" imgH="1981200" progId="PBrush">
                  <p:embed/>
                  <p:pic>
                    <p:nvPicPr>
                      <p:cNvPr id="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001" y="2312988"/>
                        <a:ext cx="6671375" cy="2988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a:bodyPr>
          <a:lstStyle/>
          <a:p>
            <a:r>
              <a:rPr lang="en-US" altLang="zh-CN" sz="2000" dirty="0"/>
              <a:t>3) Remote</a:t>
            </a:r>
            <a:r>
              <a:rPr lang="zh-CN" altLang="en-US" sz="2000" dirty="0"/>
              <a:t>接口</a:t>
            </a:r>
            <a:endParaRPr lang="zh-CN" altLang="en-US" sz="2000" dirty="0"/>
          </a:p>
          <a:p>
            <a:r>
              <a:rPr lang="en-US" altLang="zh-CN" sz="2000" dirty="0"/>
              <a:t>RMI</a:t>
            </a:r>
            <a:r>
              <a:rPr lang="zh-CN" altLang="en-US" sz="2000" dirty="0"/>
              <a:t>为了标识一个对象是远程对象，即可以被客户请求的对象，要求远程对象必须实现</a:t>
            </a:r>
            <a:r>
              <a:rPr lang="en-US" altLang="zh-CN" sz="2000" dirty="0" err="1"/>
              <a:t>java.rmi</a:t>
            </a:r>
            <a:r>
              <a:rPr lang="zh-CN" altLang="en-US" sz="2000" dirty="0"/>
              <a:t>包中的</a:t>
            </a:r>
            <a:r>
              <a:rPr lang="en-US" altLang="zh-CN" sz="2000" b="1" dirty="0">
                <a:solidFill>
                  <a:srgbClr val="FF0000"/>
                </a:solidFill>
              </a:rPr>
              <a:t>Remote</a:t>
            </a:r>
            <a:r>
              <a:rPr lang="zh-CN" altLang="en-US" sz="2000" b="1" dirty="0">
                <a:solidFill>
                  <a:srgbClr val="FF0000"/>
                </a:solidFill>
              </a:rPr>
              <a:t>接口</a:t>
            </a:r>
            <a:r>
              <a:rPr lang="zh-CN" altLang="en-US" sz="2000" dirty="0"/>
              <a:t>，也就是说只有实现该接口的类的实例才被</a:t>
            </a:r>
            <a:r>
              <a:rPr lang="en-US" altLang="zh-CN" sz="2000" dirty="0"/>
              <a:t>RMI</a:t>
            </a:r>
            <a:r>
              <a:rPr lang="zh-CN" altLang="en-US" sz="2000" dirty="0"/>
              <a:t>认为是一个远程对象。</a:t>
            </a:r>
            <a:endParaRPr lang="en-US" altLang="zh-CN" sz="2000" dirty="0"/>
          </a:p>
          <a:p>
            <a:endParaRPr lang="en-US" altLang="zh-CN" sz="2000" dirty="0"/>
          </a:p>
          <a:p>
            <a:r>
              <a:rPr lang="en-US" altLang="zh-CN" sz="2000" dirty="0"/>
              <a:t>Remote</a:t>
            </a:r>
            <a:r>
              <a:rPr lang="zh-CN" altLang="en-US" sz="2000" dirty="0"/>
              <a:t>接口中没有方法，该接口仅仅起到一个</a:t>
            </a:r>
            <a:r>
              <a:rPr lang="zh-CN" altLang="en-US" sz="2000" b="1" dirty="0">
                <a:solidFill>
                  <a:srgbClr val="FF0000"/>
                </a:solidFill>
              </a:rPr>
              <a:t>标识</a:t>
            </a:r>
            <a:r>
              <a:rPr lang="zh-CN" altLang="en-US" sz="2000" dirty="0"/>
              <a:t>作用，因此，</a:t>
            </a:r>
            <a:r>
              <a:rPr lang="zh-CN" altLang="en-US" sz="2000" b="1" dirty="0">
                <a:solidFill>
                  <a:srgbClr val="FF0000"/>
                </a:solidFill>
              </a:rPr>
              <a:t>必须扩展（</a:t>
            </a:r>
            <a:r>
              <a:rPr lang="en-US" altLang="zh-CN" sz="2000" b="1" dirty="0">
                <a:solidFill>
                  <a:srgbClr val="FF0000"/>
                </a:solidFill>
              </a:rPr>
              <a:t>extends</a:t>
            </a:r>
            <a:r>
              <a:rPr lang="zh-CN" altLang="en-US" sz="2000" b="1" dirty="0">
                <a:solidFill>
                  <a:srgbClr val="FF0000"/>
                </a:solidFill>
              </a:rPr>
              <a:t>）</a:t>
            </a:r>
            <a:r>
              <a:rPr lang="en-US" altLang="zh-CN" sz="2000" b="1" dirty="0">
                <a:solidFill>
                  <a:srgbClr val="FF0000"/>
                </a:solidFill>
              </a:rPr>
              <a:t>Remote</a:t>
            </a:r>
            <a:r>
              <a:rPr lang="zh-CN" altLang="en-US" sz="2000" b="1" dirty="0">
                <a:solidFill>
                  <a:srgbClr val="FF0000"/>
                </a:solidFill>
              </a:rPr>
              <a:t>接口</a:t>
            </a:r>
            <a:r>
              <a:rPr lang="zh-CN" altLang="en-US" sz="2000" dirty="0"/>
              <a:t>，以便规定远程对象的哪些方法是客户可以请求的方法。</a:t>
            </a:r>
            <a:endParaRPr lang="en-US" altLang="zh-CN" sz="2000" dirty="0"/>
          </a:p>
          <a:p>
            <a:endParaRPr lang="en-US" altLang="zh-CN" sz="2000" dirty="0"/>
          </a:p>
          <a:p>
            <a:r>
              <a:rPr lang="zh-CN" altLang="en-US" sz="2000" dirty="0"/>
              <a:t>用户程序不必编写和远程代理有关的代码，只需知道远程代理和远程对象实现了相同的接口。</a:t>
            </a:r>
            <a:endParaRPr lang="zh-CN" altLang="en-US" sz="2000" dirty="0"/>
          </a:p>
          <a:p>
            <a:endParaRPr lang="zh-CN" altLang="en-US" sz="2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a:bodyPr>
          <a:lstStyle/>
          <a:p>
            <a:r>
              <a:rPr lang="en-US" altLang="zh-CN" sz="2000" dirty="0"/>
              <a:t>2.RMI</a:t>
            </a:r>
            <a:r>
              <a:rPr lang="zh-CN" altLang="en-US" sz="2000" dirty="0"/>
              <a:t>的设计细节</a:t>
            </a:r>
            <a:endParaRPr lang="zh-CN" altLang="en-US" sz="2000" dirty="0"/>
          </a:p>
          <a:p>
            <a:r>
              <a:rPr lang="zh-CN" altLang="en-US" sz="2000" dirty="0"/>
              <a:t>为了叙述方便，我们假设本地客户机存放有关类的目录是</a:t>
            </a:r>
            <a:r>
              <a:rPr lang="en-US" altLang="zh-CN" sz="2000" dirty="0"/>
              <a:t>D:\Client</a:t>
            </a:r>
            <a:r>
              <a:rPr lang="zh-CN" altLang="en-US" sz="2000" dirty="0"/>
              <a:t>；远程服务器的</a:t>
            </a:r>
            <a:r>
              <a:rPr lang="en-US" altLang="zh-CN" sz="2000" dirty="0"/>
              <a:t>IP</a:t>
            </a:r>
            <a:r>
              <a:rPr lang="zh-CN" altLang="en-US" sz="2000" dirty="0"/>
              <a:t>是</a:t>
            </a:r>
            <a:r>
              <a:rPr lang="en-US" altLang="zh-CN" sz="2000" dirty="0"/>
              <a:t>127.0.0.1</a:t>
            </a:r>
            <a:r>
              <a:rPr lang="zh-CN" altLang="en-US" sz="2000" dirty="0"/>
              <a:t>，存放有关类的目录是</a:t>
            </a:r>
            <a:r>
              <a:rPr lang="en-US" altLang="zh-CN" sz="2000" dirty="0"/>
              <a:t>D:\Server</a:t>
            </a:r>
            <a:r>
              <a:rPr lang="zh-CN" altLang="en-US" sz="2000" dirty="0"/>
              <a:t>。</a:t>
            </a:r>
            <a:endParaRPr lang="zh-CN" altLang="en-US" sz="2000" dirty="0"/>
          </a:p>
          <a:p>
            <a:endParaRPr lang="en-US" altLang="zh-CN" sz="2000" dirty="0"/>
          </a:p>
          <a:p>
            <a:r>
              <a:rPr lang="en-US" altLang="zh-CN" sz="2000" dirty="0"/>
              <a:t>1) </a:t>
            </a:r>
            <a:r>
              <a:rPr lang="zh-CN" altLang="en-US" sz="2000" dirty="0"/>
              <a:t>扩展</a:t>
            </a:r>
            <a:r>
              <a:rPr lang="en-US" altLang="zh-CN" sz="2000" dirty="0"/>
              <a:t>Remote</a:t>
            </a:r>
            <a:r>
              <a:rPr lang="zh-CN" altLang="en-US" sz="2000" dirty="0"/>
              <a:t>接口</a:t>
            </a:r>
            <a:endParaRPr lang="zh-CN" altLang="en-US" sz="2000" dirty="0"/>
          </a:p>
          <a:p>
            <a:r>
              <a:rPr lang="zh-CN" altLang="en-US" sz="2000" dirty="0"/>
              <a:t>定义一个接口是</a:t>
            </a:r>
            <a:r>
              <a:rPr lang="en-US" altLang="zh-CN" sz="2000" dirty="0" err="1"/>
              <a:t>java.rmi</a:t>
            </a:r>
            <a:r>
              <a:rPr lang="zh-CN" altLang="en-US" sz="2000" dirty="0"/>
              <a:t>包中</a:t>
            </a:r>
            <a:r>
              <a:rPr lang="en-US" altLang="zh-CN" sz="2000" dirty="0"/>
              <a:t>Remote</a:t>
            </a:r>
            <a:r>
              <a:rPr lang="zh-CN" altLang="en-US" sz="2000" dirty="0"/>
              <a:t>的子接口，即扩展</a:t>
            </a:r>
            <a:r>
              <a:rPr lang="en-US" altLang="zh-CN" sz="2000" dirty="0"/>
              <a:t>Remote</a:t>
            </a:r>
            <a:r>
              <a:rPr lang="zh-CN" altLang="en-US" sz="2000" dirty="0"/>
              <a:t>接口。</a:t>
            </a:r>
            <a:endParaRPr lang="zh-CN" altLang="en-US" sz="2000" dirty="0"/>
          </a:p>
          <a:p>
            <a:endParaRPr lang="en-US" altLang="zh-CN" sz="2000" dirty="0"/>
          </a:p>
          <a:p>
            <a:r>
              <a:rPr lang="zh-CN" altLang="en-US" sz="2000" dirty="0"/>
              <a:t>我们定义的</a:t>
            </a:r>
            <a:r>
              <a:rPr lang="en-US" altLang="zh-CN" sz="2000" dirty="0"/>
              <a:t>Remote</a:t>
            </a:r>
            <a:r>
              <a:rPr lang="zh-CN" altLang="en-US" sz="2000" dirty="0"/>
              <a:t>的子接口是</a:t>
            </a:r>
            <a:r>
              <a:rPr lang="en-US" altLang="zh-CN" sz="2000" dirty="0" err="1">
                <a:solidFill>
                  <a:srgbClr val="FF0000"/>
                </a:solidFill>
              </a:rPr>
              <a:t>RemoteSubject</a:t>
            </a:r>
            <a:r>
              <a:rPr lang="zh-CN" altLang="en-US" sz="2000" dirty="0"/>
              <a:t>。</a:t>
            </a:r>
            <a:r>
              <a:rPr lang="en-US" altLang="zh-CN" sz="2000" dirty="0" err="1"/>
              <a:t>RemoteSubject</a:t>
            </a:r>
            <a:r>
              <a:rPr lang="zh-CN" altLang="en-US" sz="2000" dirty="0"/>
              <a:t>子接口中定义了计算面积的方法，即要求远程对象为用户计算某种几何图形的面积。</a:t>
            </a:r>
            <a:r>
              <a:rPr lang="en-US" altLang="zh-CN" sz="2000" dirty="0" err="1"/>
              <a:t>RemoteSubject</a:t>
            </a:r>
            <a:r>
              <a:rPr lang="zh-CN" altLang="en-US" sz="2000" dirty="0"/>
              <a:t>的代码见下一页。</a:t>
            </a:r>
            <a:endParaRPr lang="zh-CN" altLang="en-US" sz="20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该接口需要保存在远程服务器的</a:t>
            </a:r>
            <a:r>
              <a:rPr lang="en-US" altLang="zh-CN" sz="2000" dirty="0"/>
              <a:t>D:\Server</a:t>
            </a:r>
            <a:r>
              <a:rPr lang="zh-CN" altLang="en-US" sz="2000" dirty="0"/>
              <a:t>目录中，并编译它生成相应的</a:t>
            </a:r>
            <a:r>
              <a:rPr lang="en-US" altLang="zh-CN" sz="2000" dirty="0"/>
              <a:t>.class</a:t>
            </a:r>
            <a:r>
              <a:rPr lang="zh-CN" altLang="en-US" sz="2000" dirty="0"/>
              <a:t>字节码文件。</a:t>
            </a:r>
            <a:endParaRPr lang="en-US" altLang="zh-CN" sz="2000" dirty="0"/>
          </a:p>
          <a:p>
            <a:r>
              <a:rPr lang="zh-CN" altLang="en-US" sz="2000" dirty="0"/>
              <a:t>由于客户端的远程代理也需要该接口，因此需要将生成的字节码文件</a:t>
            </a:r>
            <a:r>
              <a:rPr lang="en-US" altLang="zh-CN" sz="2000" dirty="0" err="1"/>
              <a:t>RmoteSubject.class</a:t>
            </a:r>
            <a:r>
              <a:rPr lang="zh-CN" altLang="en-US" sz="2000" dirty="0"/>
              <a:t>复制到客户机的</a:t>
            </a:r>
            <a:r>
              <a:rPr lang="en-US" altLang="zh-CN" sz="2000" dirty="0"/>
              <a:t>D:\Client</a:t>
            </a:r>
            <a:r>
              <a:rPr lang="zh-CN" altLang="en-US" sz="2000" dirty="0"/>
              <a:t>目录中。</a:t>
            </a:r>
            <a:endParaRPr lang="zh-CN" altLang="en-US" sz="2000" dirty="0"/>
          </a:p>
          <a:p>
            <a:endParaRPr lang="zh-CN" altLang="en-US" sz="2000" dirty="0"/>
          </a:p>
        </p:txBody>
      </p:sp>
      <p:sp>
        <p:nvSpPr>
          <p:cNvPr id="5" name="文本框 4"/>
          <p:cNvSpPr txBox="1"/>
          <p:nvPr/>
        </p:nvSpPr>
        <p:spPr>
          <a:xfrm>
            <a:off x="918642" y="1700808"/>
            <a:ext cx="6455060" cy="203132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endParaRPr lang="en-US" altLang="zh-CN" dirty="0"/>
          </a:p>
          <a:p>
            <a:r>
              <a:rPr lang="en-US" altLang="zh-CN" dirty="0"/>
              <a:t>public interface </a:t>
            </a:r>
            <a:r>
              <a:rPr lang="en-US" altLang="zh-CN" b="1" dirty="0" err="1">
                <a:solidFill>
                  <a:srgbClr val="0000FF"/>
                </a:solidFill>
              </a:rPr>
              <a:t>RemoteSubject</a:t>
            </a:r>
            <a:r>
              <a:rPr lang="en-US" altLang="zh-CN" dirty="0"/>
              <a:t> extends Remote</a:t>
            </a:r>
            <a:endParaRPr lang="en-US" altLang="zh-CN" dirty="0"/>
          </a:p>
          <a:p>
            <a:r>
              <a:rPr lang="en-US" altLang="zh-CN" dirty="0"/>
              <a:t>{</a:t>
            </a:r>
            <a:endParaRPr lang="en-US" altLang="zh-CN" dirty="0"/>
          </a:p>
          <a:p>
            <a:r>
              <a:rPr lang="en-US" altLang="zh-CN" dirty="0"/>
              <a:t>       public void </a:t>
            </a:r>
            <a:r>
              <a:rPr lang="en-US" altLang="zh-CN" dirty="0" err="1"/>
              <a:t>setHeight</a:t>
            </a:r>
            <a:r>
              <a:rPr lang="en-US" altLang="zh-CN" dirty="0"/>
              <a:t>(double height) throws </a:t>
            </a:r>
            <a:r>
              <a:rPr lang="en-US" altLang="zh-CN" dirty="0" err="1"/>
              <a:t>RemoteException</a:t>
            </a:r>
            <a:r>
              <a:rPr lang="en-US" altLang="zh-CN" dirty="0"/>
              <a:t>;</a:t>
            </a:r>
            <a:endParaRPr lang="en-US" altLang="zh-CN" dirty="0"/>
          </a:p>
          <a:p>
            <a:r>
              <a:rPr lang="en-US" altLang="zh-CN" dirty="0"/>
              <a:t>       public void </a:t>
            </a:r>
            <a:r>
              <a:rPr lang="en-US" altLang="zh-CN" dirty="0" err="1"/>
              <a:t>setWidth</a:t>
            </a:r>
            <a:r>
              <a:rPr lang="en-US" altLang="zh-CN" dirty="0"/>
              <a:t>(double width) throws </a:t>
            </a:r>
            <a:r>
              <a:rPr lang="en-US" altLang="zh-CN" dirty="0" err="1"/>
              <a:t>RemoteException</a:t>
            </a:r>
            <a:r>
              <a:rPr lang="en-US" altLang="zh-CN" dirty="0"/>
              <a:t>;</a:t>
            </a:r>
            <a:endParaRPr lang="en-US" altLang="zh-CN" dirty="0"/>
          </a:p>
          <a:p>
            <a:r>
              <a:rPr lang="en-US" altLang="zh-CN" dirty="0"/>
              <a:t>       public double </a:t>
            </a:r>
            <a:r>
              <a:rPr lang="en-US" altLang="zh-CN" dirty="0" err="1"/>
              <a:t>getArea</a:t>
            </a:r>
            <a:r>
              <a:rPr lang="en-US" altLang="zh-CN" dirty="0"/>
              <a:t>() throws </a:t>
            </a:r>
            <a:r>
              <a:rPr lang="en-US" altLang="zh-CN" dirty="0" err="1"/>
              <a:t>RemoteException</a:t>
            </a:r>
            <a:r>
              <a:rPr lang="en-US" altLang="zh-CN" dirty="0"/>
              <a:t>;</a:t>
            </a:r>
            <a:endParaRPr lang="en-US" altLang="zh-CN" dirty="0"/>
          </a:p>
          <a:p>
            <a:r>
              <a:rPr lang="en-US" altLang="zh-CN" dirty="0"/>
              <a:t>}</a:t>
            </a:r>
            <a:endParaRPr lang="en-US" altLang="zh-CN" dirty="0"/>
          </a:p>
        </p:txBody>
      </p:sp>
      <p:sp>
        <p:nvSpPr>
          <p:cNvPr id="6" name="TextBox 5"/>
          <p:cNvSpPr txBox="1"/>
          <p:nvPr/>
        </p:nvSpPr>
        <p:spPr>
          <a:xfrm>
            <a:off x="35496" y="4077072"/>
            <a:ext cx="779765" cy="369332"/>
          </a:xfrm>
          <a:prstGeom prst="rect">
            <a:avLst/>
          </a:prstGeom>
          <a:noFill/>
          <a:ln w="25400">
            <a:solidFill>
              <a:srgbClr val="FF0000"/>
            </a:solidFill>
          </a:ln>
        </p:spPr>
        <p:txBody>
          <a:bodyPr wrap="none" rtlCol="0">
            <a:spAutoFit/>
          </a:bodyPr>
          <a:lstStyle/>
          <a:p>
            <a:r>
              <a:rPr lang="en-US" altLang="zh-CN" b="1" dirty="0"/>
              <a:t>Step 1</a:t>
            </a:r>
            <a:endParaRPr lang="zh-CN" altLang="en-US" b="1" dirty="0"/>
          </a:p>
        </p:txBody>
      </p:sp>
      <p:sp>
        <p:nvSpPr>
          <p:cNvPr id="7" name="TextBox 6"/>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2</a:t>
            </a:r>
            <a:endParaRPr lang="zh-CN" altLang="en-US"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Autofit/>
          </a:bodyPr>
          <a:lstStyle/>
          <a:p>
            <a:r>
              <a:rPr lang="en-US" altLang="zh-CN" sz="2000" dirty="0"/>
              <a:t>2) </a:t>
            </a:r>
            <a:r>
              <a:rPr lang="zh-CN" altLang="en-US" sz="2000" dirty="0"/>
              <a:t>远程对象</a:t>
            </a:r>
            <a:endParaRPr lang="zh-CN" altLang="en-US" sz="2000" dirty="0"/>
          </a:p>
          <a:p>
            <a:r>
              <a:rPr lang="zh-CN" altLang="en-US" sz="2000" dirty="0"/>
              <a:t>创建远程对象的类必须要实现</a:t>
            </a:r>
            <a:r>
              <a:rPr lang="en-US" altLang="zh-CN" sz="2000" dirty="0"/>
              <a:t>Remote</a:t>
            </a:r>
            <a:r>
              <a:rPr lang="zh-CN" altLang="en-US" sz="2000" dirty="0"/>
              <a:t>接口，</a:t>
            </a:r>
            <a:r>
              <a:rPr lang="en-US" altLang="zh-CN" sz="2000" dirty="0"/>
              <a:t>RMI</a:t>
            </a:r>
            <a:r>
              <a:rPr lang="zh-CN" altLang="en-US" sz="2000" dirty="0"/>
              <a:t>使用</a:t>
            </a:r>
            <a:r>
              <a:rPr lang="en-US" altLang="zh-CN" sz="2000" dirty="0"/>
              <a:t>Remote</a:t>
            </a:r>
            <a:r>
              <a:rPr lang="zh-CN" altLang="en-US" sz="2000" dirty="0"/>
              <a:t>接口来</a:t>
            </a:r>
            <a:r>
              <a:rPr lang="zh-CN" altLang="en-US" sz="2000" dirty="0">
                <a:solidFill>
                  <a:srgbClr val="FF0000"/>
                </a:solidFill>
              </a:rPr>
              <a:t>标识</a:t>
            </a:r>
            <a:r>
              <a:rPr lang="zh-CN" altLang="en-US" sz="2000" dirty="0"/>
              <a:t>远程对象。</a:t>
            </a:r>
            <a:r>
              <a:rPr lang="en-US" altLang="zh-CN" sz="2000" dirty="0"/>
              <a:t>Remote</a:t>
            </a:r>
            <a:r>
              <a:rPr lang="zh-CN" altLang="en-US" sz="2000" dirty="0"/>
              <a:t>接口中没有方法，因此创建远程对象的类需要实现</a:t>
            </a:r>
            <a:r>
              <a:rPr lang="en-US" altLang="zh-CN" sz="2000" dirty="0"/>
              <a:t>Remote</a:t>
            </a:r>
            <a:r>
              <a:rPr lang="zh-CN" altLang="en-US" sz="2000" dirty="0"/>
              <a:t>接口的一个子接口。在编写创建远程对象的类时，可以让该类是</a:t>
            </a:r>
            <a:r>
              <a:rPr lang="en-US" altLang="zh-CN" sz="2000" dirty="0"/>
              <a:t>RMI</a:t>
            </a:r>
            <a:r>
              <a:rPr lang="zh-CN" altLang="en-US" sz="2000" dirty="0"/>
              <a:t>提供的</a:t>
            </a:r>
            <a:r>
              <a:rPr lang="en-US" altLang="zh-CN" sz="2000" dirty="0" err="1"/>
              <a:t>java.rmi.server</a:t>
            </a:r>
            <a:r>
              <a:rPr lang="zh-CN" altLang="en-US" sz="2000" dirty="0"/>
              <a:t>包中的</a:t>
            </a:r>
            <a:r>
              <a:rPr lang="en-US" altLang="zh-CN" sz="2000" b="1" dirty="0" err="1">
                <a:solidFill>
                  <a:srgbClr val="FF0000"/>
                </a:solidFill>
              </a:rPr>
              <a:t>UnicastRemoteObject</a:t>
            </a:r>
            <a:r>
              <a:rPr lang="zh-CN" altLang="en-US" sz="2000" dirty="0"/>
              <a:t>类的子类即可。</a:t>
            </a:r>
            <a:endParaRPr lang="zh-CN" alt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该类是</a:t>
            </a:r>
            <a:r>
              <a:rPr lang="en-US" altLang="zh-CN" sz="2000" dirty="0" err="1"/>
              <a:t>UnicastRemoteObject</a:t>
            </a:r>
            <a:r>
              <a:rPr lang="zh-CN" altLang="en-US" sz="2000" dirty="0"/>
              <a:t>类的子类并实现了上述</a:t>
            </a:r>
            <a:r>
              <a:rPr lang="en-US" altLang="zh-CN" sz="2000" dirty="0" err="1"/>
              <a:t>RemoteSubject</a:t>
            </a:r>
            <a:r>
              <a:rPr lang="zh-CN" altLang="en-US" sz="2000" dirty="0"/>
              <a:t>接口，所创建的远程对象可以</a:t>
            </a:r>
            <a:r>
              <a:rPr lang="zh-CN" altLang="en-US" sz="2000" dirty="0">
                <a:solidFill>
                  <a:srgbClr val="FF0000"/>
                </a:solidFill>
              </a:rPr>
              <a:t>计算矩形的面积</a:t>
            </a:r>
            <a:r>
              <a:rPr lang="zh-CN" altLang="en-US" sz="2000" dirty="0"/>
              <a:t>。</a:t>
            </a:r>
            <a:endParaRPr lang="zh-CN" altLang="en-US" sz="2000" dirty="0"/>
          </a:p>
        </p:txBody>
      </p:sp>
      <p:sp>
        <p:nvSpPr>
          <p:cNvPr id="4" name="文本框 3"/>
          <p:cNvSpPr txBox="1"/>
          <p:nvPr/>
        </p:nvSpPr>
        <p:spPr>
          <a:xfrm>
            <a:off x="683568" y="1371540"/>
            <a:ext cx="8208912" cy="3785652"/>
          </a:xfrm>
          <a:prstGeom prst="rect">
            <a:avLst/>
          </a:prstGeom>
          <a:solidFill>
            <a:srgbClr val="CCFFFF"/>
          </a:solidFill>
        </p:spPr>
        <p:txBody>
          <a:bodyPr wrap="square" rtlCol="0">
            <a:spAutoFit/>
          </a:bodyPr>
          <a:lstStyle/>
          <a:p>
            <a:r>
              <a:rPr lang="en-US" altLang="zh-CN" sz="1600" dirty="0"/>
              <a:t>import </a:t>
            </a:r>
            <a:r>
              <a:rPr lang="en-US" altLang="zh-CN" sz="1600" dirty="0" err="1"/>
              <a:t>java.rmi</a:t>
            </a:r>
            <a:r>
              <a:rPr lang="en-US" altLang="zh-CN" sz="1600" dirty="0"/>
              <a:t>.*;</a:t>
            </a:r>
            <a:endParaRPr lang="en-US" altLang="zh-CN" sz="1600" dirty="0"/>
          </a:p>
          <a:p>
            <a:r>
              <a:rPr lang="en-US" altLang="zh-CN" sz="1600" dirty="0"/>
              <a:t>import </a:t>
            </a:r>
            <a:r>
              <a:rPr lang="en-US" altLang="zh-CN" sz="1600" dirty="0" err="1"/>
              <a:t>java.rmi.server.UnicastRemoteObject</a:t>
            </a:r>
            <a:r>
              <a:rPr lang="en-US" altLang="zh-CN" sz="1600" dirty="0"/>
              <a:t>;</a:t>
            </a:r>
            <a:endParaRPr lang="en-US" altLang="zh-CN" sz="1600" dirty="0"/>
          </a:p>
          <a:p>
            <a:r>
              <a:rPr lang="en-US" altLang="zh-CN" sz="1600" dirty="0"/>
              <a:t>public class </a:t>
            </a:r>
            <a:r>
              <a:rPr lang="en-US" altLang="zh-CN" sz="1600" dirty="0" err="1"/>
              <a:t>RemoteConcreteSubject</a:t>
            </a:r>
            <a:r>
              <a:rPr lang="en-US" altLang="zh-CN" sz="1600" dirty="0"/>
              <a:t> extends </a:t>
            </a:r>
            <a:r>
              <a:rPr lang="en-US" altLang="zh-CN" sz="1600" b="1" dirty="0" err="1">
                <a:solidFill>
                  <a:srgbClr val="FF0000"/>
                </a:solidFill>
              </a:rPr>
              <a:t>UnicastRemoteObject</a:t>
            </a:r>
            <a:r>
              <a:rPr lang="en-US" altLang="zh-CN" sz="1600" dirty="0"/>
              <a:t> implements</a:t>
            </a:r>
            <a:r>
              <a:rPr lang="en-US" altLang="zh-CN" sz="1600" b="1" dirty="0">
                <a:solidFill>
                  <a:srgbClr val="0000FF"/>
                </a:solidFill>
              </a:rPr>
              <a:t> </a:t>
            </a:r>
            <a:r>
              <a:rPr lang="en-US" altLang="zh-CN" sz="1600" b="1" dirty="0" err="1">
                <a:solidFill>
                  <a:srgbClr val="0000FF"/>
                </a:solidFill>
              </a:rPr>
              <a:t>RemoteSubject</a:t>
            </a:r>
            <a:r>
              <a:rPr lang="en-US" altLang="zh-CN" sz="1600" dirty="0"/>
              <a:t>{</a:t>
            </a:r>
            <a:endParaRPr lang="en-US" altLang="zh-CN" sz="1600" dirty="0"/>
          </a:p>
          <a:p>
            <a:pPr lvl="1"/>
            <a:r>
              <a:rPr lang="en-US" altLang="zh-CN" sz="1600" dirty="0"/>
              <a:t>double </a:t>
            </a:r>
            <a:r>
              <a:rPr lang="en-US" altLang="zh-CN" sz="1600" dirty="0" err="1"/>
              <a:t>width,height</a:t>
            </a:r>
            <a:r>
              <a:rPr lang="en-US" altLang="zh-CN" sz="1600" dirty="0"/>
              <a:t>;</a:t>
            </a:r>
            <a:endParaRPr lang="en-US" altLang="zh-CN" sz="1600" dirty="0"/>
          </a:p>
          <a:p>
            <a:pPr lvl="1"/>
            <a:r>
              <a:rPr lang="en-US" altLang="zh-CN" sz="1600" dirty="0"/>
              <a:t>public </a:t>
            </a:r>
            <a:r>
              <a:rPr lang="en-US" altLang="zh-CN" sz="1600" dirty="0" err="1"/>
              <a:t>RemoteConcreteSubject</a:t>
            </a:r>
            <a:r>
              <a:rPr lang="en-US" altLang="zh-CN" sz="1600" dirty="0"/>
              <a:t>() throws </a:t>
            </a:r>
            <a:r>
              <a:rPr lang="en-US" altLang="zh-CN" sz="1600" dirty="0" err="1"/>
              <a:t>RemoteException</a:t>
            </a:r>
            <a:r>
              <a:rPr lang="en-US" altLang="zh-CN" sz="1600" dirty="0"/>
              <a:t> {}</a:t>
            </a:r>
            <a:endParaRPr lang="en-US" altLang="zh-CN" sz="1600" dirty="0"/>
          </a:p>
          <a:p>
            <a:pPr lvl="1"/>
            <a:r>
              <a:rPr lang="en-US" altLang="zh-CN" sz="1600" dirty="0"/>
              <a:t>public void </a:t>
            </a:r>
            <a:r>
              <a:rPr lang="en-US" altLang="zh-CN" sz="1600" dirty="0" err="1"/>
              <a:t>setWidth</a:t>
            </a:r>
            <a:r>
              <a:rPr lang="en-US" altLang="zh-CN" sz="1600" dirty="0"/>
              <a:t>(double width) throws </a:t>
            </a:r>
            <a:r>
              <a:rPr lang="en-US" altLang="zh-CN" sz="1600" dirty="0" err="1"/>
              <a:t>RemoteException</a:t>
            </a:r>
            <a:r>
              <a:rPr lang="en-US" altLang="zh-CN" sz="1600" dirty="0"/>
              <a:t>{</a:t>
            </a:r>
            <a:endParaRPr lang="en-US" altLang="zh-CN" sz="1600" dirty="0"/>
          </a:p>
          <a:p>
            <a:pPr lvl="1"/>
            <a:r>
              <a:rPr lang="en-US" altLang="zh-CN" sz="1600" dirty="0"/>
              <a:t>	</a:t>
            </a:r>
            <a:r>
              <a:rPr lang="en-US" altLang="zh-CN" sz="1600" dirty="0" err="1"/>
              <a:t>this.width</a:t>
            </a:r>
            <a:r>
              <a:rPr lang="en-US" altLang="zh-CN" sz="1600" dirty="0"/>
              <a:t>=width;</a:t>
            </a:r>
            <a:endParaRPr lang="en-US" altLang="zh-CN" sz="1600" dirty="0"/>
          </a:p>
          <a:p>
            <a:pPr lvl="1"/>
            <a:r>
              <a:rPr lang="en-US" altLang="zh-CN" sz="1600" dirty="0"/>
              <a:t>}</a:t>
            </a:r>
            <a:endParaRPr lang="en-US" altLang="zh-CN" sz="1600" dirty="0"/>
          </a:p>
          <a:p>
            <a:pPr lvl="1"/>
            <a:r>
              <a:rPr lang="en-US" altLang="zh-CN" sz="1600" dirty="0"/>
              <a:t>public void </a:t>
            </a:r>
            <a:r>
              <a:rPr lang="en-US" altLang="zh-CN" sz="1600" dirty="0" err="1"/>
              <a:t>setHeight</a:t>
            </a:r>
            <a:r>
              <a:rPr lang="en-US" altLang="zh-CN" sz="1600" dirty="0"/>
              <a:t>(double height) throws </a:t>
            </a:r>
            <a:r>
              <a:rPr lang="en-US" altLang="zh-CN" sz="1600" dirty="0" err="1"/>
              <a:t>RemoteException</a:t>
            </a:r>
            <a:r>
              <a:rPr lang="en-US" altLang="zh-CN" sz="1600" dirty="0"/>
              <a:t>{</a:t>
            </a:r>
            <a:endParaRPr lang="en-US" altLang="zh-CN" sz="1600" dirty="0"/>
          </a:p>
          <a:p>
            <a:pPr lvl="1"/>
            <a:r>
              <a:rPr lang="en-US" altLang="zh-CN" sz="1600" dirty="0"/>
              <a:t>           </a:t>
            </a:r>
            <a:r>
              <a:rPr lang="en-US" altLang="zh-CN" sz="1600" dirty="0" err="1"/>
              <a:t>this.height</a:t>
            </a:r>
            <a:r>
              <a:rPr lang="en-US" altLang="zh-CN" sz="1600" dirty="0"/>
              <a:t>=height;</a:t>
            </a:r>
            <a:endParaRPr lang="en-US" altLang="zh-CN" sz="1600" dirty="0"/>
          </a:p>
          <a:p>
            <a:pPr lvl="1"/>
            <a:r>
              <a:rPr lang="en-US" altLang="zh-CN" sz="1600" dirty="0"/>
              <a:t>}</a:t>
            </a:r>
            <a:endParaRPr lang="en-US" altLang="zh-CN" sz="1600" dirty="0"/>
          </a:p>
          <a:p>
            <a:pPr lvl="1"/>
            <a:r>
              <a:rPr lang="en-US" altLang="zh-CN" sz="1600" dirty="0"/>
              <a:t>public double </a:t>
            </a:r>
            <a:r>
              <a:rPr lang="en-US" altLang="zh-CN" sz="1600" dirty="0" err="1"/>
              <a:t>getArea</a:t>
            </a:r>
            <a:r>
              <a:rPr lang="en-US" altLang="zh-CN" sz="1600" dirty="0"/>
              <a:t>() throws </a:t>
            </a:r>
            <a:r>
              <a:rPr lang="en-US" altLang="zh-CN" sz="1600" dirty="0" err="1"/>
              <a:t>RemoteException</a:t>
            </a:r>
            <a:r>
              <a:rPr lang="en-US" altLang="zh-CN" sz="1600" dirty="0"/>
              <a:t> {</a:t>
            </a:r>
            <a:endParaRPr lang="en-US" altLang="zh-CN" sz="1600" dirty="0"/>
          </a:p>
          <a:p>
            <a:pPr lvl="1"/>
            <a:r>
              <a:rPr lang="en-US" altLang="zh-CN" sz="1600" dirty="0"/>
              <a:t>           return width*height;</a:t>
            </a:r>
            <a:endParaRPr lang="en-US" altLang="zh-CN" sz="1600" dirty="0"/>
          </a:p>
          <a:p>
            <a:pPr lvl="1"/>
            <a:r>
              <a:rPr lang="en-US" altLang="zh-CN" sz="1600" dirty="0"/>
              <a:t>}</a:t>
            </a:r>
            <a:endParaRPr lang="en-US" altLang="zh-CN" sz="1600" dirty="0"/>
          </a:p>
          <a:p>
            <a:r>
              <a:rPr lang="en-US" altLang="zh-CN" sz="1600" dirty="0"/>
              <a:t>}</a:t>
            </a:r>
            <a:endParaRPr lang="en-US" altLang="zh-CN" sz="1600" dirty="0"/>
          </a:p>
        </p:txBody>
      </p:sp>
      <p:sp>
        <p:nvSpPr>
          <p:cNvPr id="5" name="TextBox 4"/>
          <p:cNvSpPr txBox="1"/>
          <p:nvPr/>
        </p:nvSpPr>
        <p:spPr>
          <a:xfrm>
            <a:off x="35496" y="3789040"/>
            <a:ext cx="779765" cy="369332"/>
          </a:xfrm>
          <a:prstGeom prst="rect">
            <a:avLst/>
          </a:prstGeom>
          <a:noFill/>
          <a:ln w="25400">
            <a:solidFill>
              <a:srgbClr val="FF0000"/>
            </a:solidFill>
          </a:ln>
        </p:spPr>
        <p:txBody>
          <a:bodyPr wrap="none" rtlCol="0">
            <a:spAutoFit/>
          </a:bodyPr>
          <a:lstStyle/>
          <a:p>
            <a:r>
              <a:rPr lang="en-US" altLang="zh-CN" b="1" dirty="0"/>
              <a:t>Step 3</a:t>
            </a:r>
            <a:endParaRPr lang="zh-CN" altLang="en-US"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a:bodyPr>
          <a:lstStyle/>
          <a:p>
            <a:r>
              <a:rPr lang="en-US" altLang="zh-CN" sz="2000" dirty="0"/>
              <a:t>3) </a:t>
            </a:r>
            <a:r>
              <a:rPr lang="zh-CN" altLang="en-US" sz="2000" dirty="0"/>
              <a:t>存根（</a:t>
            </a:r>
            <a:r>
              <a:rPr lang="en-US" altLang="zh-CN" sz="2000" dirty="0"/>
              <a:t>Stub</a:t>
            </a:r>
            <a:r>
              <a:rPr lang="zh-CN" altLang="en-US" sz="2000" dirty="0"/>
              <a:t>）与代理</a:t>
            </a:r>
            <a:endParaRPr lang="zh-CN" altLang="en-US" sz="2000" dirty="0"/>
          </a:p>
          <a:p>
            <a:r>
              <a:rPr lang="en-US" altLang="zh-CN" sz="2000" dirty="0"/>
              <a:t>RMI</a:t>
            </a:r>
            <a:r>
              <a:rPr lang="zh-CN" altLang="en-US" sz="2000" dirty="0"/>
              <a:t>负责产生存根（</a:t>
            </a:r>
            <a:r>
              <a:rPr lang="en-US" altLang="zh-CN" sz="2000" dirty="0"/>
              <a:t>Stub Object</a:t>
            </a:r>
            <a:r>
              <a:rPr lang="zh-CN" altLang="en-US" sz="2000" dirty="0"/>
              <a:t>），如果创建远程对象的字节码是</a:t>
            </a:r>
            <a:r>
              <a:rPr lang="en-US" altLang="zh-CN" sz="2000" dirty="0" err="1"/>
              <a:t>RemoteConcreteSubject.class</a:t>
            </a:r>
            <a:r>
              <a:rPr lang="zh-CN" altLang="en-US" sz="2000" dirty="0"/>
              <a:t>，那么存根（</a:t>
            </a:r>
            <a:r>
              <a:rPr lang="en-US" altLang="zh-CN" sz="2000" dirty="0"/>
              <a:t>Stub</a:t>
            </a:r>
            <a:r>
              <a:rPr lang="zh-CN" altLang="en-US" sz="2000" dirty="0"/>
              <a:t>）的字节码是</a:t>
            </a:r>
            <a:r>
              <a:rPr lang="en-US" altLang="zh-CN" sz="2000" dirty="0" err="1"/>
              <a:t>RemoteConcreteSubject_Stub.class</a:t>
            </a:r>
            <a:r>
              <a:rPr lang="zh-CN" altLang="en-US" sz="2000" dirty="0"/>
              <a:t>，即后缀为</a:t>
            </a:r>
            <a:r>
              <a:rPr lang="en-US" altLang="zh-CN" sz="2000" dirty="0"/>
              <a:t>"_Stub"</a:t>
            </a:r>
            <a:r>
              <a:rPr lang="zh-CN" altLang="en-US" sz="2000" dirty="0"/>
              <a:t>。</a:t>
            </a:r>
            <a:endParaRPr lang="zh-CN" altLang="en-US" sz="2000" dirty="0"/>
          </a:p>
          <a:p>
            <a:endParaRPr lang="en-US" altLang="zh-CN" sz="2000" dirty="0"/>
          </a:p>
          <a:p>
            <a:r>
              <a:rPr lang="en-US" altLang="zh-CN" sz="2000" dirty="0"/>
              <a:t>RMI</a:t>
            </a:r>
            <a:r>
              <a:rPr lang="zh-CN" altLang="en-US" sz="2000" dirty="0"/>
              <a:t>使用</a:t>
            </a:r>
            <a:r>
              <a:rPr lang="en-US" altLang="zh-CN" sz="2000" dirty="0" err="1"/>
              <a:t>rmic</a:t>
            </a:r>
            <a:r>
              <a:rPr lang="zh-CN" altLang="en-US" sz="2000" dirty="0"/>
              <a:t>命令生成存根：首先进入</a:t>
            </a:r>
            <a:r>
              <a:rPr lang="en-US" altLang="zh-CN" sz="2000" dirty="0"/>
              <a:t>D:\Server</a:t>
            </a:r>
            <a:r>
              <a:rPr lang="zh-CN" altLang="en-US" sz="2000" dirty="0"/>
              <a:t>目录，然后执行如下</a:t>
            </a:r>
            <a:r>
              <a:rPr lang="en-US" altLang="zh-CN" sz="2000" dirty="0" err="1"/>
              <a:t>rmic</a:t>
            </a:r>
            <a:r>
              <a:rPr lang="zh-CN" altLang="en-US" sz="2000" dirty="0"/>
              <a:t>命令：</a:t>
            </a:r>
            <a:r>
              <a:rPr lang="en-US" altLang="zh-CN" sz="2000" dirty="0" err="1"/>
              <a:t>rmic</a:t>
            </a:r>
            <a:r>
              <a:rPr lang="en-US" altLang="zh-CN" sz="2000" dirty="0"/>
              <a:t> </a:t>
            </a:r>
            <a:r>
              <a:rPr lang="en-US" altLang="zh-CN" sz="2000" dirty="0" err="1"/>
              <a:t>RemoteConcreteSubject</a:t>
            </a:r>
            <a:endParaRPr lang="en-US" altLang="zh-CN" sz="2000" dirty="0"/>
          </a:p>
          <a:p>
            <a:endParaRPr lang="en-US" altLang="zh-CN" sz="2000" dirty="0"/>
          </a:p>
          <a:p>
            <a:r>
              <a:rPr lang="zh-CN" altLang="en-US" sz="2000" dirty="0"/>
              <a:t>客户端需要使用存根（</a:t>
            </a:r>
            <a:r>
              <a:rPr lang="en-US" altLang="zh-CN" sz="2000" dirty="0"/>
              <a:t>Stub</a:t>
            </a:r>
            <a:r>
              <a:rPr lang="zh-CN" altLang="en-US" sz="2000" dirty="0"/>
              <a:t>）来创建一个对象，即远程代理，因此需要将</a:t>
            </a:r>
            <a:r>
              <a:rPr lang="en-US" altLang="zh-CN" sz="2000" dirty="0" err="1"/>
              <a:t>RemoteConcreteSubject_Stub.class</a:t>
            </a:r>
            <a:r>
              <a:rPr lang="zh-CN" altLang="en-US" sz="2000" dirty="0"/>
              <a:t>复制到前面约定的客户机的</a:t>
            </a:r>
            <a:r>
              <a:rPr lang="en-US" altLang="zh-CN" sz="2000" dirty="0"/>
              <a:t>D:\Client</a:t>
            </a:r>
            <a:r>
              <a:rPr lang="zh-CN" altLang="en-US" sz="2000" dirty="0"/>
              <a:t>目录中。</a:t>
            </a:r>
            <a:endParaRPr lang="zh-CN" altLang="en-US" sz="2000" dirty="0"/>
          </a:p>
        </p:txBody>
      </p:sp>
      <p:sp>
        <p:nvSpPr>
          <p:cNvPr id="4" name="TextBox 3"/>
          <p:cNvSpPr txBox="1"/>
          <p:nvPr/>
        </p:nvSpPr>
        <p:spPr>
          <a:xfrm>
            <a:off x="35496" y="2276872"/>
            <a:ext cx="779765" cy="369332"/>
          </a:xfrm>
          <a:prstGeom prst="rect">
            <a:avLst/>
          </a:prstGeom>
          <a:noFill/>
          <a:ln w="25400">
            <a:solidFill>
              <a:srgbClr val="FF0000"/>
            </a:solidFill>
          </a:ln>
        </p:spPr>
        <p:txBody>
          <a:bodyPr wrap="none" rtlCol="0">
            <a:spAutoFit/>
          </a:bodyPr>
          <a:lstStyle/>
          <a:p>
            <a:r>
              <a:rPr lang="en-US" altLang="zh-CN" b="1" dirty="0"/>
              <a:t>Step 4</a:t>
            </a:r>
            <a:endParaRPr lang="zh-CN" altLang="en-US" b="1" dirty="0"/>
          </a:p>
        </p:txBody>
      </p:sp>
      <p:sp>
        <p:nvSpPr>
          <p:cNvPr id="5" name="TextBox 4"/>
          <p:cNvSpPr txBox="1"/>
          <p:nvPr/>
        </p:nvSpPr>
        <p:spPr>
          <a:xfrm>
            <a:off x="35496" y="3635732"/>
            <a:ext cx="779765" cy="369332"/>
          </a:xfrm>
          <a:prstGeom prst="rect">
            <a:avLst/>
          </a:prstGeom>
          <a:noFill/>
          <a:ln w="25400">
            <a:solidFill>
              <a:srgbClr val="FF0000"/>
            </a:solidFill>
          </a:ln>
        </p:spPr>
        <p:txBody>
          <a:bodyPr wrap="none" rtlCol="0">
            <a:spAutoFit/>
          </a:bodyPr>
          <a:lstStyle/>
          <a:p>
            <a:r>
              <a:rPr lang="en-US" altLang="zh-CN" b="1" dirty="0"/>
              <a:t>Step 5</a:t>
            </a:r>
            <a:endParaRPr lang="zh-CN" altLang="en-US" b="1" dirty="0"/>
          </a:p>
        </p:txBody>
      </p:sp>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6</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68441" y="188674"/>
            <a:ext cx="4392488" cy="418576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Server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      try</a:t>
            </a:r>
            <a:endParaRPr lang="en-US" altLang="zh-CN" sz="1400" b="1" dirty="0">
              <a:solidFill>
                <a:srgbClr val="7F0055"/>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(4333);</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de-DE" altLang="zh-CN" sz="1400" dirty="0">
                <a:solidFill>
                  <a:srgbClr val="000000"/>
                </a:solidFill>
                <a:latin typeface="Consolas" panose="020B0609020204030204" pitchFamily="49" charset="0"/>
              </a:rPr>
              <a:t>         System.</a:t>
            </a:r>
            <a:r>
              <a:rPr lang="de-DE" altLang="zh-CN" sz="1400" b="1" i="1" dirty="0">
                <a:solidFill>
                  <a:srgbClr val="0000C0"/>
                </a:solidFill>
                <a:latin typeface="Consolas" panose="020B0609020204030204" pitchFamily="49" charset="0"/>
              </a:rPr>
              <a:t>out</a:t>
            </a:r>
            <a:r>
              <a:rPr lang="de-DE" altLang="zh-CN" sz="1400" b="1" i="1" dirty="0">
                <a:solidFill>
                  <a:srgbClr val="000000"/>
                </a:solidFill>
                <a:latin typeface="Consolas" panose="020B0609020204030204" pitchFamily="49" charset="0"/>
              </a:rPr>
              <a:t>.println(</a:t>
            </a:r>
            <a:r>
              <a:rPr lang="de-DE" altLang="zh-CN" sz="1400" b="1" i="1" dirty="0">
                <a:solidFill>
                  <a:srgbClr val="2A00FF"/>
                </a:solidFill>
                <a:latin typeface="Consolas" panose="020B0609020204030204" pitchFamily="49" charset="0"/>
              </a:rPr>
              <a:t>"ERRO:"</a:t>
            </a:r>
            <a:r>
              <a:rPr lang="de-DE" altLang="zh-CN" sz="1400" b="1" i="1" dirty="0">
                <a:solidFill>
                  <a:srgbClr val="000000"/>
                </a:solidFill>
                <a:latin typeface="Consolas" panose="020B0609020204030204" pitchFamily="49" charset="0"/>
              </a:rPr>
              <a:t>+</a:t>
            </a:r>
            <a:r>
              <a:rPr lang="de-DE" altLang="zh-CN" sz="1400" b="1" i="1" dirty="0">
                <a:solidFill>
                  <a:srgbClr val="6A3E3E"/>
                </a:solidFill>
                <a:latin typeface="Consolas" panose="020B0609020204030204" pitchFamily="49" charset="0"/>
              </a:rPr>
              <a:t>e1</a:t>
            </a:r>
            <a:r>
              <a:rPr lang="de-DE" altLang="zh-CN" sz="1400" b="1" i="1" dirty="0">
                <a:solidFill>
                  <a:srgbClr val="000000"/>
                </a:solidFill>
                <a:latin typeface="Consolas" panose="020B0609020204030204" pitchFamily="49" charset="0"/>
              </a:rPr>
              <a:t>);</a:t>
            </a:r>
            <a:endParaRPr lang="de-DE"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 </a:t>
            </a:r>
            <a:endParaRPr lang="en-US" altLang="zh-CN" sz="1400" dirty="0">
              <a:solidFill>
                <a:srgbClr val="000000"/>
              </a:solidFill>
              <a:latin typeface="Consolas" panose="020B0609020204030204" pitchFamily="49" charset="0"/>
            </a:endParaRPr>
          </a:p>
        </p:txBody>
      </p:sp>
      <p:cxnSp>
        <p:nvCxnSpPr>
          <p:cNvPr id="3" name="Straight Arrow Connector 5"/>
          <p:cNvCxnSpPr/>
          <p:nvPr/>
        </p:nvCxnSpPr>
        <p:spPr>
          <a:xfrm>
            <a:off x="1907704" y="42610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043940" y="4652645"/>
            <a:ext cx="7108190" cy="1456055"/>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a:bodyPr>
          <a:lstStyle/>
          <a:p>
            <a:r>
              <a:rPr lang="en-US" altLang="zh-CN" sz="2000" dirty="0"/>
              <a:t>4) </a:t>
            </a:r>
            <a:r>
              <a:rPr lang="zh-CN" altLang="en-US" sz="2000" dirty="0"/>
              <a:t>启动注册（</a:t>
            </a:r>
            <a:r>
              <a:rPr lang="en-US" altLang="zh-CN" sz="2000" dirty="0" err="1"/>
              <a:t>rmiregistry</a:t>
            </a:r>
            <a:r>
              <a:rPr lang="zh-CN" altLang="en-US" sz="2000" dirty="0"/>
              <a:t>）</a:t>
            </a:r>
            <a:endParaRPr lang="zh-CN" altLang="en-US" sz="2000" dirty="0"/>
          </a:p>
          <a:p>
            <a:r>
              <a:rPr lang="zh-CN" altLang="en-US" sz="2000" dirty="0"/>
              <a:t>在远程服务器创建远程对象之前，</a:t>
            </a:r>
            <a:r>
              <a:rPr lang="en-US" altLang="zh-CN" sz="2000" dirty="0"/>
              <a:t>RMI</a:t>
            </a:r>
            <a:r>
              <a:rPr lang="zh-CN" altLang="en-US" sz="2000" dirty="0"/>
              <a:t>要求远程服务器必须首先启动注册</a:t>
            </a:r>
            <a:r>
              <a:rPr lang="en-US" altLang="zh-CN" sz="2000" dirty="0" err="1"/>
              <a:t>rmiregistry</a:t>
            </a:r>
            <a:r>
              <a:rPr lang="zh-CN" altLang="en-US" sz="2000" dirty="0"/>
              <a:t>，只有启动了</a:t>
            </a:r>
            <a:r>
              <a:rPr lang="en-US" altLang="zh-CN" sz="2000" dirty="0" err="1"/>
              <a:t>rmiregistry</a:t>
            </a:r>
            <a:r>
              <a:rPr lang="zh-CN" altLang="en-US" sz="2000" dirty="0"/>
              <a:t>，远程服务器才可以创建远程对象，并将该对象注册到</a:t>
            </a:r>
            <a:r>
              <a:rPr lang="en-US" altLang="zh-CN" sz="2000" dirty="0" err="1"/>
              <a:t>rmiregistry</a:t>
            </a:r>
            <a:r>
              <a:rPr lang="zh-CN" altLang="en-US" sz="2000" dirty="0"/>
              <a:t>所管理的注册表中。</a:t>
            </a:r>
            <a:endParaRPr lang="en-US" altLang="zh-CN" sz="2000" dirty="0"/>
          </a:p>
          <a:p>
            <a:endParaRPr lang="zh-CN" altLang="en-US" sz="2000" dirty="0"/>
          </a:p>
          <a:p>
            <a:r>
              <a:rPr lang="zh-CN" altLang="en-US" sz="2000" dirty="0"/>
              <a:t>在远程服务器开启一个终端，比如在</a:t>
            </a:r>
            <a:r>
              <a:rPr lang="en-US" altLang="zh-CN" sz="2000" dirty="0"/>
              <a:t>MS-DOS</a:t>
            </a:r>
            <a:r>
              <a:rPr lang="zh-CN" altLang="en-US" sz="2000" dirty="0"/>
              <a:t>命令行窗口进入</a:t>
            </a:r>
            <a:r>
              <a:rPr lang="en-US" altLang="zh-CN" sz="2000" dirty="0"/>
              <a:t>D:\Server</a:t>
            </a:r>
            <a:r>
              <a:rPr lang="zh-CN" altLang="en-US" sz="2000" dirty="0"/>
              <a:t>目录，然后执行</a:t>
            </a:r>
            <a:r>
              <a:rPr lang="en-US" altLang="zh-CN" sz="2000" dirty="0" err="1"/>
              <a:t>rmiregistry</a:t>
            </a:r>
            <a:r>
              <a:rPr lang="zh-CN" altLang="en-US" sz="2000" dirty="0"/>
              <a:t>命令。</a:t>
            </a:r>
            <a:endParaRPr lang="en-US" altLang="zh-CN" sz="2000" dirty="0"/>
          </a:p>
        </p:txBody>
      </p:sp>
      <p:sp>
        <p:nvSpPr>
          <p:cNvPr id="4" name="TextBox 3"/>
          <p:cNvSpPr txBox="1"/>
          <p:nvPr/>
        </p:nvSpPr>
        <p:spPr>
          <a:xfrm>
            <a:off x="35496" y="3563724"/>
            <a:ext cx="779765" cy="369332"/>
          </a:xfrm>
          <a:prstGeom prst="rect">
            <a:avLst/>
          </a:prstGeom>
          <a:noFill/>
          <a:ln w="25400">
            <a:solidFill>
              <a:srgbClr val="FF0000"/>
            </a:solidFill>
          </a:ln>
        </p:spPr>
        <p:txBody>
          <a:bodyPr wrap="none" rtlCol="0">
            <a:spAutoFit/>
          </a:bodyPr>
          <a:lstStyle/>
          <a:p>
            <a:r>
              <a:rPr lang="en-US" altLang="zh-CN" b="1" dirty="0"/>
              <a:t>Step 7</a:t>
            </a:r>
            <a:endParaRPr lang="zh-CN" altLang="en-US"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rmAutofit/>
          </a:bodyPr>
          <a:lstStyle/>
          <a:p>
            <a:r>
              <a:rPr lang="en-US" altLang="zh-CN" sz="2000" dirty="0"/>
              <a:t>5) </a:t>
            </a:r>
            <a:r>
              <a:rPr lang="zh-CN" altLang="en-US" sz="2000" dirty="0"/>
              <a:t>启动远程对象服务</a:t>
            </a:r>
            <a:endParaRPr lang="zh-CN" altLang="en-US" sz="2000" dirty="0"/>
          </a:p>
          <a:p>
            <a:r>
              <a:rPr lang="zh-CN" altLang="en-US" sz="2000" dirty="0"/>
              <a:t>远程服务器启动注册</a:t>
            </a:r>
            <a:r>
              <a:rPr lang="en-US" altLang="zh-CN" sz="2000" dirty="0" err="1"/>
              <a:t>rmiregistry</a:t>
            </a:r>
            <a:r>
              <a:rPr lang="zh-CN" altLang="en-US" sz="2000" dirty="0"/>
              <a:t>后，远程服务器就可以启动远程对象服务了，即编写程序来创建和注册远程对象，并运行该程序。远程服务器使用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rebind(String name, Remote obj)</a:t>
            </a:r>
            <a:r>
              <a:rPr lang="en-US" altLang="zh-CN" sz="2000" dirty="0"/>
              <a:t> </a:t>
            </a:r>
            <a:r>
              <a:rPr lang="zh-CN" altLang="en-US" sz="2000" dirty="0"/>
              <a:t>绑定一个远程对象到</a:t>
            </a:r>
            <a:r>
              <a:rPr lang="en-US" altLang="zh-CN" sz="2000" dirty="0" err="1"/>
              <a:t>rmiregistry</a:t>
            </a:r>
            <a:r>
              <a:rPr lang="zh-CN" altLang="en-US" sz="2000" dirty="0"/>
              <a:t>所管理的注册表中，该方法的</a:t>
            </a:r>
            <a:r>
              <a:rPr lang="en-US" altLang="zh-CN" sz="2000" dirty="0"/>
              <a:t>name</a:t>
            </a:r>
            <a:r>
              <a:rPr lang="zh-CN" altLang="en-US" sz="2000" dirty="0"/>
              <a:t>参数是</a:t>
            </a:r>
            <a:r>
              <a:rPr lang="en-US" altLang="zh-CN" sz="2000" dirty="0"/>
              <a:t>URL</a:t>
            </a:r>
            <a:r>
              <a:rPr lang="zh-CN" altLang="en-US" sz="2000" dirty="0"/>
              <a:t>格式，</a:t>
            </a:r>
            <a:r>
              <a:rPr lang="en-US" altLang="zh-CN" sz="2000" dirty="0" err="1"/>
              <a:t>obj</a:t>
            </a:r>
            <a:r>
              <a:rPr lang="zh-CN" altLang="en-US" sz="2000" dirty="0"/>
              <a:t>参数是远程对象，</a:t>
            </a:r>
            <a:r>
              <a:rPr lang="zh-CN" altLang="en-US" sz="2000" b="1" dirty="0">
                <a:solidFill>
                  <a:srgbClr val="FF0000"/>
                </a:solidFill>
              </a:rPr>
              <a:t>将来客户端的代理会通过</a:t>
            </a:r>
            <a:r>
              <a:rPr lang="en-US" altLang="zh-CN" sz="2000" b="1" dirty="0">
                <a:solidFill>
                  <a:srgbClr val="FF0000"/>
                </a:solidFill>
              </a:rPr>
              <a:t>name</a:t>
            </a:r>
            <a:r>
              <a:rPr lang="zh-CN" altLang="en-US" sz="2000" b="1" dirty="0">
                <a:solidFill>
                  <a:srgbClr val="FF0000"/>
                </a:solidFill>
              </a:rPr>
              <a:t>找到远程对象</a:t>
            </a:r>
            <a:r>
              <a:rPr lang="en-US" altLang="zh-CN" sz="2000" b="1" dirty="0" err="1">
                <a:solidFill>
                  <a:srgbClr val="FF0000"/>
                </a:solidFill>
              </a:rPr>
              <a:t>obj</a:t>
            </a:r>
            <a:r>
              <a:rPr lang="zh-CN" altLang="en-US" sz="2000" dirty="0"/>
              <a:t>。</a:t>
            </a:r>
            <a:endParaRPr lang="zh-CN" altLang="en-US" sz="2000" dirty="0"/>
          </a:p>
          <a:p>
            <a:endParaRPr lang="en-US" altLang="zh-CN" sz="2000" dirty="0"/>
          </a:p>
          <a:p>
            <a:r>
              <a:rPr lang="zh-CN" altLang="en-US" sz="2000" dirty="0"/>
              <a:t>以下是我们编写的远程服务器上的应用程序，运行该程序就启动了远程对象服务，该应用程序可以让用户访问它注册的远程对象。效果如图</a:t>
            </a:r>
            <a:r>
              <a:rPr lang="en-US" altLang="zh-CN" sz="2000" dirty="0"/>
              <a:t>11.11</a:t>
            </a:r>
            <a:r>
              <a:rPr lang="zh-CN" altLang="en-US" sz="2000" dirty="0"/>
              <a:t>。</a:t>
            </a:r>
            <a:endParaRPr lang="zh-CN" altLang="en-US" sz="2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graphicFrame>
        <p:nvGraphicFramePr>
          <p:cNvPr id="4" name="Object 4"/>
          <p:cNvGraphicFramePr>
            <a:graphicFrameLocks noChangeAspect="1"/>
          </p:cNvGraphicFramePr>
          <p:nvPr/>
        </p:nvGraphicFramePr>
        <p:xfrm>
          <a:off x="3131840" y="5082042"/>
          <a:ext cx="4495800" cy="1676400"/>
        </p:xfrm>
        <a:graphic>
          <a:graphicData uri="http://schemas.openxmlformats.org/presentationml/2006/ole">
            <mc:AlternateContent xmlns:mc="http://schemas.openxmlformats.org/markup-compatibility/2006">
              <mc:Choice xmlns:v="urn:schemas-microsoft-com:vml" Requires="v">
                <p:oleObj spid="_x0000_s4347" name="位图图像" r:id="rId1" imgW="2895600" imgH="1066800" progId="PBrush">
                  <p:embed/>
                </p:oleObj>
              </mc:Choice>
              <mc:Fallback>
                <p:oleObj name="位图图像" r:id="rId1" imgW="2895600" imgH="1066800" progId="PBrush">
                  <p:embed/>
                  <p:pic>
                    <p:nvPicPr>
                      <p:cNvPr id="0"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5082042"/>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543744" y="1417638"/>
            <a:ext cx="8420744" cy="3693319"/>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   //BindRemoteObject.java</a:t>
            </a:r>
            <a:endParaRPr lang="en-US" altLang="zh-CN" dirty="0"/>
          </a:p>
          <a:p>
            <a:r>
              <a:rPr lang="en-US" altLang="zh-CN" dirty="0"/>
              <a:t>public class </a:t>
            </a:r>
            <a:r>
              <a:rPr lang="en-US" altLang="zh-CN" dirty="0" err="1"/>
              <a:t>BindRemoteObject</a:t>
            </a:r>
            <a:r>
              <a:rPr lang="en-US" altLang="zh-CN" dirty="0"/>
              <a:t> {</a:t>
            </a:r>
            <a:endParaRPr lang="en-US" altLang="zh-CN" dirty="0"/>
          </a:p>
          <a:p>
            <a:r>
              <a:rPr lang="en-US" altLang="zh-CN" dirty="0"/>
              <a:t>public static void main(String </a:t>
            </a:r>
            <a:r>
              <a:rPr lang="en-US" altLang="zh-CN" dirty="0" err="1"/>
              <a:t>args</a:t>
            </a:r>
            <a:r>
              <a:rPr lang="en-US" altLang="zh-CN" dirty="0"/>
              <a:t>[]) {</a:t>
            </a:r>
            <a:endParaRPr lang="en-US" altLang="zh-CN" dirty="0"/>
          </a:p>
          <a:p>
            <a:r>
              <a:rPr lang="en-US" altLang="zh-CN" dirty="0"/>
              <a:t>     try{</a:t>
            </a:r>
            <a:endParaRPr lang="en-US" altLang="zh-CN" dirty="0"/>
          </a:p>
          <a:p>
            <a:r>
              <a:rPr lang="en-US" altLang="zh-CN" dirty="0"/>
              <a:t>	</a:t>
            </a:r>
            <a:r>
              <a:rPr lang="en-US" altLang="zh-CN" dirty="0" err="1"/>
              <a:t>RemoteConcreteSubject</a:t>
            </a:r>
            <a:r>
              <a:rPr lang="en-US" altLang="zh-CN" dirty="0"/>
              <a:t> </a:t>
            </a:r>
            <a:r>
              <a:rPr lang="en-US" altLang="zh-CN" dirty="0" err="1">
                <a:solidFill>
                  <a:srgbClr val="FF0000"/>
                </a:solidFill>
              </a:rPr>
              <a:t>remoteObject</a:t>
            </a:r>
            <a:r>
              <a:rPr lang="en-US" altLang="zh-CN" dirty="0"/>
              <a:t> = new </a:t>
            </a:r>
            <a:r>
              <a:rPr lang="en-US" altLang="zh-CN" dirty="0" err="1"/>
              <a:t>RemoteConcreteSubject</a:t>
            </a:r>
            <a:r>
              <a:rPr lang="en-US" altLang="zh-CN" dirty="0"/>
              <a:t>(); </a:t>
            </a:r>
            <a:endParaRPr lang="en-US" altLang="zh-CN" dirty="0"/>
          </a:p>
          <a:p>
            <a:r>
              <a:rPr lang="en-US" altLang="zh-CN" dirty="0"/>
              <a:t>	</a:t>
            </a:r>
            <a:r>
              <a:rPr lang="en-US" altLang="zh-CN" dirty="0" err="1"/>
              <a:t>Naming.rebind</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 </a:t>
            </a:r>
            <a:r>
              <a:rPr lang="en-US" altLang="zh-CN" dirty="0" err="1">
                <a:solidFill>
                  <a:srgbClr val="FF0000"/>
                </a:solidFill>
              </a:rPr>
              <a:t>remoteObject</a:t>
            </a:r>
            <a:r>
              <a:rPr lang="en-US" altLang="zh-CN" dirty="0"/>
              <a:t>);</a:t>
            </a:r>
            <a:endParaRPr lang="en-US" altLang="zh-CN" dirty="0"/>
          </a:p>
          <a:p>
            <a:r>
              <a:rPr lang="en-US" altLang="zh-CN" dirty="0"/>
              <a:t>	</a:t>
            </a:r>
            <a:r>
              <a:rPr lang="en-US" altLang="zh-CN" dirty="0" err="1"/>
              <a:t>System.out.println</a:t>
            </a:r>
            <a:r>
              <a:rPr lang="en-US" altLang="zh-CN" dirty="0"/>
              <a:t>("be ready for client server...");</a:t>
            </a:r>
            <a:endParaRPr lang="en-US" altLang="zh-CN" dirty="0"/>
          </a:p>
          <a:p>
            <a:r>
              <a:rPr lang="en-US" altLang="zh-CN" dirty="0"/>
              <a:t>       }</a:t>
            </a:r>
            <a:endParaRPr lang="en-US" altLang="zh-CN" dirty="0"/>
          </a:p>
          <a:p>
            <a:r>
              <a:rPr lang="en-US" altLang="zh-CN" dirty="0"/>
              <a:t>       catch(Exception </a:t>
            </a:r>
            <a:r>
              <a:rPr lang="en-US" altLang="zh-CN" dirty="0" err="1"/>
              <a:t>exp</a:t>
            </a:r>
            <a:r>
              <a:rPr lang="en-US" altLang="zh-CN" dirty="0"/>
              <a:t>){ </a:t>
            </a:r>
            <a:endParaRPr lang="en-US" altLang="zh-CN" dirty="0"/>
          </a:p>
          <a:p>
            <a:r>
              <a:rPr lang="en-US" altLang="zh-CN" dirty="0"/>
              <a:t>	</a:t>
            </a:r>
            <a:r>
              <a:rPr lang="en-US" altLang="zh-CN" dirty="0" err="1"/>
              <a:t>System.out.println</a:t>
            </a:r>
            <a:r>
              <a:rPr lang="en-US" altLang="zh-CN" dirty="0"/>
              <a:t>(</a:t>
            </a:r>
            <a:r>
              <a:rPr lang="en-US" altLang="zh-CN" dirty="0" err="1"/>
              <a:t>exp</a:t>
            </a:r>
            <a:r>
              <a:rPr lang="en-US" altLang="zh-CN" dirty="0"/>
              <a:t>);</a:t>
            </a:r>
            <a:endParaRPr lang="en-US" altLang="zh-CN" dirty="0"/>
          </a:p>
          <a:p>
            <a:r>
              <a:rPr lang="en-US" altLang="zh-CN" dirty="0"/>
              <a:t>       }</a:t>
            </a:r>
            <a:endParaRPr lang="en-US" altLang="zh-CN" dirty="0"/>
          </a:p>
          <a:p>
            <a:r>
              <a:rPr lang="en-US" altLang="zh-CN" dirty="0"/>
              <a:t>   }</a:t>
            </a:r>
            <a:endParaRPr lang="en-US" altLang="zh-CN" dirty="0"/>
          </a:p>
          <a:p>
            <a:r>
              <a:rPr lang="en-US" altLang="zh-CN" dirty="0"/>
              <a:t>}</a:t>
            </a:r>
            <a:endParaRPr lang="en-US" altLang="zh-CN" dirty="0"/>
          </a:p>
        </p:txBody>
      </p:sp>
      <p:sp>
        <p:nvSpPr>
          <p:cNvPr id="6" name="TextBox 5"/>
          <p:cNvSpPr txBox="1"/>
          <p:nvPr/>
        </p:nvSpPr>
        <p:spPr>
          <a:xfrm>
            <a:off x="35496" y="5219908"/>
            <a:ext cx="779765" cy="369332"/>
          </a:xfrm>
          <a:prstGeom prst="rect">
            <a:avLst/>
          </a:prstGeom>
          <a:noFill/>
          <a:ln w="25400">
            <a:solidFill>
              <a:srgbClr val="FF0000"/>
            </a:solidFill>
          </a:ln>
        </p:spPr>
        <p:txBody>
          <a:bodyPr wrap="none" rtlCol="0">
            <a:spAutoFit/>
          </a:bodyPr>
          <a:lstStyle/>
          <a:p>
            <a:r>
              <a:rPr lang="en-US" altLang="zh-CN" b="1" dirty="0"/>
              <a:t>Step 8</a:t>
            </a:r>
            <a:endParaRPr lang="zh-CN" altLang="en-US" b="1"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3" name="内容占位符 2"/>
          <p:cNvSpPr>
            <a:spLocks noGrp="1"/>
          </p:cNvSpPr>
          <p:nvPr>
            <p:ph idx="1"/>
          </p:nvPr>
        </p:nvSpPr>
        <p:spPr/>
        <p:txBody>
          <a:bodyPr>
            <a:noAutofit/>
          </a:bodyPr>
          <a:lstStyle/>
          <a:p>
            <a:r>
              <a:rPr lang="en-US" altLang="zh-CN" sz="2000" dirty="0"/>
              <a:t>6) </a:t>
            </a:r>
            <a:r>
              <a:rPr lang="zh-CN" altLang="en-US" sz="2000" dirty="0"/>
              <a:t>运行客户端程序</a:t>
            </a:r>
            <a:endParaRPr lang="zh-CN" altLang="en-US" sz="2000" dirty="0"/>
          </a:p>
          <a:p>
            <a:r>
              <a:rPr lang="zh-CN" altLang="en-US" sz="2000" dirty="0"/>
              <a:t>远程服务器启动远程对象服务后，客户端就可以运行有关程序，访问使用远程对象。</a:t>
            </a:r>
            <a:endParaRPr lang="zh-CN" altLang="en-US" sz="2000" dirty="0"/>
          </a:p>
          <a:p>
            <a:endParaRPr lang="en-US" altLang="zh-CN" sz="2000" dirty="0"/>
          </a:p>
          <a:p>
            <a:r>
              <a:rPr lang="zh-CN" altLang="en-US" sz="2000" dirty="0"/>
              <a:t>客户端使用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lookup(String name)</a:t>
            </a:r>
            <a:r>
              <a:rPr lang="zh-CN" altLang="en-US" sz="2000" dirty="0"/>
              <a:t>返回一个远程对象的代理，即使用存根</a:t>
            </a:r>
            <a:r>
              <a:rPr lang="en-US" altLang="zh-CN" sz="2000" dirty="0"/>
              <a:t>(Stub)</a:t>
            </a:r>
            <a:r>
              <a:rPr lang="zh-CN" altLang="en-US" sz="2000" dirty="0"/>
              <a:t>产生一个和远程对象具有同样接口的对象。</a:t>
            </a:r>
            <a:r>
              <a:rPr lang="en-US" altLang="zh-CN" sz="2000" dirty="0"/>
              <a:t>lookup(String name)</a:t>
            </a:r>
            <a:r>
              <a:rPr lang="zh-CN" altLang="en-US" sz="2000" dirty="0"/>
              <a:t>方法中的</a:t>
            </a:r>
            <a:r>
              <a:rPr lang="en-US" altLang="zh-CN" sz="2000" dirty="0"/>
              <a:t>name</a:t>
            </a:r>
            <a:r>
              <a:rPr lang="zh-CN" altLang="en-US" sz="2000" dirty="0"/>
              <a:t>参数的取值必须是远程对象注册的</a:t>
            </a:r>
            <a:r>
              <a:rPr lang="en-US" altLang="zh-CN" sz="2000" dirty="0"/>
              <a:t>name</a:t>
            </a:r>
            <a:r>
              <a:rPr lang="zh-CN" altLang="en-US" sz="2000" dirty="0"/>
              <a:t>，比如：</a:t>
            </a:r>
            <a:r>
              <a:rPr lang="en-US" altLang="zh-CN" sz="2000" dirty="0"/>
              <a:t>"</a:t>
            </a:r>
            <a:r>
              <a:rPr lang="en-US" altLang="zh-CN" sz="2000" dirty="0" err="1"/>
              <a:t>rmi</a:t>
            </a:r>
            <a:r>
              <a:rPr lang="en-US" altLang="zh-CN" sz="2000" dirty="0"/>
              <a:t>://127.0.0.1/</a:t>
            </a:r>
            <a:r>
              <a:rPr lang="en-US" altLang="zh-CN" sz="2000" dirty="0" err="1"/>
              <a:t>rect</a:t>
            </a:r>
            <a:r>
              <a:rPr lang="en-US" altLang="zh-CN" sz="2000" dirty="0"/>
              <a:t>"</a:t>
            </a:r>
            <a:r>
              <a:rPr lang="zh-CN" altLang="en-US" sz="2000" dirty="0"/>
              <a:t>。</a:t>
            </a:r>
            <a:endParaRPr lang="zh-CN" altLang="en-US" sz="2000" dirty="0"/>
          </a:p>
          <a:p>
            <a:r>
              <a:rPr lang="zh-CN" altLang="en-US" sz="2000" dirty="0"/>
              <a:t>客户程序可以像使用远程对象一样来使用</a:t>
            </a:r>
            <a:r>
              <a:rPr lang="en-US" altLang="zh-CN" sz="2000" dirty="0"/>
              <a:t>lookup(String name)</a:t>
            </a:r>
            <a:r>
              <a:rPr lang="zh-CN" altLang="en-US" sz="2000" dirty="0"/>
              <a:t>方法返回的远程代理。</a:t>
            </a:r>
            <a:endParaRPr lang="zh-CN" altLang="en-US" sz="2000" dirty="0"/>
          </a:p>
          <a:p>
            <a:r>
              <a:rPr lang="en-US" altLang="zh-CN" sz="2000" dirty="0" err="1"/>
              <a:t>ClientApplication</a:t>
            </a:r>
            <a:r>
              <a:rPr lang="zh-CN" altLang="en-US" sz="2000" dirty="0"/>
              <a:t>使用远程代理计算了矩形的面积。程序运行效果如图</a:t>
            </a:r>
            <a:r>
              <a:rPr lang="en-US" altLang="zh-CN" sz="2000" dirty="0"/>
              <a:t>11.12</a:t>
            </a:r>
            <a:r>
              <a:rPr lang="zh-CN" altLang="en-US" sz="2000" dirty="0"/>
              <a:t>所示。</a:t>
            </a:r>
            <a:endParaRPr lang="en-US" altLang="zh-CN" sz="20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endParaRPr lang="zh-CN" altLang="en-US" sz="3200" dirty="0"/>
          </a:p>
        </p:txBody>
      </p:sp>
      <p:sp>
        <p:nvSpPr>
          <p:cNvPr id="5" name="文本框 4"/>
          <p:cNvSpPr txBox="1"/>
          <p:nvPr/>
        </p:nvSpPr>
        <p:spPr>
          <a:xfrm>
            <a:off x="683568" y="1352957"/>
            <a:ext cx="7272808" cy="452431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endParaRPr lang="en-US" altLang="zh-CN" dirty="0"/>
          </a:p>
          <a:p>
            <a:r>
              <a:rPr lang="en-US" altLang="zh-CN" dirty="0"/>
              <a:t>public class </a:t>
            </a:r>
            <a:r>
              <a:rPr lang="en-US" altLang="zh-CN" dirty="0" err="1"/>
              <a:t>ClientApplication</a:t>
            </a:r>
            <a:r>
              <a:rPr lang="en-US" altLang="zh-CN" dirty="0"/>
              <a:t>{</a:t>
            </a:r>
            <a:endParaRPr lang="en-US" altLang="zh-CN" dirty="0"/>
          </a:p>
          <a:p>
            <a:r>
              <a:rPr lang="en-US" altLang="zh-CN" dirty="0"/>
              <a:t>   public static void main(String </a:t>
            </a:r>
            <a:r>
              <a:rPr lang="en-US" altLang="zh-CN" dirty="0" err="1"/>
              <a:t>args</a:t>
            </a:r>
            <a:r>
              <a:rPr lang="en-US" altLang="zh-CN" dirty="0"/>
              <a:t>[]){</a:t>
            </a:r>
            <a:endParaRPr lang="en-US" altLang="zh-CN" dirty="0"/>
          </a:p>
          <a:p>
            <a:r>
              <a:rPr lang="en-US" altLang="zh-CN" dirty="0"/>
              <a:t>      try{</a:t>
            </a:r>
            <a:endParaRPr lang="en-US" altLang="zh-CN" dirty="0"/>
          </a:p>
          <a:p>
            <a:pPr lvl="1"/>
            <a:r>
              <a:rPr lang="en-US" altLang="zh-CN" dirty="0"/>
              <a:t>         Remote  </a:t>
            </a:r>
            <a:r>
              <a:rPr lang="en-US" altLang="zh-CN" dirty="0" err="1"/>
              <a:t>remoteObject</a:t>
            </a:r>
            <a:r>
              <a:rPr lang="en-US" altLang="zh-CN" dirty="0"/>
              <a:t> = </a:t>
            </a:r>
            <a:r>
              <a:rPr lang="en-US" altLang="zh-CN" dirty="0" err="1"/>
              <a:t>Naming.lookup</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a:t>
            </a:r>
            <a:endParaRPr lang="en-US" altLang="zh-CN" dirty="0"/>
          </a:p>
          <a:p>
            <a:pPr lvl="1"/>
            <a:r>
              <a:rPr lang="en-US" altLang="zh-CN" dirty="0"/>
              <a:t>         </a:t>
            </a:r>
            <a:r>
              <a:rPr lang="en-US" altLang="zh-CN" dirty="0" err="1"/>
              <a:t>RemoteSubject</a:t>
            </a:r>
            <a:r>
              <a:rPr lang="en-US" altLang="zh-CN" dirty="0"/>
              <a:t> </a:t>
            </a:r>
            <a:r>
              <a:rPr lang="en-US" altLang="zh-CN" dirty="0" err="1"/>
              <a:t>remoteSubject</a:t>
            </a:r>
            <a:r>
              <a:rPr lang="en-US" altLang="zh-CN" dirty="0"/>
              <a:t> = (</a:t>
            </a:r>
            <a:r>
              <a:rPr lang="en-US" altLang="zh-CN" dirty="0" err="1"/>
              <a:t>RemoteSubject</a:t>
            </a:r>
            <a:r>
              <a:rPr lang="en-US" altLang="zh-CN" dirty="0"/>
              <a:t>)</a:t>
            </a:r>
            <a:r>
              <a:rPr lang="en-US" altLang="zh-CN" dirty="0" err="1"/>
              <a:t>remoteObject</a:t>
            </a:r>
            <a:r>
              <a:rPr lang="en-US" altLang="zh-CN" dirty="0"/>
              <a:t>;</a:t>
            </a:r>
            <a:endParaRPr lang="en-US" altLang="zh-CN" dirty="0"/>
          </a:p>
          <a:p>
            <a:pPr lvl="1"/>
            <a:r>
              <a:rPr lang="en-US" altLang="zh-CN" dirty="0"/>
              <a:t>         </a:t>
            </a:r>
            <a:r>
              <a:rPr lang="en-US" altLang="zh-CN" dirty="0" err="1"/>
              <a:t>remoteSubject.setWidth</a:t>
            </a:r>
            <a:r>
              <a:rPr lang="en-US" altLang="zh-CN" dirty="0"/>
              <a:t>(129);</a:t>
            </a:r>
            <a:endParaRPr lang="en-US" altLang="zh-CN" dirty="0"/>
          </a:p>
          <a:p>
            <a:pPr lvl="1"/>
            <a:r>
              <a:rPr lang="en-US" altLang="zh-CN" dirty="0"/>
              <a:t>         </a:t>
            </a:r>
            <a:r>
              <a:rPr lang="en-US" altLang="zh-CN" dirty="0" err="1"/>
              <a:t>remoteSubject.setHeight</a:t>
            </a:r>
            <a:r>
              <a:rPr lang="en-US" altLang="zh-CN" dirty="0"/>
              <a:t>(528);</a:t>
            </a:r>
            <a:endParaRPr lang="en-US" altLang="zh-CN" dirty="0"/>
          </a:p>
          <a:p>
            <a:pPr lvl="1"/>
            <a:r>
              <a:rPr lang="en-US" altLang="zh-CN" dirty="0"/>
              <a:t>         double area=</a:t>
            </a:r>
            <a:r>
              <a:rPr lang="en-US" altLang="zh-CN" dirty="0" err="1"/>
              <a:t>remoteSubject.getArea</a:t>
            </a:r>
            <a:r>
              <a:rPr lang="en-US" altLang="zh-CN" dirty="0"/>
              <a:t>(); </a:t>
            </a:r>
            <a:endParaRPr lang="en-US" altLang="zh-CN" dirty="0"/>
          </a:p>
          <a:p>
            <a:pPr lvl="1"/>
            <a:r>
              <a:rPr lang="en-US" altLang="zh-CN" dirty="0"/>
              <a:t>         </a:t>
            </a:r>
            <a:r>
              <a:rPr lang="en-US" altLang="zh-CN" dirty="0" err="1"/>
              <a:t>System.out.println</a:t>
            </a:r>
            <a:r>
              <a:rPr lang="en-US" altLang="zh-CN" dirty="0"/>
              <a:t>("</a:t>
            </a:r>
            <a:r>
              <a:rPr lang="zh-CN" altLang="en-US" dirty="0"/>
              <a:t>面积</a:t>
            </a:r>
            <a:r>
              <a:rPr lang="en-US" altLang="zh-CN" dirty="0"/>
              <a:t>:"+area);</a:t>
            </a:r>
            <a:endParaRPr lang="en-US" altLang="zh-CN" dirty="0"/>
          </a:p>
          <a:p>
            <a:r>
              <a:rPr lang="en-US" altLang="zh-CN" dirty="0"/>
              <a:t>      }</a:t>
            </a:r>
            <a:endParaRPr lang="en-US" altLang="zh-CN" dirty="0"/>
          </a:p>
          <a:p>
            <a:r>
              <a:rPr lang="en-US" altLang="zh-CN" dirty="0"/>
              <a:t>      catch(Exception </a:t>
            </a:r>
            <a:r>
              <a:rPr lang="en-US" altLang="zh-CN" dirty="0" err="1"/>
              <a:t>exp</a:t>
            </a:r>
            <a:r>
              <a:rPr lang="en-US" altLang="zh-CN" dirty="0"/>
              <a:t>){</a:t>
            </a:r>
            <a:endParaRPr lang="en-US" altLang="zh-CN" dirty="0"/>
          </a:p>
          <a:p>
            <a:pPr lvl="1"/>
            <a:r>
              <a:rPr lang="en-US" altLang="zh-CN" dirty="0"/>
              <a:t>         </a:t>
            </a:r>
            <a:r>
              <a:rPr lang="en-US" altLang="zh-CN" dirty="0" err="1"/>
              <a:t>System.out.println</a:t>
            </a:r>
            <a:r>
              <a:rPr lang="en-US" altLang="zh-CN" dirty="0"/>
              <a:t>(</a:t>
            </a:r>
            <a:r>
              <a:rPr lang="en-US" altLang="zh-CN" dirty="0" err="1"/>
              <a:t>exp.toString</a:t>
            </a:r>
            <a:r>
              <a:rPr lang="en-US" altLang="zh-CN" dirty="0"/>
              <a:t>());</a:t>
            </a:r>
            <a:endParaRPr lang="en-US" altLang="zh-CN" dirty="0"/>
          </a:p>
          <a:p>
            <a:r>
              <a:rPr lang="en-US" altLang="zh-CN" dirty="0"/>
              <a:t>      }</a:t>
            </a:r>
            <a:endParaRPr lang="en-US" altLang="zh-CN" dirty="0"/>
          </a:p>
          <a:p>
            <a:r>
              <a:rPr lang="en-US" altLang="zh-CN" dirty="0"/>
              <a:t>   }</a:t>
            </a:r>
            <a:endParaRPr lang="en-US" altLang="zh-CN" dirty="0"/>
          </a:p>
          <a:p>
            <a:r>
              <a:rPr lang="en-US" altLang="zh-CN" dirty="0"/>
              <a:t>}</a:t>
            </a:r>
            <a:endParaRPr lang="en-US" altLang="zh-CN" dirty="0"/>
          </a:p>
        </p:txBody>
      </p:sp>
      <p:graphicFrame>
        <p:nvGraphicFramePr>
          <p:cNvPr id="4" name="Object 4"/>
          <p:cNvGraphicFramePr>
            <a:graphicFrameLocks noChangeAspect="1"/>
          </p:cNvGraphicFramePr>
          <p:nvPr/>
        </p:nvGraphicFramePr>
        <p:xfrm>
          <a:off x="4592442" y="5157192"/>
          <a:ext cx="3810000" cy="1371600"/>
        </p:xfrm>
        <a:graphic>
          <a:graphicData uri="http://schemas.openxmlformats.org/presentationml/2006/ole">
            <mc:AlternateContent xmlns:mc="http://schemas.openxmlformats.org/markup-compatibility/2006">
              <mc:Choice xmlns:v="urn:schemas-microsoft-com:vml" Requires="v">
                <p:oleObj spid="_x0000_s5371" name="位图图像" r:id="rId1" imgW="2505075" imgH="933450" progId="PBrush">
                  <p:embed/>
                </p:oleObj>
              </mc:Choice>
              <mc:Fallback>
                <p:oleObj name="位图图像" r:id="rId1" imgW="2505075" imgH="933450" progId="PBrush">
                  <p:embed/>
                  <p:pic>
                    <p:nvPicPr>
                      <p:cNvPr id="0"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442" y="5157192"/>
                        <a:ext cx="3810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9</a:t>
            </a:r>
            <a:endParaRPr lang="zh-CN" alt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11.10 Java</a:t>
            </a:r>
            <a:r>
              <a:rPr lang="zh-CN" altLang="en-US" dirty="0"/>
              <a:t>远程调用</a:t>
            </a:r>
            <a:endParaRPr lang="zh-CN" altLang="en-US" dirty="0"/>
          </a:p>
        </p:txBody>
      </p:sp>
      <p:pic>
        <p:nvPicPr>
          <p:cNvPr id="74754" name="Picture 2"/>
          <p:cNvPicPr>
            <a:picLocks noChangeAspect="1" noChangeArrowheads="1"/>
          </p:cNvPicPr>
          <p:nvPr/>
        </p:nvPicPr>
        <p:blipFill>
          <a:blip r:embed="rId1" cstate="print"/>
          <a:srcRect/>
          <a:stretch>
            <a:fillRect/>
          </a:stretch>
        </p:blipFill>
        <p:spPr bwMode="auto">
          <a:xfrm>
            <a:off x="800100" y="1285453"/>
            <a:ext cx="7543800" cy="5095875"/>
          </a:xfrm>
          <a:prstGeom prst="rect">
            <a:avLst/>
          </a:prstGeom>
          <a:noFill/>
          <a:ln w="9525">
            <a:noFill/>
            <a:miter lim="800000"/>
            <a:headEnd/>
            <a:tailEnd/>
          </a:ln>
        </p:spPr>
      </p:pic>
      <p:sp>
        <p:nvSpPr>
          <p:cNvPr id="5" name="TextBox 4"/>
          <p:cNvSpPr txBox="1"/>
          <p:nvPr/>
        </p:nvSpPr>
        <p:spPr>
          <a:xfrm>
            <a:off x="7164288" y="188640"/>
            <a:ext cx="1106329" cy="646331"/>
          </a:xfrm>
          <a:prstGeom prst="rect">
            <a:avLst/>
          </a:prstGeom>
          <a:noFill/>
          <a:ln w="25400">
            <a:solidFill>
              <a:srgbClr val="FF0000"/>
            </a:solidFill>
          </a:ln>
        </p:spPr>
        <p:txBody>
          <a:bodyPr wrap="none" rtlCol="0">
            <a:spAutoFit/>
          </a:bodyPr>
          <a:lstStyle/>
          <a:p>
            <a:r>
              <a:rPr lang="en-US" altLang="zh-CN" b="1" dirty="0"/>
              <a:t>D:\Server</a:t>
            </a:r>
            <a:endParaRPr lang="en-US" altLang="zh-CN" b="1" dirty="0"/>
          </a:p>
          <a:p>
            <a:r>
              <a:rPr lang="en-US" altLang="zh-CN" b="1" dirty="0"/>
              <a:t>D:\Client</a:t>
            </a:r>
            <a:endParaRPr lang="zh-CN" altLang="en-US" b="1"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solidFill>
                  <a:srgbClr val="FF0000"/>
                </a:solidFill>
              </a:rPr>
              <a:t>11.6 </a:t>
            </a:r>
            <a:r>
              <a:rPr lang="zh-CN" altLang="en-US" sz="2000" dirty="0">
                <a:solidFill>
                  <a:srgbClr val="FF0000"/>
                </a:solidFill>
              </a:rPr>
              <a:t>套接字</a:t>
            </a:r>
            <a:r>
              <a:rPr lang="en-US" altLang="zh-CN" sz="2000" dirty="0">
                <a:solidFill>
                  <a:srgbClr val="FF0000"/>
                </a:solidFill>
              </a:rPr>
              <a:t>Socket</a:t>
            </a:r>
            <a:endParaRPr lang="en-US" altLang="zh-CN" sz="2000" dirty="0">
              <a:solidFill>
                <a:srgbClr val="FF0000"/>
              </a:solidFill>
            </a:endParaRP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2077" y="44351"/>
            <a:ext cx="8064896"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try</a:t>
            </a:r>
            <a:endParaRPr lang="en-US" altLang="zh-CN" sz="1400" b="1" dirty="0">
              <a:solidFill>
                <a:srgbClr val="7F0055"/>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a:t>
            </a:r>
            <a:r>
              <a:rPr lang="en-US" altLang="zh-CN" sz="1400" b="1" dirty="0">
                <a:solidFill>
                  <a:srgbClr val="000000"/>
                </a:solidFill>
                <a:latin typeface="Consolas" panose="020B0609020204030204" pitchFamily="49" charset="0"/>
              </a:rPr>
              <a:t> = 0;</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*2);</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"Server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endParaRPr lang="en-US" altLang="zh-CN" sz="1400"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r>
              <a:rPr lang="en-US" altLang="zh-CN" sz="1400" b="1" i="1" dirty="0">
                <a:solidFill>
                  <a:srgbClr val="6A3E3E"/>
                </a:solidFill>
                <a:latin typeface="Consolas" panose="020B0609020204030204" pitchFamily="49" charset="0"/>
              </a:rPr>
              <a:t>e</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3" name="Straight Arrow Connector 5"/>
          <p:cNvCxnSpPr/>
          <p:nvPr/>
        </p:nvCxnSpPr>
        <p:spPr>
          <a:xfrm>
            <a:off x="176557" y="170080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2005965" y="64770"/>
            <a:ext cx="5668010" cy="440055"/>
          </a:xfrm>
          <a:prstGeom prst="rect">
            <a:avLst/>
          </a:prstGeom>
        </p:spPr>
      </p:pic>
      <p:sp>
        <p:nvSpPr>
          <p:cNvPr id="5" name="文本框 4"/>
          <p:cNvSpPr txBox="1"/>
          <p:nvPr/>
        </p:nvSpPr>
        <p:spPr>
          <a:xfrm>
            <a:off x="539750" y="4797425"/>
            <a:ext cx="7707630" cy="427355"/>
          </a:xfrm>
          <a:prstGeom prst="rect">
            <a:avLst/>
          </a:prstGeom>
          <a:noFill/>
        </p:spPr>
        <p:txBody>
          <a:bodyPr wrap="square" rtlCol="0">
            <a:noAutofit/>
          </a:bodyPr>
          <a:p>
            <a:r>
              <a:rPr lang="zh-CN" altLang="en-US"/>
              <a:t>注意到代码ss.accept()表示每当有新的客户端连接进来后，就返回一个Socket实例，这个Socket实例就是用来和刚连接的客户端进行通信的。</a:t>
            </a:r>
            <a:endParaRPr lang="zh-CN" altLang="en-US"/>
          </a:p>
          <a:p>
            <a:endParaRPr lang="zh-CN" altLang="en-US"/>
          </a:p>
        </p:txBody>
      </p:sp>
      <p:pic>
        <p:nvPicPr>
          <p:cNvPr id="6" name="图片 5"/>
          <p:cNvPicPr>
            <a:picLocks noChangeAspect="1"/>
          </p:cNvPicPr>
          <p:nvPr/>
        </p:nvPicPr>
        <p:blipFill>
          <a:blip r:embed="rId2"/>
          <a:stretch>
            <a:fillRect/>
          </a:stretch>
        </p:blipFill>
        <p:spPr>
          <a:xfrm>
            <a:off x="971550" y="5373370"/>
            <a:ext cx="8042910" cy="1977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42292"/>
            <a:ext cx="7488832" cy="677037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Client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r>
              <a:rPr lang="en-US" altLang="zh-CN" sz="1400" b="1" dirty="0">
                <a:solidFill>
                  <a:srgbClr val="2A00FF"/>
                </a:solidFill>
                <a:latin typeface="Consolas" panose="020B0609020204030204" pitchFamily="49" charset="0"/>
              </a:rPr>
              <a:t>"localhost"</a:t>
            </a:r>
            <a:r>
              <a:rPr lang="en-US" altLang="zh-CN" sz="1400" b="1" dirty="0">
                <a:solidFill>
                  <a:srgbClr val="000000"/>
                </a:solidFill>
                <a:latin typeface="Consolas" panose="020B0609020204030204" pitchFamily="49" charset="0"/>
              </a:rPr>
              <a:t>, 4333);        </a:t>
            </a:r>
            <a:endParaRPr lang="en-US" altLang="zh-CN" sz="1400" b="1"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(1);</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m2</a:t>
            </a:r>
            <a:r>
              <a:rPr lang="en-US" altLang="zh-CN" sz="1400" b="1" dirty="0">
                <a:solidFill>
                  <a:srgbClr val="000000"/>
                </a:solidFill>
                <a:latin typeface="Consolas" panose="020B0609020204030204" pitchFamily="49" charset="0"/>
              </a:rPr>
              <a:t> = 0;</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"Client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m2</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endParaRPr lang="en-US" altLang="zh-CN" sz="1400"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"Unable to connect to the server"</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3" name="Straight Arrow Connector 5"/>
          <p:cNvCxnSpPr/>
          <p:nvPr/>
        </p:nvCxnSpPr>
        <p:spPr>
          <a:xfrm>
            <a:off x="700342" y="254714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66640" y="1881505"/>
            <a:ext cx="4248150" cy="645160"/>
          </a:xfrm>
          <a:prstGeom prst="rect">
            <a:avLst/>
          </a:prstGeom>
          <a:noFill/>
        </p:spPr>
        <p:txBody>
          <a:bodyPr wrap="square" rtlCol="0">
            <a:spAutoFit/>
          </a:bodyPr>
          <a:p>
            <a:r>
              <a:rPr lang="zh-CN" altLang="en-US">
                <a:solidFill>
                  <a:srgbClr val="FF0000"/>
                </a:solidFill>
              </a:rPr>
              <a:t>如果连接成功，将返回一个Socket实例，用于后续通信。</a:t>
            </a:r>
            <a:endParaRPr lang="zh-CN" altLang="en-US">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多线程版本</a:t>
            </a:r>
            <a:endParaRPr lang="zh-CN" altLang="en-US"/>
          </a:p>
        </p:txBody>
      </p:sp>
      <p:pic>
        <p:nvPicPr>
          <p:cNvPr id="6" name="内容占位符 5"/>
          <p:cNvPicPr>
            <a:picLocks noChangeAspect="1"/>
          </p:cNvPicPr>
          <p:nvPr>
            <p:ph idx="1"/>
          </p:nvPr>
        </p:nvPicPr>
        <p:blipFill>
          <a:blip r:embed="rId1"/>
          <a:stretch>
            <a:fillRect/>
          </a:stretch>
        </p:blipFill>
        <p:spPr>
          <a:xfrm>
            <a:off x="618490" y="1196340"/>
            <a:ext cx="8229600" cy="3397885"/>
          </a:xfrm>
          <a:prstGeom prst="rect">
            <a:avLst/>
          </a:prstGeom>
        </p:spPr>
      </p:pic>
      <p:sp>
        <p:nvSpPr>
          <p:cNvPr id="7" name="文本框 6"/>
          <p:cNvSpPr txBox="1"/>
          <p:nvPr/>
        </p:nvSpPr>
        <p:spPr>
          <a:xfrm>
            <a:off x="467360" y="4940935"/>
            <a:ext cx="7870190" cy="1476375"/>
          </a:xfrm>
          <a:prstGeom prst="rect">
            <a:avLst/>
          </a:prstGeom>
          <a:noFill/>
        </p:spPr>
        <p:txBody>
          <a:bodyPr wrap="square" rtlCol="0">
            <a:spAutoFit/>
          </a:bodyPr>
          <a:p>
            <a:r>
              <a:rPr lang="zh-CN" altLang="en-US"/>
              <a:t>注意到代码ss.accept()表示每当有新的客户端连接进来后，就返回一个Socket实例，这个Socket实例就是用来和刚连接的客户端进行通信的。由于客户端很多，要实现并发处理，我们就必须为每个新的Socket创建一个新线程来处理，这样，主线程的作用就是接收新的连接，每当收到新连接后，就创建一个新线程进行处理。</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95605" y="188595"/>
            <a:ext cx="6848475" cy="4143375"/>
          </a:xfrm>
          <a:prstGeom prst="rect">
            <a:avLst/>
          </a:prstGeom>
        </p:spPr>
      </p:pic>
      <p:pic>
        <p:nvPicPr>
          <p:cNvPr id="5" name="图片 4"/>
          <p:cNvPicPr>
            <a:picLocks noChangeAspect="1"/>
          </p:cNvPicPr>
          <p:nvPr/>
        </p:nvPicPr>
        <p:blipFill>
          <a:blip r:embed="rId2"/>
          <a:stretch>
            <a:fillRect/>
          </a:stretch>
        </p:blipFill>
        <p:spPr>
          <a:xfrm>
            <a:off x="2486025" y="3860800"/>
            <a:ext cx="6657975" cy="3324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39115" y="188595"/>
            <a:ext cx="7622540" cy="6310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UDP</a:t>
            </a:r>
            <a:endParaRPr lang="en-US" altLang="zh-CN"/>
          </a:p>
        </p:txBody>
      </p:sp>
      <p:sp>
        <p:nvSpPr>
          <p:cNvPr id="3" name="内容占位符 2"/>
          <p:cNvSpPr>
            <a:spLocks noGrp="1"/>
          </p:cNvSpPr>
          <p:nvPr>
            <p:ph idx="1"/>
          </p:nvPr>
        </p:nvSpPr>
        <p:spPr/>
        <p:txBody>
          <a:bodyPr>
            <a:normAutofit fontScale="90000" lnSpcReduction="10000"/>
          </a:bodyPr>
          <a:p>
            <a:r>
              <a:rPr lang="zh-CN" altLang="en-US"/>
              <a:t>和TCP编程相比，UDP编程就简单得多，因为UDP没有创建连接，数据包也是一次收发一个，所以没有流的概念。</a:t>
            </a:r>
            <a:endParaRPr lang="zh-CN" altLang="en-US"/>
          </a:p>
          <a:p>
            <a:endParaRPr lang="zh-CN" altLang="en-US"/>
          </a:p>
          <a:p>
            <a:r>
              <a:rPr lang="zh-CN" altLang="en-US"/>
              <a:t>在Java中使用UDP编程，仍然需要使用Socket，因为应用程序在使用UDP时必须指定网络接口（IP）和端口号。注意：UDP端口和TCP端口虽然都使用0~65535，但他们是两套独立的端口，即一个应用程序用TCP占用了端口1234，不影响另一个应用程序用UDP占用端口1234。</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12140" y="116205"/>
            <a:ext cx="7781925" cy="3286125"/>
          </a:xfrm>
          <a:prstGeom prst="rect">
            <a:avLst/>
          </a:prstGeom>
        </p:spPr>
      </p:pic>
      <p:pic>
        <p:nvPicPr>
          <p:cNvPr id="5" name="图片 4"/>
          <p:cNvPicPr>
            <a:picLocks noChangeAspect="1"/>
          </p:cNvPicPr>
          <p:nvPr/>
        </p:nvPicPr>
        <p:blipFill>
          <a:blip r:embed="rId2"/>
          <a:stretch>
            <a:fillRect/>
          </a:stretch>
        </p:blipFill>
        <p:spPr>
          <a:xfrm>
            <a:off x="283845" y="3402330"/>
            <a:ext cx="8576945" cy="3422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11.1 URL</a:t>
            </a:r>
            <a:r>
              <a:rPr lang="zh-CN" altLang="en-US" sz="2000" dirty="0">
                <a:solidFill>
                  <a:srgbClr val="FF0000"/>
                </a:solidFill>
              </a:rPr>
              <a:t>类</a:t>
            </a:r>
            <a:endParaRPr lang="en-US" altLang="zh-CN" sz="2000" dirty="0">
              <a:solidFill>
                <a:srgbClr val="FF0000"/>
              </a:solidFill>
            </a:endParaRPr>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67995" y="836295"/>
            <a:ext cx="8229600" cy="3690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HTTP编程</a:t>
            </a:r>
            <a:endParaRPr lang="zh-CN" altLang="en-US"/>
          </a:p>
        </p:txBody>
      </p:sp>
      <p:pic>
        <p:nvPicPr>
          <p:cNvPr id="4" name="内容占位符 3"/>
          <p:cNvPicPr>
            <a:picLocks noChangeAspect="1"/>
          </p:cNvPicPr>
          <p:nvPr>
            <p:ph idx="1"/>
          </p:nvPr>
        </p:nvPicPr>
        <p:blipFill>
          <a:blip r:embed="rId1"/>
          <a:stretch>
            <a:fillRect/>
          </a:stretch>
        </p:blipFill>
        <p:spPr>
          <a:xfrm>
            <a:off x="457200" y="1765300"/>
            <a:ext cx="8229600" cy="41954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57200" y="2306955"/>
            <a:ext cx="8229600" cy="3111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23850" y="274955"/>
            <a:ext cx="8229600" cy="4051935"/>
          </a:xfrm>
          <a:prstGeom prst="rect">
            <a:avLst/>
          </a:prstGeom>
        </p:spPr>
      </p:pic>
      <p:pic>
        <p:nvPicPr>
          <p:cNvPr id="5" name="图片 4"/>
          <p:cNvPicPr>
            <a:picLocks noChangeAspect="1"/>
          </p:cNvPicPr>
          <p:nvPr/>
        </p:nvPicPr>
        <p:blipFill>
          <a:blip r:embed="rId2"/>
          <a:stretch>
            <a:fillRect/>
          </a:stretch>
        </p:blipFill>
        <p:spPr>
          <a:xfrm>
            <a:off x="611505" y="4364990"/>
            <a:ext cx="6076950" cy="19907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57200" y="404495"/>
            <a:ext cx="8229600" cy="3359150"/>
          </a:xfrm>
          <a:prstGeom prst="rect">
            <a:avLst/>
          </a:prstGeom>
        </p:spPr>
      </p:pic>
      <p:pic>
        <p:nvPicPr>
          <p:cNvPr id="5" name="图片 4"/>
          <p:cNvPicPr>
            <a:picLocks noChangeAspect="1"/>
          </p:cNvPicPr>
          <p:nvPr/>
        </p:nvPicPr>
        <p:blipFill>
          <a:blip r:embed="rId2"/>
          <a:stretch>
            <a:fillRect/>
          </a:stretch>
        </p:blipFill>
        <p:spPr>
          <a:xfrm>
            <a:off x="611505" y="4221480"/>
            <a:ext cx="8714105" cy="19037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23850" y="274955"/>
            <a:ext cx="8229600" cy="2729230"/>
          </a:xfrm>
          <a:prstGeom prst="rect">
            <a:avLst/>
          </a:prstGeom>
        </p:spPr>
      </p:pic>
      <p:pic>
        <p:nvPicPr>
          <p:cNvPr id="5" name="图片 4"/>
          <p:cNvPicPr>
            <a:picLocks noChangeAspect="1"/>
          </p:cNvPicPr>
          <p:nvPr/>
        </p:nvPicPr>
        <p:blipFill>
          <a:blip r:embed="rId2"/>
          <a:stretch>
            <a:fillRect/>
          </a:stretch>
        </p:blipFill>
        <p:spPr>
          <a:xfrm>
            <a:off x="323850" y="3068955"/>
            <a:ext cx="8314690" cy="3596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50000"/>
          </a:bodyPr>
          <a:p>
            <a:r>
              <a:rPr lang="zh-CN" altLang="en-US"/>
              <a:t>既然HTTP涉及到客户端和服务器端，和TCP类似，我们也需要针对客户端编程和针对服务器端编程。</a:t>
            </a:r>
            <a:endParaRPr lang="zh-CN" altLang="en-US"/>
          </a:p>
          <a:p>
            <a:endParaRPr lang="zh-CN" altLang="en-US"/>
          </a:p>
          <a:p>
            <a:r>
              <a:rPr lang="zh-CN" altLang="en-US"/>
              <a:t>本节我们不讨论服务器端的HTTP编程，因为服务器端的HTTP编程本质上就是编写Web服务器，这是一个非常复杂的体系，也是JavaEE开发的核心内容，我们在后面的章节再仔细研究。</a:t>
            </a:r>
            <a:endParaRPr lang="zh-CN" altLang="en-US"/>
          </a:p>
          <a:p>
            <a:endParaRPr lang="zh-CN" altLang="en-US"/>
          </a:p>
          <a:p>
            <a:r>
              <a:rPr lang="zh-CN" altLang="en-US"/>
              <a:t>本节我们只讨论作为客户端的HTTP编程。</a:t>
            </a:r>
            <a:endParaRPr lang="zh-CN" altLang="en-US"/>
          </a:p>
          <a:p>
            <a:endParaRPr lang="zh-CN" altLang="en-US"/>
          </a:p>
          <a:p>
            <a:r>
              <a:rPr lang="zh-CN" altLang="en-US"/>
              <a:t>因为浏览器也是一种HTTP客户端，所以，客户端的HTTP编程，它的行为本质上和浏览器是一样的，即发送一个HTTP请求，接收服务器响应后，获得响应内容。只不过浏览器进一步把响应内容解析后渲染并展示给了用户，而我们使用Java进行HTTP客户端编程仅限于获得响应内容。</a:t>
            </a:r>
            <a:endParaRPr lang="zh-CN" altLang="en-US"/>
          </a:p>
          <a:p>
            <a:endParaRPr lang="zh-CN" altLang="en-US"/>
          </a:p>
          <a:p>
            <a:r>
              <a:rPr lang="zh-CN" altLang="en-US"/>
              <a:t>我们来看一下Java如何使用HTTP客户端编程。</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87730" y="1600200"/>
            <a:ext cx="7367270" cy="45262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67995" y="332105"/>
            <a:ext cx="7551420" cy="58781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57200" y="2312670"/>
            <a:ext cx="8229600" cy="31000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基本概念</a:t>
            </a:r>
            <a:endParaRPr lang="zh-CN" altLang="zh-CN"/>
          </a:p>
        </p:txBody>
      </p:sp>
      <p:sp>
        <p:nvSpPr>
          <p:cNvPr id="3" name="内容占位符 2"/>
          <p:cNvSpPr>
            <a:spLocks noGrp="1"/>
          </p:cNvSpPr>
          <p:nvPr>
            <p:ph idx="1"/>
          </p:nvPr>
        </p:nvSpPr>
        <p:spPr/>
        <p:txBody>
          <a:bodyPr>
            <a:normAutofit fontScale="70000"/>
          </a:bodyPr>
          <a:p>
            <a:r>
              <a:rPr lang="zh-CN" altLang="en-US"/>
              <a:t>计算机网络：由两台或更多计算机组成的网络；</a:t>
            </a:r>
            <a:endParaRPr lang="zh-CN" altLang="en-US"/>
          </a:p>
          <a:p>
            <a:r>
              <a:rPr lang="zh-CN" altLang="en-US"/>
              <a:t>互联网：连接网络的网络；</a:t>
            </a:r>
            <a:endParaRPr lang="zh-CN" altLang="en-US"/>
          </a:p>
          <a:p>
            <a:r>
              <a:rPr lang="zh-CN" altLang="en-US"/>
              <a:t>IP地址：计算机的网络接口（通常是网卡）在网络中的唯一标识；</a:t>
            </a:r>
            <a:endParaRPr lang="zh-CN" altLang="en-US"/>
          </a:p>
          <a:p>
            <a:r>
              <a:rPr lang="zh-CN" altLang="en-US"/>
              <a:t>网关：负责连接多个网络，并在多个网络之间转发数据的计算机，通常是路由器或交换机；</a:t>
            </a:r>
            <a:endParaRPr lang="zh-CN" altLang="en-US"/>
          </a:p>
          <a:p>
            <a:r>
              <a:rPr lang="zh-CN" altLang="en-US"/>
              <a:t>网络协议：互联网使用TCP/IP协议，它泛指互联网协议簇；</a:t>
            </a:r>
            <a:endParaRPr lang="zh-CN" altLang="en-US"/>
          </a:p>
          <a:p>
            <a:r>
              <a:rPr lang="zh-CN" altLang="en-US"/>
              <a:t>IP协议：一种分组交换传输协议；</a:t>
            </a:r>
            <a:endParaRPr lang="zh-CN" altLang="en-US"/>
          </a:p>
          <a:p>
            <a:r>
              <a:rPr lang="zh-CN" altLang="en-US"/>
              <a:t>TCP协议：一种面向连接，可靠传输的协议；</a:t>
            </a:r>
            <a:endParaRPr lang="zh-CN" altLang="en-US"/>
          </a:p>
          <a:p>
            <a:r>
              <a:rPr lang="zh-CN" altLang="en-US"/>
              <a:t>UDP协议：一种无连接，不可靠传输的协议。</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r>
              <a:rPr lang="zh-CN" altLang="en-US"/>
              <a:t>https://betheme.net/news/txtlist_i29085v.html?action=onClick</a:t>
            </a:r>
            <a:endParaRPr lang="zh-CN" altLang="en-US"/>
          </a:p>
          <a:p>
            <a:r>
              <a:rPr lang="zh-CN" altLang="en-US"/>
              <a:t>要实现链式方法调用，其实很简单，就是让每个set方法，返回自己即可，也很容易实现</a:t>
            </a:r>
            <a:endParaRPr lang="zh-CN" altLang="en-US"/>
          </a:p>
          <a:p>
            <a:r>
              <a:rPr lang="zh-CN" altLang="en-US"/>
              <a:t>public long getId() {</a:t>
            </a:r>
            <a:endParaRPr lang="zh-CN" altLang="en-US"/>
          </a:p>
          <a:p>
            <a:r>
              <a:rPr lang="zh-CN" altLang="en-US"/>
              <a:t>        return id;</a:t>
            </a:r>
            <a:endParaRPr lang="zh-CN" altLang="en-US"/>
          </a:p>
          <a:p>
            <a:r>
              <a:rPr lang="zh-CN" altLang="en-US"/>
              <a:t>    }</a:t>
            </a:r>
            <a:endParaRPr lang="zh-CN" altLang="en-US"/>
          </a:p>
          <a:p>
            <a:endParaRPr lang="zh-CN" altLang="en-US"/>
          </a:p>
          <a:p>
            <a:r>
              <a:rPr lang="zh-CN" altLang="en-US"/>
              <a:t>    public FixedDepositDetails setId(long id) {</a:t>
            </a:r>
            <a:endParaRPr lang="zh-CN" altLang="en-US"/>
          </a:p>
          <a:p>
            <a:r>
              <a:rPr lang="zh-CN" altLang="en-US"/>
              <a:t>        this.id = id;</a:t>
            </a:r>
            <a:endParaRPr lang="zh-CN" altLang="en-US"/>
          </a:p>
          <a:p>
            <a:r>
              <a:rPr lang="zh-CN" altLang="en-US"/>
              <a:t>        return this;</a:t>
            </a:r>
            <a:endParaRPr lang="zh-CN" altLang="en-US"/>
          </a:p>
          <a:p>
            <a:r>
              <a:rPr lang="zh-CN" altLang="en-US"/>
              <a:t>    }</a:t>
            </a:r>
            <a:endParaRPr lang="zh-CN" altLang="en-US"/>
          </a:p>
          <a:p>
            <a:r>
              <a:rPr lang="zh-CN" altLang="en-US"/>
              <a:t>可以使用idea环境，自动生成返回this的set方法，选择Setter template:为Builder即可生成想要的set方法，如下图所示：</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HTTP</a:t>
            </a:r>
            <a:r>
              <a:rPr lang="zh-CN" altLang="zh-CN"/>
              <a:t>与微服务</a:t>
            </a:r>
            <a:endParaRPr lang="zh-CN" altLang="zh-CN"/>
          </a:p>
        </p:txBody>
      </p:sp>
      <p:sp>
        <p:nvSpPr>
          <p:cNvPr id="3" name="内容占位符 2"/>
          <p:cNvSpPr>
            <a:spLocks noGrp="1"/>
          </p:cNvSpPr>
          <p:nvPr>
            <p:ph idx="1"/>
          </p:nvPr>
        </p:nvSpPr>
        <p:spPr/>
        <p:txBody>
          <a:bodyPr/>
          <a:p>
            <a:r>
              <a:rPr lang="zh-CN" altLang="en-US"/>
              <a:t>https://blog.csdn.net/weixin_44722917/article/details/114241102</a:t>
            </a:r>
            <a:endParaRPr lang="zh-CN" altLang="en-US"/>
          </a:p>
          <a:p>
            <a:r>
              <a:rPr lang="zh-CN" altLang="en-US"/>
              <a:t>系统架构也因此也不断的演进、升级、迭代。从单一应用，到垂直拆分，到分布式服务，到SOA，以及现在火热的微服务架构，还有在Google带领下来势汹涌的Service Mesh。</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30000"/>
          </a:bodyPr>
          <a:p>
            <a:r>
              <a:rPr lang="zh-CN" altLang="en-US"/>
              <a:t>无论是微服务还是SOA，都面临着服务间的远程调用。那么服务间的远程调用方式有哪些呢？</a:t>
            </a:r>
            <a:endParaRPr lang="zh-CN" altLang="en-US"/>
          </a:p>
          <a:p>
            <a:endParaRPr lang="zh-CN" altLang="en-US"/>
          </a:p>
          <a:p>
            <a:r>
              <a:rPr lang="zh-CN" altLang="en-US"/>
              <a:t>常见的远程调用方式有以下几种：</a:t>
            </a:r>
            <a:endParaRPr lang="zh-CN" altLang="en-US"/>
          </a:p>
          <a:p>
            <a:endParaRPr lang="zh-CN" altLang="en-US"/>
          </a:p>
          <a:p>
            <a:r>
              <a:rPr lang="zh-CN" altLang="en-US"/>
              <a:t>RPC：Remote Produce Call远程过程调用，类似的还有RMI。自定义数据格式，基于原生TCP通信，速度快，效率高。早期的webservice，现在热门的dubbo，都是RPC的典型</a:t>
            </a:r>
            <a:endParaRPr lang="zh-CN" altLang="en-US"/>
          </a:p>
          <a:p>
            <a:endParaRPr lang="zh-CN" altLang="en-US"/>
          </a:p>
          <a:p>
            <a:r>
              <a:rPr lang="zh-CN" altLang="en-US"/>
              <a:t>Http：http其实是一种网络传输协议，基于TCP，规定了数据传输的格式。现在客户端浏览器与服务端通信基本都是采用Http协议。也可以用来进行远程服务调用。缺点是消息封装臃肿。</a:t>
            </a:r>
            <a:endParaRPr lang="zh-CN" altLang="en-US"/>
          </a:p>
          <a:p>
            <a:endParaRPr lang="zh-CN" altLang="en-US"/>
          </a:p>
          <a:p>
            <a:r>
              <a:rPr lang="zh-CN" altLang="en-US"/>
              <a:t>现在热门的Rest风格，就可以通过http协议来实现。</a:t>
            </a:r>
            <a:endParaRPr lang="zh-CN" altLang="en-US"/>
          </a:p>
          <a:p>
            <a:r>
              <a:rPr lang="zh-CN" altLang="en-US"/>
              <a:t>既然两种方式都可以实现远程调用，我们该如何选择呢？</a:t>
            </a:r>
            <a:endParaRPr lang="zh-CN" altLang="en-US"/>
          </a:p>
          <a:p>
            <a:endParaRPr lang="zh-CN" altLang="en-US"/>
          </a:p>
          <a:p>
            <a:r>
              <a:rPr lang="zh-CN" altLang="en-US"/>
              <a:t>速度来看，RPC要比http更快，虽然底层都是TCP，但是http协议的信息往往比较臃肿，不过可以采用gzip压缩。</a:t>
            </a:r>
            <a:endParaRPr lang="zh-CN" altLang="en-US"/>
          </a:p>
          <a:p>
            <a:r>
              <a:rPr lang="zh-CN" altLang="en-US"/>
              <a:t>难度来看，RPC实现较为复杂，http相对比较简单</a:t>
            </a:r>
            <a:endParaRPr lang="zh-CN" altLang="en-US"/>
          </a:p>
          <a:p>
            <a:r>
              <a:rPr lang="zh-CN" altLang="en-US"/>
              <a:t>灵活性来看，http更胜一筹，因为它不关心实现细节，跨平台、跨语言。</a:t>
            </a:r>
            <a:endParaRPr lang="zh-CN" altLang="en-US"/>
          </a:p>
          <a:p>
            <a:r>
              <a:rPr lang="zh-CN" altLang="en-US"/>
              <a:t>因此，两者都有不同的使用场景：</a:t>
            </a:r>
            <a:endParaRPr lang="zh-CN" altLang="en-US"/>
          </a:p>
          <a:p>
            <a:endParaRPr lang="zh-CN" altLang="en-US"/>
          </a:p>
          <a:p>
            <a:r>
              <a:rPr lang="zh-CN" altLang="en-US"/>
              <a:t>如果对效率要求更高，并且开发过程使用统一的技术栈，那么用RPC还是不错的。</a:t>
            </a:r>
            <a:endParaRPr lang="zh-CN" altLang="en-US"/>
          </a:p>
          <a:p>
            <a:r>
              <a:rPr lang="zh-CN" altLang="en-US"/>
              <a:t>如果需要更加灵活，跨语言、跨平台，显然http更合适</a:t>
            </a:r>
            <a:endParaRPr lang="zh-CN" altLang="en-US"/>
          </a:p>
          <a:p>
            <a:r>
              <a:rPr lang="zh-CN" altLang="en-US"/>
              <a:t>微服务，更加强调的是独立、自治、灵活。而RPC方式的限制较多，因此微服务框架中，一般都会采用基于Http的Rest风格服务。</a:t>
            </a:r>
            <a:endParaRPr lang="zh-CN" altLang="en-US"/>
          </a:p>
          <a:p>
            <a:pPr marL="0" indent="0">
              <a:buNone/>
            </a:pP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RMI远程调用</a:t>
            </a:r>
            <a:endParaRPr lang="zh-CN" altLang="en-US"/>
          </a:p>
        </p:txBody>
      </p:sp>
      <p:pic>
        <p:nvPicPr>
          <p:cNvPr id="4" name="内容占位符 3"/>
          <p:cNvPicPr>
            <a:picLocks noChangeAspect="1"/>
          </p:cNvPicPr>
          <p:nvPr>
            <p:ph idx="1"/>
          </p:nvPr>
        </p:nvPicPr>
        <p:blipFill>
          <a:blip r:embed="rId1"/>
          <a:stretch>
            <a:fillRect/>
          </a:stretch>
        </p:blipFill>
        <p:spPr>
          <a:xfrm>
            <a:off x="457200" y="1680845"/>
            <a:ext cx="8229600" cy="4364355"/>
          </a:xfrm>
          <a:prstGeom prst="rect">
            <a:avLst/>
          </a:prstGeom>
        </p:spPr>
      </p:pic>
      <p:graphicFrame>
        <p:nvGraphicFramePr>
          <p:cNvPr id="5" name="Object 5"/>
          <p:cNvGraphicFramePr>
            <a:graphicFrameLocks noChangeAspect="1"/>
          </p:cNvGraphicFramePr>
          <p:nvPr/>
        </p:nvGraphicFramePr>
        <p:xfrm>
          <a:off x="5508625" y="4940935"/>
          <a:ext cx="3627120" cy="1624965"/>
        </p:xfrm>
        <a:graphic>
          <a:graphicData uri="http://schemas.openxmlformats.org/presentationml/2006/ole">
            <mc:AlternateContent xmlns:mc="http://schemas.openxmlformats.org/markup-compatibility/2006">
              <mc:Choice xmlns:v="urn:schemas-microsoft-com:vml" Requires="v">
                <p:oleObj spid="_x0000_s1276" name="位图图像" r:id="rId2" imgW="5572125" imgH="1981200" progId="PBrush">
                  <p:embed/>
                </p:oleObj>
              </mc:Choice>
              <mc:Fallback>
                <p:oleObj name="位图图像" r:id="rId2" imgW="5572125" imgH="1981200" progId="PBrush">
                  <p:embed/>
                  <p:pic>
                    <p:nvPicPr>
                      <p:cNvPr id="0"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4940935"/>
                        <a:ext cx="3627120" cy="1624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23850" y="260350"/>
            <a:ext cx="8229600" cy="2905125"/>
          </a:xfrm>
          <a:prstGeom prst="rect">
            <a:avLst/>
          </a:prstGeom>
        </p:spPr>
      </p:pic>
      <p:pic>
        <p:nvPicPr>
          <p:cNvPr id="5" name="图片 4"/>
          <p:cNvPicPr>
            <a:picLocks noChangeAspect="1"/>
          </p:cNvPicPr>
          <p:nvPr/>
        </p:nvPicPr>
        <p:blipFill>
          <a:blip r:embed="rId2"/>
          <a:stretch>
            <a:fillRect/>
          </a:stretch>
        </p:blipFill>
        <p:spPr>
          <a:xfrm>
            <a:off x="181610" y="3357245"/>
            <a:ext cx="8505190" cy="24453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56590" y="1600200"/>
            <a:ext cx="7829550" cy="45262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endParaRPr lang="zh-CN" altLang="en-US" sz="3200" dirty="0"/>
          </a:p>
        </p:txBody>
      </p:sp>
      <p:sp>
        <p:nvSpPr>
          <p:cNvPr id="3" name="内容占位符 2"/>
          <p:cNvSpPr>
            <a:spLocks noGrp="1"/>
          </p:cNvSpPr>
          <p:nvPr>
            <p:ph idx="1"/>
          </p:nvPr>
        </p:nvSpPr>
        <p:spPr/>
        <p:txBody>
          <a:bodyPr>
            <a:normAutofit/>
          </a:bodyPr>
          <a:lstStyle/>
          <a:p>
            <a:r>
              <a:rPr lang="zh-CN" altLang="en-US" sz="2000" dirty="0"/>
              <a:t>一个</a:t>
            </a:r>
            <a:r>
              <a:rPr lang="en-US" altLang="zh-CN" sz="2000" dirty="0"/>
              <a:t>URL</a:t>
            </a:r>
            <a:r>
              <a:rPr lang="zh-CN" altLang="en-US" sz="2000" dirty="0"/>
              <a:t>对象通常包含最基本的三部分信息：协议、地址、资源。</a:t>
            </a:r>
            <a:endParaRPr lang="en-US" altLang="zh-CN" sz="2000" dirty="0"/>
          </a:p>
          <a:p>
            <a:pPr lvl="1"/>
            <a:r>
              <a:rPr lang="zh-CN" altLang="en-US" sz="2000" dirty="0"/>
              <a:t>常用的</a:t>
            </a:r>
            <a:r>
              <a:rPr lang="en-US" altLang="zh-CN" sz="2000" dirty="0"/>
              <a:t>http</a:t>
            </a:r>
            <a:r>
              <a:rPr lang="zh-CN" altLang="en-US" sz="2000" dirty="0"/>
              <a:t>、</a:t>
            </a:r>
            <a:r>
              <a:rPr lang="en-US" altLang="zh-CN" sz="2000" dirty="0"/>
              <a:t>ftp</a:t>
            </a:r>
            <a:r>
              <a:rPr lang="zh-CN" altLang="en-US" sz="2000" dirty="0"/>
              <a:t>、</a:t>
            </a:r>
            <a:r>
              <a:rPr lang="en-US" altLang="zh-CN" sz="2000" dirty="0"/>
              <a:t>file</a:t>
            </a:r>
            <a:r>
              <a:rPr lang="zh-CN" altLang="en-US" sz="2000" b="1" dirty="0">
                <a:solidFill>
                  <a:srgbClr val="FF0000"/>
                </a:solidFill>
              </a:rPr>
              <a:t>协议</a:t>
            </a:r>
            <a:r>
              <a:rPr lang="zh-CN" altLang="en-US" sz="2000" dirty="0"/>
              <a:t>都是</a:t>
            </a:r>
            <a:r>
              <a:rPr lang="en-US" altLang="zh-CN" sz="2000" dirty="0"/>
              <a:t>JVM</a:t>
            </a:r>
            <a:r>
              <a:rPr lang="zh-CN" altLang="en-US" sz="2000" dirty="0"/>
              <a:t>支持的协议</a:t>
            </a:r>
            <a:endParaRPr lang="en-US" altLang="zh-CN" sz="2000" dirty="0"/>
          </a:p>
          <a:p>
            <a:pPr lvl="1"/>
            <a:r>
              <a:rPr lang="zh-CN" altLang="en-US" sz="2000" b="1" dirty="0">
                <a:solidFill>
                  <a:srgbClr val="FF0000"/>
                </a:solidFill>
              </a:rPr>
              <a:t>地址</a:t>
            </a:r>
            <a:r>
              <a:rPr lang="zh-CN" altLang="en-US" sz="2000" dirty="0"/>
              <a:t>必须是能连接的有效的</a:t>
            </a:r>
            <a:r>
              <a:rPr lang="en-US" altLang="zh-CN" sz="2000" dirty="0"/>
              <a:t>IP</a:t>
            </a:r>
            <a:r>
              <a:rPr lang="zh-CN" altLang="en-US" sz="2000" dirty="0"/>
              <a:t>地址或域名（</a:t>
            </a:r>
            <a:r>
              <a:rPr lang="en-US" altLang="zh-CN" sz="2000" dirty="0"/>
              <a:t>host name</a:t>
            </a:r>
            <a:r>
              <a:rPr lang="zh-CN" altLang="en-US" sz="2000" dirty="0"/>
              <a:t>）</a:t>
            </a:r>
            <a:endParaRPr lang="en-US" altLang="zh-CN" sz="2000" dirty="0"/>
          </a:p>
          <a:p>
            <a:pPr lvl="1"/>
            <a:r>
              <a:rPr lang="zh-CN" altLang="en-US" sz="2000" b="1" dirty="0">
                <a:solidFill>
                  <a:srgbClr val="FF0000"/>
                </a:solidFill>
              </a:rPr>
              <a:t>资源</a:t>
            </a:r>
            <a:r>
              <a:rPr lang="zh-CN" altLang="en-US" sz="2000" dirty="0"/>
              <a:t>可以是主机上的任何一个</a:t>
            </a:r>
            <a:r>
              <a:rPr lang="zh-CN" altLang="en-US" sz="2000" dirty="0">
                <a:solidFill>
                  <a:srgbClr val="FF0000"/>
                </a:solidFill>
              </a:rPr>
              <a:t>文件</a:t>
            </a:r>
            <a:endParaRPr lang="zh-CN" altLang="en-US" sz="2000" dirty="0">
              <a:solidFill>
                <a:srgbClr val="FF0000"/>
              </a:solidFill>
            </a:endParaRPr>
          </a:p>
          <a:p>
            <a:pPr marL="0" indent="0">
              <a:buNone/>
            </a:pPr>
            <a:endParaRPr lang="en-US" altLang="zh-CN" sz="2000" dirty="0"/>
          </a:p>
          <a:p>
            <a:r>
              <a:rPr lang="en-US" altLang="zh-CN" sz="2000" dirty="0"/>
              <a:t>IP: Internet Protocol</a:t>
            </a:r>
            <a:endParaRPr lang="en-US" altLang="zh-CN" sz="2000" dirty="0"/>
          </a:p>
          <a:p>
            <a:r>
              <a:rPr lang="en-US" altLang="zh-CN" sz="2000" dirty="0"/>
              <a:t>DNS: Domain Name Servers</a:t>
            </a:r>
            <a:r>
              <a:rPr lang="zh-CN" altLang="en-US" sz="2000" dirty="0"/>
              <a:t>，用来把</a:t>
            </a:r>
            <a:r>
              <a:rPr lang="en-US" altLang="zh-CN" sz="2000" dirty="0"/>
              <a:t>host name</a:t>
            </a:r>
            <a:r>
              <a:rPr lang="zh-CN" altLang="en-US" sz="2000" dirty="0"/>
              <a:t>转换成</a:t>
            </a:r>
            <a:r>
              <a:rPr lang="en-US" altLang="zh-CN" sz="2000" dirty="0"/>
              <a:t>IP</a:t>
            </a:r>
            <a:r>
              <a:rPr lang="zh-CN" altLang="en-US" sz="2000" dirty="0"/>
              <a:t>地址</a:t>
            </a:r>
            <a:endParaRPr lang="en-US" altLang="zh-CN" sz="2000" dirty="0"/>
          </a:p>
          <a:p>
            <a:endParaRPr lang="zh-C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endParaRPr lang="zh-CN" altLang="en-US" sz="3200" dirty="0"/>
          </a:p>
        </p:txBody>
      </p:sp>
      <p:sp>
        <p:nvSpPr>
          <p:cNvPr id="3" name="内容占位符 2"/>
          <p:cNvSpPr>
            <a:spLocks noGrp="1"/>
          </p:cNvSpPr>
          <p:nvPr>
            <p:ph idx="1"/>
          </p:nvPr>
        </p:nvSpPr>
        <p:spPr/>
        <p:txBody>
          <a:bodyPr>
            <a:noAutofit/>
          </a:bodyPr>
          <a:lstStyle/>
          <a:p>
            <a:r>
              <a:rPr lang="en-US" altLang="zh-CN" sz="2000" dirty="0"/>
              <a:t>1.URL</a:t>
            </a:r>
            <a:r>
              <a:rPr lang="zh-CN" altLang="en-US" sz="2000" dirty="0"/>
              <a:t>的构造方法</a:t>
            </a:r>
            <a:endParaRPr lang="zh-CN" altLang="en-US" sz="2000" dirty="0"/>
          </a:p>
          <a:p>
            <a:pPr marL="0" indent="0">
              <a:buNone/>
            </a:pPr>
            <a:r>
              <a:rPr lang="en-US" altLang="zh-CN" sz="2000" dirty="0"/>
              <a:t>	public </a:t>
            </a:r>
            <a:r>
              <a:rPr lang="en-US" altLang="zh-CN" sz="2000" b="1" dirty="0">
                <a:solidFill>
                  <a:srgbClr val="FF0000"/>
                </a:solidFill>
              </a:rPr>
              <a:t>URL(String spec) </a:t>
            </a:r>
            <a:r>
              <a:rPr lang="en-US" altLang="zh-CN" sz="2000" dirty="0"/>
              <a:t> throws </a:t>
            </a:r>
            <a:r>
              <a:rPr lang="en-US" altLang="zh-CN" sz="2000" dirty="0" err="1"/>
              <a:t>MalformedURLException</a:t>
            </a:r>
            <a:endParaRPr lang="en-US" altLang="zh-CN" sz="2000" dirty="0"/>
          </a:p>
          <a:p>
            <a:r>
              <a:rPr lang="zh-CN" altLang="en-US" sz="2000" dirty="0"/>
              <a:t>该构造方法使用字符串初始化一个</a:t>
            </a:r>
            <a:r>
              <a:rPr lang="en-US" altLang="zh-CN" sz="2000" dirty="0"/>
              <a:t>URL</a:t>
            </a:r>
            <a:r>
              <a:rPr lang="zh-CN" altLang="en-US" sz="2000" dirty="0"/>
              <a:t>对象，例如</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lvl="1"/>
            <a:r>
              <a:rPr lang="zh-CN" altLang="en-US" sz="2000" dirty="0"/>
              <a:t>该</a:t>
            </a:r>
            <a:r>
              <a:rPr lang="en-US" altLang="zh-CN" sz="2000" dirty="0"/>
              <a:t>URL</a:t>
            </a:r>
            <a:r>
              <a:rPr lang="zh-CN" altLang="en-US" sz="2000" dirty="0"/>
              <a:t>对象使用的</a:t>
            </a:r>
            <a:r>
              <a:rPr lang="zh-CN" altLang="en-US" sz="2000" b="1" dirty="0">
                <a:solidFill>
                  <a:srgbClr val="FF0000"/>
                </a:solidFill>
              </a:rPr>
              <a:t>协议</a:t>
            </a:r>
            <a:r>
              <a:rPr lang="zh-CN" altLang="en-US" sz="2000" dirty="0"/>
              <a:t>是</a:t>
            </a:r>
            <a:r>
              <a:rPr lang="en-US" altLang="zh-CN" sz="2000" dirty="0"/>
              <a:t>http</a:t>
            </a:r>
            <a:r>
              <a:rPr lang="zh-CN" altLang="en-US" sz="2000" dirty="0"/>
              <a:t>协议，即用户按这种协议和指定的服务器通信；该</a:t>
            </a:r>
            <a:r>
              <a:rPr lang="en-US" altLang="zh-CN" sz="2000" dirty="0"/>
              <a:t>URL</a:t>
            </a:r>
            <a:r>
              <a:rPr lang="zh-CN" altLang="en-US" sz="2000" dirty="0"/>
              <a:t>对象包含的</a:t>
            </a:r>
            <a:r>
              <a:rPr lang="zh-CN" altLang="en-US" sz="2000" b="1" dirty="0">
                <a:solidFill>
                  <a:srgbClr val="FF0000"/>
                </a:solidFill>
              </a:rPr>
              <a:t>地址</a:t>
            </a:r>
            <a:r>
              <a:rPr lang="zh-CN" altLang="en-US" sz="2000" dirty="0"/>
              <a:t>是</a:t>
            </a:r>
            <a:r>
              <a:rPr lang="en-US" altLang="zh-CN" sz="2000" dirty="0"/>
              <a:t>yahoo.com.cn</a:t>
            </a:r>
            <a:r>
              <a:rPr lang="zh-CN" altLang="en-US" sz="2000" dirty="0"/>
              <a:t>；所包含的</a:t>
            </a:r>
            <a:r>
              <a:rPr lang="zh-CN" altLang="en-US" sz="2000" b="1" dirty="0">
                <a:solidFill>
                  <a:srgbClr val="FF0000"/>
                </a:solidFill>
              </a:rPr>
              <a:t>资源</a:t>
            </a:r>
            <a:r>
              <a:rPr lang="zh-CN" altLang="en-US" sz="2000" dirty="0"/>
              <a:t>是</a:t>
            </a:r>
            <a:r>
              <a:rPr lang="zh-CN" altLang="en-US" sz="2000" dirty="0">
                <a:solidFill>
                  <a:srgbClr val="FF0000"/>
                </a:solidFill>
              </a:rPr>
              <a:t>默认</a:t>
            </a:r>
            <a:r>
              <a:rPr lang="zh-CN" altLang="en-US" sz="2000" dirty="0"/>
              <a:t>的资源（主页）。</a:t>
            </a:r>
            <a:endParaRPr lang="zh-CN" altLang="en-US" sz="2000" dirty="0"/>
          </a:p>
        </p:txBody>
      </p:sp>
      <p:sp>
        <p:nvSpPr>
          <p:cNvPr id="4" name="文本框 3"/>
          <p:cNvSpPr txBox="1"/>
          <p:nvPr/>
        </p:nvSpPr>
        <p:spPr>
          <a:xfrm>
            <a:off x="971600" y="2704852"/>
            <a:ext cx="4248472" cy="2123658"/>
          </a:xfrm>
          <a:prstGeom prst="rect">
            <a:avLst/>
          </a:prstGeom>
          <a:solidFill>
            <a:srgbClr val="CCFFFF"/>
          </a:solidFill>
        </p:spPr>
        <p:txBody>
          <a:bodyPr wrap="square" rtlCol="0">
            <a:spAutoFit/>
          </a:bodyPr>
          <a:lstStyle/>
          <a:p>
            <a:r>
              <a:rPr lang="en-US" altLang="zh-CN" sz="1600" dirty="0"/>
              <a:t>try </a:t>
            </a:r>
            <a:endParaRPr lang="en-US" altLang="zh-CN" sz="1600" dirty="0"/>
          </a:p>
          <a:p>
            <a:r>
              <a:rPr lang="en-US" altLang="zh-CN" sz="1600" dirty="0"/>
              <a:t>{</a:t>
            </a:r>
            <a:endParaRPr lang="en-US" altLang="zh-CN" sz="1600" dirty="0"/>
          </a:p>
          <a:p>
            <a:r>
              <a:rPr lang="en-US" altLang="zh-CN" sz="1600" dirty="0"/>
              <a:t>      </a:t>
            </a:r>
            <a:r>
              <a:rPr lang="en-US" altLang="zh-CN" sz="1600" dirty="0" err="1"/>
              <a:t>url</a:t>
            </a:r>
            <a:r>
              <a:rPr lang="en-US" altLang="zh-CN" sz="1600" dirty="0"/>
              <a:t>=new URL("http://yahoo.com.cn");</a:t>
            </a:r>
            <a:endParaRPr lang="en-US" altLang="zh-CN" sz="1600" dirty="0"/>
          </a:p>
          <a:p>
            <a:r>
              <a:rPr lang="en-US" altLang="zh-CN" sz="1600" dirty="0"/>
              <a:t>}</a:t>
            </a:r>
            <a:endParaRPr lang="en-US" altLang="zh-CN" sz="1600" dirty="0"/>
          </a:p>
          <a:p>
            <a:r>
              <a:rPr lang="en-US" altLang="zh-CN" sz="1600" dirty="0"/>
              <a:t>catch(</a:t>
            </a:r>
            <a:r>
              <a:rPr lang="en-US" altLang="zh-CN" sz="1600" dirty="0" err="1"/>
              <a:t>MalformedURLException</a:t>
            </a:r>
            <a:r>
              <a:rPr lang="en-US" altLang="zh-CN" sz="1600" dirty="0"/>
              <a:t> e)</a:t>
            </a:r>
            <a:endParaRPr lang="en-US" altLang="zh-CN" sz="1600" dirty="0"/>
          </a:p>
          <a:p>
            <a:r>
              <a:rPr lang="en-US" altLang="zh-CN" sz="1600" dirty="0"/>
              <a:t>{ </a:t>
            </a:r>
            <a:endParaRPr lang="en-US" altLang="zh-CN" sz="1600" dirty="0"/>
          </a:p>
          <a:p>
            <a:r>
              <a:rPr lang="en-US" altLang="zh-CN" sz="1600" dirty="0"/>
              <a:t>      </a:t>
            </a:r>
            <a:r>
              <a:rPr lang="en-US" altLang="zh-CN" sz="1600" dirty="0" err="1"/>
              <a:t>System.out.println</a:t>
            </a:r>
            <a:r>
              <a:rPr lang="en-US" altLang="zh-CN" sz="1600" dirty="0"/>
              <a:t>("Bad URL:"+</a:t>
            </a:r>
            <a:r>
              <a:rPr lang="en-US" altLang="zh-CN" sz="1600" dirty="0" err="1"/>
              <a:t>url</a:t>
            </a:r>
            <a:r>
              <a:rPr lang="en-US" altLang="zh-CN" sz="1600" dirty="0"/>
              <a:t>);</a:t>
            </a:r>
            <a:endParaRPr lang="en-US" altLang="zh-CN" sz="1600" dirty="0"/>
          </a:p>
          <a:p>
            <a:r>
              <a:rPr lang="en-US" altLang="zh-CN" sz="1600" dirty="0"/>
              <a:t>}</a:t>
            </a:r>
            <a:endParaRPr lang="en-US" altLang="zh-CN"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endParaRPr lang="zh-CN" altLang="en-US" sz="3200" dirty="0"/>
          </a:p>
        </p:txBody>
      </p:sp>
      <p:sp>
        <p:nvSpPr>
          <p:cNvPr id="3" name="内容占位符 2"/>
          <p:cNvSpPr>
            <a:spLocks noGrp="1"/>
          </p:cNvSpPr>
          <p:nvPr>
            <p:ph idx="1"/>
          </p:nvPr>
        </p:nvSpPr>
        <p:spPr/>
        <p:txBody>
          <a:bodyPr>
            <a:normAutofit/>
          </a:bodyPr>
          <a:lstStyle/>
          <a:p>
            <a:r>
              <a:rPr lang="en-US" altLang="zh-CN" sz="2000" dirty="0"/>
              <a:t>public </a:t>
            </a:r>
            <a:r>
              <a:rPr lang="en-US" altLang="zh-CN" sz="2000" b="1" dirty="0">
                <a:solidFill>
                  <a:srgbClr val="FF0000"/>
                </a:solidFill>
              </a:rPr>
              <a:t>URL(String protocol, String host, String file)</a:t>
            </a:r>
            <a:r>
              <a:rPr lang="en-US" altLang="zh-CN" sz="2000" dirty="0"/>
              <a:t> throws </a:t>
            </a:r>
            <a:r>
              <a:rPr lang="en-US" altLang="zh-CN" sz="2000" dirty="0" err="1"/>
              <a:t>MalformedURLException</a:t>
            </a:r>
            <a:endParaRPr lang="en-US" altLang="zh-CN" sz="2000" dirty="0"/>
          </a:p>
          <a:p>
            <a:endParaRPr lang="en-US" altLang="zh-CN" sz="2000" dirty="0"/>
          </a:p>
          <a:p>
            <a:r>
              <a:rPr lang="zh-CN" altLang="en-US" sz="2000" dirty="0"/>
              <a:t>该构造方法创建的</a:t>
            </a:r>
            <a:r>
              <a:rPr lang="en-US" altLang="zh-CN" sz="2000" dirty="0"/>
              <a:t>URL</a:t>
            </a:r>
            <a:r>
              <a:rPr lang="zh-CN" altLang="en-US" sz="2000" dirty="0"/>
              <a:t>对象的</a:t>
            </a:r>
            <a:r>
              <a:rPr lang="zh-CN" altLang="en-US" sz="2000" b="1" dirty="0">
                <a:solidFill>
                  <a:srgbClr val="FF0000"/>
                </a:solidFill>
              </a:rPr>
              <a:t>协议</a:t>
            </a:r>
            <a:r>
              <a:rPr lang="zh-CN" altLang="en-US" sz="2000" dirty="0"/>
              <a:t>、</a:t>
            </a:r>
            <a:r>
              <a:rPr lang="zh-CN" altLang="en-US" sz="2000" b="1" dirty="0">
                <a:solidFill>
                  <a:srgbClr val="FF0000"/>
                </a:solidFill>
              </a:rPr>
              <a:t>地址</a:t>
            </a:r>
            <a:r>
              <a:rPr lang="zh-CN" altLang="en-US" sz="2000" dirty="0"/>
              <a:t>和</a:t>
            </a:r>
            <a:r>
              <a:rPr lang="zh-CN" altLang="en-US" sz="2000" b="1" dirty="0">
                <a:solidFill>
                  <a:srgbClr val="FF0000"/>
                </a:solidFill>
              </a:rPr>
              <a:t>资源</a:t>
            </a:r>
            <a:r>
              <a:rPr lang="zh-CN" altLang="en-US" sz="2000" dirty="0"/>
              <a:t>分别由参数</a:t>
            </a:r>
            <a:r>
              <a:rPr lang="en-US" altLang="zh-CN" sz="2000" dirty="0"/>
              <a:t>protocol</a:t>
            </a:r>
            <a:r>
              <a:rPr lang="zh-CN" altLang="en-US" sz="2000" dirty="0"/>
              <a:t>、</a:t>
            </a:r>
            <a:r>
              <a:rPr lang="en-US" altLang="zh-CN" sz="2000" dirty="0"/>
              <a:t>host</a:t>
            </a:r>
            <a:r>
              <a:rPr lang="zh-CN" altLang="en-US" sz="2000" dirty="0"/>
              <a:t>和</a:t>
            </a:r>
            <a:r>
              <a:rPr lang="en-US" altLang="zh-CN" sz="2000" dirty="0"/>
              <a:t>file</a:t>
            </a:r>
            <a:r>
              <a:rPr lang="zh-CN" altLang="en-US" sz="2000" dirty="0"/>
              <a:t>指定。</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solidFill>
                  <a:srgbClr val="FF0000"/>
                </a:solidFill>
              </a:rPr>
              <a:t>11.2 </a:t>
            </a:r>
            <a:r>
              <a:rPr lang="zh-CN" altLang="en-US" sz="2000" dirty="0">
                <a:solidFill>
                  <a:srgbClr val="FF0000"/>
                </a:solidFill>
              </a:rPr>
              <a:t>读取</a:t>
            </a:r>
            <a:r>
              <a:rPr lang="en-US" altLang="zh-CN" sz="2000" dirty="0">
                <a:solidFill>
                  <a:srgbClr val="FF0000"/>
                </a:solidFill>
              </a:rPr>
              <a:t>URL</a:t>
            </a:r>
            <a:r>
              <a:rPr lang="zh-CN" altLang="en-US" sz="2000" dirty="0">
                <a:solidFill>
                  <a:srgbClr val="FF0000"/>
                </a:solidFill>
              </a:rPr>
              <a:t>中的资源</a:t>
            </a:r>
            <a:endParaRPr lang="en-US" altLang="zh-CN" sz="2000" dirty="0">
              <a:solidFill>
                <a:srgbClr val="FF0000"/>
              </a:solidFill>
            </a:endParaRPr>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TCP编程</a:t>
            </a:r>
            <a:endParaRPr lang="zh-CN" altLang="en-US"/>
          </a:p>
        </p:txBody>
      </p:sp>
      <p:sp>
        <p:nvSpPr>
          <p:cNvPr id="3" name="内容占位符 2"/>
          <p:cNvSpPr>
            <a:spLocks noGrp="1"/>
          </p:cNvSpPr>
          <p:nvPr>
            <p:ph idx="1"/>
          </p:nvPr>
        </p:nvSpPr>
        <p:spPr>
          <a:xfrm>
            <a:off x="395605" y="980440"/>
            <a:ext cx="8229600" cy="4525963"/>
          </a:xfrm>
        </p:spPr>
        <p:txBody>
          <a:bodyPr>
            <a:normAutofit/>
          </a:bodyPr>
          <a:p>
            <a:r>
              <a:rPr lang="zh-CN" altLang="en-US" sz="1715"/>
              <a:t>Socket是一个抽象概念，一个应用程序通过一个Socket来建立一个远程连接，而Socket内部通过TCP/IP协议把数据传输到网络</a:t>
            </a:r>
            <a:endParaRPr lang="zh-CN" altLang="en-US" sz="1715"/>
          </a:p>
          <a:p>
            <a:r>
              <a:rPr lang="zh-CN" altLang="en-US" sz="1715"/>
              <a:t>Socket、TCP和部分IP的功能都是由操作系统提供的，不同的编程语言只是提供了对操作系统调用的简单的封装。例如，Java提供的几个Socket相关的类就封装了操作系统提供的接口。</a:t>
            </a:r>
            <a:endParaRPr lang="zh-CN" altLang="en-US" sz="1715"/>
          </a:p>
          <a:p>
            <a:r>
              <a:rPr lang="zh-CN" altLang="en-US" sz="1715"/>
              <a:t>为什么需要Socket进行网络通信？因为仅仅通过IP地址进行通信是不够的，同一台计算机同一时间会运行多个网络应用程序，例如浏览器、QQ、邮件客户端等。当操作系统接收到一个数据包的时候，如果只有IP地址，它没法判断应该发给哪个应用程序，所以，操作系统抽象出Socket接口，每个应用程序需要各自对应到不同的Socket，数据包才能根据Socket正确地发到对应的应用程序。</a:t>
            </a:r>
            <a:endParaRPr lang="zh-CN" altLang="en-US" sz="1715"/>
          </a:p>
          <a:p>
            <a:r>
              <a:rPr lang="zh-CN" altLang="en-US" sz="1715"/>
              <a:t>一个Socket就是由IP地址和端口号（范围是0～65535）组成，可以把Socket简单理解为IP地址加端口号。端口号总是由操作系统分配，它是一个0～65535之间的数字，其中，小于1024的端口属于特权端口，需要管理员权限，大于1024的端口可以由任意用户的应用程序打开。</a:t>
            </a:r>
            <a:endParaRPr lang="zh-CN" altLang="en-US" sz="1715"/>
          </a:p>
        </p:txBody>
      </p:sp>
      <p:pic>
        <p:nvPicPr>
          <p:cNvPr id="4" name="图片 3"/>
          <p:cNvPicPr>
            <a:picLocks noChangeAspect="1"/>
          </p:cNvPicPr>
          <p:nvPr/>
        </p:nvPicPr>
        <p:blipFill>
          <a:blip r:embed="rId1"/>
          <a:stretch>
            <a:fillRect/>
          </a:stretch>
        </p:blipFill>
        <p:spPr>
          <a:xfrm>
            <a:off x="827405" y="4868545"/>
            <a:ext cx="7677150" cy="21812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endParaRPr lang="zh-CN" altLang="en-US" sz="3200" dirty="0"/>
          </a:p>
        </p:txBody>
      </p:sp>
      <p:sp>
        <p:nvSpPr>
          <p:cNvPr id="3" name="内容占位符 2"/>
          <p:cNvSpPr>
            <a:spLocks noGrp="1"/>
          </p:cNvSpPr>
          <p:nvPr>
            <p:ph idx="1"/>
          </p:nvPr>
        </p:nvSpPr>
        <p:spPr/>
        <p:txBody>
          <a:bodyPr>
            <a:noAutofit/>
          </a:bodyPr>
          <a:lstStyle/>
          <a:p>
            <a:r>
              <a:rPr lang="en-US" altLang="zh-CN" sz="2000" dirty="0"/>
              <a:t>URL</a:t>
            </a:r>
            <a:r>
              <a:rPr lang="zh-CN" altLang="en-US" sz="2000" dirty="0"/>
              <a:t>对象</a:t>
            </a:r>
            <a:r>
              <a:rPr lang="zh-CN" altLang="en-US" sz="2000" b="1" dirty="0">
                <a:solidFill>
                  <a:srgbClr val="FF0000"/>
                </a:solidFill>
              </a:rPr>
              <a:t>调用</a:t>
            </a:r>
            <a:endParaRPr lang="zh-CN" altLang="en-US" sz="2000" b="1" dirty="0">
              <a:solidFill>
                <a:srgbClr val="FF0000"/>
              </a:solidFill>
            </a:endParaRPr>
          </a:p>
          <a:p>
            <a:pPr marL="0" indent="0">
              <a:buNone/>
            </a:pPr>
            <a:r>
              <a:rPr lang="en-US" altLang="zh-CN" sz="2000" dirty="0"/>
              <a:t>	</a:t>
            </a:r>
            <a:r>
              <a:rPr lang="en-US" altLang="zh-CN" sz="2000" dirty="0" err="1"/>
              <a:t>InputStream</a:t>
            </a:r>
            <a:r>
              <a:rPr lang="en-US" altLang="zh-CN" sz="2000" dirty="0"/>
              <a:t> </a:t>
            </a:r>
            <a:r>
              <a:rPr lang="en-US" altLang="zh-CN" sz="2000" dirty="0" err="1"/>
              <a:t>openStream</a:t>
            </a:r>
            <a:r>
              <a:rPr lang="en-US" altLang="zh-CN" sz="2000" dirty="0"/>
              <a:t>()  </a:t>
            </a:r>
            <a:endParaRPr lang="en-US" altLang="zh-CN" sz="2000" dirty="0"/>
          </a:p>
          <a:p>
            <a:r>
              <a:rPr lang="zh-CN" altLang="en-US" sz="2000" dirty="0"/>
              <a:t>该方法可以返回一个输入流，该输入流指向</a:t>
            </a:r>
            <a:r>
              <a:rPr lang="en-US" altLang="zh-CN" sz="2000" dirty="0"/>
              <a:t>URL</a:t>
            </a:r>
            <a:r>
              <a:rPr lang="zh-CN" altLang="en-US" sz="2000" dirty="0"/>
              <a:t>对象所包含的</a:t>
            </a:r>
            <a:r>
              <a:rPr lang="zh-CN" altLang="en-US" sz="2000" b="1" dirty="0">
                <a:solidFill>
                  <a:srgbClr val="FF0000"/>
                </a:solidFill>
              </a:rPr>
              <a:t>资源</a:t>
            </a:r>
            <a:r>
              <a:rPr lang="zh-CN" altLang="en-US" sz="2000" dirty="0"/>
              <a:t>。通过该输入流可以将</a:t>
            </a:r>
            <a:r>
              <a:rPr lang="zh-CN" altLang="en-US" sz="2000" b="1" dirty="0">
                <a:solidFill>
                  <a:srgbClr val="0000FF"/>
                </a:solidFill>
              </a:rPr>
              <a:t>服务器</a:t>
            </a:r>
            <a:r>
              <a:rPr lang="zh-CN" altLang="en-US" sz="2000" dirty="0"/>
              <a:t>上的资源信息读入到</a:t>
            </a:r>
            <a:r>
              <a:rPr lang="zh-CN" altLang="en-US" sz="2000" b="1" dirty="0">
                <a:solidFill>
                  <a:srgbClr val="0000FF"/>
                </a:solidFill>
              </a:rPr>
              <a:t>客户端</a:t>
            </a:r>
            <a:r>
              <a:rPr lang="zh-CN" altLang="en-US" sz="2000" dirty="0"/>
              <a:t>。</a:t>
            </a:r>
            <a:endParaRPr lang="en-US" altLang="zh-CN" sz="2000" dirty="0"/>
          </a:p>
          <a:p>
            <a:endParaRPr lang="zh-CN" altLang="en-US" sz="2000" dirty="0"/>
          </a:p>
          <a:p>
            <a:r>
              <a:rPr lang="zh-CN" altLang="en-US" sz="2000" dirty="0"/>
              <a:t>下面的例子</a:t>
            </a:r>
            <a:r>
              <a:rPr lang="en-US" altLang="zh-CN" sz="2000" dirty="0"/>
              <a:t>Example11_1.java</a:t>
            </a:r>
            <a:r>
              <a:rPr lang="zh-CN" altLang="en-US" sz="2000" dirty="0"/>
              <a:t>在一个文本框中输入网址，然后点击确定按钮读取服务器上的资源。由于网络速度或其它因素，</a:t>
            </a:r>
            <a:r>
              <a:rPr lang="en-US" altLang="zh-CN" sz="2000" dirty="0"/>
              <a:t>URL</a:t>
            </a:r>
            <a:r>
              <a:rPr lang="zh-CN" altLang="en-US" sz="2000" dirty="0"/>
              <a:t>资源的读取可能会引起</a:t>
            </a:r>
            <a:r>
              <a:rPr lang="zh-CN" altLang="en-US" sz="2000" dirty="0">
                <a:solidFill>
                  <a:srgbClr val="FF0000"/>
                </a:solidFill>
              </a:rPr>
              <a:t>堵塞</a:t>
            </a:r>
            <a:r>
              <a:rPr lang="zh-CN" altLang="en-US" sz="2000" dirty="0"/>
              <a:t>，因此，程序需在</a:t>
            </a:r>
            <a:r>
              <a:rPr lang="zh-CN" altLang="en-US" sz="2000" b="1" dirty="0">
                <a:solidFill>
                  <a:srgbClr val="FF0000"/>
                </a:solidFill>
              </a:rPr>
              <a:t>一个线程中</a:t>
            </a:r>
            <a:r>
              <a:rPr lang="zh-CN" altLang="en-US" sz="2000" dirty="0"/>
              <a:t>读取</a:t>
            </a:r>
            <a:r>
              <a:rPr lang="en-US" altLang="zh-CN" sz="2000" dirty="0"/>
              <a:t>URL</a:t>
            </a:r>
            <a:r>
              <a:rPr lang="zh-CN" altLang="en-US" sz="2000" dirty="0"/>
              <a:t>资源，以免堵塞主线程。 </a:t>
            </a:r>
            <a:endParaRPr lang="zh-CN"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a:t>
            </a:r>
            <a:endParaRPr lang="en-US" altLang="zh-CN" sz="2000" dirty="0"/>
          </a:p>
          <a:p>
            <a:r>
              <a:rPr lang="en-US" altLang="zh-CN" sz="2000"/>
              <a:t>Example11_1.java</a:t>
            </a:r>
            <a:endParaRPr lang="en-US" altLang="zh-CN" sz="2000"/>
          </a:p>
          <a:p>
            <a:endParaRPr lang="zh-CN" altLang="en-US" sz="20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59832" y="1417638"/>
            <a:ext cx="4320480" cy="45599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7764" y="2090172"/>
            <a:ext cx="4248472" cy="2677656"/>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Example11_1</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26468" y="43458"/>
            <a:ext cx="6491064"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area</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[118];</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NetWin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(12,12);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area</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add(</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 300);</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17226" y="1982450"/>
            <a:ext cx="4709548" cy="289310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 !(</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3" name="Straight Arrow Connector 5"/>
          <p:cNvCxnSpPr/>
          <p:nvPr/>
        </p:nvCxnSpPr>
        <p:spPr>
          <a:xfrm>
            <a:off x="1907704" y="408346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151179"/>
            <a:ext cx="5616624"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 </a:t>
            </a:r>
            <a:r>
              <a:rPr lang="en-US" altLang="zh-CN" sz="1400" b="1" dirty="0">
                <a:solidFill>
                  <a:srgbClr val="3F7F5F"/>
                </a:solidFill>
                <a:latin typeface="Consolas" panose="020B0609020204030204" pitchFamily="49" charset="0"/>
              </a:rPr>
              <a:t>// !</a:t>
            </a:r>
            <a:endParaRPr lang="en-US" altLang="zh-CN" sz="1400" b="1"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url</a:t>
            </a:r>
            <a:r>
              <a:rPr lang="en-US" altLang="zh-CN" sz="1400" dirty="0" err="1">
                <a:solidFill>
                  <a:srgbClr val="000000"/>
                </a:solidFill>
                <a:latin typeface="Consolas" panose="020B0609020204030204" pitchFamily="49" charset="0"/>
              </a:rPr>
              <a:t>.openStream</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in</a:t>
            </a:r>
            <a:r>
              <a:rPr lang="en-US" altLang="zh-CN" sz="1400" b="1" dirty="0" err="1">
                <a:solidFill>
                  <a:srgbClr val="000000"/>
                </a:solidFill>
                <a:latin typeface="Consolas" panose="020B0609020204030204" pitchFamily="49" charset="0"/>
              </a:rPr>
              <a:t>.read</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-1 )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3" name="Straight Arrow Connector 5"/>
          <p:cNvCxnSpPr/>
          <p:nvPr/>
        </p:nvCxnSpPr>
        <p:spPr>
          <a:xfrm>
            <a:off x="1475656" y="1179607"/>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5"/>
          <p:cNvCxnSpPr/>
          <p:nvPr/>
        </p:nvCxnSpPr>
        <p:spPr>
          <a:xfrm>
            <a:off x="1475656" y="245670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solidFill>
                  <a:srgbClr val="FF0000"/>
                </a:solidFill>
              </a:rPr>
              <a:t>11.3 </a:t>
            </a:r>
            <a:r>
              <a:rPr lang="zh-CN" altLang="en-US" sz="2000" dirty="0">
                <a:solidFill>
                  <a:srgbClr val="FF0000"/>
                </a:solidFill>
              </a:rPr>
              <a:t>显示</a:t>
            </a:r>
            <a:r>
              <a:rPr lang="en-US" altLang="zh-CN" sz="2000" dirty="0">
                <a:solidFill>
                  <a:srgbClr val="FF0000"/>
                </a:solidFill>
              </a:rPr>
              <a:t>URL</a:t>
            </a:r>
            <a:r>
              <a:rPr lang="zh-CN" altLang="en-US" sz="2000" dirty="0">
                <a:solidFill>
                  <a:srgbClr val="FF0000"/>
                </a:solidFill>
              </a:rPr>
              <a:t>资源中的</a:t>
            </a:r>
            <a:r>
              <a:rPr lang="en-US" altLang="zh-CN" sz="2000" dirty="0">
                <a:solidFill>
                  <a:srgbClr val="FF0000"/>
                </a:solidFill>
              </a:rPr>
              <a:t>HTML</a:t>
            </a:r>
            <a:r>
              <a:rPr lang="zh-CN" altLang="en-US" sz="2000" dirty="0">
                <a:solidFill>
                  <a:srgbClr val="FF0000"/>
                </a:solidFill>
              </a:rPr>
              <a:t>文件</a:t>
            </a:r>
            <a:endParaRPr lang="en-US" altLang="zh-CN" sz="2000" dirty="0">
              <a:solidFill>
                <a:srgbClr val="FF0000"/>
              </a:solidFill>
            </a:endParaRPr>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endParaRPr lang="zh-CN" altLang="en-US" sz="3200" dirty="0"/>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b="1" dirty="0" err="1">
                <a:solidFill>
                  <a:srgbClr val="FF0000"/>
                </a:solidFill>
              </a:rPr>
              <a:t>JEditorPane</a:t>
            </a:r>
            <a:r>
              <a:rPr lang="zh-CN" altLang="en-US" sz="2000" dirty="0"/>
              <a:t>类可以解释执行</a:t>
            </a:r>
            <a:r>
              <a:rPr lang="en-US" altLang="zh-CN" sz="2000" dirty="0"/>
              <a:t>html</a:t>
            </a:r>
            <a:r>
              <a:rPr lang="zh-CN" altLang="en-US" sz="2000" dirty="0"/>
              <a:t>文件，也就是说，如果你把</a:t>
            </a:r>
            <a:r>
              <a:rPr lang="en-US" altLang="zh-CN" sz="2000" dirty="0"/>
              <a:t>html</a:t>
            </a:r>
            <a:r>
              <a:rPr lang="zh-CN" altLang="en-US" sz="2000" dirty="0"/>
              <a:t>文件读入到</a:t>
            </a:r>
            <a:r>
              <a:rPr lang="en-US" altLang="zh-CN" sz="2000" dirty="0" err="1"/>
              <a:t>JEditorPane</a:t>
            </a:r>
            <a:r>
              <a:rPr lang="zh-CN" altLang="en-US" sz="2000" dirty="0"/>
              <a:t>，该</a:t>
            </a:r>
            <a:r>
              <a:rPr lang="en-US" altLang="zh-CN" sz="2000" dirty="0"/>
              <a:t>html</a:t>
            </a:r>
            <a:r>
              <a:rPr lang="zh-CN" altLang="en-US" sz="2000" dirty="0"/>
              <a:t>文件就会被解释执行，显示在</a:t>
            </a:r>
            <a:r>
              <a:rPr lang="en-US" altLang="zh-CN" sz="2000" dirty="0" err="1"/>
              <a:t>JEditorPane</a:t>
            </a:r>
            <a:r>
              <a:rPr lang="zh-CN" altLang="en-US" sz="2000" dirty="0"/>
              <a:t>中，这样就可以看到网页的运行效果了。</a:t>
            </a:r>
            <a:endParaRPr lang="en-US" altLang="zh-CN" sz="2000" dirty="0"/>
          </a:p>
          <a:p>
            <a:endParaRPr lang="en-US" altLang="zh-CN" sz="2000" dirty="0"/>
          </a:p>
          <a:p>
            <a:r>
              <a:rPr lang="en-US" altLang="zh-CN" sz="2000" dirty="0" err="1"/>
              <a:t>JEditorPane</a:t>
            </a:r>
            <a:r>
              <a:rPr lang="zh-CN" altLang="en-US" sz="2000" dirty="0"/>
              <a:t>类的构造方法：</a:t>
            </a:r>
            <a:endParaRPr lang="zh-CN" altLang="en-US" sz="2000" dirty="0"/>
          </a:p>
          <a:p>
            <a:pPr marL="400050" lvl="1" indent="0">
              <a:buNone/>
            </a:pPr>
            <a:r>
              <a:rPr lang="en-US" altLang="zh-CN" sz="2000" dirty="0"/>
              <a:t>public </a:t>
            </a:r>
            <a:r>
              <a:rPr lang="en-US" altLang="zh-CN" sz="2000" dirty="0" err="1"/>
              <a:t>JEditorPane</a:t>
            </a:r>
            <a:r>
              <a:rPr lang="en-US" altLang="zh-CN" sz="2000" dirty="0"/>
              <a:t>()</a:t>
            </a:r>
            <a:endParaRPr lang="en-US" altLang="zh-CN" sz="2000" dirty="0"/>
          </a:p>
          <a:p>
            <a:pPr marL="400050" lvl="1" indent="0">
              <a:buNone/>
            </a:pPr>
            <a:r>
              <a:rPr lang="en-US" altLang="zh-CN" sz="2000" dirty="0"/>
              <a:t>public </a:t>
            </a:r>
            <a:r>
              <a:rPr lang="en-US" altLang="zh-CN" sz="2000" dirty="0" err="1"/>
              <a:t>JEditorPane</a:t>
            </a:r>
            <a:r>
              <a:rPr lang="en-US" altLang="zh-CN" sz="2000" dirty="0"/>
              <a:t>(URL </a:t>
            </a:r>
            <a:r>
              <a:rPr lang="en-US" altLang="zh-CN" sz="2000" dirty="0" err="1"/>
              <a:t>initialPage</a:t>
            </a:r>
            <a:r>
              <a:rPr lang="en-US" altLang="zh-CN" sz="2000" dirty="0"/>
              <a:t>) throws </a:t>
            </a:r>
            <a:r>
              <a:rPr lang="en-US" altLang="zh-CN" sz="2000" dirty="0" err="1"/>
              <a:t>IOException</a:t>
            </a:r>
            <a:endParaRPr lang="en-US" altLang="zh-CN" sz="2000" dirty="0"/>
          </a:p>
          <a:p>
            <a:pPr marL="400050" lvl="1" indent="0">
              <a:buNone/>
            </a:pPr>
            <a:r>
              <a:rPr lang="en-US" altLang="zh-CN" sz="2000" dirty="0"/>
              <a:t>public </a:t>
            </a:r>
            <a:r>
              <a:rPr lang="en-US" altLang="zh-CN" sz="2000" dirty="0" err="1"/>
              <a:t>JEditorPane</a:t>
            </a:r>
            <a:r>
              <a:rPr lang="en-US" altLang="zh-CN" sz="2000" dirty="0"/>
              <a:t>(String </a:t>
            </a:r>
            <a:r>
              <a:rPr lang="en-US" altLang="zh-CN" sz="2000" dirty="0" err="1"/>
              <a:t>url</a:t>
            </a:r>
            <a:r>
              <a:rPr lang="en-US" altLang="zh-CN" sz="2000" dirty="0"/>
              <a:t>) throws </a:t>
            </a:r>
            <a:r>
              <a:rPr lang="en-US" altLang="zh-CN" sz="2000" dirty="0" err="1"/>
              <a:t>IOException</a:t>
            </a:r>
            <a:endParaRPr lang="en-US" altLang="zh-CN" sz="2000" dirty="0"/>
          </a:p>
          <a:p>
            <a:r>
              <a:rPr lang="zh-CN" altLang="en-US" sz="2000" dirty="0"/>
              <a:t>后两个构造方法使用参数</a:t>
            </a:r>
            <a:r>
              <a:rPr lang="en-US" altLang="zh-CN" sz="2000" dirty="0" err="1"/>
              <a:t>initialPage</a:t>
            </a:r>
            <a:r>
              <a:rPr lang="zh-CN" altLang="en-US" sz="2000" dirty="0"/>
              <a:t>或</a:t>
            </a:r>
            <a:r>
              <a:rPr lang="en-US" altLang="zh-CN" sz="2000" dirty="0" err="1"/>
              <a:t>url</a:t>
            </a:r>
            <a:r>
              <a:rPr lang="zh-CN" altLang="en-US" sz="2000" dirty="0"/>
              <a:t>指定</a:t>
            </a:r>
            <a:r>
              <a:rPr lang="zh-CN" altLang="en-US" sz="2000" b="1" dirty="0">
                <a:solidFill>
                  <a:srgbClr val="0000FF"/>
                </a:solidFill>
              </a:rPr>
              <a:t>最初的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endParaRPr lang="en-US" altLang="zh-CN" sz="2000" dirty="0"/>
          </a:p>
          <a:p>
            <a:r>
              <a:rPr lang="en-US" altLang="zh-CN" sz="2000" dirty="0" err="1"/>
              <a:t>JEditorPane</a:t>
            </a:r>
            <a:r>
              <a:rPr lang="zh-CN" altLang="en-US" sz="2000" dirty="0"/>
              <a:t>对象调用</a:t>
            </a:r>
            <a:r>
              <a:rPr lang="en-US" altLang="zh-CN" sz="2000" dirty="0"/>
              <a:t>public void </a:t>
            </a:r>
            <a:r>
              <a:rPr lang="en-US" altLang="zh-CN" sz="2000" b="1" dirty="0" err="1">
                <a:solidFill>
                  <a:srgbClr val="FF0000"/>
                </a:solidFill>
              </a:rPr>
              <a:t>setPage</a:t>
            </a:r>
            <a:r>
              <a:rPr lang="en-US" altLang="zh-CN" sz="2000" dirty="0"/>
              <a:t>(URL page) throws </a:t>
            </a:r>
            <a:r>
              <a:rPr lang="en-US" altLang="zh-CN" sz="2000" dirty="0" err="1"/>
              <a:t>IOException</a:t>
            </a:r>
            <a:r>
              <a:rPr lang="zh-CN" altLang="en-US" sz="2000" dirty="0"/>
              <a:t>可以显示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endParaRPr lang="zh-CN" altLang="en-US" sz="3200" dirty="0"/>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2】</a:t>
            </a:r>
            <a:endParaRPr lang="en-US" altLang="zh-CN" sz="2000" dirty="0"/>
          </a:p>
          <a:p>
            <a:r>
              <a:rPr lang="en-US" altLang="zh-CN" sz="2000" dirty="0"/>
              <a:t>Example11_2.java</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3378" y="2420888"/>
            <a:ext cx="5657243" cy="406109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1760" y="1982450"/>
            <a:ext cx="4320480"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endParaRPr lang="en-US" altLang="zh-CN" sz="1400" b="1" dirty="0">
              <a:solidFill>
                <a:srgbClr val="000000"/>
              </a:solidFill>
              <a:latin typeface="Consolas" panose="020B0609020204030204" pitchFamily="49" charset="0"/>
            </a:endParaRP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r>
              <a:rPr lang="zh-CN" altLang="en-US"/>
              <a:t>使用Socket进行网络编程时，本质上就是两个进程之间的网络通信。其中一个进程必须充当服务器端，它会主动监听某个指定的端口，另一个进程必须充当客户端，它必须主动连接服务器的IP地址和指定端口，如果连接成功，服务器端和客户端就成功地建立了一个TCP连接，双方后续就可以随时发送和接收数据。</a:t>
            </a:r>
            <a:endParaRPr lang="zh-CN" altLang="en-US"/>
          </a:p>
          <a:p>
            <a:endParaRPr lang="zh-CN" altLang="en-US"/>
          </a:p>
          <a:p>
            <a:r>
              <a:rPr lang="zh-CN" altLang="en-US"/>
              <a:t>因此，当Socket连接成功地在服务器端和客户端之间建立后：</a:t>
            </a:r>
            <a:endParaRPr lang="zh-CN" altLang="en-US"/>
          </a:p>
          <a:p>
            <a:endParaRPr lang="zh-CN" altLang="en-US"/>
          </a:p>
          <a:p>
            <a:r>
              <a:rPr lang="zh-CN" altLang="en-US"/>
              <a:t>对服务器端来说，它的Socket是指定的IP地址和指定的端口号；</a:t>
            </a:r>
            <a:endParaRPr lang="zh-CN" altLang="en-US"/>
          </a:p>
          <a:p>
            <a:r>
              <a:rPr lang="zh-CN" altLang="en-US"/>
              <a:t>对客户端来说，它的Socket是它所在计算机的IP地址和一个由操作系统分配的随机端口号。</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5636" y="43458"/>
            <a:ext cx="655272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a:t>
            </a:r>
            <a:endParaRPr lang="en-US" altLang="zh-CN" sz="1400" b="1" dirty="0">
              <a:solidFill>
                <a:srgbClr val="7F0055"/>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360,300);</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endParaRPr lang="zh-CN" altLang="en-US" sz="1400" dirty="0">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1767006"/>
            <a:ext cx="4752528" cy="3323987"/>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797510"/>
            <a:ext cx="4968552"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=-1;</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3" name="Straight Arrow Connector 5"/>
          <p:cNvCxnSpPr/>
          <p:nvPr/>
        </p:nvCxnSpPr>
        <p:spPr>
          <a:xfrm>
            <a:off x="1907704" y="31219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solidFill>
                  <a:srgbClr val="FF0000"/>
                </a:solidFill>
              </a:rPr>
              <a:t>11.4 </a:t>
            </a:r>
            <a:r>
              <a:rPr lang="zh-CN" altLang="en-US" sz="2000" dirty="0">
                <a:solidFill>
                  <a:srgbClr val="FF0000"/>
                </a:solidFill>
              </a:rPr>
              <a:t>处理超链接</a:t>
            </a:r>
            <a:endParaRPr lang="en-US" altLang="zh-CN" sz="2000" dirty="0">
              <a:solidFill>
                <a:srgbClr val="FF0000"/>
              </a:solidFill>
            </a:endParaRPr>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endParaRPr lang="zh-CN" altLang="en-US" sz="3200" dirty="0"/>
          </a:p>
        </p:txBody>
      </p:sp>
      <p:sp>
        <p:nvSpPr>
          <p:cNvPr id="3" name="内容占位符 2"/>
          <p:cNvSpPr>
            <a:spLocks noGrp="1"/>
          </p:cNvSpPr>
          <p:nvPr>
            <p:ph idx="1"/>
          </p:nvPr>
        </p:nvSpPr>
        <p:spPr/>
        <p:txBody>
          <a:bodyPr>
            <a:normAutofit/>
          </a:bodyPr>
          <a:lstStyle/>
          <a:p>
            <a:r>
              <a:rPr lang="zh-CN" altLang="en-US" sz="2000" dirty="0"/>
              <a:t>程序可以通过处理</a:t>
            </a:r>
            <a:r>
              <a:rPr lang="en-US" altLang="zh-CN" sz="2000" dirty="0" err="1"/>
              <a:t>HyperlinkEvent</a:t>
            </a:r>
            <a:r>
              <a:rPr lang="zh-CN" altLang="en-US" sz="2000" b="1" dirty="0">
                <a:solidFill>
                  <a:srgbClr val="0000FF"/>
                </a:solidFill>
              </a:rPr>
              <a:t>事件</a:t>
            </a:r>
            <a:r>
              <a:rPr lang="zh-CN" altLang="en-US" sz="2000" dirty="0"/>
              <a:t>，来显示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r>
              <a:rPr lang="en-US" altLang="zh-CN" sz="2000" dirty="0" err="1"/>
              <a:t>JEditorPane</a:t>
            </a:r>
            <a:r>
              <a:rPr lang="zh-CN" altLang="en-US" sz="2000" dirty="0"/>
              <a:t>对象调用</a:t>
            </a:r>
            <a:r>
              <a:rPr lang="en-US" altLang="zh-CN" sz="2000" dirty="0" err="1"/>
              <a:t>addHyperlink</a:t>
            </a:r>
            <a:r>
              <a:rPr lang="en-US" altLang="zh-CN" sz="2000" b="1" dirty="0" err="1">
                <a:solidFill>
                  <a:srgbClr val="0000FF"/>
                </a:solidFill>
              </a:rPr>
              <a:t>Listener</a:t>
            </a:r>
            <a:r>
              <a:rPr lang="en-US" altLang="zh-CN" sz="2000" dirty="0"/>
              <a:t>(</a:t>
            </a:r>
            <a:r>
              <a:rPr lang="en-US" altLang="zh-CN" sz="2000" dirty="0" err="1"/>
              <a:t>HyperlinkListener</a:t>
            </a:r>
            <a:r>
              <a:rPr lang="en-US" altLang="zh-CN" sz="2000" dirty="0"/>
              <a:t> listener)</a:t>
            </a:r>
            <a:r>
              <a:rPr lang="zh-CN" altLang="en-US" sz="2000" dirty="0"/>
              <a:t>获得监视器。</a:t>
            </a:r>
            <a:endParaRPr lang="en-US" altLang="zh-CN" sz="2000" dirty="0"/>
          </a:p>
          <a:p>
            <a:r>
              <a:rPr lang="zh-CN" altLang="en-US" sz="2000" dirty="0"/>
              <a:t>监视器需要实现</a:t>
            </a:r>
            <a:r>
              <a:rPr lang="en-US" altLang="zh-CN" sz="2000" dirty="0" err="1"/>
              <a:t>HyperlinkListener</a:t>
            </a:r>
            <a:r>
              <a:rPr lang="zh-CN" altLang="en-US" sz="2000" dirty="0"/>
              <a:t>接口，该接口中的方法是</a:t>
            </a:r>
            <a:endParaRPr lang="zh-CN" altLang="en-US" sz="2000" dirty="0"/>
          </a:p>
          <a:p>
            <a:pPr marL="0" indent="0">
              <a:buNone/>
            </a:pPr>
            <a:r>
              <a:rPr lang="en-US" altLang="zh-CN" sz="2000" dirty="0"/>
              <a:t>	void </a:t>
            </a:r>
            <a:r>
              <a:rPr lang="en-US" altLang="zh-CN" sz="2000" b="1" dirty="0" err="1">
                <a:solidFill>
                  <a:srgbClr val="FF0000"/>
                </a:solidFill>
              </a:rPr>
              <a:t>hyperlinkUpdate</a:t>
            </a:r>
            <a:r>
              <a:rPr lang="en-US" altLang="zh-CN" sz="2000" dirty="0"/>
              <a:t>(</a:t>
            </a:r>
            <a:r>
              <a:rPr lang="en-US" altLang="zh-CN" sz="2000" dirty="0" err="1"/>
              <a:t>HyperlinkEvent</a:t>
            </a:r>
            <a:r>
              <a:rPr lang="en-US" altLang="zh-CN" sz="2000" dirty="0"/>
              <a:t> e)</a:t>
            </a:r>
            <a:endParaRPr lang="en-US" altLang="zh-CN" sz="2000" dirty="0"/>
          </a:p>
          <a:p>
            <a:endParaRPr lang="en-US" altLang="zh-CN" sz="2000" dirty="0"/>
          </a:p>
          <a:p>
            <a:r>
              <a:rPr lang="zh-CN" altLang="en-US" sz="2000" dirty="0"/>
              <a:t>在下面的例子</a:t>
            </a:r>
            <a:r>
              <a:rPr lang="en-US" altLang="zh-CN" sz="2000" dirty="0"/>
              <a:t>Example11_3.java</a:t>
            </a:r>
            <a:r>
              <a:rPr lang="zh-CN" altLang="en-US" sz="2000" dirty="0"/>
              <a:t>中，当单击超链接时，</a:t>
            </a:r>
            <a:r>
              <a:rPr lang="en-US" altLang="zh-CN" sz="2000" dirty="0" err="1"/>
              <a:t>JEditorPane</a:t>
            </a:r>
            <a:r>
              <a:rPr lang="zh-CN" altLang="en-US" sz="2000" dirty="0"/>
              <a:t>对象 将显示超链接所指向的网页。 </a:t>
            </a:r>
            <a:endParaRPr lang="zh-CN" altLang="en-US" sz="2000" dirty="0"/>
          </a:p>
        </p:txBody>
      </p:sp>
      <p:sp>
        <p:nvSpPr>
          <p:cNvPr id="4" name="Rectangle 3"/>
          <p:cNvSpPr/>
          <p:nvPr/>
        </p:nvSpPr>
        <p:spPr>
          <a:xfrm>
            <a:off x="7452320" y="35332"/>
            <a:ext cx="1636410" cy="369332"/>
          </a:xfrm>
          <a:prstGeom prst="rect">
            <a:avLst/>
          </a:prstGeom>
        </p:spPr>
        <p:txBody>
          <a:bodyPr wrap="none">
            <a:spAutoFit/>
          </a:bodyPr>
          <a:lstStyle/>
          <a:p>
            <a:r>
              <a:rPr lang="en-US" altLang="zh-CN" b="1" dirty="0" err="1">
                <a:solidFill>
                  <a:srgbClr val="FF0000"/>
                </a:solidFill>
              </a:rPr>
              <a:t>HyperlinkEvent</a:t>
            </a:r>
            <a:endParaRPr lang="en-US" b="1"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a:t>
            </a:r>
            <a:endParaRPr lang="en-US" altLang="zh-CN" sz="2000" dirty="0"/>
          </a:p>
          <a:p>
            <a:r>
              <a:rPr lang="en-US" altLang="zh-CN" sz="2000" dirty="0"/>
              <a:t>Example11_3.java</a:t>
            </a:r>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2780928"/>
            <a:ext cx="3742727" cy="2719898"/>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770447"/>
            <a:ext cx="3742727" cy="2729072"/>
          </a:xfrm>
          <a:prstGeom prst="rect">
            <a:avLst/>
          </a:prstGeom>
        </p:spPr>
      </p:pic>
      <p:cxnSp>
        <p:nvCxnSpPr>
          <p:cNvPr id="8" name="Straight Arrow Connector 5"/>
          <p:cNvCxnSpPr/>
          <p:nvPr/>
        </p:nvCxnSpPr>
        <p:spPr>
          <a:xfrm flipV="1">
            <a:off x="2757983" y="4293096"/>
            <a:ext cx="187220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47764" y="1874728"/>
            <a:ext cx="4248472"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Example11_3</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38100"/>
            <a:ext cx="6480720"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ActionListener,Runnable</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(60,60,360,300);</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592" y="1336119"/>
            <a:ext cx="734481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.addHyperlinkListener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HyperlinkListener</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hyperlinkUpdate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.getEventType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HyperlinkEvent.EventType.</a:t>
            </a:r>
            <a:r>
              <a:rPr lang="en-US" altLang="zh-CN" sz="1400" b="1" i="1" dirty="0" err="1">
                <a:solidFill>
                  <a:srgbClr val="0000C0"/>
                </a:solidFill>
                <a:latin typeface="Consolas" panose="020B0609020204030204" pitchFamily="49" charset="0"/>
              </a:rPr>
              <a:t>ACTIVATED</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e</a:t>
            </a:r>
            <a:r>
              <a:rPr lang="en-US" altLang="zh-CN" sz="1400" dirty="0" err="1">
                <a:solidFill>
                  <a:srgbClr val="000000"/>
                </a:solidFill>
                <a:latin typeface="Consolas" panose="020B0609020204030204" pitchFamily="49" charset="0"/>
              </a:rPr>
              <a:t>.getURL</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4" name="Straight Arrow Connector 5"/>
          <p:cNvCxnSpPr/>
          <p:nvPr/>
        </p:nvCxnSpPr>
        <p:spPr>
          <a:xfrm>
            <a:off x="1660054" y="321297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28" y="1659285"/>
            <a:ext cx="4896544"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zh-CN" altLang="en-US" sz="2000" dirty="0"/>
              <a:t>端口号与</a:t>
            </a:r>
            <a:r>
              <a:rPr lang="en-US" altLang="zh-CN" sz="2000" dirty="0"/>
              <a:t>IP</a:t>
            </a:r>
            <a:r>
              <a:rPr lang="zh-CN" altLang="en-US" sz="2000" dirty="0"/>
              <a:t>地址的组合得到一个</a:t>
            </a:r>
            <a:r>
              <a:rPr lang="zh-CN" altLang="en-US" sz="2000" b="1" dirty="0">
                <a:solidFill>
                  <a:srgbClr val="FF0000"/>
                </a:solidFill>
              </a:rPr>
              <a:t>网络套接字</a:t>
            </a:r>
            <a:r>
              <a:rPr lang="zh-CN" altLang="en-US" sz="2000" dirty="0"/>
              <a:t>。</a:t>
            </a:r>
            <a:endParaRPr lang="en-US" altLang="zh-CN" sz="2000" dirty="0"/>
          </a:p>
          <a:p>
            <a:endParaRPr lang="en-US" altLang="zh-CN" sz="2000" dirty="0"/>
          </a:p>
          <a:p>
            <a:r>
              <a:rPr lang="zh-CN" altLang="en-US" sz="2000" b="1" dirty="0">
                <a:solidFill>
                  <a:srgbClr val="FF0000"/>
                </a:solidFill>
              </a:rPr>
              <a:t>端口号</a:t>
            </a:r>
            <a:r>
              <a:rPr lang="zh-CN" altLang="en-US" sz="2000" dirty="0"/>
              <a:t>被规定为一个</a:t>
            </a:r>
            <a:r>
              <a:rPr lang="en-US" altLang="zh-CN" sz="2000" dirty="0"/>
              <a:t>16</a:t>
            </a:r>
            <a:r>
              <a:rPr lang="zh-CN" altLang="en-US" sz="2000" dirty="0"/>
              <a:t>位的整数</a:t>
            </a:r>
            <a:r>
              <a:rPr lang="en-US" altLang="zh-CN" sz="2000" dirty="0"/>
              <a:t>0~65535</a:t>
            </a:r>
            <a:r>
              <a:rPr lang="zh-CN" altLang="en-US" sz="2000" dirty="0"/>
              <a:t>。其中，</a:t>
            </a:r>
            <a:r>
              <a:rPr lang="en-US" altLang="zh-CN" sz="2000" dirty="0"/>
              <a:t>0~1023</a:t>
            </a:r>
            <a:r>
              <a:rPr lang="zh-CN" altLang="en-US" sz="2000" dirty="0"/>
              <a:t>被预先定义的服务通信占用（如</a:t>
            </a:r>
            <a:r>
              <a:rPr lang="en-US" altLang="zh-CN" sz="2000" dirty="0"/>
              <a:t>telnet</a:t>
            </a:r>
            <a:r>
              <a:rPr lang="zh-CN" altLang="en-US" sz="2000" dirty="0"/>
              <a:t>占用端口</a:t>
            </a:r>
            <a:r>
              <a:rPr lang="en-US" altLang="zh-CN" sz="2000" dirty="0"/>
              <a:t>23</a:t>
            </a:r>
            <a:r>
              <a:rPr lang="zh-CN" altLang="en-US" sz="2000" dirty="0"/>
              <a:t>，</a:t>
            </a:r>
            <a:r>
              <a:rPr lang="en-US" altLang="zh-CN" sz="2000" dirty="0"/>
              <a:t>http</a:t>
            </a:r>
            <a:r>
              <a:rPr lang="zh-CN" altLang="en-US" sz="2000" dirty="0"/>
              <a:t>占用端口</a:t>
            </a:r>
            <a:r>
              <a:rPr lang="en-US" altLang="zh-CN" sz="2000" dirty="0"/>
              <a:t>80</a:t>
            </a:r>
            <a:r>
              <a:rPr lang="zh-CN" altLang="en-US" sz="2000" dirty="0"/>
              <a:t>等）。除非我们需要访问这些特定的服务，否则，就应该使用</a:t>
            </a:r>
            <a:r>
              <a:rPr lang="en-US" altLang="zh-CN" sz="2000" dirty="0"/>
              <a:t>1024~65535</a:t>
            </a:r>
            <a:r>
              <a:rPr lang="zh-CN" altLang="en-US" sz="2000" dirty="0"/>
              <a:t>这些端口中的某一个进行通信，以免发生</a:t>
            </a:r>
            <a:r>
              <a:rPr lang="zh-CN" altLang="en-US" sz="2000" b="1" dirty="0">
                <a:solidFill>
                  <a:srgbClr val="0000FF"/>
                </a:solidFill>
              </a:rPr>
              <a:t>端口冲突</a:t>
            </a:r>
            <a:r>
              <a:rPr lang="zh-CN" altLang="en-US" sz="2000" dirty="0"/>
              <a:t>。 </a:t>
            </a:r>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797510"/>
            <a:ext cx="5040560"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solidFill>
                  <a:srgbClr val="FF0000"/>
                </a:solidFill>
              </a:rPr>
              <a:t>11.5 </a:t>
            </a:r>
            <a:r>
              <a:rPr lang="en-US" altLang="zh-CN" sz="2000" dirty="0" err="1">
                <a:solidFill>
                  <a:srgbClr val="FF0000"/>
                </a:solidFill>
              </a:rPr>
              <a:t>InetAddress</a:t>
            </a:r>
            <a:r>
              <a:rPr lang="zh-CN" altLang="en-US" sz="2000" dirty="0">
                <a:solidFill>
                  <a:srgbClr val="FF0000"/>
                </a:solidFill>
              </a:rPr>
              <a:t>类</a:t>
            </a:r>
            <a:endParaRPr lang="en-US" altLang="zh-CN" sz="2000" dirty="0">
              <a:solidFill>
                <a:srgbClr val="FF0000"/>
              </a:solidFill>
            </a:endParaRPr>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endParaRPr lang="zh-CN" altLang="en-US" sz="3200" dirty="0"/>
          </a:p>
        </p:txBody>
      </p:sp>
      <p:sp>
        <p:nvSpPr>
          <p:cNvPr id="3" name="内容占位符 2"/>
          <p:cNvSpPr>
            <a:spLocks noGrp="1"/>
          </p:cNvSpPr>
          <p:nvPr>
            <p:ph idx="1"/>
          </p:nvPr>
        </p:nvSpPr>
        <p:spPr/>
        <p:txBody>
          <a:bodyPr>
            <a:normAutofit/>
          </a:bodyPr>
          <a:lstStyle/>
          <a:p>
            <a:r>
              <a:rPr lang="en-US" altLang="zh-CN" sz="2000" dirty="0" err="1"/>
              <a:t>InetAddress</a:t>
            </a:r>
            <a:r>
              <a:rPr lang="zh-CN" altLang="en-US" sz="2000" dirty="0"/>
              <a:t>类的对象含有一个</a:t>
            </a:r>
            <a:r>
              <a:rPr lang="en-US" altLang="zh-CN" sz="2000" dirty="0"/>
              <a:t>Internet</a:t>
            </a:r>
            <a:r>
              <a:rPr lang="zh-CN" altLang="en-US" sz="2000" dirty="0"/>
              <a:t>主机地址的</a:t>
            </a:r>
            <a:r>
              <a:rPr lang="zh-CN" altLang="en-US" sz="2000" b="1" dirty="0">
                <a:solidFill>
                  <a:srgbClr val="FF0000"/>
                </a:solidFill>
              </a:rPr>
              <a:t>域名</a:t>
            </a:r>
            <a:r>
              <a:rPr lang="zh-CN" altLang="en-US" sz="2000" dirty="0"/>
              <a:t>和</a:t>
            </a:r>
            <a:r>
              <a:rPr lang="en-US" altLang="zh-CN" sz="2000" b="1" dirty="0">
                <a:solidFill>
                  <a:srgbClr val="0000FF"/>
                </a:solidFill>
              </a:rPr>
              <a:t>IP</a:t>
            </a:r>
            <a:r>
              <a:rPr lang="zh-CN" altLang="en-US" sz="2000" b="1" dirty="0">
                <a:solidFill>
                  <a:srgbClr val="0000FF"/>
                </a:solidFill>
              </a:rPr>
              <a:t>地址</a:t>
            </a:r>
            <a:r>
              <a:rPr lang="zh-CN" altLang="en-US" sz="2000" dirty="0"/>
              <a:t>，例如：</a:t>
            </a:r>
            <a:endParaRPr lang="zh-CN" altLang="en-US" sz="2000" dirty="0"/>
          </a:p>
          <a:p>
            <a:pPr marL="0" indent="0">
              <a:buNone/>
            </a:pPr>
            <a:r>
              <a:rPr lang="en-US" altLang="zh-CN" sz="2000" dirty="0"/>
              <a:t>	</a:t>
            </a:r>
            <a:r>
              <a:rPr lang="en-US" altLang="zh-CN" sz="2000" b="1" dirty="0">
                <a:solidFill>
                  <a:srgbClr val="FF0000"/>
                </a:solidFill>
              </a:rPr>
              <a:t>www.sina.com.cn</a:t>
            </a:r>
            <a:r>
              <a:rPr lang="en-US" altLang="zh-CN" sz="2000" dirty="0"/>
              <a:t>/</a:t>
            </a:r>
            <a:r>
              <a:rPr lang="en-US" altLang="zh-CN" sz="2000" b="1" dirty="0">
                <a:solidFill>
                  <a:srgbClr val="0000FF"/>
                </a:solidFill>
              </a:rPr>
              <a:t>157.255.224.244</a:t>
            </a:r>
            <a:endParaRPr lang="en-US" altLang="zh-CN" sz="2000" b="1" dirty="0">
              <a:solidFill>
                <a:srgbClr val="0000FF"/>
              </a:solidFill>
            </a:endParaRPr>
          </a:p>
          <a:p>
            <a:endParaRPr lang="en-US" altLang="zh-CN" sz="2000" dirty="0"/>
          </a:p>
          <a:p>
            <a:r>
              <a:rPr lang="zh-CN" altLang="en-US" sz="2000" dirty="0"/>
              <a:t>域名容易记忆，当你在连接网络时输入一个主机地址的域名后，域名服务器（</a:t>
            </a:r>
            <a:r>
              <a:rPr lang="en-US" altLang="zh-CN" sz="2000" dirty="0"/>
              <a:t>Domain Name Servers, DNS</a:t>
            </a:r>
            <a:r>
              <a:rPr lang="zh-CN" altLang="en-US" sz="2000" dirty="0"/>
              <a:t>）负责将域名转化为</a:t>
            </a:r>
            <a:r>
              <a:rPr lang="en-US" altLang="zh-CN" sz="2000" dirty="0"/>
              <a:t>IP</a:t>
            </a:r>
            <a:r>
              <a:rPr lang="zh-CN" altLang="en-US" sz="2000" dirty="0"/>
              <a:t>地址，这样我们才能和主机建立连接。 </a:t>
            </a:r>
            <a:endParaRPr lang="zh-CN" alt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endParaRPr lang="zh-CN" altLang="en-US" sz="3200" dirty="0"/>
          </a:p>
        </p:txBody>
      </p:sp>
      <p:sp>
        <p:nvSpPr>
          <p:cNvPr id="3" name="内容占位符 2"/>
          <p:cNvSpPr>
            <a:spLocks noGrp="1"/>
          </p:cNvSpPr>
          <p:nvPr>
            <p:ph idx="1"/>
          </p:nvPr>
        </p:nvSpPr>
        <p:spPr/>
        <p:txBody>
          <a:bodyPr>
            <a:normAutofit/>
          </a:bodyPr>
          <a:lstStyle/>
          <a:p>
            <a:r>
              <a:rPr lang="en-US" altLang="zh-CN" sz="2000" dirty="0"/>
              <a:t>1.</a:t>
            </a:r>
            <a:r>
              <a:rPr lang="zh-CN" altLang="en-US" sz="2000" dirty="0"/>
              <a:t>获取</a:t>
            </a:r>
            <a:r>
              <a:rPr lang="en-US" altLang="zh-CN" sz="2000" dirty="0"/>
              <a:t>Internet</a:t>
            </a:r>
            <a:r>
              <a:rPr lang="zh-CN" altLang="en-US" sz="2000" dirty="0"/>
              <a:t>上主机的地址</a:t>
            </a:r>
            <a:endParaRPr lang="zh-CN" altLang="en-US" sz="2000" dirty="0"/>
          </a:p>
          <a:p>
            <a:r>
              <a:rPr lang="en-US" altLang="zh-CN" sz="2000" dirty="0" err="1"/>
              <a:t>InetAddress</a:t>
            </a:r>
            <a:r>
              <a:rPr lang="zh-CN" altLang="en-US" sz="2000" dirty="0"/>
              <a:t>类的静态方法：</a:t>
            </a:r>
            <a:endParaRPr lang="zh-CN" altLang="en-US" sz="2000" dirty="0"/>
          </a:p>
          <a:p>
            <a:pPr marL="0" indent="0">
              <a:buNone/>
            </a:pPr>
            <a:r>
              <a:rPr lang="en-US" altLang="zh-CN" sz="2000" dirty="0"/>
              <a:t>	</a:t>
            </a:r>
            <a:r>
              <a:rPr lang="en-US" altLang="zh-CN" sz="2000" dirty="0" err="1"/>
              <a:t>getByName</a:t>
            </a:r>
            <a:r>
              <a:rPr lang="en-US" altLang="zh-CN" sz="2000" dirty="0"/>
              <a:t>(String s);</a:t>
            </a:r>
            <a:endParaRPr lang="en-US" altLang="zh-CN" sz="2000" dirty="0"/>
          </a:p>
          <a:p>
            <a:endParaRPr lang="en-US" altLang="zh-CN" sz="2000" dirty="0"/>
          </a:p>
          <a:p>
            <a:r>
              <a:rPr lang="zh-CN" altLang="en-US" sz="2000" dirty="0"/>
              <a:t>获得一个</a:t>
            </a:r>
            <a:r>
              <a:rPr lang="en-US" altLang="zh-CN" sz="2000" dirty="0" err="1"/>
              <a:t>InetAddress</a:t>
            </a:r>
            <a:r>
              <a:rPr lang="zh-CN" altLang="en-US" sz="2000" dirty="0"/>
              <a:t>对象，该对象含有主机地址的域名和</a:t>
            </a:r>
            <a:r>
              <a:rPr lang="en-US" altLang="zh-CN" sz="2000" dirty="0"/>
              <a:t>IP</a:t>
            </a:r>
            <a:r>
              <a:rPr lang="zh-CN" altLang="en-US" sz="2000" dirty="0"/>
              <a:t>地址，该对象用如下格式表示它包含的信息：</a:t>
            </a:r>
            <a:endParaRPr lang="zh-CN" altLang="en-US" sz="2000" dirty="0"/>
          </a:p>
          <a:p>
            <a:pPr marL="0" indent="0">
              <a:buNone/>
            </a:pPr>
            <a:r>
              <a:rPr lang="en-US" altLang="zh-CN" sz="2000" dirty="0"/>
              <a:t>	www.sina.com.cn/157.255.224.244</a:t>
            </a:r>
            <a:endParaRPr lang="en-US" altLang="zh-CN" sz="2000" dirty="0"/>
          </a:p>
          <a:p>
            <a:endParaRPr lang="en-US" altLang="zh-CN"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2492896"/>
            <a:ext cx="7848872" cy="397031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Example11_4</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try</a:t>
            </a:r>
            <a:endParaRPr lang="en-US" altLang="zh-CN" sz="1400" b="1" dirty="0">
              <a:solidFill>
                <a:srgbClr val="7F0055"/>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address_1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"www.sina.com.cn"</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.toString() );</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.getHostName() );</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.getHostAddress() );</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UnknownHostException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无法找到</a:t>
            </a:r>
            <a:r>
              <a:rPr lang="en-US" altLang="zh-CN" sz="1400" b="1" i="1" dirty="0">
                <a:solidFill>
                  <a:srgbClr val="2A00FF"/>
                </a:solidFill>
                <a:latin typeface="Consolas" panose="020B0609020204030204" pitchFamily="49" charset="0"/>
              </a:rPr>
              <a:t>www.sina.com.cn"</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4】</a:t>
            </a:r>
            <a:endParaRPr lang="en-US" altLang="zh-CN" sz="2000" dirty="0"/>
          </a:p>
          <a:p>
            <a:r>
              <a:rPr lang="en-US" altLang="zh-CN" sz="2000" dirty="0"/>
              <a:t>Exampel11_4.java</a:t>
            </a:r>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80747" y="1452529"/>
            <a:ext cx="3693377" cy="775919"/>
          </a:xfrm>
          <a:prstGeom prst="rect">
            <a:avLst/>
          </a:prstGeom>
        </p:spPr>
      </p:pic>
      <p:cxnSp>
        <p:nvCxnSpPr>
          <p:cNvPr id="7" name="Straight Arrow Connector 5"/>
          <p:cNvCxnSpPr/>
          <p:nvPr/>
        </p:nvCxnSpPr>
        <p:spPr>
          <a:xfrm flipH="1">
            <a:off x="5796136" y="3719165"/>
            <a:ext cx="554574"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497760" y="3068960"/>
            <a:ext cx="2746648" cy="584775"/>
          </a:xfrm>
          <a:prstGeom prst="rect">
            <a:avLst/>
          </a:prstGeom>
          <a:noFill/>
          <a:ln w="12700">
            <a:solidFill>
              <a:srgbClr val="FF0000"/>
            </a:solidFill>
          </a:ln>
        </p:spPr>
        <p:txBody>
          <a:bodyPr wrap="square">
            <a:spAutoFit/>
          </a:bodyPr>
          <a:lstStyle/>
          <a:p>
            <a:r>
              <a:rPr lang="zh-CN" altLang="en-US" sz="1600" dirty="0"/>
              <a:t>InetAddress类没有构造方法，可以通过</a:t>
            </a:r>
            <a:r>
              <a:rPr lang="zh-CN" altLang="en-US" sz="1600" b="1" dirty="0">
                <a:solidFill>
                  <a:srgbClr val="FF0000"/>
                </a:solidFill>
              </a:rPr>
              <a:t>静态方法</a:t>
            </a:r>
            <a:r>
              <a:rPr lang="zh-CN" altLang="en-US" sz="1600" dirty="0"/>
              <a:t>获得对象</a:t>
            </a:r>
            <a:endParaRPr lang="zh-CN" altLang="en-US" sz="16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b="1" dirty="0">
                <a:solidFill>
                  <a:srgbClr val="FF0000"/>
                </a:solidFill>
              </a:rPr>
              <a:t>11.6 </a:t>
            </a:r>
            <a:r>
              <a:rPr lang="zh-CN" altLang="en-US" sz="2000" b="1" dirty="0">
                <a:solidFill>
                  <a:srgbClr val="FF0000"/>
                </a:solidFill>
              </a:rPr>
              <a:t>套接字</a:t>
            </a:r>
            <a:r>
              <a:rPr lang="en-US" altLang="zh-CN" sz="2000" b="1" dirty="0">
                <a:solidFill>
                  <a:srgbClr val="FF0000"/>
                </a:solidFill>
              </a:rPr>
              <a:t>Socket</a:t>
            </a:r>
            <a:endParaRPr lang="en-US" altLang="zh-CN" sz="2000" b="1" dirty="0">
              <a:solidFill>
                <a:srgbClr val="FF0000"/>
              </a:solidFill>
            </a:endParaRP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cxnSp>
        <p:nvCxnSpPr>
          <p:cNvPr id="6" name="Straight Arrow Connector 5"/>
          <p:cNvCxnSpPr/>
          <p:nvPr/>
        </p:nvCxnSpPr>
        <p:spPr>
          <a:xfrm>
            <a:off x="179512" y="3623687"/>
            <a:ext cx="36004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solidFill>
                  <a:srgbClr val="FF0000"/>
                </a:solidFill>
              </a:rPr>
              <a:t>11.7 </a:t>
            </a:r>
            <a:r>
              <a:rPr lang="zh-CN" altLang="en-US" sz="2000" dirty="0">
                <a:solidFill>
                  <a:srgbClr val="FF0000"/>
                </a:solidFill>
              </a:rPr>
              <a:t>使用多线程处理套接字连接</a:t>
            </a:r>
            <a:endParaRPr lang="en-US" altLang="zh-CN" sz="2000" dirty="0">
              <a:solidFill>
                <a:srgbClr val="FF0000"/>
              </a:solidFill>
            </a:endParaRPr>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endParaRPr lang="zh-CN" altLang="en-US" sz="3200" dirty="0"/>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6</a:t>
            </a:r>
            <a:r>
              <a:rPr lang="zh-CN" altLang="en-US" sz="2000" dirty="0"/>
              <a:t>中，客户输入一个一元二次方程的系数并发送给服务器，服务器把计算出的方程的实根返回给客户端。因此，你可以将计算量大的工作放在服务器端，客户端负责计算量小的工作，实现客户端</a:t>
            </a:r>
            <a:r>
              <a:rPr lang="en-US" altLang="zh-CN" sz="2000" dirty="0"/>
              <a:t>-</a:t>
            </a:r>
            <a:r>
              <a:rPr lang="zh-CN" altLang="en-US" sz="2000" dirty="0"/>
              <a:t>服务器端的交互计算，进而完成某项任务。</a:t>
            </a:r>
            <a:endParaRPr lang="zh-CN" alt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endParaRPr lang="en-US" altLang="zh-CN" sz="2000" dirty="0"/>
          </a:p>
          <a:p>
            <a:r>
              <a:rPr lang="en-US" altLang="zh-CN" sz="2000" dirty="0"/>
              <a:t>Example11_6</a:t>
            </a:r>
            <a:endParaRPr lang="en-US" altLang="zh-CN" sz="2000" dirty="0"/>
          </a:p>
          <a:p>
            <a:pPr lvl="1"/>
            <a:r>
              <a:rPr lang="en-US" altLang="zh-CN" sz="2000" dirty="0"/>
              <a:t>MutiServer.java</a:t>
            </a:r>
            <a:endParaRPr lang="en-US" altLang="zh-CN" sz="2000" dirty="0"/>
          </a:p>
          <a:p>
            <a:pPr lvl="1"/>
            <a:r>
              <a:rPr lang="en-US" altLang="zh-CN" sz="2000" dirty="0"/>
              <a:t>ClientFrame.java</a:t>
            </a:r>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3167357"/>
            <a:ext cx="5020376" cy="2981741"/>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5516" y="1700808"/>
            <a:ext cx="8712968" cy="246221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java.util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MutiServer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p:txBody>
      </p:sp>
      <p:sp>
        <p:nvSpPr>
          <p:cNvPr id="9" name="文本框 8"/>
          <p:cNvSpPr txBox="1"/>
          <p:nvPr/>
        </p:nvSpPr>
        <p:spPr>
          <a:xfrm>
            <a:off x="7502332" y="6488668"/>
            <a:ext cx="1641668" cy="369332"/>
          </a:xfrm>
          <a:prstGeom prst="rect">
            <a:avLst/>
          </a:prstGeom>
          <a:noFill/>
        </p:spPr>
        <p:txBody>
          <a:bodyPr wrap="none" rtlCol="0">
            <a:spAutoFit/>
          </a:bodyPr>
          <a:lstStyle/>
          <a:p>
            <a:r>
              <a:rPr lang="en-US" altLang="zh-CN" dirty="0"/>
              <a:t>MutiServer.java</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1.</a:t>
            </a:r>
            <a:r>
              <a:rPr lang="zh-CN" altLang="en-US" sz="2000" dirty="0"/>
              <a:t>套接字连接</a:t>
            </a:r>
            <a:endParaRPr lang="zh-CN" altLang="en-US" sz="2000" dirty="0"/>
          </a:p>
          <a:p>
            <a:r>
              <a:rPr lang="zh-CN" altLang="en-US" sz="2000" dirty="0"/>
              <a:t>所谓套接字连接就是</a:t>
            </a:r>
            <a:r>
              <a:rPr lang="zh-CN" altLang="en-US" sz="2000" b="1" dirty="0">
                <a:solidFill>
                  <a:srgbClr val="FF0000"/>
                </a:solidFill>
              </a:rPr>
              <a:t>客户端</a:t>
            </a:r>
            <a:r>
              <a:rPr lang="zh-CN" altLang="en-US" sz="2000" dirty="0"/>
              <a:t>的</a:t>
            </a:r>
            <a:r>
              <a:rPr lang="zh-CN" altLang="en-US" sz="2000" b="1" dirty="0">
                <a:solidFill>
                  <a:srgbClr val="0000FF"/>
                </a:solidFill>
              </a:rPr>
              <a:t>套接字对象</a:t>
            </a:r>
            <a:r>
              <a:rPr lang="zh-CN" altLang="en-US" sz="2000" dirty="0"/>
              <a:t>和</a:t>
            </a:r>
            <a:r>
              <a:rPr lang="zh-CN" altLang="en-US" sz="2000" b="1" dirty="0">
                <a:solidFill>
                  <a:srgbClr val="FF0000"/>
                </a:solidFill>
              </a:rPr>
              <a:t>服务器端</a:t>
            </a:r>
            <a:r>
              <a:rPr lang="zh-CN" altLang="en-US" sz="2000" dirty="0"/>
              <a:t>的</a:t>
            </a:r>
            <a:r>
              <a:rPr lang="zh-CN" altLang="en-US" sz="2000" b="1" dirty="0">
                <a:solidFill>
                  <a:srgbClr val="0000FF"/>
                </a:solidFill>
              </a:rPr>
              <a:t>套接字对象</a:t>
            </a:r>
            <a:r>
              <a:rPr lang="zh-CN" altLang="en-US" sz="2000" dirty="0"/>
              <a:t>通过</a:t>
            </a:r>
            <a:r>
              <a:rPr lang="zh-CN" altLang="en-US" sz="2000" b="1" dirty="0">
                <a:solidFill>
                  <a:srgbClr val="FF0000"/>
                </a:solidFill>
              </a:rPr>
              <a:t>输入流</a:t>
            </a:r>
            <a:r>
              <a:rPr lang="zh-CN" altLang="en-US" sz="2000" dirty="0"/>
              <a:t>和</a:t>
            </a:r>
            <a:r>
              <a:rPr lang="zh-CN" altLang="en-US" sz="2000" b="1" dirty="0">
                <a:solidFill>
                  <a:srgbClr val="FF0000"/>
                </a:solidFill>
              </a:rPr>
              <a:t>输出流</a:t>
            </a:r>
            <a:r>
              <a:rPr lang="zh-CN" altLang="en-US" sz="2000" dirty="0"/>
              <a:t>连接在一起，现在我们分三个步骤来说明套接字连接的基本模式。</a:t>
            </a:r>
            <a:endParaRPr lang="zh-CN" altLang="en-US" sz="2000" dirty="0"/>
          </a:p>
          <a:p>
            <a:endParaRPr lang="en-US" altLang="zh-CN" sz="2000" dirty="0"/>
          </a:p>
          <a:p>
            <a:r>
              <a:rPr lang="en-US" altLang="zh-CN" sz="2000" dirty="0"/>
              <a:t>(1) </a:t>
            </a:r>
            <a:r>
              <a:rPr lang="zh-CN" altLang="en-US" sz="2000" dirty="0"/>
              <a:t>服务器建立</a:t>
            </a:r>
            <a:r>
              <a:rPr lang="en-US" altLang="zh-CN" sz="2000" dirty="0" err="1"/>
              <a:t>ServerSocket</a:t>
            </a:r>
            <a:r>
              <a:rPr lang="zh-CN" altLang="en-US" sz="2000" dirty="0"/>
              <a:t>对象</a:t>
            </a:r>
            <a:endParaRPr lang="zh-CN" altLang="en-US" sz="2000" dirty="0"/>
          </a:p>
          <a:p>
            <a:r>
              <a:rPr lang="en-US" altLang="zh-CN" sz="2000" dirty="0" err="1"/>
              <a:t>ServerSocket</a:t>
            </a:r>
            <a:r>
              <a:rPr lang="zh-CN" altLang="en-US" sz="2000" dirty="0"/>
              <a:t>对象负责等待客户端的请求，进而建立套接字连接。</a:t>
            </a:r>
            <a:endParaRPr lang="en-US" altLang="zh-CN" sz="2000" dirty="0"/>
          </a:p>
          <a:p>
            <a:r>
              <a:rPr lang="en-US" altLang="zh-CN" sz="2000" dirty="0" err="1"/>
              <a:t>ServerSocket</a:t>
            </a:r>
            <a:r>
              <a:rPr lang="zh-CN" altLang="en-US" sz="2000" dirty="0"/>
              <a:t>的构造方法是：</a:t>
            </a:r>
            <a:r>
              <a:rPr lang="en-US" altLang="zh-CN" sz="2000" dirty="0" err="1"/>
              <a:t>ServerSocket</a:t>
            </a:r>
            <a:r>
              <a:rPr lang="en-US" altLang="zh-CN" sz="2000" dirty="0"/>
              <a:t>(</a:t>
            </a:r>
            <a:r>
              <a:rPr lang="en-US" altLang="zh-CN" sz="2000" dirty="0" err="1"/>
              <a:t>int</a:t>
            </a:r>
            <a:r>
              <a:rPr lang="en-US" altLang="zh-CN" sz="2000" dirty="0"/>
              <a:t> port)</a:t>
            </a:r>
            <a:endParaRPr lang="zh-CN" altLang="en-US" sz="2000" dirty="0"/>
          </a:p>
        </p:txBody>
      </p:sp>
      <p:sp>
        <p:nvSpPr>
          <p:cNvPr id="4" name="文本框 3"/>
          <p:cNvSpPr txBox="1"/>
          <p:nvPr/>
        </p:nvSpPr>
        <p:spPr>
          <a:xfrm>
            <a:off x="899592" y="4437112"/>
            <a:ext cx="5760640" cy="1323439"/>
          </a:xfrm>
          <a:prstGeom prst="rect">
            <a:avLst/>
          </a:prstGeom>
          <a:solidFill>
            <a:srgbClr val="CCFFFF"/>
          </a:solidFill>
        </p:spPr>
        <p:txBody>
          <a:bodyPr wrap="square" rtlCol="0">
            <a:spAutoFit/>
          </a:bodyPr>
          <a:lstStyle/>
          <a:p>
            <a:r>
              <a:rPr lang="en-US" altLang="zh-CN" sz="1600" dirty="0"/>
              <a:t>try</a:t>
            </a:r>
            <a:endParaRPr lang="en-US" altLang="zh-CN" sz="1600" dirty="0"/>
          </a:p>
          <a:p>
            <a:r>
              <a:rPr lang="en-US" altLang="zh-CN" sz="1600" dirty="0"/>
              <a:t>{  </a:t>
            </a:r>
            <a:endParaRPr lang="en-US" altLang="zh-CN" sz="1600" dirty="0"/>
          </a:p>
          <a:p>
            <a:r>
              <a:rPr lang="en-US" altLang="zh-CN" sz="1600" dirty="0"/>
              <a:t>       </a:t>
            </a:r>
            <a:r>
              <a:rPr lang="en-US" altLang="zh-CN" sz="1600" dirty="0" err="1"/>
              <a:t>ServerSocket</a:t>
            </a:r>
            <a:r>
              <a:rPr lang="en-US" altLang="zh-CN" sz="1600" dirty="0"/>
              <a:t> </a:t>
            </a:r>
            <a:r>
              <a:rPr lang="en-US" altLang="zh-CN" sz="1600" dirty="0" err="1"/>
              <a:t>waitSocketConnection</a:t>
            </a:r>
            <a:r>
              <a:rPr lang="en-US" altLang="zh-CN" sz="1600" dirty="0"/>
              <a:t> = new </a:t>
            </a:r>
            <a:r>
              <a:rPr lang="en-US" altLang="zh-CN" sz="1600" dirty="0" err="1"/>
              <a:t>ServerSocket</a:t>
            </a:r>
            <a:r>
              <a:rPr lang="en-US" altLang="zh-CN" sz="1600" dirty="0"/>
              <a:t>(1880);</a:t>
            </a:r>
            <a:endParaRPr lang="en-US" altLang="zh-CN" sz="1600" dirty="0"/>
          </a:p>
          <a:p>
            <a:r>
              <a:rPr lang="en-US" altLang="zh-CN" sz="1600" dirty="0"/>
              <a:t>}</a:t>
            </a:r>
            <a:endParaRPr lang="en-US" altLang="zh-CN" sz="1600" dirty="0"/>
          </a:p>
          <a:p>
            <a:r>
              <a:rPr lang="en-US" altLang="zh-CN" sz="1600" dirty="0"/>
              <a:t>catch(</a:t>
            </a:r>
            <a:r>
              <a:rPr lang="en-US" altLang="zh-CN" sz="1600" dirty="0" err="1"/>
              <a:t>IOException</a:t>
            </a:r>
            <a:r>
              <a:rPr lang="en-US" altLang="zh-CN" sz="1600" dirty="0"/>
              <a:t> e){}</a:t>
            </a:r>
            <a:endParaRPr lang="en-US" altLang="zh-CN" sz="16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7978" y="142747"/>
            <a:ext cx="871296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endParaRPr lang="en-US" altLang="zh-CN" sz="1400" b="1"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(4332);</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正在监听</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   </a:t>
            </a:r>
            <a:r>
              <a:rPr lang="en-US" altLang="zh-CN" sz="1400" b="1" i="1" dirty="0">
                <a:solidFill>
                  <a:srgbClr val="3F7F5F"/>
                </a:solidFill>
                <a:latin typeface="Consolas" panose="020B0609020204030204" pitchFamily="49" charset="0"/>
              </a:rPr>
              <a:t>//</a:t>
            </a:r>
            <a:r>
              <a:rPr lang="en-US" altLang="zh-CN" sz="1400" b="1" i="1" dirty="0" err="1">
                <a:solidFill>
                  <a:srgbClr val="3F7F5F"/>
                </a:solidFill>
                <a:latin typeface="Consolas" panose="020B0609020204030204" pitchFamily="49" charset="0"/>
              </a:rPr>
              <a:t>ServerSocket</a:t>
            </a:r>
            <a:r>
              <a:rPr lang="zh-CN" altLang="en-US" sz="1400" b="1" i="1" dirty="0">
                <a:solidFill>
                  <a:srgbClr val="3F7F5F"/>
                </a:solidFill>
                <a:latin typeface="Consolas" panose="020B0609020204030204" pitchFamily="49" charset="0"/>
              </a:rPr>
              <a:t>对象不能重复创建</a:t>
            </a:r>
            <a:endParaRPr lang="zh-CN" altLang="en-US" sz="1400" b="1" i="1"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客户的地址</a:t>
            </a:r>
            <a:r>
              <a:rPr lang="en-US" altLang="zh-CN" sz="1400" b="1" i="1" dirty="0">
                <a:solidFill>
                  <a:srgbClr val="2A00FF"/>
                </a:solidFill>
                <a:latin typeface="Consolas" panose="020B0609020204030204" pitchFamily="49" charset="0"/>
              </a:rPr>
              <a:t>:"</a:t>
            </a:r>
            <a:r>
              <a:rPr lang="zh-CN" altLang="en-US" sz="1400" b="1" i="1" dirty="0">
                <a:solidFill>
                  <a:srgbClr val="000000"/>
                </a:solidFill>
                <a:latin typeface="Consolas" panose="020B0609020204030204" pitchFamily="49" charset="0"/>
              </a:rPr>
              <a:t> </a:t>
            </a:r>
            <a:r>
              <a:rPr lang="en-US" altLang="zh-CN" sz="1400" b="1" i="1" dirty="0">
                <a:solidFill>
                  <a:srgbClr val="000000"/>
                </a:solidFill>
                <a:latin typeface="Consolas" panose="020B0609020204030204" pitchFamily="49" charset="0"/>
              </a:rPr>
              <a:t>+ </a:t>
            </a:r>
            <a:r>
              <a:rPr lang="en-US" altLang="zh-CN" sz="1400" b="1" i="1" dirty="0" err="1">
                <a:solidFill>
                  <a:srgbClr val="6A3E3E"/>
                </a:solidFill>
                <a:latin typeface="Consolas" panose="020B0609020204030204" pitchFamily="49" charset="0"/>
              </a:rPr>
              <a:t>socketAtServer</a:t>
            </a:r>
            <a:r>
              <a:rPr lang="en-US" altLang="zh-CN" sz="1400" b="1" i="1" dirty="0" err="1">
                <a:solidFill>
                  <a:srgbClr val="000000"/>
                </a:solidFill>
                <a:latin typeface="Consolas" panose="020B0609020204030204" pitchFamily="49" charset="0"/>
              </a:rPr>
              <a:t>.getInetAddress</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正在等待客户</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).start();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为每个客户启动一个专门的线程</a:t>
            </a:r>
            <a:endParaRPr lang="zh-CN" altLang="en-US" sz="1400" b="1"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continue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3" name="文本框 2"/>
          <p:cNvSpPr txBox="1"/>
          <p:nvPr/>
        </p:nvSpPr>
        <p:spPr>
          <a:xfrm>
            <a:off x="7502332" y="6488668"/>
            <a:ext cx="1641668" cy="369332"/>
          </a:xfrm>
          <a:prstGeom prst="rect">
            <a:avLst/>
          </a:prstGeom>
          <a:noFill/>
        </p:spPr>
        <p:txBody>
          <a:bodyPr wrap="none" rtlCol="0">
            <a:spAutoFit/>
          </a:bodyPr>
          <a:lstStyle/>
          <a:p>
            <a:r>
              <a:rPr lang="en-US" altLang="zh-CN" dirty="0"/>
              <a:t>MutiServer.java</a:t>
            </a:r>
            <a:endParaRPr lang="en-US" altLang="zh-CN" dirty="0"/>
          </a:p>
        </p:txBody>
      </p:sp>
      <p:cxnSp>
        <p:nvCxnSpPr>
          <p:cNvPr id="4" name="Straight Arrow Connector 5"/>
          <p:cNvCxnSpPr/>
          <p:nvPr/>
        </p:nvCxnSpPr>
        <p:spPr>
          <a:xfrm>
            <a:off x="323528" y="479715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1551563"/>
            <a:ext cx="8064896" cy="375487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(Socket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3" name="文本框 2"/>
          <p:cNvSpPr txBox="1"/>
          <p:nvPr/>
        </p:nvSpPr>
        <p:spPr>
          <a:xfrm>
            <a:off x="7502332" y="6488668"/>
            <a:ext cx="1641668" cy="369332"/>
          </a:xfrm>
          <a:prstGeom prst="rect">
            <a:avLst/>
          </a:prstGeom>
          <a:noFill/>
        </p:spPr>
        <p:txBody>
          <a:bodyPr wrap="none" rtlCol="0">
            <a:spAutoFit/>
          </a:bodyPr>
          <a:lstStyle/>
          <a:p>
            <a:r>
              <a:rPr lang="en-US" altLang="zh-CN" dirty="0"/>
              <a:t>MutiServer.java</a:t>
            </a:r>
            <a:endParaRPr lang="en-US" altLang="zh-CN" dirty="0"/>
          </a:p>
        </p:txBody>
      </p:sp>
      <p:cxnSp>
        <p:nvCxnSpPr>
          <p:cNvPr id="4" name="Straight Arrow Connector 5"/>
          <p:cNvCxnSpPr/>
          <p:nvPr/>
        </p:nvCxnSpPr>
        <p:spPr>
          <a:xfrm>
            <a:off x="107504" y="1719858"/>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582067"/>
            <a:ext cx="8064896" cy="5693866"/>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=0;</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堵塞状态，除非读取到信息</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b</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客户离开</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2" name="文本框 1"/>
          <p:cNvSpPr txBox="1"/>
          <p:nvPr/>
        </p:nvSpPr>
        <p:spPr>
          <a:xfrm>
            <a:off x="7502332" y="6488668"/>
            <a:ext cx="1641668" cy="369332"/>
          </a:xfrm>
          <a:prstGeom prst="rect">
            <a:avLst/>
          </a:prstGeom>
          <a:noFill/>
        </p:spPr>
        <p:txBody>
          <a:bodyPr wrap="none" rtlCol="0">
            <a:spAutoFit/>
          </a:bodyPr>
          <a:lstStyle/>
          <a:p>
            <a:r>
              <a:rPr lang="en-US" altLang="zh-CN" dirty="0"/>
              <a:t>MutiServer.java</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1120676"/>
            <a:ext cx="8064896"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inputB</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p:txBody>
      </p:sp>
      <p:sp>
        <p:nvSpPr>
          <p:cNvPr id="3" name="文本框 2"/>
          <p:cNvSpPr txBox="1"/>
          <p:nvPr/>
        </p:nvSpPr>
        <p:spPr>
          <a:xfrm>
            <a:off x="7380312" y="6488668"/>
            <a:ext cx="1747914" cy="369332"/>
          </a:xfrm>
          <a:prstGeom prst="rect">
            <a:avLst/>
          </a:prstGeom>
          <a:noFill/>
        </p:spPr>
        <p:txBody>
          <a:bodyPr wrap="none" rtlCol="0">
            <a:spAutoFit/>
          </a:bodyPr>
          <a:lstStyle/>
          <a:p>
            <a:r>
              <a:rPr lang="en-US" altLang="zh-CN" dirty="0"/>
              <a:t>ClientFrame.java</a:t>
            </a:r>
            <a:endParaRPr lang="en-US" altLang="zh-CN" dirty="0"/>
          </a:p>
        </p:txBody>
      </p:sp>
      <p:cxnSp>
        <p:nvCxnSpPr>
          <p:cNvPr id="6" name="直接连接符 5"/>
          <p:cNvCxnSpPr/>
          <p:nvPr/>
        </p:nvCxnSpPr>
        <p:spPr>
          <a:xfrm>
            <a:off x="803201" y="4058022"/>
            <a:ext cx="15841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580112" y="2348880"/>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366623"/>
            <a:ext cx="8064896"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待连接的套接字</a:t>
            </a:r>
            <a:endParaRPr lang="zh-CN" altLang="en-US" sz="1400" b="1" dirty="0">
              <a:solidFill>
                <a:srgbClr val="3F7F5F"/>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connection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连接服务器</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computer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求方程的根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没有和服务器连接之前，该按钮不可用</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2</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1</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输入常数项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Box </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createHorizontalBox</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endParaRPr lang="en-US" altLang="zh-CN" sz="1400" b="1" dirty="0">
              <a:solidFill>
                <a:srgbClr val="000000"/>
              </a:solidFill>
              <a:latin typeface="Consolas" panose="020B0609020204030204" pitchFamily="49" charset="0"/>
            </a:endParaRPr>
          </a:p>
        </p:txBody>
      </p:sp>
      <p:sp>
        <p:nvSpPr>
          <p:cNvPr id="3" name="文本框 2"/>
          <p:cNvSpPr txBox="1"/>
          <p:nvPr/>
        </p:nvSpPr>
        <p:spPr>
          <a:xfrm>
            <a:off x="7380312" y="6488668"/>
            <a:ext cx="1747914" cy="369332"/>
          </a:xfrm>
          <a:prstGeom prst="rect">
            <a:avLst/>
          </a:prstGeom>
          <a:noFill/>
        </p:spPr>
        <p:txBody>
          <a:bodyPr wrap="none" rtlCol="0">
            <a:spAutoFit/>
          </a:bodyPr>
          <a:lstStyle/>
          <a:p>
            <a:r>
              <a:rPr lang="en-US" altLang="zh-CN" dirty="0"/>
              <a:t>ClientFrame.java</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1336119"/>
            <a:ext cx="8064896" cy="4185761"/>
          </a:xfrm>
          <a:prstGeom prst="rect">
            <a:avLst/>
          </a:prstGeom>
          <a:solidFill>
            <a:srgbClr val="CCFFFF"/>
          </a:solidFill>
        </p:spPr>
        <p:txBody>
          <a:bodyPr wrap="square">
            <a:spAutoFit/>
          </a:bodyPr>
          <a:lstStyle/>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.setLayout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FlowLayout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connection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showResult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(100,100,360,310);</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3" name="文本框 2"/>
          <p:cNvSpPr txBox="1"/>
          <p:nvPr/>
        </p:nvSpPr>
        <p:spPr>
          <a:xfrm>
            <a:off x="7380312" y="6488668"/>
            <a:ext cx="1747914" cy="369332"/>
          </a:xfrm>
          <a:prstGeom prst="rect">
            <a:avLst/>
          </a:prstGeom>
          <a:noFill/>
        </p:spPr>
        <p:txBody>
          <a:bodyPr wrap="none" rtlCol="0">
            <a:spAutoFit/>
          </a:bodyPr>
          <a:lstStyle/>
          <a:p>
            <a:r>
              <a:rPr lang="en-US" altLang="zh-CN" dirty="0"/>
              <a:t>ClientFrame.java</a:t>
            </a:r>
            <a:endParaRPr lang="en-US" altLang="zh-CN" dirty="0"/>
          </a:p>
        </p:txBody>
      </p:sp>
      <p:cxnSp>
        <p:nvCxnSpPr>
          <p:cNvPr id="5" name="直接连接符 4"/>
          <p:cNvCxnSpPr/>
          <p:nvPr/>
        </p:nvCxnSpPr>
        <p:spPr>
          <a:xfrm>
            <a:off x="1322115" y="5128617"/>
            <a:ext cx="27363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1336119"/>
            <a:ext cx="806489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与服务器已断开</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3" name="文本框 2"/>
          <p:cNvSpPr txBox="1"/>
          <p:nvPr/>
        </p:nvSpPr>
        <p:spPr>
          <a:xfrm>
            <a:off x="7380312" y="6488668"/>
            <a:ext cx="1747914" cy="369332"/>
          </a:xfrm>
          <a:prstGeom prst="rect">
            <a:avLst/>
          </a:prstGeom>
          <a:noFill/>
        </p:spPr>
        <p:txBody>
          <a:bodyPr wrap="none" rtlCol="0">
            <a:spAutoFit/>
          </a:bodyPr>
          <a:lstStyle/>
          <a:p>
            <a:r>
              <a:rPr lang="en-US" altLang="zh-CN" dirty="0"/>
              <a:t>ClientFrame.java</a:t>
            </a:r>
            <a:endParaRPr lang="en-US" altLang="zh-CN" dirty="0"/>
          </a:p>
        </p:txBody>
      </p:sp>
      <p:cxnSp>
        <p:nvCxnSpPr>
          <p:cNvPr id="9" name="直接连接符 8"/>
          <p:cNvCxnSpPr/>
          <p:nvPr/>
        </p:nvCxnSpPr>
        <p:spPr>
          <a:xfrm>
            <a:off x="909117" y="1509167"/>
            <a:ext cx="189659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496" y="474345"/>
            <a:ext cx="9073008"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connection</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.isConnected</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InetSocketAddress</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InetSocketAddress</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,4332);</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.connect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in</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computer.setEnabled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thread.start</a:t>
            </a:r>
            <a:r>
              <a:rPr lang="en-US" altLang="zh-CN" sz="1400"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err="1">
                <a:solidFill>
                  <a:srgbClr val="6A3E3E"/>
                </a:solidFill>
                <a:latin typeface="Consolas" panose="020B0609020204030204" pitchFamily="49" charset="0"/>
              </a:rPr>
              <a:t>ee</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3" name="文本框 2"/>
          <p:cNvSpPr txBox="1"/>
          <p:nvPr/>
        </p:nvSpPr>
        <p:spPr>
          <a:xfrm>
            <a:off x="7380312" y="6488668"/>
            <a:ext cx="1747914" cy="369332"/>
          </a:xfrm>
          <a:prstGeom prst="rect">
            <a:avLst/>
          </a:prstGeom>
          <a:noFill/>
        </p:spPr>
        <p:txBody>
          <a:bodyPr wrap="none" rtlCol="0">
            <a:spAutoFit/>
          </a:bodyPr>
          <a:lstStyle/>
          <a:p>
            <a:r>
              <a:rPr lang="en-US" altLang="zh-CN" dirty="0"/>
              <a:t>ClientFrame.java</a:t>
            </a:r>
            <a:endParaRPr lang="en-US" altLang="zh-CN" dirty="0"/>
          </a:p>
        </p:txBody>
      </p:sp>
      <p:cxnSp>
        <p:nvCxnSpPr>
          <p:cNvPr id="6" name="直接连接符 5"/>
          <p:cNvCxnSpPr/>
          <p:nvPr/>
        </p:nvCxnSpPr>
        <p:spPr>
          <a:xfrm>
            <a:off x="1854746" y="4681711"/>
            <a:ext cx="17091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496" y="44624"/>
            <a:ext cx="9073008" cy="677108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computer</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 = </a:t>
            </a:r>
            <a:r>
              <a:rPr lang="en-US" altLang="zh-CN" sz="1400" b="1" dirty="0" err="1">
                <a:solidFill>
                  <a:srgbClr val="000000"/>
                </a:solidFill>
                <a:latin typeface="Consolas" panose="020B0609020204030204" pitchFamily="49" charset="0"/>
              </a:rPr>
              <a:t>Double.</a:t>
            </a:r>
            <a:r>
              <a:rPr lang="en-US" altLang="zh-CN" sz="1400" b="1" i="1" dirty="0" err="1">
                <a:solidFill>
                  <a:srgbClr val="000000"/>
                </a:solidFill>
                <a:latin typeface="Consolas" panose="020B0609020204030204" pitchFamily="49" charset="0"/>
              </a:rPr>
              <a:t>parseDouble</a:t>
            </a:r>
            <a:r>
              <a:rPr lang="en-US" altLang="zh-CN" sz="1400" b="1" i="1" dirty="0">
                <a:solidFill>
                  <a:srgbClr val="000000"/>
                </a:solidFill>
                <a:latin typeface="Consolas" panose="020B0609020204030204" pitchFamily="49" charset="0"/>
              </a:rPr>
              <a:t>(</a:t>
            </a:r>
            <a:r>
              <a:rPr lang="en-US" altLang="zh-CN" sz="1400" b="1" i="1" dirty="0" err="1">
                <a:solidFill>
                  <a:srgbClr val="0000C0"/>
                </a:solidFill>
                <a:latin typeface="Consolas" panose="020B0609020204030204" pitchFamily="49" charset="0"/>
              </a:rPr>
              <a:t>inputA</a:t>
            </a:r>
            <a:r>
              <a:rPr lang="en-US" altLang="zh-CN" sz="1400" b="1" i="1" dirty="0" err="1">
                <a:solidFill>
                  <a:srgbClr val="000000"/>
                </a:solidFill>
                <a:latin typeface="Consolas" panose="020B0609020204030204" pitchFamily="49" charset="0"/>
              </a:rPr>
              <a:t>.getText</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inputB</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inputC</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&gt;=0)</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endParaRPr lang="zh-CN" altLang="en-US" sz="1400" b="1"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此</a:t>
            </a:r>
            <a:r>
              <a:rPr lang="en-US" altLang="zh-CN" sz="1400" dirty="0">
                <a:solidFill>
                  <a:srgbClr val="2A00FF"/>
                </a:solidFill>
                <a:latin typeface="Consolas" panose="020B0609020204030204" pitchFamily="49" charset="0"/>
              </a:rPr>
              <a:t>2</a:t>
            </a:r>
            <a:r>
              <a:rPr lang="zh-CN" altLang="en-US" sz="1400" dirty="0">
                <a:solidFill>
                  <a:srgbClr val="2A00FF"/>
                </a:solidFill>
                <a:latin typeface="Consolas" panose="020B0609020204030204" pitchFamily="49" charset="0"/>
              </a:rPr>
              <a:t>次方程无实根</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请输入数字字符</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p:txBody>
      </p:sp>
      <p:sp>
        <p:nvSpPr>
          <p:cNvPr id="3" name="文本框 2"/>
          <p:cNvSpPr txBox="1"/>
          <p:nvPr/>
        </p:nvSpPr>
        <p:spPr>
          <a:xfrm>
            <a:off x="7380312" y="6488668"/>
            <a:ext cx="1747914" cy="369332"/>
          </a:xfrm>
          <a:prstGeom prst="rect">
            <a:avLst/>
          </a:prstGeom>
          <a:noFill/>
        </p:spPr>
        <p:txBody>
          <a:bodyPr wrap="none" rtlCol="0">
            <a:spAutoFit/>
          </a:bodyPr>
          <a:lstStyle/>
          <a:p>
            <a:r>
              <a:rPr lang="en-US" altLang="zh-CN" dirty="0"/>
              <a:t>ClientFrame.java</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496" y="2844224"/>
            <a:ext cx="9073008" cy="116955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ClientFrame</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win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3" name="文本框 2"/>
          <p:cNvSpPr txBox="1"/>
          <p:nvPr/>
        </p:nvSpPr>
        <p:spPr>
          <a:xfrm>
            <a:off x="7380312" y="6488668"/>
            <a:ext cx="1747914" cy="369332"/>
          </a:xfrm>
          <a:prstGeom prst="rect">
            <a:avLst/>
          </a:prstGeom>
          <a:noFill/>
        </p:spPr>
        <p:txBody>
          <a:bodyPr wrap="none" rtlCol="0">
            <a:spAutoFit/>
          </a:bodyPr>
          <a:lstStyle/>
          <a:p>
            <a:r>
              <a:rPr lang="en-US" altLang="zh-CN" dirty="0"/>
              <a:t>ClientFrame.java</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Autofit/>
          </a:bodyPr>
          <a:lstStyle/>
          <a:p>
            <a:r>
              <a:rPr lang="zh-CN" altLang="en-US" sz="2000" dirty="0"/>
              <a:t>当服务器端的</a:t>
            </a:r>
            <a:r>
              <a:rPr lang="en-US" altLang="zh-CN" sz="2000" dirty="0" err="1"/>
              <a:t>ServerSocket</a:t>
            </a:r>
            <a:r>
              <a:rPr lang="zh-CN" altLang="en-US" sz="2000" dirty="0"/>
              <a:t>对象</a:t>
            </a:r>
            <a:r>
              <a:rPr lang="en-US" altLang="zh-CN" sz="2000" dirty="0" err="1"/>
              <a:t>waitSocketConnection</a:t>
            </a:r>
            <a:r>
              <a:rPr lang="zh-CN" altLang="en-US" sz="2000" dirty="0"/>
              <a:t>建立后，就可以使用方法</a:t>
            </a:r>
            <a:r>
              <a:rPr lang="en-US" altLang="zh-CN" sz="2000" dirty="0"/>
              <a:t>accept()</a:t>
            </a:r>
            <a:r>
              <a:rPr lang="zh-CN" altLang="en-US" sz="2000" b="1" dirty="0">
                <a:solidFill>
                  <a:srgbClr val="FF0000"/>
                </a:solidFill>
              </a:rPr>
              <a:t>接收</a:t>
            </a:r>
            <a:r>
              <a:rPr lang="zh-CN" altLang="en-US" sz="2000" dirty="0"/>
              <a:t>客户端的套接字连接请求，代码如下所示：</a:t>
            </a:r>
            <a:endParaRPr lang="en-US" altLang="zh-CN" sz="2000" dirty="0"/>
          </a:p>
          <a:p>
            <a:endParaRPr lang="en-US" altLang="zh-CN" sz="2000" dirty="0"/>
          </a:p>
          <a:p>
            <a:endParaRPr lang="en-US" altLang="zh-CN" sz="2000" dirty="0"/>
          </a:p>
          <a:p>
            <a:r>
              <a:rPr lang="zh-CN" altLang="en-US" sz="2000" dirty="0"/>
              <a:t>所谓“接收”客户的套接字请求，就是</a:t>
            </a:r>
            <a:r>
              <a:rPr lang="en-US" altLang="zh-CN" sz="2000" dirty="0"/>
              <a:t>accept()</a:t>
            </a:r>
            <a:r>
              <a:rPr lang="zh-CN" altLang="en-US" sz="2000" dirty="0"/>
              <a:t>方法会返回一个</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socketAtServer</a:t>
            </a:r>
            <a:r>
              <a:rPr lang="zh-CN" altLang="en-US" sz="2000" dirty="0"/>
              <a:t>），称作服务器端的</a:t>
            </a:r>
            <a:r>
              <a:rPr lang="zh-CN" altLang="en-US" sz="2000" b="1" dirty="0">
                <a:solidFill>
                  <a:srgbClr val="0000FF"/>
                </a:solidFill>
              </a:rPr>
              <a:t>套接字对象</a:t>
            </a:r>
            <a:r>
              <a:rPr lang="zh-CN" altLang="en-US" sz="2000" dirty="0"/>
              <a:t>。</a:t>
            </a:r>
            <a:endParaRPr lang="zh-CN" altLang="en-US" sz="2000" dirty="0"/>
          </a:p>
        </p:txBody>
      </p:sp>
      <p:sp>
        <p:nvSpPr>
          <p:cNvPr id="5" name="文本框 4"/>
          <p:cNvSpPr txBox="1"/>
          <p:nvPr/>
        </p:nvSpPr>
        <p:spPr>
          <a:xfrm>
            <a:off x="899592" y="2348880"/>
            <a:ext cx="4896544"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socketAtServer</a:t>
            </a:r>
            <a:r>
              <a:rPr lang="en-US" altLang="zh-CN" sz="1600" dirty="0"/>
              <a:t> = </a:t>
            </a:r>
            <a:r>
              <a:rPr lang="en-US" altLang="zh-CN" sz="1600" dirty="0" err="1"/>
              <a:t>waitSocketConnection.accept</a:t>
            </a:r>
            <a:r>
              <a:rPr lang="en-US" altLang="zh-CN" sz="1600" dirty="0"/>
              <a:t>();</a:t>
            </a:r>
            <a:endParaRPr lang="zh-CN" altLang="en-US" sz="1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solidFill>
                  <a:srgbClr val="FF0000"/>
                </a:solidFill>
              </a:rPr>
              <a:t>11.8 UDP</a:t>
            </a:r>
            <a:r>
              <a:rPr lang="zh-CN" altLang="en-US" sz="2000" dirty="0">
                <a:solidFill>
                  <a:srgbClr val="FF0000"/>
                </a:solidFill>
              </a:rPr>
              <a:t>数据报</a:t>
            </a:r>
            <a:endParaRPr lang="en-US" altLang="zh-CN" sz="2000" dirty="0">
              <a:solidFill>
                <a:srgbClr val="FF0000"/>
              </a:solidFill>
            </a:endParaRPr>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endParaRPr lang="zh-CN"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endParaRPr lang="zh-CN" altLang="en-US" sz="3200" dirty="0"/>
          </a:p>
        </p:txBody>
      </p:sp>
      <p:sp>
        <p:nvSpPr>
          <p:cNvPr id="3" name="内容占位符 2"/>
          <p:cNvSpPr>
            <a:spLocks noGrp="1"/>
          </p:cNvSpPr>
          <p:nvPr>
            <p:ph idx="1"/>
          </p:nvPr>
        </p:nvSpPr>
        <p:spPr/>
        <p:txBody>
          <a:bodyPr>
            <a:normAutofit/>
          </a:bodyPr>
          <a:lstStyle/>
          <a:p>
            <a:r>
              <a:rPr lang="zh-CN" altLang="en-US" sz="2000" dirty="0"/>
              <a:t>基于</a:t>
            </a:r>
            <a:r>
              <a:rPr lang="en-US" altLang="zh-CN" sz="2000" dirty="0"/>
              <a:t>UDP</a:t>
            </a:r>
            <a:r>
              <a:rPr lang="zh-CN" altLang="en-US" sz="2000" dirty="0"/>
              <a:t>通信的基本模式是</a:t>
            </a:r>
            <a:endParaRPr lang="zh-CN" altLang="en-US" sz="2000" dirty="0"/>
          </a:p>
          <a:p>
            <a:r>
              <a:rPr lang="en-US" altLang="zh-CN" sz="2000" dirty="0"/>
              <a:t>(1) </a:t>
            </a:r>
            <a:r>
              <a:rPr lang="zh-CN" altLang="en-US" sz="2000" dirty="0"/>
              <a:t>将数据打包，称为数据包（好比将信件装入信封一样），然后将数据包发往目的地。</a:t>
            </a:r>
            <a:endParaRPr lang="zh-CN" altLang="en-US" sz="2000" dirty="0"/>
          </a:p>
          <a:p>
            <a:r>
              <a:rPr lang="en-US" altLang="zh-CN" sz="2000" dirty="0"/>
              <a:t>(2) </a:t>
            </a:r>
            <a:r>
              <a:rPr lang="zh-CN" altLang="en-US" sz="2000" dirty="0"/>
              <a:t>接收别人发来的数据包（好比接收信封一样），然后查看数据包中的内容。</a:t>
            </a:r>
            <a:endParaRPr lang="zh-CN" altLang="en-US" sz="2000" dirty="0"/>
          </a:p>
          <a:p>
            <a:endParaRPr lang="en-US" altLang="zh-CN" sz="2000" dirty="0"/>
          </a:p>
          <a:p>
            <a:r>
              <a:rPr lang="en-US" altLang="zh-CN" sz="2000" dirty="0"/>
              <a:t>1.</a:t>
            </a:r>
            <a:r>
              <a:rPr lang="zh-CN" altLang="en-US" sz="2000" dirty="0"/>
              <a:t>发送数据</a:t>
            </a:r>
            <a:endParaRPr lang="zh-CN" altLang="en-US" sz="2000" dirty="0"/>
          </a:p>
          <a:p>
            <a:r>
              <a:rPr lang="en-US" altLang="zh-CN" sz="2000" dirty="0"/>
              <a:t>(1) </a:t>
            </a:r>
            <a:r>
              <a:rPr lang="zh-CN" altLang="en-US" sz="2000" dirty="0"/>
              <a:t>创建</a:t>
            </a:r>
            <a:r>
              <a:rPr lang="en-US" altLang="zh-CN" sz="2000" dirty="0" err="1"/>
              <a:t>DatagramPacket</a:t>
            </a:r>
            <a:r>
              <a:rPr lang="zh-CN" altLang="en-US" sz="2000" dirty="0"/>
              <a:t>对象</a:t>
            </a:r>
            <a:endParaRPr lang="zh-CN" altLang="en-US" sz="2000" dirty="0"/>
          </a:p>
          <a:p>
            <a:r>
              <a:rPr lang="zh-CN" altLang="en-US" sz="2000" dirty="0"/>
              <a:t>首先用</a:t>
            </a:r>
            <a:r>
              <a:rPr lang="en-US" altLang="zh-CN" sz="2000" dirty="0" err="1"/>
              <a:t>DatagramPacket</a:t>
            </a:r>
            <a:r>
              <a:rPr lang="zh-CN" altLang="en-US" sz="2000" dirty="0"/>
              <a:t>类将数据打包，即用</a:t>
            </a:r>
            <a:r>
              <a:rPr lang="en-US" altLang="zh-CN" sz="2000" dirty="0" err="1"/>
              <a:t>DatagramPacket</a:t>
            </a:r>
            <a:r>
              <a:rPr lang="zh-CN" altLang="en-US" sz="2000" dirty="0"/>
              <a:t>类创建一个对象，称为数据包。</a:t>
            </a:r>
            <a:endParaRPr lang="zh-CN" alt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endParaRPr lang="zh-CN" altLang="en-US" sz="3200" dirty="0"/>
          </a:p>
        </p:txBody>
      </p:sp>
      <p:sp>
        <p:nvSpPr>
          <p:cNvPr id="3" name="内容占位符 2"/>
          <p:cNvSpPr>
            <a:spLocks noGrp="1"/>
          </p:cNvSpPr>
          <p:nvPr>
            <p:ph idx="1"/>
          </p:nvPr>
        </p:nvSpPr>
        <p:spPr/>
        <p:txBody>
          <a:bodyPr>
            <a:noAutofit/>
          </a:bodyPr>
          <a:lstStyle/>
          <a:p>
            <a:r>
              <a:rPr lang="zh-CN" altLang="en-US" sz="2000" dirty="0"/>
              <a:t>用</a:t>
            </a:r>
            <a:r>
              <a:rPr lang="en-US" altLang="zh-CN" sz="2000" dirty="0" err="1"/>
              <a:t>DatagramPacket</a:t>
            </a:r>
            <a:r>
              <a:rPr lang="zh-CN" altLang="en-US" sz="2000" dirty="0"/>
              <a:t>的以下两个构造方法创建待发送的数据包：</a:t>
            </a:r>
            <a:endParaRPr lang="zh-CN" altLang="en-US" sz="2000" dirty="0"/>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endParaRPr lang="en-US" altLang="zh-CN" sz="1800" dirty="0"/>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offset,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endParaRPr lang="en-US" altLang="zh-CN" sz="1800" dirty="0"/>
          </a:p>
          <a:p>
            <a:endParaRPr lang="en-US" altLang="zh-CN" sz="2000" dirty="0"/>
          </a:p>
          <a:p>
            <a:r>
              <a:rPr lang="zh-CN" altLang="en-US" sz="2000" dirty="0"/>
              <a:t>使用构造方法创建的数据包对象具有下列两个性质：</a:t>
            </a:r>
            <a:endParaRPr lang="zh-CN" altLang="en-US" sz="2000" dirty="0"/>
          </a:p>
          <a:p>
            <a:pPr lvl="1"/>
            <a:r>
              <a:rPr lang="zh-CN" altLang="en-US" sz="2000" dirty="0"/>
              <a:t>含有</a:t>
            </a:r>
            <a:r>
              <a:rPr lang="en-US" altLang="zh-CN" sz="2000" dirty="0"/>
              <a:t>data</a:t>
            </a:r>
            <a:r>
              <a:rPr lang="zh-CN" altLang="en-US" sz="2000" dirty="0"/>
              <a:t>数组指定的数据</a:t>
            </a:r>
            <a:endParaRPr lang="zh-CN" altLang="en-US" sz="2000" dirty="0"/>
          </a:p>
          <a:p>
            <a:pPr lvl="1"/>
            <a:r>
              <a:rPr lang="zh-CN" altLang="en-US" sz="2000" dirty="0"/>
              <a:t>该数据包将发送到地址是</a:t>
            </a:r>
            <a:r>
              <a:rPr lang="en-US" altLang="zh-CN" sz="2000" dirty="0"/>
              <a:t>address</a:t>
            </a:r>
            <a:r>
              <a:rPr lang="zh-CN" altLang="en-US" sz="2000" dirty="0"/>
              <a:t>、端口号是</a:t>
            </a:r>
            <a:r>
              <a:rPr lang="en-US" altLang="zh-CN" sz="2000" dirty="0"/>
              <a:t>port</a:t>
            </a:r>
            <a:r>
              <a:rPr lang="zh-CN" altLang="en-US" sz="2000" dirty="0"/>
              <a:t>的主机上</a:t>
            </a:r>
            <a:endParaRPr lang="zh-CN" altLang="en-US" sz="2000" dirty="0"/>
          </a:p>
          <a:p>
            <a:r>
              <a:rPr lang="zh-CN" altLang="en-US" sz="2000" dirty="0"/>
              <a:t>我们称</a:t>
            </a:r>
            <a:r>
              <a:rPr lang="en-US" altLang="zh-CN" sz="2000" dirty="0"/>
              <a:t>address</a:t>
            </a:r>
            <a:r>
              <a:rPr lang="zh-CN" altLang="en-US" sz="2000" dirty="0"/>
              <a:t>是它的目标地址、</a:t>
            </a:r>
            <a:r>
              <a:rPr lang="en-US" altLang="zh-CN" sz="2000" dirty="0"/>
              <a:t>port</a:t>
            </a:r>
            <a:r>
              <a:rPr lang="zh-CN" altLang="en-US" sz="2000" dirty="0"/>
              <a:t>是这个数据包的目标端口号。其中，第</a:t>
            </a:r>
            <a:r>
              <a:rPr lang="en-US" altLang="zh-CN" sz="2000" dirty="0"/>
              <a:t>2</a:t>
            </a:r>
            <a:r>
              <a:rPr lang="zh-CN" altLang="en-US" sz="2000" dirty="0"/>
              <a:t>个构造方法创建的数据包对象含有数组</a:t>
            </a:r>
            <a:r>
              <a:rPr lang="en-US" altLang="zh-CN" sz="2000" dirty="0"/>
              <a:t>data</a:t>
            </a:r>
            <a:r>
              <a:rPr lang="zh-CN" altLang="en-US" sz="2000" dirty="0"/>
              <a:t>从</a:t>
            </a:r>
            <a:r>
              <a:rPr lang="en-US" altLang="zh-CN" sz="2000" dirty="0"/>
              <a:t>offset</a:t>
            </a:r>
            <a:r>
              <a:rPr lang="zh-CN" altLang="en-US" sz="2000" dirty="0"/>
              <a:t>开始指定长度的数据。</a:t>
            </a:r>
            <a:endParaRPr lang="zh-CN" altLang="en-US" sz="2000" dirty="0"/>
          </a:p>
          <a:p>
            <a:pPr marL="0" indent="0">
              <a:buNone/>
            </a:pPr>
            <a:endParaRPr lang="zh-CN" alt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a:t>
            </a:r>
            <a:endParaRPr lang="zh-CN" altLang="en-US" sz="2000" dirty="0"/>
          </a:p>
          <a:p>
            <a:pPr marL="0" indent="0">
              <a:buNone/>
            </a:pPr>
            <a:r>
              <a:rPr lang="en-US" altLang="zh-CN" sz="2000" dirty="0"/>
              <a:t>  </a:t>
            </a:r>
            <a:endParaRPr lang="zh-CN" altLang="en-US" sz="2000" dirty="0"/>
          </a:p>
        </p:txBody>
      </p:sp>
      <p:sp>
        <p:nvSpPr>
          <p:cNvPr id="4" name="文本框 3"/>
          <p:cNvSpPr txBox="1"/>
          <p:nvPr/>
        </p:nvSpPr>
        <p:spPr>
          <a:xfrm>
            <a:off x="539552" y="2132856"/>
            <a:ext cx="8147248" cy="923330"/>
          </a:xfrm>
          <a:prstGeom prst="rect">
            <a:avLst/>
          </a:prstGeom>
          <a:solidFill>
            <a:srgbClr val="CCFFFF"/>
          </a:solidFill>
        </p:spPr>
        <p:txBody>
          <a:bodyPr wrap="square" rtlCol="0">
            <a:spAutoFit/>
          </a:bodyPr>
          <a:lstStyle/>
          <a:p>
            <a:r>
              <a:rPr lang="en-US" altLang="zh-CN" dirty="0"/>
              <a:t>byte data[ ]="</a:t>
            </a:r>
            <a:r>
              <a:rPr lang="zh-CN" altLang="en-US" dirty="0"/>
              <a:t>近来好吗</a:t>
            </a:r>
            <a:r>
              <a:rPr lang="en-US" altLang="zh-CN" dirty="0"/>
              <a:t>".</a:t>
            </a:r>
            <a:r>
              <a:rPr lang="en-US" altLang="zh-CN" dirty="0" err="1"/>
              <a:t>getByte</a:t>
            </a:r>
            <a:r>
              <a:rPr lang="en-US" altLang="zh-CN" dirty="0"/>
              <a:t>();</a:t>
            </a:r>
            <a:endParaRPr lang="en-US" altLang="zh-CN" dirty="0"/>
          </a:p>
          <a:p>
            <a:r>
              <a:rPr lang="en-US" altLang="zh-CN" dirty="0" err="1"/>
              <a:t>InetAddress</a:t>
            </a:r>
            <a:r>
              <a:rPr lang="en-US" altLang="zh-CN" dirty="0"/>
              <a:t> address = </a:t>
            </a:r>
            <a:r>
              <a:rPr lang="en-US" altLang="zh-CN" dirty="0" err="1"/>
              <a:t>InetAddtress.getName</a:t>
            </a:r>
            <a:r>
              <a:rPr lang="en-US" altLang="zh-CN" dirty="0"/>
              <a:t>("www.sina.com.cn");</a:t>
            </a:r>
            <a:endParaRPr lang="en-US" altLang="zh-CN" dirty="0"/>
          </a:p>
          <a:p>
            <a:r>
              <a:rPr lang="en-US" altLang="zh-CN" dirty="0" err="1"/>
              <a:t>DatagramPacket</a:t>
            </a:r>
            <a:r>
              <a:rPr lang="en-US" altLang="zh-CN" dirty="0"/>
              <a:t>  </a:t>
            </a:r>
            <a:r>
              <a:rPr lang="en-US" altLang="zh-CN" dirty="0" err="1"/>
              <a:t>data_pack</a:t>
            </a:r>
            <a:r>
              <a:rPr lang="en-US" altLang="zh-CN" dirty="0"/>
              <a:t> = new  </a:t>
            </a:r>
            <a:r>
              <a:rPr lang="en-US" altLang="zh-CN" dirty="0" err="1"/>
              <a:t>DatagramPacket</a:t>
            </a:r>
            <a:r>
              <a:rPr lang="en-US" altLang="zh-CN" dirty="0"/>
              <a:t>(data, </a:t>
            </a:r>
            <a:r>
              <a:rPr lang="en-US" altLang="zh-CN" dirty="0" err="1"/>
              <a:t>data.length</a:t>
            </a:r>
            <a:r>
              <a:rPr lang="en-US" altLang="zh-CN" dirty="0"/>
              <a:t>, address, </a:t>
            </a:r>
            <a:r>
              <a:rPr lang="en-US" altLang="zh-CN" dirty="0">
                <a:solidFill>
                  <a:srgbClr val="FF0000"/>
                </a:solidFill>
              </a:rPr>
              <a:t>5678</a:t>
            </a:r>
            <a:r>
              <a:rPr lang="en-US" altLang="zh-CN" dirty="0"/>
              <a:t>);</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endParaRPr lang="zh-CN" altLang="en-US" sz="3200" dirty="0"/>
          </a:p>
        </p:txBody>
      </p:sp>
      <p:sp>
        <p:nvSpPr>
          <p:cNvPr id="3" name="内容占位符 2"/>
          <p:cNvSpPr>
            <a:spLocks noGrp="1"/>
          </p:cNvSpPr>
          <p:nvPr>
            <p:ph idx="1"/>
          </p:nvPr>
        </p:nvSpPr>
        <p:spPr/>
        <p:txBody>
          <a:bodyPr>
            <a:normAutofit/>
          </a:bodyPr>
          <a:lstStyle/>
          <a:p>
            <a:r>
              <a:rPr lang="en-US" altLang="zh-CN" sz="2000" dirty="0"/>
              <a:t>(2)</a:t>
            </a:r>
            <a:r>
              <a:rPr lang="zh-CN" altLang="en-US" sz="2000" dirty="0"/>
              <a:t>发送数据</a:t>
            </a:r>
            <a:endParaRPr lang="zh-CN" altLang="en-US" sz="2000" dirty="0"/>
          </a:p>
          <a:p>
            <a:r>
              <a:rPr lang="zh-CN" altLang="en-US" sz="2000" dirty="0"/>
              <a:t>然后用</a:t>
            </a:r>
            <a:r>
              <a:rPr lang="en-US" altLang="zh-CN" sz="2000" dirty="0" err="1"/>
              <a:t>DatagramSocket</a:t>
            </a:r>
            <a:r>
              <a:rPr lang="zh-CN" altLang="en-US" sz="2000" dirty="0"/>
              <a:t>类的不带参数的构造方法</a:t>
            </a:r>
            <a:r>
              <a:rPr lang="en-US" altLang="zh-CN" sz="2000" dirty="0" err="1"/>
              <a:t>DatagramSocket</a:t>
            </a:r>
            <a:r>
              <a:rPr lang="en-US" altLang="zh-CN" sz="2000" dirty="0"/>
              <a:t>()</a:t>
            </a:r>
            <a:r>
              <a:rPr lang="zh-CN" altLang="en-US" sz="2000" dirty="0"/>
              <a:t>创建一个对象，该对象负责发送数据包。</a:t>
            </a:r>
            <a:endParaRPr lang="zh-CN" altLang="en-US" sz="2000" dirty="0"/>
          </a:p>
          <a:p>
            <a:endParaRPr lang="zh-CN" altLang="en-US" sz="2000" dirty="0"/>
          </a:p>
        </p:txBody>
      </p:sp>
      <p:sp>
        <p:nvSpPr>
          <p:cNvPr id="4" name="文本框 3"/>
          <p:cNvSpPr txBox="1"/>
          <p:nvPr/>
        </p:nvSpPr>
        <p:spPr>
          <a:xfrm>
            <a:off x="827584" y="2708920"/>
            <a:ext cx="5297760" cy="646331"/>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mail_out</a:t>
            </a:r>
            <a:r>
              <a:rPr lang="en-US" altLang="zh-CN" dirty="0"/>
              <a:t> = new </a:t>
            </a:r>
            <a:r>
              <a:rPr lang="en-US" altLang="zh-CN" dirty="0" err="1"/>
              <a:t>DatagramSocket</a:t>
            </a:r>
            <a:r>
              <a:rPr lang="en-US" altLang="zh-CN" dirty="0"/>
              <a:t>();</a:t>
            </a:r>
            <a:endParaRPr lang="en-US" altLang="zh-CN" dirty="0"/>
          </a:p>
          <a:p>
            <a:r>
              <a:rPr lang="en-US" altLang="zh-CN" dirty="0" err="1"/>
              <a:t>mail_out.send</a:t>
            </a:r>
            <a:r>
              <a:rPr lang="en-US" altLang="zh-CN" dirty="0"/>
              <a:t>(</a:t>
            </a:r>
            <a:r>
              <a:rPr lang="en-US" altLang="zh-CN" dirty="0" err="1"/>
              <a:t>data_pack</a:t>
            </a:r>
            <a:r>
              <a:rPr lang="en-US" altLang="zh-CN" dirty="0"/>
              <a:t>);</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endParaRPr lang="zh-CN" altLang="en-US" sz="3200" dirty="0"/>
          </a:p>
        </p:txBody>
      </p:sp>
      <p:sp>
        <p:nvSpPr>
          <p:cNvPr id="3" name="内容占位符 2"/>
          <p:cNvSpPr>
            <a:spLocks noGrp="1"/>
          </p:cNvSpPr>
          <p:nvPr>
            <p:ph idx="1"/>
          </p:nvPr>
        </p:nvSpPr>
        <p:spPr/>
        <p:txBody>
          <a:bodyPr>
            <a:normAutofit/>
          </a:bodyPr>
          <a:lstStyle/>
          <a:p>
            <a:r>
              <a:rPr lang="en-US" altLang="zh-CN" sz="2000" dirty="0"/>
              <a:t>2.</a:t>
            </a:r>
            <a:r>
              <a:rPr lang="zh-CN" altLang="en-US" sz="2000" dirty="0"/>
              <a:t>接收数据</a:t>
            </a:r>
            <a:endParaRPr lang="zh-CN" altLang="en-US" sz="2000" dirty="0"/>
          </a:p>
          <a:p>
            <a:r>
              <a:rPr lang="en-US" altLang="zh-CN" sz="2000" dirty="0" err="1"/>
              <a:t>DatagramSocket</a:t>
            </a:r>
            <a:r>
              <a:rPr lang="zh-CN" altLang="en-US" sz="2000" dirty="0"/>
              <a:t>类的另一个构造方法</a:t>
            </a:r>
            <a:r>
              <a:rPr lang="en-US" altLang="zh-CN" sz="2000" dirty="0" err="1"/>
              <a:t>DatagramSocket</a:t>
            </a:r>
            <a:r>
              <a:rPr lang="en-US" altLang="zh-CN" sz="2000" dirty="0"/>
              <a:t>(</a:t>
            </a:r>
            <a:r>
              <a:rPr lang="en-US" altLang="zh-CN" sz="2000" dirty="0" err="1"/>
              <a:t>int</a:t>
            </a:r>
            <a:r>
              <a:rPr lang="en-US" altLang="zh-CN" sz="2000" dirty="0"/>
              <a:t> port)</a:t>
            </a:r>
            <a:r>
              <a:rPr lang="zh-CN" altLang="en-US" sz="2000" dirty="0"/>
              <a:t>创建一个对象，其中的参数必须和待接收的数据包的端口号相同。例如，如果发送方发送的数据包的端口号是</a:t>
            </a:r>
            <a:r>
              <a:rPr lang="en-US" altLang="zh-CN" sz="2000" dirty="0">
                <a:solidFill>
                  <a:srgbClr val="FF0000"/>
                </a:solidFill>
              </a:rPr>
              <a:t>5678</a:t>
            </a:r>
            <a:r>
              <a:rPr lang="zh-CN" altLang="en-US" sz="2000" dirty="0"/>
              <a:t>：</a:t>
            </a:r>
            <a:endParaRPr lang="zh-CN" altLang="en-US" sz="2000" dirty="0"/>
          </a:p>
        </p:txBody>
      </p:sp>
      <p:sp>
        <p:nvSpPr>
          <p:cNvPr id="4" name="文本框 3"/>
          <p:cNvSpPr txBox="1"/>
          <p:nvPr/>
        </p:nvSpPr>
        <p:spPr>
          <a:xfrm>
            <a:off x="899592" y="2996952"/>
            <a:ext cx="5297760" cy="369332"/>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mail_in</a:t>
            </a:r>
            <a:r>
              <a:rPr lang="en-US" altLang="zh-CN" dirty="0"/>
              <a:t> = new </a:t>
            </a:r>
            <a:r>
              <a:rPr lang="en-US" altLang="zh-CN" dirty="0" err="1"/>
              <a:t>DatagramSocket</a:t>
            </a:r>
            <a:r>
              <a:rPr lang="en-US" altLang="zh-CN" dirty="0"/>
              <a:t>(</a:t>
            </a:r>
            <a:r>
              <a:rPr lang="en-US" altLang="zh-CN" dirty="0">
                <a:solidFill>
                  <a:srgbClr val="FF0000"/>
                </a:solidFill>
              </a:rPr>
              <a:t>5678</a:t>
            </a:r>
            <a:r>
              <a:rPr lang="en-US" altLang="zh-CN" dirty="0"/>
              <a:t>);</a:t>
            </a:r>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endParaRPr lang="zh-CN" altLang="en-US" sz="3200" dirty="0"/>
          </a:p>
        </p:txBody>
      </p:sp>
      <p:sp>
        <p:nvSpPr>
          <p:cNvPr id="3" name="内容占位符 2"/>
          <p:cNvSpPr>
            <a:spLocks noGrp="1"/>
          </p:cNvSpPr>
          <p:nvPr>
            <p:ph idx="1"/>
          </p:nvPr>
        </p:nvSpPr>
        <p:spPr/>
        <p:txBody>
          <a:bodyPr>
            <a:normAutofit/>
          </a:bodyPr>
          <a:lstStyle/>
          <a:p>
            <a:r>
              <a:rPr lang="zh-CN" altLang="en-US" sz="2000" dirty="0"/>
              <a:t>该对象</a:t>
            </a:r>
            <a:r>
              <a:rPr lang="en-US" altLang="zh-CN" sz="2000" dirty="0" err="1"/>
              <a:t>mail_in</a:t>
            </a:r>
            <a:r>
              <a:rPr lang="zh-CN" altLang="en-US" sz="2000" dirty="0"/>
              <a:t>使用方法</a:t>
            </a:r>
            <a:r>
              <a:rPr lang="en-US" altLang="zh-CN" sz="2000" dirty="0"/>
              <a:t>receive(</a:t>
            </a:r>
            <a:r>
              <a:rPr lang="en-US" altLang="zh-CN" sz="2000" dirty="0" err="1"/>
              <a:t>DatagramPacket</a:t>
            </a:r>
            <a:r>
              <a:rPr lang="en-US" altLang="zh-CN" sz="2000" dirty="0"/>
              <a:t> pack)</a:t>
            </a:r>
            <a:r>
              <a:rPr lang="zh-CN" altLang="en-US" sz="2000" dirty="0"/>
              <a:t>接收数据包。该方法有一个数据包参数</a:t>
            </a:r>
            <a:r>
              <a:rPr lang="en-US" altLang="zh-CN" sz="2000" dirty="0"/>
              <a:t>pack</a:t>
            </a:r>
            <a:r>
              <a:rPr lang="zh-CN" altLang="en-US" sz="2000" dirty="0"/>
              <a:t>，方法</a:t>
            </a:r>
            <a:r>
              <a:rPr lang="en-US" altLang="zh-CN" sz="2000" dirty="0"/>
              <a:t>receive()</a:t>
            </a:r>
            <a:r>
              <a:rPr lang="zh-CN" altLang="en-US" sz="2000" dirty="0"/>
              <a:t>把收到的数据包传递给该参数。因此我们必须预备一个数据包以便收取数据包。这时需使用 </a:t>
            </a:r>
            <a:r>
              <a:rPr lang="en-US" altLang="zh-CN" sz="2000" dirty="0" err="1"/>
              <a:t>DatagramPack</a:t>
            </a:r>
            <a:r>
              <a:rPr lang="zh-CN" altLang="en-US" sz="2000" dirty="0"/>
              <a:t>类的另外一个构造方法：</a:t>
            </a:r>
            <a:r>
              <a:rPr lang="en-US" altLang="zh-CN" sz="2000" dirty="0" err="1"/>
              <a:t>DatagramPack</a:t>
            </a:r>
            <a:r>
              <a:rPr lang="en-US" altLang="zh-CN" sz="2000" dirty="0"/>
              <a:t>(byte data[], </a:t>
            </a:r>
            <a:r>
              <a:rPr lang="en-US" altLang="zh-CN" sz="2000" dirty="0" err="1"/>
              <a:t>int</a:t>
            </a:r>
            <a:r>
              <a:rPr lang="en-US" altLang="zh-CN" sz="2000" dirty="0"/>
              <a:t> length)</a:t>
            </a:r>
            <a:r>
              <a:rPr lang="zh-CN" altLang="en-US" sz="2000" dirty="0"/>
              <a:t>创建一个数据包，用于接收数据包，例如：</a:t>
            </a:r>
            <a:endParaRPr lang="zh-CN" altLang="en-US" sz="2000" dirty="0"/>
          </a:p>
          <a:p>
            <a:r>
              <a:rPr lang="zh-CN" altLang="en-US" sz="2000" dirty="0"/>
              <a:t>该数据包</a:t>
            </a:r>
            <a:r>
              <a:rPr lang="en-US" altLang="zh-CN" sz="2000" dirty="0"/>
              <a:t>pack</a:t>
            </a:r>
            <a:r>
              <a:rPr lang="zh-CN" altLang="en-US" sz="2000" dirty="0"/>
              <a:t>将接收长度为</a:t>
            </a:r>
            <a:r>
              <a:rPr lang="en-US" altLang="zh-CN" sz="2000" dirty="0"/>
              <a:t>length</a:t>
            </a:r>
            <a:r>
              <a:rPr lang="zh-CN" altLang="en-US" sz="2000" dirty="0"/>
              <a:t>的数据放入</a:t>
            </a:r>
            <a:r>
              <a:rPr lang="en-US" altLang="zh-CN" sz="2000" dirty="0"/>
              <a:t>data</a:t>
            </a:r>
            <a:r>
              <a:rPr lang="zh-CN" altLang="en-US" sz="2000" dirty="0"/>
              <a:t>。 </a:t>
            </a:r>
            <a:endParaRPr lang="zh-CN" altLang="en-US" sz="2000" dirty="0"/>
          </a:p>
          <a:p>
            <a:endParaRPr lang="en-US" altLang="zh-CN" sz="2000" dirty="0"/>
          </a:p>
          <a:p>
            <a:endParaRPr lang="en-US" altLang="zh-CN" sz="2000" dirty="0"/>
          </a:p>
          <a:p>
            <a:endParaRPr lang="en-US" altLang="zh-CN" sz="2000" dirty="0"/>
          </a:p>
          <a:p>
            <a:endParaRPr lang="en-US" altLang="zh-CN" sz="2000" dirty="0"/>
          </a:p>
          <a:p>
            <a:r>
              <a:rPr lang="zh-CN" altLang="en-US" sz="2000" dirty="0"/>
              <a:t>在下面的例子</a:t>
            </a:r>
            <a:r>
              <a:rPr lang="en-US" altLang="zh-CN" sz="2000" dirty="0"/>
              <a:t>7</a:t>
            </a:r>
            <a:r>
              <a:rPr lang="zh-CN" altLang="en-US" sz="2000" dirty="0"/>
              <a:t>中，两个主机（可用本地机模拟）互相发送和接收数据包。 </a:t>
            </a:r>
            <a:endParaRPr lang="zh-CN" altLang="en-US" sz="2000" dirty="0"/>
          </a:p>
          <a:p>
            <a:endParaRPr lang="zh-CN" altLang="en-US" sz="2000" dirty="0"/>
          </a:p>
        </p:txBody>
      </p:sp>
      <p:sp>
        <p:nvSpPr>
          <p:cNvPr id="4" name="文本框 3"/>
          <p:cNvSpPr txBox="1"/>
          <p:nvPr/>
        </p:nvSpPr>
        <p:spPr>
          <a:xfrm>
            <a:off x="1403648" y="3596823"/>
            <a:ext cx="5688632" cy="1200329"/>
          </a:xfrm>
          <a:prstGeom prst="rect">
            <a:avLst/>
          </a:prstGeom>
          <a:solidFill>
            <a:srgbClr val="CCFFFF"/>
          </a:solidFill>
        </p:spPr>
        <p:txBody>
          <a:bodyPr wrap="square" rtlCol="0">
            <a:spAutoFit/>
          </a:bodyPr>
          <a:lstStyle/>
          <a:p>
            <a:r>
              <a:rPr lang="en-US" altLang="zh-CN" dirty="0"/>
              <a:t>byte[] data = new byte[100];</a:t>
            </a:r>
            <a:endParaRPr lang="en-US" altLang="zh-CN" dirty="0"/>
          </a:p>
          <a:p>
            <a:r>
              <a:rPr lang="en-US" altLang="zh-CN" dirty="0" err="1"/>
              <a:t>int</a:t>
            </a:r>
            <a:r>
              <a:rPr lang="en-US" altLang="zh-CN" dirty="0"/>
              <a:t> length = 90;</a:t>
            </a:r>
            <a:endParaRPr lang="en-US" altLang="zh-CN" dirty="0"/>
          </a:p>
          <a:p>
            <a:r>
              <a:rPr lang="en-US" altLang="zh-CN" dirty="0" err="1"/>
              <a:t>DatagramPacket</a:t>
            </a:r>
            <a:r>
              <a:rPr lang="en-US" altLang="zh-CN" dirty="0"/>
              <a:t> pack = new </a:t>
            </a:r>
            <a:r>
              <a:rPr lang="en-US" altLang="zh-CN" dirty="0" err="1"/>
              <a:t>DatagramPacket</a:t>
            </a:r>
            <a:r>
              <a:rPr lang="en-US" altLang="zh-CN" dirty="0"/>
              <a:t>(data, length);</a:t>
            </a:r>
            <a:endParaRPr lang="en-US" altLang="zh-CN" dirty="0"/>
          </a:p>
          <a:p>
            <a:r>
              <a:rPr lang="en-US" altLang="zh-CN" dirty="0" err="1"/>
              <a:t>mail_in.receive</a:t>
            </a:r>
            <a:r>
              <a:rPr lang="en-US" altLang="zh-CN" dirty="0"/>
              <a:t>(pack);</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a:t>
            </a:r>
            <a:endParaRPr lang="en-US" altLang="zh-CN" sz="2000" dirty="0"/>
          </a:p>
          <a:p>
            <a:r>
              <a:rPr lang="en-US" altLang="zh-CN" sz="2000" dirty="0"/>
              <a:t>Example11_7</a:t>
            </a:r>
            <a:endParaRPr lang="en-US" altLang="zh-CN" sz="2000" dirty="0"/>
          </a:p>
          <a:p>
            <a:pPr lvl="1"/>
            <a:r>
              <a:rPr lang="en-US" altLang="zh-CN" sz="2000" dirty="0"/>
              <a:t>A.java</a:t>
            </a:r>
            <a:endParaRPr lang="en-US" altLang="zh-CN" sz="2000" dirty="0"/>
          </a:p>
          <a:p>
            <a:pPr lvl="1"/>
            <a:r>
              <a:rPr lang="en-US" altLang="zh-CN" sz="2000" dirty="0"/>
              <a:t>B.java</a:t>
            </a:r>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8337" y="3155542"/>
            <a:ext cx="6087325" cy="1857634"/>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564" y="6488668"/>
            <a:ext cx="749436" cy="369332"/>
          </a:xfrm>
          <a:prstGeom prst="rect">
            <a:avLst/>
          </a:prstGeom>
          <a:noFill/>
        </p:spPr>
        <p:txBody>
          <a:bodyPr wrap="none" rtlCol="0">
            <a:spAutoFit/>
          </a:bodyPr>
          <a:lstStyle/>
          <a:p>
            <a:r>
              <a:rPr lang="en-US" altLang="zh-CN" dirty="0"/>
              <a:t>A.java</a:t>
            </a:r>
            <a:endParaRPr lang="en-US" altLang="zh-CN" dirty="0"/>
          </a:p>
        </p:txBody>
      </p:sp>
      <p:sp>
        <p:nvSpPr>
          <p:cNvPr id="3" name="矩形 2"/>
          <p:cNvSpPr/>
          <p:nvPr/>
        </p:nvSpPr>
        <p:spPr>
          <a:xfrm>
            <a:off x="35496" y="44624"/>
            <a:ext cx="907300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A"</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 </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validate();</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线程负责接收数据</a:t>
            </a:r>
            <a:endParaRPr lang="zh-CN" altLang="en-US" sz="1400"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564" y="6488668"/>
            <a:ext cx="749436" cy="369332"/>
          </a:xfrm>
          <a:prstGeom prst="rect">
            <a:avLst/>
          </a:prstGeom>
          <a:noFill/>
        </p:spPr>
        <p:txBody>
          <a:bodyPr wrap="none" rtlCol="0">
            <a:spAutoFit/>
          </a:bodyPr>
          <a:lstStyle/>
          <a:p>
            <a:r>
              <a:rPr lang="en-US" altLang="zh-CN" dirty="0"/>
              <a:t>A.java</a:t>
            </a:r>
            <a:endParaRPr lang="en-US" altLang="zh-CN" dirty="0"/>
          </a:p>
        </p:txBody>
      </p:sp>
      <p:sp>
        <p:nvSpPr>
          <p:cNvPr id="3" name="矩形 2"/>
          <p:cNvSpPr/>
          <p:nvPr/>
        </p:nvSpPr>
        <p:spPr>
          <a:xfrm>
            <a:off x="35496" y="1659285"/>
            <a:ext cx="9073008"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,1234);</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4" name="Straight Arrow Connector 5"/>
          <p:cNvCxnSpPr/>
          <p:nvPr/>
        </p:nvCxnSpPr>
        <p:spPr>
          <a:xfrm>
            <a:off x="179512" y="4384154"/>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(2) </a:t>
            </a:r>
            <a:r>
              <a:rPr lang="zh-CN" altLang="en-US" sz="2000" dirty="0"/>
              <a:t>客户端创建</a:t>
            </a:r>
            <a:r>
              <a:rPr lang="en-US" altLang="zh-CN" sz="2000" dirty="0"/>
              <a:t>Socket</a:t>
            </a:r>
            <a:r>
              <a:rPr lang="zh-CN" altLang="en-US" sz="2000" dirty="0"/>
              <a:t>对象</a:t>
            </a:r>
            <a:endParaRPr lang="zh-CN" altLang="en-US" sz="2000" dirty="0"/>
          </a:p>
          <a:p>
            <a:r>
              <a:rPr lang="zh-CN" altLang="en-US" sz="2000" dirty="0"/>
              <a:t>客户端程序可以使用</a:t>
            </a:r>
            <a:r>
              <a:rPr lang="en-US" altLang="zh-CN" sz="2000" dirty="0"/>
              <a:t>Socket</a:t>
            </a:r>
            <a:r>
              <a:rPr lang="zh-CN" altLang="en-US" sz="2000" dirty="0"/>
              <a:t>类创建对象，</a:t>
            </a:r>
            <a:r>
              <a:rPr lang="en-US" altLang="zh-CN" sz="2000" dirty="0"/>
              <a:t>Socket</a:t>
            </a:r>
            <a:r>
              <a:rPr lang="zh-CN" altLang="en-US" sz="2000" dirty="0"/>
              <a:t>的构造方法是：</a:t>
            </a:r>
            <a:r>
              <a:rPr lang="en-US" altLang="zh-CN" sz="2000" dirty="0"/>
              <a:t>Socket(String host, </a:t>
            </a:r>
            <a:r>
              <a:rPr lang="en-US" altLang="zh-CN" sz="2000" dirty="0" err="1"/>
              <a:t>int</a:t>
            </a:r>
            <a:r>
              <a:rPr lang="en-US" altLang="zh-CN" sz="2000" dirty="0"/>
              <a:t> port)</a:t>
            </a:r>
            <a:endParaRPr lang="en-US" altLang="zh-CN" sz="2000" dirty="0"/>
          </a:p>
          <a:p>
            <a:endParaRPr lang="en-US" altLang="zh-CN" sz="2000" dirty="0"/>
          </a:p>
          <a:p>
            <a:endParaRPr lang="en-US" altLang="zh-CN" sz="2000" dirty="0"/>
          </a:p>
          <a:p>
            <a:r>
              <a:rPr lang="zh-CN" altLang="en-US" sz="2000" dirty="0"/>
              <a:t>也可以使用</a:t>
            </a:r>
            <a:r>
              <a:rPr lang="en-US" altLang="zh-CN" sz="2000" dirty="0"/>
              <a:t>Socket</a:t>
            </a:r>
            <a:r>
              <a:rPr lang="zh-CN" altLang="en-US" sz="2000" dirty="0"/>
              <a:t>类不带参数的构造方法</a:t>
            </a:r>
            <a:r>
              <a:rPr lang="en-US" altLang="zh-CN" sz="2000" dirty="0"/>
              <a:t>public Socket()</a:t>
            </a:r>
            <a:endParaRPr lang="en-US" altLang="zh-CN" sz="2000" dirty="0"/>
          </a:p>
          <a:p>
            <a:r>
              <a:rPr lang="zh-CN" altLang="en-US" sz="2000" dirty="0"/>
              <a:t>该对象再调用</a:t>
            </a:r>
            <a:r>
              <a:rPr lang="en-US" altLang="zh-CN" sz="2000" dirty="0"/>
              <a:t>public void connect(</a:t>
            </a:r>
            <a:r>
              <a:rPr lang="en-US" altLang="zh-CN" sz="2000" dirty="0" err="1"/>
              <a:t>InetSocketAddress</a:t>
            </a:r>
            <a:r>
              <a:rPr lang="en-US" altLang="zh-CN" sz="2000" dirty="0"/>
              <a:t> endpoint) throws </a:t>
            </a:r>
            <a:r>
              <a:rPr lang="en-US" altLang="zh-CN" sz="2000" dirty="0" err="1"/>
              <a:t>IOException</a:t>
            </a:r>
            <a:r>
              <a:rPr lang="zh-CN" altLang="en-US" sz="2000" b="1" dirty="0">
                <a:solidFill>
                  <a:srgbClr val="FF0000"/>
                </a:solidFill>
              </a:rPr>
              <a:t>请求</a:t>
            </a:r>
            <a:r>
              <a:rPr lang="zh-CN" altLang="en-US" sz="2000" dirty="0"/>
              <a:t>和参数</a:t>
            </a:r>
            <a:r>
              <a:rPr lang="en-US" altLang="zh-CN" sz="2000" dirty="0" err="1"/>
              <a:t>InetSocketAddress</a:t>
            </a:r>
            <a:r>
              <a:rPr lang="zh-CN" altLang="en-US" sz="2000" dirty="0"/>
              <a:t>指定地址的套接字建立连接。</a:t>
            </a:r>
            <a:endParaRPr lang="en-US" altLang="zh-CN" sz="2000" dirty="0"/>
          </a:p>
          <a:p>
            <a:endParaRPr lang="en-US" altLang="zh-CN" sz="2000" dirty="0"/>
          </a:p>
          <a:p>
            <a:r>
              <a:rPr lang="zh-CN" altLang="en-US" sz="2000" dirty="0"/>
              <a:t>客户端建立</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socketAtClient</a:t>
            </a:r>
            <a:r>
              <a:rPr lang="zh-CN" altLang="en-US" sz="2000" dirty="0"/>
              <a:t>）的过程就是向服务器发出套接字连接请求，如果服务器端相应的端口上有套接字对象</a:t>
            </a:r>
            <a:r>
              <a:rPr lang="zh-CN" altLang="en-US" sz="2000" b="1" dirty="0"/>
              <a:t>正在</a:t>
            </a:r>
            <a:r>
              <a:rPr lang="zh-CN" altLang="en-US" sz="2000" dirty="0"/>
              <a:t>使用</a:t>
            </a:r>
            <a:r>
              <a:rPr lang="en-US" altLang="zh-CN" sz="2000" dirty="0"/>
              <a:t>accept()</a:t>
            </a:r>
            <a:r>
              <a:rPr lang="zh-CN" altLang="en-US" sz="2000" dirty="0"/>
              <a:t>方法等待客户端，那么双方的</a:t>
            </a:r>
            <a:r>
              <a:rPr lang="zh-CN" altLang="en-US" sz="2000" b="1" dirty="0">
                <a:solidFill>
                  <a:srgbClr val="0000FF"/>
                </a:solidFill>
              </a:rPr>
              <a:t>套接字对象</a:t>
            </a:r>
            <a:r>
              <a:rPr lang="zh-CN" altLang="en-US" sz="2000" dirty="0"/>
              <a:t>（即</a:t>
            </a:r>
            <a:r>
              <a:rPr lang="en-US" altLang="zh-CN" sz="2000" dirty="0" err="1"/>
              <a:t>socketAtClient</a:t>
            </a:r>
            <a:r>
              <a:rPr lang="zh-CN" altLang="en-US" sz="2000" dirty="0"/>
              <a:t>和</a:t>
            </a:r>
            <a:r>
              <a:rPr lang="en-US" altLang="zh-CN" sz="2000" dirty="0" err="1"/>
              <a:t>socketAtServer</a:t>
            </a:r>
            <a:r>
              <a:rPr lang="zh-CN" altLang="en-US" sz="2000" dirty="0"/>
              <a:t>）就都诞生了。 </a:t>
            </a:r>
            <a:endParaRPr lang="zh-CN" altLang="en-US" sz="2000" dirty="0"/>
          </a:p>
        </p:txBody>
      </p:sp>
      <p:sp>
        <p:nvSpPr>
          <p:cNvPr id="4" name="文本框 3"/>
          <p:cNvSpPr txBox="1"/>
          <p:nvPr/>
        </p:nvSpPr>
        <p:spPr>
          <a:xfrm>
            <a:off x="899592" y="2636912"/>
            <a:ext cx="4752528"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socketAtClient</a:t>
            </a:r>
            <a:r>
              <a:rPr lang="en-US" altLang="zh-CN" sz="1600" dirty="0"/>
              <a:t> = new Socket(localhost, 1880);</a:t>
            </a:r>
            <a:endParaRPr lang="zh-CN" altLang="en-US" sz="16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564" y="6488668"/>
            <a:ext cx="749436" cy="369332"/>
          </a:xfrm>
          <a:prstGeom prst="rect">
            <a:avLst/>
          </a:prstGeom>
          <a:noFill/>
        </p:spPr>
        <p:txBody>
          <a:bodyPr wrap="none" rtlCol="0">
            <a:spAutoFit/>
          </a:bodyPr>
          <a:lstStyle/>
          <a:p>
            <a:r>
              <a:rPr lang="en-US" altLang="zh-CN" dirty="0"/>
              <a:t>A.java</a:t>
            </a:r>
            <a:endParaRPr lang="en-US" altLang="zh-CN" dirty="0"/>
          </a:p>
        </p:txBody>
      </p:sp>
      <p:sp>
        <p:nvSpPr>
          <p:cNvPr id="3" name="矩形 2"/>
          <p:cNvSpPr/>
          <p:nvPr/>
        </p:nvSpPr>
        <p:spPr>
          <a:xfrm>
            <a:off x="35496" y="614873"/>
            <a:ext cx="9073008" cy="547842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(5678);</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4" name="Straight Arrow Connector 5"/>
          <p:cNvCxnSpPr/>
          <p:nvPr/>
        </p:nvCxnSpPr>
        <p:spPr>
          <a:xfrm>
            <a:off x="97979" y="4192513"/>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394564" y="6488668"/>
            <a:ext cx="749436" cy="369332"/>
          </a:xfrm>
          <a:prstGeom prst="rect">
            <a:avLst/>
          </a:prstGeom>
          <a:noFill/>
        </p:spPr>
        <p:txBody>
          <a:bodyPr wrap="none" rtlCol="0">
            <a:spAutoFit/>
          </a:bodyPr>
          <a:lstStyle/>
          <a:p>
            <a:r>
              <a:rPr lang="en-US" altLang="zh-CN" dirty="0"/>
              <a:t>A.java</a:t>
            </a:r>
            <a:endParaRPr lang="en-US" altLang="zh-CN" dirty="0"/>
          </a:p>
        </p:txBody>
      </p:sp>
      <p:sp>
        <p:nvSpPr>
          <p:cNvPr id="9" name="矩形 8"/>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564" y="6488668"/>
            <a:ext cx="749436" cy="369332"/>
          </a:xfrm>
          <a:prstGeom prst="rect">
            <a:avLst/>
          </a:prstGeom>
          <a:noFill/>
        </p:spPr>
        <p:txBody>
          <a:bodyPr wrap="none" rtlCol="0">
            <a:spAutoFit/>
          </a:bodyPr>
          <a:lstStyle/>
          <a:p>
            <a:r>
              <a:rPr lang="en-US" altLang="zh-CN" dirty="0"/>
              <a:t>B.java</a:t>
            </a:r>
            <a:endParaRPr lang="en-US" altLang="zh-CN" dirty="0"/>
          </a:p>
        </p:txBody>
      </p:sp>
      <p:sp>
        <p:nvSpPr>
          <p:cNvPr id="3" name="矩形 2"/>
          <p:cNvSpPr/>
          <p:nvPr/>
        </p:nvSpPr>
        <p:spPr>
          <a:xfrm>
            <a:off x="35496" y="1644"/>
            <a:ext cx="907300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B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B()</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B"</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(350,100,320,200);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endParaRPr lang="en-US" altLang="zh-CN" sz="1400" b="1"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validate();</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线程负责接收数据</a:t>
            </a:r>
            <a:endParaRPr lang="zh-CN" altLang="en-US" sz="1400" dirty="0">
              <a:solidFill>
                <a:srgbClr val="3F7F5F"/>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564" y="6488668"/>
            <a:ext cx="749436" cy="369332"/>
          </a:xfrm>
          <a:prstGeom prst="rect">
            <a:avLst/>
          </a:prstGeom>
          <a:noFill/>
        </p:spPr>
        <p:txBody>
          <a:bodyPr wrap="none" rtlCol="0">
            <a:spAutoFit/>
          </a:bodyPr>
          <a:lstStyle/>
          <a:p>
            <a:r>
              <a:rPr lang="en-US" altLang="zh-CN" dirty="0"/>
              <a:t>B.java</a:t>
            </a:r>
            <a:endParaRPr lang="en-US" altLang="zh-CN" dirty="0"/>
          </a:p>
        </p:txBody>
      </p:sp>
      <p:sp>
        <p:nvSpPr>
          <p:cNvPr id="3" name="矩形 2"/>
          <p:cNvSpPr/>
          <p:nvPr/>
        </p:nvSpPr>
        <p:spPr>
          <a:xfrm>
            <a:off x="35496" y="2060848"/>
            <a:ext cx="9073008" cy="310854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endParaRPr lang="en-US" altLang="zh-CN" sz="1400" i="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,5678);</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p:txBody>
      </p:sp>
      <p:cxnSp>
        <p:nvCxnSpPr>
          <p:cNvPr id="4" name="Straight Arrow Connector 5"/>
          <p:cNvCxnSpPr/>
          <p:nvPr/>
        </p:nvCxnSpPr>
        <p:spPr>
          <a:xfrm>
            <a:off x="107504" y="4149080"/>
            <a:ext cx="9408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564" y="6488668"/>
            <a:ext cx="749436" cy="369332"/>
          </a:xfrm>
          <a:prstGeom prst="rect">
            <a:avLst/>
          </a:prstGeom>
          <a:noFill/>
        </p:spPr>
        <p:txBody>
          <a:bodyPr wrap="none" rtlCol="0">
            <a:spAutoFit/>
          </a:bodyPr>
          <a:lstStyle/>
          <a:p>
            <a:r>
              <a:rPr lang="en-US" altLang="zh-CN" dirty="0"/>
              <a:t>B.java</a:t>
            </a:r>
            <a:endParaRPr lang="en-US" altLang="zh-CN" dirty="0"/>
          </a:p>
        </p:txBody>
      </p:sp>
      <p:sp>
        <p:nvSpPr>
          <p:cNvPr id="3" name="矩形 2"/>
          <p:cNvSpPr/>
          <p:nvPr/>
        </p:nvSpPr>
        <p:spPr>
          <a:xfrm>
            <a:off x="35496" y="472018"/>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endParaRPr lang="zh-CN" altLang="en-US"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(1234);</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a:p>
            <a:pPr algn="l"/>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endParaRPr lang="en-US" altLang="zh-CN" sz="1400" b="1" dirty="0">
              <a:solidFill>
                <a:srgbClr val="7F0055"/>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cxnSp>
        <p:nvCxnSpPr>
          <p:cNvPr id="4" name="Straight Arrow Connector 5"/>
          <p:cNvCxnSpPr/>
          <p:nvPr/>
        </p:nvCxnSpPr>
        <p:spPr>
          <a:xfrm>
            <a:off x="136054" y="426452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564" y="6488668"/>
            <a:ext cx="749436" cy="369332"/>
          </a:xfrm>
          <a:prstGeom prst="rect">
            <a:avLst/>
          </a:prstGeom>
          <a:noFill/>
        </p:spPr>
        <p:txBody>
          <a:bodyPr wrap="none" rtlCol="0">
            <a:spAutoFit/>
          </a:bodyPr>
          <a:lstStyle/>
          <a:p>
            <a:r>
              <a:rPr lang="en-US" altLang="zh-CN" dirty="0"/>
              <a:t>B.java</a:t>
            </a:r>
            <a:endParaRPr lang="en-US" altLang="zh-CN" dirty="0"/>
          </a:p>
        </p:txBody>
      </p:sp>
      <p:sp>
        <p:nvSpPr>
          <p:cNvPr id="3" name="矩形 2"/>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B();</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endParaRPr lang="en-US" altLang="zh-CN" sz="2000" dirty="0"/>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solidFill>
                  <a:srgbClr val="FF0000"/>
                </a:solidFill>
              </a:rPr>
              <a:t>11.9 </a:t>
            </a:r>
            <a:r>
              <a:rPr lang="zh-CN" altLang="en-US" sz="2000" dirty="0">
                <a:solidFill>
                  <a:srgbClr val="FF0000"/>
                </a:solidFill>
              </a:rPr>
              <a:t>广播数据报</a:t>
            </a:r>
            <a:endParaRPr lang="en-US" altLang="zh-CN" sz="2000" dirty="0">
              <a:solidFill>
                <a:srgbClr val="FF0000"/>
              </a:solidFill>
            </a:endParaRPr>
          </a:p>
          <a:p>
            <a:r>
              <a:rPr lang="en-US" altLang="zh-CN" sz="2000" dirty="0"/>
              <a:t>11.10 Java</a:t>
            </a:r>
            <a:r>
              <a:rPr lang="zh-CN" altLang="en-US" sz="2000" dirty="0"/>
              <a:t>远程调用</a:t>
            </a:r>
            <a:endParaRPr lang="zh-CN" alt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endParaRPr lang="zh-CN" altLang="en-US" sz="3200" dirty="0"/>
          </a:p>
        </p:txBody>
      </p:sp>
      <p:sp>
        <p:nvSpPr>
          <p:cNvPr id="3" name="内容占位符 2"/>
          <p:cNvSpPr>
            <a:spLocks noGrp="1"/>
          </p:cNvSpPr>
          <p:nvPr>
            <p:ph idx="1"/>
          </p:nvPr>
        </p:nvSpPr>
        <p:spPr/>
        <p:txBody>
          <a:bodyPr>
            <a:normAutofit lnSpcReduction="10000"/>
          </a:bodyPr>
          <a:lstStyle/>
          <a:p>
            <a:r>
              <a:rPr lang="zh-CN" altLang="en-US" sz="2000" dirty="0"/>
              <a:t>广播数据包类似于电台广播，进行广播的电台需在指定的波段和频率上广播信息，接收者只有将收音机调到指定的波段、频率上才能收听到广播的内容。</a:t>
            </a:r>
            <a:endParaRPr lang="en-US" altLang="zh-CN" sz="2000" dirty="0"/>
          </a:p>
          <a:p>
            <a:endParaRPr lang="zh-CN" altLang="en-US" sz="2000" dirty="0"/>
          </a:p>
          <a:p>
            <a:r>
              <a:rPr lang="zh-CN" altLang="en-US" sz="2000" dirty="0"/>
              <a:t>广播数据包涉及到地址和端口。我们知道，</a:t>
            </a:r>
            <a:r>
              <a:rPr lang="en-US" altLang="zh-CN" sz="2000" dirty="0"/>
              <a:t>Internet</a:t>
            </a:r>
            <a:r>
              <a:rPr lang="zh-CN" altLang="en-US" sz="2000" dirty="0"/>
              <a:t>的地址是</a:t>
            </a:r>
            <a:r>
              <a:rPr lang="en-US" altLang="zh-CN" sz="2000" dirty="0" err="1"/>
              <a:t>a.b.c.d</a:t>
            </a:r>
            <a:r>
              <a:rPr lang="zh-CN" altLang="en-US" sz="2000" dirty="0"/>
              <a:t>的形式。该地址的一部分代表用户自己的</a:t>
            </a:r>
            <a:r>
              <a:rPr lang="zh-CN" altLang="en-US" sz="2000" dirty="0">
                <a:solidFill>
                  <a:srgbClr val="FF0000"/>
                </a:solidFill>
              </a:rPr>
              <a:t>主机</a:t>
            </a:r>
            <a:r>
              <a:rPr lang="zh-CN" altLang="en-US" sz="2000" dirty="0"/>
              <a:t>，而另一部分代表用户所在的</a:t>
            </a:r>
            <a:r>
              <a:rPr lang="zh-CN" altLang="en-US" sz="2000" dirty="0">
                <a:solidFill>
                  <a:srgbClr val="0000FF"/>
                </a:solidFill>
              </a:rPr>
              <a:t>网络</a:t>
            </a:r>
            <a:r>
              <a:rPr lang="zh-CN" altLang="en-US" sz="2000" dirty="0"/>
              <a:t>。</a:t>
            </a:r>
            <a:endParaRPr lang="en-US" altLang="zh-CN" sz="2000" dirty="0"/>
          </a:p>
          <a:p>
            <a:pPr lvl="1"/>
            <a:r>
              <a:rPr lang="zh-CN" altLang="en-US" sz="2000" dirty="0"/>
              <a:t>当</a:t>
            </a:r>
            <a:r>
              <a:rPr lang="en-US" altLang="zh-CN" sz="2000" dirty="0"/>
              <a:t>a</a:t>
            </a:r>
            <a:r>
              <a:rPr lang="zh-CN" altLang="en-US" sz="2000" dirty="0"/>
              <a:t>小于</a:t>
            </a:r>
            <a:r>
              <a:rPr lang="en-US" altLang="zh-CN" sz="2000" dirty="0"/>
              <a:t>128</a:t>
            </a:r>
            <a:r>
              <a:rPr lang="zh-CN" altLang="en-US" sz="2000" dirty="0"/>
              <a:t>，那么</a:t>
            </a:r>
            <a:r>
              <a:rPr lang="en-US" altLang="zh-CN" sz="2000" dirty="0" err="1">
                <a:solidFill>
                  <a:srgbClr val="FF0000"/>
                </a:solidFill>
              </a:rPr>
              <a:t>b.c.d</a:t>
            </a:r>
            <a:r>
              <a:rPr lang="zh-CN" altLang="en-US" sz="2000" dirty="0"/>
              <a:t>就用来表示主机，这类地址称做</a:t>
            </a:r>
            <a:r>
              <a:rPr lang="en-US" altLang="zh-CN" sz="2000" dirty="0"/>
              <a:t>A</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128</a:t>
            </a:r>
            <a:r>
              <a:rPr lang="zh-CN" altLang="en-US" sz="2000" dirty="0"/>
              <a:t>并且小于</a:t>
            </a:r>
            <a:r>
              <a:rPr lang="en-US" altLang="zh-CN" sz="2000" dirty="0"/>
              <a:t>192</a:t>
            </a:r>
            <a:r>
              <a:rPr lang="zh-CN" altLang="en-US" sz="2000" dirty="0"/>
              <a:t>，则</a:t>
            </a:r>
            <a:r>
              <a:rPr lang="en-US" altLang="zh-CN" sz="2000" dirty="0" err="1"/>
              <a:t>a.b</a:t>
            </a:r>
            <a:r>
              <a:rPr lang="zh-CN" altLang="en-US" sz="2000" dirty="0"/>
              <a:t>表示网络地址，而</a:t>
            </a:r>
            <a:r>
              <a:rPr lang="en-US" altLang="zh-CN" sz="2000" dirty="0" err="1">
                <a:solidFill>
                  <a:srgbClr val="FF0000"/>
                </a:solidFill>
              </a:rPr>
              <a:t>c.d</a:t>
            </a:r>
            <a:r>
              <a:rPr lang="zh-CN" altLang="en-US" sz="2000" dirty="0"/>
              <a:t>表示主机地址，这类地址称做</a:t>
            </a:r>
            <a:r>
              <a:rPr lang="en-US" altLang="zh-CN" sz="2000" dirty="0"/>
              <a:t>B</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192</a:t>
            </a:r>
            <a:r>
              <a:rPr lang="zh-CN" altLang="en-US" sz="2000" dirty="0"/>
              <a:t>，则网络地址是</a:t>
            </a:r>
            <a:r>
              <a:rPr lang="en-US" altLang="zh-CN" sz="2000" dirty="0" err="1"/>
              <a:t>a.b.c</a:t>
            </a:r>
            <a:r>
              <a:rPr lang="zh-CN" altLang="en-US" sz="2000" dirty="0"/>
              <a:t>，</a:t>
            </a:r>
            <a:r>
              <a:rPr lang="en-US" altLang="zh-CN" sz="2000" dirty="0">
                <a:solidFill>
                  <a:srgbClr val="FF0000"/>
                </a:solidFill>
              </a:rPr>
              <a:t>d</a:t>
            </a:r>
            <a:r>
              <a:rPr lang="zh-CN" altLang="en-US" sz="2000" dirty="0"/>
              <a:t>表示主机地址，这类地址称做</a:t>
            </a:r>
            <a:r>
              <a:rPr lang="en-US" altLang="zh-CN" sz="2000" dirty="0"/>
              <a:t>C</a:t>
            </a:r>
            <a:r>
              <a:rPr lang="zh-CN" altLang="en-US" sz="2000" dirty="0"/>
              <a:t>类地址。 </a:t>
            </a:r>
            <a:endParaRPr lang="en-US" altLang="zh-CN" sz="2000" dirty="0"/>
          </a:p>
          <a:p>
            <a:pPr lvl="1"/>
            <a:r>
              <a:rPr lang="en-US" altLang="zh-CN" sz="2000" dirty="0"/>
              <a:t>224.0.0.0</a:t>
            </a:r>
            <a:r>
              <a:rPr lang="zh-CN" altLang="en-US" sz="2000" dirty="0"/>
              <a:t>与</a:t>
            </a:r>
            <a:r>
              <a:rPr lang="en-US" altLang="zh-CN" sz="2000" dirty="0"/>
              <a:t>239.255.255.255</a:t>
            </a:r>
            <a:r>
              <a:rPr lang="zh-CN" altLang="en-US" sz="2000" dirty="0"/>
              <a:t>之间的地址称做</a:t>
            </a:r>
            <a:r>
              <a:rPr lang="en-US" altLang="zh-CN" sz="2000" b="1" dirty="0">
                <a:solidFill>
                  <a:srgbClr val="FF0000"/>
                </a:solidFill>
              </a:rPr>
              <a:t>D</a:t>
            </a:r>
            <a:r>
              <a:rPr lang="zh-CN" altLang="en-US" sz="2000" b="1" dirty="0">
                <a:solidFill>
                  <a:srgbClr val="FF0000"/>
                </a:solidFill>
              </a:rPr>
              <a:t>类地址</a:t>
            </a:r>
            <a:r>
              <a:rPr lang="zh-CN" altLang="en-US" sz="2000" dirty="0"/>
              <a:t>，</a:t>
            </a:r>
            <a:r>
              <a:rPr lang="en-US" altLang="zh-CN" sz="2000" dirty="0"/>
              <a:t>D</a:t>
            </a:r>
            <a:r>
              <a:rPr lang="zh-CN" altLang="en-US" sz="2000" dirty="0"/>
              <a:t>类地址并不代表某个特定主机的位置。</a:t>
            </a:r>
            <a:endParaRPr lang="zh-CN" altLang="en-US"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endParaRPr lang="zh-CN" altLang="en-US" sz="3200" dirty="0"/>
          </a:p>
        </p:txBody>
      </p:sp>
      <p:sp>
        <p:nvSpPr>
          <p:cNvPr id="3" name="内容占位符 2"/>
          <p:cNvSpPr>
            <a:spLocks noGrp="1"/>
          </p:cNvSpPr>
          <p:nvPr>
            <p:ph idx="1"/>
          </p:nvPr>
        </p:nvSpPr>
        <p:spPr/>
        <p:txBody>
          <a:bodyPr>
            <a:normAutofit/>
          </a:bodyPr>
          <a:lstStyle/>
          <a:p>
            <a:r>
              <a:rPr lang="zh-CN" altLang="en-US" sz="2000" dirty="0"/>
              <a:t>一个具有</a:t>
            </a:r>
            <a:r>
              <a:rPr lang="en-US" altLang="zh-CN" sz="2000" dirty="0"/>
              <a:t>A</a:t>
            </a:r>
            <a:r>
              <a:rPr lang="zh-CN" altLang="en-US" sz="2000" dirty="0"/>
              <a:t>、</a:t>
            </a:r>
            <a:r>
              <a:rPr lang="en-US" altLang="zh-CN" sz="2000" dirty="0"/>
              <a:t>B</a:t>
            </a:r>
            <a:r>
              <a:rPr lang="zh-CN" altLang="en-US" sz="2000" dirty="0"/>
              <a:t>或</a:t>
            </a:r>
            <a:r>
              <a:rPr lang="en-US" altLang="zh-CN" sz="2000" dirty="0"/>
              <a:t>C</a:t>
            </a:r>
            <a:r>
              <a:rPr lang="zh-CN" altLang="en-US" sz="2000" dirty="0"/>
              <a:t>类地址的主机要广播数据或接收广播，都</a:t>
            </a:r>
            <a:r>
              <a:rPr lang="zh-CN" altLang="en-US" sz="2000" dirty="0">
                <a:solidFill>
                  <a:srgbClr val="FF0000"/>
                </a:solidFill>
              </a:rPr>
              <a:t>必须加入到同一个</a:t>
            </a:r>
            <a:r>
              <a:rPr lang="en-US" altLang="zh-CN" sz="2000" b="1" dirty="0">
                <a:solidFill>
                  <a:srgbClr val="FF0000"/>
                </a:solidFill>
              </a:rPr>
              <a:t>D</a:t>
            </a:r>
            <a:r>
              <a:rPr lang="zh-CN" altLang="en-US" sz="2000" b="1" dirty="0">
                <a:solidFill>
                  <a:srgbClr val="FF0000"/>
                </a:solidFill>
              </a:rPr>
              <a:t>类地址</a:t>
            </a:r>
            <a:r>
              <a:rPr lang="zh-CN" altLang="en-US" sz="2000" dirty="0"/>
              <a:t>。</a:t>
            </a:r>
            <a:endParaRPr lang="en-US" altLang="zh-CN" sz="2000" dirty="0"/>
          </a:p>
          <a:p>
            <a:r>
              <a:rPr lang="zh-CN" altLang="en-US" sz="2000" dirty="0"/>
              <a:t>一个</a:t>
            </a:r>
            <a:r>
              <a:rPr lang="en-US" altLang="zh-CN" sz="2000" dirty="0"/>
              <a:t>D</a:t>
            </a:r>
            <a:r>
              <a:rPr lang="zh-CN" altLang="en-US" sz="2000" dirty="0"/>
              <a:t>类地址也称做一个</a:t>
            </a:r>
            <a:r>
              <a:rPr lang="zh-CN" altLang="en-US" sz="2000" dirty="0">
                <a:solidFill>
                  <a:srgbClr val="FF0000"/>
                </a:solidFill>
              </a:rPr>
              <a:t>组播地址</a:t>
            </a:r>
            <a:r>
              <a:rPr lang="zh-CN" altLang="en-US" sz="2000" dirty="0"/>
              <a:t>，加入到同一个组播地址的主机可以在某个端口上广播信息，也可以在某个端口上接收信息。</a:t>
            </a:r>
            <a:endParaRPr lang="zh-CN" altLang="en-US" sz="2000" dirty="0"/>
          </a:p>
          <a:p>
            <a:endParaRPr lang="en-US" altLang="zh-CN" sz="2000" dirty="0"/>
          </a:p>
          <a:p>
            <a:endParaRPr lang="zh-CN" alt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endParaRPr lang="zh-CN" altLang="en-US" sz="3200" dirty="0"/>
          </a:p>
        </p:txBody>
      </p:sp>
      <p:sp>
        <p:nvSpPr>
          <p:cNvPr id="3" name="内容占位符 2"/>
          <p:cNvSpPr>
            <a:spLocks noGrp="1"/>
          </p:cNvSpPr>
          <p:nvPr>
            <p:ph idx="1"/>
          </p:nvPr>
        </p:nvSpPr>
        <p:spPr/>
        <p:txBody>
          <a:bodyPr>
            <a:normAutofit/>
          </a:bodyPr>
          <a:lstStyle/>
          <a:p>
            <a:r>
              <a:rPr lang="zh-CN" altLang="en-US" sz="2000" dirty="0"/>
              <a:t>准备广播或接收的主机需经过下列步骤：</a:t>
            </a:r>
            <a:endParaRPr lang="zh-CN" altLang="en-US" sz="2000" dirty="0"/>
          </a:p>
          <a:p>
            <a:endParaRPr lang="en-US" altLang="zh-CN" sz="2000" dirty="0"/>
          </a:p>
          <a:p>
            <a:r>
              <a:rPr lang="en-US" altLang="zh-CN" sz="2000" dirty="0"/>
              <a:t>1.</a:t>
            </a:r>
            <a:r>
              <a:rPr lang="zh-CN" altLang="en-US" sz="2000" dirty="0"/>
              <a:t>设置组播地址</a:t>
            </a:r>
            <a:endParaRPr lang="zh-CN" altLang="en-US" sz="2000" dirty="0"/>
          </a:p>
          <a:p>
            <a:r>
              <a:rPr lang="zh-CN" altLang="en-US" sz="2000" dirty="0"/>
              <a:t>使用</a:t>
            </a:r>
            <a:r>
              <a:rPr lang="en-US" altLang="zh-CN" sz="2000" dirty="0" err="1"/>
              <a:t>InetAddress</a:t>
            </a:r>
            <a:r>
              <a:rPr lang="zh-CN" altLang="en-US" sz="2000" dirty="0"/>
              <a:t>类创建</a:t>
            </a:r>
            <a:r>
              <a:rPr lang="zh-CN" altLang="en-US" sz="2000" b="1" dirty="0">
                <a:solidFill>
                  <a:srgbClr val="FF0000"/>
                </a:solidFill>
              </a:rPr>
              <a:t>组播地址</a:t>
            </a:r>
            <a:r>
              <a:rPr lang="zh-CN" altLang="en-US" sz="2000" dirty="0"/>
              <a:t>，例如：</a:t>
            </a:r>
            <a:endParaRPr lang="zh-CN" altLang="en-US" sz="2000" dirty="0"/>
          </a:p>
          <a:p>
            <a:r>
              <a:rPr lang="en-US" altLang="zh-CN" sz="2000" dirty="0" err="1"/>
              <a:t>InetAddress</a:t>
            </a:r>
            <a:r>
              <a:rPr lang="en-US" altLang="zh-CN" sz="2000" dirty="0"/>
              <a:t> group = </a:t>
            </a:r>
            <a:r>
              <a:rPr lang="en-US" altLang="zh-CN" sz="2000" dirty="0" err="1"/>
              <a:t>InetAddress.getByName</a:t>
            </a:r>
            <a:r>
              <a:rPr lang="en-US" altLang="zh-CN" sz="2000" dirty="0"/>
              <a:t>("</a:t>
            </a:r>
            <a:r>
              <a:rPr lang="en-US" altLang="zh-CN" sz="2000" dirty="0">
                <a:solidFill>
                  <a:srgbClr val="FF0000"/>
                </a:solidFill>
              </a:rPr>
              <a:t>239.255.8.0</a:t>
            </a:r>
            <a:r>
              <a:rPr lang="en-US" altLang="zh-CN" sz="2000" dirty="0"/>
              <a:t>");</a:t>
            </a:r>
            <a:endParaRPr lang="en-US" altLang="zh-CN" sz="2000" dirty="0"/>
          </a:p>
          <a:p>
            <a:endParaRPr lang="en-US" altLang="zh-CN" sz="2000" dirty="0"/>
          </a:p>
          <a:p>
            <a:r>
              <a:rPr lang="en-US" altLang="zh-CN" sz="2000" dirty="0"/>
              <a:t>2.</a:t>
            </a:r>
            <a:r>
              <a:rPr lang="zh-CN" altLang="en-US" sz="2000" dirty="0"/>
              <a:t>创建多点广播套接字</a:t>
            </a:r>
            <a:endParaRPr lang="zh-CN" altLang="en-US" sz="2000" dirty="0"/>
          </a:p>
          <a:p>
            <a:r>
              <a:rPr lang="zh-CN" altLang="en-US" sz="2000" dirty="0"/>
              <a:t>使用</a:t>
            </a:r>
            <a:r>
              <a:rPr lang="en-US" altLang="zh-CN" sz="2000" dirty="0" err="1"/>
              <a:t>MulticastSocket</a:t>
            </a:r>
            <a:r>
              <a:rPr lang="zh-CN" altLang="en-US" sz="2000" dirty="0"/>
              <a:t>类创建一个多点广播套接字对象。</a:t>
            </a:r>
            <a:r>
              <a:rPr lang="en-US" altLang="zh-CN" sz="2000" dirty="0" err="1"/>
              <a:t>MulticastSocket</a:t>
            </a:r>
            <a:r>
              <a:rPr lang="zh-CN" altLang="en-US" sz="2000" dirty="0"/>
              <a:t>的构造方法：</a:t>
            </a:r>
            <a:r>
              <a:rPr lang="en-US" altLang="zh-CN" sz="2000" dirty="0"/>
              <a:t>public </a:t>
            </a:r>
            <a:r>
              <a:rPr lang="en-US" altLang="zh-CN" sz="2000" b="1" dirty="0" err="1">
                <a:solidFill>
                  <a:srgbClr val="FF0000"/>
                </a:solidFill>
              </a:rPr>
              <a:t>MulticastSocket</a:t>
            </a:r>
            <a:r>
              <a:rPr lang="en-US" altLang="zh-CN" sz="2000" dirty="0"/>
              <a:t>(</a:t>
            </a:r>
            <a:r>
              <a:rPr lang="en-US" altLang="zh-CN" sz="2000" dirty="0" err="1"/>
              <a:t>int</a:t>
            </a:r>
            <a:r>
              <a:rPr lang="en-US" altLang="zh-CN" sz="2000" dirty="0"/>
              <a:t> port) throws </a:t>
            </a:r>
            <a:r>
              <a:rPr lang="en-US" altLang="zh-CN" sz="2000" dirty="0" err="1"/>
              <a:t>IOException</a:t>
            </a:r>
            <a:r>
              <a:rPr lang="en-US" altLang="zh-CN" sz="2000" dirty="0"/>
              <a:t> </a:t>
            </a:r>
            <a:r>
              <a:rPr lang="zh-CN" altLang="en-US" sz="2000" dirty="0"/>
              <a:t>创建的多点广播套接字可以在参数指定的端口上</a:t>
            </a:r>
            <a:r>
              <a:rPr lang="zh-CN" altLang="en-US" sz="2000" b="1" dirty="0">
                <a:solidFill>
                  <a:srgbClr val="FF0000"/>
                </a:solidFill>
              </a:rPr>
              <a:t>广播</a:t>
            </a:r>
            <a:r>
              <a:rPr lang="zh-CN" altLang="en-US" sz="2000" dirty="0"/>
              <a:t>。</a:t>
            </a:r>
            <a:endParaRPr lang="zh-CN" altLang="en-US" sz="2000" dirty="0"/>
          </a:p>
        </p:txBody>
      </p:sp>
    </p:spTree>
  </p:cSld>
  <p:clrMapOvr>
    <a:masterClrMapping/>
  </p:clrMapOvr>
</p:sld>
</file>

<file path=ppt/tags/tag1.xml><?xml version="1.0" encoding="utf-8"?>
<p:tagLst xmlns:p="http://schemas.openxmlformats.org/presentationml/2006/main">
  <p:tag name="KSO_WPP_MARK_KEY" val="fc81b57f-a48b-4fb1-a620-c24520436c37"/>
  <p:tag name="COMMONDATA" val="eyJoZGlkIjoiZGI2MGJiNGY1NDkwOTJmY2QyZGE5NjE1ZjViODIwNDE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37095</Words>
  <Application>WPS 演示</Application>
  <PresentationFormat>全屏显示(4:3)</PresentationFormat>
  <Paragraphs>1703</Paragraphs>
  <Slides>126</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126</vt:i4>
      </vt:variant>
    </vt:vector>
  </HeadingPairs>
  <TitlesOfParts>
    <vt:vector size="139" baseType="lpstr">
      <vt:lpstr>Arial</vt:lpstr>
      <vt:lpstr>宋体</vt:lpstr>
      <vt:lpstr>Wingdings</vt:lpstr>
      <vt:lpstr>仿宋</vt:lpstr>
      <vt:lpstr>Calibri</vt:lpstr>
      <vt:lpstr>微软雅黑</vt:lpstr>
      <vt:lpstr>Arial Unicode MS</vt:lpstr>
      <vt:lpstr>Consolas</vt:lpstr>
      <vt:lpstr>Office Theme</vt:lpstr>
      <vt:lpstr>PBrush</vt:lpstr>
      <vt:lpstr>PBrush</vt:lpstr>
      <vt:lpstr>PBrush</vt:lpstr>
      <vt:lpstr>PBrush</vt:lpstr>
      <vt:lpstr>JAVA程序设计</vt:lpstr>
      <vt:lpstr>Outline</vt:lpstr>
      <vt:lpstr>基本概念</vt:lpstr>
      <vt:lpstr>TCP编程</vt:lpstr>
      <vt:lpstr>PowerPoint 演示文稿</vt:lpstr>
      <vt:lpstr>11.6 套接字Socket</vt:lpstr>
      <vt:lpstr>11.6 套接字Socket</vt:lpstr>
      <vt:lpstr>11.6 套接字Socket</vt:lpstr>
      <vt:lpstr>11.6 套接字Socket</vt:lpstr>
      <vt:lpstr>11.6 套接字Socket</vt:lpstr>
      <vt:lpstr>11.6 套接字Socket</vt:lpstr>
      <vt:lpstr>PowerPoint 演示文稿</vt:lpstr>
      <vt:lpstr>PowerPoint 演示文稿</vt:lpstr>
      <vt:lpstr>PowerPoint 演示文稿</vt:lpstr>
      <vt:lpstr>多线程版本</vt:lpstr>
      <vt:lpstr>PowerPoint 演示文稿</vt:lpstr>
      <vt:lpstr>PowerPoint 演示文稿</vt:lpstr>
      <vt:lpstr>UDP</vt:lpstr>
      <vt:lpstr>PowerPoint 演示文稿</vt:lpstr>
      <vt:lpstr>PowerPoint 演示文稿</vt:lpstr>
      <vt:lpstr>HTTP编程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RMI远程调用</vt:lpstr>
      <vt:lpstr>PowerPoint 演示文稿</vt:lpstr>
      <vt:lpstr>PowerPoint 演示文稿</vt:lpstr>
      <vt:lpstr>11.1 URL类</vt:lpstr>
      <vt:lpstr>11.1 URL类</vt:lpstr>
      <vt:lpstr>11.1 URL类</vt:lpstr>
      <vt:lpstr>Outline</vt:lpstr>
      <vt:lpstr>11.2 读取URL中的资源</vt:lpstr>
      <vt:lpstr>11.2 读取URL中的资源</vt:lpstr>
      <vt:lpstr>PowerPoint 演示文稿</vt:lpstr>
      <vt:lpstr>PowerPoint 演示文稿</vt:lpstr>
      <vt:lpstr>PowerPoint 演示文稿</vt:lpstr>
      <vt:lpstr>PowerPoint 演示文稿</vt:lpstr>
      <vt:lpstr>Outline</vt:lpstr>
      <vt:lpstr>11.3 显示URL资源中的HTML文件</vt:lpstr>
      <vt:lpstr>11.3 显示URL资源中的HTML文件</vt:lpstr>
      <vt:lpstr>PowerPoint 演示文稿</vt:lpstr>
      <vt:lpstr>PowerPoint 演示文稿</vt:lpstr>
      <vt:lpstr>PowerPoint 演示文稿</vt:lpstr>
      <vt:lpstr>PowerPoint 演示文稿</vt:lpstr>
      <vt:lpstr>Outline</vt:lpstr>
      <vt:lpstr>11.4 处理超链接</vt:lpstr>
      <vt:lpstr>11.4 处理超链接</vt:lpstr>
      <vt:lpstr>PowerPoint 演示文稿</vt:lpstr>
      <vt:lpstr>PowerPoint 演示文稿</vt:lpstr>
      <vt:lpstr>PowerPoint 演示文稿</vt:lpstr>
      <vt:lpstr>PowerPoint 演示文稿</vt:lpstr>
      <vt:lpstr>PowerPoint 演示文稿</vt:lpstr>
      <vt:lpstr>Outline</vt:lpstr>
      <vt:lpstr>11.5 InetAddress类</vt:lpstr>
      <vt:lpstr>11.5 InetAddress类</vt:lpstr>
      <vt:lpstr>11.5 InetAddress类</vt:lpstr>
      <vt:lpstr>Outline</vt:lpstr>
      <vt:lpstr>Outline</vt:lpstr>
      <vt:lpstr>11.7 使用多线程处理套接字连接</vt:lpstr>
      <vt:lpstr>11.7 使用多线程处理套接字连接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11.8 UDP数据报</vt:lpstr>
      <vt:lpstr>11.8 UDP数据报</vt:lpstr>
      <vt:lpstr>11.8 UDP数据报</vt:lpstr>
      <vt:lpstr>11.8 UDP数据报</vt:lpstr>
      <vt:lpstr>11.8 UDP数据报</vt:lpstr>
      <vt:lpstr>11.8 UDP数据报</vt:lpstr>
      <vt:lpstr>11.8 UDP数据报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11.9 广播数据报</vt:lpstr>
      <vt:lpstr>11.9 广播数据报</vt:lpstr>
      <vt:lpstr>11.9 广播数据报</vt:lpstr>
      <vt:lpstr>11.9 广播数据报</vt:lpstr>
      <vt:lpstr>11.9 广播数据报</vt:lpstr>
      <vt:lpstr>11.9 广播数据报</vt:lpstr>
      <vt:lpstr>11.9 广播数据报</vt:lpstr>
      <vt:lpstr>PowerPoint 演示文稿</vt:lpstr>
      <vt:lpstr>PowerPoint 演示文稿</vt:lpstr>
      <vt:lpstr>PowerPoint 演示文稿</vt:lpstr>
      <vt:lpstr>PowerPoint 演示文稿</vt:lpstr>
      <vt:lpstr>PowerPoint 演示文稿</vt:lpstr>
      <vt:lpstr>PowerPoint 演示文稿</vt:lpstr>
      <vt:lpstr>Outline</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Outline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卢亚辉</cp:lastModifiedBy>
  <cp:revision>866</cp:revision>
  <dcterms:created xsi:type="dcterms:W3CDTF">2006-08-16T00:00:00Z</dcterms:created>
  <dcterms:modified xsi:type="dcterms:W3CDTF">2022-12-08T12:54:01Z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6873B8454D834E56A4D3F007AA105E55</vt:lpwstr>
  </property>
  <property fmtid="{D5CDD505-2E9C-101B-9397-08002B2CF9AE}" pid="3" name="KSOProductBuildVer">
    <vt:lpwstr>2052-11.1.0.12763</vt:lpwstr>
  </property>
</Properties>
</file>