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356" r:id="rId2"/>
    <p:sldId id="670" r:id="rId3"/>
    <p:sldId id="403" r:id="rId4"/>
    <p:sldId id="393" r:id="rId5"/>
    <p:sldId id="643" r:id="rId6"/>
    <p:sldId id="645" r:id="rId7"/>
    <p:sldId id="647" r:id="rId8"/>
    <p:sldId id="646" r:id="rId9"/>
    <p:sldId id="648" r:id="rId10"/>
    <p:sldId id="649" r:id="rId11"/>
    <p:sldId id="650" r:id="rId12"/>
    <p:sldId id="653" r:id="rId13"/>
    <p:sldId id="665" r:id="rId14"/>
    <p:sldId id="654" r:id="rId15"/>
    <p:sldId id="659" r:id="rId16"/>
    <p:sldId id="655" r:id="rId17"/>
    <p:sldId id="656" r:id="rId18"/>
    <p:sldId id="657" r:id="rId19"/>
    <p:sldId id="658" r:id="rId20"/>
    <p:sldId id="660" r:id="rId21"/>
    <p:sldId id="661" r:id="rId22"/>
    <p:sldId id="664" r:id="rId23"/>
    <p:sldId id="662" r:id="rId24"/>
    <p:sldId id="663" r:id="rId25"/>
    <p:sldId id="666" r:id="rId26"/>
    <p:sldId id="667" r:id="rId27"/>
    <p:sldId id="668" r:id="rId28"/>
    <p:sldId id="669" r:id="rId29"/>
    <p:sldId id="67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02" autoAdjust="0"/>
  </p:normalViewPr>
  <p:slideViewPr>
    <p:cSldViewPr snapToGrid="0">
      <p:cViewPr varScale="1">
        <p:scale>
          <a:sx n="58" d="100"/>
          <a:sy n="58" d="100"/>
        </p:scale>
        <p:origin x="-149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CA0DB-AE42-496E-8D47-A891BF80533F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BA9AF-06EE-4EEC-ABDC-5EE7A68C4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0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</a:t>
            </a:r>
            <a:r>
              <a:rPr lang="en-US" altLang="zh-CN" dirty="0"/>
              <a:t>15</a:t>
            </a:r>
            <a:r>
              <a:rPr lang="zh-CN" altLang="en-US" dirty="0"/>
              <a:t>分钟，提问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9628-7038-46C5-BFDB-B4D01F73F67E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13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15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16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17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560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19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560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21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22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23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842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24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25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560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27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28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BA9AF-06EE-4EEC-ABDC-5EE7A68C437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7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5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5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6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8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10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11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12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0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5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08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55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39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12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9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5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2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7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4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2DE-872A-4FED-AB0B-502B88775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4294967295"/>
          </p:nvPr>
        </p:nvSpPr>
        <p:spPr>
          <a:xfrm>
            <a:off x="1267544" y="4890367"/>
            <a:ext cx="7704137" cy="134302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200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endParaRPr lang="ja-JP" altLang="en-US" sz="2200" dirty="0">
              <a:solidFill>
                <a:srgbClr val="898989"/>
              </a:solidFill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2174999"/>
            <a:ext cx="8964488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Title goes here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663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411875" y="4235496"/>
            <a:ext cx="9144000" cy="10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b="1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论文信息：</a:t>
            </a:r>
            <a:endParaRPr lang="en-US" altLang="zh-CN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AEA3FD3-6E18-4241-8765-7CE92A60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936" y="5715700"/>
            <a:ext cx="2361905" cy="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63377ED-4EB6-4666-BCBC-C46B54B96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7426"/>
            <a:ext cx="9144001" cy="2248671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875" y="4953000"/>
            <a:ext cx="744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报告人</a:t>
            </a:r>
            <a:r>
              <a:rPr lang="zh-CN" altLang="en-US" b="1" kern="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                             指导老师：                     </a:t>
            </a:r>
            <a:endParaRPr lang="zh-CN" altLang="en-US" b="1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4"/>
    </mc:Choice>
    <mc:Fallback xmlns="">
      <p:transition spd="slow" advTm="23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9218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4421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Method’s model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建模，详细</a:t>
            </a:r>
            <a:r>
              <a:rPr lang="zh-CN" altLang="en-US" dirty="0" smtClean="0"/>
              <a:t>分析其各项的含义，功能等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3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4421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Method’s model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模型的求解过程，</a:t>
            </a:r>
            <a:r>
              <a:rPr lang="zh-CN" altLang="en-US" dirty="0"/>
              <a:t>详细</a:t>
            </a:r>
            <a:r>
              <a:rPr lang="zh-CN" altLang="en-US" dirty="0" smtClean="0"/>
              <a:t>分析推导其各项是怎么求的，怎么得来的，其本质意义与功能等，</a:t>
            </a:r>
            <a:r>
              <a:rPr lang="en-US" altLang="zh-CN" dirty="0" smtClean="0"/>
              <a:t>3-4</a:t>
            </a:r>
            <a:r>
              <a:rPr lang="zh-CN" altLang="en-US" dirty="0" smtClean="0"/>
              <a:t>页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5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220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Optimization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模型的求解过程，</a:t>
            </a:r>
            <a:r>
              <a:rPr lang="zh-CN" altLang="en-US" dirty="0"/>
              <a:t>详细</a:t>
            </a:r>
            <a:r>
              <a:rPr lang="zh-CN" altLang="en-US" dirty="0" smtClean="0"/>
              <a:t>分析推导其各项是怎么求的，怎么得来的，其本质意义与功能等，做</a:t>
            </a:r>
            <a:r>
              <a:rPr lang="en-US" altLang="zh-CN" dirty="0" smtClean="0"/>
              <a:t>3-4</a:t>
            </a:r>
            <a:r>
              <a:rPr lang="zh-CN" altLang="en-US" dirty="0" smtClean="0"/>
              <a:t>页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0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1466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Proof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如果有证明的，论文中的定理要给出来，并给出简要的证明过程，做</a:t>
            </a:r>
            <a:r>
              <a:rPr lang="en-US" altLang="zh-CN" dirty="0" smtClean="0"/>
              <a:t>2-3</a:t>
            </a:r>
            <a:r>
              <a:rPr lang="zh-CN" altLang="en-US" dirty="0" smtClean="0"/>
              <a:t>页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3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65914" y="2916499"/>
            <a:ext cx="30700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4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04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864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620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Experiments of the paper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核心代码或最难写的代码部分，组装成</a:t>
            </a:r>
            <a:r>
              <a:rPr lang="en-US" altLang="zh-CN" dirty="0" smtClean="0"/>
              <a:t>1-2</a:t>
            </a:r>
            <a:r>
              <a:rPr lang="zh-CN" altLang="en-US" dirty="0" smtClean="0"/>
              <a:t>页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2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620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Experiments of the paper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从论文中摘录一些实验结果，组装成</a:t>
            </a:r>
            <a:r>
              <a:rPr lang="en-US" altLang="zh-CN" dirty="0" smtClean="0"/>
              <a:t>3-4</a:t>
            </a:r>
            <a:r>
              <a:rPr lang="zh-CN" altLang="en-US" dirty="0" smtClean="0"/>
              <a:t>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：不同数据集上的实验效果，图，表，参数变化图，收敛性图等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74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40895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My experiments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重复论文中的算法，把自己做的各种数据与图表，与论文中的数据与图表进行比效，发现其中的问题。这部分要</a:t>
            </a:r>
            <a:r>
              <a:rPr lang="en-US" altLang="zh-CN" dirty="0" smtClean="0"/>
              <a:t>3-4</a:t>
            </a:r>
            <a:r>
              <a:rPr lang="zh-CN" altLang="en-US" dirty="0" smtClean="0"/>
              <a:t>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展示一下，包括但不限于：不同数据集上的实验效果，图，表，参数变化图，收敛性图等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15317" y="2916499"/>
            <a:ext cx="64286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5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Observation and drawback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754130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6130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41963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1462572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05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0" y="102189"/>
            <a:ext cx="64286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Observation and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drawback</a:t>
            </a:r>
          </a:p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在重复论文中的算法过程中，总会有一些不对路的发现或观察到的奇怪结果，展示出来，比如收敛性有时不好，有时图像识别率低等，并分析其中的问题。这部分要</a:t>
            </a:r>
            <a:r>
              <a:rPr lang="en-US" altLang="zh-CN" dirty="0" smtClean="0"/>
              <a:t>2-3</a:t>
            </a:r>
            <a:r>
              <a:rPr lang="zh-CN" altLang="en-US" dirty="0" smtClean="0"/>
              <a:t>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展示一下，包括但不限于：实验效果，图，表，参数变化图，收敛性图等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7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69571" y="914400"/>
            <a:ext cx="61939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回顾</a:t>
            </a:r>
            <a:r>
              <a:rPr lang="zh-CN" altLang="en-US" dirty="0"/>
              <a:t>老方法</a:t>
            </a:r>
            <a:r>
              <a:rPr lang="en-US" altLang="zh-CN" dirty="0"/>
              <a:t>-》</a:t>
            </a:r>
            <a:r>
              <a:rPr lang="zh-CN" altLang="en-US" dirty="0"/>
              <a:t>总结其存在的问题</a:t>
            </a:r>
            <a:r>
              <a:rPr lang="en-US" altLang="zh-CN" dirty="0"/>
              <a:t>-》</a:t>
            </a:r>
            <a:r>
              <a:rPr lang="zh-CN" altLang="en-US" dirty="0"/>
              <a:t>解决的思想、想法、方案</a:t>
            </a:r>
            <a:r>
              <a:rPr lang="en-US" altLang="zh-CN" dirty="0"/>
              <a:t>-》</a:t>
            </a:r>
            <a:r>
              <a:rPr lang="zh-CN" altLang="en-US" dirty="0"/>
              <a:t>建模</a:t>
            </a:r>
            <a:r>
              <a:rPr lang="en-US" altLang="zh-CN" dirty="0"/>
              <a:t>-》</a:t>
            </a:r>
            <a:r>
              <a:rPr lang="zh-CN" altLang="en-US" dirty="0"/>
              <a:t>优化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证明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代码</a:t>
            </a:r>
            <a:r>
              <a:rPr lang="en-US" altLang="zh-CN" dirty="0"/>
              <a:t>--》</a:t>
            </a:r>
            <a:r>
              <a:rPr lang="zh-CN" altLang="en-US" dirty="0"/>
              <a:t>实验（识别率</a:t>
            </a:r>
            <a:r>
              <a:rPr lang="en-US" altLang="zh-CN" dirty="0"/>
              <a:t>-</a:t>
            </a:r>
            <a:r>
              <a:rPr lang="zh-CN" altLang="en-US" dirty="0"/>
              <a:t>速度</a:t>
            </a:r>
            <a:r>
              <a:rPr lang="en-US" altLang="zh-CN" dirty="0"/>
              <a:t>-</a:t>
            </a:r>
            <a:r>
              <a:rPr lang="zh-CN" altLang="en-US" dirty="0"/>
              <a:t>重构效果）</a:t>
            </a:r>
            <a:r>
              <a:rPr lang="en-US" altLang="zh-CN" dirty="0" smtClean="0"/>
              <a:t>-》            </a:t>
            </a:r>
            <a:r>
              <a:rPr lang="zh-CN" altLang="en-US" dirty="0" smtClean="0"/>
              <a:t>（前面这部是现有的东西，可以具体介绍一个文章或一系列相同主题的文章）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（下面是自己的工作，尽可能详细）</a:t>
            </a:r>
            <a:endParaRPr lang="en-US" altLang="zh-CN" dirty="0" smtClean="0"/>
          </a:p>
          <a:p>
            <a:r>
              <a:rPr lang="zh-CN" altLang="en-US" dirty="0" smtClean="0"/>
              <a:t>我</a:t>
            </a:r>
            <a:r>
              <a:rPr lang="zh-CN" altLang="en-US" dirty="0"/>
              <a:t>觉得</a:t>
            </a:r>
            <a:r>
              <a:rPr lang="en-US" altLang="zh-CN" dirty="0"/>
              <a:t>/</a:t>
            </a:r>
            <a:r>
              <a:rPr lang="zh-CN" altLang="en-US" dirty="0"/>
              <a:t>发现还有什么问题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我的解决</a:t>
            </a:r>
            <a:r>
              <a:rPr lang="zh-CN" altLang="en-US" dirty="0"/>
              <a:t>的思想、想法、方案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我的建模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我的优化与证明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我的核心代码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我的实验</a:t>
            </a:r>
            <a:r>
              <a:rPr lang="zh-CN" altLang="en-US" dirty="0"/>
              <a:t>（识别率</a:t>
            </a:r>
            <a:r>
              <a:rPr lang="en-US" altLang="zh-CN" dirty="0"/>
              <a:t>-</a:t>
            </a:r>
            <a:r>
              <a:rPr lang="zh-CN" altLang="en-US" dirty="0"/>
              <a:t>速度</a:t>
            </a:r>
            <a:r>
              <a:rPr lang="en-US" altLang="zh-CN" dirty="0"/>
              <a:t>-</a:t>
            </a:r>
            <a:r>
              <a:rPr lang="zh-CN" altLang="en-US" dirty="0"/>
              <a:t>重构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收敛性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参数变化等）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我的方法存在的问题</a:t>
            </a:r>
            <a:r>
              <a:rPr lang="en-US" altLang="zh-CN" dirty="0" smtClean="0"/>
              <a:t>--》</a:t>
            </a:r>
            <a:r>
              <a:rPr lang="zh-CN" altLang="en-US" dirty="0" smtClean="0"/>
              <a:t>我未来的工作与研究计划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PPT</a:t>
            </a:r>
            <a:r>
              <a:rPr lang="zh-CN" altLang="en-US" dirty="0" smtClean="0"/>
              <a:t>做好后请把本页删了，总长控制在</a:t>
            </a:r>
            <a:r>
              <a:rPr lang="en-US" altLang="zh-CN" dirty="0" smtClean="0"/>
              <a:t>45</a:t>
            </a:r>
            <a:r>
              <a:rPr lang="zh-CN" altLang="en-US" dirty="0" smtClean="0"/>
              <a:t>页以内</a:t>
            </a:r>
            <a:endParaRPr lang="en-US" altLang="zh-CN" dirty="0" smtClean="0"/>
          </a:p>
          <a:p>
            <a:r>
              <a:rPr lang="en-US" altLang="zh-CN" dirty="0" smtClean="0"/>
              <a:t>PPT</a:t>
            </a:r>
            <a:r>
              <a:rPr lang="zh-CN" altLang="en-US" dirty="0" smtClean="0"/>
              <a:t>请用“报告主题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报告人姓名”命名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45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34326" y="2804978"/>
            <a:ext cx="52509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6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 improved method</a:t>
            </a:r>
          </a:p>
          <a:p>
            <a:pPr marL="0" lvl="1" algn="ctr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Revised method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06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177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My idea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建模的思想，想解决的问题，如何</a:t>
            </a:r>
            <a:r>
              <a:rPr lang="en-US" altLang="zh-CN" dirty="0" smtClean="0"/>
              <a:t>/</a:t>
            </a:r>
            <a:r>
              <a:rPr lang="zh-CN" altLang="en-US" dirty="0" smtClean="0"/>
              <a:t>用什么技术与方案来解决，深度网络的设计思路等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03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6677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My model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建模，详细</a:t>
            </a:r>
            <a:r>
              <a:rPr lang="zh-CN" altLang="en-US" dirty="0" smtClean="0"/>
              <a:t>分析其各项的含义，功能等</a:t>
            </a:r>
            <a:endParaRPr lang="en-US" altLang="zh-CN" dirty="0" smtClean="0"/>
          </a:p>
          <a:p>
            <a:r>
              <a:rPr lang="zh-CN" altLang="en-US" dirty="0" smtClean="0"/>
              <a:t>如是深度学习的，则要有设计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并给出几何含意等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5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5923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My optimization/design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模型的求解过程，</a:t>
            </a:r>
            <a:r>
              <a:rPr lang="zh-CN" altLang="en-US" dirty="0"/>
              <a:t>详细</a:t>
            </a:r>
            <a:r>
              <a:rPr lang="zh-CN" altLang="en-US" dirty="0" smtClean="0"/>
              <a:t>分析推导其各项是怎么求的，怎么得来的，其本质意义与功能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算法的过程等，</a:t>
            </a:r>
            <a:r>
              <a:rPr lang="en-US" altLang="zh-CN" dirty="0" smtClean="0"/>
              <a:t>3-4</a:t>
            </a:r>
            <a:r>
              <a:rPr lang="zh-CN" altLang="en-US" dirty="0" smtClean="0"/>
              <a:t>页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80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348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My algorithm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给出算法的过程，解释每一步在做什么，其本质意义与功能等，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97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40895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My experiments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实现自己设计的算法，把自己提出的方法与原论文方法进行比较，论证自己的想法发现新问题。这部分要</a:t>
            </a:r>
            <a:r>
              <a:rPr lang="en-US" altLang="zh-CN" dirty="0" smtClean="0"/>
              <a:t>3-4</a:t>
            </a:r>
            <a:r>
              <a:rPr lang="zh-CN" altLang="en-US" dirty="0" smtClean="0"/>
              <a:t>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展示一下，包括但不限于：不同数据集上的实验效果的比较，图，表，参数变化图，收敛性图等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28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51348" y="2916499"/>
            <a:ext cx="68582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7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 and future work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351348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3348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39181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1059790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07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7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105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Conclusions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简要列出做上述所有工作的结论。这部分要</a:t>
            </a:r>
            <a:r>
              <a:rPr lang="en-US" altLang="zh-CN" dirty="0" smtClean="0"/>
              <a:t>1-2</a:t>
            </a:r>
            <a:r>
              <a:rPr lang="zh-CN" altLang="en-US" dirty="0" smtClean="0"/>
              <a:t>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展示一下，可配上一些图，表来说明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80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5293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Future work and plan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简要列出自己的想法及发现的新问题，以及未来还可以怎么做。这部分要</a:t>
            </a:r>
            <a:r>
              <a:rPr lang="en-US" altLang="zh-CN" dirty="0" smtClean="0"/>
              <a:t>1-2</a:t>
            </a:r>
            <a:r>
              <a:rPr lang="zh-CN" altLang="en-US" dirty="0" smtClean="0"/>
              <a:t>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展示一下，可配上一些图，表来说明新问题等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239486" y="4789714"/>
            <a:ext cx="8436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zh-CN" altLang="en-US" sz="2400" b="1" dirty="0">
                <a:solidFill>
                  <a:srgbClr val="0000FF"/>
                </a:solidFill>
              </a:rPr>
              <a:t>这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项工作将于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2021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年。。月。。日前整理完毕投到。。。。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58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en-US" smtClean="0">
              <a:latin typeface="Calibri" pitchFamily="34" charset="0"/>
              <a:ea typeface="宋体" charset="-122"/>
            </a:endParaRPr>
          </a:p>
        </p:txBody>
      </p:sp>
      <p:sp>
        <p:nvSpPr>
          <p:cNvPr id="115715" name="副标题 2"/>
          <p:cNvSpPr>
            <a:spLocks noGrp="1"/>
          </p:cNvSpPr>
          <p:nvPr>
            <p:ph type="subTitle" idx="4294967295"/>
          </p:nvPr>
        </p:nvSpPr>
        <p:spPr>
          <a:xfrm>
            <a:off x="781050" y="2014538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zh-CN" altLang="en-US" smtClean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pic>
        <p:nvPicPr>
          <p:cNvPr id="11571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90038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7" name="Rectangle 12"/>
          <p:cNvSpPr>
            <a:spLocks noChangeArrowheads="1"/>
          </p:cNvSpPr>
          <p:nvPr/>
        </p:nvSpPr>
        <p:spPr bwMode="auto">
          <a:xfrm>
            <a:off x="755650" y="965200"/>
            <a:ext cx="784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5400" b="1">
                <a:solidFill>
                  <a:srgbClr val="993300"/>
                </a:solidFill>
                <a:latin typeface="Times New Roman" pitchFamily="18" charset="0"/>
              </a:rPr>
              <a:t>Thank You!      Questions?</a:t>
            </a:r>
          </a:p>
        </p:txBody>
      </p:sp>
      <p:sp>
        <p:nvSpPr>
          <p:cNvPr id="115718" name="Rectangle 12"/>
          <p:cNvSpPr>
            <a:spLocks noChangeArrowheads="1"/>
          </p:cNvSpPr>
          <p:nvPr/>
        </p:nvSpPr>
        <p:spPr bwMode="auto">
          <a:xfrm>
            <a:off x="4211638" y="4572000"/>
            <a:ext cx="4503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993300"/>
                </a:solidFill>
              </a:rPr>
              <a:t>深圳大学计算机与软件学院</a:t>
            </a:r>
            <a:endParaRPr lang="zh-CN" altLang="en-US" sz="2400" b="1" dirty="0">
              <a:solidFill>
                <a:srgbClr val="99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5719" name="TextBox 7"/>
          <p:cNvSpPr txBox="1">
            <a:spLocks noChangeArrowheads="1"/>
          </p:cNvSpPr>
          <p:nvPr/>
        </p:nvSpPr>
        <p:spPr bwMode="auto">
          <a:xfrm>
            <a:off x="6445250" y="5715000"/>
            <a:ext cx="251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chemeClr val="tx2"/>
                </a:solidFill>
                <a:latin typeface="Calibri" pitchFamily="34" charset="0"/>
              </a:rPr>
              <a:t>2021</a:t>
            </a:r>
            <a:r>
              <a:rPr lang="zh-CN" altLang="en-US" sz="2400" b="1" dirty="0" smtClean="0">
                <a:solidFill>
                  <a:schemeClr val="tx2"/>
                </a:solidFill>
                <a:latin typeface="Calibri" pitchFamily="34" charset="0"/>
              </a:rPr>
              <a:t>年</a:t>
            </a:r>
            <a:r>
              <a:rPr lang="en-US" altLang="zh-CN" sz="2400" b="1" dirty="0" smtClean="0">
                <a:solidFill>
                  <a:schemeClr val="tx2"/>
                </a:solidFill>
                <a:latin typeface="Calibri" pitchFamily="34" charset="0"/>
              </a:rPr>
              <a:t>  </a:t>
            </a:r>
            <a:r>
              <a:rPr lang="zh-CN" altLang="en-US" sz="2400" b="1" dirty="0" smtClean="0">
                <a:solidFill>
                  <a:schemeClr val="tx2"/>
                </a:solidFill>
                <a:latin typeface="Calibri" pitchFamily="34" charset="0"/>
              </a:rPr>
              <a:t>月</a:t>
            </a:r>
            <a:r>
              <a:rPr lang="en-US" altLang="zh-CN" sz="2400" b="1" dirty="0" smtClean="0">
                <a:solidFill>
                  <a:schemeClr val="tx2"/>
                </a:solidFill>
                <a:latin typeface="Calibri" pitchFamily="34" charset="0"/>
              </a:rPr>
              <a:t>   </a:t>
            </a:r>
            <a:r>
              <a:rPr lang="zh-CN" altLang="en-US" sz="2400" b="1" dirty="0" smtClean="0">
                <a:solidFill>
                  <a:schemeClr val="tx2"/>
                </a:solidFill>
                <a:latin typeface="Calibri" pitchFamily="34" charset="0"/>
              </a:rPr>
              <a:t>日</a:t>
            </a:r>
            <a:endParaRPr lang="zh-CN" altLang="en-US" sz="2400" b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" y="5262562"/>
            <a:ext cx="46863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650" y="5573486"/>
            <a:ext cx="2325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报告人：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指导老师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03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706852" y="2204864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020768" y="3095702"/>
            <a:ext cx="18573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85">
              <a:defRPr/>
            </a:pPr>
            <a:r>
              <a:rPr lang="en-US" altLang="zh-CN" sz="3200" b="1" kern="0" dirty="0">
                <a:solidFill>
                  <a:srgbClr val="080808"/>
                </a:solidFill>
              </a:rPr>
              <a:t>CATALOG</a:t>
            </a:r>
            <a:endParaRPr lang="zh-CN" altLang="en-US" sz="2400" b="1" kern="0" dirty="0">
              <a:solidFill>
                <a:srgbClr val="080808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278088" y="1772383"/>
            <a:ext cx="1602228" cy="1359398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96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93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rgbClr val="C00000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157729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03799" y="2456600"/>
            <a:ext cx="1602228" cy="1359398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0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01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5" y="4183862"/>
              <a:ext cx="1220570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971692" y="2476759"/>
            <a:ext cx="1602228" cy="1359398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1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08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185202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399128" y="3242330"/>
            <a:ext cx="1271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Background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96989" y="2034390"/>
            <a:ext cx="10278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Problems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0AAA2F7E-8137-45AF-9C68-2A76AAB378BC}"/>
              </a:ext>
            </a:extLst>
          </p:cNvPr>
          <p:cNvGrpSpPr/>
          <p:nvPr/>
        </p:nvGrpSpPr>
        <p:grpSpPr>
          <a:xfrm>
            <a:off x="5743339" y="1788070"/>
            <a:ext cx="1602228" cy="2053188"/>
            <a:chOff x="8253210" y="2338097"/>
            <a:chExt cx="1602228" cy="2053188"/>
          </a:xfrm>
        </p:grpSpPr>
        <p:grpSp>
          <p:nvGrpSpPr>
            <p:cNvPr id="84" name="组合 83"/>
            <p:cNvGrpSpPr/>
            <p:nvPr/>
          </p:nvGrpSpPr>
          <p:grpSpPr>
            <a:xfrm>
              <a:off x="8253210" y="2338097"/>
              <a:ext cx="1602228" cy="1359398"/>
              <a:chOff x="5553262" y="2638733"/>
              <a:chExt cx="2397222" cy="2093640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5553262" y="2638733"/>
                <a:ext cx="2397222" cy="2093640"/>
                <a:chOff x="5553262" y="2638733"/>
                <a:chExt cx="2397222" cy="2093640"/>
              </a:xfrm>
            </p:grpSpPr>
            <p:grpSp>
              <p:nvGrpSpPr>
                <p:cNvPr id="87" name="组合 86"/>
                <p:cNvGrpSpPr/>
                <p:nvPr/>
              </p:nvGrpSpPr>
              <p:grpSpPr>
                <a:xfrm>
                  <a:off x="5553262" y="2638733"/>
                  <a:ext cx="2397222" cy="2093640"/>
                  <a:chOff x="1511944" y="2420246"/>
                  <a:chExt cx="2627152" cy="2294453"/>
                </a:xfrm>
                <a:effectLst>
                  <a:outerShdw blurRad="203200" dist="38100" dir="3780000" sx="103000" sy="103000" algn="t" rotWithShape="0">
                    <a:prstClr val="black">
                      <a:alpha val="25000"/>
                    </a:prstClr>
                  </a:outerShdw>
                </a:effectLst>
              </p:grpSpPr>
              <p:sp>
                <p:nvSpPr>
                  <p:cNvPr id="89" name="Freeform 6"/>
                  <p:cNvSpPr/>
                  <p:nvPr/>
                </p:nvSpPr>
                <p:spPr bwMode="auto">
                  <a:xfrm>
                    <a:off x="1511944" y="2420246"/>
                    <a:ext cx="2627152" cy="2294453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90" name="Freeform 6"/>
                  <p:cNvSpPr/>
                  <p:nvPr/>
                </p:nvSpPr>
                <p:spPr bwMode="auto">
                  <a:xfrm>
                    <a:off x="1524105" y="2431739"/>
                    <a:ext cx="2602832" cy="2271469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2000"/>
                          <a:lumOff val="18000"/>
                        </a:schemeClr>
                      </a:gs>
                      <a:gs pos="47000">
                        <a:srgbClr val="F5F5F5"/>
                      </a:gs>
                      <a:gs pos="100000">
                        <a:schemeClr val="bg1">
                          <a:lumMod val="95000"/>
                          <a:lumOff val="5000"/>
                        </a:schemeClr>
                      </a:gs>
                    </a:gsLst>
                    <a:lin ang="18900000" scaled="0"/>
                  </a:gra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</p:grpSp>
            <p:sp>
              <p:nvSpPr>
                <p:cNvPr id="88" name="Freeform 7"/>
                <p:cNvSpPr/>
                <p:nvPr/>
              </p:nvSpPr>
              <p:spPr bwMode="auto">
                <a:xfrm>
                  <a:off x="5864945" y="2882683"/>
                  <a:ext cx="1773860" cy="1540629"/>
                </a:xfrm>
                <a:custGeom>
                  <a:avLst/>
                  <a:gdLst>
                    <a:gd name="T0" fmla="*/ 3404 w 3431"/>
                    <a:gd name="T1" fmla="*/ 1576 h 2999"/>
                    <a:gd name="T2" fmla="*/ 3015 w 3431"/>
                    <a:gd name="T3" fmla="*/ 2249 h 2999"/>
                    <a:gd name="T4" fmla="*/ 2625 w 3431"/>
                    <a:gd name="T5" fmla="*/ 2923 h 2999"/>
                    <a:gd name="T6" fmla="*/ 2494 w 3431"/>
                    <a:gd name="T7" fmla="*/ 2999 h 2999"/>
                    <a:gd name="T8" fmla="*/ 1716 w 3431"/>
                    <a:gd name="T9" fmla="*/ 2999 h 2999"/>
                    <a:gd name="T10" fmla="*/ 938 w 3431"/>
                    <a:gd name="T11" fmla="*/ 2999 h 2999"/>
                    <a:gd name="T12" fmla="*/ 806 w 3431"/>
                    <a:gd name="T13" fmla="*/ 2923 h 2999"/>
                    <a:gd name="T14" fmla="*/ 417 w 3431"/>
                    <a:gd name="T15" fmla="*/ 2249 h 2999"/>
                    <a:gd name="T16" fmla="*/ 28 w 3431"/>
                    <a:gd name="T17" fmla="*/ 1576 h 2999"/>
                    <a:gd name="T18" fmla="*/ 28 w 3431"/>
                    <a:gd name="T19" fmla="*/ 1424 h 2999"/>
                    <a:gd name="T20" fmla="*/ 417 w 3431"/>
                    <a:gd name="T21" fmla="*/ 750 h 2999"/>
                    <a:gd name="T22" fmla="*/ 806 w 3431"/>
                    <a:gd name="T23" fmla="*/ 76 h 2999"/>
                    <a:gd name="T24" fmla="*/ 938 w 3431"/>
                    <a:gd name="T25" fmla="*/ 0 h 2999"/>
                    <a:gd name="T26" fmla="*/ 1716 w 3431"/>
                    <a:gd name="T27" fmla="*/ 0 h 2999"/>
                    <a:gd name="T28" fmla="*/ 2494 w 3431"/>
                    <a:gd name="T29" fmla="*/ 0 h 2999"/>
                    <a:gd name="T30" fmla="*/ 2625 w 3431"/>
                    <a:gd name="T31" fmla="*/ 76 h 2999"/>
                    <a:gd name="T32" fmla="*/ 3015 w 3431"/>
                    <a:gd name="T33" fmla="*/ 750 h 2999"/>
                    <a:gd name="T34" fmla="*/ 3404 w 3431"/>
                    <a:gd name="T35" fmla="*/ 1424 h 2999"/>
                    <a:gd name="T36" fmla="*/ 3404 w 3431"/>
                    <a:gd name="T37" fmla="*/ 1576 h 2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31" h="2999">
                      <a:moveTo>
                        <a:pt x="3404" y="1576"/>
                      </a:moveTo>
                      <a:lnTo>
                        <a:pt x="3015" y="2249"/>
                      </a:lnTo>
                      <a:lnTo>
                        <a:pt x="2625" y="2923"/>
                      </a:lnTo>
                      <a:cubicBezTo>
                        <a:pt x="2598" y="2972"/>
                        <a:pt x="2550" y="2999"/>
                        <a:pt x="2494" y="2999"/>
                      </a:cubicBezTo>
                      <a:lnTo>
                        <a:pt x="1716" y="2999"/>
                      </a:lnTo>
                      <a:lnTo>
                        <a:pt x="938" y="2999"/>
                      </a:lnTo>
                      <a:cubicBezTo>
                        <a:pt x="882" y="2999"/>
                        <a:pt x="834" y="2972"/>
                        <a:pt x="806" y="2923"/>
                      </a:cubicBezTo>
                      <a:lnTo>
                        <a:pt x="417" y="2249"/>
                      </a:lnTo>
                      <a:lnTo>
                        <a:pt x="28" y="1576"/>
                      </a:lnTo>
                      <a:cubicBezTo>
                        <a:pt x="0" y="1527"/>
                        <a:pt x="0" y="1472"/>
                        <a:pt x="28" y="1424"/>
                      </a:cubicBezTo>
                      <a:lnTo>
                        <a:pt x="417" y="750"/>
                      </a:lnTo>
                      <a:lnTo>
                        <a:pt x="806" y="76"/>
                      </a:lnTo>
                      <a:cubicBezTo>
                        <a:pt x="834" y="28"/>
                        <a:pt x="882" y="0"/>
                        <a:pt x="938" y="0"/>
                      </a:cubicBezTo>
                      <a:lnTo>
                        <a:pt x="1716" y="0"/>
                      </a:lnTo>
                      <a:lnTo>
                        <a:pt x="2494" y="0"/>
                      </a:lnTo>
                      <a:cubicBezTo>
                        <a:pt x="2550" y="0"/>
                        <a:pt x="2598" y="28"/>
                        <a:pt x="2625" y="76"/>
                      </a:cubicBezTo>
                      <a:lnTo>
                        <a:pt x="3015" y="750"/>
                      </a:lnTo>
                      <a:lnTo>
                        <a:pt x="3404" y="1424"/>
                      </a:lnTo>
                      <a:cubicBezTo>
                        <a:pt x="3431" y="1472"/>
                        <a:pt x="3431" y="1527"/>
                        <a:pt x="3404" y="1576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6259489" y="3110169"/>
                <a:ext cx="1273333" cy="9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+mn-ea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8557960" y="3821898"/>
              <a:ext cx="1027882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Solutions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153619" y="2053488"/>
            <a:ext cx="1300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Experiments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8" name="标题 1">
            <a:extLst>
              <a:ext uri="{FF2B5EF4-FFF2-40B4-BE49-F238E27FC236}">
                <a16:creationId xmlns="" xmlns:a16="http://schemas.microsoft.com/office/drawing/2014/main" id="{91AFEA2E-4B9C-4665-84A7-760FCAF98F99}"/>
              </a:ext>
            </a:extLst>
          </p:cNvPr>
          <p:cNvSpPr txBox="1">
            <a:spLocks/>
          </p:cNvSpPr>
          <p:nvPr/>
        </p:nvSpPr>
        <p:spPr>
          <a:xfrm>
            <a:off x="-1099859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zh-CN" alt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121C823A-7951-45EC-ABFA-591B8505B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pic>
        <p:nvPicPr>
          <p:cNvPr id="40" name="Picture 9">
            <a:extLst>
              <a:ext uri="{FF2B5EF4-FFF2-40B4-BE49-F238E27FC236}">
                <a16:creationId xmlns="" xmlns:a16="http://schemas.microsoft.com/office/drawing/2014/main" id="{B97769CE-4DC7-4D45-884A-DB6ACC78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组合 48">
            <a:extLst>
              <a:ext uri="{FF2B5EF4-FFF2-40B4-BE49-F238E27FC236}">
                <a16:creationId xmlns="" xmlns:a16="http://schemas.microsoft.com/office/drawing/2014/main" id="{0AAA2F7E-8137-45AF-9C68-2A76AAB378BC}"/>
              </a:ext>
            </a:extLst>
          </p:cNvPr>
          <p:cNvGrpSpPr/>
          <p:nvPr/>
        </p:nvGrpSpPr>
        <p:grpSpPr>
          <a:xfrm>
            <a:off x="6544454" y="3856406"/>
            <a:ext cx="1639331" cy="2268631"/>
            <a:chOff x="8216107" y="2338097"/>
            <a:chExt cx="1639331" cy="2268631"/>
          </a:xfrm>
        </p:grpSpPr>
        <p:grpSp>
          <p:nvGrpSpPr>
            <p:cNvPr id="50" name="组合 49"/>
            <p:cNvGrpSpPr/>
            <p:nvPr/>
          </p:nvGrpSpPr>
          <p:grpSpPr>
            <a:xfrm>
              <a:off x="8253210" y="2338097"/>
              <a:ext cx="1602228" cy="1359398"/>
              <a:chOff x="5553262" y="2638733"/>
              <a:chExt cx="2397222" cy="2093640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5553262" y="2638733"/>
                <a:ext cx="2397222" cy="2093640"/>
                <a:chOff x="5553262" y="2638733"/>
                <a:chExt cx="2397222" cy="2093640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5553262" y="2638733"/>
                  <a:ext cx="2397222" cy="2093640"/>
                  <a:chOff x="1511944" y="2420246"/>
                  <a:chExt cx="2627152" cy="2294453"/>
                </a:xfrm>
                <a:effectLst>
                  <a:outerShdw blurRad="203200" dist="38100" dir="3780000" sx="103000" sy="103000" algn="t" rotWithShape="0">
                    <a:prstClr val="black">
                      <a:alpha val="25000"/>
                    </a:prstClr>
                  </a:outerShdw>
                </a:effectLst>
              </p:grpSpPr>
              <p:sp>
                <p:nvSpPr>
                  <p:cNvPr id="56" name="Freeform 6"/>
                  <p:cNvSpPr/>
                  <p:nvPr/>
                </p:nvSpPr>
                <p:spPr bwMode="auto">
                  <a:xfrm>
                    <a:off x="1511944" y="2420246"/>
                    <a:ext cx="2627152" cy="2294453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57" name="Freeform 6"/>
                  <p:cNvSpPr/>
                  <p:nvPr/>
                </p:nvSpPr>
                <p:spPr bwMode="auto">
                  <a:xfrm>
                    <a:off x="1524105" y="2431739"/>
                    <a:ext cx="2602832" cy="2271469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2000"/>
                          <a:lumOff val="18000"/>
                        </a:schemeClr>
                      </a:gs>
                      <a:gs pos="47000">
                        <a:srgbClr val="F5F5F5"/>
                      </a:gs>
                      <a:gs pos="100000">
                        <a:schemeClr val="bg1">
                          <a:lumMod val="95000"/>
                          <a:lumOff val="5000"/>
                        </a:schemeClr>
                      </a:gs>
                    </a:gsLst>
                    <a:lin ang="18900000" scaled="0"/>
                  </a:gra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</p:grpSp>
            <p:sp>
              <p:nvSpPr>
                <p:cNvPr id="55" name="Freeform 7"/>
                <p:cNvSpPr/>
                <p:nvPr/>
              </p:nvSpPr>
              <p:spPr bwMode="auto">
                <a:xfrm>
                  <a:off x="5864945" y="2882683"/>
                  <a:ext cx="1773860" cy="1540629"/>
                </a:xfrm>
                <a:custGeom>
                  <a:avLst/>
                  <a:gdLst>
                    <a:gd name="T0" fmla="*/ 3404 w 3431"/>
                    <a:gd name="T1" fmla="*/ 1576 h 2999"/>
                    <a:gd name="T2" fmla="*/ 3015 w 3431"/>
                    <a:gd name="T3" fmla="*/ 2249 h 2999"/>
                    <a:gd name="T4" fmla="*/ 2625 w 3431"/>
                    <a:gd name="T5" fmla="*/ 2923 h 2999"/>
                    <a:gd name="T6" fmla="*/ 2494 w 3431"/>
                    <a:gd name="T7" fmla="*/ 2999 h 2999"/>
                    <a:gd name="T8" fmla="*/ 1716 w 3431"/>
                    <a:gd name="T9" fmla="*/ 2999 h 2999"/>
                    <a:gd name="T10" fmla="*/ 938 w 3431"/>
                    <a:gd name="T11" fmla="*/ 2999 h 2999"/>
                    <a:gd name="T12" fmla="*/ 806 w 3431"/>
                    <a:gd name="T13" fmla="*/ 2923 h 2999"/>
                    <a:gd name="T14" fmla="*/ 417 w 3431"/>
                    <a:gd name="T15" fmla="*/ 2249 h 2999"/>
                    <a:gd name="T16" fmla="*/ 28 w 3431"/>
                    <a:gd name="T17" fmla="*/ 1576 h 2999"/>
                    <a:gd name="T18" fmla="*/ 28 w 3431"/>
                    <a:gd name="T19" fmla="*/ 1424 h 2999"/>
                    <a:gd name="T20" fmla="*/ 417 w 3431"/>
                    <a:gd name="T21" fmla="*/ 750 h 2999"/>
                    <a:gd name="T22" fmla="*/ 806 w 3431"/>
                    <a:gd name="T23" fmla="*/ 76 h 2999"/>
                    <a:gd name="T24" fmla="*/ 938 w 3431"/>
                    <a:gd name="T25" fmla="*/ 0 h 2999"/>
                    <a:gd name="T26" fmla="*/ 1716 w 3431"/>
                    <a:gd name="T27" fmla="*/ 0 h 2999"/>
                    <a:gd name="T28" fmla="*/ 2494 w 3431"/>
                    <a:gd name="T29" fmla="*/ 0 h 2999"/>
                    <a:gd name="T30" fmla="*/ 2625 w 3431"/>
                    <a:gd name="T31" fmla="*/ 76 h 2999"/>
                    <a:gd name="T32" fmla="*/ 3015 w 3431"/>
                    <a:gd name="T33" fmla="*/ 750 h 2999"/>
                    <a:gd name="T34" fmla="*/ 3404 w 3431"/>
                    <a:gd name="T35" fmla="*/ 1424 h 2999"/>
                    <a:gd name="T36" fmla="*/ 3404 w 3431"/>
                    <a:gd name="T37" fmla="*/ 1576 h 2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31" h="2999">
                      <a:moveTo>
                        <a:pt x="3404" y="1576"/>
                      </a:moveTo>
                      <a:lnTo>
                        <a:pt x="3015" y="2249"/>
                      </a:lnTo>
                      <a:lnTo>
                        <a:pt x="2625" y="2923"/>
                      </a:lnTo>
                      <a:cubicBezTo>
                        <a:pt x="2598" y="2972"/>
                        <a:pt x="2550" y="2999"/>
                        <a:pt x="2494" y="2999"/>
                      </a:cubicBezTo>
                      <a:lnTo>
                        <a:pt x="1716" y="2999"/>
                      </a:lnTo>
                      <a:lnTo>
                        <a:pt x="938" y="2999"/>
                      </a:lnTo>
                      <a:cubicBezTo>
                        <a:pt x="882" y="2999"/>
                        <a:pt x="834" y="2972"/>
                        <a:pt x="806" y="2923"/>
                      </a:cubicBezTo>
                      <a:lnTo>
                        <a:pt x="417" y="2249"/>
                      </a:lnTo>
                      <a:lnTo>
                        <a:pt x="28" y="1576"/>
                      </a:lnTo>
                      <a:cubicBezTo>
                        <a:pt x="0" y="1527"/>
                        <a:pt x="0" y="1472"/>
                        <a:pt x="28" y="1424"/>
                      </a:cubicBezTo>
                      <a:lnTo>
                        <a:pt x="417" y="750"/>
                      </a:lnTo>
                      <a:lnTo>
                        <a:pt x="806" y="76"/>
                      </a:lnTo>
                      <a:cubicBezTo>
                        <a:pt x="834" y="28"/>
                        <a:pt x="882" y="0"/>
                        <a:pt x="938" y="0"/>
                      </a:cubicBezTo>
                      <a:lnTo>
                        <a:pt x="1716" y="0"/>
                      </a:lnTo>
                      <a:lnTo>
                        <a:pt x="2494" y="0"/>
                      </a:lnTo>
                      <a:cubicBezTo>
                        <a:pt x="2550" y="0"/>
                        <a:pt x="2598" y="28"/>
                        <a:pt x="2625" y="76"/>
                      </a:cubicBezTo>
                      <a:lnTo>
                        <a:pt x="3015" y="750"/>
                      </a:lnTo>
                      <a:lnTo>
                        <a:pt x="3404" y="1424"/>
                      </a:lnTo>
                      <a:cubicBezTo>
                        <a:pt x="3431" y="1472"/>
                        <a:pt x="3431" y="1527"/>
                        <a:pt x="3404" y="1576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6259489" y="3110169"/>
                <a:ext cx="1273333" cy="9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+mn-ea"/>
                  </a:rPr>
                  <a:t>05</a:t>
                </a:r>
                <a:endParaRPr lang="zh-CN" altLang="en-US" sz="36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216107" y="3821898"/>
              <a:ext cx="163191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Observations and  drawback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208156" y="4534209"/>
            <a:ext cx="1602228" cy="1359398"/>
            <a:chOff x="7388330" y="3692384"/>
            <a:chExt cx="2397222" cy="2093640"/>
          </a:xfrm>
        </p:grpSpPr>
        <p:grpSp>
          <p:nvGrpSpPr>
            <p:cNvPr id="59" name="组合 58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63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64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62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8048903" y="4173377"/>
              <a:ext cx="1185202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n-ea"/>
                </a:rPr>
                <a:t>06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58888" y="5963454"/>
            <a:ext cx="1300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My method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="" xmlns:a16="http://schemas.microsoft.com/office/drawing/2014/main" id="{0AAA2F7E-8137-45AF-9C68-2A76AAB378BC}"/>
              </a:ext>
            </a:extLst>
          </p:cNvPr>
          <p:cNvGrpSpPr/>
          <p:nvPr/>
        </p:nvGrpSpPr>
        <p:grpSpPr>
          <a:xfrm>
            <a:off x="3680765" y="4514966"/>
            <a:ext cx="1639331" cy="2268631"/>
            <a:chOff x="8216107" y="2338097"/>
            <a:chExt cx="1639331" cy="2268631"/>
          </a:xfrm>
        </p:grpSpPr>
        <p:grpSp>
          <p:nvGrpSpPr>
            <p:cNvPr id="67" name="组合 66"/>
            <p:cNvGrpSpPr/>
            <p:nvPr/>
          </p:nvGrpSpPr>
          <p:grpSpPr>
            <a:xfrm>
              <a:off x="8253210" y="2338097"/>
              <a:ext cx="1602228" cy="1359398"/>
              <a:chOff x="5553262" y="2638733"/>
              <a:chExt cx="2397222" cy="2093640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5553262" y="2638733"/>
                <a:ext cx="2397222" cy="2093640"/>
                <a:chOff x="5553262" y="2638733"/>
                <a:chExt cx="2397222" cy="2093640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5553262" y="2638733"/>
                  <a:ext cx="2397222" cy="2093640"/>
                  <a:chOff x="1511944" y="2420246"/>
                  <a:chExt cx="2627152" cy="2294453"/>
                </a:xfrm>
                <a:effectLst>
                  <a:outerShdw blurRad="203200" dist="38100" dir="3780000" sx="103000" sy="103000" algn="t" rotWithShape="0">
                    <a:prstClr val="black">
                      <a:alpha val="25000"/>
                    </a:prstClr>
                  </a:outerShdw>
                </a:effectLst>
              </p:grpSpPr>
              <p:sp>
                <p:nvSpPr>
                  <p:cNvPr id="73" name="Freeform 6"/>
                  <p:cNvSpPr/>
                  <p:nvPr/>
                </p:nvSpPr>
                <p:spPr bwMode="auto">
                  <a:xfrm>
                    <a:off x="1511944" y="2420246"/>
                    <a:ext cx="2627152" cy="2294453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74" name="Freeform 6"/>
                  <p:cNvSpPr/>
                  <p:nvPr/>
                </p:nvSpPr>
                <p:spPr bwMode="auto">
                  <a:xfrm>
                    <a:off x="1524105" y="2431739"/>
                    <a:ext cx="2602832" cy="2271469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2000"/>
                          <a:lumOff val="18000"/>
                        </a:schemeClr>
                      </a:gs>
                      <a:gs pos="47000">
                        <a:srgbClr val="F5F5F5"/>
                      </a:gs>
                      <a:gs pos="100000">
                        <a:schemeClr val="bg1">
                          <a:lumMod val="95000"/>
                          <a:lumOff val="5000"/>
                        </a:schemeClr>
                      </a:gs>
                    </a:gsLst>
                    <a:lin ang="18900000" scaled="0"/>
                  </a:gra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</p:grpSp>
            <p:sp>
              <p:nvSpPr>
                <p:cNvPr id="72" name="Freeform 7"/>
                <p:cNvSpPr/>
                <p:nvPr/>
              </p:nvSpPr>
              <p:spPr bwMode="auto">
                <a:xfrm>
                  <a:off x="5864945" y="2882683"/>
                  <a:ext cx="1773860" cy="1540629"/>
                </a:xfrm>
                <a:custGeom>
                  <a:avLst/>
                  <a:gdLst>
                    <a:gd name="T0" fmla="*/ 3404 w 3431"/>
                    <a:gd name="T1" fmla="*/ 1576 h 2999"/>
                    <a:gd name="T2" fmla="*/ 3015 w 3431"/>
                    <a:gd name="T3" fmla="*/ 2249 h 2999"/>
                    <a:gd name="T4" fmla="*/ 2625 w 3431"/>
                    <a:gd name="T5" fmla="*/ 2923 h 2999"/>
                    <a:gd name="T6" fmla="*/ 2494 w 3431"/>
                    <a:gd name="T7" fmla="*/ 2999 h 2999"/>
                    <a:gd name="T8" fmla="*/ 1716 w 3431"/>
                    <a:gd name="T9" fmla="*/ 2999 h 2999"/>
                    <a:gd name="T10" fmla="*/ 938 w 3431"/>
                    <a:gd name="T11" fmla="*/ 2999 h 2999"/>
                    <a:gd name="T12" fmla="*/ 806 w 3431"/>
                    <a:gd name="T13" fmla="*/ 2923 h 2999"/>
                    <a:gd name="T14" fmla="*/ 417 w 3431"/>
                    <a:gd name="T15" fmla="*/ 2249 h 2999"/>
                    <a:gd name="T16" fmla="*/ 28 w 3431"/>
                    <a:gd name="T17" fmla="*/ 1576 h 2999"/>
                    <a:gd name="T18" fmla="*/ 28 w 3431"/>
                    <a:gd name="T19" fmla="*/ 1424 h 2999"/>
                    <a:gd name="T20" fmla="*/ 417 w 3431"/>
                    <a:gd name="T21" fmla="*/ 750 h 2999"/>
                    <a:gd name="T22" fmla="*/ 806 w 3431"/>
                    <a:gd name="T23" fmla="*/ 76 h 2999"/>
                    <a:gd name="T24" fmla="*/ 938 w 3431"/>
                    <a:gd name="T25" fmla="*/ 0 h 2999"/>
                    <a:gd name="T26" fmla="*/ 1716 w 3431"/>
                    <a:gd name="T27" fmla="*/ 0 h 2999"/>
                    <a:gd name="T28" fmla="*/ 2494 w 3431"/>
                    <a:gd name="T29" fmla="*/ 0 h 2999"/>
                    <a:gd name="T30" fmla="*/ 2625 w 3431"/>
                    <a:gd name="T31" fmla="*/ 76 h 2999"/>
                    <a:gd name="T32" fmla="*/ 3015 w 3431"/>
                    <a:gd name="T33" fmla="*/ 750 h 2999"/>
                    <a:gd name="T34" fmla="*/ 3404 w 3431"/>
                    <a:gd name="T35" fmla="*/ 1424 h 2999"/>
                    <a:gd name="T36" fmla="*/ 3404 w 3431"/>
                    <a:gd name="T37" fmla="*/ 1576 h 2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31" h="2999">
                      <a:moveTo>
                        <a:pt x="3404" y="1576"/>
                      </a:moveTo>
                      <a:lnTo>
                        <a:pt x="3015" y="2249"/>
                      </a:lnTo>
                      <a:lnTo>
                        <a:pt x="2625" y="2923"/>
                      </a:lnTo>
                      <a:cubicBezTo>
                        <a:pt x="2598" y="2972"/>
                        <a:pt x="2550" y="2999"/>
                        <a:pt x="2494" y="2999"/>
                      </a:cubicBezTo>
                      <a:lnTo>
                        <a:pt x="1716" y="2999"/>
                      </a:lnTo>
                      <a:lnTo>
                        <a:pt x="938" y="2999"/>
                      </a:lnTo>
                      <a:cubicBezTo>
                        <a:pt x="882" y="2999"/>
                        <a:pt x="834" y="2972"/>
                        <a:pt x="806" y="2923"/>
                      </a:cubicBezTo>
                      <a:lnTo>
                        <a:pt x="417" y="2249"/>
                      </a:lnTo>
                      <a:lnTo>
                        <a:pt x="28" y="1576"/>
                      </a:lnTo>
                      <a:cubicBezTo>
                        <a:pt x="0" y="1527"/>
                        <a:pt x="0" y="1472"/>
                        <a:pt x="28" y="1424"/>
                      </a:cubicBezTo>
                      <a:lnTo>
                        <a:pt x="417" y="750"/>
                      </a:lnTo>
                      <a:lnTo>
                        <a:pt x="806" y="76"/>
                      </a:lnTo>
                      <a:cubicBezTo>
                        <a:pt x="834" y="28"/>
                        <a:pt x="882" y="0"/>
                        <a:pt x="938" y="0"/>
                      </a:cubicBezTo>
                      <a:lnTo>
                        <a:pt x="1716" y="0"/>
                      </a:lnTo>
                      <a:lnTo>
                        <a:pt x="2494" y="0"/>
                      </a:lnTo>
                      <a:cubicBezTo>
                        <a:pt x="2550" y="0"/>
                        <a:pt x="2598" y="28"/>
                        <a:pt x="2625" y="76"/>
                      </a:cubicBezTo>
                      <a:lnTo>
                        <a:pt x="3015" y="750"/>
                      </a:lnTo>
                      <a:lnTo>
                        <a:pt x="3404" y="1424"/>
                      </a:lnTo>
                      <a:cubicBezTo>
                        <a:pt x="3431" y="1472"/>
                        <a:pt x="3431" y="1527"/>
                        <a:pt x="3404" y="1576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6259489" y="3110169"/>
                <a:ext cx="1273333" cy="9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+mn-ea"/>
                  </a:rPr>
                  <a:t>07</a:t>
                </a:r>
                <a:endParaRPr lang="zh-CN" altLang="en-US" sz="36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8216107" y="3821898"/>
              <a:ext cx="163191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Conclusions and  future work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2" grpId="0"/>
      <p:bldP spid="115" grpId="0"/>
      <p:bldP spid="121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09929" y="2916499"/>
            <a:ext cx="2982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1</a:t>
            </a:r>
          </a:p>
          <a:p>
            <a:pPr marL="0" lvl="1" algn="ctr"/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01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98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Background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86553" y="2166257"/>
            <a:ext cx="6038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大背景介绍，通常分点介绍</a:t>
            </a:r>
            <a:endParaRPr lang="en-US" altLang="zh-CN" dirty="0" smtClean="0"/>
          </a:p>
          <a:p>
            <a:r>
              <a:rPr lang="zh-CN" altLang="en-US" dirty="0" smtClean="0"/>
              <a:t>如有公式，所有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中的公式用</a:t>
            </a:r>
            <a:r>
              <a:rPr lang="en-US" altLang="zh-CN" dirty="0" err="1" smtClean="0"/>
              <a:t>mathtype</a:t>
            </a:r>
            <a:r>
              <a:rPr lang="zh-CN" altLang="en-US" dirty="0" smtClean="0"/>
              <a:t>输入来做，不要切图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98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Background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现有老</a:t>
            </a:r>
            <a:r>
              <a:rPr lang="zh-CN" altLang="en-US" dirty="0"/>
              <a:t>方法</a:t>
            </a:r>
            <a:r>
              <a:rPr lang="zh-CN" altLang="en-US" dirty="0" smtClean="0"/>
              <a:t>介绍，特别是有针对性地详细介绍要对它动刀子的方法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7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1677" y="2916499"/>
            <a:ext cx="23785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2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</a:t>
            </a:r>
            <a:r>
              <a:rPr lang="en-US" altLang="zh-CN" sz="1600" dirty="0" smtClean="0">
                <a:solidFill>
                  <a:srgbClr val="080808"/>
                </a:solidFill>
                <a:latin typeface="+mj-ea"/>
                <a:ea typeface="+mj-ea"/>
              </a:rPr>
              <a:t>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02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770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5574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Problems and methods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3" name="Picture 9">
            <a:extLst>
              <a:ext uri="{FF2B5EF4-FFF2-40B4-BE49-F238E27FC236}">
                <a16:creationId xmlns=""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86553" y="2166257"/>
            <a:ext cx="535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现有老方法存在</a:t>
            </a:r>
            <a:r>
              <a:rPr lang="zh-CN" altLang="en-US" dirty="0"/>
              <a:t>的问题，详细分析其存在这个问题的根源，解决它的思想、想法、方案</a:t>
            </a:r>
          </a:p>
        </p:txBody>
      </p:sp>
    </p:spTree>
    <p:extLst>
      <p:ext uri="{BB962C8B-B14F-4D97-AF65-F5344CB8AC3E}">
        <p14:creationId xmlns:p14="http://schemas.microsoft.com/office/powerpoint/2010/main" val="364419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95192" y="2916499"/>
            <a:ext cx="34115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3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03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157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968</Words>
  <Application>Microsoft Office PowerPoint</Application>
  <PresentationFormat>全屏显示(4:3)</PresentationFormat>
  <Paragraphs>153</Paragraphs>
  <Slides>29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Title goes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万 俊</dc:creator>
  <cp:lastModifiedBy>user</cp:lastModifiedBy>
  <cp:revision>309</cp:revision>
  <cp:lastPrinted>2019-11-08T05:37:06Z</cp:lastPrinted>
  <dcterms:created xsi:type="dcterms:W3CDTF">2019-07-17T03:03:35Z</dcterms:created>
  <dcterms:modified xsi:type="dcterms:W3CDTF">2021-03-25T10:54:51Z</dcterms:modified>
</cp:coreProperties>
</file>