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9.xml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sz="3110"/>
              <a:t>Risk Management via Anomaly Circumvent: Mnemonic Deep</a:t>
            </a:r>
            <a:br>
              <a:rPr lang="en-US" altLang="zh-CN" sz="3110"/>
            </a:br>
            <a:r>
              <a:rPr lang="en-US" altLang="zh-CN" sz="3110"/>
              <a:t>Learning for Midterm Stock Prediction</a:t>
            </a:r>
            <a:endParaRPr lang="en-US" altLang="zh-CN" sz="311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姓名</a:t>
            </a:r>
            <a:r>
              <a:rPr lang="en-US" altLang="zh-CN"/>
              <a:t>    xxx      </a:t>
            </a:r>
            <a:r>
              <a:rPr lang="zh-CN" altLang="en-US"/>
              <a:t>学号</a:t>
            </a:r>
            <a:r>
              <a:rPr lang="en-US" altLang="zh-CN"/>
              <a:t> xxxx       </a:t>
            </a:r>
            <a:r>
              <a:rPr lang="zh-CN" altLang="en-US"/>
              <a:t>学院</a:t>
            </a:r>
            <a:endParaRPr lang="zh-CN" altLang="en-US"/>
          </a:p>
          <a:p>
            <a:r>
              <a:rPr lang="zh-CN" altLang="en-US"/>
              <a:t>同组其他成员：</a:t>
            </a:r>
            <a:endParaRPr lang="zh-CN" altLang="en-US"/>
          </a:p>
          <a:p>
            <a:r>
              <a:rPr lang="zh-CN" altLang="en-US"/>
              <a:t>组长：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Experiments and Discussion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3805" y="1590675"/>
            <a:ext cx="9717405" cy="4099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Experiments and Discussion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0320" y="1466850"/>
            <a:ext cx="6327775" cy="4798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1752600"/>
            <a:ext cx="4817110" cy="1436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543935"/>
            <a:ext cx="4868545" cy="1463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5006975"/>
            <a:ext cx="4754880" cy="1257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Proposed deep neural netowrks based on</a:t>
            </a:r>
            <a:endParaRPr lang="en-US" altLang="zh-CN" b="1"/>
          </a:p>
          <a:p>
            <a:pPr lvl="1"/>
            <a:r>
              <a:rPr lang="en-US" altLang="zh-CN"/>
              <a:t>CAPM and ARMA</a:t>
            </a:r>
            <a:endParaRPr lang="en-US" altLang="zh-CN"/>
          </a:p>
          <a:p>
            <a:pPr lvl="1"/>
            <a:r>
              <a:rPr lang="en-US" altLang="zh-CN"/>
              <a:t>Market index, Volume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Mid-LSTM</a:t>
            </a:r>
            <a:endParaRPr lang="en-US" altLang="zh-CN" b="1"/>
          </a:p>
          <a:p>
            <a:pPr lvl="1"/>
            <a:r>
              <a:rPr lang="en-US" altLang="zh-CN"/>
              <a:t>LSTM, hidden Markov model and linear regression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 b="1"/>
              <a:t>Experiments</a:t>
            </a:r>
            <a:endParaRPr lang="en-US" altLang="zh-CN"/>
          </a:p>
          <a:p>
            <a:pPr lvl="1"/>
            <a:r>
              <a:rPr lang="en-US" altLang="zh-CN"/>
              <a:t>predict S&amp;P 500 accurately even in the event of anomalies.</a:t>
            </a:r>
            <a:endParaRPr lang="en-US" altLang="zh-CN"/>
          </a:p>
          <a:p>
            <a:pPr lvl="1"/>
            <a:r>
              <a:rPr lang="en-US" altLang="zh-CN"/>
              <a:t>higher portfilio return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Significance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zh-CN" altLang="en-US" b="1"/>
              <a:t>fundamental and important </a:t>
            </a:r>
            <a:endParaRPr lang="zh-CN" altLang="en-US" b="1"/>
          </a:p>
          <a:p>
            <a:pPr lvl="1"/>
            <a:r>
              <a:rPr lang="en-US" altLang="zh-CN"/>
              <a:t>for </a:t>
            </a:r>
            <a:r>
              <a:rPr lang="zh-CN" altLang="en-US"/>
              <a:t>investment companies </a:t>
            </a:r>
            <a:endParaRPr lang="zh-CN" altLang="en-US"/>
          </a:p>
          <a:p>
            <a:pPr lvl="1"/>
            <a:r>
              <a:rPr lang="en-US" altLang="zh-CN"/>
              <a:t>for </a:t>
            </a:r>
            <a:r>
              <a:rPr lang="zh-CN" altLang="en-US"/>
              <a:t>quantitative analysts.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high concern.</a:t>
            </a:r>
            <a:endParaRPr lang="zh-CN" altLang="en-US" b="1"/>
          </a:p>
          <a:p>
            <a:pPr lvl="1"/>
            <a:r>
              <a:rPr lang="zh-CN" altLang="en-US">
                <a:sym typeface="+mn-ea"/>
              </a:rPr>
              <a:t>midterm investment</a:t>
            </a:r>
            <a:r>
              <a:rPr lang="en-US" altLang="zh-CN">
                <a:sym typeface="+mn-ea"/>
              </a:rPr>
              <a:t> than short term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a very difficult task</a:t>
            </a:r>
            <a:endParaRPr lang="zh-CN" altLang="en-US">
              <a:sym typeface="+mn-ea"/>
            </a:endParaRPr>
          </a:p>
          <a:p>
            <a:pPr marL="457200" lvl="2"/>
            <a:r>
              <a:rPr lang="zh-CN" altLang="en-US">
                <a:sym typeface="+mn-ea"/>
              </a:rPr>
              <a:t>noisy and contain many anomalies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highly nonlinear dynamic system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influenced by immense factors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interest rates, inflation rates, trader’s expectation, catastrophe,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political events and economic environments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RNN</a:t>
            </a:r>
            <a:endParaRPr lang="en-US" altLang="zh-CN" b="1"/>
          </a:p>
          <a:p>
            <a:pPr lvl="1"/>
            <a:r>
              <a:rPr lang="en-US" altLang="zh-CN"/>
              <a:t>long-term sequence dependency problem</a:t>
            </a:r>
            <a:endParaRPr lang="en-US" altLang="zh-CN"/>
          </a:p>
          <a:p>
            <a:pPr lvl="1"/>
            <a:r>
              <a:rPr lang="en-US" altLang="zh-CN"/>
              <a:t>unable to remember early anomalies</a:t>
            </a:r>
            <a:endParaRPr lang="en-US" altLang="zh-CN"/>
          </a:p>
          <a:p>
            <a:r>
              <a:rPr lang="en-US" altLang="zh-CN" b="1"/>
              <a:t>LSTM</a:t>
            </a:r>
            <a:endParaRPr lang="en-US" altLang="zh-CN" b="1"/>
          </a:p>
          <a:p>
            <a:pPr lvl="1"/>
            <a:r>
              <a:rPr lang="en-US" altLang="zh-CN"/>
              <a:t>combined with emotional analysis</a:t>
            </a:r>
            <a:endParaRPr lang="en-US" altLang="zh-CN"/>
          </a:p>
          <a:p>
            <a:pPr lvl="1"/>
            <a:r>
              <a:rPr lang="en-US" altLang="zh-CN"/>
              <a:t>limited ability to predict short-term stocks</a:t>
            </a:r>
            <a:endParaRPr lang="en-US" altLang="zh-CN"/>
          </a:p>
          <a:p>
            <a:pPr lvl="2"/>
            <a:r>
              <a:rPr lang="en-US" altLang="zh-CN"/>
              <a:t>stock prices are noisy and unstable</a:t>
            </a:r>
            <a:endParaRPr lang="en-US" altLang="zh-CN"/>
          </a:p>
          <a:p>
            <a:pPr lvl="0"/>
            <a:r>
              <a:rPr lang="en-US" altLang="zh-CN" b="1"/>
              <a:t>Problem for mid-term prediction</a:t>
            </a:r>
            <a:endParaRPr lang="en-US" altLang="zh-CN" b="1"/>
          </a:p>
          <a:p>
            <a:pPr lvl="1"/>
            <a:r>
              <a:rPr lang="en-US" altLang="zh-CN"/>
              <a:t>prediction errors will accumulate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Proposals</a:t>
            </a:r>
            <a:r>
              <a:rPr lang="zh-CN" altLang="en-US" b="1"/>
              <a:t> </a:t>
            </a:r>
            <a:endParaRPr lang="zh-CN" altLang="en-US" b="1"/>
          </a:p>
          <a:p>
            <a:pPr lvl="1"/>
            <a:r>
              <a:rPr lang="zh-CN" altLang="en-US"/>
              <a:t>Mid-LSTM</a:t>
            </a:r>
            <a:r>
              <a:rPr lang="en-US" altLang="zh-CN"/>
              <a:t> </a:t>
            </a:r>
            <a:r>
              <a:rPr lang="zh-CN" altLang="en-US"/>
              <a:t>for midterm stock prediction</a:t>
            </a:r>
            <a:endParaRPr lang="zh-CN" altLang="en-US"/>
          </a:p>
          <a:p>
            <a:pPr lvl="2"/>
            <a:r>
              <a:rPr lang="zh-CN" altLang="en-US"/>
              <a:t>market trend</a:t>
            </a:r>
            <a:r>
              <a:rPr lang="en-US" altLang="zh-CN"/>
              <a:t> </a:t>
            </a:r>
            <a:r>
              <a:rPr lang="zh-CN" altLang="en-US"/>
              <a:t>as hidden states</a:t>
            </a:r>
            <a:endParaRPr lang="zh-CN" altLang="en-US"/>
          </a:p>
          <a:p>
            <a:pPr lvl="1"/>
            <a:r>
              <a:rPr lang="zh-CN" altLang="en-US"/>
              <a:t>midterm ARMA</a:t>
            </a:r>
            <a:endParaRPr lang="zh-CN" altLang="en-US"/>
          </a:p>
          <a:p>
            <a:pPr lvl="1"/>
            <a:r>
              <a:rPr lang="zh-CN" altLang="en-US"/>
              <a:t>LSTM, hidden Markov</a:t>
            </a:r>
            <a:r>
              <a:rPr lang="en-US" altLang="zh-CN"/>
              <a:t> </a:t>
            </a:r>
            <a:r>
              <a:rPr lang="zh-CN" altLang="en-US"/>
              <a:t>model and linear regression networks</a:t>
            </a:r>
            <a:endParaRPr lang="zh-CN" altLang="en-US"/>
          </a:p>
          <a:p>
            <a:pPr lvl="0"/>
            <a:r>
              <a:rPr lang="en-US" altLang="zh-CN" b="1"/>
              <a:t>Experiments</a:t>
            </a:r>
            <a:r>
              <a:rPr lang="zh-CN" altLang="en-US" b="1"/>
              <a:t> </a:t>
            </a:r>
            <a:endParaRPr lang="zh-CN" altLang="en-US" b="1"/>
          </a:p>
          <a:p>
            <a:pPr lvl="1"/>
            <a:r>
              <a:rPr lang="zh-CN" altLang="en-US"/>
              <a:t>2-4% improvement in prediction accuracy</a:t>
            </a:r>
            <a:endParaRPr lang="zh-CN" altLang="en-US"/>
          </a:p>
          <a:p>
            <a:pPr lvl="1"/>
            <a:r>
              <a:rPr lang="zh-CN" altLang="en-US"/>
              <a:t>up to 120.16% annual</a:t>
            </a:r>
            <a:r>
              <a:rPr lang="en-US" altLang="zh-CN"/>
              <a:t> </a:t>
            </a:r>
            <a:r>
              <a:rPr lang="zh-CN" altLang="en-US"/>
              <a:t>return </a:t>
            </a:r>
            <a:endParaRPr lang="zh-CN" altLang="en-US"/>
          </a:p>
          <a:p>
            <a:pPr lvl="1"/>
            <a:r>
              <a:rPr lang="zh-CN" altLang="en-US"/>
              <a:t>2.99 average Sharpe ratio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626235"/>
            <a:ext cx="4584700" cy="370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640" y="1221740"/>
            <a:ext cx="4613275" cy="788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32245" y="777240"/>
            <a:ext cx="356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Correlator: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245" y="2857500"/>
            <a:ext cx="3387725" cy="652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12585" y="2489200"/>
            <a:ext cx="276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HMM: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785" y="3937635"/>
            <a:ext cx="4102100" cy="394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195" y="4582795"/>
            <a:ext cx="4072255" cy="10890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Mid-LSTM Network Training</a:t>
            </a:r>
            <a:endParaRPr lang="zh-CN" altLang="en-US"/>
          </a:p>
          <a:p>
            <a:pPr lvl="1"/>
            <a:r>
              <a:rPr lang="zh-CN" altLang="en-US"/>
              <a:t>Normalization Process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Rolling Window Based Data Preprocessing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2550160"/>
            <a:ext cx="3496945" cy="576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0" y="2618740"/>
            <a:ext cx="4358640" cy="438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95" y="4017645"/>
            <a:ext cx="4829175" cy="2231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xperiments and Discussion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125" y="1452245"/>
            <a:ext cx="10821670" cy="4823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Experiments and Discussion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21220" y="1161415"/>
            <a:ext cx="3463290" cy="4795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85" y="1978025"/>
            <a:ext cx="4970780" cy="1001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585845"/>
            <a:ext cx="5858510" cy="1976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</Words>
  <Application>WPS 演示</Application>
  <PresentationFormat>宽屏</PresentationFormat>
  <Paragraphs>88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Risk Management via Anomaly Circumvent: Mnemonic Deep Learning for Midterm Stock Prediction</vt:lpstr>
      <vt:lpstr>Significance</vt:lpstr>
      <vt:lpstr>Problems</vt:lpstr>
      <vt:lpstr>Introductions</vt:lpstr>
      <vt:lpstr>Contributions</vt:lpstr>
      <vt:lpstr>Solution</vt:lpstr>
      <vt:lpstr>PowerPoint 演示文稿</vt:lpstr>
      <vt:lpstr>experiments and Discussion</vt:lpstr>
      <vt:lpstr>PowerPoint 演示文稿</vt:lpstr>
      <vt:lpstr>PowerPoint 演示文稿</vt:lpstr>
      <vt:lpstr>PowerPoint 演示文稿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CSSE</dc:creator>
  <cp:lastModifiedBy>Administrator</cp:lastModifiedBy>
  <cp:revision>154</cp:revision>
  <dcterms:created xsi:type="dcterms:W3CDTF">2019-06-19T02:08:00Z</dcterms:created>
  <dcterms:modified xsi:type="dcterms:W3CDTF">2022-05-15T05:27:32Z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  <property fmtid="{D5CDD505-2E9C-101B-9397-08002B2CF9AE}" pid="3" name="ICV">
    <vt:lpwstr>9B25979632534329BF3DC353A72857B7</vt:lpwstr>
  </property>
</Properties>
</file>