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400" y="423894"/>
            <a:ext cx="9799200" cy="2570400"/>
          </a:xfrm>
        </p:spPr>
        <p:txBody>
          <a:bodyPr>
            <a:normAutofit/>
          </a:bodyPr>
          <a:lstStyle/>
          <a:p>
            <a:r>
              <a:rPr lang="en-US" altLang="zh-CN" sz="3110" dirty="0"/>
              <a:t>Clustering-enhanced stock price prediction using deep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姓名</a:t>
            </a:r>
            <a:r>
              <a:rPr lang="en-US" altLang="zh-CN" dirty="0"/>
              <a:t> </a:t>
            </a:r>
            <a:r>
              <a:rPr lang="zh-CN" altLang="en-US" dirty="0"/>
              <a:t>叶茂林</a:t>
            </a:r>
            <a:r>
              <a:rPr lang="en-US" altLang="zh-CN" dirty="0"/>
              <a:t>  </a:t>
            </a:r>
            <a:r>
              <a:rPr lang="zh-CN" altLang="en-US" dirty="0"/>
              <a:t>学号</a:t>
            </a:r>
            <a:r>
              <a:rPr lang="en-US" altLang="zh-CN" dirty="0"/>
              <a:t> 2021155015  </a:t>
            </a:r>
            <a:r>
              <a:rPr lang="zh-CN" altLang="en-US" dirty="0"/>
              <a:t>学院 计算机与软件学院</a:t>
            </a:r>
          </a:p>
          <a:p>
            <a:r>
              <a:rPr lang="zh-CN" altLang="en-US" dirty="0"/>
              <a:t>同组其他成员：无</a:t>
            </a:r>
          </a:p>
          <a:p>
            <a:r>
              <a:rPr lang="zh-CN" altLang="en-US" dirty="0"/>
              <a:t>组长：叶茂林</a:t>
            </a:r>
            <a:r>
              <a:rPr lang="en-US" altLang="zh-CN" dirty="0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4098" name="Picture 2" descr="Fig. 8">
            <a:extLst>
              <a:ext uri="{FF2B5EF4-FFF2-40B4-BE49-F238E27FC236}">
                <a16:creationId xmlns:a16="http://schemas.microsoft.com/office/drawing/2014/main" id="{73324450-6404-1D44-1F4F-A0A232D9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02" y="1449592"/>
            <a:ext cx="8253195" cy="42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624CEC-B0E5-77F3-AD20-3354B99D5475}"/>
              </a:ext>
            </a:extLst>
          </p:cNvPr>
          <p:cNvSpPr txBox="1"/>
          <p:nvPr/>
        </p:nvSpPr>
        <p:spPr>
          <a:xfrm>
            <a:off x="766119" y="5906530"/>
            <a:ext cx="1081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Davies-Bouldin Index values for clusters based on Euclidean distance(orange line), standard DTW (green line) and new LWDTW (blue line), respectively, when k is varying from 2 to 20.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5122" name="Picture 2" descr="Fig. 9">
            <a:extLst>
              <a:ext uri="{FF2B5EF4-FFF2-40B4-BE49-F238E27FC236}">
                <a16:creationId xmlns:a16="http://schemas.microsoft.com/office/drawing/2014/main" id="{F0F3EFB2-FC84-8EB8-CCB7-7E6C943A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2004954"/>
            <a:ext cx="10738022" cy="284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261BF9-0383-3019-317F-E858779C2733}"/>
              </a:ext>
            </a:extLst>
          </p:cNvPr>
          <p:cNvSpPr txBox="1"/>
          <p:nvPr/>
        </p:nvSpPr>
        <p:spPr>
          <a:xfrm>
            <a:off x="889686" y="5325762"/>
            <a:ext cx="1057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Visualisation</a:t>
            </a:r>
            <a:r>
              <a:rPr lang="en-US" altLang="zh-CN" dirty="0"/>
              <a:t> of 3 clusters of stocks based on LWDTW when k is 3. X-axis and y-axis represent the number of weeks during the whole time period and z-score </a:t>
            </a:r>
            <a:r>
              <a:rPr lang="en-US" altLang="zh-CN" dirty="0" err="1"/>
              <a:t>standardised</a:t>
            </a:r>
            <a:r>
              <a:rPr lang="en-US" altLang="zh-CN" dirty="0"/>
              <a:t> prices of individual stocks within each cluster, respectively.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Presented a clustering-enhanced prediction framework </a:t>
            </a:r>
          </a:p>
          <a:p>
            <a:pPr lvl="1"/>
            <a:r>
              <a:rPr lang="en-US" altLang="zh-CN" dirty="0"/>
              <a:t>with deep learning models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propose a novel weighted DTW similarity measure</a:t>
            </a:r>
          </a:p>
          <a:p>
            <a:pPr lvl="1"/>
            <a:r>
              <a:rPr lang="en-US" altLang="zh-CN" dirty="0"/>
              <a:t>with logistic distribution probability density function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/>
              <a:t>Experiments</a:t>
            </a:r>
          </a:p>
          <a:p>
            <a:pPr lvl="1"/>
            <a:r>
              <a:rPr lang="en-US" altLang="zh-CN" dirty="0"/>
              <a:t>successfully identified similar stocks within one cluster and achieved the best clustering results</a:t>
            </a:r>
          </a:p>
          <a:p>
            <a:pPr lvl="1"/>
            <a:r>
              <a:rPr lang="en-US" altLang="zh-CN" dirty="0"/>
              <a:t>recognized the relative importance of price observations</a:t>
            </a:r>
          </a:p>
          <a:p>
            <a:pPr lvl="1"/>
            <a:r>
              <a:rPr lang="en-US" altLang="zh-CN" dirty="0"/>
              <a:t>achieved the best estimates of stock prices with the lowest averages of MAPE, MAE, MSE, RMSE and highest average of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Significance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b="1" dirty="0"/>
              <a:t>fundamental and important </a:t>
            </a:r>
          </a:p>
          <a:p>
            <a:pPr lvl="1"/>
            <a:r>
              <a:rPr lang="en-US" altLang="zh-CN" dirty="0"/>
              <a:t>for the accuracy of stock price prediction</a:t>
            </a:r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endParaRPr lang="zh-CN" altLang="en-US" b="1" dirty="0"/>
          </a:p>
          <a:p>
            <a:r>
              <a:rPr lang="zh-CN" altLang="en-US" b="1" dirty="0"/>
              <a:t>high concern.</a:t>
            </a:r>
          </a:p>
          <a:p>
            <a:pPr lvl="1"/>
            <a:r>
              <a:rPr lang="en-US" altLang="zh-CN" dirty="0">
                <a:sym typeface="+mn-ea"/>
              </a:rPr>
              <a:t>financial time series prediction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a very difficult task</a:t>
            </a:r>
          </a:p>
          <a:p>
            <a:pPr marL="457200" lvl="2"/>
            <a:r>
              <a:rPr lang="en-US" altLang="zh-CN" dirty="0">
                <a:sym typeface="+mn-ea"/>
              </a:rPr>
              <a:t>complex and challenging</a:t>
            </a:r>
          </a:p>
          <a:p>
            <a:pPr marL="457200" lvl="2"/>
            <a:endParaRPr lang="en-US" altLang="zh-CN" dirty="0">
              <a:sym typeface="+mn-ea"/>
            </a:endParaRPr>
          </a:p>
          <a:p>
            <a:pPr marL="457200" lvl="2"/>
            <a:r>
              <a:rPr lang="en-US" altLang="zh-CN" dirty="0">
                <a:sym typeface="+mn-ea"/>
              </a:rPr>
              <a:t>influenced by immense factors</a:t>
            </a:r>
          </a:p>
          <a:p>
            <a:pPr marL="914400" lvl="3"/>
            <a:r>
              <a:rPr lang="en-US" altLang="zh-CN" dirty="0">
                <a:sym typeface="+mn-ea"/>
              </a:rPr>
              <a:t>Outbreak of unexpected events</a:t>
            </a:r>
          </a:p>
          <a:p>
            <a:pPr marL="1371600" lvl="4"/>
            <a:r>
              <a:rPr lang="en-US" altLang="zh-CN" dirty="0">
                <a:sym typeface="+mn-ea"/>
              </a:rPr>
              <a:t>COVID-19</a:t>
            </a:r>
          </a:p>
          <a:p>
            <a:pPr marL="1371600" lvl="4"/>
            <a:r>
              <a:rPr lang="en-US" altLang="zh-CN" dirty="0">
                <a:sym typeface="+mn-ea"/>
              </a:rPr>
              <a:t>War</a:t>
            </a:r>
          </a:p>
          <a:p>
            <a:pPr marL="1371600" lvl="4"/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atastrophe</a:t>
            </a:r>
            <a:endParaRPr lang="en-US" altLang="zh-CN" dirty="0">
              <a:sym typeface="+mn-ea"/>
            </a:endParaRPr>
          </a:p>
          <a:p>
            <a:pPr marL="1371600" lvl="4"/>
            <a:endParaRPr lang="en-US" altLang="zh-CN" dirty="0">
              <a:sym typeface="+mn-ea"/>
            </a:endParaRPr>
          </a:p>
          <a:p>
            <a:pPr marL="914400" lvl="3"/>
            <a:r>
              <a:rPr lang="zh-CN" altLang="en-US" dirty="0">
                <a:sym typeface="+mn-ea"/>
              </a:rPr>
              <a:t>interest rates</a:t>
            </a:r>
            <a:endParaRPr lang="en-US" altLang="zh-CN" dirty="0">
              <a:sym typeface="+mn-ea"/>
            </a:endParaRPr>
          </a:p>
          <a:p>
            <a:pPr marL="914400" lvl="3"/>
            <a:r>
              <a:rPr lang="zh-CN" altLang="en-US" dirty="0">
                <a:sym typeface="+mn-ea"/>
              </a:rPr>
              <a:t>inflation rates</a:t>
            </a:r>
            <a:endParaRPr lang="en-US" altLang="zh-CN" dirty="0">
              <a:sym typeface="+mn-ea"/>
            </a:endParaRPr>
          </a:p>
          <a:p>
            <a:pPr marL="914400" lvl="3"/>
            <a:r>
              <a:rPr lang="zh-CN" altLang="en-US" dirty="0">
                <a:sym typeface="+mn-ea"/>
              </a:rPr>
              <a:t>political events </a:t>
            </a:r>
            <a:endParaRPr lang="en-US" altLang="zh-CN" dirty="0">
              <a:sym typeface="+mn-ea"/>
            </a:endParaRPr>
          </a:p>
          <a:p>
            <a:pPr marL="1371600" lvl="4"/>
            <a:endParaRPr lang="en-US" altLang="zh-CN" dirty="0">
              <a:sym typeface="+mn-ea"/>
            </a:endParaRPr>
          </a:p>
          <a:p>
            <a:pPr marL="1371600" lvl="4"/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existing stock price prediction studies</a:t>
            </a:r>
          </a:p>
          <a:p>
            <a:pPr lvl="1"/>
            <a:r>
              <a:rPr lang="en-US" altLang="zh-CN" dirty="0"/>
              <a:t>LSTM, RNN and GRU models</a:t>
            </a:r>
          </a:p>
          <a:p>
            <a:pPr lvl="1"/>
            <a:r>
              <a:rPr lang="en-US" altLang="zh-CN" dirty="0"/>
              <a:t>k-means clustering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density-based spatial clustering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clustering-enhanced prediction framework</a:t>
            </a:r>
          </a:p>
          <a:p>
            <a:pPr lvl="1"/>
            <a:r>
              <a:rPr lang="en-US" altLang="zh-CN" dirty="0"/>
              <a:t>enhanced with new clustering similarity measure and deep learning models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/>
              <a:t>contributions of this study</a:t>
            </a:r>
          </a:p>
          <a:p>
            <a:pPr lvl="1"/>
            <a:r>
              <a:rPr lang="en-US" altLang="zh-CN" dirty="0"/>
              <a:t>cluster the similar stocks effectively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integrates LWDTW clustering with three widely-used deep learning models, LSTM, RNN, and GRU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Contributions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Proposals</a:t>
            </a:r>
            <a:r>
              <a:rPr lang="zh-CN" altLang="en-US" b="1" dirty="0"/>
              <a:t> </a:t>
            </a:r>
          </a:p>
          <a:p>
            <a:pPr lvl="1"/>
            <a:r>
              <a:rPr lang="en-US" altLang="zh-CN" dirty="0"/>
              <a:t>a clustering-enhanced prediction framework with deep learning models for stock price time series</a:t>
            </a:r>
          </a:p>
          <a:p>
            <a:pPr lvl="1"/>
            <a:r>
              <a:rPr lang="en-US" altLang="zh-CN" dirty="0"/>
              <a:t>incorporate stock clustering into price prediction framework</a:t>
            </a:r>
          </a:p>
          <a:p>
            <a:pPr lvl="1"/>
            <a:r>
              <a:rPr lang="en-US" altLang="zh-CN" dirty="0"/>
              <a:t>novel weighted DTW similarity measure with logistic distribution probability density function</a:t>
            </a:r>
          </a:p>
          <a:p>
            <a:pPr lvl="1"/>
            <a:endParaRPr lang="en-US" altLang="zh-CN" dirty="0"/>
          </a:p>
          <a:p>
            <a:pPr lvl="0"/>
            <a:r>
              <a:rPr lang="en-US" altLang="zh-CN" b="1" dirty="0"/>
              <a:t>Experiments</a:t>
            </a:r>
            <a:r>
              <a:rPr lang="zh-CN" altLang="en-US" b="1" dirty="0"/>
              <a:t> </a:t>
            </a:r>
          </a:p>
          <a:p>
            <a:pPr lvl="1"/>
            <a:r>
              <a:rPr lang="en-US" altLang="zh-CN" dirty="0"/>
              <a:t>lowest averages of MAPE (0.1278), MAE (0.0536), MSE (0.0059), RMSE (0.0745) and highest average of 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</a:t>
            </a:r>
            <a:r>
              <a:rPr lang="en-US" altLang="zh-CN" b="0" i="0" baseline="3000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US" altLang="zh-CN" dirty="0"/>
              <a:t> 0.9517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19F0AE47-4DDD-63B5-BF2C-FFE00235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24" y="1314000"/>
            <a:ext cx="8573951" cy="492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2020D9-E83D-8EA0-2D10-30919DF5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2196000"/>
            <a:ext cx="8486173" cy="3402876"/>
          </a:xfrm>
        </p:spPr>
        <p:txBody>
          <a:bodyPr/>
          <a:lstStyle/>
          <a:p>
            <a:r>
              <a:rPr lang="en-US" altLang="zh-CN" b="1" dirty="0"/>
              <a:t>Step 1: Similarity computation</a:t>
            </a:r>
          </a:p>
          <a:p>
            <a:endParaRPr lang="en-US" altLang="zh-CN" dirty="0"/>
          </a:p>
          <a:p>
            <a:r>
              <a:rPr lang="en-US" altLang="zh-CN" b="1" dirty="0"/>
              <a:t>Step 2: k-medoids clustering</a:t>
            </a:r>
          </a:p>
          <a:p>
            <a:endParaRPr lang="en-US" altLang="zh-CN" dirty="0"/>
          </a:p>
          <a:p>
            <a:pPr lvl="0"/>
            <a:r>
              <a:rPr lang="en-US" altLang="zh-CN" b="1" dirty="0"/>
              <a:t>Step 3: Stock price prediction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8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 and Discussion</a:t>
            </a:r>
          </a:p>
        </p:txBody>
      </p:sp>
      <p:pic>
        <p:nvPicPr>
          <p:cNvPr id="2052" name="Picture 4" descr="Fig. 6">
            <a:extLst>
              <a:ext uri="{FF2B5EF4-FFF2-40B4-BE49-F238E27FC236}">
                <a16:creationId xmlns:a16="http://schemas.microsoft.com/office/drawing/2014/main" id="{2253E54A-ABE8-C556-0415-DC8E8211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67" y="1389596"/>
            <a:ext cx="7936466" cy="40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D259F1-BAE9-B84B-B0DE-0B651F346ED4}"/>
              </a:ext>
            </a:extLst>
          </p:cNvPr>
          <p:cNvSpPr txBox="1"/>
          <p:nvPr/>
        </p:nvSpPr>
        <p:spPr>
          <a:xfrm>
            <a:off x="614400" y="5787935"/>
            <a:ext cx="10873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Dunn Index values for clusters when k is varying from 2 to 20 based on Euclidean distance (orange line), standard DTW (green line) and new proposed Logistic WDTW method (blue line), respectively.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Experiments and Discussion</a:t>
            </a:r>
            <a:endParaRPr lang="zh-CN" altLang="en-US"/>
          </a:p>
        </p:txBody>
      </p:sp>
      <p:pic>
        <p:nvPicPr>
          <p:cNvPr id="3074" name="Picture 2" descr="Fig. 7">
            <a:extLst>
              <a:ext uri="{FF2B5EF4-FFF2-40B4-BE49-F238E27FC236}">
                <a16:creationId xmlns:a16="http://schemas.microsoft.com/office/drawing/2014/main" id="{2E3445EE-0B08-A334-4BAF-C80D9ED6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2" y="2315589"/>
            <a:ext cx="10762735" cy="22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8DCA95-B77B-B6BC-255C-D93CF9273221}"/>
              </a:ext>
            </a:extLst>
          </p:cNvPr>
          <p:cNvSpPr txBox="1"/>
          <p:nvPr/>
        </p:nvSpPr>
        <p:spPr>
          <a:xfrm>
            <a:off x="803189" y="5165124"/>
            <a:ext cx="1077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Visualisation</a:t>
            </a:r>
            <a:r>
              <a:rPr lang="en-US" altLang="zh-CN" dirty="0"/>
              <a:t> of 4 stock clusters based on LWDTW when k is 4. X-axis and y-axis represent the number of weeks during the whole time period and z-score </a:t>
            </a:r>
            <a:r>
              <a:rPr lang="en-US" altLang="zh-CN" dirty="0" err="1"/>
              <a:t>standardised</a:t>
            </a:r>
            <a:r>
              <a:rPr lang="en-US" altLang="zh-CN" dirty="0"/>
              <a:t> prices of individual stocks within each cluster, respectively.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442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Georgia</vt:lpstr>
      <vt:lpstr>Wingdings</vt:lpstr>
      <vt:lpstr>Office 主题​​</vt:lpstr>
      <vt:lpstr>Clustering-enhanced stock price prediction using deep learning</vt:lpstr>
      <vt:lpstr>Significance</vt:lpstr>
      <vt:lpstr>Problems</vt:lpstr>
      <vt:lpstr>Introductions</vt:lpstr>
      <vt:lpstr>Contributions</vt:lpstr>
      <vt:lpstr>Solution</vt:lpstr>
      <vt:lpstr>Solution</vt:lpstr>
      <vt:lpstr>Experiments and Discussion</vt:lpstr>
      <vt:lpstr>Experiments and Discussion</vt:lpstr>
      <vt:lpstr>Experiments and Discussion</vt:lpstr>
      <vt:lpstr>Experiments and 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CSSE</dc:creator>
  <cp:lastModifiedBy>ICICLEMOE@outlook.com</cp:lastModifiedBy>
  <cp:revision>157</cp:revision>
  <dcterms:created xsi:type="dcterms:W3CDTF">2019-06-19T02:08:00Z</dcterms:created>
  <dcterms:modified xsi:type="dcterms:W3CDTF">2022-11-20T08:56:43Z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  <property fmtid="{D5CDD505-2E9C-101B-9397-08002B2CF9AE}" pid="3" name="ICV">
    <vt:lpwstr>9B25979632534329BF3DC353A72857B7</vt:lpwstr>
  </property>
</Properties>
</file>