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3"/>
    <p:sldId id="282" r:id="rId4"/>
    <p:sldId id="256" r:id="rId5"/>
    <p:sldId id="258" r:id="rId7"/>
    <p:sldId id="259" r:id="rId8"/>
    <p:sldId id="265" r:id="rId9"/>
    <p:sldId id="261" r:id="rId10"/>
    <p:sldId id="262" r:id="rId11"/>
    <p:sldId id="264" r:id="rId12"/>
    <p:sldId id="267" r:id="rId13"/>
    <p:sldId id="268" r:id="rId14"/>
    <p:sldId id="266" r:id="rId15"/>
  </p:sldIdLst>
  <p:sldSz cx="12192000" cy="6858000"/>
  <p:notesSz cx="6857365" cy="9143365"/>
  <p:kinsoku lang="zh-CN" invalStChars="!%),.:;?]}¨·ˇˉ་―‖’”…‰∶、。〃々〉》」』】〕〗！＂＇％），．：；？］｀｜｝～￠&gt;¢°′″›℃〞︶︺︾﹀﹄﹚﹜﹞" invalEndChars="([{·‘“〈《「『【〔〖（．［｛￡￥$£¥〝﹙﹛﹝＄"/>
  <p:defaultTextStyle>
    <a:defPPr>
      <a:defRPr lang="zh-CN"/>
    </a:defPPr>
    <a:lvl1pPr marL="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9500"/>
  </p:normalViewPr>
  <p:slideViewPr>
    <p:cSldViewPr snapToGrid="0">
      <p:cViewPr varScale="1">
        <p:scale>
          <a:sx n="73" d="100"/>
          <a:sy n="73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3078289" cy="5134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89" cy="5134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1" name="文本占位符 60"/>
          <p:cNvSpPr>
            <a:spLocks noGrp="1"/>
          </p:cNvSpPr>
          <p:nvPr>
            <p:ph type="body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457200" lvl="1" indent="0"/>
            <a:r>
              <a:rPr lang="zh-CN" altLang="en-US"/>
              <a:t>第二级</a:t>
            </a:r>
            <a:endParaRPr lang="en-US" altLang="zh-CN"/>
          </a:p>
          <a:p>
            <a:pPr marL="914400" lvl="2" indent="0"/>
            <a:r>
              <a:rPr lang="zh-CN" altLang="en-US"/>
              <a:t>第三级</a:t>
            </a:r>
            <a:endParaRPr lang="en-US" altLang="zh-CN"/>
          </a:p>
          <a:p>
            <a:pPr marL="1371600" lvl="3" indent="0"/>
            <a:r>
              <a:rPr lang="zh-CN" altLang="en-US"/>
              <a:t>第四级</a:t>
            </a:r>
            <a:endParaRPr lang="en-US" altLang="zh-CN"/>
          </a:p>
          <a:p>
            <a:pPr marL="18288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>
            <a:off x="0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eaLnBrk="1" fontAlgn="base" latinLnBrk="0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图像占位符 65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7" name="文本占位符 66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68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图像占位符 75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77" name="文本占位符 76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78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图像占位符 80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2" name="文本占位符 81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83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图像占位符 193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95" name="文本占位符 194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96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灯片图像占位符 93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5" name="文本占位符 94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96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灯片图像占位符 101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3" name="文本占位符 102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04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幻灯片图像占位符 168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70" name="文本占位符 169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171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幻灯片图像占位符 198"/>
          <p:cNvSpPr>
            <a:spLocks noGrp="1" noChangeAspect="1"/>
          </p:cNvSpPr>
          <p:nvPr>
            <p:ph type="sldImg"/>
          </p:nvPr>
        </p:nvSpPr>
        <p:spPr>
          <a:xfrm>
            <a:off x="481583" y="1279287"/>
            <a:ext cx="6140577" cy="3454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0" name="文本占位符 199"/>
          <p:cNvSpPr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201" name="编号占位符"/>
          <p:cNvSpPr>
            <a:spLocks noGrp="1"/>
          </p:cNvSpPr>
          <p:nvPr>
            <p:ph type="sldNum" idx="5"/>
          </p:nvPr>
        </p:nvSpPr>
        <p:spPr>
          <a:xfrm>
            <a:off x="4023812" y="9720804"/>
            <a:ext cx="3078289" cy="5134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 defTabSz="914400" eaLnBrk="1" fontAlgn="auto" latinLnBrk="0" hangingPunct="1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eaLnBrk="1" fontAlgn="auto" latinLnBrk="0" hangingPunct="1">
              <a:buNone/>
              <a:defRPr sz="2400"/>
            </a:lvl1pPr>
            <a:lvl2pPr marL="457200" indent="0" algn="ctr" defTabSz="914400" eaLnBrk="1" fontAlgn="auto" latinLnBrk="0" hangingPunct="1">
              <a:buNone/>
              <a:defRPr sz="2000"/>
            </a:lvl2pPr>
            <a:lvl3pPr marL="914400" indent="0" algn="ctr" defTabSz="914400" eaLnBrk="1" fontAlgn="auto" latinLnBrk="0" hangingPunct="1">
              <a:buNone/>
              <a:defRPr sz="1800"/>
            </a:lvl3pPr>
            <a:lvl4pPr marL="1371600" indent="0" algn="ctr" defTabSz="914400" eaLnBrk="1" fontAlgn="auto" latinLnBrk="0" hangingPunct="1">
              <a:buNone/>
              <a:defRPr sz="1600"/>
            </a:lvl4pPr>
            <a:lvl5pPr marL="1828800" indent="0" algn="ctr" defTabSz="914400" eaLnBrk="1" fontAlgn="auto" latinLnBrk="0" hangingPunct="1">
              <a:buNone/>
              <a:defRPr sz="1600"/>
            </a:lvl5pPr>
            <a:lvl6pPr marL="2286000" indent="0" algn="ctr" defTabSz="914400" eaLnBrk="1" fontAlgn="auto" latinLnBrk="0" hangingPunct="1">
              <a:buNone/>
              <a:defRPr sz="1600"/>
            </a:lvl6pPr>
            <a:lvl7pPr marL="2743200" indent="0" algn="ctr" defTabSz="914400" eaLnBrk="1" fontAlgn="auto" latinLnBrk="0" hangingPunct="1">
              <a:buNone/>
              <a:defRPr sz="1600"/>
            </a:lvl7pPr>
            <a:lvl8pPr marL="3200400" indent="0" algn="ctr" defTabSz="914400" eaLnBrk="1" fontAlgn="auto" latinLnBrk="0" hangingPunct="1">
              <a:buNone/>
              <a:defRPr sz="1600"/>
            </a:lvl8pPr>
            <a:lvl9pPr marL="3200400" indent="0" algn="ctr" defTabSz="914400" eaLnBrk="1" fontAlgn="auto" latinLnBrk="0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0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"/>
          <p:cNvSpPr>
            <a:spLocks noGrp="1"/>
          </p:cNvSpPr>
          <p:nvPr>
            <p:ph type="body"/>
          </p:nvPr>
        </p:nvSpPr>
        <p:spPr>
          <a:xfrm>
            <a:off x="838200" y="365124"/>
            <a:ext cx="10515600" cy="58118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5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6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5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6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60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文本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6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2400">
                <a:solidFill>
                  <a:srgbClr val="898989"/>
                </a:solidFill>
              </a:defRPr>
            </a:lvl1pPr>
            <a:lvl2pPr marL="457200" indent="0" defTabSz="914400" eaLnBrk="1" fontAlgn="auto" latinLnBrk="0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eaLnBrk="1" fontAlgn="auto" latinLnBrk="0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eaLnBrk="1" fontAlgn="auto" latinLnBrk="0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20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5181599" cy="4351338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" name="内容占位符"/>
          <p:cNvSpPr>
            <a:spLocks noGrp="1"/>
          </p:cNvSpPr>
          <p:nvPr>
            <p:ph idx="2"/>
          </p:nvPr>
        </p:nvSpPr>
        <p:spPr>
          <a:xfrm>
            <a:off x="6172200" y="1825625"/>
            <a:ext cx="5181599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26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" name="文本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3" cy="8239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defTabSz="914400" eaLnBrk="1" fontAlgn="auto" latinLnBrk="0" hangingPunct="1">
              <a:buNone/>
              <a:defRPr sz="2800"/>
            </a:lvl1pPr>
            <a:lvl2pPr marL="457200" indent="0" defTabSz="914400" eaLnBrk="1" fontAlgn="auto" latinLnBrk="0" hangingPunct="1">
              <a:buNone/>
              <a:defRPr sz="2400"/>
            </a:lvl2pPr>
            <a:lvl3pPr marL="914400" indent="0" defTabSz="914400" eaLnBrk="1" fontAlgn="auto" latinLnBrk="0" hangingPunct="1">
              <a:buNone/>
              <a:defRPr sz="2000"/>
            </a:lvl3pPr>
            <a:lvl4pPr marL="1371600" indent="0" defTabSz="914400" eaLnBrk="1" fontAlgn="auto" latinLnBrk="0" hangingPunct="1">
              <a:buNone/>
              <a:defRPr sz="1800"/>
            </a:lvl4pPr>
            <a:lvl5pPr marL="1828800" indent="0" defTabSz="914400" eaLnBrk="1" fontAlgn="auto" latinLnBrk="0" hangingPunct="1">
              <a:buNone/>
              <a:defRPr sz="1800"/>
            </a:lvl5pPr>
            <a:lvl6pPr marL="2286000" indent="0" defTabSz="914400" eaLnBrk="1" fontAlgn="auto" latinLnBrk="0" hangingPunct="1">
              <a:buNone/>
              <a:defRPr sz="1800"/>
            </a:lvl6pPr>
            <a:lvl7pPr marL="2743200" indent="0" defTabSz="914400" eaLnBrk="1" fontAlgn="auto" latinLnBrk="0" hangingPunct="1">
              <a:buNone/>
              <a:defRPr sz="1800"/>
            </a:lvl7pPr>
            <a:lvl8pPr marL="3200400" indent="0" defTabSz="914400" eaLnBrk="1" fontAlgn="auto" latinLnBrk="0" hangingPunct="1">
              <a:buNone/>
              <a:defRPr sz="1800"/>
            </a:lvl8pPr>
            <a:lvl9pPr marL="3200400" indent="0" defTabSz="914400" eaLnBrk="1" fontAlgn="auto" latinLnBrk="0" hangingPunct="1">
              <a:buNone/>
              <a:defRPr sz="18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内容占位符"/>
          <p:cNvSpPr>
            <a:spLocks noGrp="1"/>
          </p:cNvSpPr>
          <p:nvPr>
            <p:ph idx="2"/>
          </p:nvPr>
        </p:nvSpPr>
        <p:spPr>
          <a:xfrm>
            <a:off x="1186774" y="2665379"/>
            <a:ext cx="4873573" cy="3524281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" name="文本"/>
          <p:cNvSpPr>
            <a:spLocks noGrp="1"/>
          </p:cNvSpPr>
          <p:nvPr>
            <p:ph type="body" idx="3"/>
          </p:nvPr>
        </p:nvSpPr>
        <p:spPr>
          <a:xfrm>
            <a:off x="6256938" y="1778438"/>
            <a:ext cx="4897576" cy="8239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defTabSz="914400" eaLnBrk="1" fontAlgn="auto" latinLnBrk="0" hangingPunct="1">
              <a:buNone/>
              <a:defRPr sz="2800"/>
            </a:lvl1pPr>
            <a:lvl2pPr marL="457200" indent="0" defTabSz="914400" eaLnBrk="1" fontAlgn="auto" latinLnBrk="0" hangingPunct="1">
              <a:buNone/>
              <a:defRPr sz="2400"/>
            </a:lvl2pPr>
            <a:lvl3pPr marL="914400" indent="0" defTabSz="914400" eaLnBrk="1" fontAlgn="auto" latinLnBrk="0" hangingPunct="1">
              <a:buNone/>
              <a:defRPr sz="2000"/>
            </a:lvl3pPr>
            <a:lvl4pPr marL="1371600" indent="0" defTabSz="914400" eaLnBrk="1" fontAlgn="auto" latinLnBrk="0" hangingPunct="1">
              <a:buNone/>
              <a:defRPr sz="1800"/>
            </a:lvl4pPr>
            <a:lvl5pPr marL="1828800" indent="0" defTabSz="914400" eaLnBrk="1" fontAlgn="auto" latinLnBrk="0" hangingPunct="1">
              <a:buNone/>
              <a:defRPr sz="1800"/>
            </a:lvl5pPr>
            <a:lvl6pPr marL="2286000" indent="0" defTabSz="914400" eaLnBrk="1" fontAlgn="auto" latinLnBrk="0" hangingPunct="1">
              <a:buNone/>
              <a:defRPr sz="1800"/>
            </a:lvl6pPr>
            <a:lvl7pPr marL="2743200" indent="0" defTabSz="914400" eaLnBrk="1" fontAlgn="auto" latinLnBrk="0" hangingPunct="1">
              <a:buNone/>
              <a:defRPr sz="1800"/>
            </a:lvl7pPr>
            <a:lvl8pPr marL="3200400" indent="0" defTabSz="914400" eaLnBrk="1" fontAlgn="auto" latinLnBrk="0" hangingPunct="1">
              <a:buNone/>
              <a:defRPr sz="1800"/>
            </a:lvl8pPr>
            <a:lvl9pPr marL="3200400" indent="0" defTabSz="914400" eaLnBrk="1" fontAlgn="auto" latinLnBrk="0" hangingPunct="1">
              <a:buNone/>
              <a:defRPr sz="1800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内容占位符"/>
          <p:cNvSpPr>
            <a:spLocks noGrp="1"/>
          </p:cNvSpPr>
          <p:nvPr>
            <p:ph idx="4"/>
          </p:nvPr>
        </p:nvSpPr>
        <p:spPr>
          <a:xfrm>
            <a:off x="6256938" y="2665379"/>
            <a:ext cx="4897576" cy="3524281"/>
          </a:xfrm>
          <a:prstGeom prst="rect">
            <a:avLst/>
          </a:prstGeom>
        </p:spPr>
        <p:txBody>
          <a:bodyPr/>
          <a:lstStyle>
            <a:lvl1pPr marL="228600" indent="-228600" defTabSz="914400" eaLnBrk="1" fontAlgn="auto" latinLnBrk="0" hangingPunct="1"/>
            <a:lvl2pPr marL="685800" indent="-228600" defTabSz="914400" eaLnBrk="1" fontAlgn="auto" latinLnBrk="0" hangingPunct="1"/>
            <a:lvl3pPr marL="11430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7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8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1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5" cy="1600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defTabSz="914400" eaLnBrk="1" fontAlgn="auto" latinLnBrk="0" hangingPunct="1">
              <a:defRPr sz="3200"/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4" name="图片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p/>
        </p:txBody>
      </p:sp>
      <p:sp>
        <p:nvSpPr>
          <p:cNvPr id="45" name="文本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4165345" cy="3811587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buNone/>
              <a:defRPr sz="2000"/>
            </a:lvl1pPr>
            <a:lvl2pPr marL="457200" indent="0" defTabSz="914400" eaLnBrk="1" fontAlgn="auto" latinLnBrk="0" hangingPunct="1">
              <a:buNone/>
              <a:defRPr sz="1800"/>
            </a:lvl2pPr>
            <a:lvl3pPr marL="914400" indent="0" defTabSz="914400" eaLnBrk="1" fontAlgn="auto" latinLnBrk="0" hangingPunct="1">
              <a:buNone/>
              <a:defRPr sz="1600"/>
            </a:lvl3pPr>
            <a:lvl4pPr marL="1371600" indent="0" defTabSz="914400" eaLnBrk="1" fontAlgn="auto" latinLnBrk="0" hangingPunct="1">
              <a:buNone/>
              <a:defRPr sz="1400"/>
            </a:lvl4pPr>
            <a:lvl5pPr marL="1828800" indent="0" defTabSz="914400" eaLnBrk="1" fontAlgn="auto" latinLnBrk="0" hangingPunct="1">
              <a:buNone/>
              <a:defRPr sz="1400"/>
            </a:lvl5pPr>
            <a:lvl6pPr marL="2286000" indent="0" defTabSz="914400" eaLnBrk="1" fontAlgn="auto" latinLnBrk="0" hangingPunct="1">
              <a:buNone/>
              <a:defRPr sz="1400"/>
            </a:lvl6pPr>
            <a:lvl7pPr marL="2743200" indent="0" defTabSz="914400" eaLnBrk="1" fontAlgn="auto" latinLnBrk="0" hangingPunct="1">
              <a:buNone/>
              <a:defRPr sz="1400"/>
            </a:lvl7pPr>
            <a:lvl8pPr marL="3200400" indent="0" defTabSz="914400" eaLnBrk="1" fontAlgn="auto" latinLnBrk="0" hangingPunct="1">
              <a:buNone/>
              <a:defRPr sz="1400"/>
            </a:lvl8pPr>
            <a:lvl9pPr marL="3200400" indent="0" defTabSz="914400" eaLnBrk="1" fontAlgn="auto" latinLnBrk="0" hangingPunct="1">
              <a:buNone/>
              <a:defRPr sz="1400"/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6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7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竖排标题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899" cy="58118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0" indent="0" defTabSz="914400" eaLnBrk="1" fontAlgn="auto" latinLnBrk="0" hangingPunct="1"/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8"/>
          </a:xfrm>
          <a:prstGeom prst="rect">
            <a:avLst/>
          </a:prstGeom>
        </p:spPr>
        <p:txBody>
          <a:bodyPr vert="eaVert">
            <a:noAutofit/>
          </a:bodyPr>
          <a:lstStyle>
            <a:lvl1pPr marL="228600" indent="-228600" defTabSz="914400" eaLnBrk="1" fontAlgn="auto" latinLnBrk="0" hangingPunct="1"/>
            <a:lvl2pPr marL="685800" indent="-228600" defTabSz="914400" fontAlgn="auto" hangingPunct="1"/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2" name="页脚占位符"/>
          <p:cNvSpPr>
            <a:spLocks noGrp="1"/>
          </p:cNvSpPr>
          <p:nvPr>
            <p:ph type="ft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/>
          <a:lstStyle>
            <a:lvl1pPr marL="0" indent="0" defTabSz="914400" eaLnBrk="1" fontAlgn="auto" latinLnBrk="0" hangingPunct="1">
              <a:defRPr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" name="页脚占位符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编号占位符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r" defTabSz="914400" eaLnBrk="1" fontAlgn="base" latinLnBrk="0" hangingPunct="0">
              <a:defRPr sz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0" indent="0"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cs typeface="Calibri Light" panose="020F0302020204030204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b.szu.edu.cn/er/scie" TargetMode="External"/><Relationship Id="rId1" Type="http://schemas.openxmlformats.org/officeDocument/2006/relationships/hyperlink" Target="http://www.lib.szu.edu.cn/er/springer-ej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jychen@szu.edu.c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101.110.118.64/dbis.rwth-aachen.de/~derntl/papers/misc/paperwriting.pdf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1855" y="1122680"/>
            <a:ext cx="4716145" cy="2387600"/>
          </a:xfrm>
        </p:spPr>
        <p:txBody>
          <a:bodyPr/>
          <a:p>
            <a:r>
              <a:rPr lang="zh-CN" altLang="en-US"/>
              <a:t>周二</a:t>
            </a:r>
            <a:r>
              <a:rPr lang="en-US" altLang="zh-CN"/>
              <a:t>16-17</a:t>
            </a:r>
            <a:r>
              <a:rPr lang="zh-CN" altLang="en-US"/>
              <a:t>点上课班级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530860"/>
            <a:ext cx="4603115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Basic Principles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正确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Correct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准确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Accurate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逻辑性强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Logical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信息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明晰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Informative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简洁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Concise,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Succinct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一致性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Consistency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吸引人 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Attractive, Interesting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六、阅读材料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1．推荐教材</a:t>
            </a:r>
            <a:endParaRPr lang="zh-CN" altLang="en-US"/>
          </a:p>
          <a:p>
            <a:r>
              <a:rPr lang="zh-CN" altLang="en-US"/>
              <a:t>[1].Academic Essay Writing for Postgraduates. English Language Teaching Centre, University of Edinburgh, 2014.</a:t>
            </a:r>
            <a:endParaRPr lang="zh-CN" altLang="en-US"/>
          </a:p>
          <a:p>
            <a:r>
              <a:rPr lang="zh-CN" altLang="en-US"/>
              <a:t>[2].Jay Belanger, William P. Fox, 王杰，毛紫阳. 正确写作美国大学生数学建模竞赛论文（第2版）. 高等教育出版社, 2017.</a:t>
            </a:r>
            <a:endParaRPr lang="zh-CN" altLang="en-US"/>
          </a:p>
          <a:p>
            <a:r>
              <a:rPr lang="zh-CN" altLang="en-US"/>
              <a:t>[3].王慧莉, 刘文宇, 高桂珍, 曹硕. 任务型学术写作. 中国人民大学出版社，2014.</a:t>
            </a:r>
            <a:endParaRPr lang="zh-CN" altLang="en-US"/>
          </a:p>
          <a:p>
            <a:r>
              <a:rPr lang="zh-CN" altLang="en-US"/>
              <a:t>[4].Clinical Chemistry Guide to Scientific Writing:  https://www.aacc.org/publications/clinical-chemistry/clinical-chemistry%C2%A0guide-to-scientific-writing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2．参考教材</a:t>
            </a:r>
            <a:endParaRPr lang="zh-CN" altLang="en-US"/>
          </a:p>
          <a:p>
            <a:r>
              <a:rPr lang="zh-CN" altLang="en-US"/>
              <a:t>[1].Strunk, William. The elements of style. Penguin, 2007.</a:t>
            </a:r>
            <a:endParaRPr lang="zh-CN" altLang="en-US"/>
          </a:p>
          <a:p>
            <a:r>
              <a:rPr lang="zh-CN" altLang="en-US"/>
              <a:t>[2].侯进. 计算机专业英语—科技交流与科技论文写作. 电子工业出版社，2016.</a:t>
            </a:r>
            <a:endParaRPr lang="zh-CN" altLang="en-US"/>
          </a:p>
          <a:p>
            <a:r>
              <a:rPr lang="zh-CN" altLang="en-US"/>
              <a:t>[3].任胜利, 莫京, 安瑞, 刘徽. 科技写作与交流—期刊论文、基金申请书及会议讲演. 科学出版社, 2017.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文献检索主要数据库</a:t>
            </a:r>
            <a:endParaRPr lang="zh-CN" altLang="en-US"/>
          </a:p>
        </p:txBody>
      </p:sp>
      <p:sp>
        <p:nvSpPr>
          <p:cNvPr id="198" name="内容占位符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/>
              <a:t>1. IEEE  </a:t>
            </a:r>
            <a:endParaRPr lang="en-US" altLang="zh-CN"/>
          </a:p>
          <a:p>
            <a:pPr lvl="1"/>
            <a:r>
              <a:rPr lang="en-US" altLang="zh-CN"/>
              <a:t>http://www.lib.szu.edu.cn/er/iel</a:t>
            </a:r>
            <a:endParaRPr lang="en-US" altLang="zh-CN"/>
          </a:p>
          <a:p>
            <a:r>
              <a:rPr lang="en-US" altLang="zh-CN"/>
              <a:t>2. ScienceDirect </a:t>
            </a:r>
            <a:endParaRPr lang="en-US" altLang="zh-CN"/>
          </a:p>
          <a:p>
            <a:pPr lvl="1"/>
            <a:r>
              <a:rPr lang="en-US" altLang="zh-CN"/>
              <a:t>http://www.lib.szu.edu.cn/er/sciencedirect</a:t>
            </a:r>
            <a:endParaRPr lang="en-US" altLang="zh-CN"/>
          </a:p>
          <a:p>
            <a:r>
              <a:rPr lang="en-US" altLang="zh-CN"/>
              <a:t>3.Spring </a:t>
            </a:r>
            <a:r>
              <a:rPr lang="en-US" altLang="zh-CN">
                <a:hlinkClick r:id="rId1"/>
              </a:rPr>
              <a:t>http://www.lib.szu.edu.cn/er/springer-ej</a:t>
            </a:r>
            <a:endParaRPr lang="en-US" altLang="zh-CN"/>
          </a:p>
          <a:p>
            <a:r>
              <a:rPr lang="en-US" altLang="zh-CN"/>
              <a:t>4. Science citation index  </a:t>
            </a:r>
            <a:r>
              <a:rPr lang="en-US" altLang="zh-CN">
                <a:hlinkClick r:id="rId2"/>
              </a:rPr>
              <a:t>http://www.lib.szu.edu.cn/er/scie</a:t>
            </a:r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5</a:t>
            </a:r>
            <a:r>
              <a:rPr lang="en-US" altLang="zh-CN"/>
              <a:t>. arxiv:  http://www.arxiv.org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2955" y="365125"/>
            <a:ext cx="5490845" cy="1325245"/>
          </a:xfrm>
        </p:spPr>
        <p:txBody>
          <a:bodyPr>
            <a:normAutofit/>
          </a:bodyPr>
          <a:p>
            <a:r>
              <a:rPr lang="zh-CN" altLang="en-US"/>
              <a:t>周二</a:t>
            </a:r>
            <a:r>
              <a:rPr lang="en-US" altLang="zh-CN"/>
              <a:t>14-15</a:t>
            </a:r>
            <a:r>
              <a:rPr lang="zh-CN" altLang="en-US"/>
              <a:t>点上课班级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18185"/>
            <a:ext cx="4509135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"/>
          <p:cNvSpPr>
            <a:spLocks noGrp="1"/>
          </p:cNvSpPr>
          <p:nvPr>
            <p:ph type="ctrTitle"/>
          </p:nvPr>
        </p:nvSpPr>
        <p:spPr>
          <a:xfrm>
            <a:off x="1524000" y="1717040"/>
            <a:ext cx="9144000" cy="13360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indent="0"/>
            <a:r>
              <a:rPr lang="zh-CN" altLang="en-US" b="1"/>
              <a:t>专业英语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600"/>
              <a:t>第一次课</a:t>
            </a:r>
            <a:endParaRPr lang="zh-CN" altLang="en-US" sz="3600"/>
          </a:p>
        </p:txBody>
      </p:sp>
      <p:sp>
        <p:nvSpPr>
          <p:cNvPr id="65" name="文本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679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陈剑勇  </a:t>
            </a:r>
            <a:r>
              <a:rPr lang="en-US" altLang="zh-CN">
                <a:hlinkClick r:id="rId1"/>
              </a:rPr>
              <a:t>jychen@szu.edu.cn</a:t>
            </a:r>
            <a:r>
              <a:rPr lang="en-US" altLang="zh-CN"/>
              <a:t> 13823278100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深圳大学、计算机与软件学院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课程目标和意义</a:t>
            </a:r>
            <a:endParaRPr lang="zh-CN" altLang="en-US"/>
          </a:p>
        </p:txBody>
      </p:sp>
      <p:sp>
        <p:nvSpPr>
          <p:cNvPr id="75" name="内容占位符"/>
          <p:cNvSpPr>
            <a:spLocks noGrp="1"/>
          </p:cNvSpPr>
          <p:nvPr>
            <p:ph idx="1"/>
          </p:nvPr>
        </p:nvSpPr>
        <p:spPr>
          <a:xfrm>
            <a:off x="838200" y="1690597"/>
            <a:ext cx="10515600" cy="457209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b="1"/>
              <a:t>提高逻辑思辨能力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培养敏锐洞察力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提高工作能力</a:t>
            </a:r>
            <a:endParaRPr lang="en-US" altLang="zh-CN"/>
          </a:p>
          <a:p>
            <a:pPr lvl="0"/>
            <a:r>
              <a:rPr lang="zh-CN" altLang="en-US" b="1"/>
              <a:t>提高中英文撰写能力</a:t>
            </a:r>
            <a:endParaRPr lang="en-US" altLang="zh-CN"/>
          </a:p>
          <a:p>
            <a:pPr lvl="1" algn="l"/>
            <a:r>
              <a:rPr lang="zh-CN" altLang="en-US" sz="2400" dirty="0">
                <a:sym typeface="+mn-ea"/>
              </a:rPr>
              <a:t>对毕业后研发工作有帮助</a:t>
            </a:r>
            <a:endParaRPr lang="zh-CN" altLang="en-US" sz="2400" dirty="0">
              <a:sym typeface="+mn-ea"/>
            </a:endParaRPr>
          </a:p>
          <a:p>
            <a:pPr lvl="1" algn="l"/>
            <a:r>
              <a:rPr lang="zh-CN" altLang="en-US" sz="2400" dirty="0">
                <a:sym typeface="+mn-ea"/>
              </a:rPr>
              <a:t>对毕业后文档撰写有帮助</a:t>
            </a:r>
            <a:endParaRPr lang="zh-CN" altLang="en-US" sz="2400" dirty="0">
              <a:sym typeface="+mn-ea"/>
            </a:endParaRPr>
          </a:p>
          <a:p>
            <a:pPr lvl="1" algn="l"/>
            <a:r>
              <a:rPr lang="zh-CN" altLang="en-US" dirty="0">
                <a:sym typeface="+mn-ea"/>
              </a:rPr>
              <a:t>大部分企业都已经进入国际市场，需要英文</a:t>
            </a:r>
            <a:endParaRPr lang="en-US" altLang="zh-CN"/>
          </a:p>
          <a:p>
            <a:pPr lvl="0"/>
            <a:r>
              <a:rPr lang="zh-CN" altLang="en-US" b="1"/>
              <a:t>提高演讲能力</a:t>
            </a:r>
            <a:endParaRPr lang="en-US" altLang="zh-CN"/>
          </a:p>
          <a:p>
            <a:pPr lvl="1"/>
            <a:r>
              <a:rPr lang="zh-CN" altLang="en-US"/>
              <a:t>提高工作中的交流能力</a:t>
            </a:r>
            <a:endParaRPr lang="en-US" altLang="zh-CN"/>
          </a:p>
          <a:p>
            <a:pPr lvl="0"/>
            <a:r>
              <a:rPr lang="zh-CN" altLang="en-US" b="1"/>
              <a:t>提高评判能力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"/>
          <p:cNvSpPr>
            <a:spLocks noGrp="1"/>
          </p:cNvSpPr>
          <p:nvPr>
            <p:ph type="title"/>
          </p:nvPr>
        </p:nvSpPr>
        <p:spPr>
          <a:xfrm>
            <a:off x="838778" y="363594"/>
            <a:ext cx="10515336" cy="1324778"/>
          </a:xfrm>
          <a:prstGeom prst="rect">
            <a:avLst/>
          </a:prstGeom>
          <a:ln w="9525" cap="flat" cmpd="sng">
            <a:noFill/>
            <a:prstDash val="solid"/>
            <a:miter/>
          </a:ln>
        </p:spPr>
        <p:txBody>
          <a:bodyPr/>
          <a:lstStyle/>
          <a:p>
            <a:r>
              <a:rPr lang="zh-CN" altLang="en-US"/>
              <a:t>知识、方法、智慧之间的关系</a:t>
            </a:r>
            <a:endParaRPr lang="zh-CN" altLang="en-US"/>
          </a:p>
        </p:txBody>
      </p:sp>
      <p:sp>
        <p:nvSpPr>
          <p:cNvPr id="80" name="内容占位符"/>
          <p:cNvSpPr>
            <a:spLocks noGrp="1"/>
          </p:cNvSpPr>
          <p:nvPr>
            <p:ph idx="1"/>
          </p:nvPr>
        </p:nvSpPr>
        <p:spPr>
          <a:xfrm>
            <a:off x="838778" y="1825172"/>
            <a:ext cx="10515336" cy="4352333"/>
          </a:xfrm>
          <a:prstGeom prst="rect">
            <a:avLst/>
          </a:prstGeom>
          <a:ln w="9525" cap="flat" cmpd="sng">
            <a:noFill/>
            <a:prstDash val="solid"/>
            <a:miter/>
          </a:ln>
        </p:spPr>
        <p:txBody>
          <a:bodyPr/>
          <a:lstStyle/>
          <a:p>
            <a:pPr marL="231140" indent="-231140">
              <a:buClrTx/>
              <a:buFont typeface="宋体" panose="02010600030101010101" pitchFamily="2" charset="-122"/>
              <a:buChar char="•"/>
            </a:pPr>
            <a:endParaRPr lang="en-US" altLang="zh-CN" u="sng"/>
          </a:p>
          <a:p>
            <a:pPr marL="231140" indent="-231140">
              <a:buClrTx/>
              <a:buFont typeface="宋体" panose="02010600030101010101" pitchFamily="2" charset="-122"/>
              <a:buChar char="•"/>
            </a:pPr>
            <a:r>
              <a:rPr lang="zh-CN" altLang="en-US" u="sng"/>
              <a:t>知识靠传授</a:t>
            </a:r>
            <a:endParaRPr lang="en-US" altLang="zh-CN" u="sng"/>
          </a:p>
          <a:p>
            <a:pPr marL="231140" indent="-231140">
              <a:buClrTx/>
              <a:buFont typeface="宋体" panose="02010600030101010101" pitchFamily="2" charset="-122"/>
              <a:buChar char="•"/>
            </a:pPr>
            <a:endParaRPr lang="en-US" altLang="zh-CN" u="sng"/>
          </a:p>
          <a:p>
            <a:pPr marL="231140" indent="-231140">
              <a:buClrTx/>
              <a:buFont typeface="宋体" panose="02010600030101010101" pitchFamily="2" charset="-122"/>
              <a:buChar char="•"/>
            </a:pPr>
            <a:r>
              <a:rPr lang="zh-CN" altLang="en-US" u="sng"/>
              <a:t>方法靠示范</a:t>
            </a:r>
            <a:endParaRPr lang="en-US" altLang="zh-CN" u="sng"/>
          </a:p>
          <a:p>
            <a:pPr marL="231140" indent="-231140">
              <a:buClrTx/>
              <a:buFont typeface="宋体" panose="02010600030101010101" pitchFamily="2" charset="-122"/>
              <a:buChar char="•"/>
            </a:pPr>
            <a:endParaRPr lang="en-US" altLang="zh-CN" u="sng"/>
          </a:p>
          <a:p>
            <a:pPr marL="231140" indent="-231140">
              <a:buClrTx/>
              <a:buFont typeface="宋体" panose="02010600030101010101" pitchFamily="2" charset="-122"/>
              <a:buChar char="•"/>
            </a:pPr>
            <a:r>
              <a:rPr lang="zh-CN" altLang="en-US" u="sng"/>
              <a:t>智慧靠启迪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/>
              <a:t>文献在研究过程中的作用</a:t>
            </a:r>
            <a:endParaRPr lang="zh-CN" altLang="en-US" sz="3200"/>
          </a:p>
        </p:txBody>
      </p:sp>
      <p:grpSp>
        <p:nvGrpSpPr>
          <p:cNvPr id="192" name="组合"/>
          <p:cNvGrpSpPr/>
          <p:nvPr/>
        </p:nvGrpSpPr>
        <p:grpSpPr>
          <a:xfrm>
            <a:off x="7549117" y="294630"/>
            <a:ext cx="3418691" cy="6268610"/>
            <a:chOff x="6188947" y="260975"/>
            <a:chExt cx="3418691" cy="6268610"/>
          </a:xfrm>
        </p:grpSpPr>
        <p:sp>
          <p:nvSpPr>
            <p:cNvPr id="173" name="矩形"/>
            <p:cNvSpPr/>
            <p:nvPr/>
          </p:nvSpPr>
          <p:spPr>
            <a:xfrm>
              <a:off x="7043619" y="1214894"/>
              <a:ext cx="1538411" cy="40881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相关信息搜集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74" name="直线"/>
            <p:cNvSpPr/>
            <p:nvPr/>
          </p:nvSpPr>
          <p:spPr>
            <a:xfrm>
              <a:off x="7898293" y="1623716"/>
              <a:ext cx="948" cy="408822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5" name="矩形"/>
            <p:cNvSpPr/>
            <p:nvPr/>
          </p:nvSpPr>
          <p:spPr>
            <a:xfrm>
              <a:off x="7040772" y="2029918"/>
              <a:ext cx="2054063" cy="4088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整理、分析、综合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76" name="矩形"/>
            <p:cNvSpPr/>
            <p:nvPr/>
          </p:nvSpPr>
          <p:spPr>
            <a:xfrm>
              <a:off x="7250641" y="2713909"/>
              <a:ext cx="1331390" cy="4088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推测（创新）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77" name="矩形"/>
            <p:cNvSpPr/>
            <p:nvPr/>
          </p:nvSpPr>
          <p:spPr>
            <a:xfrm>
              <a:off x="6872686" y="3395281"/>
              <a:ext cx="2222149" cy="4088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验证（建模，试验）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78" name="矩形"/>
            <p:cNvSpPr/>
            <p:nvPr/>
          </p:nvSpPr>
          <p:spPr>
            <a:xfrm>
              <a:off x="7043619" y="4076652"/>
              <a:ext cx="1880279" cy="4088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结果分析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79" name="直线"/>
            <p:cNvSpPr/>
            <p:nvPr/>
          </p:nvSpPr>
          <p:spPr>
            <a:xfrm>
              <a:off x="7898293" y="2441362"/>
              <a:ext cx="948" cy="272548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0" name="直线"/>
            <p:cNvSpPr/>
            <p:nvPr/>
          </p:nvSpPr>
          <p:spPr>
            <a:xfrm>
              <a:off x="7898293" y="3122732"/>
              <a:ext cx="948" cy="272548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1" name="直线"/>
            <p:cNvSpPr/>
            <p:nvPr/>
          </p:nvSpPr>
          <p:spPr>
            <a:xfrm>
              <a:off x="7898293" y="3804103"/>
              <a:ext cx="948" cy="272548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2" name="直线"/>
            <p:cNvSpPr/>
            <p:nvPr/>
          </p:nvSpPr>
          <p:spPr>
            <a:xfrm>
              <a:off x="7898293" y="4485474"/>
              <a:ext cx="948" cy="408822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3" name="直线"/>
            <p:cNvSpPr/>
            <p:nvPr/>
          </p:nvSpPr>
          <p:spPr>
            <a:xfrm flipH="1">
              <a:off x="6188947" y="4894297"/>
              <a:ext cx="1709345" cy="873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4" name="直线"/>
            <p:cNvSpPr/>
            <p:nvPr/>
          </p:nvSpPr>
          <p:spPr>
            <a:xfrm flipV="1">
              <a:off x="6188947" y="1487443"/>
              <a:ext cx="948" cy="3409474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5" name="直线"/>
            <p:cNvSpPr/>
            <p:nvPr/>
          </p:nvSpPr>
          <p:spPr>
            <a:xfrm>
              <a:off x="6188947" y="1487442"/>
              <a:ext cx="854672" cy="873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6" name="矩形"/>
            <p:cNvSpPr/>
            <p:nvPr/>
          </p:nvSpPr>
          <p:spPr>
            <a:xfrm>
              <a:off x="6359882" y="5303117"/>
              <a:ext cx="2222149" cy="40882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6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重复几次到几千次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87" name="直线"/>
            <p:cNvSpPr/>
            <p:nvPr/>
          </p:nvSpPr>
          <p:spPr>
            <a:xfrm>
              <a:off x="7385489" y="5030571"/>
              <a:ext cx="948" cy="275169"/>
            </a:xfrm>
            <a:prstGeom prst="line">
              <a:avLst/>
            </a:prstGeom>
            <a:noFill/>
            <a:ln w="9525" cap="rnd" cmpd="sng">
              <a:solidFill>
                <a:srgbClr val="000000"/>
              </a:solidFill>
              <a:prstDash val="sysDot"/>
              <a:bevel/>
              <a:head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8" name="矩形"/>
            <p:cNvSpPr/>
            <p:nvPr/>
          </p:nvSpPr>
          <p:spPr>
            <a:xfrm>
              <a:off x="6527968" y="6120764"/>
              <a:ext cx="2393083" cy="40882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产生新技术方案（成功）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89" name="直线"/>
            <p:cNvSpPr/>
            <p:nvPr/>
          </p:nvSpPr>
          <p:spPr>
            <a:xfrm>
              <a:off x="7385489" y="5711943"/>
              <a:ext cx="948" cy="408821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0" name="矩形"/>
            <p:cNvSpPr/>
            <p:nvPr/>
          </p:nvSpPr>
          <p:spPr>
            <a:xfrm>
              <a:off x="6530817" y="260975"/>
              <a:ext cx="3076821" cy="5450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 marL="0" indent="0" algn="just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600" b="1" i="0" u="none" strike="noStrike" kern="1200" cap="none" spc="0" baseline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cs typeface="Calibri" panose="020F0502020204030204" charset="0"/>
                  <a:sym typeface="Times New Roman" panose="02020603050405020304" charset="0"/>
                </a:rPr>
                <a:t>确定研究方向，研究项目（点）</a:t>
              </a:r>
              <a:endParaRPr lang="zh-CN" altLang="en-US" sz="1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91" name="直线"/>
            <p:cNvSpPr/>
            <p:nvPr/>
          </p:nvSpPr>
          <p:spPr>
            <a:xfrm>
              <a:off x="7898293" y="806071"/>
              <a:ext cx="948" cy="408822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bevel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3" name="矩形"/>
          <p:cNvSpPr/>
          <p:nvPr/>
        </p:nvSpPr>
        <p:spPr>
          <a:xfrm>
            <a:off x="361682" y="1882715"/>
            <a:ext cx="10515600" cy="43513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确定研究课题两种方式：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（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1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）导师只给方向或领域；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（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2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）导师给具体题目和范围；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相关信息收集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认识文献的重要地位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11430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和全世界最顶尖同行专家交流的途径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聚焦最权威、最高端、最热门期刊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11430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IEEE Transactions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文献资料检索和下载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聚焦最近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1-2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年文献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11430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谨慎对待陈年文献的阅读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b="1"/>
              <a:t>Academic Writing </a:t>
            </a:r>
            <a:endParaRPr lang="zh-CN" altLang="en-US" b="1"/>
          </a:p>
        </p:txBody>
      </p:sp>
      <p:sp>
        <p:nvSpPr>
          <p:cNvPr id="9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9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63041" y="1267497"/>
            <a:ext cx="5539954" cy="55905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93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fld id="{CAD2D6BD-DE1B-4B5F-8B41-2702339687B9}" type="datetime1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b="1"/>
              <a:t>Academic Writing </a:t>
            </a:r>
            <a:endParaRPr lang="zh-CN" altLang="en-US" b="1"/>
          </a:p>
        </p:txBody>
      </p:sp>
      <p:sp>
        <p:nvSpPr>
          <p:cNvPr id="9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9" name="矩形"/>
          <p:cNvSpPr/>
          <p:nvPr/>
        </p:nvSpPr>
        <p:spPr>
          <a:xfrm>
            <a:off x="2732689" y="1629103"/>
            <a:ext cx="8852584" cy="35813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Your paper is a “product”. You write a paper to be read by someone else.</a:t>
            </a:r>
            <a:endParaRPr lang="zh-CN" altLang="en-US" sz="1800" b="1" i="1" u="none" strike="noStrike" kern="1200" cap="none" spc="0" baseline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10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77965" y="2601943"/>
            <a:ext cx="9029700" cy="40004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01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datetime1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b="1"/>
              <a:t>Academic Writing </a:t>
            </a:r>
            <a:endParaRPr lang="zh-CN" altLang="en-US" b="1"/>
          </a:p>
        </p:txBody>
      </p:sp>
      <p:sp>
        <p:nvSpPr>
          <p:cNvPr id="13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slidenum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39" name="矩形"/>
          <p:cNvSpPr/>
          <p:nvPr/>
        </p:nvSpPr>
        <p:spPr>
          <a:xfrm>
            <a:off x="2732690" y="1629103"/>
            <a:ext cx="8990607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A common strategy is to organize information using a </a:t>
            </a: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motivation-problem-solution</a:t>
            </a:r>
            <a:r>
              <a:rPr lang="en-US" altLang="zh-CN" sz="1800" b="1" i="0" u="none" strike="noStrike" kern="1200" cap="none" spc="0" baseline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 pattern</a:t>
            </a:r>
            <a:endParaRPr lang="en-US" altLang="zh-CN" sz="1800" b="1" i="0" u="none" strike="noStrike" kern="1200" cap="none" spc="0" baseline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1" u="none" strike="noStrike" kern="1200" cap="none" spc="0" baseline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grpSp>
        <p:nvGrpSpPr>
          <p:cNvPr id="164" name="组合"/>
          <p:cNvGrpSpPr/>
          <p:nvPr/>
        </p:nvGrpSpPr>
        <p:grpSpPr>
          <a:xfrm>
            <a:off x="1880534" y="1909841"/>
            <a:ext cx="5296621" cy="4813539"/>
            <a:chOff x="2130724" y="2044461"/>
            <a:chExt cx="5296621" cy="4813539"/>
          </a:xfrm>
        </p:grpSpPr>
        <p:sp>
          <p:nvSpPr>
            <p:cNvPr id="140" name="矩形"/>
            <p:cNvSpPr/>
            <p:nvPr/>
          </p:nvSpPr>
          <p:spPr>
            <a:xfrm>
              <a:off x="2130724" y="2044461"/>
              <a:ext cx="5296621" cy="481353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1" name="椭圆"/>
            <p:cNvSpPr/>
            <p:nvPr/>
          </p:nvSpPr>
          <p:spPr>
            <a:xfrm>
              <a:off x="4154457" y="3919335"/>
              <a:ext cx="1249154" cy="1249154"/>
            </a:xfrm>
            <a:prstGeom prst="ellipse">
              <a:avLst/>
            </a:prstGeom>
            <a:solidFill>
              <a:srgbClr val="5B9BD5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2" name="矩形"/>
            <p:cNvSpPr/>
            <p:nvPr/>
          </p:nvSpPr>
          <p:spPr>
            <a:xfrm>
              <a:off x="4337391" y="4102269"/>
              <a:ext cx="883285" cy="8832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9525" tIns="9525" rIns="9525" bIns="9525" anchor="ctr" anchorCtr="0">
              <a:noAutofit/>
            </a:bodyPr>
            <a:lstStyle/>
            <a:p>
              <a:pPr marL="0" indent="0" algn="ctr" defTabSz="6667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5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Research Paper</a:t>
              </a:r>
              <a:endParaRPr lang="zh-CN" altLang="en-US" sz="15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43" name="曲线"/>
            <p:cNvSpPr/>
            <p:nvPr/>
          </p:nvSpPr>
          <p:spPr>
            <a:xfrm rot="16200000">
              <a:off x="4467722" y="3586796"/>
              <a:ext cx="622622" cy="424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4" name="椭圆"/>
            <p:cNvSpPr/>
            <p:nvPr/>
          </p:nvSpPr>
          <p:spPr>
            <a:xfrm>
              <a:off x="4154457" y="2047557"/>
              <a:ext cx="1249154" cy="1249153"/>
            </a:xfrm>
            <a:prstGeom prst="ellipse">
              <a:avLst/>
            </a:prstGeom>
            <a:solidFill>
              <a:srgbClr val="ED7D31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5" name="矩形"/>
            <p:cNvSpPr/>
            <p:nvPr/>
          </p:nvSpPr>
          <p:spPr>
            <a:xfrm>
              <a:off x="4337391" y="2230491"/>
              <a:ext cx="883285" cy="8832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Motivation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46" name="曲线"/>
            <p:cNvSpPr/>
            <p:nvPr/>
          </p:nvSpPr>
          <p:spPr>
            <a:xfrm rot="19285714">
              <a:off x="5199430" y="3939168"/>
              <a:ext cx="622622" cy="424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7" name="椭圆"/>
            <p:cNvSpPr/>
            <p:nvPr/>
          </p:nvSpPr>
          <p:spPr>
            <a:xfrm>
              <a:off x="5617872" y="2752300"/>
              <a:ext cx="1249154" cy="1249154"/>
            </a:xfrm>
            <a:prstGeom prst="ellipse">
              <a:avLst/>
            </a:prstGeom>
            <a:solidFill>
              <a:srgbClr val="DE7A47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8" name="矩形"/>
            <p:cNvSpPr/>
            <p:nvPr/>
          </p:nvSpPr>
          <p:spPr>
            <a:xfrm>
              <a:off x="5800806" y="2935234"/>
              <a:ext cx="883286" cy="8832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Problem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49" name="曲线"/>
            <p:cNvSpPr/>
            <p:nvPr/>
          </p:nvSpPr>
          <p:spPr>
            <a:xfrm rot="771429">
              <a:off x="5380146" y="4730941"/>
              <a:ext cx="622621" cy="424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0" name="椭圆"/>
            <p:cNvSpPr/>
            <p:nvPr/>
          </p:nvSpPr>
          <p:spPr>
            <a:xfrm>
              <a:off x="5979306" y="4335845"/>
              <a:ext cx="1249154" cy="1249154"/>
            </a:xfrm>
            <a:prstGeom prst="ellipse">
              <a:avLst/>
            </a:prstGeom>
            <a:solidFill>
              <a:srgbClr val="D17B5C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1" name="矩形"/>
            <p:cNvSpPr/>
            <p:nvPr/>
          </p:nvSpPr>
          <p:spPr>
            <a:xfrm>
              <a:off x="6162240" y="4518779"/>
              <a:ext cx="883286" cy="88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Existing Solutions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52" name="曲线"/>
            <p:cNvSpPr/>
            <p:nvPr/>
          </p:nvSpPr>
          <p:spPr>
            <a:xfrm rot="3857142">
              <a:off x="4873789" y="5365894"/>
              <a:ext cx="622622" cy="424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3" name="椭圆"/>
            <p:cNvSpPr/>
            <p:nvPr/>
          </p:nvSpPr>
          <p:spPr>
            <a:xfrm>
              <a:off x="4966591" y="5605749"/>
              <a:ext cx="1249154" cy="1249154"/>
            </a:xfrm>
            <a:prstGeom prst="ellipse">
              <a:avLst/>
            </a:prstGeom>
            <a:solidFill>
              <a:srgbClr val="C48170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4" name="矩形"/>
            <p:cNvSpPr/>
            <p:nvPr/>
          </p:nvSpPr>
          <p:spPr>
            <a:xfrm>
              <a:off x="5149524" y="5788683"/>
              <a:ext cx="883286" cy="8832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Your Solution (i.e. contribution)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55" name="曲线"/>
            <p:cNvSpPr/>
            <p:nvPr/>
          </p:nvSpPr>
          <p:spPr>
            <a:xfrm rot="6942857">
              <a:off x="4061654" y="5365894"/>
              <a:ext cx="622622" cy="424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6" name="椭圆"/>
            <p:cNvSpPr/>
            <p:nvPr/>
          </p:nvSpPr>
          <p:spPr>
            <a:xfrm>
              <a:off x="3342323" y="5605749"/>
              <a:ext cx="1249154" cy="1249154"/>
            </a:xfrm>
            <a:prstGeom prst="ellipse">
              <a:avLst/>
            </a:prstGeom>
            <a:solidFill>
              <a:srgbClr val="B98A82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7" name="矩形"/>
            <p:cNvSpPr/>
            <p:nvPr/>
          </p:nvSpPr>
          <p:spPr>
            <a:xfrm>
              <a:off x="3525256" y="5788683"/>
              <a:ext cx="883286" cy="8832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Evaluation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58" name="曲线"/>
            <p:cNvSpPr/>
            <p:nvPr/>
          </p:nvSpPr>
          <p:spPr>
            <a:xfrm rot="10028571">
              <a:off x="3555298" y="4730941"/>
              <a:ext cx="622622" cy="424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9" name="椭圆"/>
            <p:cNvSpPr/>
            <p:nvPr/>
          </p:nvSpPr>
          <p:spPr>
            <a:xfrm>
              <a:off x="2329608" y="4335845"/>
              <a:ext cx="1249154" cy="1249154"/>
            </a:xfrm>
            <a:prstGeom prst="ellipse">
              <a:avLst/>
            </a:prstGeom>
            <a:solidFill>
              <a:srgbClr val="AE9694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0" name="矩形"/>
            <p:cNvSpPr/>
            <p:nvPr/>
          </p:nvSpPr>
          <p:spPr>
            <a:xfrm>
              <a:off x="2512542" y="4518779"/>
              <a:ext cx="883286" cy="88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Results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  <p:sp>
          <p:nvSpPr>
            <p:cNvPr id="161" name="曲线"/>
            <p:cNvSpPr/>
            <p:nvPr/>
          </p:nvSpPr>
          <p:spPr>
            <a:xfrm rot="13114286">
              <a:off x="3736013" y="3939168"/>
              <a:ext cx="622622" cy="424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875" cap="rnd" cmpd="sng">
              <a:solidFill>
                <a:srgbClr val="A5A5A5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2" name="椭圆"/>
            <p:cNvSpPr/>
            <p:nvPr/>
          </p:nvSpPr>
          <p:spPr>
            <a:xfrm>
              <a:off x="2691042" y="2752300"/>
              <a:ext cx="1249153" cy="1249154"/>
            </a:xfrm>
            <a:prstGeom prst="ellipse">
              <a:avLst/>
            </a:prstGeom>
            <a:solidFill>
              <a:srgbClr val="A5A5A5"/>
            </a:solidFill>
            <a:ln w="15875" cap="rnd" cmpd="sng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3" name="矩形"/>
            <p:cNvSpPr/>
            <p:nvPr/>
          </p:nvSpPr>
          <p:spPr>
            <a:xfrm>
              <a:off x="2873976" y="2935234"/>
              <a:ext cx="883286" cy="8832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  <p:txBody>
            <a:bodyPr vert="horz" wrap="square" lIns="6985" tIns="6985" rIns="6985" bIns="6985" anchor="ctr" anchorCtr="0">
              <a:noAutofit/>
            </a:bodyPr>
            <a:lstStyle/>
            <a:p>
              <a:pPr marL="0" indent="0" algn="ctr" defTabSz="488950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None/>
              </a:pPr>
              <a:r>
                <a:rPr lang="en-US" altLang="zh-CN" sz="1100" b="1" i="0" u="none" strike="noStrike" kern="1200" cap="none" spc="0" baseline="0">
                  <a:solidFill>
                    <a:srgbClr val="FFFFFF"/>
                  </a:solidFill>
                  <a:latin typeface="Calibri" panose="020F0502020204030204" charset="0"/>
                  <a:ea typeface="宋体" panose="02010600030101010101" pitchFamily="2" charset="-122"/>
                  <a:cs typeface="Calibri" panose="020F0502020204030204" charset="0"/>
                </a:rPr>
                <a:t>Future Perspectives </a:t>
              </a:r>
              <a:endParaRPr lang="zh-CN" altLang="en-US" sz="1100" b="1" i="0" u="none" strike="noStrike" kern="1200" cap="none" spc="0" baseline="0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endParaRPr>
            </a:p>
          </p:txBody>
        </p:sp>
      </p:grpSp>
      <p:pic>
        <p:nvPicPr>
          <p:cNvPr id="165" name="图片"/>
          <p:cNvPicPr>
            <a:picLocks noChangeAspect="1"/>
          </p:cNvPicPr>
          <p:nvPr/>
        </p:nvPicPr>
        <p:blipFill>
          <a:blip r:embed="rId1" cstate="print"/>
          <a:srcRect t="570" b="994"/>
          <a:stretch>
            <a:fillRect/>
          </a:stretch>
        </p:blipFill>
        <p:spPr>
          <a:xfrm>
            <a:off x="9021143" y="2182479"/>
            <a:ext cx="2563866" cy="445985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66" name="右箭头"/>
          <p:cNvSpPr/>
          <p:nvPr/>
        </p:nvSpPr>
        <p:spPr>
          <a:xfrm>
            <a:off x="7660256" y="4201064"/>
            <a:ext cx="871266" cy="250166"/>
          </a:xfrm>
          <a:prstGeom prst="rightArrow">
            <a:avLst>
              <a:gd name="adj1" fmla="val 50000"/>
              <a:gd name="adj2" fmla="val 48694"/>
            </a:avLst>
          </a:prstGeom>
          <a:solidFill>
            <a:schemeClr val="accent1"/>
          </a:solidFill>
          <a:ln w="12700" cap="flat" cmpd="sng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" name="矩形"/>
          <p:cNvSpPr/>
          <p:nvPr/>
        </p:nvSpPr>
        <p:spPr>
          <a:xfrm>
            <a:off x="6438181" y="6580086"/>
            <a:ext cx="6095999" cy="2533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hlinkClick r:id="rId2"/>
              </a:rPr>
              <a:t>http://101.110.118.64/dbis.rwth-aachen.de/~derntl/papers/misc/paperwriting.pdf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 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68" name="日期占位符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fld id="{CAD2D6BD-DE1B-4B5F-8B41-2702339687B9}" type="datetime1"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1783</Words>
  <Application>WPS 演示</Application>
  <PresentationFormat/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Calibri</vt:lpstr>
      <vt:lpstr>Calibri Light</vt:lpstr>
      <vt:lpstr>微软雅黑</vt:lpstr>
      <vt:lpstr>Arial Unicode MS</vt:lpstr>
      <vt:lpstr>MS PGothic</vt:lpstr>
      <vt:lpstr>Arial</vt:lpstr>
      <vt:lpstr>Office 主题</vt:lpstr>
      <vt:lpstr>周二16-17点上课班级</vt:lpstr>
      <vt:lpstr>周二14-15点上课班级</vt:lpstr>
      <vt:lpstr>专业英语  第一次课</vt:lpstr>
      <vt:lpstr>课程目标和意义</vt:lpstr>
      <vt:lpstr>知识、方法、智慧之间的关系</vt:lpstr>
      <vt:lpstr>文献在研究过程中的作用</vt:lpstr>
      <vt:lpstr>Academic Writing </vt:lpstr>
      <vt:lpstr>Academic Writing </vt:lpstr>
      <vt:lpstr>Academic Writing </vt:lpstr>
      <vt:lpstr>Basic Principles</vt:lpstr>
      <vt:lpstr>六、阅读材料	</vt:lpstr>
      <vt:lpstr>文献检索主要数据库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2020-03-10T04:52:00Z</dcterms:created>
  <dcterms:modified xsi:type="dcterms:W3CDTF">2022-09-07T00:48:10Z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