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7365" cy="9143365"/>
  <p:kinsoku lang="zh-CN" invalStChars="!%),.:;?]}¨·ˇˉ་―‖’”…‰∶、。〃々〉》」』】〕〗！＂＇％），．：；？］｀｜｝～￠&gt;¢°′″›℃〞︶︺︾﹀﹄﹚﹜﹞" invalEndChars="([{·‘“〈《「『【〔〖（．［｛￡￥$£¥〝﹙﹛﹝＄"/>
  <p:defaultTextStyle>
    <a:defPPr>
      <a:defRPr lang="zh-CN"/>
    </a:defPPr>
    <a:lvl1pPr marL="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9500"/>
  </p:normalViewPr>
  <p:slideViewPr>
    <p:cSldViewPr snapToGrid="0">
      <p:cViewPr varScale="1">
        <p:scale>
          <a:sx n="73" d="100"/>
          <a:sy n="73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3078289" cy="5134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89" cy="5134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1" name="文本占位符 60"/>
          <p:cNvSpPr>
            <a:spLocks noGrp="1"/>
          </p:cNvSpPr>
          <p:nvPr>
            <p:ph type="body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457200" lvl="1" indent="0"/>
            <a:r>
              <a:rPr lang="zh-CN" altLang="en-US"/>
              <a:t>第二级</a:t>
            </a:r>
            <a:endParaRPr lang="en-US" altLang="zh-CN"/>
          </a:p>
          <a:p>
            <a:pPr marL="914400" lvl="2" indent="0"/>
            <a:r>
              <a:rPr lang="zh-CN" altLang="en-US"/>
              <a:t>第三级</a:t>
            </a:r>
            <a:endParaRPr lang="en-US" altLang="zh-CN"/>
          </a:p>
          <a:p>
            <a:pPr marL="1371600" lvl="3" indent="0"/>
            <a:r>
              <a:rPr lang="zh-CN" altLang="en-US"/>
              <a:t>第四级</a:t>
            </a:r>
            <a:endParaRPr lang="en-US" altLang="zh-CN"/>
          </a:p>
          <a:p>
            <a:pPr marL="18288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>
            <a:off x="0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图像占位符 65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7" name="文本占位符 66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68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幻灯片图像占位符 198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0" name="文本占位符 199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201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 defTabSz="914400" eaLnBrk="1" fontAlgn="auto" latinLnBrk="0" hangingPunct="1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auto" latinLnBrk="0" hangingPunct="1">
              <a:buNone/>
              <a:defRPr sz="2400"/>
            </a:lvl1pPr>
            <a:lvl2pPr marL="457200" indent="0" algn="ctr" defTabSz="914400" eaLnBrk="1" fontAlgn="auto" latinLnBrk="0" hangingPunct="1">
              <a:buNone/>
              <a:defRPr sz="2000"/>
            </a:lvl2pPr>
            <a:lvl3pPr marL="914400" indent="0" algn="ctr" defTabSz="914400" eaLnBrk="1" fontAlgn="auto" latinLnBrk="0" hangingPunct="1">
              <a:buNone/>
              <a:defRPr sz="1800"/>
            </a:lvl3pPr>
            <a:lvl4pPr marL="1371600" indent="0" algn="ctr" defTabSz="914400" eaLnBrk="1" fontAlgn="auto" latinLnBrk="0" hangingPunct="1">
              <a:buNone/>
              <a:defRPr sz="1600"/>
            </a:lvl4pPr>
            <a:lvl5pPr marL="1828800" indent="0" algn="ctr" defTabSz="914400" eaLnBrk="1" fontAlgn="auto" latinLnBrk="0" hangingPunct="1">
              <a:buNone/>
              <a:defRPr sz="1600"/>
            </a:lvl5pPr>
            <a:lvl6pPr marL="2286000" indent="0" algn="ctr" defTabSz="914400" eaLnBrk="1" fontAlgn="auto" latinLnBrk="0" hangingPunct="1">
              <a:buNone/>
              <a:defRPr sz="1600"/>
            </a:lvl6pPr>
            <a:lvl7pPr marL="2743200" indent="0" algn="ctr" defTabSz="914400" eaLnBrk="1" fontAlgn="auto" latinLnBrk="0" hangingPunct="1">
              <a:buNone/>
              <a:defRPr sz="1600"/>
            </a:lvl7pPr>
            <a:lvl8pPr marL="3200400" indent="0" algn="ctr" defTabSz="914400" eaLnBrk="1" fontAlgn="auto" latinLnBrk="0" hangingPunct="1">
              <a:buNone/>
              <a:defRPr sz="1600"/>
            </a:lvl8pPr>
            <a:lvl9pPr marL="3200400" indent="0" algn="ctr" defTabSz="914400" eaLnBrk="1" fontAlgn="auto" latinLnBrk="0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0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"/>
          <p:cNvSpPr>
            <a:spLocks noGrp="1"/>
          </p:cNvSpPr>
          <p:nvPr>
            <p:ph type="body"/>
          </p:nvPr>
        </p:nvSpPr>
        <p:spPr>
          <a:xfrm>
            <a:off x="838200" y="365124"/>
            <a:ext cx="10515600" cy="58118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5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6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5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6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60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文本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6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2400">
                <a:solidFill>
                  <a:srgbClr val="898989"/>
                </a:solidFill>
              </a:defRPr>
            </a:lvl1pPr>
            <a:lvl2pPr marL="457200" indent="0" defTabSz="914400" eaLnBrk="1" fontAlgn="auto" latinLnBrk="0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eaLnBrk="1" fontAlgn="auto" latinLnBrk="0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20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5181599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" name="内容占位符"/>
          <p:cNvSpPr>
            <a:spLocks noGrp="1"/>
          </p:cNvSpPr>
          <p:nvPr>
            <p:ph idx="2"/>
          </p:nvPr>
        </p:nvSpPr>
        <p:spPr>
          <a:xfrm>
            <a:off x="6172200" y="1825625"/>
            <a:ext cx="5181599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26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" name="文本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3" cy="8239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defTabSz="914400" eaLnBrk="1" fontAlgn="auto" latinLnBrk="0" hangingPunct="1">
              <a:buNone/>
              <a:defRPr sz="2800"/>
            </a:lvl1pPr>
            <a:lvl2pPr marL="457200" indent="0" defTabSz="914400" eaLnBrk="1" fontAlgn="auto" latinLnBrk="0" hangingPunct="1">
              <a:buNone/>
              <a:defRPr sz="2400"/>
            </a:lvl2pPr>
            <a:lvl3pPr marL="914400" indent="0" defTabSz="914400" eaLnBrk="1" fontAlgn="auto" latinLnBrk="0" hangingPunct="1">
              <a:buNone/>
              <a:defRPr sz="2000"/>
            </a:lvl3pPr>
            <a:lvl4pPr marL="1371600" indent="0" defTabSz="914400" eaLnBrk="1" fontAlgn="auto" latinLnBrk="0" hangingPunct="1">
              <a:buNone/>
              <a:defRPr sz="1800"/>
            </a:lvl4pPr>
            <a:lvl5pPr marL="1828800" indent="0" defTabSz="914400" eaLnBrk="1" fontAlgn="auto" latinLnBrk="0" hangingPunct="1">
              <a:buNone/>
              <a:defRPr sz="1800"/>
            </a:lvl5pPr>
            <a:lvl6pPr marL="2286000" indent="0" defTabSz="914400" eaLnBrk="1" fontAlgn="auto" latinLnBrk="0" hangingPunct="1">
              <a:buNone/>
              <a:defRPr sz="1800"/>
            </a:lvl6pPr>
            <a:lvl7pPr marL="2743200" indent="0" defTabSz="914400" eaLnBrk="1" fontAlgn="auto" latinLnBrk="0" hangingPunct="1">
              <a:buNone/>
              <a:defRPr sz="1800"/>
            </a:lvl7pPr>
            <a:lvl8pPr marL="3200400" indent="0" defTabSz="914400" eaLnBrk="1" fontAlgn="auto" latinLnBrk="0" hangingPunct="1">
              <a:buNone/>
              <a:defRPr sz="1800"/>
            </a:lvl8pPr>
            <a:lvl9pPr marL="3200400" indent="0" defTabSz="914400" eaLnBrk="1" fontAlgn="auto" latinLnBrk="0" hangingPunct="1">
              <a:buNone/>
              <a:defRPr sz="18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内容占位符"/>
          <p:cNvSpPr>
            <a:spLocks noGrp="1"/>
          </p:cNvSpPr>
          <p:nvPr>
            <p:ph idx="2"/>
          </p:nvPr>
        </p:nvSpPr>
        <p:spPr>
          <a:xfrm>
            <a:off x="1186774" y="2665379"/>
            <a:ext cx="4873573" cy="3524281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" name="文本"/>
          <p:cNvSpPr>
            <a:spLocks noGrp="1"/>
          </p:cNvSpPr>
          <p:nvPr>
            <p:ph type="body" idx="3"/>
          </p:nvPr>
        </p:nvSpPr>
        <p:spPr>
          <a:xfrm>
            <a:off x="6256938" y="1778438"/>
            <a:ext cx="4897576" cy="8239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defTabSz="914400" eaLnBrk="1" fontAlgn="auto" latinLnBrk="0" hangingPunct="1">
              <a:buNone/>
              <a:defRPr sz="2800"/>
            </a:lvl1pPr>
            <a:lvl2pPr marL="457200" indent="0" defTabSz="914400" eaLnBrk="1" fontAlgn="auto" latinLnBrk="0" hangingPunct="1">
              <a:buNone/>
              <a:defRPr sz="2400"/>
            </a:lvl2pPr>
            <a:lvl3pPr marL="914400" indent="0" defTabSz="914400" eaLnBrk="1" fontAlgn="auto" latinLnBrk="0" hangingPunct="1">
              <a:buNone/>
              <a:defRPr sz="2000"/>
            </a:lvl3pPr>
            <a:lvl4pPr marL="1371600" indent="0" defTabSz="914400" eaLnBrk="1" fontAlgn="auto" latinLnBrk="0" hangingPunct="1">
              <a:buNone/>
              <a:defRPr sz="1800"/>
            </a:lvl4pPr>
            <a:lvl5pPr marL="1828800" indent="0" defTabSz="914400" eaLnBrk="1" fontAlgn="auto" latinLnBrk="0" hangingPunct="1">
              <a:buNone/>
              <a:defRPr sz="1800"/>
            </a:lvl5pPr>
            <a:lvl6pPr marL="2286000" indent="0" defTabSz="914400" eaLnBrk="1" fontAlgn="auto" latinLnBrk="0" hangingPunct="1">
              <a:buNone/>
              <a:defRPr sz="1800"/>
            </a:lvl6pPr>
            <a:lvl7pPr marL="2743200" indent="0" defTabSz="914400" eaLnBrk="1" fontAlgn="auto" latinLnBrk="0" hangingPunct="1">
              <a:buNone/>
              <a:defRPr sz="1800"/>
            </a:lvl7pPr>
            <a:lvl8pPr marL="3200400" indent="0" defTabSz="914400" eaLnBrk="1" fontAlgn="auto" latinLnBrk="0" hangingPunct="1">
              <a:buNone/>
              <a:defRPr sz="1800"/>
            </a:lvl8pPr>
            <a:lvl9pPr marL="3200400" indent="0" defTabSz="914400" eaLnBrk="1" fontAlgn="auto" latinLnBrk="0" hangingPunct="1">
              <a:buNone/>
              <a:defRPr sz="1800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内容占位符"/>
          <p:cNvSpPr>
            <a:spLocks noGrp="1"/>
          </p:cNvSpPr>
          <p:nvPr>
            <p:ph idx="4"/>
          </p:nvPr>
        </p:nvSpPr>
        <p:spPr>
          <a:xfrm>
            <a:off x="6256938" y="2665379"/>
            <a:ext cx="4897576" cy="3524281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7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8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1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5" cy="1600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32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4" name="图片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p/>
        </p:txBody>
      </p:sp>
      <p:sp>
        <p:nvSpPr>
          <p:cNvPr id="45" name="文本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4165345" cy="3811587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2000"/>
            </a:lvl1pPr>
            <a:lvl2pPr marL="457200" indent="0" defTabSz="914400" eaLnBrk="1" fontAlgn="auto" latinLnBrk="0" hangingPunct="1">
              <a:buNone/>
              <a:defRPr sz="1800"/>
            </a:lvl2pPr>
            <a:lvl3pPr marL="914400" indent="0" defTabSz="914400" eaLnBrk="1" fontAlgn="auto" latinLnBrk="0" hangingPunct="1">
              <a:buNone/>
              <a:defRPr sz="1600"/>
            </a:lvl3pPr>
            <a:lvl4pPr marL="1371600" indent="0" defTabSz="914400" eaLnBrk="1" fontAlgn="auto" latinLnBrk="0" hangingPunct="1">
              <a:buNone/>
              <a:defRPr sz="1400"/>
            </a:lvl4pPr>
            <a:lvl5pPr marL="1828800" indent="0" defTabSz="914400" eaLnBrk="1" fontAlgn="auto" latinLnBrk="0" hangingPunct="1">
              <a:buNone/>
              <a:defRPr sz="1400"/>
            </a:lvl5pPr>
            <a:lvl6pPr marL="2286000" indent="0" defTabSz="914400" eaLnBrk="1" fontAlgn="auto" latinLnBrk="0" hangingPunct="1">
              <a:buNone/>
              <a:defRPr sz="1400"/>
            </a:lvl6pPr>
            <a:lvl7pPr marL="2743200" indent="0" defTabSz="914400" eaLnBrk="1" fontAlgn="auto" latinLnBrk="0" hangingPunct="1">
              <a:buNone/>
              <a:defRPr sz="1400"/>
            </a:lvl7pPr>
            <a:lvl8pPr marL="3200400" indent="0" defTabSz="914400" eaLnBrk="1" fontAlgn="auto" latinLnBrk="0" hangingPunct="1">
              <a:buNone/>
              <a:defRPr sz="1400"/>
            </a:lvl8pPr>
            <a:lvl9pPr marL="3200400" indent="0" defTabSz="914400" eaLnBrk="1" fontAlgn="auto" latinLnBrk="0" hangingPunct="1">
              <a:buNone/>
              <a:defRPr sz="14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6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7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竖排标题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899" cy="58118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228600" indent="-228600" defTabSz="914400" eaLnBrk="1" fontAlgn="auto" latinLnBrk="0" hangingPunct="1"/>
            <a:lvl2pPr marL="6858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2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" name="页脚占位符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编号占位符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r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0" indent="0"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Calibri Light" panose="020F0302020204030204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jychen@szu.edu.cn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b.szu.edu.cn/er/scie" TargetMode="External"/><Relationship Id="rId1" Type="http://schemas.openxmlformats.org/officeDocument/2006/relationships/hyperlink" Target="http://www.lib.szu.edu.cn/er/springer-ej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ourceforge.net/projects/texstudio/" TargetMode="External"/><Relationship Id="rId2" Type="http://schemas.openxmlformats.org/officeDocument/2006/relationships/hyperlink" Target="http://ctan.mirror.rafal.ca/info/lshort/english/lshort.pdf" TargetMode="External"/><Relationship Id="rId1" Type="http://schemas.openxmlformats.org/officeDocument/2006/relationships/hyperlink" Target="https://www.latex-tutorial.com/tutoria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"/>
          <p:cNvSpPr>
            <a:spLocks noGrp="1"/>
          </p:cNvSpPr>
          <p:nvPr>
            <p:ph type="ctrTitle"/>
          </p:nvPr>
        </p:nvSpPr>
        <p:spPr>
          <a:xfrm>
            <a:off x="1524000" y="1717040"/>
            <a:ext cx="9144000" cy="13360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indent="0"/>
            <a:r>
              <a:rPr lang="zh-CN" altLang="en-US" b="1"/>
              <a:t>专业英语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600"/>
              <a:t>第二次课</a:t>
            </a:r>
            <a:endParaRPr lang="zh-CN" altLang="en-US" sz="3600"/>
          </a:p>
        </p:txBody>
      </p:sp>
      <p:sp>
        <p:nvSpPr>
          <p:cNvPr id="65" name="文本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679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陈剑勇  </a:t>
            </a:r>
            <a:r>
              <a:rPr lang="en-US" altLang="zh-CN">
                <a:hlinkClick r:id="rId1"/>
              </a:rPr>
              <a:t>jychen@szu.edu.cn</a:t>
            </a:r>
            <a:r>
              <a:rPr lang="en-US" altLang="zh-CN"/>
              <a:t> 13823278100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深圳大学、计算机与软件学院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文献检索主要数据库</a:t>
            </a:r>
            <a:endParaRPr lang="zh-CN" altLang="en-US"/>
          </a:p>
        </p:txBody>
      </p:sp>
      <p:sp>
        <p:nvSpPr>
          <p:cNvPr id="198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/>
              <a:t>1. IEEE  </a:t>
            </a:r>
            <a:endParaRPr lang="en-US" altLang="zh-CN"/>
          </a:p>
          <a:p>
            <a:pPr lvl="1"/>
            <a:r>
              <a:rPr lang="en-US" altLang="zh-CN"/>
              <a:t>http://www.lib.szu.edu.cn/er/iel</a:t>
            </a:r>
            <a:endParaRPr lang="en-US" altLang="zh-CN"/>
          </a:p>
          <a:p>
            <a:r>
              <a:rPr lang="en-US" altLang="zh-CN"/>
              <a:t>2. ScienceDirect </a:t>
            </a:r>
            <a:endParaRPr lang="en-US" altLang="zh-CN"/>
          </a:p>
          <a:p>
            <a:pPr lvl="1"/>
            <a:r>
              <a:rPr lang="en-US" altLang="zh-CN"/>
              <a:t>http://www.lib.szu.edu.cn/er/sciencedirect</a:t>
            </a:r>
            <a:endParaRPr lang="en-US" altLang="zh-CN"/>
          </a:p>
          <a:p>
            <a:r>
              <a:rPr lang="en-US" altLang="zh-CN"/>
              <a:t>3.Spring </a:t>
            </a:r>
            <a:r>
              <a:rPr lang="en-US" altLang="zh-CN">
                <a:hlinkClick r:id="rId1"/>
              </a:rPr>
              <a:t>http://www.lib.szu.edu.cn/er/springer-ej</a:t>
            </a:r>
            <a:endParaRPr lang="en-US" altLang="zh-CN"/>
          </a:p>
          <a:p>
            <a:r>
              <a:rPr lang="en-US" altLang="zh-CN"/>
              <a:t>4. Science citation index  </a:t>
            </a:r>
            <a:r>
              <a:rPr lang="en-US" altLang="zh-CN">
                <a:hlinkClick r:id="rId2"/>
              </a:rPr>
              <a:t>http://www.lib.szu.edu.cn/er/scie</a:t>
            </a:r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5</a:t>
            </a:r>
            <a:r>
              <a:rPr lang="en-US" altLang="zh-CN"/>
              <a:t>. arxiv:  http://www.arxiv.org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CSRankings</a:t>
            </a:r>
            <a:endParaRPr lang="en-US" altLang="zh-CN"/>
          </a:p>
          <a:p>
            <a:r>
              <a:rPr lang="zh-CN" altLang="en-US"/>
              <a:t>中科院</a:t>
            </a:r>
            <a:r>
              <a:rPr lang="en-US" altLang="zh-CN"/>
              <a:t>1</a:t>
            </a:r>
            <a:r>
              <a:rPr lang="zh-CN" altLang="en-US"/>
              <a:t>区期刊</a:t>
            </a:r>
            <a:endParaRPr lang="zh-CN" altLang="en-US"/>
          </a:p>
          <a:p>
            <a:pPr lvl="0"/>
            <a:r>
              <a:rPr lang="en-US" altLang="zh-CN"/>
              <a:t>CCF A</a:t>
            </a:r>
            <a:r>
              <a:rPr lang="zh-CN" altLang="en-US"/>
              <a:t>类期刊和</a:t>
            </a:r>
            <a:r>
              <a:rPr lang="en-US" altLang="zh-CN"/>
              <a:t>A</a:t>
            </a:r>
            <a:r>
              <a:rPr lang="zh-CN" altLang="en-US"/>
              <a:t>会议。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Latex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93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Latex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 typesetting system that is very suitable for producing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scientific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and mathematical documents of high typographical quality. It is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also suitable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for producing all sorts of other documents, from simple letters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to complete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books. Latex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uses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Tex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as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its formatting engine.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Latex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enables authors to typeset and print their work at the highest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typo-graphical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quality, using a predefined, professional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layout.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document preparation system for high-quality typesetting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59299"/>
            <a:ext cx="2057400" cy="8551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557A-1475-2747-AFDC-D7C825D68B4C}" type="slidenum">
              <a:rPr lang="uk-UA" smtClean="0"/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429023"/>
            <a:ext cx="6870700" cy="3650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simple guide to </a:t>
            </a:r>
            <a:r>
              <a:rPr lang="en-US" dirty="0" err="1"/>
              <a:t>LaTeX</a:t>
            </a:r>
            <a:r>
              <a:rPr lang="en-US" dirty="0"/>
              <a:t> - Step by Step</a:t>
            </a:r>
            <a:r>
              <a:rPr lang="zh-CN" altLang="en-US" dirty="0"/>
              <a:t>： </a:t>
            </a:r>
            <a:r>
              <a:rPr lang="en-US" dirty="0">
                <a:hlinkClick r:id="rId1"/>
              </a:rPr>
              <a:t>https://www.latex-tutorial.com/tutorials/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The Not So Short</a:t>
            </a:r>
            <a:r>
              <a:rPr lang="zh-CN" altLang="en-US" dirty="0"/>
              <a:t> </a:t>
            </a:r>
            <a:r>
              <a:rPr lang="en-US" dirty="0"/>
              <a:t>Introduction to </a:t>
            </a:r>
            <a:r>
              <a:rPr lang="en-US" dirty="0" err="1"/>
              <a:t>LaTeX</a:t>
            </a:r>
            <a:r>
              <a:rPr lang="en-US" dirty="0"/>
              <a:t> 2</a:t>
            </a:r>
            <a:r>
              <a:rPr lang="el-GR" dirty="0"/>
              <a:t>ε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http://ctan.mirror.rafal.ca/info/lshort/english/lshort.pdf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 err="1"/>
              <a:t>LaTex</a:t>
            </a:r>
            <a:r>
              <a:rPr lang="zh-CN" altLang="en-US" dirty="0"/>
              <a:t> </a:t>
            </a:r>
            <a:r>
              <a:rPr lang="en-US" altLang="zh-CN" dirty="0"/>
              <a:t>editor:</a:t>
            </a:r>
            <a:r>
              <a:rPr lang="zh-CN" altLang="en-US" dirty="0"/>
              <a:t> </a:t>
            </a:r>
            <a:r>
              <a:rPr lang="en-US" dirty="0" err="1">
                <a:hlinkClick r:id="rId3"/>
              </a:rPr>
              <a:t>TeXstudio</a:t>
            </a:r>
            <a:r>
              <a:rPr lang="en-US" dirty="0" err="1"/>
              <a:t>  or Texworks</a:t>
            </a:r>
            <a:endParaRPr lang="en-US" dirty="0" err="1"/>
          </a:p>
          <a:p>
            <a:r>
              <a:rPr lang="en-US" dirty="0"/>
              <a:t>You can download them through baidu search engine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557A-1475-2747-AFDC-D7C825D68B4C}" type="slidenum">
              <a:rPr lang="uk-UA" smtClean="0"/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Tex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Tex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is a computer program created by Donald E.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Knuth.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It is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aimed at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typesetting text and mathematical formulae. 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Knuth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started writing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Tex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typesetting engine in 1977 to explore the potential of the digital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printing equipment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that was beginning to infiltrate the publishing industry at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that time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, especially in the hope that he could reverse the trend of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deteriorating typographical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quality that he saw affecting his own books and articles. 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Tex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as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we use it today was released in 1982, with some slight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enhancements added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in 1989 to better support 8-bit characters and multiple languages.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Tex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renowned for being extremely stable, for running on many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different kinds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of computers, and for being virtually bug free.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Use Latex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Professionally crafted layouts are available, which make a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document really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look as if “printed.”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typesetting of mathematical formulae is supported in a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convenient way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Users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need to learn a few easy-to-understand commands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that specify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the logical structure of a document. They almost never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need to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tinker with the actual layout of the document.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Even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complex structures such as footnotes, references, table of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, and bibliographies can be generated easily.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Free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add-on packages exist for many typographical tasks not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directly supported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by basic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Latex.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For example, packages are available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to include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POSTSCRIPT graphics or to typeset bibliographies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conforming to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exact standards.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示范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latex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编辑的主要特点</a:t>
            </a:r>
            <a:endParaRPr lang="zh-C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ICANN2022_paper_361_latex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2560</Words>
  <Application>WPS 演示</Application>
  <PresentationFormat/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Calibri</vt:lpstr>
      <vt:lpstr>Calibri Light</vt:lpstr>
      <vt:lpstr>微软雅黑</vt:lpstr>
      <vt:lpstr>Arial Unicode MS</vt:lpstr>
      <vt:lpstr>Office 主题</vt:lpstr>
      <vt:lpstr>专业英语  第二次课</vt:lpstr>
      <vt:lpstr>文献检索主要数据库</vt:lpstr>
      <vt:lpstr>Latex</vt:lpstr>
      <vt:lpstr>PowerPoint 演示文稿</vt:lpstr>
      <vt:lpstr>Resources</vt:lpstr>
      <vt:lpstr>Tex</vt:lpstr>
      <vt:lpstr>Use Latex</vt:lpstr>
      <vt:lpstr>示范latex编辑的主要特点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2020-03-10T04:52:00Z</dcterms:created>
  <dcterms:modified xsi:type="dcterms:W3CDTF">2022-09-14T05:37:11Z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