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6"/>
  </p:handoutMasterIdLst>
  <p:sldIdLst>
    <p:sldId id="258" r:id="rId2"/>
    <p:sldId id="262" r:id="rId3"/>
    <p:sldId id="261" r:id="rId4"/>
    <p:sldId id="257" r:id="rId5"/>
    <p:sldId id="272" r:id="rId6"/>
    <p:sldId id="273" r:id="rId7"/>
    <p:sldId id="274" r:id="rId8"/>
    <p:sldId id="275" r:id="rId9"/>
    <p:sldId id="276" r:id="rId10"/>
    <p:sldId id="260" r:id="rId11"/>
    <p:sldId id="263" r:id="rId12"/>
    <p:sldId id="264" r:id="rId13"/>
    <p:sldId id="277" r:id="rId14"/>
    <p:sldId id="265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CC"/>
    <a:srgbClr val="000066"/>
    <a:srgbClr val="267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17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F250F26-8C78-4AEF-BFF5-E939488BF2BF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1D4AE67-B587-45A6-8E8D-8E1E08F311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52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圆角矩形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圆角矩形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7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428832-E6A0-4D48-B9B7-A4AF4C99360D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18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90289C2D-2261-4C21-8D7D-B968D75684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4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D7F4017-CCD9-4F0F-A15E-EF5B53ACAB28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695243E4-C5DA-4C70-8EBD-744B004C6A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8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FAECC88-547D-4099-B22C-ABFD77141A32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04E3FDC2-52EB-4003-9584-074CE7C0C5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9D4B39-7877-46C6-A6F8-6C58AA362991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C0B9E6CE-EFBC-4571-AA3E-75A7D091C4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2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ED344567-81E7-4DB9-B67E-A47C7F5AD3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00A5EE0-2007-4B86-A650-F79A1AD2FFB4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E5F397B-84E9-4473-9A4E-D5B3C21711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6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FCF5F28-38AD-4B10-B762-2768EEDDFCDB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1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B00A39BA-2A70-416F-8A3C-3505EC6DABB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页脚占位符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4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5B9D81-E3EF-4F82-95A2-23CBF6FD89AE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4E4F6293-2D0B-476B-A11A-C8B2E025F7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3EA36B-2714-4430-A9C5-B18B33A24E35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C1D3D456-E80A-41FB-B418-BE957977D6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3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79B7EB-BD3E-4E2F-B173-9B57946E7129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6D44C8AE-F9E6-4E29-9F21-52AAC67B2C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  <a:prstGeom prst="rect">
            <a:avLst/>
          </a:prstGeo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B49000A-45DD-464A-9C5C-E3A9B1EF57CD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CF1F2826-23F8-42F7-83CE-2C8008F86F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8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rgbClr val="267D92">
              <a:alpha val="76863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0" y="682466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0" y="676592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200" y="6818313"/>
            <a:ext cx="37338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anose="02010601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anose="02010601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anose="02010601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anose="02010601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anose="02010601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anose="02010601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anose="02010601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anose="02010601030101010101" pitchFamily="2" charset="-122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wmf"/><Relationship Id="rId5" Type="http://schemas.openxmlformats.org/officeDocument/2006/relationships/image" Target="../media/image21.png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7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ctrTitle"/>
          </p:nvPr>
        </p:nvSpPr>
        <p:spPr bwMode="auto">
          <a:xfrm>
            <a:off x="928688" y="2071688"/>
            <a:ext cx="8077200" cy="1673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6600" smtClean="0"/>
              <a:t>光栅光谱仪的使用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2143125" y="6072188"/>
            <a:ext cx="4786313" cy="428625"/>
          </a:xfrm>
          <a:prstGeom prst="rect">
            <a:avLst/>
          </a:prstGeom>
        </p:spPr>
        <p:txBody>
          <a:bodyPr anchor="b">
            <a:normAutofit fontScale="5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300" kern="600" spc="-1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深圳大学大学物理实验教学中心</a:t>
            </a:r>
            <a:endParaRPr lang="zh-CN" altLang="en-US" sz="6600" kern="6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1670" y="4572008"/>
            <a:ext cx="521497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教师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：易多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24744"/>
            <a:ext cx="307181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873091" y="1628800"/>
            <a:ext cx="51125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光谱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：原子内部运动的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电子收激发后由较高能级向较低能级跃迁产生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42875" y="3786188"/>
          <a:ext cx="1428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558720" imgH="203040" progId="Equation.DSMT4">
                  <p:embed/>
                </p:oleObj>
              </mc:Choice>
              <mc:Fallback>
                <p:oleObj name="Equation" r:id="rId4" imgW="5587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786188"/>
                        <a:ext cx="1428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3" name="Picture 9" descr="https://timgsa.baidu.com/timg?image&amp;quality=80&amp;size=b9999_10000&amp;sec=1512333877800&amp;di=302b5aeb73221888b32729a377aa06f4&amp;imgtype=0&amp;src=http%3A%2F%2Fimgsrc.baidu.com%2Fbaike%2Fabpic%2Fitem%2Ffab3ac11da72b763ca80c4d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30" y="3501008"/>
            <a:ext cx="3429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19872" y="5446798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不同材料的光谱具有特征性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7787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补充内容</a:t>
            </a:r>
            <a:endParaRPr lang="zh-CN" altLang="en-US" sz="3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矩形 3"/>
          <p:cNvSpPr>
            <a:spLocks noChangeArrowheads="1"/>
          </p:cNvSpPr>
          <p:nvPr/>
        </p:nvSpPr>
        <p:spPr bwMode="auto">
          <a:xfrm>
            <a:off x="0" y="0"/>
            <a:ext cx="4354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/>
              <a:t>光栅的两个重要特性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0" y="642938"/>
            <a:ext cx="2273300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分辨本领</a:t>
            </a:r>
            <a:endParaRPr lang="en-US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214563" y="642938"/>
          <a:ext cx="19351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3" imgW="888840" imgH="393480" progId="Equation.DSMT4">
                  <p:embed/>
                </p:oleObj>
              </mc:Choice>
              <mc:Fallback>
                <p:oleObj name="Equation" r:id="rId3" imgW="8888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642938"/>
                        <a:ext cx="19351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矩形 11"/>
          <p:cNvSpPr>
            <a:spLocks noChangeArrowheads="1"/>
          </p:cNvSpPr>
          <p:nvPr/>
        </p:nvSpPr>
        <p:spPr bwMode="auto">
          <a:xfrm>
            <a:off x="4286250" y="642938"/>
            <a:ext cx="44291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越</a:t>
            </a:r>
            <a:r>
              <a:rPr lang="zh-CN" altLang="en-US" sz="28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，可测量波长范围越广，可</a:t>
            </a:r>
            <a:r>
              <a:rPr lang="zh-CN" altLang="en-US" sz="28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分辨的△</a:t>
            </a:r>
            <a:r>
              <a:rPr lang="en-US" altLang="zh-CN" sz="28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λ</a:t>
            </a:r>
            <a:r>
              <a:rPr lang="zh-CN" altLang="en-US" sz="28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越小</a:t>
            </a:r>
          </a:p>
        </p:txBody>
      </p:sp>
      <p:pic>
        <p:nvPicPr>
          <p:cNvPr id="308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86000"/>
            <a:ext cx="4627563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28625" y="5589240"/>
            <a:ext cx="4572032" cy="461665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K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越大，光强越弱，检测越困难</a:t>
            </a:r>
          </a:p>
        </p:txBody>
      </p:sp>
      <p:sp>
        <p:nvSpPr>
          <p:cNvPr id="20" name="矩形 19"/>
          <p:cNvSpPr/>
          <p:nvPr/>
        </p:nvSpPr>
        <p:spPr>
          <a:xfrm>
            <a:off x="5500694" y="4857760"/>
            <a:ext cx="3357586" cy="830997"/>
          </a:xfrm>
          <a:prstGeom prst="rect">
            <a:avLst/>
          </a:prstGeom>
          <a:noFill/>
          <a:ln cap="sq"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刻线多光谱分辨率高，刻线少光谱覆盖范围宽</a:t>
            </a:r>
          </a:p>
        </p:txBody>
      </p:sp>
      <p:graphicFrame>
        <p:nvGraphicFramePr>
          <p:cNvPr id="3075" name="Object 12"/>
          <p:cNvGraphicFramePr>
            <a:graphicFrameLocks noChangeAspect="1"/>
          </p:cNvGraphicFramePr>
          <p:nvPr/>
        </p:nvGraphicFramePr>
        <p:xfrm>
          <a:off x="6572250" y="1857375"/>
          <a:ext cx="15716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6" imgW="774360" imgH="177480" progId="Equation.DSMT4">
                  <p:embed/>
                </p:oleObj>
              </mc:Choice>
              <mc:Fallback>
                <p:oleObj name="Equation" r:id="rId6" imgW="77436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857375"/>
                        <a:ext cx="15716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8286750" y="1714500"/>
          <a:ext cx="6873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8" imgW="444240" imgH="393480" progId="Equation.DSMT4">
                  <p:embed/>
                </p:oleObj>
              </mc:Choice>
              <mc:Fallback>
                <p:oleObj name="Equation" r:id="rId8" imgW="44424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1714500"/>
                        <a:ext cx="687388" cy="608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00034" y="1571612"/>
            <a:ext cx="13372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讨论</a:t>
            </a:r>
            <a:r>
              <a:rPr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1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</a:endParaRPr>
          </a:p>
        </p:txBody>
      </p:sp>
      <p:graphicFrame>
        <p:nvGraphicFramePr>
          <p:cNvPr id="3077" name="Object 12"/>
          <p:cNvGraphicFramePr>
            <a:graphicFrameLocks noChangeAspect="1"/>
          </p:cNvGraphicFramePr>
          <p:nvPr/>
        </p:nvGraphicFramePr>
        <p:xfrm>
          <a:off x="5357813" y="2928938"/>
          <a:ext cx="32972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10" imgW="2019240" imgH="393480" progId="Equation.DSMT4">
                  <p:embed/>
                </p:oleObj>
              </mc:Choice>
              <mc:Fallback>
                <p:oleObj name="Equation" r:id="rId10" imgW="201924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928938"/>
                        <a:ext cx="32972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5"/>
          <p:cNvGraphicFramePr>
            <a:graphicFrameLocks noChangeAspect="1"/>
          </p:cNvGraphicFramePr>
          <p:nvPr/>
        </p:nvGraphicFramePr>
        <p:xfrm>
          <a:off x="5357813" y="3643313"/>
          <a:ext cx="3379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12" imgW="2070000" imgH="393480" progId="Equation.DSMT4">
                  <p:embed/>
                </p:oleObj>
              </mc:Choice>
              <mc:Fallback>
                <p:oleObj name="Equation" r:id="rId12" imgW="207000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643313"/>
                        <a:ext cx="33797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6"/>
          <p:cNvGraphicFramePr>
            <a:graphicFrameLocks noChangeAspect="1"/>
          </p:cNvGraphicFramePr>
          <p:nvPr/>
        </p:nvGraphicFramePr>
        <p:xfrm>
          <a:off x="5429250" y="2428875"/>
          <a:ext cx="12144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4" imgW="685800" imgH="228600" progId="Equation.DSMT4">
                  <p:embed/>
                </p:oleObj>
              </mc:Choice>
              <mc:Fallback>
                <p:oleObj name="Equation" r:id="rId14" imgW="6858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428875"/>
                        <a:ext cx="12144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4857752" y="1571612"/>
            <a:ext cx="13997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讨论</a:t>
            </a:r>
            <a:r>
              <a:rPr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</a:rPr>
              <a:t>2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42875" y="714375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角色散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85813"/>
            <a:ext cx="3043238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矩形 5"/>
          <p:cNvSpPr>
            <a:spLocks noChangeArrowheads="1"/>
          </p:cNvSpPr>
          <p:nvPr/>
        </p:nvSpPr>
        <p:spPr bwMode="auto">
          <a:xfrm>
            <a:off x="357188" y="1928813"/>
            <a:ext cx="8358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角色散描述了分光元件将光谱散开能力的大小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6912768" cy="59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2249488"/>
            <a:ext cx="8229600" cy="432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714375"/>
            <a:ext cx="8715375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714375"/>
            <a:ext cx="37528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57250"/>
            <a:ext cx="347345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内容占位符 3"/>
          <p:cNvSpPr>
            <a:spLocks noGrp="1"/>
          </p:cNvSpPr>
          <p:nvPr>
            <p:ph idx="1"/>
          </p:nvPr>
        </p:nvSpPr>
        <p:spPr bwMode="auto">
          <a:xfrm>
            <a:off x="323528" y="3933056"/>
            <a:ext cx="8229600" cy="18158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indent="266700" eaLnBrk="0" hangingPunc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光栅光谱仪是将成分复杂的光分解为光谱线的科学仪器。作为光谱分析的重要仪器之一。</a:t>
            </a:r>
            <a:r>
              <a:rPr lang="zh-CN" altLang="en-US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波长位置可以确定元素种类，强度可以分析材料浓度。</a:t>
            </a:r>
            <a:endParaRPr lang="zh-CN" altLang="zh-CN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14612" y="0"/>
            <a:ext cx="3929089" cy="76944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indent="266700">
              <a:defRPr/>
            </a:pPr>
            <a:r>
              <a:rPr lang="zh-CN" altLang="en-US" sz="44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实验原理</a:t>
            </a:r>
            <a:endParaRPr lang="zh-CN" altLang="en-US" sz="4400" dirty="0">
              <a:solidFill>
                <a:prstClr val="black"/>
              </a:solidFill>
              <a:latin typeface="华文中宋" pitchFamily="2" charset="-122"/>
              <a:ea typeface="华文中宋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50" y="642938"/>
            <a:ext cx="249237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色散</a:t>
            </a: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光栅</a:t>
            </a:r>
          </a:p>
        </p:txBody>
      </p:sp>
      <p:pic>
        <p:nvPicPr>
          <p:cNvPr id="20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4267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42938" y="4500563"/>
          <a:ext cx="15716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4" imgW="774360" imgH="177480" progId="Equation.DSMT4">
                  <p:embed/>
                </p:oleObj>
              </mc:Choice>
              <mc:Fallback>
                <p:oleObj name="Equation" r:id="rId4" imgW="77436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500563"/>
                        <a:ext cx="15716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2428875" y="4500563"/>
          <a:ext cx="18526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6" imgW="914400" imgH="203040" progId="Equation.DSMT4">
                  <p:embed/>
                </p:oleObj>
              </mc:Choice>
              <mc:Fallback>
                <p:oleObj name="Equation" r:id="rId6" imgW="914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500563"/>
                        <a:ext cx="18526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3"/>
          <p:cNvSpPr txBox="1">
            <a:spLocks noChangeArrowheads="1"/>
          </p:cNvSpPr>
          <p:nvPr/>
        </p:nvSpPr>
        <p:spPr bwMode="auto">
          <a:xfrm>
            <a:off x="514870" y="5229200"/>
            <a:ext cx="778668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i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（第几级条纹）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光栅，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条纹数，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d=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a+b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（光栅常数）</a:t>
            </a:r>
          </a:p>
          <a:p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214438"/>
            <a:ext cx="38417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3000375" y="3786188"/>
          <a:ext cx="6873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9" imgW="444240" imgH="393480" progId="Equation.DSMT4">
                  <p:embed/>
                </p:oleObj>
              </mc:Choice>
              <mc:Fallback>
                <p:oleObj name="Equation" r:id="rId9" imgW="4442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786188"/>
                        <a:ext cx="687388" cy="608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6321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3350"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光栅光谱仪的基本结构和光路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785813"/>
            <a:ext cx="835183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23528" y="27672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四、实验内容与步骤 </a:t>
            </a:r>
          </a:p>
        </p:txBody>
      </p:sp>
      <p:sp>
        <p:nvSpPr>
          <p:cNvPr id="9219" name="TextBox 75"/>
          <p:cNvSpPr txBox="1">
            <a:spLocks noChangeArrowheads="1"/>
          </p:cNvSpPr>
          <p:nvPr/>
        </p:nvSpPr>
        <p:spPr bwMode="auto">
          <a:xfrm>
            <a:off x="276225" y="1557338"/>
            <a:ext cx="8543925" cy="390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将汞灯下端铜柱对准入射狭缝下的铜柱保证高度一致。</a:t>
            </a:r>
            <a:endParaRPr lang="en-US" altLang="zh-CN" sz="24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将出射狭缝调节至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0.1mm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，将入射狭缝调节致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0.4mm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确保电控箱的负高压旋钮逆时针旋至最小值。</a:t>
            </a:r>
            <a:endParaRPr lang="en-US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注意：如果接收系统为光电倍增管，则，一定不要在光电倍增管加有电源和高压的情况下，暴露于自然光或任何强光下，否则将使倍增管寿命减小、灵敏度降低，甚至损坏倍增管。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701777"/>
            <a:ext cx="2202847" cy="662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、实验设置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89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5" descr="u=4047941451,4106937667&amp;gp=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0"/>
            <a:ext cx="1778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75"/>
          <p:cNvSpPr txBox="1">
            <a:spLocks noChangeArrowheads="1"/>
          </p:cNvSpPr>
          <p:nvPr/>
        </p:nvSpPr>
        <p:spPr bwMode="auto">
          <a:xfrm>
            <a:off x="251520" y="692696"/>
            <a:ext cx="82867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、开机与系统复位</a:t>
            </a:r>
          </a:p>
          <a:p>
            <a:pPr indent="254000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确认光谱仪已经正确连接并打开电源。执行光栅光谱仪的操作程序。若光出现图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画面，请检查电控箱电源开关与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USB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接线，确认开关打开接线正常后，单击“确定”按钮，出现图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画面，提示进行系统复位。根据提示，按“确定”按钮，即进入仪器系统复位。等待约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5-7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分钟</a:t>
            </a:r>
          </a:p>
        </p:txBody>
      </p:sp>
      <p:graphicFrame>
        <p:nvGraphicFramePr>
          <p:cNvPr id="1024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419186"/>
              </p:ext>
            </p:extLst>
          </p:nvPr>
        </p:nvGraphicFramePr>
        <p:xfrm>
          <a:off x="610465" y="3992647"/>
          <a:ext cx="3762375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BMP 图像" r:id="rId4" imgW="3790476" imgH="2095793" progId="Paint.Picture">
                  <p:embed/>
                </p:oleObj>
              </mc:Choice>
              <mc:Fallback>
                <p:oleObj name="BMP 图像" r:id="rId4" imgW="3790476" imgH="2095793" progId="Paint.Picture">
                  <p:embed/>
                  <p:pic>
                    <p:nvPicPr>
                      <p:cNvPr id="10245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65" y="3992647"/>
                        <a:ext cx="3762375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54648"/>
              </p:ext>
            </p:extLst>
          </p:nvPr>
        </p:nvGraphicFramePr>
        <p:xfrm>
          <a:off x="5052490" y="3992647"/>
          <a:ext cx="37211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BMP 图像" r:id="rId6" imgW="3772427" imgH="2085714" progId="Paint.Picture">
                  <p:embed/>
                </p:oleObj>
              </mc:Choice>
              <mc:Fallback>
                <p:oleObj name="BMP 图像" r:id="rId6" imgW="3772427" imgH="2085714" progId="Paint.Picture">
                  <p:embed/>
                  <p:pic>
                    <p:nvPicPr>
                      <p:cNvPr id="10246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490" y="3992647"/>
                        <a:ext cx="37211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68574" y="6103422"/>
            <a:ext cx="78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1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19439" y="6103422"/>
            <a:ext cx="78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1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528" y="27672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四、实验内容与步骤 </a:t>
            </a:r>
          </a:p>
        </p:txBody>
      </p:sp>
    </p:spTree>
    <p:extLst>
      <p:ext uri="{BB962C8B-B14F-4D97-AF65-F5344CB8AC3E}">
        <p14:creationId xmlns:p14="http://schemas.microsoft.com/office/powerpoint/2010/main" val="42204621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u=4047941451,4106937667&amp;gp=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5300663"/>
            <a:ext cx="1778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Box 66"/>
          <p:cNvSpPr txBox="1">
            <a:spLocks noChangeArrowheads="1"/>
          </p:cNvSpPr>
          <p:nvPr/>
        </p:nvSpPr>
        <p:spPr bwMode="auto">
          <a:xfrm>
            <a:off x="276225" y="1794856"/>
            <a:ext cx="6600031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3.1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将负高压调节至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240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左右，点击光谱扫描。</a:t>
            </a:r>
            <a:endParaRPr lang="en-US" altLang="zh-CN" sz="24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3.2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扫描完成后，点击</a:t>
            </a:r>
            <a:r>
              <a:rPr lang="zh-CN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峰值检索，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系统将</a:t>
            </a:r>
            <a:r>
              <a:rPr lang="zh-CN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当前图谱中一定范围内的峰值检索出来。</a:t>
            </a:r>
          </a:p>
        </p:txBody>
      </p:sp>
      <p:sp>
        <p:nvSpPr>
          <p:cNvPr id="2" name="矩形 1"/>
          <p:cNvSpPr/>
          <p:nvPr/>
        </p:nvSpPr>
        <p:spPr>
          <a:xfrm>
            <a:off x="312079" y="1132495"/>
            <a:ext cx="2677336" cy="662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 </a:t>
            </a:r>
            <a:r>
              <a:rPr lang="zh-CN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汞灯谱线校准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33436"/>
              </p:ext>
            </p:extLst>
          </p:nvPr>
        </p:nvGraphicFramePr>
        <p:xfrm>
          <a:off x="7451525" y="711310"/>
          <a:ext cx="136815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xmlns="" val="3486427047"/>
                    </a:ext>
                  </a:extLst>
                </a:gridCol>
              </a:tblGrid>
              <a:tr h="3617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汞谱线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0647066"/>
                  </a:ext>
                </a:extLst>
              </a:tr>
              <a:tr h="36176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404.7nm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8395977"/>
                  </a:ext>
                </a:extLst>
              </a:tr>
              <a:tr h="36176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435.8nm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4163594"/>
                  </a:ext>
                </a:extLst>
              </a:tr>
              <a:tr h="36176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546.1nm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292931"/>
                  </a:ext>
                </a:extLst>
              </a:tr>
              <a:tr h="36176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577.0nm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1233256"/>
                  </a:ext>
                </a:extLst>
              </a:tr>
              <a:tr h="36176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579.0nm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943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2079" y="3155824"/>
            <a:ext cx="81355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  <a:buFont typeface="Arial" panose="020B0604020202020204" pitchFamily="34" charset="0"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3.3</a:t>
            </a:r>
            <a:r>
              <a:rPr lang="zh-CN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zh-CN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对话框中输入系统值与实际波长值的差值，点击确定即可。</a:t>
            </a:r>
          </a:p>
          <a:p>
            <a:pPr indent="457200" eaLnBrk="1" hangingPunct="1">
              <a:lnSpc>
                <a:spcPct val="110000"/>
              </a:lnSpc>
              <a:buFont typeface="Arial" panose="020B0604020202020204" pitchFamily="34" charset="0"/>
              <a:defRPr/>
            </a:pPr>
            <a:endParaRPr lang="zh-CN" altLang="en-US" sz="24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23528" y="27672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四、实验内容与步骤 </a:t>
            </a:r>
          </a:p>
        </p:txBody>
      </p:sp>
      <p:sp>
        <p:nvSpPr>
          <p:cNvPr id="8" name="TextBox 66"/>
          <p:cNvSpPr txBox="1">
            <a:spLocks noChangeArrowheads="1"/>
          </p:cNvSpPr>
          <p:nvPr/>
        </p:nvSpPr>
        <p:spPr bwMode="auto">
          <a:xfrm>
            <a:off x="683568" y="4221088"/>
            <a:ext cx="76328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参数调节：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0.1nm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，波长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400~600nm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，增益调至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</a:p>
          <a:p>
            <a:pPr indent="457200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系统操作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波长校正</a:t>
            </a:r>
            <a:endParaRPr lang="en-US" altLang="zh-CN" sz="24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>
              <a:defRPr/>
            </a:pPr>
            <a:endParaRPr lang="zh-CN" altLang="zh-CN" sz="24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0659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6"/>
          <p:cNvSpPr txBox="1">
            <a:spLocks noChangeArrowheads="1"/>
          </p:cNvSpPr>
          <p:nvPr/>
        </p:nvSpPr>
        <p:spPr bwMode="auto">
          <a:xfrm>
            <a:off x="409249" y="877887"/>
            <a:ext cx="8763000" cy="638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 </a:t>
            </a:r>
            <a:r>
              <a:rPr lang="zh-CN" altLang="en-US" sz="2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钨</a:t>
            </a:r>
            <a:r>
              <a:rPr lang="zh-CN" altLang="zh-CN" sz="2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灯谱线</a:t>
            </a:r>
            <a:r>
              <a:rPr lang="zh-CN" altLang="en-US" sz="2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</a:t>
            </a:r>
            <a:endParaRPr lang="en-US" altLang="zh-CN" sz="28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4.1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将钨灯放置在入射狭缝处，将负高压调节至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240~260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左右，点击光谱扫描。</a:t>
            </a:r>
            <a:endParaRPr lang="en-US" altLang="zh-CN" sz="24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4.2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扫描完成后，点击数据处理</a:t>
            </a:r>
            <a:r>
              <a:rPr lang="zh-CN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点击检索数据，数据列表，然后右键复制所有数据（</a:t>
            </a:r>
            <a:r>
              <a:rPr lang="zh-CN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指读当前图谱文件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所有的强度数据</a:t>
            </a:r>
            <a:r>
              <a:rPr lang="zh-CN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检索并将结果显示出来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），导入至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EXL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zh-CN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indent="457200"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4.3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保存文件后装入玻璃片，然后重复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4.1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4.2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步骤。</a:t>
            </a:r>
            <a:endParaRPr lang="en-US" altLang="zh-CN" sz="24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>
              <a:lnSpc>
                <a:spcPct val="110000"/>
              </a:lnSpc>
              <a:defRPr/>
            </a:pPr>
            <a:endParaRPr lang="en-US" altLang="zh-CN" sz="24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 </a:t>
            </a:r>
            <a:r>
              <a:rPr lang="zh-CN" altLang="en-US" sz="28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退出系统与关机</a:t>
            </a:r>
            <a:endParaRPr lang="en-US" altLang="zh-CN" sz="28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5.1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当系统测试结束后，将入射狭缝调节至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0.1mm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左右，将电控箱的负高压旋钮逆时针旋至最小值。点击菜单栏中“文件</a:t>
            </a:r>
            <a:r>
              <a:rPr lang="en-US" altLang="zh-CN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\</a:t>
            </a:r>
            <a:r>
              <a:rPr lang="zh-CN" altLang="en-US" sz="24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退出系统”，按照提示关闭电源退出仪器操作系统。</a:t>
            </a:r>
          </a:p>
          <a:p>
            <a:pPr indent="457200">
              <a:lnSpc>
                <a:spcPct val="110000"/>
              </a:lnSpc>
              <a:defRPr/>
            </a:pPr>
            <a:endParaRPr lang="zh-CN" altLang="zh-CN" sz="2400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sz="20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27672"/>
            <a:ext cx="757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四、实验内容与步骤 </a:t>
            </a:r>
          </a:p>
        </p:txBody>
      </p:sp>
      <p:sp>
        <p:nvSpPr>
          <p:cNvPr id="6" name="TextBox 66"/>
          <p:cNvSpPr txBox="1">
            <a:spLocks noChangeArrowheads="1"/>
          </p:cNvSpPr>
          <p:nvPr/>
        </p:nvSpPr>
        <p:spPr bwMode="auto">
          <a:xfrm>
            <a:off x="683568" y="4005064"/>
            <a:ext cx="7632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参数调节：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nm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，波长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200~660nm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，增益调至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zh-CN" sz="24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46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39552" y="27672"/>
            <a:ext cx="3600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五、报告要求 </a:t>
            </a:r>
          </a:p>
        </p:txBody>
      </p:sp>
      <p:sp>
        <p:nvSpPr>
          <p:cNvPr id="13315" name="TextBox 11"/>
          <p:cNvSpPr txBox="1">
            <a:spLocks noChangeArrowheads="1"/>
          </p:cNvSpPr>
          <p:nvPr/>
        </p:nvSpPr>
        <p:spPr bwMode="auto">
          <a:xfrm>
            <a:off x="504055" y="908720"/>
            <a:ext cx="7821612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1、 做钨灯放置玻璃片前后光谱图</a:t>
            </a:r>
            <a:endParaRPr lang="en-US" altLang="zh-CN" sz="32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、绘制玻璃的透过率曲线（前光谱</a:t>
            </a:r>
            <a:r>
              <a:rPr lang="en-US" altLang="zh-CN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后光谱）</a:t>
            </a:r>
            <a:r>
              <a:rPr lang="en-US" altLang="zh-CN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前光谱*</a:t>
            </a:r>
            <a:r>
              <a:rPr lang="en-US" altLang="zh-CN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</a:t>
            </a:r>
            <a:r>
              <a:rPr lang="en-US" altLang="zh-CN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思考题</a:t>
            </a:r>
            <a:endParaRPr lang="en-US" altLang="zh-CN" sz="32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简述光栅光谱仪的组成</a:t>
            </a:r>
            <a:endParaRPr lang="en-US" altLang="zh-CN" sz="3200" b="1" dirty="0" smtClean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32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光栅</a:t>
            </a:r>
            <a:r>
              <a:rPr lang="zh-CN" altLang="en-US" sz="3200" b="1" dirty="0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光谱仪的应用举例</a:t>
            </a:r>
            <a:endParaRPr lang="zh-CN" altLang="en-US" sz="32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86" y="4009121"/>
            <a:ext cx="3107881" cy="22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8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232</TotalTime>
  <Words>648</Words>
  <Application>Microsoft Office PowerPoint</Application>
  <PresentationFormat>全屏显示(4:3)</PresentationFormat>
  <Paragraphs>61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方正姚体</vt:lpstr>
      <vt:lpstr>华文中宋</vt:lpstr>
      <vt:lpstr>宋体</vt:lpstr>
      <vt:lpstr>Arial</vt:lpstr>
      <vt:lpstr>Calibri</vt:lpstr>
      <vt:lpstr>Georgia</vt:lpstr>
      <vt:lpstr>Times New Roman</vt:lpstr>
      <vt:lpstr>Trebuchet MS</vt:lpstr>
      <vt:lpstr>Wingdings 2</vt:lpstr>
      <vt:lpstr>都市</vt:lpstr>
      <vt:lpstr>Equation</vt:lpstr>
      <vt:lpstr>BMP 图像</vt:lpstr>
      <vt:lpstr>光栅光谱仪的使用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2角色散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win7</cp:lastModifiedBy>
  <cp:revision>37</cp:revision>
  <dcterms:created xsi:type="dcterms:W3CDTF">2017-12-03T16:41:15Z</dcterms:created>
  <dcterms:modified xsi:type="dcterms:W3CDTF">2022-11-17T05:38:29Z</dcterms:modified>
</cp:coreProperties>
</file>