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6" r:id="rId2"/>
    <p:sldId id="277" r:id="rId3"/>
    <p:sldId id="281" r:id="rId4"/>
    <p:sldId id="316" r:id="rId5"/>
    <p:sldId id="302" r:id="rId6"/>
    <p:sldId id="299" r:id="rId7"/>
    <p:sldId id="286" r:id="rId8"/>
    <p:sldId id="293" r:id="rId9"/>
    <p:sldId id="298" r:id="rId10"/>
    <p:sldId id="263" r:id="rId11"/>
    <p:sldId id="300" r:id="rId12"/>
    <p:sldId id="269" r:id="rId13"/>
    <p:sldId id="270" r:id="rId14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2" autoAdjust="0"/>
  </p:normalViewPr>
  <p:slideViewPr>
    <p:cSldViewPr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wmf"/><Relationship Id="rId5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DF407-6A11-472A-8049-A759804C3FE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17C42-72C3-415E-BB59-633A5372D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39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3E75C-4AAA-4C26-93AB-0148FD837DCC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3069B-5986-4504-8B9A-0FEE09B3D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6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069B-5986-4504-8B9A-0FEE09B3DD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3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069B-5986-4504-8B9A-0FEE09B3DD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4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069B-5986-4504-8B9A-0FEE09B3DD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069B-5986-4504-8B9A-0FEE09B3DD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3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069B-5986-4504-8B9A-0FEE09B3DD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5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27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5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7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0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7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784" y="1349896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一、实验目的：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528" y="2348880"/>
            <a:ext cx="8208912" cy="4572000"/>
          </a:xfrm>
        </p:spPr>
        <p:txBody>
          <a:bodyPr>
            <a:normAutofit/>
          </a:bodyPr>
          <a:lstStyle/>
          <a:p>
            <a:endParaRPr lang="en-US" altLang="zh-CN" sz="2800" b="1" dirty="0" smtClean="0"/>
          </a:p>
          <a:p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．熟悉一种利用光的多普勒频移形成光拍的原理，精确测量微弱振动位移的方法。</a:t>
            </a:r>
          </a:p>
          <a:p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．作出外力驱动音叉时的谐振曲线。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188695" y="453023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/>
              <a:t>双光栅测微弱振动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、实验仪器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双光栅微弱振动测量仪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  <p:grpSp>
        <p:nvGrpSpPr>
          <p:cNvPr id="30722" name="Group 2"/>
          <p:cNvGrpSpPr>
            <a:grpSpLocks noChangeAspect="1"/>
          </p:cNvGrpSpPr>
          <p:nvPr/>
        </p:nvGrpSpPr>
        <p:grpSpPr bwMode="auto">
          <a:xfrm>
            <a:off x="323528" y="1988840"/>
            <a:ext cx="4264025" cy="3096344"/>
            <a:chOff x="2827" y="7524"/>
            <a:chExt cx="6714" cy="3520"/>
          </a:xfrm>
        </p:grpSpPr>
        <p:sp>
          <p:nvSpPr>
            <p:cNvPr id="30723" name="AutoShape 3"/>
            <p:cNvSpPr>
              <a:spLocks noChangeAspect="1" noChangeArrowheads="1"/>
            </p:cNvSpPr>
            <p:nvPr/>
          </p:nvSpPr>
          <p:spPr bwMode="auto">
            <a:xfrm>
              <a:off x="2827" y="7524"/>
              <a:ext cx="6714" cy="35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4" name="Freeform 4"/>
            <p:cNvSpPr/>
            <p:nvPr/>
          </p:nvSpPr>
          <p:spPr bwMode="auto">
            <a:xfrm>
              <a:off x="4282" y="10829"/>
              <a:ext cx="98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148" y="0"/>
                </a:cxn>
                <a:cxn ang="0">
                  <a:pos x="197" y="56"/>
                </a:cxn>
                <a:cxn ang="0">
                  <a:pos x="197" y="112"/>
                </a:cxn>
                <a:cxn ang="0">
                  <a:pos x="148" y="168"/>
                </a:cxn>
                <a:cxn ang="0">
                  <a:pos x="49" y="168"/>
                </a:cxn>
                <a:cxn ang="0">
                  <a:pos x="0" y="223"/>
                </a:cxn>
                <a:cxn ang="0">
                  <a:pos x="0" y="336"/>
                </a:cxn>
                <a:cxn ang="0">
                  <a:pos x="197" y="336"/>
                </a:cxn>
              </a:cxnLst>
              <a:rect l="0" t="0" r="r" b="b"/>
              <a:pathLst>
                <a:path w="197" h="336">
                  <a:moveTo>
                    <a:pt x="0" y="56"/>
                  </a:moveTo>
                  <a:lnTo>
                    <a:pt x="49" y="0"/>
                  </a:lnTo>
                  <a:lnTo>
                    <a:pt x="148" y="0"/>
                  </a:lnTo>
                  <a:lnTo>
                    <a:pt x="197" y="56"/>
                  </a:lnTo>
                  <a:lnTo>
                    <a:pt x="197" y="112"/>
                  </a:lnTo>
                  <a:lnTo>
                    <a:pt x="148" y="168"/>
                  </a:lnTo>
                  <a:lnTo>
                    <a:pt x="49" y="168"/>
                  </a:lnTo>
                  <a:lnTo>
                    <a:pt x="0" y="223"/>
                  </a:lnTo>
                  <a:lnTo>
                    <a:pt x="0" y="336"/>
                  </a:lnTo>
                  <a:lnTo>
                    <a:pt x="197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5" name="Freeform 5"/>
            <p:cNvSpPr/>
            <p:nvPr/>
          </p:nvSpPr>
          <p:spPr bwMode="auto">
            <a:xfrm>
              <a:off x="4430" y="10829"/>
              <a:ext cx="73" cy="112"/>
            </a:xfrm>
            <a:custGeom>
              <a:avLst/>
              <a:gdLst/>
              <a:ahLst/>
              <a:cxnLst>
                <a:cxn ang="0">
                  <a:pos x="48" y="336"/>
                </a:cxn>
                <a:cxn ang="0">
                  <a:pos x="0" y="280"/>
                </a:cxn>
                <a:cxn ang="0">
                  <a:pos x="0" y="56"/>
                </a:cxn>
                <a:cxn ang="0">
                  <a:pos x="48" y="0"/>
                </a:cxn>
                <a:cxn ang="0">
                  <a:pos x="97" y="0"/>
                </a:cxn>
                <a:cxn ang="0">
                  <a:pos x="146" y="56"/>
                </a:cxn>
                <a:cxn ang="0">
                  <a:pos x="146" y="280"/>
                </a:cxn>
                <a:cxn ang="0">
                  <a:pos x="97" y="336"/>
                </a:cxn>
                <a:cxn ang="0">
                  <a:pos x="48" y="336"/>
                </a:cxn>
              </a:cxnLst>
              <a:rect l="0" t="0" r="r" b="b"/>
              <a:pathLst>
                <a:path w="146" h="336">
                  <a:moveTo>
                    <a:pt x="48" y="336"/>
                  </a:moveTo>
                  <a:lnTo>
                    <a:pt x="0" y="280"/>
                  </a:lnTo>
                  <a:lnTo>
                    <a:pt x="0" y="56"/>
                  </a:lnTo>
                  <a:lnTo>
                    <a:pt x="48" y="0"/>
                  </a:lnTo>
                  <a:lnTo>
                    <a:pt x="97" y="0"/>
                  </a:lnTo>
                  <a:lnTo>
                    <a:pt x="146" y="56"/>
                  </a:lnTo>
                  <a:lnTo>
                    <a:pt x="146" y="280"/>
                  </a:lnTo>
                  <a:lnTo>
                    <a:pt x="97" y="336"/>
                  </a:lnTo>
                  <a:lnTo>
                    <a:pt x="48" y="33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5608" y="11043"/>
              <a:ext cx="4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4695" y="11043"/>
              <a:ext cx="4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H="1">
              <a:off x="4695" y="9725"/>
              <a:ext cx="633" cy="13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29" name="Freeform 9"/>
            <p:cNvSpPr/>
            <p:nvPr/>
          </p:nvSpPr>
          <p:spPr bwMode="auto">
            <a:xfrm>
              <a:off x="5246" y="9556"/>
              <a:ext cx="221" cy="167"/>
            </a:xfrm>
            <a:custGeom>
              <a:avLst/>
              <a:gdLst/>
              <a:ahLst/>
              <a:cxnLst>
                <a:cxn ang="0">
                  <a:pos x="441" y="251"/>
                </a:cxn>
                <a:cxn ang="0">
                  <a:pos x="434" y="186"/>
                </a:cxn>
                <a:cxn ang="0">
                  <a:pos x="411" y="125"/>
                </a:cxn>
                <a:cxn ang="0">
                  <a:pos x="377" y="73"/>
                </a:cxn>
                <a:cxn ang="0">
                  <a:pos x="331" y="34"/>
                </a:cxn>
                <a:cxn ang="0">
                  <a:pos x="278" y="9"/>
                </a:cxn>
                <a:cxn ang="0">
                  <a:pos x="221" y="0"/>
                </a:cxn>
                <a:cxn ang="0">
                  <a:pos x="164" y="9"/>
                </a:cxn>
                <a:cxn ang="0">
                  <a:pos x="110" y="34"/>
                </a:cxn>
                <a:cxn ang="0">
                  <a:pos x="65" y="73"/>
                </a:cxn>
                <a:cxn ang="0">
                  <a:pos x="30" y="125"/>
                </a:cxn>
                <a:cxn ang="0">
                  <a:pos x="8" y="186"/>
                </a:cxn>
                <a:cxn ang="0">
                  <a:pos x="0" y="251"/>
                </a:cxn>
                <a:cxn ang="0">
                  <a:pos x="8" y="316"/>
                </a:cxn>
                <a:cxn ang="0">
                  <a:pos x="30" y="376"/>
                </a:cxn>
                <a:cxn ang="0">
                  <a:pos x="65" y="428"/>
                </a:cxn>
                <a:cxn ang="0">
                  <a:pos x="110" y="467"/>
                </a:cxn>
                <a:cxn ang="0">
                  <a:pos x="164" y="493"/>
                </a:cxn>
                <a:cxn ang="0">
                  <a:pos x="221" y="502"/>
                </a:cxn>
                <a:cxn ang="0">
                  <a:pos x="278" y="493"/>
                </a:cxn>
                <a:cxn ang="0">
                  <a:pos x="331" y="467"/>
                </a:cxn>
                <a:cxn ang="0">
                  <a:pos x="377" y="428"/>
                </a:cxn>
                <a:cxn ang="0">
                  <a:pos x="411" y="376"/>
                </a:cxn>
                <a:cxn ang="0">
                  <a:pos x="434" y="316"/>
                </a:cxn>
                <a:cxn ang="0">
                  <a:pos x="441" y="251"/>
                </a:cxn>
              </a:cxnLst>
              <a:rect l="0" t="0" r="r" b="b"/>
              <a:pathLst>
                <a:path w="441" h="502">
                  <a:moveTo>
                    <a:pt x="441" y="251"/>
                  </a:moveTo>
                  <a:lnTo>
                    <a:pt x="434" y="186"/>
                  </a:lnTo>
                  <a:lnTo>
                    <a:pt x="411" y="125"/>
                  </a:lnTo>
                  <a:lnTo>
                    <a:pt x="377" y="73"/>
                  </a:lnTo>
                  <a:lnTo>
                    <a:pt x="331" y="34"/>
                  </a:lnTo>
                  <a:lnTo>
                    <a:pt x="278" y="9"/>
                  </a:lnTo>
                  <a:lnTo>
                    <a:pt x="221" y="0"/>
                  </a:lnTo>
                  <a:lnTo>
                    <a:pt x="164" y="9"/>
                  </a:lnTo>
                  <a:lnTo>
                    <a:pt x="110" y="34"/>
                  </a:lnTo>
                  <a:lnTo>
                    <a:pt x="65" y="73"/>
                  </a:lnTo>
                  <a:lnTo>
                    <a:pt x="30" y="125"/>
                  </a:lnTo>
                  <a:lnTo>
                    <a:pt x="8" y="186"/>
                  </a:lnTo>
                  <a:lnTo>
                    <a:pt x="0" y="251"/>
                  </a:lnTo>
                  <a:lnTo>
                    <a:pt x="8" y="316"/>
                  </a:lnTo>
                  <a:lnTo>
                    <a:pt x="30" y="376"/>
                  </a:lnTo>
                  <a:lnTo>
                    <a:pt x="65" y="428"/>
                  </a:lnTo>
                  <a:lnTo>
                    <a:pt x="110" y="467"/>
                  </a:lnTo>
                  <a:lnTo>
                    <a:pt x="164" y="493"/>
                  </a:lnTo>
                  <a:lnTo>
                    <a:pt x="221" y="502"/>
                  </a:lnTo>
                  <a:lnTo>
                    <a:pt x="278" y="493"/>
                  </a:lnTo>
                  <a:lnTo>
                    <a:pt x="331" y="467"/>
                  </a:lnTo>
                  <a:lnTo>
                    <a:pt x="377" y="428"/>
                  </a:lnTo>
                  <a:lnTo>
                    <a:pt x="411" y="376"/>
                  </a:lnTo>
                  <a:lnTo>
                    <a:pt x="434" y="316"/>
                  </a:lnTo>
                  <a:lnTo>
                    <a:pt x="441" y="25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0" name="Freeform 10"/>
            <p:cNvSpPr/>
            <p:nvPr/>
          </p:nvSpPr>
          <p:spPr bwMode="auto">
            <a:xfrm>
              <a:off x="8082" y="10829"/>
              <a:ext cx="25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8082" y="10941"/>
              <a:ext cx="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2" name="Freeform 12"/>
            <p:cNvSpPr/>
            <p:nvPr/>
          </p:nvSpPr>
          <p:spPr bwMode="auto">
            <a:xfrm>
              <a:off x="8181" y="10829"/>
              <a:ext cx="98" cy="112"/>
            </a:xfrm>
            <a:custGeom>
              <a:avLst/>
              <a:gdLst/>
              <a:ahLst/>
              <a:cxnLst>
                <a:cxn ang="0">
                  <a:pos x="197" y="223"/>
                </a:cxn>
                <a:cxn ang="0">
                  <a:pos x="0" y="223"/>
                </a:cxn>
                <a:cxn ang="0">
                  <a:pos x="148" y="0"/>
                </a:cxn>
                <a:cxn ang="0">
                  <a:pos x="148" y="336"/>
                </a:cxn>
              </a:cxnLst>
              <a:rect l="0" t="0" r="r" b="b"/>
              <a:pathLst>
                <a:path w="197" h="336">
                  <a:moveTo>
                    <a:pt x="197" y="223"/>
                  </a:moveTo>
                  <a:lnTo>
                    <a:pt x="0" y="223"/>
                  </a:lnTo>
                  <a:lnTo>
                    <a:pt x="148" y="0"/>
                  </a:lnTo>
                  <a:lnTo>
                    <a:pt x="148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3" name="Freeform 13"/>
            <p:cNvSpPr/>
            <p:nvPr/>
          </p:nvSpPr>
          <p:spPr bwMode="auto">
            <a:xfrm>
              <a:off x="7573" y="10829"/>
              <a:ext cx="25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7573" y="10941"/>
              <a:ext cx="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5" name="Freeform 15"/>
            <p:cNvSpPr/>
            <p:nvPr/>
          </p:nvSpPr>
          <p:spPr bwMode="auto">
            <a:xfrm>
              <a:off x="7672" y="10829"/>
              <a:ext cx="98" cy="112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49" y="336"/>
                </a:cxn>
                <a:cxn ang="0">
                  <a:pos x="148" y="336"/>
                </a:cxn>
                <a:cxn ang="0">
                  <a:pos x="197" y="280"/>
                </a:cxn>
                <a:cxn ang="0">
                  <a:pos x="197" y="168"/>
                </a:cxn>
                <a:cxn ang="0">
                  <a:pos x="148" y="112"/>
                </a:cxn>
                <a:cxn ang="0">
                  <a:pos x="0" y="112"/>
                </a:cxn>
                <a:cxn ang="0">
                  <a:pos x="0" y="0"/>
                </a:cxn>
                <a:cxn ang="0">
                  <a:pos x="197" y="0"/>
                </a:cxn>
              </a:cxnLst>
              <a:rect l="0" t="0" r="r" b="b"/>
              <a:pathLst>
                <a:path w="197" h="336">
                  <a:moveTo>
                    <a:pt x="0" y="280"/>
                  </a:moveTo>
                  <a:lnTo>
                    <a:pt x="49" y="336"/>
                  </a:lnTo>
                  <a:lnTo>
                    <a:pt x="148" y="336"/>
                  </a:lnTo>
                  <a:lnTo>
                    <a:pt x="197" y="280"/>
                  </a:lnTo>
                  <a:lnTo>
                    <a:pt x="197" y="168"/>
                  </a:lnTo>
                  <a:lnTo>
                    <a:pt x="148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1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6" name="Freeform 16"/>
            <p:cNvSpPr/>
            <p:nvPr/>
          </p:nvSpPr>
          <p:spPr bwMode="auto">
            <a:xfrm>
              <a:off x="7185" y="10829"/>
              <a:ext cx="24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7185" y="10941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8" name="Freeform 18"/>
            <p:cNvSpPr/>
            <p:nvPr/>
          </p:nvSpPr>
          <p:spPr bwMode="auto">
            <a:xfrm>
              <a:off x="7283" y="10829"/>
              <a:ext cx="99" cy="112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148" y="168"/>
                </a:cxn>
                <a:cxn ang="0">
                  <a:pos x="197" y="223"/>
                </a:cxn>
                <a:cxn ang="0">
                  <a:pos x="197" y="280"/>
                </a:cxn>
                <a:cxn ang="0">
                  <a:pos x="148" y="336"/>
                </a:cxn>
                <a:cxn ang="0">
                  <a:pos x="49" y="336"/>
                </a:cxn>
                <a:cxn ang="0">
                  <a:pos x="0" y="280"/>
                </a:cxn>
                <a:cxn ang="0">
                  <a:pos x="0" y="112"/>
                </a:cxn>
                <a:cxn ang="0">
                  <a:pos x="99" y="0"/>
                </a:cxn>
                <a:cxn ang="0">
                  <a:pos x="148" y="0"/>
                </a:cxn>
              </a:cxnLst>
              <a:rect l="0" t="0" r="r" b="b"/>
              <a:pathLst>
                <a:path w="197" h="336">
                  <a:moveTo>
                    <a:pt x="0" y="168"/>
                  </a:moveTo>
                  <a:lnTo>
                    <a:pt x="148" y="168"/>
                  </a:lnTo>
                  <a:lnTo>
                    <a:pt x="197" y="223"/>
                  </a:lnTo>
                  <a:lnTo>
                    <a:pt x="197" y="280"/>
                  </a:lnTo>
                  <a:lnTo>
                    <a:pt x="148" y="336"/>
                  </a:lnTo>
                  <a:lnTo>
                    <a:pt x="49" y="336"/>
                  </a:lnTo>
                  <a:lnTo>
                    <a:pt x="0" y="280"/>
                  </a:lnTo>
                  <a:lnTo>
                    <a:pt x="0" y="112"/>
                  </a:lnTo>
                  <a:lnTo>
                    <a:pt x="99" y="0"/>
                  </a:lnTo>
                  <a:lnTo>
                    <a:pt x="1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39" name="Freeform 19"/>
            <p:cNvSpPr/>
            <p:nvPr/>
          </p:nvSpPr>
          <p:spPr bwMode="auto">
            <a:xfrm>
              <a:off x="6615" y="10829"/>
              <a:ext cx="25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50" y="0"/>
                </a:cxn>
                <a:cxn ang="0">
                  <a:pos x="50" y="336"/>
                </a:cxn>
              </a:cxnLst>
              <a:rect l="0" t="0" r="r" b="b"/>
              <a:pathLst>
                <a:path w="50" h="336">
                  <a:moveTo>
                    <a:pt x="0" y="56"/>
                  </a:moveTo>
                  <a:lnTo>
                    <a:pt x="50" y="0"/>
                  </a:lnTo>
                  <a:lnTo>
                    <a:pt x="50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6615" y="10941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1" name="Freeform 21"/>
            <p:cNvSpPr/>
            <p:nvPr/>
          </p:nvSpPr>
          <p:spPr bwMode="auto">
            <a:xfrm>
              <a:off x="6713" y="10829"/>
              <a:ext cx="98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" y="0"/>
                </a:cxn>
                <a:cxn ang="0">
                  <a:pos x="50" y="336"/>
                </a:cxn>
              </a:cxnLst>
              <a:rect l="0" t="0" r="r" b="b"/>
              <a:pathLst>
                <a:path w="197" h="336">
                  <a:moveTo>
                    <a:pt x="0" y="0"/>
                  </a:moveTo>
                  <a:lnTo>
                    <a:pt x="197" y="0"/>
                  </a:lnTo>
                  <a:lnTo>
                    <a:pt x="50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2" name="Freeform 22"/>
            <p:cNvSpPr/>
            <p:nvPr/>
          </p:nvSpPr>
          <p:spPr bwMode="auto">
            <a:xfrm>
              <a:off x="5810" y="10829"/>
              <a:ext cx="24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810" y="10941"/>
              <a:ext cx="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4" name="Freeform 24"/>
            <p:cNvSpPr/>
            <p:nvPr/>
          </p:nvSpPr>
          <p:spPr bwMode="auto">
            <a:xfrm>
              <a:off x="5908" y="10829"/>
              <a:ext cx="98" cy="112"/>
            </a:xfrm>
            <a:custGeom>
              <a:avLst/>
              <a:gdLst/>
              <a:ahLst/>
              <a:cxnLst>
                <a:cxn ang="0">
                  <a:pos x="49" y="336"/>
                </a:cxn>
                <a:cxn ang="0">
                  <a:pos x="0" y="280"/>
                </a:cxn>
                <a:cxn ang="0">
                  <a:pos x="0" y="223"/>
                </a:cxn>
                <a:cxn ang="0">
                  <a:pos x="49" y="168"/>
                </a:cxn>
                <a:cxn ang="0">
                  <a:pos x="146" y="168"/>
                </a:cxn>
                <a:cxn ang="0">
                  <a:pos x="196" y="112"/>
                </a:cxn>
                <a:cxn ang="0">
                  <a:pos x="196" y="56"/>
                </a:cxn>
                <a:cxn ang="0">
                  <a:pos x="146" y="0"/>
                </a:cxn>
                <a:cxn ang="0">
                  <a:pos x="49" y="0"/>
                </a:cxn>
                <a:cxn ang="0">
                  <a:pos x="0" y="56"/>
                </a:cxn>
                <a:cxn ang="0">
                  <a:pos x="0" y="112"/>
                </a:cxn>
                <a:cxn ang="0">
                  <a:pos x="49" y="168"/>
                </a:cxn>
              </a:cxnLst>
              <a:rect l="0" t="0" r="r" b="b"/>
              <a:pathLst>
                <a:path w="196" h="336">
                  <a:moveTo>
                    <a:pt x="49" y="336"/>
                  </a:moveTo>
                  <a:lnTo>
                    <a:pt x="0" y="280"/>
                  </a:lnTo>
                  <a:lnTo>
                    <a:pt x="0" y="223"/>
                  </a:lnTo>
                  <a:lnTo>
                    <a:pt x="49" y="168"/>
                  </a:lnTo>
                  <a:lnTo>
                    <a:pt x="146" y="168"/>
                  </a:lnTo>
                  <a:lnTo>
                    <a:pt x="196" y="112"/>
                  </a:lnTo>
                  <a:lnTo>
                    <a:pt x="196" y="56"/>
                  </a:lnTo>
                  <a:lnTo>
                    <a:pt x="146" y="0"/>
                  </a:lnTo>
                  <a:lnTo>
                    <a:pt x="49" y="0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49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5" name="Freeform 25"/>
            <p:cNvSpPr/>
            <p:nvPr/>
          </p:nvSpPr>
          <p:spPr bwMode="auto">
            <a:xfrm>
              <a:off x="5932" y="10885"/>
              <a:ext cx="74" cy="56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47" y="55"/>
                </a:cxn>
                <a:cxn ang="0">
                  <a:pos x="147" y="112"/>
                </a:cxn>
                <a:cxn ang="0">
                  <a:pos x="97" y="168"/>
                </a:cxn>
                <a:cxn ang="0">
                  <a:pos x="0" y="168"/>
                </a:cxn>
              </a:cxnLst>
              <a:rect l="0" t="0" r="r" b="b"/>
              <a:pathLst>
                <a:path w="147" h="168">
                  <a:moveTo>
                    <a:pt x="97" y="0"/>
                  </a:moveTo>
                  <a:lnTo>
                    <a:pt x="147" y="55"/>
                  </a:lnTo>
                  <a:lnTo>
                    <a:pt x="147" y="112"/>
                  </a:lnTo>
                  <a:lnTo>
                    <a:pt x="97" y="168"/>
                  </a:lnTo>
                  <a:lnTo>
                    <a:pt x="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6" name="Freeform 26"/>
            <p:cNvSpPr/>
            <p:nvPr/>
          </p:nvSpPr>
          <p:spPr bwMode="auto">
            <a:xfrm>
              <a:off x="4975" y="10829"/>
              <a:ext cx="24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4975" y="10941"/>
              <a:ext cx="4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8" name="Freeform 28"/>
            <p:cNvSpPr/>
            <p:nvPr/>
          </p:nvSpPr>
          <p:spPr bwMode="auto">
            <a:xfrm>
              <a:off x="5073" y="10829"/>
              <a:ext cx="99" cy="112"/>
            </a:xfrm>
            <a:custGeom>
              <a:avLst/>
              <a:gdLst/>
              <a:ahLst/>
              <a:cxnLst>
                <a:cxn ang="0">
                  <a:pos x="48" y="336"/>
                </a:cxn>
                <a:cxn ang="0">
                  <a:pos x="97" y="336"/>
                </a:cxn>
                <a:cxn ang="0">
                  <a:pos x="196" y="223"/>
                </a:cxn>
                <a:cxn ang="0">
                  <a:pos x="196" y="56"/>
                </a:cxn>
                <a:cxn ang="0">
                  <a:pos x="147" y="0"/>
                </a:cxn>
                <a:cxn ang="0">
                  <a:pos x="48" y="0"/>
                </a:cxn>
                <a:cxn ang="0">
                  <a:pos x="0" y="56"/>
                </a:cxn>
                <a:cxn ang="0">
                  <a:pos x="0" y="112"/>
                </a:cxn>
                <a:cxn ang="0">
                  <a:pos x="48" y="168"/>
                </a:cxn>
                <a:cxn ang="0">
                  <a:pos x="196" y="168"/>
                </a:cxn>
              </a:cxnLst>
              <a:rect l="0" t="0" r="r" b="b"/>
              <a:pathLst>
                <a:path w="196" h="336">
                  <a:moveTo>
                    <a:pt x="48" y="336"/>
                  </a:moveTo>
                  <a:lnTo>
                    <a:pt x="97" y="336"/>
                  </a:lnTo>
                  <a:lnTo>
                    <a:pt x="196" y="223"/>
                  </a:lnTo>
                  <a:lnTo>
                    <a:pt x="196" y="56"/>
                  </a:lnTo>
                  <a:lnTo>
                    <a:pt x="147" y="0"/>
                  </a:lnTo>
                  <a:lnTo>
                    <a:pt x="48" y="0"/>
                  </a:lnTo>
                  <a:lnTo>
                    <a:pt x="0" y="56"/>
                  </a:lnTo>
                  <a:lnTo>
                    <a:pt x="0" y="112"/>
                  </a:lnTo>
                  <a:lnTo>
                    <a:pt x="48" y="168"/>
                  </a:lnTo>
                  <a:lnTo>
                    <a:pt x="196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49" name="Freeform 29"/>
            <p:cNvSpPr/>
            <p:nvPr/>
          </p:nvSpPr>
          <p:spPr bwMode="auto">
            <a:xfrm>
              <a:off x="3270" y="10829"/>
              <a:ext cx="98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147" y="0"/>
                </a:cxn>
                <a:cxn ang="0">
                  <a:pos x="197" y="56"/>
                </a:cxn>
                <a:cxn ang="0">
                  <a:pos x="197" y="112"/>
                </a:cxn>
                <a:cxn ang="0">
                  <a:pos x="147" y="168"/>
                </a:cxn>
                <a:cxn ang="0">
                  <a:pos x="49" y="168"/>
                </a:cxn>
                <a:cxn ang="0">
                  <a:pos x="0" y="223"/>
                </a:cxn>
                <a:cxn ang="0">
                  <a:pos x="0" y="336"/>
                </a:cxn>
                <a:cxn ang="0">
                  <a:pos x="197" y="336"/>
                </a:cxn>
              </a:cxnLst>
              <a:rect l="0" t="0" r="r" b="b"/>
              <a:pathLst>
                <a:path w="197" h="336">
                  <a:moveTo>
                    <a:pt x="0" y="56"/>
                  </a:moveTo>
                  <a:lnTo>
                    <a:pt x="49" y="0"/>
                  </a:lnTo>
                  <a:lnTo>
                    <a:pt x="147" y="0"/>
                  </a:lnTo>
                  <a:lnTo>
                    <a:pt x="197" y="56"/>
                  </a:lnTo>
                  <a:lnTo>
                    <a:pt x="197" y="112"/>
                  </a:lnTo>
                  <a:lnTo>
                    <a:pt x="147" y="168"/>
                  </a:lnTo>
                  <a:lnTo>
                    <a:pt x="49" y="168"/>
                  </a:lnTo>
                  <a:lnTo>
                    <a:pt x="0" y="223"/>
                  </a:lnTo>
                  <a:lnTo>
                    <a:pt x="0" y="336"/>
                  </a:lnTo>
                  <a:lnTo>
                    <a:pt x="197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0" name="Freeform 30"/>
            <p:cNvSpPr/>
            <p:nvPr/>
          </p:nvSpPr>
          <p:spPr bwMode="auto">
            <a:xfrm>
              <a:off x="3417" y="10829"/>
              <a:ext cx="25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49" y="336"/>
                </a:cxn>
              </a:cxnLst>
              <a:rect l="0" t="0" r="r" b="b"/>
              <a:pathLst>
                <a:path w="49" h="336">
                  <a:moveTo>
                    <a:pt x="0" y="56"/>
                  </a:moveTo>
                  <a:lnTo>
                    <a:pt x="49" y="0"/>
                  </a:lnTo>
                  <a:lnTo>
                    <a:pt x="49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3417" y="10941"/>
              <a:ext cx="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2" name="Freeform 32"/>
            <p:cNvSpPr/>
            <p:nvPr/>
          </p:nvSpPr>
          <p:spPr bwMode="auto">
            <a:xfrm>
              <a:off x="8898" y="10470"/>
              <a:ext cx="147" cy="1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5"/>
                </a:cxn>
                <a:cxn ang="0">
                  <a:pos x="0" y="55"/>
                </a:cxn>
              </a:cxnLst>
              <a:rect l="0" t="0" r="r" b="b"/>
              <a:pathLst>
                <a:path w="294" h="55">
                  <a:moveTo>
                    <a:pt x="246" y="0"/>
                  </a:moveTo>
                  <a:lnTo>
                    <a:pt x="294" y="55"/>
                  </a:lnTo>
                  <a:lnTo>
                    <a:pt x="0" y="5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8898" y="1047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4" name="Freeform 34"/>
            <p:cNvSpPr/>
            <p:nvPr/>
          </p:nvSpPr>
          <p:spPr bwMode="auto">
            <a:xfrm>
              <a:off x="8971" y="10544"/>
              <a:ext cx="74" cy="7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47" y="56"/>
                </a:cxn>
                <a:cxn ang="0">
                  <a:pos x="147" y="168"/>
                </a:cxn>
                <a:cxn ang="0">
                  <a:pos x="99" y="224"/>
                </a:cxn>
                <a:cxn ang="0">
                  <a:pos x="50" y="224"/>
                </a:cxn>
                <a:cxn ang="0">
                  <a:pos x="0" y="168"/>
                </a:cxn>
                <a:cxn ang="0">
                  <a:pos x="0" y="113"/>
                </a:cxn>
              </a:cxnLst>
              <a:rect l="0" t="0" r="r" b="b"/>
              <a:pathLst>
                <a:path w="147" h="224">
                  <a:moveTo>
                    <a:pt x="99" y="0"/>
                  </a:moveTo>
                  <a:lnTo>
                    <a:pt x="147" y="56"/>
                  </a:lnTo>
                  <a:lnTo>
                    <a:pt x="147" y="168"/>
                  </a:lnTo>
                  <a:lnTo>
                    <a:pt x="99" y="224"/>
                  </a:lnTo>
                  <a:lnTo>
                    <a:pt x="50" y="224"/>
                  </a:lnTo>
                  <a:lnTo>
                    <a:pt x="0" y="168"/>
                  </a:lnTo>
                  <a:lnTo>
                    <a:pt x="0" y="1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5" name="Freeform 35"/>
            <p:cNvSpPr/>
            <p:nvPr/>
          </p:nvSpPr>
          <p:spPr bwMode="auto">
            <a:xfrm>
              <a:off x="8898" y="10544"/>
              <a:ext cx="73" cy="75"/>
            </a:xfrm>
            <a:custGeom>
              <a:avLst/>
              <a:gdLst/>
              <a:ahLst/>
              <a:cxnLst>
                <a:cxn ang="0">
                  <a:pos x="147" y="168"/>
                </a:cxn>
                <a:cxn ang="0">
                  <a:pos x="98" y="224"/>
                </a:cxn>
                <a:cxn ang="0">
                  <a:pos x="49" y="224"/>
                </a:cxn>
                <a:cxn ang="0">
                  <a:pos x="0" y="168"/>
                </a:cxn>
                <a:cxn ang="0">
                  <a:pos x="0" y="56"/>
                </a:cxn>
                <a:cxn ang="0">
                  <a:pos x="49" y="0"/>
                </a:cxn>
              </a:cxnLst>
              <a:rect l="0" t="0" r="r" b="b"/>
              <a:pathLst>
                <a:path w="147" h="224">
                  <a:moveTo>
                    <a:pt x="147" y="168"/>
                  </a:moveTo>
                  <a:lnTo>
                    <a:pt x="98" y="224"/>
                  </a:lnTo>
                  <a:lnTo>
                    <a:pt x="49" y="224"/>
                  </a:lnTo>
                  <a:lnTo>
                    <a:pt x="0" y="168"/>
                  </a:lnTo>
                  <a:lnTo>
                    <a:pt x="0" y="56"/>
                  </a:lnTo>
                  <a:lnTo>
                    <a:pt x="4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6" name="Freeform 36"/>
            <p:cNvSpPr/>
            <p:nvPr/>
          </p:nvSpPr>
          <p:spPr bwMode="auto">
            <a:xfrm>
              <a:off x="8898" y="9749"/>
              <a:ext cx="147" cy="19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5"/>
                </a:cxn>
                <a:cxn ang="0">
                  <a:pos x="0" y="55"/>
                </a:cxn>
              </a:cxnLst>
              <a:rect l="0" t="0" r="r" b="b"/>
              <a:pathLst>
                <a:path w="294" h="55">
                  <a:moveTo>
                    <a:pt x="246" y="0"/>
                  </a:moveTo>
                  <a:lnTo>
                    <a:pt x="294" y="55"/>
                  </a:lnTo>
                  <a:lnTo>
                    <a:pt x="0" y="5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8898" y="9749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8" name="Freeform 38"/>
            <p:cNvSpPr/>
            <p:nvPr/>
          </p:nvSpPr>
          <p:spPr bwMode="auto">
            <a:xfrm>
              <a:off x="8898" y="9824"/>
              <a:ext cx="147" cy="74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6"/>
                </a:cxn>
                <a:cxn ang="0">
                  <a:pos x="294" y="168"/>
                </a:cxn>
                <a:cxn ang="0">
                  <a:pos x="246" y="224"/>
                </a:cxn>
                <a:cxn ang="0">
                  <a:pos x="197" y="224"/>
                </a:cxn>
                <a:cxn ang="0">
                  <a:pos x="147" y="168"/>
                </a:cxn>
                <a:cxn ang="0">
                  <a:pos x="147" y="56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224"/>
                </a:cxn>
              </a:cxnLst>
              <a:rect l="0" t="0" r="r" b="b"/>
              <a:pathLst>
                <a:path w="294" h="224">
                  <a:moveTo>
                    <a:pt x="246" y="0"/>
                  </a:moveTo>
                  <a:lnTo>
                    <a:pt x="294" y="56"/>
                  </a:lnTo>
                  <a:lnTo>
                    <a:pt x="294" y="168"/>
                  </a:lnTo>
                  <a:lnTo>
                    <a:pt x="246" y="224"/>
                  </a:lnTo>
                  <a:lnTo>
                    <a:pt x="197" y="224"/>
                  </a:lnTo>
                  <a:lnTo>
                    <a:pt x="147" y="168"/>
                  </a:lnTo>
                  <a:lnTo>
                    <a:pt x="147" y="56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59" name="Freeform 39"/>
            <p:cNvSpPr/>
            <p:nvPr/>
          </p:nvSpPr>
          <p:spPr bwMode="auto">
            <a:xfrm>
              <a:off x="8898" y="9217"/>
              <a:ext cx="147" cy="1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6"/>
                </a:cxn>
                <a:cxn ang="0">
                  <a:pos x="0" y="56"/>
                </a:cxn>
              </a:cxnLst>
              <a:rect l="0" t="0" r="r" b="b"/>
              <a:pathLst>
                <a:path w="294" h="56">
                  <a:moveTo>
                    <a:pt x="246" y="0"/>
                  </a:moveTo>
                  <a:lnTo>
                    <a:pt x="294" y="56"/>
                  </a:lnTo>
                  <a:lnTo>
                    <a:pt x="0" y="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8898" y="9217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1" name="Freeform 41"/>
            <p:cNvSpPr/>
            <p:nvPr/>
          </p:nvSpPr>
          <p:spPr bwMode="auto">
            <a:xfrm>
              <a:off x="8898" y="9291"/>
              <a:ext cx="147" cy="19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5"/>
                </a:cxn>
                <a:cxn ang="0">
                  <a:pos x="0" y="55"/>
                </a:cxn>
              </a:cxnLst>
              <a:rect l="0" t="0" r="r" b="b"/>
              <a:pathLst>
                <a:path w="294" h="55">
                  <a:moveTo>
                    <a:pt x="246" y="0"/>
                  </a:moveTo>
                  <a:lnTo>
                    <a:pt x="294" y="55"/>
                  </a:lnTo>
                  <a:lnTo>
                    <a:pt x="0" y="5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8898" y="9291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3" name="Freeform 43"/>
            <p:cNvSpPr/>
            <p:nvPr/>
          </p:nvSpPr>
          <p:spPr bwMode="auto">
            <a:xfrm>
              <a:off x="8898" y="8744"/>
              <a:ext cx="147" cy="1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94" y="56"/>
                </a:cxn>
                <a:cxn ang="0">
                  <a:pos x="0" y="56"/>
                </a:cxn>
              </a:cxnLst>
              <a:rect l="0" t="0" r="r" b="b"/>
              <a:pathLst>
                <a:path w="294" h="56">
                  <a:moveTo>
                    <a:pt x="246" y="0"/>
                  </a:moveTo>
                  <a:lnTo>
                    <a:pt x="294" y="56"/>
                  </a:lnTo>
                  <a:lnTo>
                    <a:pt x="0" y="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8898" y="8744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5" name="Freeform 45"/>
            <p:cNvSpPr/>
            <p:nvPr/>
          </p:nvSpPr>
          <p:spPr bwMode="auto">
            <a:xfrm>
              <a:off x="8898" y="8818"/>
              <a:ext cx="147" cy="56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49" y="0"/>
                </a:cxn>
                <a:cxn ang="0">
                  <a:pos x="246" y="0"/>
                </a:cxn>
                <a:cxn ang="0">
                  <a:pos x="294" y="55"/>
                </a:cxn>
                <a:cxn ang="0">
                  <a:pos x="294" y="111"/>
                </a:cxn>
                <a:cxn ang="0">
                  <a:pos x="246" y="167"/>
                </a:cxn>
                <a:cxn ang="0">
                  <a:pos x="49" y="167"/>
                </a:cxn>
                <a:cxn ang="0">
                  <a:pos x="0" y="111"/>
                </a:cxn>
                <a:cxn ang="0">
                  <a:pos x="0" y="55"/>
                </a:cxn>
              </a:cxnLst>
              <a:rect l="0" t="0" r="r" b="b"/>
              <a:pathLst>
                <a:path w="294" h="167">
                  <a:moveTo>
                    <a:pt x="0" y="55"/>
                  </a:moveTo>
                  <a:lnTo>
                    <a:pt x="49" y="0"/>
                  </a:lnTo>
                  <a:lnTo>
                    <a:pt x="246" y="0"/>
                  </a:lnTo>
                  <a:lnTo>
                    <a:pt x="294" y="55"/>
                  </a:lnTo>
                  <a:lnTo>
                    <a:pt x="294" y="111"/>
                  </a:lnTo>
                  <a:lnTo>
                    <a:pt x="246" y="167"/>
                  </a:lnTo>
                  <a:lnTo>
                    <a:pt x="49" y="167"/>
                  </a:lnTo>
                  <a:lnTo>
                    <a:pt x="0" y="111"/>
                  </a:lnTo>
                  <a:lnTo>
                    <a:pt x="0" y="55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6" name="Freeform 46"/>
            <p:cNvSpPr/>
            <p:nvPr/>
          </p:nvSpPr>
          <p:spPr bwMode="auto">
            <a:xfrm>
              <a:off x="8047" y="8009"/>
              <a:ext cx="99" cy="112"/>
            </a:xfrm>
            <a:custGeom>
              <a:avLst/>
              <a:gdLst/>
              <a:ahLst/>
              <a:cxnLst>
                <a:cxn ang="0">
                  <a:pos x="49" y="336"/>
                </a:cxn>
                <a:cxn ang="0">
                  <a:pos x="98" y="336"/>
                </a:cxn>
                <a:cxn ang="0">
                  <a:pos x="197" y="224"/>
                </a:cxn>
                <a:cxn ang="0">
                  <a:pos x="197" y="56"/>
                </a:cxn>
                <a:cxn ang="0">
                  <a:pos x="147" y="0"/>
                </a:cxn>
                <a:cxn ang="0">
                  <a:pos x="49" y="0"/>
                </a:cxn>
                <a:cxn ang="0">
                  <a:pos x="0" y="56"/>
                </a:cxn>
                <a:cxn ang="0">
                  <a:pos x="0" y="113"/>
                </a:cxn>
                <a:cxn ang="0">
                  <a:pos x="49" y="168"/>
                </a:cxn>
                <a:cxn ang="0">
                  <a:pos x="197" y="168"/>
                </a:cxn>
              </a:cxnLst>
              <a:rect l="0" t="0" r="r" b="b"/>
              <a:pathLst>
                <a:path w="197" h="336">
                  <a:moveTo>
                    <a:pt x="49" y="336"/>
                  </a:moveTo>
                  <a:lnTo>
                    <a:pt x="98" y="336"/>
                  </a:lnTo>
                  <a:lnTo>
                    <a:pt x="197" y="224"/>
                  </a:lnTo>
                  <a:lnTo>
                    <a:pt x="197" y="56"/>
                  </a:lnTo>
                  <a:lnTo>
                    <a:pt x="147" y="0"/>
                  </a:lnTo>
                  <a:lnTo>
                    <a:pt x="49" y="0"/>
                  </a:lnTo>
                  <a:lnTo>
                    <a:pt x="0" y="56"/>
                  </a:lnTo>
                  <a:lnTo>
                    <a:pt x="0" y="113"/>
                  </a:lnTo>
                  <a:lnTo>
                    <a:pt x="49" y="168"/>
                  </a:lnTo>
                  <a:lnTo>
                    <a:pt x="197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7" name="Freeform 47"/>
            <p:cNvSpPr/>
            <p:nvPr/>
          </p:nvSpPr>
          <p:spPr bwMode="auto">
            <a:xfrm>
              <a:off x="7469" y="8009"/>
              <a:ext cx="99" cy="112"/>
            </a:xfrm>
            <a:custGeom>
              <a:avLst/>
              <a:gdLst/>
              <a:ahLst/>
              <a:cxnLst>
                <a:cxn ang="0">
                  <a:pos x="49" y="336"/>
                </a:cxn>
                <a:cxn ang="0">
                  <a:pos x="0" y="279"/>
                </a:cxn>
                <a:cxn ang="0">
                  <a:pos x="0" y="224"/>
                </a:cxn>
                <a:cxn ang="0">
                  <a:pos x="49" y="168"/>
                </a:cxn>
                <a:cxn ang="0">
                  <a:pos x="147" y="168"/>
                </a:cxn>
                <a:cxn ang="0">
                  <a:pos x="196" y="113"/>
                </a:cxn>
                <a:cxn ang="0">
                  <a:pos x="196" y="56"/>
                </a:cxn>
                <a:cxn ang="0">
                  <a:pos x="147" y="0"/>
                </a:cxn>
                <a:cxn ang="0">
                  <a:pos x="49" y="0"/>
                </a:cxn>
                <a:cxn ang="0">
                  <a:pos x="0" y="56"/>
                </a:cxn>
                <a:cxn ang="0">
                  <a:pos x="0" y="113"/>
                </a:cxn>
                <a:cxn ang="0">
                  <a:pos x="49" y="168"/>
                </a:cxn>
              </a:cxnLst>
              <a:rect l="0" t="0" r="r" b="b"/>
              <a:pathLst>
                <a:path w="196" h="336">
                  <a:moveTo>
                    <a:pt x="49" y="336"/>
                  </a:moveTo>
                  <a:lnTo>
                    <a:pt x="0" y="279"/>
                  </a:lnTo>
                  <a:lnTo>
                    <a:pt x="0" y="224"/>
                  </a:lnTo>
                  <a:lnTo>
                    <a:pt x="49" y="168"/>
                  </a:lnTo>
                  <a:lnTo>
                    <a:pt x="147" y="168"/>
                  </a:lnTo>
                  <a:lnTo>
                    <a:pt x="196" y="113"/>
                  </a:lnTo>
                  <a:lnTo>
                    <a:pt x="196" y="56"/>
                  </a:lnTo>
                  <a:lnTo>
                    <a:pt x="147" y="0"/>
                  </a:lnTo>
                  <a:lnTo>
                    <a:pt x="49" y="0"/>
                  </a:lnTo>
                  <a:lnTo>
                    <a:pt x="0" y="56"/>
                  </a:lnTo>
                  <a:lnTo>
                    <a:pt x="0" y="113"/>
                  </a:lnTo>
                  <a:lnTo>
                    <a:pt x="49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8" name="Freeform 48"/>
            <p:cNvSpPr/>
            <p:nvPr/>
          </p:nvSpPr>
          <p:spPr bwMode="auto">
            <a:xfrm>
              <a:off x="7494" y="8065"/>
              <a:ext cx="74" cy="5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47" y="56"/>
                </a:cxn>
                <a:cxn ang="0">
                  <a:pos x="147" y="111"/>
                </a:cxn>
                <a:cxn ang="0">
                  <a:pos x="98" y="168"/>
                </a:cxn>
                <a:cxn ang="0">
                  <a:pos x="0" y="168"/>
                </a:cxn>
              </a:cxnLst>
              <a:rect l="0" t="0" r="r" b="b"/>
              <a:pathLst>
                <a:path w="147" h="168">
                  <a:moveTo>
                    <a:pt x="98" y="0"/>
                  </a:moveTo>
                  <a:lnTo>
                    <a:pt x="147" y="56"/>
                  </a:lnTo>
                  <a:lnTo>
                    <a:pt x="147" y="111"/>
                  </a:lnTo>
                  <a:lnTo>
                    <a:pt x="98" y="168"/>
                  </a:lnTo>
                  <a:lnTo>
                    <a:pt x="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69" name="Freeform 49"/>
            <p:cNvSpPr/>
            <p:nvPr/>
          </p:nvSpPr>
          <p:spPr bwMode="auto">
            <a:xfrm>
              <a:off x="7000" y="8009"/>
              <a:ext cx="99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6" y="0"/>
                </a:cxn>
                <a:cxn ang="0">
                  <a:pos x="50" y="336"/>
                </a:cxn>
              </a:cxnLst>
              <a:rect l="0" t="0" r="r" b="b"/>
              <a:pathLst>
                <a:path w="196" h="336">
                  <a:moveTo>
                    <a:pt x="0" y="0"/>
                  </a:moveTo>
                  <a:lnTo>
                    <a:pt x="196" y="0"/>
                  </a:lnTo>
                  <a:lnTo>
                    <a:pt x="50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0" name="Freeform 50"/>
            <p:cNvSpPr/>
            <p:nvPr/>
          </p:nvSpPr>
          <p:spPr bwMode="auto">
            <a:xfrm>
              <a:off x="6532" y="8009"/>
              <a:ext cx="98" cy="112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148" y="168"/>
                </a:cxn>
                <a:cxn ang="0">
                  <a:pos x="197" y="224"/>
                </a:cxn>
                <a:cxn ang="0">
                  <a:pos x="197" y="279"/>
                </a:cxn>
                <a:cxn ang="0">
                  <a:pos x="148" y="336"/>
                </a:cxn>
                <a:cxn ang="0">
                  <a:pos x="49" y="336"/>
                </a:cxn>
                <a:cxn ang="0">
                  <a:pos x="0" y="279"/>
                </a:cxn>
                <a:cxn ang="0">
                  <a:pos x="0" y="113"/>
                </a:cxn>
                <a:cxn ang="0">
                  <a:pos x="98" y="0"/>
                </a:cxn>
                <a:cxn ang="0">
                  <a:pos x="148" y="0"/>
                </a:cxn>
              </a:cxnLst>
              <a:rect l="0" t="0" r="r" b="b"/>
              <a:pathLst>
                <a:path w="197" h="336">
                  <a:moveTo>
                    <a:pt x="0" y="168"/>
                  </a:moveTo>
                  <a:lnTo>
                    <a:pt x="148" y="168"/>
                  </a:lnTo>
                  <a:lnTo>
                    <a:pt x="197" y="224"/>
                  </a:lnTo>
                  <a:lnTo>
                    <a:pt x="197" y="279"/>
                  </a:lnTo>
                  <a:lnTo>
                    <a:pt x="148" y="336"/>
                  </a:lnTo>
                  <a:lnTo>
                    <a:pt x="49" y="336"/>
                  </a:lnTo>
                  <a:lnTo>
                    <a:pt x="0" y="279"/>
                  </a:lnTo>
                  <a:lnTo>
                    <a:pt x="0" y="113"/>
                  </a:lnTo>
                  <a:lnTo>
                    <a:pt x="98" y="0"/>
                  </a:lnTo>
                  <a:lnTo>
                    <a:pt x="1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1" name="Freeform 51"/>
            <p:cNvSpPr/>
            <p:nvPr/>
          </p:nvSpPr>
          <p:spPr bwMode="auto">
            <a:xfrm>
              <a:off x="6200" y="8009"/>
              <a:ext cx="99" cy="112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49" y="336"/>
                </a:cxn>
                <a:cxn ang="0">
                  <a:pos x="148" y="336"/>
                </a:cxn>
                <a:cxn ang="0">
                  <a:pos x="197" y="279"/>
                </a:cxn>
                <a:cxn ang="0">
                  <a:pos x="197" y="168"/>
                </a:cxn>
                <a:cxn ang="0">
                  <a:pos x="148" y="113"/>
                </a:cxn>
                <a:cxn ang="0">
                  <a:pos x="0" y="113"/>
                </a:cxn>
                <a:cxn ang="0">
                  <a:pos x="0" y="0"/>
                </a:cxn>
                <a:cxn ang="0">
                  <a:pos x="197" y="0"/>
                </a:cxn>
              </a:cxnLst>
              <a:rect l="0" t="0" r="r" b="b"/>
              <a:pathLst>
                <a:path w="197" h="336">
                  <a:moveTo>
                    <a:pt x="0" y="279"/>
                  </a:moveTo>
                  <a:lnTo>
                    <a:pt x="49" y="336"/>
                  </a:lnTo>
                  <a:lnTo>
                    <a:pt x="148" y="336"/>
                  </a:lnTo>
                  <a:lnTo>
                    <a:pt x="197" y="279"/>
                  </a:lnTo>
                  <a:lnTo>
                    <a:pt x="197" y="168"/>
                  </a:lnTo>
                  <a:lnTo>
                    <a:pt x="148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2" name="Freeform 52"/>
            <p:cNvSpPr/>
            <p:nvPr/>
          </p:nvSpPr>
          <p:spPr bwMode="auto">
            <a:xfrm>
              <a:off x="5619" y="8009"/>
              <a:ext cx="99" cy="112"/>
            </a:xfrm>
            <a:custGeom>
              <a:avLst/>
              <a:gdLst/>
              <a:ahLst/>
              <a:cxnLst>
                <a:cxn ang="0">
                  <a:pos x="197" y="224"/>
                </a:cxn>
                <a:cxn ang="0">
                  <a:pos x="0" y="224"/>
                </a:cxn>
                <a:cxn ang="0">
                  <a:pos x="148" y="0"/>
                </a:cxn>
                <a:cxn ang="0">
                  <a:pos x="148" y="336"/>
                </a:cxn>
              </a:cxnLst>
              <a:rect l="0" t="0" r="r" b="b"/>
              <a:pathLst>
                <a:path w="197" h="336">
                  <a:moveTo>
                    <a:pt x="197" y="224"/>
                  </a:moveTo>
                  <a:lnTo>
                    <a:pt x="0" y="224"/>
                  </a:lnTo>
                  <a:lnTo>
                    <a:pt x="148" y="0"/>
                  </a:lnTo>
                  <a:lnTo>
                    <a:pt x="148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3" name="Freeform 53"/>
            <p:cNvSpPr/>
            <p:nvPr/>
          </p:nvSpPr>
          <p:spPr bwMode="auto">
            <a:xfrm>
              <a:off x="4350" y="8009"/>
              <a:ext cx="98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8" y="0"/>
                </a:cxn>
                <a:cxn ang="0">
                  <a:pos x="147" y="0"/>
                </a:cxn>
                <a:cxn ang="0">
                  <a:pos x="196" y="56"/>
                </a:cxn>
                <a:cxn ang="0">
                  <a:pos x="196" y="113"/>
                </a:cxn>
                <a:cxn ang="0">
                  <a:pos x="147" y="168"/>
                </a:cxn>
                <a:cxn ang="0">
                  <a:pos x="97" y="168"/>
                </a:cxn>
              </a:cxnLst>
              <a:rect l="0" t="0" r="r" b="b"/>
              <a:pathLst>
                <a:path w="196" h="168">
                  <a:moveTo>
                    <a:pt x="0" y="56"/>
                  </a:moveTo>
                  <a:lnTo>
                    <a:pt x="48" y="0"/>
                  </a:lnTo>
                  <a:lnTo>
                    <a:pt x="147" y="0"/>
                  </a:lnTo>
                  <a:lnTo>
                    <a:pt x="196" y="56"/>
                  </a:lnTo>
                  <a:lnTo>
                    <a:pt x="196" y="113"/>
                  </a:lnTo>
                  <a:lnTo>
                    <a:pt x="147" y="168"/>
                  </a:lnTo>
                  <a:lnTo>
                    <a:pt x="97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4" name="Freeform 54"/>
            <p:cNvSpPr/>
            <p:nvPr/>
          </p:nvSpPr>
          <p:spPr bwMode="auto">
            <a:xfrm>
              <a:off x="4350" y="8065"/>
              <a:ext cx="98" cy="56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96" y="56"/>
                </a:cxn>
                <a:cxn ang="0">
                  <a:pos x="196" y="111"/>
                </a:cxn>
                <a:cxn ang="0">
                  <a:pos x="147" y="168"/>
                </a:cxn>
                <a:cxn ang="0">
                  <a:pos x="48" y="168"/>
                </a:cxn>
                <a:cxn ang="0">
                  <a:pos x="0" y="111"/>
                </a:cxn>
              </a:cxnLst>
              <a:rect l="0" t="0" r="r" b="b"/>
              <a:pathLst>
                <a:path w="196" h="168">
                  <a:moveTo>
                    <a:pt x="147" y="0"/>
                  </a:moveTo>
                  <a:lnTo>
                    <a:pt x="196" y="56"/>
                  </a:lnTo>
                  <a:lnTo>
                    <a:pt x="196" y="111"/>
                  </a:lnTo>
                  <a:lnTo>
                    <a:pt x="147" y="168"/>
                  </a:lnTo>
                  <a:lnTo>
                    <a:pt x="48" y="168"/>
                  </a:lnTo>
                  <a:lnTo>
                    <a:pt x="0" y="1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5" name="Freeform 55"/>
            <p:cNvSpPr/>
            <p:nvPr/>
          </p:nvSpPr>
          <p:spPr bwMode="auto">
            <a:xfrm>
              <a:off x="3780" y="8009"/>
              <a:ext cx="98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9" y="0"/>
                </a:cxn>
                <a:cxn ang="0">
                  <a:pos x="148" y="0"/>
                </a:cxn>
                <a:cxn ang="0">
                  <a:pos x="197" y="56"/>
                </a:cxn>
                <a:cxn ang="0">
                  <a:pos x="197" y="113"/>
                </a:cxn>
                <a:cxn ang="0">
                  <a:pos x="148" y="168"/>
                </a:cxn>
                <a:cxn ang="0">
                  <a:pos x="49" y="168"/>
                </a:cxn>
                <a:cxn ang="0">
                  <a:pos x="0" y="224"/>
                </a:cxn>
                <a:cxn ang="0">
                  <a:pos x="0" y="336"/>
                </a:cxn>
                <a:cxn ang="0">
                  <a:pos x="197" y="336"/>
                </a:cxn>
              </a:cxnLst>
              <a:rect l="0" t="0" r="r" b="b"/>
              <a:pathLst>
                <a:path w="197" h="336">
                  <a:moveTo>
                    <a:pt x="0" y="56"/>
                  </a:moveTo>
                  <a:lnTo>
                    <a:pt x="49" y="0"/>
                  </a:lnTo>
                  <a:lnTo>
                    <a:pt x="148" y="0"/>
                  </a:lnTo>
                  <a:lnTo>
                    <a:pt x="197" y="56"/>
                  </a:lnTo>
                  <a:lnTo>
                    <a:pt x="197" y="113"/>
                  </a:lnTo>
                  <a:lnTo>
                    <a:pt x="148" y="168"/>
                  </a:lnTo>
                  <a:lnTo>
                    <a:pt x="49" y="168"/>
                  </a:lnTo>
                  <a:lnTo>
                    <a:pt x="0" y="224"/>
                  </a:lnTo>
                  <a:lnTo>
                    <a:pt x="0" y="336"/>
                  </a:lnTo>
                  <a:lnTo>
                    <a:pt x="197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6" name="Freeform 56"/>
            <p:cNvSpPr/>
            <p:nvPr/>
          </p:nvSpPr>
          <p:spPr bwMode="auto">
            <a:xfrm>
              <a:off x="3140" y="8009"/>
              <a:ext cx="25" cy="112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50" y="0"/>
                </a:cxn>
                <a:cxn ang="0">
                  <a:pos x="50" y="336"/>
                </a:cxn>
              </a:cxnLst>
              <a:rect l="0" t="0" r="r" b="b"/>
              <a:pathLst>
                <a:path w="50" h="336">
                  <a:moveTo>
                    <a:pt x="0" y="56"/>
                  </a:moveTo>
                  <a:lnTo>
                    <a:pt x="50" y="0"/>
                  </a:lnTo>
                  <a:lnTo>
                    <a:pt x="50" y="3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7" name="Line 57"/>
            <p:cNvSpPr>
              <a:spLocks noChangeShapeType="1"/>
            </p:cNvSpPr>
            <p:nvPr/>
          </p:nvSpPr>
          <p:spPr bwMode="auto">
            <a:xfrm>
              <a:off x="3140" y="8121"/>
              <a:ext cx="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8761" y="9114"/>
              <a:ext cx="1" cy="2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3618" y="8229"/>
              <a:ext cx="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0" name="Line 60"/>
            <p:cNvSpPr>
              <a:spLocks noChangeShapeType="1"/>
            </p:cNvSpPr>
            <p:nvPr/>
          </p:nvSpPr>
          <p:spPr bwMode="auto">
            <a:xfrm flipV="1">
              <a:off x="3034" y="8229"/>
              <a:ext cx="299" cy="8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 flipV="1">
              <a:off x="7377" y="8918"/>
              <a:ext cx="1384" cy="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2" name="Line 62"/>
            <p:cNvSpPr>
              <a:spLocks noChangeShapeType="1"/>
            </p:cNvSpPr>
            <p:nvPr/>
          </p:nvSpPr>
          <p:spPr bwMode="auto">
            <a:xfrm>
              <a:off x="8761" y="10280"/>
              <a:ext cx="1" cy="4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3" name="Line 63"/>
            <p:cNvSpPr>
              <a:spLocks noChangeShapeType="1"/>
            </p:cNvSpPr>
            <p:nvPr/>
          </p:nvSpPr>
          <p:spPr bwMode="auto">
            <a:xfrm>
              <a:off x="8761" y="9628"/>
              <a:ext cx="1" cy="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7860" y="8229"/>
              <a:ext cx="4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7282" y="8229"/>
              <a:ext cx="4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6" name="Line 66"/>
            <p:cNvSpPr>
              <a:spLocks noChangeShapeType="1"/>
            </p:cNvSpPr>
            <p:nvPr/>
          </p:nvSpPr>
          <p:spPr bwMode="auto">
            <a:xfrm>
              <a:off x="6856" y="8229"/>
              <a:ext cx="3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7" name="Line 67"/>
            <p:cNvSpPr>
              <a:spLocks noChangeShapeType="1"/>
            </p:cNvSpPr>
            <p:nvPr/>
          </p:nvSpPr>
          <p:spPr bwMode="auto">
            <a:xfrm>
              <a:off x="6439" y="8229"/>
              <a:ext cx="1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6053" y="8229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5388" y="8229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0" name="Line 70"/>
            <p:cNvSpPr>
              <a:spLocks noChangeShapeType="1"/>
            </p:cNvSpPr>
            <p:nvPr/>
          </p:nvSpPr>
          <p:spPr bwMode="auto">
            <a:xfrm>
              <a:off x="4125" y="8229"/>
              <a:ext cx="4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1" name="Line 71"/>
            <p:cNvSpPr>
              <a:spLocks noChangeShapeType="1"/>
            </p:cNvSpPr>
            <p:nvPr/>
          </p:nvSpPr>
          <p:spPr bwMode="auto">
            <a:xfrm>
              <a:off x="7840" y="11043"/>
              <a:ext cx="4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>
              <a:off x="7430" y="11043"/>
              <a:ext cx="32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>
              <a:off x="6956" y="11043"/>
              <a:ext cx="3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6347" y="11043"/>
              <a:ext cx="5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>
              <a:off x="5154" y="11043"/>
              <a:ext cx="1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4059" y="11043"/>
              <a:ext cx="4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 flipV="1">
              <a:off x="7079" y="9114"/>
              <a:ext cx="1682" cy="5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8" name="Line 78"/>
            <p:cNvSpPr>
              <a:spLocks noChangeShapeType="1"/>
            </p:cNvSpPr>
            <p:nvPr/>
          </p:nvSpPr>
          <p:spPr bwMode="auto">
            <a:xfrm flipV="1">
              <a:off x="7541" y="8229"/>
              <a:ext cx="319" cy="9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 flipV="1">
              <a:off x="6880" y="8229"/>
              <a:ext cx="402" cy="11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0" name="Line 80"/>
            <p:cNvSpPr>
              <a:spLocks noChangeShapeType="1"/>
            </p:cNvSpPr>
            <p:nvPr/>
          </p:nvSpPr>
          <p:spPr bwMode="auto">
            <a:xfrm flipV="1">
              <a:off x="6510" y="8229"/>
              <a:ext cx="346" cy="9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1" name="Line 81"/>
            <p:cNvSpPr>
              <a:spLocks noChangeShapeType="1"/>
            </p:cNvSpPr>
            <p:nvPr/>
          </p:nvSpPr>
          <p:spPr bwMode="auto">
            <a:xfrm flipV="1">
              <a:off x="6285" y="8229"/>
              <a:ext cx="350" cy="9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 flipV="1">
              <a:off x="6113" y="8229"/>
              <a:ext cx="262" cy="7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3" name="Line 83"/>
            <p:cNvSpPr>
              <a:spLocks noChangeShapeType="1"/>
            </p:cNvSpPr>
            <p:nvPr/>
          </p:nvSpPr>
          <p:spPr bwMode="auto">
            <a:xfrm flipV="1">
              <a:off x="5713" y="8229"/>
              <a:ext cx="203" cy="5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4" name="Line 84"/>
            <p:cNvSpPr>
              <a:spLocks noChangeShapeType="1"/>
            </p:cNvSpPr>
            <p:nvPr/>
          </p:nvSpPr>
          <p:spPr bwMode="auto">
            <a:xfrm flipV="1">
              <a:off x="4426" y="8229"/>
              <a:ext cx="174" cy="4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5" name="Line 85"/>
            <p:cNvSpPr>
              <a:spLocks noChangeShapeType="1"/>
            </p:cNvSpPr>
            <p:nvPr/>
          </p:nvSpPr>
          <p:spPr bwMode="auto">
            <a:xfrm flipV="1">
              <a:off x="3373" y="8229"/>
              <a:ext cx="245" cy="6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>
              <a:off x="2917" y="8229"/>
              <a:ext cx="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7" name="Line 87"/>
            <p:cNvSpPr>
              <a:spLocks noChangeShapeType="1"/>
            </p:cNvSpPr>
            <p:nvPr/>
          </p:nvSpPr>
          <p:spPr bwMode="auto">
            <a:xfrm flipV="1">
              <a:off x="7314" y="9385"/>
              <a:ext cx="6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8" name="Line 88"/>
            <p:cNvSpPr>
              <a:spLocks noChangeShapeType="1"/>
            </p:cNvSpPr>
            <p:nvPr/>
          </p:nvSpPr>
          <p:spPr bwMode="auto">
            <a:xfrm flipV="1">
              <a:off x="7314" y="9385"/>
              <a:ext cx="33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09" name="Line 89"/>
            <p:cNvSpPr>
              <a:spLocks noChangeShapeType="1"/>
            </p:cNvSpPr>
            <p:nvPr/>
          </p:nvSpPr>
          <p:spPr bwMode="auto">
            <a:xfrm flipV="1">
              <a:off x="7322" y="9385"/>
              <a:ext cx="5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0" name="Line 90"/>
            <p:cNvSpPr>
              <a:spLocks noChangeShapeType="1"/>
            </p:cNvSpPr>
            <p:nvPr/>
          </p:nvSpPr>
          <p:spPr bwMode="auto">
            <a:xfrm flipV="1">
              <a:off x="7348" y="9399"/>
              <a:ext cx="34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1" name="Line 91"/>
            <p:cNvSpPr>
              <a:spLocks noChangeShapeType="1"/>
            </p:cNvSpPr>
            <p:nvPr/>
          </p:nvSpPr>
          <p:spPr bwMode="auto">
            <a:xfrm flipV="1">
              <a:off x="7375" y="9419"/>
              <a:ext cx="7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2" name="Rectangle 92"/>
            <p:cNvSpPr>
              <a:spLocks noChangeArrowheads="1"/>
            </p:cNvSpPr>
            <p:nvPr/>
          </p:nvSpPr>
          <p:spPr bwMode="auto">
            <a:xfrm>
              <a:off x="7314" y="9385"/>
              <a:ext cx="68" cy="3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3" name="Rectangle 93"/>
            <p:cNvSpPr>
              <a:spLocks noChangeArrowheads="1"/>
            </p:cNvSpPr>
            <p:nvPr/>
          </p:nvSpPr>
          <p:spPr bwMode="auto">
            <a:xfrm>
              <a:off x="7323" y="9340"/>
              <a:ext cx="46" cy="4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>
              <a:off x="8133" y="9572"/>
              <a:ext cx="628" cy="3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5" name="Line 95"/>
            <p:cNvSpPr>
              <a:spLocks noChangeShapeType="1"/>
            </p:cNvSpPr>
            <p:nvPr/>
          </p:nvSpPr>
          <p:spPr bwMode="auto">
            <a:xfrm>
              <a:off x="8076" y="9916"/>
              <a:ext cx="685" cy="3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6" name="Line 96"/>
            <p:cNvSpPr>
              <a:spLocks noChangeShapeType="1"/>
            </p:cNvSpPr>
            <p:nvPr/>
          </p:nvSpPr>
          <p:spPr bwMode="auto">
            <a:xfrm>
              <a:off x="8761" y="8626"/>
              <a:ext cx="1" cy="2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7" name="Line 97"/>
            <p:cNvSpPr>
              <a:spLocks noChangeShapeType="1"/>
            </p:cNvSpPr>
            <p:nvPr/>
          </p:nvSpPr>
          <p:spPr bwMode="auto">
            <a:xfrm flipH="1">
              <a:off x="7840" y="10467"/>
              <a:ext cx="277" cy="5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8" name="Line 98"/>
            <p:cNvSpPr>
              <a:spLocks noChangeShapeType="1"/>
            </p:cNvSpPr>
            <p:nvPr/>
          </p:nvSpPr>
          <p:spPr bwMode="auto">
            <a:xfrm flipH="1">
              <a:off x="7430" y="10485"/>
              <a:ext cx="268" cy="5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19" name="Line 99"/>
            <p:cNvSpPr>
              <a:spLocks noChangeShapeType="1"/>
            </p:cNvSpPr>
            <p:nvPr/>
          </p:nvSpPr>
          <p:spPr bwMode="auto">
            <a:xfrm flipH="1">
              <a:off x="6956" y="10467"/>
              <a:ext cx="277" cy="5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0" name="Line 100"/>
            <p:cNvSpPr>
              <a:spLocks noChangeShapeType="1"/>
            </p:cNvSpPr>
            <p:nvPr/>
          </p:nvSpPr>
          <p:spPr bwMode="auto">
            <a:xfrm flipH="1">
              <a:off x="6347" y="10180"/>
              <a:ext cx="414" cy="8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1" name="Line 101"/>
            <p:cNvSpPr>
              <a:spLocks noChangeShapeType="1"/>
            </p:cNvSpPr>
            <p:nvPr/>
          </p:nvSpPr>
          <p:spPr bwMode="auto">
            <a:xfrm flipH="1">
              <a:off x="5608" y="10193"/>
              <a:ext cx="409" cy="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2" name="Line 102"/>
            <p:cNvSpPr>
              <a:spLocks noChangeShapeType="1"/>
            </p:cNvSpPr>
            <p:nvPr/>
          </p:nvSpPr>
          <p:spPr bwMode="auto">
            <a:xfrm flipH="1">
              <a:off x="4059" y="10327"/>
              <a:ext cx="344" cy="7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3" name="Line 103"/>
            <p:cNvSpPr>
              <a:spLocks noChangeShapeType="1"/>
            </p:cNvSpPr>
            <p:nvPr/>
          </p:nvSpPr>
          <p:spPr bwMode="auto">
            <a:xfrm flipH="1">
              <a:off x="3031" y="10411"/>
              <a:ext cx="304" cy="6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4" name="Line 104"/>
            <p:cNvSpPr>
              <a:spLocks noChangeShapeType="1"/>
            </p:cNvSpPr>
            <p:nvPr/>
          </p:nvSpPr>
          <p:spPr bwMode="auto">
            <a:xfrm>
              <a:off x="3031" y="11043"/>
              <a:ext cx="4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5" name="Freeform 105"/>
            <p:cNvSpPr/>
            <p:nvPr/>
          </p:nvSpPr>
          <p:spPr bwMode="auto">
            <a:xfrm>
              <a:off x="7909" y="9817"/>
              <a:ext cx="172" cy="130"/>
            </a:xfrm>
            <a:custGeom>
              <a:avLst/>
              <a:gdLst/>
              <a:ahLst/>
              <a:cxnLst>
                <a:cxn ang="0">
                  <a:pos x="342" y="195"/>
                </a:cxn>
                <a:cxn ang="0">
                  <a:pos x="333" y="134"/>
                </a:cxn>
                <a:cxn ang="0">
                  <a:pos x="309" y="80"/>
                </a:cxn>
                <a:cxn ang="0">
                  <a:pos x="271" y="37"/>
                </a:cxn>
                <a:cxn ang="0">
                  <a:pos x="223" y="10"/>
                </a:cxn>
                <a:cxn ang="0">
                  <a:pos x="171" y="0"/>
                </a:cxn>
                <a:cxn ang="0">
                  <a:pos x="118" y="10"/>
                </a:cxn>
                <a:cxn ang="0">
                  <a:pos x="70" y="37"/>
                </a:cxn>
                <a:cxn ang="0">
                  <a:pos x="32" y="80"/>
                </a:cxn>
                <a:cxn ang="0">
                  <a:pos x="8" y="134"/>
                </a:cxn>
                <a:cxn ang="0">
                  <a:pos x="0" y="195"/>
                </a:cxn>
                <a:cxn ang="0">
                  <a:pos x="8" y="255"/>
                </a:cxn>
                <a:cxn ang="0">
                  <a:pos x="32" y="309"/>
                </a:cxn>
                <a:cxn ang="0">
                  <a:pos x="70" y="353"/>
                </a:cxn>
                <a:cxn ang="0">
                  <a:pos x="118" y="379"/>
                </a:cxn>
                <a:cxn ang="0">
                  <a:pos x="171" y="389"/>
                </a:cxn>
                <a:cxn ang="0">
                  <a:pos x="223" y="379"/>
                </a:cxn>
                <a:cxn ang="0">
                  <a:pos x="271" y="353"/>
                </a:cxn>
                <a:cxn ang="0">
                  <a:pos x="309" y="309"/>
                </a:cxn>
                <a:cxn ang="0">
                  <a:pos x="333" y="255"/>
                </a:cxn>
                <a:cxn ang="0">
                  <a:pos x="342" y="195"/>
                </a:cxn>
              </a:cxnLst>
              <a:rect l="0" t="0" r="r" b="b"/>
              <a:pathLst>
                <a:path w="342" h="389">
                  <a:moveTo>
                    <a:pt x="342" y="195"/>
                  </a:moveTo>
                  <a:lnTo>
                    <a:pt x="333" y="134"/>
                  </a:lnTo>
                  <a:lnTo>
                    <a:pt x="309" y="80"/>
                  </a:lnTo>
                  <a:lnTo>
                    <a:pt x="271" y="37"/>
                  </a:lnTo>
                  <a:lnTo>
                    <a:pt x="223" y="10"/>
                  </a:lnTo>
                  <a:lnTo>
                    <a:pt x="171" y="0"/>
                  </a:lnTo>
                  <a:lnTo>
                    <a:pt x="118" y="10"/>
                  </a:lnTo>
                  <a:lnTo>
                    <a:pt x="70" y="37"/>
                  </a:lnTo>
                  <a:lnTo>
                    <a:pt x="32" y="80"/>
                  </a:lnTo>
                  <a:lnTo>
                    <a:pt x="8" y="134"/>
                  </a:lnTo>
                  <a:lnTo>
                    <a:pt x="0" y="195"/>
                  </a:lnTo>
                  <a:lnTo>
                    <a:pt x="8" y="255"/>
                  </a:lnTo>
                  <a:lnTo>
                    <a:pt x="32" y="309"/>
                  </a:lnTo>
                  <a:lnTo>
                    <a:pt x="70" y="353"/>
                  </a:lnTo>
                  <a:lnTo>
                    <a:pt x="118" y="379"/>
                  </a:lnTo>
                  <a:lnTo>
                    <a:pt x="171" y="389"/>
                  </a:lnTo>
                  <a:lnTo>
                    <a:pt x="223" y="379"/>
                  </a:lnTo>
                  <a:lnTo>
                    <a:pt x="271" y="353"/>
                  </a:lnTo>
                  <a:lnTo>
                    <a:pt x="309" y="309"/>
                  </a:lnTo>
                  <a:lnTo>
                    <a:pt x="333" y="255"/>
                  </a:lnTo>
                  <a:lnTo>
                    <a:pt x="342" y="195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6" name="Freeform 106"/>
            <p:cNvSpPr/>
            <p:nvPr/>
          </p:nvSpPr>
          <p:spPr bwMode="auto">
            <a:xfrm>
              <a:off x="7833" y="9472"/>
              <a:ext cx="304" cy="230"/>
            </a:xfrm>
            <a:custGeom>
              <a:avLst/>
              <a:gdLst/>
              <a:ahLst/>
              <a:cxnLst>
                <a:cxn ang="0">
                  <a:pos x="607" y="346"/>
                </a:cxn>
                <a:cxn ang="0">
                  <a:pos x="600" y="269"/>
                </a:cxn>
                <a:cxn ang="0">
                  <a:pos x="577" y="195"/>
                </a:cxn>
                <a:cxn ang="0">
                  <a:pos x="541" y="130"/>
                </a:cxn>
                <a:cxn ang="0">
                  <a:pos x="493" y="75"/>
                </a:cxn>
                <a:cxn ang="0">
                  <a:pos x="435" y="34"/>
                </a:cxn>
                <a:cxn ang="0">
                  <a:pos x="372" y="8"/>
                </a:cxn>
                <a:cxn ang="0">
                  <a:pos x="304" y="0"/>
                </a:cxn>
                <a:cxn ang="0">
                  <a:pos x="236" y="8"/>
                </a:cxn>
                <a:cxn ang="0">
                  <a:pos x="172" y="34"/>
                </a:cxn>
                <a:cxn ang="0">
                  <a:pos x="114" y="75"/>
                </a:cxn>
                <a:cxn ang="0">
                  <a:pos x="66" y="130"/>
                </a:cxn>
                <a:cxn ang="0">
                  <a:pos x="30" y="195"/>
                </a:cxn>
                <a:cxn ang="0">
                  <a:pos x="7" y="269"/>
                </a:cxn>
                <a:cxn ang="0">
                  <a:pos x="0" y="346"/>
                </a:cxn>
                <a:cxn ang="0">
                  <a:pos x="7" y="423"/>
                </a:cxn>
                <a:cxn ang="0">
                  <a:pos x="30" y="495"/>
                </a:cxn>
                <a:cxn ang="0">
                  <a:pos x="66" y="560"/>
                </a:cxn>
                <a:cxn ang="0">
                  <a:pos x="114" y="616"/>
                </a:cxn>
                <a:cxn ang="0">
                  <a:pos x="172" y="656"/>
                </a:cxn>
                <a:cxn ang="0">
                  <a:pos x="236" y="682"/>
                </a:cxn>
                <a:cxn ang="0">
                  <a:pos x="304" y="690"/>
                </a:cxn>
                <a:cxn ang="0">
                  <a:pos x="372" y="682"/>
                </a:cxn>
                <a:cxn ang="0">
                  <a:pos x="435" y="656"/>
                </a:cxn>
                <a:cxn ang="0">
                  <a:pos x="493" y="616"/>
                </a:cxn>
                <a:cxn ang="0">
                  <a:pos x="541" y="560"/>
                </a:cxn>
                <a:cxn ang="0">
                  <a:pos x="577" y="495"/>
                </a:cxn>
                <a:cxn ang="0">
                  <a:pos x="600" y="423"/>
                </a:cxn>
                <a:cxn ang="0">
                  <a:pos x="607" y="346"/>
                </a:cxn>
              </a:cxnLst>
              <a:rect l="0" t="0" r="r" b="b"/>
              <a:pathLst>
                <a:path w="607" h="690">
                  <a:moveTo>
                    <a:pt x="607" y="346"/>
                  </a:moveTo>
                  <a:lnTo>
                    <a:pt x="600" y="269"/>
                  </a:lnTo>
                  <a:lnTo>
                    <a:pt x="577" y="195"/>
                  </a:lnTo>
                  <a:lnTo>
                    <a:pt x="541" y="130"/>
                  </a:lnTo>
                  <a:lnTo>
                    <a:pt x="493" y="75"/>
                  </a:lnTo>
                  <a:lnTo>
                    <a:pt x="435" y="34"/>
                  </a:lnTo>
                  <a:lnTo>
                    <a:pt x="372" y="8"/>
                  </a:lnTo>
                  <a:lnTo>
                    <a:pt x="304" y="0"/>
                  </a:lnTo>
                  <a:lnTo>
                    <a:pt x="236" y="8"/>
                  </a:lnTo>
                  <a:lnTo>
                    <a:pt x="172" y="34"/>
                  </a:lnTo>
                  <a:lnTo>
                    <a:pt x="114" y="75"/>
                  </a:lnTo>
                  <a:lnTo>
                    <a:pt x="66" y="130"/>
                  </a:lnTo>
                  <a:lnTo>
                    <a:pt x="30" y="195"/>
                  </a:lnTo>
                  <a:lnTo>
                    <a:pt x="7" y="269"/>
                  </a:lnTo>
                  <a:lnTo>
                    <a:pt x="0" y="346"/>
                  </a:lnTo>
                  <a:lnTo>
                    <a:pt x="7" y="423"/>
                  </a:lnTo>
                  <a:lnTo>
                    <a:pt x="30" y="495"/>
                  </a:lnTo>
                  <a:lnTo>
                    <a:pt x="66" y="560"/>
                  </a:lnTo>
                  <a:lnTo>
                    <a:pt x="114" y="616"/>
                  </a:lnTo>
                  <a:lnTo>
                    <a:pt x="172" y="656"/>
                  </a:lnTo>
                  <a:lnTo>
                    <a:pt x="236" y="682"/>
                  </a:lnTo>
                  <a:lnTo>
                    <a:pt x="304" y="690"/>
                  </a:lnTo>
                  <a:lnTo>
                    <a:pt x="372" y="682"/>
                  </a:lnTo>
                  <a:lnTo>
                    <a:pt x="435" y="656"/>
                  </a:lnTo>
                  <a:lnTo>
                    <a:pt x="493" y="616"/>
                  </a:lnTo>
                  <a:lnTo>
                    <a:pt x="541" y="560"/>
                  </a:lnTo>
                  <a:lnTo>
                    <a:pt x="577" y="495"/>
                  </a:lnTo>
                  <a:lnTo>
                    <a:pt x="600" y="423"/>
                  </a:lnTo>
                  <a:lnTo>
                    <a:pt x="607" y="3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7" name="Freeform 107"/>
            <p:cNvSpPr/>
            <p:nvPr/>
          </p:nvSpPr>
          <p:spPr bwMode="auto">
            <a:xfrm>
              <a:off x="7968" y="10288"/>
              <a:ext cx="241" cy="183"/>
            </a:xfrm>
            <a:custGeom>
              <a:avLst/>
              <a:gdLst/>
              <a:ahLst/>
              <a:cxnLst>
                <a:cxn ang="0">
                  <a:pos x="482" y="274"/>
                </a:cxn>
                <a:cxn ang="0">
                  <a:pos x="474" y="203"/>
                </a:cxn>
                <a:cxn ang="0">
                  <a:pos x="450" y="137"/>
                </a:cxn>
                <a:cxn ang="0">
                  <a:pos x="412" y="80"/>
                </a:cxn>
                <a:cxn ang="0">
                  <a:pos x="362" y="37"/>
                </a:cxn>
                <a:cxn ang="0">
                  <a:pos x="304" y="9"/>
                </a:cxn>
                <a:cxn ang="0">
                  <a:pos x="241" y="0"/>
                </a:cxn>
                <a:cxn ang="0">
                  <a:pos x="179" y="9"/>
                </a:cxn>
                <a:cxn ang="0">
                  <a:pos x="121" y="37"/>
                </a:cxn>
                <a:cxn ang="0">
                  <a:pos x="71" y="80"/>
                </a:cxn>
                <a:cxn ang="0">
                  <a:pos x="32" y="137"/>
                </a:cxn>
                <a:cxn ang="0">
                  <a:pos x="9" y="203"/>
                </a:cxn>
                <a:cxn ang="0">
                  <a:pos x="0" y="274"/>
                </a:cxn>
                <a:cxn ang="0">
                  <a:pos x="9" y="345"/>
                </a:cxn>
                <a:cxn ang="0">
                  <a:pos x="32" y="412"/>
                </a:cxn>
                <a:cxn ang="0">
                  <a:pos x="71" y="469"/>
                </a:cxn>
                <a:cxn ang="0">
                  <a:pos x="121" y="512"/>
                </a:cxn>
                <a:cxn ang="0">
                  <a:pos x="179" y="539"/>
                </a:cxn>
                <a:cxn ang="0">
                  <a:pos x="241" y="548"/>
                </a:cxn>
                <a:cxn ang="0">
                  <a:pos x="304" y="539"/>
                </a:cxn>
                <a:cxn ang="0">
                  <a:pos x="362" y="512"/>
                </a:cxn>
                <a:cxn ang="0">
                  <a:pos x="412" y="469"/>
                </a:cxn>
                <a:cxn ang="0">
                  <a:pos x="450" y="412"/>
                </a:cxn>
                <a:cxn ang="0">
                  <a:pos x="474" y="345"/>
                </a:cxn>
                <a:cxn ang="0">
                  <a:pos x="482" y="274"/>
                </a:cxn>
              </a:cxnLst>
              <a:rect l="0" t="0" r="r" b="b"/>
              <a:pathLst>
                <a:path w="482" h="548">
                  <a:moveTo>
                    <a:pt x="482" y="274"/>
                  </a:moveTo>
                  <a:lnTo>
                    <a:pt x="474" y="203"/>
                  </a:lnTo>
                  <a:lnTo>
                    <a:pt x="450" y="137"/>
                  </a:lnTo>
                  <a:lnTo>
                    <a:pt x="412" y="80"/>
                  </a:lnTo>
                  <a:lnTo>
                    <a:pt x="362" y="37"/>
                  </a:lnTo>
                  <a:lnTo>
                    <a:pt x="304" y="9"/>
                  </a:lnTo>
                  <a:lnTo>
                    <a:pt x="241" y="0"/>
                  </a:lnTo>
                  <a:lnTo>
                    <a:pt x="179" y="9"/>
                  </a:lnTo>
                  <a:lnTo>
                    <a:pt x="121" y="37"/>
                  </a:lnTo>
                  <a:lnTo>
                    <a:pt x="71" y="80"/>
                  </a:lnTo>
                  <a:lnTo>
                    <a:pt x="32" y="137"/>
                  </a:lnTo>
                  <a:lnTo>
                    <a:pt x="9" y="203"/>
                  </a:lnTo>
                  <a:lnTo>
                    <a:pt x="0" y="274"/>
                  </a:lnTo>
                  <a:lnTo>
                    <a:pt x="9" y="345"/>
                  </a:lnTo>
                  <a:lnTo>
                    <a:pt x="32" y="412"/>
                  </a:lnTo>
                  <a:lnTo>
                    <a:pt x="71" y="469"/>
                  </a:lnTo>
                  <a:lnTo>
                    <a:pt x="121" y="512"/>
                  </a:lnTo>
                  <a:lnTo>
                    <a:pt x="179" y="539"/>
                  </a:lnTo>
                  <a:lnTo>
                    <a:pt x="241" y="548"/>
                  </a:lnTo>
                  <a:lnTo>
                    <a:pt x="304" y="539"/>
                  </a:lnTo>
                  <a:lnTo>
                    <a:pt x="362" y="512"/>
                  </a:lnTo>
                  <a:lnTo>
                    <a:pt x="412" y="469"/>
                  </a:lnTo>
                  <a:lnTo>
                    <a:pt x="450" y="412"/>
                  </a:lnTo>
                  <a:lnTo>
                    <a:pt x="474" y="345"/>
                  </a:lnTo>
                  <a:lnTo>
                    <a:pt x="482" y="2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8" name="Freeform 108"/>
            <p:cNvSpPr/>
            <p:nvPr/>
          </p:nvSpPr>
          <p:spPr bwMode="auto">
            <a:xfrm>
              <a:off x="7579" y="10288"/>
              <a:ext cx="242" cy="183"/>
            </a:xfrm>
            <a:custGeom>
              <a:avLst/>
              <a:gdLst/>
              <a:ahLst/>
              <a:cxnLst>
                <a:cxn ang="0">
                  <a:pos x="482" y="274"/>
                </a:cxn>
                <a:cxn ang="0">
                  <a:pos x="474" y="203"/>
                </a:cxn>
                <a:cxn ang="0">
                  <a:pos x="450" y="137"/>
                </a:cxn>
                <a:cxn ang="0">
                  <a:pos x="411" y="80"/>
                </a:cxn>
                <a:cxn ang="0">
                  <a:pos x="361" y="37"/>
                </a:cxn>
                <a:cxn ang="0">
                  <a:pos x="303" y="9"/>
                </a:cxn>
                <a:cxn ang="0">
                  <a:pos x="241" y="0"/>
                </a:cxn>
                <a:cxn ang="0">
                  <a:pos x="179" y="9"/>
                </a:cxn>
                <a:cxn ang="0">
                  <a:pos x="120" y="37"/>
                </a:cxn>
                <a:cxn ang="0">
                  <a:pos x="71" y="80"/>
                </a:cxn>
                <a:cxn ang="0">
                  <a:pos x="32" y="137"/>
                </a:cxn>
                <a:cxn ang="0">
                  <a:pos x="7" y="203"/>
                </a:cxn>
                <a:cxn ang="0">
                  <a:pos x="0" y="274"/>
                </a:cxn>
                <a:cxn ang="0">
                  <a:pos x="7" y="345"/>
                </a:cxn>
                <a:cxn ang="0">
                  <a:pos x="32" y="412"/>
                </a:cxn>
                <a:cxn ang="0">
                  <a:pos x="71" y="469"/>
                </a:cxn>
                <a:cxn ang="0">
                  <a:pos x="120" y="512"/>
                </a:cxn>
                <a:cxn ang="0">
                  <a:pos x="179" y="539"/>
                </a:cxn>
                <a:cxn ang="0">
                  <a:pos x="241" y="548"/>
                </a:cxn>
                <a:cxn ang="0">
                  <a:pos x="303" y="539"/>
                </a:cxn>
                <a:cxn ang="0">
                  <a:pos x="361" y="512"/>
                </a:cxn>
                <a:cxn ang="0">
                  <a:pos x="411" y="469"/>
                </a:cxn>
                <a:cxn ang="0">
                  <a:pos x="450" y="412"/>
                </a:cxn>
                <a:cxn ang="0">
                  <a:pos x="474" y="345"/>
                </a:cxn>
                <a:cxn ang="0">
                  <a:pos x="482" y="274"/>
                </a:cxn>
              </a:cxnLst>
              <a:rect l="0" t="0" r="r" b="b"/>
              <a:pathLst>
                <a:path w="482" h="548">
                  <a:moveTo>
                    <a:pt x="482" y="274"/>
                  </a:moveTo>
                  <a:lnTo>
                    <a:pt x="474" y="203"/>
                  </a:lnTo>
                  <a:lnTo>
                    <a:pt x="450" y="137"/>
                  </a:lnTo>
                  <a:lnTo>
                    <a:pt x="411" y="80"/>
                  </a:lnTo>
                  <a:lnTo>
                    <a:pt x="361" y="37"/>
                  </a:lnTo>
                  <a:lnTo>
                    <a:pt x="303" y="9"/>
                  </a:lnTo>
                  <a:lnTo>
                    <a:pt x="241" y="0"/>
                  </a:lnTo>
                  <a:lnTo>
                    <a:pt x="179" y="9"/>
                  </a:lnTo>
                  <a:lnTo>
                    <a:pt x="120" y="37"/>
                  </a:lnTo>
                  <a:lnTo>
                    <a:pt x="71" y="80"/>
                  </a:lnTo>
                  <a:lnTo>
                    <a:pt x="32" y="137"/>
                  </a:lnTo>
                  <a:lnTo>
                    <a:pt x="7" y="203"/>
                  </a:lnTo>
                  <a:lnTo>
                    <a:pt x="0" y="274"/>
                  </a:lnTo>
                  <a:lnTo>
                    <a:pt x="7" y="345"/>
                  </a:lnTo>
                  <a:lnTo>
                    <a:pt x="32" y="412"/>
                  </a:lnTo>
                  <a:lnTo>
                    <a:pt x="71" y="469"/>
                  </a:lnTo>
                  <a:lnTo>
                    <a:pt x="120" y="512"/>
                  </a:lnTo>
                  <a:lnTo>
                    <a:pt x="179" y="539"/>
                  </a:lnTo>
                  <a:lnTo>
                    <a:pt x="241" y="548"/>
                  </a:lnTo>
                  <a:lnTo>
                    <a:pt x="303" y="539"/>
                  </a:lnTo>
                  <a:lnTo>
                    <a:pt x="361" y="512"/>
                  </a:lnTo>
                  <a:lnTo>
                    <a:pt x="411" y="469"/>
                  </a:lnTo>
                  <a:lnTo>
                    <a:pt x="450" y="412"/>
                  </a:lnTo>
                  <a:lnTo>
                    <a:pt x="474" y="345"/>
                  </a:lnTo>
                  <a:lnTo>
                    <a:pt x="482" y="2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29" name="Freeform 109"/>
            <p:cNvSpPr/>
            <p:nvPr/>
          </p:nvSpPr>
          <p:spPr bwMode="auto">
            <a:xfrm>
              <a:off x="7143" y="10288"/>
              <a:ext cx="241" cy="183"/>
            </a:xfrm>
            <a:custGeom>
              <a:avLst/>
              <a:gdLst/>
              <a:ahLst/>
              <a:cxnLst>
                <a:cxn ang="0">
                  <a:pos x="482" y="274"/>
                </a:cxn>
                <a:cxn ang="0">
                  <a:pos x="474" y="203"/>
                </a:cxn>
                <a:cxn ang="0">
                  <a:pos x="450" y="137"/>
                </a:cxn>
                <a:cxn ang="0">
                  <a:pos x="411" y="80"/>
                </a:cxn>
                <a:cxn ang="0">
                  <a:pos x="361" y="37"/>
                </a:cxn>
                <a:cxn ang="0">
                  <a:pos x="304" y="9"/>
                </a:cxn>
                <a:cxn ang="0">
                  <a:pos x="241" y="0"/>
                </a:cxn>
                <a:cxn ang="0">
                  <a:pos x="178" y="9"/>
                </a:cxn>
                <a:cxn ang="0">
                  <a:pos x="120" y="37"/>
                </a:cxn>
                <a:cxn ang="0">
                  <a:pos x="70" y="80"/>
                </a:cxn>
                <a:cxn ang="0">
                  <a:pos x="32" y="137"/>
                </a:cxn>
                <a:cxn ang="0">
                  <a:pos x="8" y="203"/>
                </a:cxn>
                <a:cxn ang="0">
                  <a:pos x="0" y="274"/>
                </a:cxn>
                <a:cxn ang="0">
                  <a:pos x="8" y="345"/>
                </a:cxn>
                <a:cxn ang="0">
                  <a:pos x="32" y="412"/>
                </a:cxn>
                <a:cxn ang="0">
                  <a:pos x="70" y="469"/>
                </a:cxn>
                <a:cxn ang="0">
                  <a:pos x="120" y="512"/>
                </a:cxn>
                <a:cxn ang="0">
                  <a:pos x="178" y="539"/>
                </a:cxn>
                <a:cxn ang="0">
                  <a:pos x="241" y="548"/>
                </a:cxn>
                <a:cxn ang="0">
                  <a:pos x="304" y="539"/>
                </a:cxn>
                <a:cxn ang="0">
                  <a:pos x="361" y="512"/>
                </a:cxn>
                <a:cxn ang="0">
                  <a:pos x="411" y="469"/>
                </a:cxn>
                <a:cxn ang="0">
                  <a:pos x="450" y="412"/>
                </a:cxn>
                <a:cxn ang="0">
                  <a:pos x="474" y="345"/>
                </a:cxn>
                <a:cxn ang="0">
                  <a:pos x="482" y="274"/>
                </a:cxn>
              </a:cxnLst>
              <a:rect l="0" t="0" r="r" b="b"/>
              <a:pathLst>
                <a:path w="482" h="548">
                  <a:moveTo>
                    <a:pt x="482" y="274"/>
                  </a:moveTo>
                  <a:lnTo>
                    <a:pt x="474" y="203"/>
                  </a:lnTo>
                  <a:lnTo>
                    <a:pt x="450" y="137"/>
                  </a:lnTo>
                  <a:lnTo>
                    <a:pt x="411" y="80"/>
                  </a:lnTo>
                  <a:lnTo>
                    <a:pt x="361" y="37"/>
                  </a:lnTo>
                  <a:lnTo>
                    <a:pt x="304" y="9"/>
                  </a:lnTo>
                  <a:lnTo>
                    <a:pt x="241" y="0"/>
                  </a:lnTo>
                  <a:lnTo>
                    <a:pt x="178" y="9"/>
                  </a:lnTo>
                  <a:lnTo>
                    <a:pt x="120" y="37"/>
                  </a:lnTo>
                  <a:lnTo>
                    <a:pt x="70" y="80"/>
                  </a:lnTo>
                  <a:lnTo>
                    <a:pt x="32" y="137"/>
                  </a:lnTo>
                  <a:lnTo>
                    <a:pt x="8" y="203"/>
                  </a:lnTo>
                  <a:lnTo>
                    <a:pt x="0" y="274"/>
                  </a:lnTo>
                  <a:lnTo>
                    <a:pt x="8" y="345"/>
                  </a:lnTo>
                  <a:lnTo>
                    <a:pt x="32" y="412"/>
                  </a:lnTo>
                  <a:lnTo>
                    <a:pt x="70" y="469"/>
                  </a:lnTo>
                  <a:lnTo>
                    <a:pt x="120" y="512"/>
                  </a:lnTo>
                  <a:lnTo>
                    <a:pt x="178" y="539"/>
                  </a:lnTo>
                  <a:lnTo>
                    <a:pt x="241" y="548"/>
                  </a:lnTo>
                  <a:lnTo>
                    <a:pt x="304" y="539"/>
                  </a:lnTo>
                  <a:lnTo>
                    <a:pt x="361" y="512"/>
                  </a:lnTo>
                  <a:lnTo>
                    <a:pt x="411" y="469"/>
                  </a:lnTo>
                  <a:lnTo>
                    <a:pt x="450" y="412"/>
                  </a:lnTo>
                  <a:lnTo>
                    <a:pt x="474" y="345"/>
                  </a:lnTo>
                  <a:lnTo>
                    <a:pt x="482" y="2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0" name="Line 110"/>
            <p:cNvSpPr>
              <a:spLocks noChangeShapeType="1"/>
            </p:cNvSpPr>
            <p:nvPr/>
          </p:nvSpPr>
          <p:spPr bwMode="auto">
            <a:xfrm>
              <a:off x="7400" y="9134"/>
              <a:ext cx="15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1" name="Line 111"/>
            <p:cNvSpPr>
              <a:spLocks noChangeShapeType="1"/>
            </p:cNvSpPr>
            <p:nvPr/>
          </p:nvSpPr>
          <p:spPr bwMode="auto">
            <a:xfrm>
              <a:off x="7400" y="9298"/>
              <a:ext cx="15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2" name="Line 112"/>
            <p:cNvSpPr>
              <a:spLocks noChangeShapeType="1"/>
            </p:cNvSpPr>
            <p:nvPr/>
          </p:nvSpPr>
          <p:spPr bwMode="auto">
            <a:xfrm>
              <a:off x="7557" y="9134"/>
              <a:ext cx="1" cy="16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3" name="Line 113"/>
            <p:cNvSpPr>
              <a:spLocks noChangeShapeType="1"/>
            </p:cNvSpPr>
            <p:nvPr/>
          </p:nvSpPr>
          <p:spPr bwMode="auto">
            <a:xfrm>
              <a:off x="7400" y="9080"/>
              <a:ext cx="1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4" name="Line 114"/>
            <p:cNvSpPr>
              <a:spLocks noChangeShapeType="1"/>
            </p:cNvSpPr>
            <p:nvPr/>
          </p:nvSpPr>
          <p:spPr bwMode="auto">
            <a:xfrm>
              <a:off x="7281" y="9080"/>
              <a:ext cx="1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5" name="Line 115"/>
            <p:cNvSpPr>
              <a:spLocks noChangeShapeType="1"/>
            </p:cNvSpPr>
            <p:nvPr/>
          </p:nvSpPr>
          <p:spPr bwMode="auto">
            <a:xfrm>
              <a:off x="7118" y="9134"/>
              <a:ext cx="1" cy="1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6" name="Line 116"/>
            <p:cNvSpPr>
              <a:spLocks noChangeShapeType="1"/>
            </p:cNvSpPr>
            <p:nvPr/>
          </p:nvSpPr>
          <p:spPr bwMode="auto">
            <a:xfrm>
              <a:off x="7281" y="9340"/>
              <a:ext cx="1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7" name="Line 117"/>
            <p:cNvSpPr>
              <a:spLocks noChangeShapeType="1"/>
            </p:cNvSpPr>
            <p:nvPr/>
          </p:nvSpPr>
          <p:spPr bwMode="auto">
            <a:xfrm>
              <a:off x="7281" y="9080"/>
              <a:ext cx="1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8" name="Line 118"/>
            <p:cNvSpPr>
              <a:spLocks noChangeShapeType="1"/>
            </p:cNvSpPr>
            <p:nvPr/>
          </p:nvSpPr>
          <p:spPr bwMode="auto">
            <a:xfrm>
              <a:off x="7118" y="9291"/>
              <a:ext cx="1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39" name="Line 119"/>
            <p:cNvSpPr>
              <a:spLocks noChangeShapeType="1"/>
            </p:cNvSpPr>
            <p:nvPr/>
          </p:nvSpPr>
          <p:spPr bwMode="auto">
            <a:xfrm>
              <a:off x="7118" y="9134"/>
              <a:ext cx="1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0" name="Rectangle 120"/>
            <p:cNvSpPr>
              <a:spLocks noChangeArrowheads="1"/>
            </p:cNvSpPr>
            <p:nvPr/>
          </p:nvSpPr>
          <p:spPr bwMode="auto">
            <a:xfrm>
              <a:off x="6908" y="9495"/>
              <a:ext cx="225" cy="28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1" name="Line 121"/>
            <p:cNvSpPr>
              <a:spLocks noChangeShapeType="1"/>
            </p:cNvSpPr>
            <p:nvPr/>
          </p:nvSpPr>
          <p:spPr bwMode="auto">
            <a:xfrm>
              <a:off x="6906" y="9362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2" name="Line 122"/>
            <p:cNvSpPr>
              <a:spLocks noChangeShapeType="1"/>
            </p:cNvSpPr>
            <p:nvPr/>
          </p:nvSpPr>
          <p:spPr bwMode="auto">
            <a:xfrm flipV="1">
              <a:off x="6687" y="10065"/>
              <a:ext cx="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3" name="Line 123"/>
            <p:cNvSpPr>
              <a:spLocks noChangeShapeType="1"/>
            </p:cNvSpPr>
            <p:nvPr/>
          </p:nvSpPr>
          <p:spPr bwMode="auto">
            <a:xfrm flipV="1">
              <a:off x="6687" y="10065"/>
              <a:ext cx="73" cy="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4" name="Line 124"/>
            <p:cNvSpPr>
              <a:spLocks noChangeShapeType="1"/>
            </p:cNvSpPr>
            <p:nvPr/>
          </p:nvSpPr>
          <p:spPr bwMode="auto">
            <a:xfrm flipV="1">
              <a:off x="6687" y="10065"/>
              <a:ext cx="139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5" name="Line 125"/>
            <p:cNvSpPr>
              <a:spLocks noChangeShapeType="1"/>
            </p:cNvSpPr>
            <p:nvPr/>
          </p:nvSpPr>
          <p:spPr bwMode="auto">
            <a:xfrm flipV="1">
              <a:off x="6741" y="10078"/>
              <a:ext cx="136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6" name="Line 126"/>
            <p:cNvSpPr>
              <a:spLocks noChangeShapeType="1"/>
            </p:cNvSpPr>
            <p:nvPr/>
          </p:nvSpPr>
          <p:spPr bwMode="auto">
            <a:xfrm flipV="1">
              <a:off x="6808" y="10128"/>
              <a:ext cx="69" cy="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7" name="Line 127"/>
            <p:cNvSpPr>
              <a:spLocks noChangeShapeType="1"/>
            </p:cNvSpPr>
            <p:nvPr/>
          </p:nvSpPr>
          <p:spPr bwMode="auto">
            <a:xfrm flipV="1">
              <a:off x="6874" y="10178"/>
              <a:ext cx="3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8" name="Rectangle 128"/>
            <p:cNvSpPr>
              <a:spLocks noChangeArrowheads="1"/>
            </p:cNvSpPr>
            <p:nvPr/>
          </p:nvSpPr>
          <p:spPr bwMode="auto">
            <a:xfrm>
              <a:off x="6687" y="10065"/>
              <a:ext cx="190" cy="1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49" name="Rectangle 129"/>
            <p:cNvSpPr>
              <a:spLocks noChangeArrowheads="1"/>
            </p:cNvSpPr>
            <p:nvPr/>
          </p:nvSpPr>
          <p:spPr bwMode="auto">
            <a:xfrm>
              <a:off x="6731" y="9901"/>
              <a:ext cx="102" cy="1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0" name="Line 130"/>
            <p:cNvSpPr>
              <a:spLocks noChangeShapeType="1"/>
            </p:cNvSpPr>
            <p:nvPr/>
          </p:nvSpPr>
          <p:spPr bwMode="auto">
            <a:xfrm flipH="1">
              <a:off x="7002" y="9581"/>
              <a:ext cx="98" cy="1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1" name="Line 131"/>
            <p:cNvSpPr>
              <a:spLocks noChangeShapeType="1"/>
            </p:cNvSpPr>
            <p:nvPr/>
          </p:nvSpPr>
          <p:spPr bwMode="auto">
            <a:xfrm flipH="1">
              <a:off x="6945" y="9557"/>
              <a:ext cx="99" cy="1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2" name="Freeform 132"/>
            <p:cNvSpPr/>
            <p:nvPr/>
          </p:nvSpPr>
          <p:spPr bwMode="auto">
            <a:xfrm>
              <a:off x="6917" y="9556"/>
              <a:ext cx="212" cy="160"/>
            </a:xfrm>
            <a:custGeom>
              <a:avLst/>
              <a:gdLst/>
              <a:ahLst/>
              <a:cxnLst>
                <a:cxn ang="0">
                  <a:pos x="424" y="241"/>
                </a:cxn>
                <a:cxn ang="0">
                  <a:pos x="417" y="178"/>
                </a:cxn>
                <a:cxn ang="0">
                  <a:pos x="396" y="120"/>
                </a:cxn>
                <a:cxn ang="0">
                  <a:pos x="362" y="71"/>
                </a:cxn>
                <a:cxn ang="0">
                  <a:pos x="318" y="31"/>
                </a:cxn>
                <a:cxn ang="0">
                  <a:pos x="267" y="7"/>
                </a:cxn>
                <a:cxn ang="0">
                  <a:pos x="212" y="0"/>
                </a:cxn>
                <a:cxn ang="0">
                  <a:pos x="157" y="7"/>
                </a:cxn>
                <a:cxn ang="0">
                  <a:pos x="106" y="31"/>
                </a:cxn>
                <a:cxn ang="0">
                  <a:pos x="62" y="71"/>
                </a:cxn>
                <a:cxn ang="0">
                  <a:pos x="28" y="120"/>
                </a:cxn>
                <a:cxn ang="0">
                  <a:pos x="7" y="178"/>
                </a:cxn>
                <a:cxn ang="0">
                  <a:pos x="0" y="241"/>
                </a:cxn>
                <a:cxn ang="0">
                  <a:pos x="7" y="303"/>
                </a:cxn>
                <a:cxn ang="0">
                  <a:pos x="28" y="361"/>
                </a:cxn>
                <a:cxn ang="0">
                  <a:pos x="62" y="412"/>
                </a:cxn>
                <a:cxn ang="0">
                  <a:pos x="106" y="449"/>
                </a:cxn>
                <a:cxn ang="0">
                  <a:pos x="157" y="475"/>
                </a:cxn>
                <a:cxn ang="0">
                  <a:pos x="212" y="482"/>
                </a:cxn>
                <a:cxn ang="0">
                  <a:pos x="267" y="475"/>
                </a:cxn>
                <a:cxn ang="0">
                  <a:pos x="318" y="449"/>
                </a:cxn>
                <a:cxn ang="0">
                  <a:pos x="362" y="412"/>
                </a:cxn>
                <a:cxn ang="0">
                  <a:pos x="396" y="361"/>
                </a:cxn>
                <a:cxn ang="0">
                  <a:pos x="417" y="303"/>
                </a:cxn>
                <a:cxn ang="0">
                  <a:pos x="424" y="241"/>
                </a:cxn>
              </a:cxnLst>
              <a:rect l="0" t="0" r="r" b="b"/>
              <a:pathLst>
                <a:path w="424" h="482">
                  <a:moveTo>
                    <a:pt x="424" y="241"/>
                  </a:moveTo>
                  <a:lnTo>
                    <a:pt x="417" y="178"/>
                  </a:lnTo>
                  <a:lnTo>
                    <a:pt x="396" y="120"/>
                  </a:lnTo>
                  <a:lnTo>
                    <a:pt x="362" y="71"/>
                  </a:lnTo>
                  <a:lnTo>
                    <a:pt x="318" y="31"/>
                  </a:lnTo>
                  <a:lnTo>
                    <a:pt x="267" y="7"/>
                  </a:lnTo>
                  <a:lnTo>
                    <a:pt x="212" y="0"/>
                  </a:lnTo>
                  <a:lnTo>
                    <a:pt x="157" y="7"/>
                  </a:lnTo>
                  <a:lnTo>
                    <a:pt x="106" y="31"/>
                  </a:lnTo>
                  <a:lnTo>
                    <a:pt x="62" y="71"/>
                  </a:lnTo>
                  <a:lnTo>
                    <a:pt x="28" y="120"/>
                  </a:lnTo>
                  <a:lnTo>
                    <a:pt x="7" y="178"/>
                  </a:lnTo>
                  <a:lnTo>
                    <a:pt x="0" y="241"/>
                  </a:lnTo>
                  <a:lnTo>
                    <a:pt x="7" y="303"/>
                  </a:lnTo>
                  <a:lnTo>
                    <a:pt x="28" y="361"/>
                  </a:lnTo>
                  <a:lnTo>
                    <a:pt x="62" y="412"/>
                  </a:lnTo>
                  <a:lnTo>
                    <a:pt x="106" y="449"/>
                  </a:lnTo>
                  <a:lnTo>
                    <a:pt x="157" y="475"/>
                  </a:lnTo>
                  <a:lnTo>
                    <a:pt x="212" y="482"/>
                  </a:lnTo>
                  <a:lnTo>
                    <a:pt x="267" y="475"/>
                  </a:lnTo>
                  <a:lnTo>
                    <a:pt x="318" y="449"/>
                  </a:lnTo>
                  <a:lnTo>
                    <a:pt x="362" y="412"/>
                  </a:lnTo>
                  <a:lnTo>
                    <a:pt x="396" y="361"/>
                  </a:lnTo>
                  <a:lnTo>
                    <a:pt x="417" y="303"/>
                  </a:lnTo>
                  <a:lnTo>
                    <a:pt x="424" y="24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3" name="Line 133"/>
            <p:cNvSpPr>
              <a:spLocks noChangeShapeType="1"/>
            </p:cNvSpPr>
            <p:nvPr/>
          </p:nvSpPr>
          <p:spPr bwMode="auto">
            <a:xfrm>
              <a:off x="6512" y="9347"/>
              <a:ext cx="1" cy="1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4" name="Line 134"/>
            <p:cNvSpPr>
              <a:spLocks noChangeShapeType="1"/>
            </p:cNvSpPr>
            <p:nvPr/>
          </p:nvSpPr>
          <p:spPr bwMode="auto">
            <a:xfrm>
              <a:off x="6512" y="9067"/>
              <a:ext cx="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5" name="Line 135"/>
            <p:cNvSpPr>
              <a:spLocks noChangeShapeType="1"/>
            </p:cNvSpPr>
            <p:nvPr/>
          </p:nvSpPr>
          <p:spPr bwMode="auto">
            <a:xfrm>
              <a:off x="6829" y="9897"/>
              <a:ext cx="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6" name="Line 136"/>
            <p:cNvSpPr>
              <a:spLocks noChangeShapeType="1"/>
            </p:cNvSpPr>
            <p:nvPr/>
          </p:nvSpPr>
          <p:spPr bwMode="auto">
            <a:xfrm flipH="1" flipV="1">
              <a:off x="6649" y="9711"/>
              <a:ext cx="101" cy="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7" name="Line 137"/>
            <p:cNvSpPr>
              <a:spLocks noChangeShapeType="1"/>
            </p:cNvSpPr>
            <p:nvPr/>
          </p:nvSpPr>
          <p:spPr bwMode="auto">
            <a:xfrm>
              <a:off x="6750" y="9459"/>
              <a:ext cx="1" cy="3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8" name="Line 138"/>
            <p:cNvSpPr>
              <a:spLocks noChangeShapeType="1"/>
            </p:cNvSpPr>
            <p:nvPr/>
          </p:nvSpPr>
          <p:spPr bwMode="auto">
            <a:xfrm flipV="1">
              <a:off x="6649" y="9459"/>
              <a:ext cx="101" cy="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59" name="Line 139"/>
            <p:cNvSpPr>
              <a:spLocks noChangeShapeType="1"/>
            </p:cNvSpPr>
            <p:nvPr/>
          </p:nvSpPr>
          <p:spPr bwMode="auto">
            <a:xfrm>
              <a:off x="6649" y="9897"/>
              <a:ext cx="25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0" name="Line 140"/>
            <p:cNvSpPr>
              <a:spLocks noChangeShapeType="1"/>
            </p:cNvSpPr>
            <p:nvPr/>
          </p:nvSpPr>
          <p:spPr bwMode="auto">
            <a:xfrm>
              <a:off x="6649" y="9362"/>
              <a:ext cx="1" cy="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1" name="Line 141"/>
            <p:cNvSpPr>
              <a:spLocks noChangeShapeType="1"/>
            </p:cNvSpPr>
            <p:nvPr/>
          </p:nvSpPr>
          <p:spPr bwMode="auto">
            <a:xfrm>
              <a:off x="6512" y="9471"/>
              <a:ext cx="137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2" name="Line 142"/>
            <p:cNvSpPr>
              <a:spLocks noChangeShapeType="1"/>
            </p:cNvSpPr>
            <p:nvPr/>
          </p:nvSpPr>
          <p:spPr bwMode="auto">
            <a:xfrm flipV="1">
              <a:off x="6213" y="9111"/>
              <a:ext cx="47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3" name="Line 143"/>
            <p:cNvSpPr>
              <a:spLocks noChangeShapeType="1"/>
            </p:cNvSpPr>
            <p:nvPr/>
          </p:nvSpPr>
          <p:spPr bwMode="auto">
            <a:xfrm flipV="1">
              <a:off x="6213" y="9152"/>
              <a:ext cx="72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4" name="Line 144"/>
            <p:cNvSpPr>
              <a:spLocks noChangeShapeType="1"/>
            </p:cNvSpPr>
            <p:nvPr/>
          </p:nvSpPr>
          <p:spPr bwMode="auto">
            <a:xfrm flipV="1">
              <a:off x="6213" y="9212"/>
              <a:ext cx="72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5" name="Line 145"/>
            <p:cNvSpPr>
              <a:spLocks noChangeShapeType="1"/>
            </p:cNvSpPr>
            <p:nvPr/>
          </p:nvSpPr>
          <p:spPr bwMode="auto">
            <a:xfrm flipV="1">
              <a:off x="6234" y="9273"/>
              <a:ext cx="5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6" name="Line 146"/>
            <p:cNvSpPr>
              <a:spLocks noChangeShapeType="1"/>
            </p:cNvSpPr>
            <p:nvPr/>
          </p:nvSpPr>
          <p:spPr bwMode="auto">
            <a:xfrm>
              <a:off x="6285" y="9111"/>
              <a:ext cx="1" cy="2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7" name="Line 147"/>
            <p:cNvSpPr>
              <a:spLocks noChangeShapeType="1"/>
            </p:cNvSpPr>
            <p:nvPr/>
          </p:nvSpPr>
          <p:spPr bwMode="auto">
            <a:xfrm>
              <a:off x="6213" y="9312"/>
              <a:ext cx="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8" name="Line 148"/>
            <p:cNvSpPr>
              <a:spLocks noChangeShapeType="1"/>
            </p:cNvSpPr>
            <p:nvPr/>
          </p:nvSpPr>
          <p:spPr bwMode="auto">
            <a:xfrm>
              <a:off x="6213" y="9111"/>
              <a:ext cx="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69" name="Line 149"/>
            <p:cNvSpPr>
              <a:spLocks noChangeShapeType="1"/>
            </p:cNvSpPr>
            <p:nvPr/>
          </p:nvSpPr>
          <p:spPr bwMode="auto">
            <a:xfrm flipH="1">
              <a:off x="6364" y="8949"/>
              <a:ext cx="20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0" name="Rectangle 150"/>
            <p:cNvSpPr>
              <a:spLocks noChangeArrowheads="1"/>
            </p:cNvSpPr>
            <p:nvPr/>
          </p:nvSpPr>
          <p:spPr bwMode="auto">
            <a:xfrm>
              <a:off x="5998" y="8967"/>
              <a:ext cx="215" cy="99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1" name="Freeform 151"/>
            <p:cNvSpPr/>
            <p:nvPr/>
          </p:nvSpPr>
          <p:spPr bwMode="auto">
            <a:xfrm>
              <a:off x="5979" y="10011"/>
              <a:ext cx="319" cy="241"/>
            </a:xfrm>
            <a:custGeom>
              <a:avLst/>
              <a:gdLst/>
              <a:ahLst/>
              <a:cxnLst>
                <a:cxn ang="0">
                  <a:pos x="638" y="362"/>
                </a:cxn>
                <a:cxn ang="0">
                  <a:pos x="629" y="282"/>
                </a:cxn>
                <a:cxn ang="0">
                  <a:pos x="606" y="206"/>
                </a:cxn>
                <a:cxn ang="0">
                  <a:pos x="568" y="136"/>
                </a:cxn>
                <a:cxn ang="0">
                  <a:pos x="518" y="80"/>
                </a:cxn>
                <a:cxn ang="0">
                  <a:pos x="457" y="37"/>
                </a:cxn>
                <a:cxn ang="0">
                  <a:pos x="390" y="10"/>
                </a:cxn>
                <a:cxn ang="0">
                  <a:pos x="319" y="0"/>
                </a:cxn>
                <a:cxn ang="0">
                  <a:pos x="248" y="10"/>
                </a:cxn>
                <a:cxn ang="0">
                  <a:pos x="181" y="37"/>
                </a:cxn>
                <a:cxn ang="0">
                  <a:pos x="120" y="80"/>
                </a:cxn>
                <a:cxn ang="0">
                  <a:pos x="70" y="136"/>
                </a:cxn>
                <a:cxn ang="0">
                  <a:pos x="32" y="206"/>
                </a:cxn>
                <a:cxn ang="0">
                  <a:pos x="9" y="282"/>
                </a:cxn>
                <a:cxn ang="0">
                  <a:pos x="0" y="362"/>
                </a:cxn>
                <a:cxn ang="0">
                  <a:pos x="9" y="443"/>
                </a:cxn>
                <a:cxn ang="0">
                  <a:pos x="32" y="520"/>
                </a:cxn>
                <a:cxn ang="0">
                  <a:pos x="70" y="588"/>
                </a:cxn>
                <a:cxn ang="0">
                  <a:pos x="120" y="645"/>
                </a:cxn>
                <a:cxn ang="0">
                  <a:pos x="181" y="689"/>
                </a:cxn>
                <a:cxn ang="0">
                  <a:pos x="248" y="716"/>
                </a:cxn>
                <a:cxn ang="0">
                  <a:pos x="319" y="725"/>
                </a:cxn>
                <a:cxn ang="0">
                  <a:pos x="390" y="716"/>
                </a:cxn>
                <a:cxn ang="0">
                  <a:pos x="457" y="689"/>
                </a:cxn>
                <a:cxn ang="0">
                  <a:pos x="518" y="645"/>
                </a:cxn>
                <a:cxn ang="0">
                  <a:pos x="568" y="588"/>
                </a:cxn>
                <a:cxn ang="0">
                  <a:pos x="606" y="520"/>
                </a:cxn>
                <a:cxn ang="0">
                  <a:pos x="629" y="443"/>
                </a:cxn>
                <a:cxn ang="0">
                  <a:pos x="638" y="362"/>
                </a:cxn>
              </a:cxnLst>
              <a:rect l="0" t="0" r="r" b="b"/>
              <a:pathLst>
                <a:path w="638" h="725">
                  <a:moveTo>
                    <a:pt x="638" y="362"/>
                  </a:moveTo>
                  <a:lnTo>
                    <a:pt x="629" y="282"/>
                  </a:lnTo>
                  <a:lnTo>
                    <a:pt x="606" y="206"/>
                  </a:lnTo>
                  <a:lnTo>
                    <a:pt x="568" y="136"/>
                  </a:lnTo>
                  <a:lnTo>
                    <a:pt x="518" y="80"/>
                  </a:lnTo>
                  <a:lnTo>
                    <a:pt x="457" y="37"/>
                  </a:lnTo>
                  <a:lnTo>
                    <a:pt x="390" y="10"/>
                  </a:lnTo>
                  <a:lnTo>
                    <a:pt x="319" y="0"/>
                  </a:lnTo>
                  <a:lnTo>
                    <a:pt x="248" y="10"/>
                  </a:lnTo>
                  <a:lnTo>
                    <a:pt x="181" y="37"/>
                  </a:lnTo>
                  <a:lnTo>
                    <a:pt x="120" y="80"/>
                  </a:lnTo>
                  <a:lnTo>
                    <a:pt x="70" y="136"/>
                  </a:lnTo>
                  <a:lnTo>
                    <a:pt x="32" y="206"/>
                  </a:lnTo>
                  <a:lnTo>
                    <a:pt x="9" y="282"/>
                  </a:lnTo>
                  <a:lnTo>
                    <a:pt x="0" y="362"/>
                  </a:lnTo>
                  <a:lnTo>
                    <a:pt x="9" y="443"/>
                  </a:lnTo>
                  <a:lnTo>
                    <a:pt x="32" y="520"/>
                  </a:lnTo>
                  <a:lnTo>
                    <a:pt x="70" y="588"/>
                  </a:lnTo>
                  <a:lnTo>
                    <a:pt x="120" y="645"/>
                  </a:lnTo>
                  <a:lnTo>
                    <a:pt x="181" y="689"/>
                  </a:lnTo>
                  <a:lnTo>
                    <a:pt x="248" y="716"/>
                  </a:lnTo>
                  <a:lnTo>
                    <a:pt x="319" y="725"/>
                  </a:lnTo>
                  <a:lnTo>
                    <a:pt x="390" y="716"/>
                  </a:lnTo>
                  <a:lnTo>
                    <a:pt x="457" y="689"/>
                  </a:lnTo>
                  <a:lnTo>
                    <a:pt x="518" y="645"/>
                  </a:lnTo>
                  <a:lnTo>
                    <a:pt x="568" y="588"/>
                  </a:lnTo>
                  <a:lnTo>
                    <a:pt x="606" y="520"/>
                  </a:lnTo>
                  <a:lnTo>
                    <a:pt x="629" y="443"/>
                  </a:lnTo>
                  <a:lnTo>
                    <a:pt x="638" y="362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2" name="Line 152"/>
            <p:cNvSpPr>
              <a:spLocks noChangeShapeType="1"/>
            </p:cNvSpPr>
            <p:nvPr/>
          </p:nvSpPr>
          <p:spPr bwMode="auto">
            <a:xfrm>
              <a:off x="5707" y="9966"/>
              <a:ext cx="8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3" name="Line 153"/>
            <p:cNvSpPr>
              <a:spLocks noChangeShapeType="1"/>
            </p:cNvSpPr>
            <p:nvPr/>
          </p:nvSpPr>
          <p:spPr bwMode="auto">
            <a:xfrm>
              <a:off x="5707" y="8800"/>
              <a:ext cx="8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4" name="Line 154"/>
            <p:cNvSpPr>
              <a:spLocks noChangeShapeType="1"/>
            </p:cNvSpPr>
            <p:nvPr/>
          </p:nvSpPr>
          <p:spPr bwMode="auto">
            <a:xfrm>
              <a:off x="6512" y="9362"/>
              <a:ext cx="3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5" name="Line 155"/>
            <p:cNvSpPr>
              <a:spLocks noChangeShapeType="1"/>
            </p:cNvSpPr>
            <p:nvPr/>
          </p:nvSpPr>
          <p:spPr bwMode="auto">
            <a:xfrm>
              <a:off x="6609" y="9067"/>
              <a:ext cx="1" cy="2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6" name="Line 156"/>
            <p:cNvSpPr>
              <a:spLocks noChangeShapeType="1"/>
            </p:cNvSpPr>
            <p:nvPr/>
          </p:nvSpPr>
          <p:spPr bwMode="auto">
            <a:xfrm flipV="1">
              <a:off x="6409" y="9077"/>
              <a:ext cx="103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7" name="Line 157"/>
            <p:cNvSpPr>
              <a:spLocks noChangeShapeType="1"/>
            </p:cNvSpPr>
            <p:nvPr/>
          </p:nvSpPr>
          <p:spPr bwMode="auto">
            <a:xfrm flipV="1">
              <a:off x="6409" y="9177"/>
              <a:ext cx="103" cy="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8" name="Line 158"/>
            <p:cNvSpPr>
              <a:spLocks noChangeShapeType="1"/>
            </p:cNvSpPr>
            <p:nvPr/>
          </p:nvSpPr>
          <p:spPr bwMode="auto">
            <a:xfrm flipV="1">
              <a:off x="6420" y="9277"/>
              <a:ext cx="92" cy="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79" name="Rectangle 159"/>
            <p:cNvSpPr>
              <a:spLocks noChangeArrowheads="1"/>
            </p:cNvSpPr>
            <p:nvPr/>
          </p:nvSpPr>
          <p:spPr bwMode="auto">
            <a:xfrm>
              <a:off x="6409" y="9067"/>
              <a:ext cx="103" cy="28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0" name="Line 160"/>
            <p:cNvSpPr>
              <a:spLocks noChangeShapeType="1"/>
            </p:cNvSpPr>
            <p:nvPr/>
          </p:nvSpPr>
          <p:spPr bwMode="auto">
            <a:xfrm flipV="1">
              <a:off x="6569" y="8800"/>
              <a:ext cx="1" cy="1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1" name="Line 161"/>
            <p:cNvSpPr>
              <a:spLocks noChangeShapeType="1"/>
            </p:cNvSpPr>
            <p:nvPr/>
          </p:nvSpPr>
          <p:spPr bwMode="auto">
            <a:xfrm flipV="1">
              <a:off x="6364" y="8949"/>
              <a:ext cx="1" cy="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2" name="Line 162"/>
            <p:cNvSpPr>
              <a:spLocks noChangeShapeType="1"/>
            </p:cNvSpPr>
            <p:nvPr/>
          </p:nvSpPr>
          <p:spPr bwMode="auto">
            <a:xfrm flipH="1">
              <a:off x="6364" y="9536"/>
              <a:ext cx="20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3" name="Line 163"/>
            <p:cNvSpPr>
              <a:spLocks noChangeShapeType="1"/>
            </p:cNvSpPr>
            <p:nvPr/>
          </p:nvSpPr>
          <p:spPr bwMode="auto">
            <a:xfrm flipV="1">
              <a:off x="6569" y="9536"/>
              <a:ext cx="1" cy="10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4" name="Line 164"/>
            <p:cNvSpPr>
              <a:spLocks noChangeShapeType="1"/>
            </p:cNvSpPr>
            <p:nvPr/>
          </p:nvSpPr>
          <p:spPr bwMode="auto">
            <a:xfrm>
              <a:off x="5707" y="10536"/>
              <a:ext cx="8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5" name="Line 165"/>
            <p:cNvSpPr>
              <a:spLocks noChangeShapeType="1"/>
            </p:cNvSpPr>
            <p:nvPr/>
          </p:nvSpPr>
          <p:spPr bwMode="auto">
            <a:xfrm>
              <a:off x="5707" y="8800"/>
              <a:ext cx="1" cy="17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6" name="Rectangle 166"/>
            <p:cNvSpPr>
              <a:spLocks noChangeArrowheads="1"/>
            </p:cNvSpPr>
            <p:nvPr/>
          </p:nvSpPr>
          <p:spPr bwMode="auto">
            <a:xfrm>
              <a:off x="3697" y="10017"/>
              <a:ext cx="1518" cy="30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7" name="Rectangle 167"/>
            <p:cNvSpPr>
              <a:spLocks noChangeArrowheads="1"/>
            </p:cNvSpPr>
            <p:nvPr/>
          </p:nvSpPr>
          <p:spPr bwMode="auto">
            <a:xfrm>
              <a:off x="4220" y="8722"/>
              <a:ext cx="372" cy="14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8" name="Freeform 168"/>
            <p:cNvSpPr/>
            <p:nvPr/>
          </p:nvSpPr>
          <p:spPr bwMode="auto">
            <a:xfrm>
              <a:off x="3702" y="8718"/>
              <a:ext cx="215" cy="163"/>
            </a:xfrm>
            <a:custGeom>
              <a:avLst/>
              <a:gdLst/>
              <a:ahLst/>
              <a:cxnLst>
                <a:cxn ang="0">
                  <a:pos x="430" y="244"/>
                </a:cxn>
                <a:cxn ang="0">
                  <a:pos x="422" y="181"/>
                </a:cxn>
                <a:cxn ang="0">
                  <a:pos x="401" y="121"/>
                </a:cxn>
                <a:cxn ang="0">
                  <a:pos x="367" y="71"/>
                </a:cxn>
                <a:cxn ang="0">
                  <a:pos x="322" y="32"/>
                </a:cxn>
                <a:cxn ang="0">
                  <a:pos x="271" y="8"/>
                </a:cxn>
                <a:cxn ang="0">
                  <a:pos x="214" y="0"/>
                </a:cxn>
                <a:cxn ang="0">
                  <a:pos x="159" y="8"/>
                </a:cxn>
                <a:cxn ang="0">
                  <a:pos x="108" y="32"/>
                </a:cxn>
                <a:cxn ang="0">
                  <a:pos x="63" y="71"/>
                </a:cxn>
                <a:cxn ang="0">
                  <a:pos x="29" y="121"/>
                </a:cxn>
                <a:cxn ang="0">
                  <a:pos x="6" y="181"/>
                </a:cxn>
                <a:cxn ang="0">
                  <a:pos x="0" y="244"/>
                </a:cxn>
                <a:cxn ang="0">
                  <a:pos x="6" y="307"/>
                </a:cxn>
                <a:cxn ang="0">
                  <a:pos x="29" y="366"/>
                </a:cxn>
                <a:cxn ang="0">
                  <a:pos x="63" y="417"/>
                </a:cxn>
                <a:cxn ang="0">
                  <a:pos x="108" y="456"/>
                </a:cxn>
                <a:cxn ang="0">
                  <a:pos x="159" y="480"/>
                </a:cxn>
                <a:cxn ang="0">
                  <a:pos x="214" y="489"/>
                </a:cxn>
                <a:cxn ang="0">
                  <a:pos x="271" y="480"/>
                </a:cxn>
                <a:cxn ang="0">
                  <a:pos x="322" y="456"/>
                </a:cxn>
                <a:cxn ang="0">
                  <a:pos x="367" y="417"/>
                </a:cxn>
                <a:cxn ang="0">
                  <a:pos x="401" y="366"/>
                </a:cxn>
                <a:cxn ang="0">
                  <a:pos x="422" y="307"/>
                </a:cxn>
                <a:cxn ang="0">
                  <a:pos x="430" y="244"/>
                </a:cxn>
              </a:cxnLst>
              <a:rect l="0" t="0" r="r" b="b"/>
              <a:pathLst>
                <a:path w="430" h="489">
                  <a:moveTo>
                    <a:pt x="430" y="244"/>
                  </a:moveTo>
                  <a:lnTo>
                    <a:pt x="422" y="181"/>
                  </a:lnTo>
                  <a:lnTo>
                    <a:pt x="401" y="121"/>
                  </a:lnTo>
                  <a:lnTo>
                    <a:pt x="367" y="71"/>
                  </a:lnTo>
                  <a:lnTo>
                    <a:pt x="322" y="32"/>
                  </a:lnTo>
                  <a:lnTo>
                    <a:pt x="271" y="8"/>
                  </a:lnTo>
                  <a:lnTo>
                    <a:pt x="214" y="0"/>
                  </a:lnTo>
                  <a:lnTo>
                    <a:pt x="159" y="8"/>
                  </a:lnTo>
                  <a:lnTo>
                    <a:pt x="108" y="32"/>
                  </a:lnTo>
                  <a:lnTo>
                    <a:pt x="63" y="71"/>
                  </a:lnTo>
                  <a:lnTo>
                    <a:pt x="29" y="121"/>
                  </a:lnTo>
                  <a:lnTo>
                    <a:pt x="6" y="181"/>
                  </a:lnTo>
                  <a:lnTo>
                    <a:pt x="0" y="244"/>
                  </a:lnTo>
                  <a:lnTo>
                    <a:pt x="6" y="307"/>
                  </a:lnTo>
                  <a:lnTo>
                    <a:pt x="29" y="366"/>
                  </a:lnTo>
                  <a:lnTo>
                    <a:pt x="63" y="417"/>
                  </a:lnTo>
                  <a:lnTo>
                    <a:pt x="108" y="456"/>
                  </a:lnTo>
                  <a:lnTo>
                    <a:pt x="159" y="480"/>
                  </a:lnTo>
                  <a:lnTo>
                    <a:pt x="214" y="489"/>
                  </a:lnTo>
                  <a:lnTo>
                    <a:pt x="271" y="480"/>
                  </a:lnTo>
                  <a:lnTo>
                    <a:pt x="322" y="456"/>
                  </a:lnTo>
                  <a:lnTo>
                    <a:pt x="367" y="417"/>
                  </a:lnTo>
                  <a:lnTo>
                    <a:pt x="401" y="366"/>
                  </a:lnTo>
                  <a:lnTo>
                    <a:pt x="422" y="307"/>
                  </a:lnTo>
                  <a:lnTo>
                    <a:pt x="430" y="24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89" name="Freeform 169"/>
            <p:cNvSpPr/>
            <p:nvPr/>
          </p:nvSpPr>
          <p:spPr bwMode="auto">
            <a:xfrm>
              <a:off x="3273" y="8750"/>
              <a:ext cx="119" cy="90"/>
            </a:xfrm>
            <a:custGeom>
              <a:avLst/>
              <a:gdLst/>
              <a:ahLst/>
              <a:cxnLst>
                <a:cxn ang="0">
                  <a:pos x="237" y="135"/>
                </a:cxn>
                <a:cxn ang="0">
                  <a:pos x="231" y="94"/>
                </a:cxn>
                <a:cxn ang="0">
                  <a:pos x="214" y="56"/>
                </a:cxn>
                <a:cxn ang="0">
                  <a:pos x="188" y="25"/>
                </a:cxn>
                <a:cxn ang="0">
                  <a:pos x="155" y="7"/>
                </a:cxn>
                <a:cxn ang="0">
                  <a:pos x="119" y="0"/>
                </a:cxn>
                <a:cxn ang="0">
                  <a:pos x="82" y="7"/>
                </a:cxn>
                <a:cxn ang="0">
                  <a:pos x="49" y="25"/>
                </a:cxn>
                <a:cxn ang="0">
                  <a:pos x="23" y="56"/>
                </a:cxn>
                <a:cxn ang="0">
                  <a:pos x="5" y="94"/>
                </a:cxn>
                <a:cxn ang="0">
                  <a:pos x="0" y="135"/>
                </a:cxn>
                <a:cxn ang="0">
                  <a:pos x="5" y="177"/>
                </a:cxn>
                <a:cxn ang="0">
                  <a:pos x="23" y="214"/>
                </a:cxn>
                <a:cxn ang="0">
                  <a:pos x="49" y="244"/>
                </a:cxn>
                <a:cxn ang="0">
                  <a:pos x="82" y="263"/>
                </a:cxn>
                <a:cxn ang="0">
                  <a:pos x="119" y="269"/>
                </a:cxn>
                <a:cxn ang="0">
                  <a:pos x="155" y="263"/>
                </a:cxn>
                <a:cxn ang="0">
                  <a:pos x="188" y="244"/>
                </a:cxn>
                <a:cxn ang="0">
                  <a:pos x="214" y="214"/>
                </a:cxn>
                <a:cxn ang="0">
                  <a:pos x="231" y="177"/>
                </a:cxn>
                <a:cxn ang="0">
                  <a:pos x="237" y="135"/>
                </a:cxn>
              </a:cxnLst>
              <a:rect l="0" t="0" r="r" b="b"/>
              <a:pathLst>
                <a:path w="237" h="269">
                  <a:moveTo>
                    <a:pt x="237" y="135"/>
                  </a:moveTo>
                  <a:lnTo>
                    <a:pt x="231" y="94"/>
                  </a:lnTo>
                  <a:lnTo>
                    <a:pt x="214" y="56"/>
                  </a:lnTo>
                  <a:lnTo>
                    <a:pt x="188" y="25"/>
                  </a:lnTo>
                  <a:lnTo>
                    <a:pt x="155" y="7"/>
                  </a:lnTo>
                  <a:lnTo>
                    <a:pt x="119" y="0"/>
                  </a:lnTo>
                  <a:lnTo>
                    <a:pt x="82" y="7"/>
                  </a:lnTo>
                  <a:lnTo>
                    <a:pt x="49" y="25"/>
                  </a:lnTo>
                  <a:lnTo>
                    <a:pt x="23" y="56"/>
                  </a:lnTo>
                  <a:lnTo>
                    <a:pt x="5" y="94"/>
                  </a:lnTo>
                  <a:lnTo>
                    <a:pt x="0" y="135"/>
                  </a:lnTo>
                  <a:lnTo>
                    <a:pt x="5" y="177"/>
                  </a:lnTo>
                  <a:lnTo>
                    <a:pt x="23" y="214"/>
                  </a:lnTo>
                  <a:lnTo>
                    <a:pt x="49" y="244"/>
                  </a:lnTo>
                  <a:lnTo>
                    <a:pt x="82" y="263"/>
                  </a:lnTo>
                  <a:lnTo>
                    <a:pt x="119" y="269"/>
                  </a:lnTo>
                  <a:lnTo>
                    <a:pt x="155" y="263"/>
                  </a:lnTo>
                  <a:lnTo>
                    <a:pt x="188" y="244"/>
                  </a:lnTo>
                  <a:lnTo>
                    <a:pt x="214" y="214"/>
                  </a:lnTo>
                  <a:lnTo>
                    <a:pt x="231" y="177"/>
                  </a:lnTo>
                  <a:lnTo>
                    <a:pt x="237" y="135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0" name="Line 170"/>
            <p:cNvSpPr>
              <a:spLocks noChangeShapeType="1"/>
            </p:cNvSpPr>
            <p:nvPr/>
          </p:nvSpPr>
          <p:spPr bwMode="auto">
            <a:xfrm>
              <a:off x="3192" y="9127"/>
              <a:ext cx="3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1" name="Line 171"/>
            <p:cNvSpPr>
              <a:spLocks noChangeShapeType="1"/>
            </p:cNvSpPr>
            <p:nvPr/>
          </p:nvSpPr>
          <p:spPr bwMode="auto">
            <a:xfrm>
              <a:off x="3192" y="9102"/>
              <a:ext cx="3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2" name="Line 172"/>
            <p:cNvSpPr>
              <a:spLocks noChangeShapeType="1"/>
            </p:cNvSpPr>
            <p:nvPr/>
          </p:nvSpPr>
          <p:spPr bwMode="auto">
            <a:xfrm flipV="1">
              <a:off x="2991" y="9075"/>
              <a:ext cx="23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3" name="Line 173"/>
            <p:cNvSpPr>
              <a:spLocks noChangeShapeType="1"/>
            </p:cNvSpPr>
            <p:nvPr/>
          </p:nvSpPr>
          <p:spPr bwMode="auto">
            <a:xfrm flipV="1">
              <a:off x="2991" y="9075"/>
              <a:ext cx="89" cy="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4" name="Line 174"/>
            <p:cNvSpPr>
              <a:spLocks noChangeShapeType="1"/>
            </p:cNvSpPr>
            <p:nvPr/>
          </p:nvSpPr>
          <p:spPr bwMode="auto">
            <a:xfrm flipV="1">
              <a:off x="3039" y="9075"/>
              <a:ext cx="107" cy="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5" name="Line 175"/>
            <p:cNvSpPr>
              <a:spLocks noChangeShapeType="1"/>
            </p:cNvSpPr>
            <p:nvPr/>
          </p:nvSpPr>
          <p:spPr bwMode="auto">
            <a:xfrm flipV="1">
              <a:off x="3105" y="9091"/>
              <a:ext cx="87" cy="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6" name="Line 176"/>
            <p:cNvSpPr>
              <a:spLocks noChangeShapeType="1"/>
            </p:cNvSpPr>
            <p:nvPr/>
          </p:nvSpPr>
          <p:spPr bwMode="auto">
            <a:xfrm flipV="1">
              <a:off x="3171" y="9141"/>
              <a:ext cx="2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7" name="Rectangle 177"/>
            <p:cNvSpPr>
              <a:spLocks noChangeArrowheads="1"/>
            </p:cNvSpPr>
            <p:nvPr/>
          </p:nvSpPr>
          <p:spPr bwMode="auto">
            <a:xfrm>
              <a:off x="2991" y="9075"/>
              <a:ext cx="201" cy="8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8" name="Rectangle 178"/>
            <p:cNvSpPr>
              <a:spLocks noChangeArrowheads="1"/>
            </p:cNvSpPr>
            <p:nvPr/>
          </p:nvSpPr>
          <p:spPr bwMode="auto">
            <a:xfrm>
              <a:off x="3476" y="8976"/>
              <a:ext cx="98" cy="27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99" name="Rectangle 179"/>
            <p:cNvSpPr>
              <a:spLocks noChangeArrowheads="1"/>
            </p:cNvSpPr>
            <p:nvPr/>
          </p:nvSpPr>
          <p:spPr bwMode="auto">
            <a:xfrm>
              <a:off x="3230" y="8928"/>
              <a:ext cx="245" cy="38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00" name="Freeform 180"/>
            <p:cNvSpPr/>
            <p:nvPr/>
          </p:nvSpPr>
          <p:spPr bwMode="auto">
            <a:xfrm>
              <a:off x="3226" y="10329"/>
              <a:ext cx="217" cy="164"/>
            </a:xfrm>
            <a:custGeom>
              <a:avLst/>
              <a:gdLst/>
              <a:ahLst/>
              <a:cxnLst>
                <a:cxn ang="0">
                  <a:pos x="434" y="246"/>
                </a:cxn>
                <a:cxn ang="0">
                  <a:pos x="426" y="182"/>
                </a:cxn>
                <a:cxn ang="0">
                  <a:pos x="405" y="122"/>
                </a:cxn>
                <a:cxn ang="0">
                  <a:pos x="370" y="72"/>
                </a:cxn>
                <a:cxn ang="0">
                  <a:pos x="326" y="33"/>
                </a:cxn>
                <a:cxn ang="0">
                  <a:pos x="274" y="7"/>
                </a:cxn>
                <a:cxn ang="0">
                  <a:pos x="217" y="0"/>
                </a:cxn>
                <a:cxn ang="0">
                  <a:pos x="162" y="7"/>
                </a:cxn>
                <a:cxn ang="0">
                  <a:pos x="109" y="33"/>
                </a:cxn>
                <a:cxn ang="0">
                  <a:pos x="64" y="72"/>
                </a:cxn>
                <a:cxn ang="0">
                  <a:pos x="29" y="122"/>
                </a:cxn>
                <a:cxn ang="0">
                  <a:pos x="8" y="182"/>
                </a:cxn>
                <a:cxn ang="0">
                  <a:pos x="0" y="246"/>
                </a:cxn>
                <a:cxn ang="0">
                  <a:pos x="8" y="309"/>
                </a:cxn>
                <a:cxn ang="0">
                  <a:pos x="29" y="368"/>
                </a:cxn>
                <a:cxn ang="0">
                  <a:pos x="64" y="420"/>
                </a:cxn>
                <a:cxn ang="0">
                  <a:pos x="109" y="459"/>
                </a:cxn>
                <a:cxn ang="0">
                  <a:pos x="162" y="483"/>
                </a:cxn>
                <a:cxn ang="0">
                  <a:pos x="217" y="492"/>
                </a:cxn>
                <a:cxn ang="0">
                  <a:pos x="274" y="483"/>
                </a:cxn>
                <a:cxn ang="0">
                  <a:pos x="326" y="459"/>
                </a:cxn>
                <a:cxn ang="0">
                  <a:pos x="370" y="420"/>
                </a:cxn>
                <a:cxn ang="0">
                  <a:pos x="405" y="368"/>
                </a:cxn>
                <a:cxn ang="0">
                  <a:pos x="426" y="309"/>
                </a:cxn>
                <a:cxn ang="0">
                  <a:pos x="434" y="246"/>
                </a:cxn>
              </a:cxnLst>
              <a:rect l="0" t="0" r="r" b="b"/>
              <a:pathLst>
                <a:path w="434" h="492">
                  <a:moveTo>
                    <a:pt x="434" y="246"/>
                  </a:moveTo>
                  <a:lnTo>
                    <a:pt x="426" y="182"/>
                  </a:lnTo>
                  <a:lnTo>
                    <a:pt x="405" y="122"/>
                  </a:lnTo>
                  <a:lnTo>
                    <a:pt x="370" y="72"/>
                  </a:lnTo>
                  <a:lnTo>
                    <a:pt x="326" y="33"/>
                  </a:lnTo>
                  <a:lnTo>
                    <a:pt x="274" y="7"/>
                  </a:lnTo>
                  <a:lnTo>
                    <a:pt x="217" y="0"/>
                  </a:lnTo>
                  <a:lnTo>
                    <a:pt x="162" y="7"/>
                  </a:lnTo>
                  <a:lnTo>
                    <a:pt x="109" y="33"/>
                  </a:lnTo>
                  <a:lnTo>
                    <a:pt x="64" y="72"/>
                  </a:lnTo>
                  <a:lnTo>
                    <a:pt x="29" y="122"/>
                  </a:lnTo>
                  <a:lnTo>
                    <a:pt x="8" y="182"/>
                  </a:lnTo>
                  <a:lnTo>
                    <a:pt x="0" y="246"/>
                  </a:lnTo>
                  <a:lnTo>
                    <a:pt x="8" y="309"/>
                  </a:lnTo>
                  <a:lnTo>
                    <a:pt x="29" y="368"/>
                  </a:lnTo>
                  <a:lnTo>
                    <a:pt x="64" y="420"/>
                  </a:lnTo>
                  <a:lnTo>
                    <a:pt x="109" y="459"/>
                  </a:lnTo>
                  <a:lnTo>
                    <a:pt x="162" y="483"/>
                  </a:lnTo>
                  <a:lnTo>
                    <a:pt x="217" y="492"/>
                  </a:lnTo>
                  <a:lnTo>
                    <a:pt x="274" y="483"/>
                  </a:lnTo>
                  <a:lnTo>
                    <a:pt x="326" y="459"/>
                  </a:lnTo>
                  <a:lnTo>
                    <a:pt x="370" y="420"/>
                  </a:lnTo>
                  <a:lnTo>
                    <a:pt x="405" y="368"/>
                  </a:lnTo>
                  <a:lnTo>
                    <a:pt x="426" y="309"/>
                  </a:lnTo>
                  <a:lnTo>
                    <a:pt x="434" y="246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01" name="Freeform 181"/>
            <p:cNvSpPr/>
            <p:nvPr/>
          </p:nvSpPr>
          <p:spPr bwMode="auto">
            <a:xfrm>
              <a:off x="3226" y="10100"/>
              <a:ext cx="217" cy="164"/>
            </a:xfrm>
            <a:custGeom>
              <a:avLst/>
              <a:gdLst/>
              <a:ahLst/>
              <a:cxnLst>
                <a:cxn ang="0">
                  <a:pos x="434" y="247"/>
                </a:cxn>
                <a:cxn ang="0">
                  <a:pos x="426" y="183"/>
                </a:cxn>
                <a:cxn ang="0">
                  <a:pos x="405" y="123"/>
                </a:cxn>
                <a:cxn ang="0">
                  <a:pos x="370" y="73"/>
                </a:cxn>
                <a:cxn ang="0">
                  <a:pos x="326" y="34"/>
                </a:cxn>
                <a:cxn ang="0">
                  <a:pos x="274" y="9"/>
                </a:cxn>
                <a:cxn ang="0">
                  <a:pos x="217" y="0"/>
                </a:cxn>
                <a:cxn ang="0">
                  <a:pos x="162" y="9"/>
                </a:cxn>
                <a:cxn ang="0">
                  <a:pos x="109" y="34"/>
                </a:cxn>
                <a:cxn ang="0">
                  <a:pos x="64" y="73"/>
                </a:cxn>
                <a:cxn ang="0">
                  <a:pos x="29" y="123"/>
                </a:cxn>
                <a:cxn ang="0">
                  <a:pos x="8" y="183"/>
                </a:cxn>
                <a:cxn ang="0">
                  <a:pos x="0" y="247"/>
                </a:cxn>
                <a:cxn ang="0">
                  <a:pos x="8" y="310"/>
                </a:cxn>
                <a:cxn ang="0">
                  <a:pos x="29" y="370"/>
                </a:cxn>
                <a:cxn ang="0">
                  <a:pos x="64" y="421"/>
                </a:cxn>
                <a:cxn ang="0">
                  <a:pos x="109" y="461"/>
                </a:cxn>
                <a:cxn ang="0">
                  <a:pos x="162" y="485"/>
                </a:cxn>
                <a:cxn ang="0">
                  <a:pos x="217" y="493"/>
                </a:cxn>
                <a:cxn ang="0">
                  <a:pos x="274" y="485"/>
                </a:cxn>
                <a:cxn ang="0">
                  <a:pos x="326" y="461"/>
                </a:cxn>
                <a:cxn ang="0">
                  <a:pos x="370" y="421"/>
                </a:cxn>
                <a:cxn ang="0">
                  <a:pos x="405" y="370"/>
                </a:cxn>
                <a:cxn ang="0">
                  <a:pos x="426" y="310"/>
                </a:cxn>
                <a:cxn ang="0">
                  <a:pos x="434" y="247"/>
                </a:cxn>
              </a:cxnLst>
              <a:rect l="0" t="0" r="r" b="b"/>
              <a:pathLst>
                <a:path w="434" h="493">
                  <a:moveTo>
                    <a:pt x="434" y="247"/>
                  </a:moveTo>
                  <a:lnTo>
                    <a:pt x="426" y="183"/>
                  </a:lnTo>
                  <a:lnTo>
                    <a:pt x="405" y="123"/>
                  </a:lnTo>
                  <a:lnTo>
                    <a:pt x="370" y="73"/>
                  </a:lnTo>
                  <a:lnTo>
                    <a:pt x="326" y="34"/>
                  </a:lnTo>
                  <a:lnTo>
                    <a:pt x="274" y="9"/>
                  </a:lnTo>
                  <a:lnTo>
                    <a:pt x="217" y="0"/>
                  </a:lnTo>
                  <a:lnTo>
                    <a:pt x="162" y="9"/>
                  </a:lnTo>
                  <a:lnTo>
                    <a:pt x="109" y="34"/>
                  </a:lnTo>
                  <a:lnTo>
                    <a:pt x="64" y="73"/>
                  </a:lnTo>
                  <a:lnTo>
                    <a:pt x="29" y="123"/>
                  </a:lnTo>
                  <a:lnTo>
                    <a:pt x="8" y="183"/>
                  </a:lnTo>
                  <a:lnTo>
                    <a:pt x="0" y="247"/>
                  </a:lnTo>
                  <a:lnTo>
                    <a:pt x="8" y="310"/>
                  </a:lnTo>
                  <a:lnTo>
                    <a:pt x="29" y="370"/>
                  </a:lnTo>
                  <a:lnTo>
                    <a:pt x="64" y="421"/>
                  </a:lnTo>
                  <a:lnTo>
                    <a:pt x="109" y="461"/>
                  </a:lnTo>
                  <a:lnTo>
                    <a:pt x="162" y="485"/>
                  </a:lnTo>
                  <a:lnTo>
                    <a:pt x="217" y="493"/>
                  </a:lnTo>
                  <a:lnTo>
                    <a:pt x="274" y="485"/>
                  </a:lnTo>
                  <a:lnTo>
                    <a:pt x="326" y="461"/>
                  </a:lnTo>
                  <a:lnTo>
                    <a:pt x="370" y="421"/>
                  </a:lnTo>
                  <a:lnTo>
                    <a:pt x="405" y="370"/>
                  </a:lnTo>
                  <a:lnTo>
                    <a:pt x="426" y="310"/>
                  </a:lnTo>
                  <a:lnTo>
                    <a:pt x="434" y="247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02" name="Freeform 182"/>
            <p:cNvSpPr/>
            <p:nvPr/>
          </p:nvSpPr>
          <p:spPr bwMode="auto">
            <a:xfrm>
              <a:off x="3226" y="9871"/>
              <a:ext cx="217" cy="165"/>
            </a:xfrm>
            <a:custGeom>
              <a:avLst/>
              <a:gdLst/>
              <a:ahLst/>
              <a:cxnLst>
                <a:cxn ang="0">
                  <a:pos x="434" y="248"/>
                </a:cxn>
                <a:cxn ang="0">
                  <a:pos x="426" y="183"/>
                </a:cxn>
                <a:cxn ang="0">
                  <a:pos x="405" y="124"/>
                </a:cxn>
                <a:cxn ang="0">
                  <a:pos x="370" y="73"/>
                </a:cxn>
                <a:cxn ang="0">
                  <a:pos x="326" y="34"/>
                </a:cxn>
                <a:cxn ang="0">
                  <a:pos x="274" y="9"/>
                </a:cxn>
                <a:cxn ang="0">
                  <a:pos x="217" y="0"/>
                </a:cxn>
                <a:cxn ang="0">
                  <a:pos x="162" y="9"/>
                </a:cxn>
                <a:cxn ang="0">
                  <a:pos x="109" y="34"/>
                </a:cxn>
                <a:cxn ang="0">
                  <a:pos x="64" y="73"/>
                </a:cxn>
                <a:cxn ang="0">
                  <a:pos x="29" y="124"/>
                </a:cxn>
                <a:cxn ang="0">
                  <a:pos x="8" y="183"/>
                </a:cxn>
                <a:cxn ang="0">
                  <a:pos x="0" y="248"/>
                </a:cxn>
                <a:cxn ang="0">
                  <a:pos x="8" y="311"/>
                </a:cxn>
                <a:cxn ang="0">
                  <a:pos x="29" y="370"/>
                </a:cxn>
                <a:cxn ang="0">
                  <a:pos x="64" y="422"/>
                </a:cxn>
                <a:cxn ang="0">
                  <a:pos x="109" y="461"/>
                </a:cxn>
                <a:cxn ang="0">
                  <a:pos x="162" y="485"/>
                </a:cxn>
                <a:cxn ang="0">
                  <a:pos x="217" y="494"/>
                </a:cxn>
                <a:cxn ang="0">
                  <a:pos x="274" y="485"/>
                </a:cxn>
                <a:cxn ang="0">
                  <a:pos x="326" y="461"/>
                </a:cxn>
                <a:cxn ang="0">
                  <a:pos x="370" y="422"/>
                </a:cxn>
                <a:cxn ang="0">
                  <a:pos x="405" y="370"/>
                </a:cxn>
                <a:cxn ang="0">
                  <a:pos x="426" y="311"/>
                </a:cxn>
                <a:cxn ang="0">
                  <a:pos x="434" y="248"/>
                </a:cxn>
              </a:cxnLst>
              <a:rect l="0" t="0" r="r" b="b"/>
              <a:pathLst>
                <a:path w="434" h="494">
                  <a:moveTo>
                    <a:pt x="434" y="248"/>
                  </a:moveTo>
                  <a:lnTo>
                    <a:pt x="426" y="183"/>
                  </a:lnTo>
                  <a:lnTo>
                    <a:pt x="405" y="124"/>
                  </a:lnTo>
                  <a:lnTo>
                    <a:pt x="370" y="73"/>
                  </a:lnTo>
                  <a:lnTo>
                    <a:pt x="326" y="34"/>
                  </a:lnTo>
                  <a:lnTo>
                    <a:pt x="274" y="9"/>
                  </a:lnTo>
                  <a:lnTo>
                    <a:pt x="217" y="0"/>
                  </a:lnTo>
                  <a:lnTo>
                    <a:pt x="162" y="9"/>
                  </a:lnTo>
                  <a:lnTo>
                    <a:pt x="109" y="34"/>
                  </a:lnTo>
                  <a:lnTo>
                    <a:pt x="64" y="73"/>
                  </a:lnTo>
                  <a:lnTo>
                    <a:pt x="29" y="124"/>
                  </a:lnTo>
                  <a:lnTo>
                    <a:pt x="8" y="183"/>
                  </a:lnTo>
                  <a:lnTo>
                    <a:pt x="0" y="248"/>
                  </a:lnTo>
                  <a:lnTo>
                    <a:pt x="8" y="311"/>
                  </a:lnTo>
                  <a:lnTo>
                    <a:pt x="29" y="370"/>
                  </a:lnTo>
                  <a:lnTo>
                    <a:pt x="64" y="422"/>
                  </a:lnTo>
                  <a:lnTo>
                    <a:pt x="109" y="461"/>
                  </a:lnTo>
                  <a:lnTo>
                    <a:pt x="162" y="485"/>
                  </a:lnTo>
                  <a:lnTo>
                    <a:pt x="217" y="494"/>
                  </a:lnTo>
                  <a:lnTo>
                    <a:pt x="274" y="485"/>
                  </a:lnTo>
                  <a:lnTo>
                    <a:pt x="326" y="461"/>
                  </a:lnTo>
                  <a:lnTo>
                    <a:pt x="370" y="422"/>
                  </a:lnTo>
                  <a:lnTo>
                    <a:pt x="405" y="370"/>
                  </a:lnTo>
                  <a:lnTo>
                    <a:pt x="426" y="311"/>
                  </a:lnTo>
                  <a:lnTo>
                    <a:pt x="434" y="24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03" name="Rectangle 183"/>
            <p:cNvSpPr>
              <a:spLocks noChangeArrowheads="1"/>
            </p:cNvSpPr>
            <p:nvPr/>
          </p:nvSpPr>
          <p:spPr bwMode="auto">
            <a:xfrm>
              <a:off x="2956" y="8676"/>
              <a:ext cx="5353" cy="196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04" name="Text Box 184"/>
            <p:cNvSpPr txBox="1">
              <a:spLocks noChangeArrowheads="1"/>
            </p:cNvSpPr>
            <p:nvPr/>
          </p:nvSpPr>
          <p:spPr bwMode="auto">
            <a:xfrm>
              <a:off x="3051" y="7764"/>
              <a:ext cx="316" cy="384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05" name="Text Box 185"/>
            <p:cNvSpPr txBox="1">
              <a:spLocks noChangeArrowheads="1"/>
            </p:cNvSpPr>
            <p:nvPr/>
          </p:nvSpPr>
          <p:spPr bwMode="auto">
            <a:xfrm>
              <a:off x="3663" y="7764"/>
              <a:ext cx="424" cy="372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06" name="Text Box 186"/>
            <p:cNvSpPr txBox="1">
              <a:spLocks noChangeArrowheads="1"/>
            </p:cNvSpPr>
            <p:nvPr/>
          </p:nvSpPr>
          <p:spPr bwMode="auto">
            <a:xfrm>
              <a:off x="4235" y="7772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07" name="Text Box 187"/>
            <p:cNvSpPr txBox="1">
              <a:spLocks noChangeArrowheads="1"/>
            </p:cNvSpPr>
            <p:nvPr/>
          </p:nvSpPr>
          <p:spPr bwMode="auto">
            <a:xfrm>
              <a:off x="5527" y="7764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08" name="Text Box 188"/>
            <p:cNvSpPr txBox="1">
              <a:spLocks noChangeArrowheads="1"/>
            </p:cNvSpPr>
            <p:nvPr/>
          </p:nvSpPr>
          <p:spPr bwMode="auto">
            <a:xfrm>
              <a:off x="6043" y="7780"/>
              <a:ext cx="384" cy="380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09" name="Text Box 189"/>
            <p:cNvSpPr txBox="1">
              <a:spLocks noChangeArrowheads="1"/>
            </p:cNvSpPr>
            <p:nvPr/>
          </p:nvSpPr>
          <p:spPr bwMode="auto">
            <a:xfrm>
              <a:off x="5991" y="7764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0" name="Text Box 190"/>
            <p:cNvSpPr txBox="1">
              <a:spLocks noChangeArrowheads="1"/>
            </p:cNvSpPr>
            <p:nvPr/>
          </p:nvSpPr>
          <p:spPr bwMode="auto">
            <a:xfrm>
              <a:off x="6379" y="7772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1" name="Text Box 191"/>
            <p:cNvSpPr txBox="1">
              <a:spLocks noChangeArrowheads="1"/>
            </p:cNvSpPr>
            <p:nvPr/>
          </p:nvSpPr>
          <p:spPr bwMode="auto">
            <a:xfrm>
              <a:off x="6819" y="7768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2" name="Text Box 192"/>
            <p:cNvSpPr txBox="1">
              <a:spLocks noChangeArrowheads="1"/>
            </p:cNvSpPr>
            <p:nvPr/>
          </p:nvSpPr>
          <p:spPr bwMode="auto">
            <a:xfrm>
              <a:off x="7327" y="7780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3" name="Text Box 193"/>
            <p:cNvSpPr txBox="1">
              <a:spLocks noChangeArrowheads="1"/>
            </p:cNvSpPr>
            <p:nvPr/>
          </p:nvSpPr>
          <p:spPr bwMode="auto">
            <a:xfrm>
              <a:off x="7891" y="7780"/>
              <a:ext cx="392" cy="36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8821" y="8656"/>
              <a:ext cx="270" cy="324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eaVert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5" name="Text Box 195"/>
            <p:cNvSpPr txBox="1">
              <a:spLocks noChangeArrowheads="1"/>
            </p:cNvSpPr>
            <p:nvPr/>
          </p:nvSpPr>
          <p:spPr bwMode="auto">
            <a:xfrm>
              <a:off x="8050" y="10743"/>
              <a:ext cx="277" cy="278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6" name="Text Box 196"/>
            <p:cNvSpPr txBox="1">
              <a:spLocks noChangeArrowheads="1"/>
            </p:cNvSpPr>
            <p:nvPr/>
          </p:nvSpPr>
          <p:spPr bwMode="auto">
            <a:xfrm>
              <a:off x="7554" y="10787"/>
              <a:ext cx="226" cy="24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15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7" name="Text Box 197"/>
            <p:cNvSpPr txBox="1">
              <a:spLocks noChangeArrowheads="1"/>
            </p:cNvSpPr>
            <p:nvPr/>
          </p:nvSpPr>
          <p:spPr bwMode="auto">
            <a:xfrm>
              <a:off x="7150" y="10768"/>
              <a:ext cx="250" cy="24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16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8" name="Text Box 198"/>
            <p:cNvSpPr txBox="1">
              <a:spLocks noChangeArrowheads="1"/>
            </p:cNvSpPr>
            <p:nvPr/>
          </p:nvSpPr>
          <p:spPr bwMode="auto">
            <a:xfrm>
              <a:off x="6610" y="10760"/>
              <a:ext cx="317" cy="24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17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19" name="Text Box 199"/>
            <p:cNvSpPr txBox="1">
              <a:spLocks noChangeArrowheads="1"/>
            </p:cNvSpPr>
            <p:nvPr/>
          </p:nvSpPr>
          <p:spPr bwMode="auto">
            <a:xfrm>
              <a:off x="5802" y="10728"/>
              <a:ext cx="268" cy="24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0" name="Text Box 200"/>
            <p:cNvSpPr txBox="1">
              <a:spLocks noChangeArrowheads="1"/>
            </p:cNvSpPr>
            <p:nvPr/>
          </p:nvSpPr>
          <p:spPr bwMode="auto">
            <a:xfrm>
              <a:off x="4918" y="10728"/>
              <a:ext cx="355" cy="259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19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1" name="Text Box 201"/>
            <p:cNvSpPr txBox="1">
              <a:spLocks noChangeArrowheads="1"/>
            </p:cNvSpPr>
            <p:nvPr/>
          </p:nvSpPr>
          <p:spPr bwMode="auto">
            <a:xfrm>
              <a:off x="4270" y="10728"/>
              <a:ext cx="348" cy="24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20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2" name="Text Box 202"/>
            <p:cNvSpPr txBox="1">
              <a:spLocks noChangeArrowheads="1"/>
            </p:cNvSpPr>
            <p:nvPr/>
          </p:nvSpPr>
          <p:spPr bwMode="auto">
            <a:xfrm>
              <a:off x="3190" y="10728"/>
              <a:ext cx="385" cy="276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21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3" name="Text Box 203"/>
            <p:cNvSpPr txBox="1">
              <a:spLocks noChangeArrowheads="1"/>
            </p:cNvSpPr>
            <p:nvPr/>
          </p:nvSpPr>
          <p:spPr bwMode="auto">
            <a:xfrm>
              <a:off x="8850" y="9128"/>
              <a:ext cx="270" cy="23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eaVert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4" name="Text Box 204"/>
            <p:cNvSpPr txBox="1">
              <a:spLocks noChangeArrowheads="1"/>
            </p:cNvSpPr>
            <p:nvPr/>
          </p:nvSpPr>
          <p:spPr bwMode="auto">
            <a:xfrm>
              <a:off x="8890" y="9668"/>
              <a:ext cx="270" cy="23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eaVert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925" name="Text Box 205"/>
            <p:cNvSpPr txBox="1">
              <a:spLocks noChangeArrowheads="1"/>
            </p:cNvSpPr>
            <p:nvPr/>
          </p:nvSpPr>
          <p:spPr bwMode="auto">
            <a:xfrm>
              <a:off x="8874" y="10416"/>
              <a:ext cx="270" cy="237"/>
            </a:xfrm>
            <a:prstGeom prst="rect">
              <a:avLst/>
            </a:prstGeom>
            <a:solidFill>
              <a:srgbClr val="FFFFFF"/>
            </a:solidFill>
            <a:ln w="127">
              <a:noFill/>
              <a:miter lim="800000"/>
            </a:ln>
            <a:effectLst/>
          </p:spPr>
          <p:txBody>
            <a:bodyPr vert="eaVert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2" name="矩形 211"/>
          <p:cNvSpPr/>
          <p:nvPr/>
        </p:nvSpPr>
        <p:spPr>
          <a:xfrm>
            <a:off x="4572000" y="1916832"/>
            <a:ext cx="428396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 smtClean="0"/>
              <a:t>1</a:t>
            </a:r>
            <a:r>
              <a:rPr lang="zh-CN" altLang="zh-CN" sz="1700" b="1" dirty="0" smtClean="0"/>
              <a:t>—光电池升降调节手轮，</a:t>
            </a:r>
            <a:r>
              <a:rPr lang="en-US" altLang="zh-CN" sz="1700" b="1" dirty="0" smtClean="0"/>
              <a:t>2</a:t>
            </a:r>
            <a:r>
              <a:rPr lang="zh-CN" altLang="zh-CN" sz="1700" b="1" dirty="0" smtClean="0"/>
              <a:t>—光电池座，在顶部有光电池盒，盒前有一小孔光阑，</a:t>
            </a:r>
            <a:r>
              <a:rPr lang="en-US" altLang="zh-CN" sz="1700" b="1" dirty="0" smtClean="0"/>
              <a:t>3</a:t>
            </a:r>
            <a:r>
              <a:rPr lang="zh-CN" altLang="zh-CN" sz="1700" b="1" dirty="0" smtClean="0"/>
              <a:t>—电源开关，</a:t>
            </a:r>
            <a:r>
              <a:rPr lang="en-US" altLang="zh-CN" sz="1700" b="1" dirty="0" smtClean="0"/>
              <a:t>4</a:t>
            </a:r>
            <a:r>
              <a:rPr lang="zh-CN" altLang="zh-CN" sz="1700" b="1" dirty="0" smtClean="0"/>
              <a:t>—音叉座，</a:t>
            </a:r>
            <a:r>
              <a:rPr lang="en-US" altLang="zh-CN" sz="1700" b="1" dirty="0" smtClean="0"/>
              <a:t>5</a:t>
            </a:r>
            <a:r>
              <a:rPr lang="zh-CN" altLang="zh-CN" sz="1700" b="1" dirty="0" smtClean="0"/>
              <a:t>—音叉，</a:t>
            </a:r>
            <a:r>
              <a:rPr lang="en-US" altLang="zh-CN" sz="1700" b="1" dirty="0" smtClean="0"/>
              <a:t>6</a:t>
            </a:r>
            <a:r>
              <a:rPr lang="zh-CN" altLang="zh-CN" sz="1700" b="1" dirty="0" smtClean="0"/>
              <a:t>—动光栅（粘在音叉上的光栅），</a:t>
            </a:r>
            <a:r>
              <a:rPr lang="en-US" altLang="zh-CN" sz="1700" b="1" dirty="0" smtClean="0"/>
              <a:t>7</a:t>
            </a:r>
            <a:r>
              <a:rPr lang="zh-CN" altLang="zh-CN" sz="1700" b="1" dirty="0" smtClean="0"/>
              <a:t>—静光栅（固定在调节架上），</a:t>
            </a:r>
            <a:r>
              <a:rPr lang="en-US" altLang="zh-CN" sz="1700" b="1" dirty="0" smtClean="0"/>
              <a:t>8</a:t>
            </a:r>
            <a:r>
              <a:rPr lang="zh-CN" altLang="zh-CN" sz="1700" b="1" dirty="0" smtClean="0"/>
              <a:t>—静光栅调节架，</a:t>
            </a:r>
            <a:r>
              <a:rPr lang="en-US" altLang="zh-CN" sz="1700" b="1" dirty="0" smtClean="0"/>
              <a:t>9</a:t>
            </a:r>
            <a:r>
              <a:rPr lang="zh-CN" altLang="zh-CN" sz="1700" b="1" dirty="0" smtClean="0"/>
              <a:t>—半导体激光器，</a:t>
            </a:r>
            <a:r>
              <a:rPr lang="en-US" altLang="zh-CN" sz="1700" b="1" dirty="0" smtClean="0"/>
              <a:t>10</a:t>
            </a:r>
            <a:r>
              <a:rPr lang="zh-CN" altLang="zh-CN" sz="1700" b="1" dirty="0" smtClean="0"/>
              <a:t>—激光器升降调节手轮，</a:t>
            </a:r>
            <a:r>
              <a:rPr lang="en-US" altLang="zh-CN" sz="1700" b="1" dirty="0" smtClean="0"/>
              <a:t>11</a:t>
            </a:r>
            <a:r>
              <a:rPr lang="zh-CN" altLang="zh-CN" sz="1700" b="1" dirty="0" smtClean="0"/>
              <a:t>—调节架左右调节止紧螺钉，</a:t>
            </a:r>
            <a:r>
              <a:rPr lang="en-US" altLang="zh-CN" sz="1700" b="1" dirty="0" smtClean="0"/>
              <a:t>12</a:t>
            </a:r>
            <a:r>
              <a:rPr lang="zh-CN" altLang="zh-CN" sz="1700" b="1" dirty="0" smtClean="0"/>
              <a:t>—激光器输出功率调节，</a:t>
            </a:r>
            <a:r>
              <a:rPr lang="en-US" altLang="zh-CN" sz="1700" b="1" dirty="0" smtClean="0"/>
              <a:t>13</a:t>
            </a:r>
            <a:r>
              <a:rPr lang="zh-CN" altLang="zh-CN" sz="1700" b="1" dirty="0" smtClean="0"/>
              <a:t>—耳机插孔，</a:t>
            </a:r>
            <a:r>
              <a:rPr lang="en-US" altLang="zh-CN" sz="1700" b="1" dirty="0" smtClean="0"/>
              <a:t>14</a:t>
            </a:r>
            <a:r>
              <a:rPr lang="zh-CN" altLang="zh-CN" sz="1700" b="1" dirty="0" smtClean="0"/>
              <a:t>—音量调节，</a:t>
            </a:r>
            <a:r>
              <a:rPr lang="en-US" altLang="zh-CN" sz="1700" b="1" dirty="0" smtClean="0"/>
              <a:t>15</a:t>
            </a:r>
            <a:r>
              <a:rPr lang="zh-CN" altLang="zh-CN" sz="1700" b="1" dirty="0" smtClean="0"/>
              <a:t>—信号发生器输出功率调节，</a:t>
            </a:r>
            <a:r>
              <a:rPr lang="en-US" altLang="zh-CN" sz="1700" b="1" dirty="0" smtClean="0"/>
              <a:t>16</a:t>
            </a:r>
            <a:r>
              <a:rPr lang="zh-CN" altLang="zh-CN" sz="1700" b="1" dirty="0" smtClean="0"/>
              <a:t>—信号发生器频率调节，</a:t>
            </a:r>
            <a:r>
              <a:rPr lang="en-US" altLang="zh-CN" sz="1700" b="1" dirty="0" smtClean="0"/>
              <a:t>17</a:t>
            </a:r>
            <a:r>
              <a:rPr lang="zh-CN" altLang="zh-CN" sz="1700" b="1" dirty="0" smtClean="0"/>
              <a:t>—静光栅调节架升降调节手轮，</a:t>
            </a:r>
            <a:r>
              <a:rPr lang="en-US" altLang="zh-CN" sz="1700" b="1" dirty="0" smtClean="0"/>
              <a:t>18</a:t>
            </a:r>
            <a:r>
              <a:rPr lang="zh-CN" altLang="zh-CN" sz="1700" b="1" dirty="0" smtClean="0"/>
              <a:t>—驱动音叉用的蜂鸣器，</a:t>
            </a:r>
            <a:r>
              <a:rPr lang="en-US" altLang="zh-CN" sz="1700" b="1" dirty="0" smtClean="0"/>
              <a:t>19</a:t>
            </a:r>
            <a:r>
              <a:rPr lang="zh-CN" altLang="zh-CN" sz="1700" b="1" dirty="0" smtClean="0"/>
              <a:t>—蜂鸣器电源插孔，</a:t>
            </a:r>
            <a:r>
              <a:rPr lang="en-US" altLang="zh-CN" sz="1700" b="1" dirty="0" smtClean="0"/>
              <a:t>20</a:t>
            </a:r>
            <a:r>
              <a:rPr lang="zh-CN" altLang="zh-CN" sz="1700" b="1" dirty="0" smtClean="0"/>
              <a:t>—频率显示窗口，</a:t>
            </a:r>
            <a:r>
              <a:rPr lang="en-US" altLang="zh-CN" sz="1700" b="1" dirty="0" smtClean="0"/>
              <a:t>21</a:t>
            </a:r>
            <a:r>
              <a:rPr lang="zh-CN" altLang="zh-CN" sz="1700" b="1" dirty="0" smtClean="0"/>
              <a:t>—三个信号输出插口，</a:t>
            </a:r>
            <a:r>
              <a:rPr lang="en-US" altLang="zh-CN" sz="1700" b="1" dirty="0" smtClean="0"/>
              <a:t>Y1</a:t>
            </a:r>
            <a:r>
              <a:rPr lang="zh-CN" altLang="zh-CN" sz="1700" b="1" dirty="0" smtClean="0"/>
              <a:t>拍频信号，</a:t>
            </a:r>
            <a:r>
              <a:rPr lang="en-US" altLang="zh-CN" sz="1700" b="1" dirty="0" smtClean="0"/>
              <a:t>Y2</a:t>
            </a:r>
            <a:r>
              <a:rPr lang="zh-CN" altLang="zh-CN" sz="1700" b="1" dirty="0" smtClean="0"/>
              <a:t>音叉驱动信号，</a:t>
            </a:r>
            <a:r>
              <a:rPr lang="en-US" altLang="zh-CN" sz="1700" b="1" dirty="0" smtClean="0"/>
              <a:t>X</a:t>
            </a:r>
            <a:r>
              <a:rPr lang="zh-CN" altLang="zh-CN" sz="1700" b="1" dirty="0" smtClean="0"/>
              <a:t>为示波器提供“外触发”扫描信号，可使示波器上的波形稳定。</a:t>
            </a:r>
            <a:endParaRPr lang="zh-CN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67348"/>
          </a:xfrm>
        </p:spPr>
        <p:txBody>
          <a:bodyPr>
            <a:normAutofit/>
          </a:bodyPr>
          <a:lstStyle/>
          <a:p>
            <a:pPr marL="288290" indent="-288290" algn="just">
              <a:buSzPct val="100000"/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固定一个较小的功率，</a:t>
            </a:r>
            <a:r>
              <a:rPr lang="zh-CN" altLang="zh-CN" b="1" dirty="0" smtClean="0"/>
              <a:t>调节“频率”旋钮，（</a:t>
            </a:r>
            <a:r>
              <a:rPr lang="zh-CN" altLang="en-US" b="1" dirty="0" smtClean="0"/>
              <a:t>音叉谐振频率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附近）。</a:t>
            </a:r>
            <a:r>
              <a:rPr lang="zh-CN" altLang="en-US" b="1" dirty="0" smtClean="0"/>
              <a:t>通过看波形数的变化，找到谐振频率。调节功率，使</a:t>
            </a:r>
            <a:r>
              <a:rPr lang="zh-CN" altLang="zh-CN" b="1" dirty="0" smtClean="0"/>
              <a:t> </a:t>
            </a:r>
            <a:r>
              <a:rPr lang="en-US" altLang="zh-CN" b="1" dirty="0" smtClean="0"/>
              <a:t>T/2</a:t>
            </a:r>
            <a:r>
              <a:rPr lang="zh-CN" altLang="zh-CN" b="1" dirty="0" smtClean="0"/>
              <a:t>内光拍的波数为</a:t>
            </a:r>
            <a:r>
              <a:rPr lang="en-US" altLang="zh-CN" b="1" dirty="0" smtClean="0"/>
              <a:t>10</a:t>
            </a:r>
            <a:r>
              <a:rPr lang="zh-CN" altLang="zh-CN" b="1" dirty="0" smtClean="0"/>
              <a:t>～</a:t>
            </a:r>
            <a:r>
              <a:rPr lang="en-US" altLang="zh-CN" b="1" dirty="0" smtClean="0"/>
              <a:t>20</a:t>
            </a:r>
            <a:r>
              <a:rPr lang="zh-CN" altLang="zh-CN" b="1" dirty="0" smtClean="0"/>
              <a:t>个左右较合适</a:t>
            </a:r>
            <a:r>
              <a:rPr lang="zh-CN" altLang="zh-CN" dirty="0" smtClean="0"/>
              <a:t>。</a:t>
            </a:r>
          </a:p>
          <a:p>
            <a:pPr marL="288290" indent="-288290" algn="just">
              <a:buSzPct val="100000"/>
              <a:buNone/>
            </a:pPr>
            <a:endParaRPr lang="en-US" altLang="zh-CN" b="1" dirty="0" smtClean="0"/>
          </a:p>
          <a:p>
            <a:pPr marL="288290" indent="-288290" algn="just">
              <a:buSzPct val="100000"/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测出外力驱动音叉时的揩振曲线：固定“功率”旋钮位置，小心调节“频率”旋钮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仪器参考值左右各取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个点，点与点间隔</a:t>
            </a:r>
            <a:r>
              <a:rPr lang="en-US" altLang="zh-CN" b="1" dirty="0" smtClean="0">
                <a:solidFill>
                  <a:srgbClr val="FF0000"/>
                </a:solidFill>
              </a:rPr>
              <a:t>0.1HZ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，作出音叉的振幅－频率曲线。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五、数据记录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1716"/>
              </p:ext>
            </p:extLst>
          </p:nvPr>
        </p:nvGraphicFramePr>
        <p:xfrm>
          <a:off x="755576" y="1583237"/>
          <a:ext cx="3357583" cy="418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143008"/>
                <a:gridCol w="1357319"/>
              </a:tblGrid>
              <a:tr h="32791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频率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波形数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位移振幅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94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919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72704"/>
              </p:ext>
            </p:extLst>
          </p:nvPr>
        </p:nvGraphicFramePr>
        <p:xfrm>
          <a:off x="5220072" y="2265256"/>
          <a:ext cx="10969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13106400" imgH="10363200" progId="">
                  <p:embed/>
                </p:oleObj>
              </mc:Choice>
              <mc:Fallback>
                <p:oleObj name="Equation" r:id="rId3" imgW="13106400" imgH="10363200" progId="">
                  <p:embed/>
                  <p:pic>
                    <p:nvPicPr>
                      <p:cNvPr id="0" name="Picture 2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2" y="2265256"/>
                        <a:ext cx="1096963" cy="868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78675"/>
              </p:ext>
            </p:extLst>
          </p:nvPr>
        </p:nvGraphicFramePr>
        <p:xfrm>
          <a:off x="4932040" y="3218441"/>
          <a:ext cx="22246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5" imgW="24384000" imgH="5486400" progId="">
                  <p:embed/>
                </p:oleObj>
              </mc:Choice>
              <mc:Fallback>
                <p:oleObj name="Equation" r:id="rId5" imgW="24384000" imgH="5486400" progId="">
                  <p:embed/>
                  <p:pic>
                    <p:nvPicPr>
                      <p:cNvPr id="0" name="Picture 1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3218441"/>
                        <a:ext cx="2224668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六、数据处理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609598" y="1371680"/>
            <a:ext cx="6347714" cy="388077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400" b="1" dirty="0" smtClean="0">
                <a:latin typeface="+mn-ea"/>
              </a:rPr>
              <a:t>在坐标纸上画出音叉的振幅</a:t>
            </a:r>
            <a:r>
              <a:rPr lang="en-US" altLang="zh-CN" sz="2400" b="1" dirty="0" smtClean="0"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频率曲线（</a:t>
            </a:r>
            <a:r>
              <a:rPr lang="en-US" altLang="zh-CN" sz="2400" b="1" dirty="0" smtClean="0">
                <a:latin typeface="+mn-ea"/>
              </a:rPr>
              <a:t>A-f</a:t>
            </a:r>
            <a:r>
              <a:rPr lang="zh-CN" altLang="en-US" sz="2400" b="1" dirty="0" smtClean="0">
                <a:latin typeface="+mn-ea"/>
              </a:rPr>
              <a:t>曲线）；</a:t>
            </a:r>
          </a:p>
        </p:txBody>
      </p:sp>
      <p:sp>
        <p:nvSpPr>
          <p:cNvPr id="22" name="标题 1"/>
          <p:cNvSpPr txBox="1"/>
          <p:nvPr/>
        </p:nvSpPr>
        <p:spPr>
          <a:xfrm>
            <a:off x="609597" y="2214562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 smtClean="0">
                <a:latin typeface="+mn-ea"/>
                <a:cs typeface="+mj-cs"/>
              </a:rPr>
              <a:t>七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、结果陈述与总结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609597" y="3306996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八、思考题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785786" y="4714884"/>
            <a:ext cx="7772400" cy="1428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作外力驱动音叉谐振曲线时，为什么要固定信号功率</a:t>
            </a:r>
            <a:r>
              <a:rPr lang="en-US" altLang="zh-CN" sz="2400" b="1" dirty="0" smtClean="0">
                <a:latin typeface="+mn-ea"/>
              </a:rPr>
              <a:t>?</a:t>
            </a:r>
          </a:p>
          <a:p>
            <a:pPr marL="514350" lvl="0" indent="-51435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ea"/>
              </a:rPr>
              <a:t>本实验测量方法有何优点？</a:t>
            </a:r>
            <a:endParaRPr lang="en-US" altLang="zh-CN" sz="2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755884"/>
            <a:ext cx="7543800" cy="725626"/>
          </a:xfrm>
        </p:spPr>
        <p:txBody>
          <a:bodyPr/>
          <a:lstStyle/>
          <a:p>
            <a:r>
              <a:rPr lang="zh-CN" altLang="en-US" dirty="0" smtClean="0"/>
              <a:t>二、理论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5" y="1787271"/>
            <a:ext cx="435813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位相光栅</a:t>
            </a:r>
            <a:r>
              <a:rPr lang="zh-CN" altLang="en-US" sz="2400" b="1" dirty="0" smtClean="0"/>
              <a:t>的相位调制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当激光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平面波</a:t>
            </a:r>
            <a:r>
              <a:rPr lang="zh-CN" altLang="en-US" sz="2400" b="1" dirty="0" smtClean="0"/>
              <a:t>垂直入射到位相光栅时，由于位相光栅上对光波的位相延迟作用，使入射的平面波变成出射时的摺曲波阵面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由于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衍射</a:t>
            </a:r>
            <a:r>
              <a:rPr lang="zh-CN" altLang="en-US" sz="2400" b="1" dirty="0" smtClean="0"/>
              <a:t>干涉作用，在远场，可以用如下光栅方程：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                           </a:t>
            </a:r>
            <a:br>
              <a:rPr lang="en-US" altLang="zh-CN" sz="2400" b="1" dirty="0" smtClean="0"/>
            </a:br>
            <a:endParaRPr lang="zh-CN" altLang="en-US" sz="2400" b="1" dirty="0" smtClean="0"/>
          </a:p>
          <a:p>
            <a:pPr>
              <a:buNone/>
            </a:pPr>
            <a:endParaRPr lang="zh-CN" altLang="en-US" sz="2400" b="1" dirty="0" smtClean="0"/>
          </a:p>
        </p:txBody>
      </p:sp>
      <p:grpSp>
        <p:nvGrpSpPr>
          <p:cNvPr id="30813" name="Group 93"/>
          <p:cNvGrpSpPr/>
          <p:nvPr/>
        </p:nvGrpSpPr>
        <p:grpSpPr bwMode="auto">
          <a:xfrm>
            <a:off x="4357686" y="2571744"/>
            <a:ext cx="4786314" cy="3143272"/>
            <a:chOff x="2487" y="9920"/>
            <a:chExt cx="7313" cy="4461"/>
          </a:xfrm>
        </p:grpSpPr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 flipV="1">
              <a:off x="3272" y="9920"/>
              <a:ext cx="1" cy="11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15" name="Line 95"/>
            <p:cNvSpPr>
              <a:spLocks noChangeShapeType="1"/>
            </p:cNvSpPr>
            <p:nvPr/>
          </p:nvSpPr>
          <p:spPr bwMode="auto">
            <a:xfrm>
              <a:off x="3290" y="11072"/>
              <a:ext cx="5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16" name="Text Box 96"/>
            <p:cNvSpPr txBox="1">
              <a:spLocks noChangeArrowheads="1"/>
            </p:cNvSpPr>
            <p:nvPr/>
          </p:nvSpPr>
          <p:spPr bwMode="auto">
            <a:xfrm>
              <a:off x="3425" y="10127"/>
              <a:ext cx="785" cy="7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1450"/>
                </a:spcAft>
                <a:buClrTx/>
                <a:buSzTx/>
                <a:buFontTx/>
                <a:buNone/>
              </a:pPr>
              <a:r>
                <a:rPr kumimoji="0" lang="en-US" altLang="zh-CN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2" charset="-122"/>
                  <a:cs typeface="宋体" panose="02010600030101010101" pitchFamily="2" charset="-122"/>
                </a:rPr>
                <a:t>X</a:t>
              </a:r>
              <a:endPara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817" name="Text Box 97"/>
            <p:cNvSpPr txBox="1">
              <a:spLocks noChangeArrowheads="1"/>
            </p:cNvSpPr>
            <p:nvPr/>
          </p:nvSpPr>
          <p:spPr bwMode="auto">
            <a:xfrm>
              <a:off x="4941" y="10032"/>
              <a:ext cx="391" cy="9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1450"/>
                </a:spcAft>
                <a:buClrTx/>
                <a:buSzTx/>
                <a:buFontTx/>
                <a:buNone/>
              </a:pPr>
              <a:r>
                <a:rPr kumimoji="0" lang="en-US" altLang="zh-CN" sz="2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v</a:t>
              </a:r>
              <a:endParaRPr kumimoji="0" lang="zh-CN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818" name="Line 98"/>
            <p:cNvSpPr>
              <a:spLocks noChangeShapeType="1"/>
            </p:cNvSpPr>
            <p:nvPr/>
          </p:nvSpPr>
          <p:spPr bwMode="auto">
            <a:xfrm>
              <a:off x="5688" y="10284"/>
              <a:ext cx="1" cy="3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19" name="Line 99"/>
            <p:cNvSpPr>
              <a:spLocks noChangeShapeType="1"/>
            </p:cNvSpPr>
            <p:nvPr/>
          </p:nvSpPr>
          <p:spPr bwMode="auto">
            <a:xfrm>
              <a:off x="5822" y="10284"/>
              <a:ext cx="1" cy="3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0" name="Line 100"/>
            <p:cNvSpPr>
              <a:spLocks noChangeShapeType="1"/>
            </p:cNvSpPr>
            <p:nvPr/>
          </p:nvSpPr>
          <p:spPr bwMode="auto">
            <a:xfrm>
              <a:off x="5688" y="11236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1" name="Line 101"/>
            <p:cNvSpPr>
              <a:spLocks noChangeShapeType="1"/>
            </p:cNvSpPr>
            <p:nvPr/>
          </p:nvSpPr>
          <p:spPr bwMode="auto">
            <a:xfrm>
              <a:off x="5688" y="11350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2" name="Line 102"/>
            <p:cNvSpPr>
              <a:spLocks noChangeShapeType="1"/>
            </p:cNvSpPr>
            <p:nvPr/>
          </p:nvSpPr>
          <p:spPr bwMode="auto">
            <a:xfrm>
              <a:off x="5688" y="11465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3" name="Line 103"/>
            <p:cNvSpPr>
              <a:spLocks noChangeShapeType="1"/>
            </p:cNvSpPr>
            <p:nvPr/>
          </p:nvSpPr>
          <p:spPr bwMode="auto">
            <a:xfrm>
              <a:off x="5688" y="1156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4" name="Line 104"/>
            <p:cNvSpPr>
              <a:spLocks noChangeShapeType="1"/>
            </p:cNvSpPr>
            <p:nvPr/>
          </p:nvSpPr>
          <p:spPr bwMode="auto">
            <a:xfrm>
              <a:off x="5688" y="1166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5" name="Line 105"/>
            <p:cNvSpPr>
              <a:spLocks noChangeShapeType="1"/>
            </p:cNvSpPr>
            <p:nvPr/>
          </p:nvSpPr>
          <p:spPr bwMode="auto">
            <a:xfrm>
              <a:off x="5688" y="11760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6" name="Line 106"/>
            <p:cNvSpPr>
              <a:spLocks noChangeShapeType="1"/>
            </p:cNvSpPr>
            <p:nvPr/>
          </p:nvSpPr>
          <p:spPr bwMode="auto">
            <a:xfrm>
              <a:off x="5688" y="11859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7" name="Line 107"/>
            <p:cNvSpPr>
              <a:spLocks noChangeShapeType="1"/>
            </p:cNvSpPr>
            <p:nvPr/>
          </p:nvSpPr>
          <p:spPr bwMode="auto">
            <a:xfrm>
              <a:off x="5688" y="11957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8" name="Line 108"/>
            <p:cNvSpPr>
              <a:spLocks noChangeShapeType="1"/>
            </p:cNvSpPr>
            <p:nvPr/>
          </p:nvSpPr>
          <p:spPr bwMode="auto">
            <a:xfrm>
              <a:off x="5688" y="1205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29" name="Line 109"/>
            <p:cNvSpPr>
              <a:spLocks noChangeShapeType="1"/>
            </p:cNvSpPr>
            <p:nvPr/>
          </p:nvSpPr>
          <p:spPr bwMode="auto">
            <a:xfrm>
              <a:off x="5688" y="12154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0" name="Line 110"/>
            <p:cNvSpPr>
              <a:spLocks noChangeShapeType="1"/>
            </p:cNvSpPr>
            <p:nvPr/>
          </p:nvSpPr>
          <p:spPr bwMode="auto">
            <a:xfrm>
              <a:off x="5688" y="12252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1" name="Line 111"/>
            <p:cNvSpPr>
              <a:spLocks noChangeShapeType="1"/>
            </p:cNvSpPr>
            <p:nvPr/>
          </p:nvSpPr>
          <p:spPr bwMode="auto">
            <a:xfrm>
              <a:off x="5688" y="12351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2" name="Line 112"/>
            <p:cNvSpPr>
              <a:spLocks noChangeShapeType="1"/>
            </p:cNvSpPr>
            <p:nvPr/>
          </p:nvSpPr>
          <p:spPr bwMode="auto">
            <a:xfrm>
              <a:off x="5688" y="12450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3" name="Line 113"/>
            <p:cNvSpPr>
              <a:spLocks noChangeShapeType="1"/>
            </p:cNvSpPr>
            <p:nvPr/>
          </p:nvSpPr>
          <p:spPr bwMode="auto">
            <a:xfrm>
              <a:off x="5688" y="12548"/>
              <a:ext cx="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4" name="Line 114"/>
            <p:cNvSpPr>
              <a:spLocks noChangeShapeType="1"/>
            </p:cNvSpPr>
            <p:nvPr/>
          </p:nvSpPr>
          <p:spPr bwMode="auto">
            <a:xfrm>
              <a:off x="5688" y="12646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5" name="Line 115"/>
            <p:cNvSpPr>
              <a:spLocks noChangeShapeType="1"/>
            </p:cNvSpPr>
            <p:nvPr/>
          </p:nvSpPr>
          <p:spPr bwMode="auto">
            <a:xfrm>
              <a:off x="5707" y="12745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6" name="Line 116"/>
            <p:cNvSpPr>
              <a:spLocks noChangeShapeType="1"/>
            </p:cNvSpPr>
            <p:nvPr/>
          </p:nvSpPr>
          <p:spPr bwMode="auto">
            <a:xfrm>
              <a:off x="5688" y="12843"/>
              <a:ext cx="1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7" name="Line 117"/>
            <p:cNvSpPr>
              <a:spLocks noChangeShapeType="1"/>
            </p:cNvSpPr>
            <p:nvPr/>
          </p:nvSpPr>
          <p:spPr bwMode="auto">
            <a:xfrm flipV="1">
              <a:off x="5498" y="10038"/>
              <a:ext cx="1" cy="9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/>
            </a:p>
          </p:txBody>
        </p:sp>
        <p:sp>
          <p:nvSpPr>
            <p:cNvPr id="30838" name="AutoShape 118"/>
            <p:cNvSpPr>
              <a:spLocks noChangeArrowheads="1"/>
            </p:cNvSpPr>
            <p:nvPr/>
          </p:nvSpPr>
          <p:spPr bwMode="auto">
            <a:xfrm>
              <a:off x="2487" y="11593"/>
              <a:ext cx="2935" cy="1053"/>
            </a:xfrm>
            <a:prstGeom prst="rightArrow">
              <a:avLst>
                <a:gd name="adj1" fmla="val 50000"/>
                <a:gd name="adj2" fmla="val 5740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zh-CN" altLang="en-US" sz="2000" b="1" dirty="0" smtClean="0"/>
                <a:t>激光平面波</a:t>
              </a:r>
              <a:endParaRPr lang="zh-CN" altLang="en-US" sz="2000" b="1" dirty="0"/>
            </a:p>
          </p:txBody>
        </p:sp>
        <p:graphicFrame>
          <p:nvGraphicFramePr>
            <p:cNvPr id="30839" name="Object 119"/>
            <p:cNvGraphicFramePr>
              <a:graphicFrameLocks noChangeAspect="1"/>
            </p:cNvGraphicFramePr>
            <p:nvPr/>
          </p:nvGraphicFramePr>
          <p:xfrm>
            <a:off x="6069" y="10387"/>
            <a:ext cx="1043" cy="3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BMP 图像" r:id="rId4" imgW="419100" imgH="1739900" progId="PBrush">
                    <p:embed/>
                  </p:oleObj>
                </mc:Choice>
                <mc:Fallback>
                  <p:oleObj name="BMP 图像" r:id="rId4" imgW="419100" imgH="1739900" progId="PBrush">
                    <p:embed/>
                    <p:pic>
                      <p:nvPicPr>
                        <p:cNvPr id="0" name="Picture 1" descr="image2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69" y="10387"/>
                          <a:ext cx="1043" cy="34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5" name="Text Box 125"/>
            <p:cNvSpPr txBox="1">
              <a:spLocks noChangeArrowheads="1"/>
            </p:cNvSpPr>
            <p:nvPr/>
          </p:nvSpPr>
          <p:spPr bwMode="auto">
            <a:xfrm>
              <a:off x="4015" y="13671"/>
              <a:ext cx="2344" cy="5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位相光栅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846" name="Text Box 126"/>
            <p:cNvSpPr txBox="1">
              <a:spLocks noChangeArrowheads="1"/>
            </p:cNvSpPr>
            <p:nvPr/>
          </p:nvSpPr>
          <p:spPr bwMode="auto">
            <a:xfrm>
              <a:off x="2814" y="9972"/>
              <a:ext cx="419" cy="5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315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2" charset="-122"/>
                  <a:cs typeface="宋体" panose="02010600030101010101" pitchFamily="2" charset="-122"/>
                </a:rPr>
                <a:t>Y</a:t>
              </a:r>
              <a:endPara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847" name="Text Box 127"/>
            <p:cNvSpPr txBox="1">
              <a:spLocks noChangeArrowheads="1"/>
            </p:cNvSpPr>
            <p:nvPr/>
          </p:nvSpPr>
          <p:spPr bwMode="auto">
            <a:xfrm>
              <a:off x="6089" y="13971"/>
              <a:ext cx="3711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出射摺曲波阵面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aphicFrame>
        <p:nvGraphicFramePr>
          <p:cNvPr id="30848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66395"/>
              </p:ext>
            </p:extLst>
          </p:nvPr>
        </p:nvGraphicFramePr>
        <p:xfrm>
          <a:off x="1525599" y="4975275"/>
          <a:ext cx="2185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6" imgW="20726400" imgH="4267200" progId="">
                  <p:embed/>
                </p:oleObj>
              </mc:Choice>
              <mc:Fallback>
                <p:oleObj name="Equation" r:id="rId6" imgW="20726400" imgH="4267200" progId="">
                  <p:embed/>
                  <p:pic>
                    <p:nvPicPr>
                      <p:cNvPr id="0" name="Picture 2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99" y="4975275"/>
                        <a:ext cx="2185987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线形标注 1 128"/>
          <p:cNvSpPr/>
          <p:nvPr/>
        </p:nvSpPr>
        <p:spPr>
          <a:xfrm>
            <a:off x="908489" y="5842068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89626"/>
              <a:gd name="adj4" fmla="val 6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光栅常数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0" name="线形标注 1 129"/>
          <p:cNvSpPr/>
          <p:nvPr/>
        </p:nvSpPr>
        <p:spPr>
          <a:xfrm>
            <a:off x="1980059" y="5842068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97384"/>
              <a:gd name="adj4" fmla="val 46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衍射角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1" name="线形标注 1 130"/>
          <p:cNvSpPr/>
          <p:nvPr/>
        </p:nvSpPr>
        <p:spPr>
          <a:xfrm>
            <a:off x="3265943" y="5842068"/>
            <a:ext cx="1000132" cy="357190"/>
          </a:xfrm>
          <a:prstGeom prst="borderCallout1">
            <a:avLst>
              <a:gd name="adj1" fmla="val -2798"/>
              <a:gd name="adj2" fmla="val 48001"/>
              <a:gd name="adj3" fmla="val -79283"/>
              <a:gd name="adj4" fmla="val 19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光波波长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3" name="线形标注 1 132"/>
          <p:cNvSpPr/>
          <p:nvPr/>
        </p:nvSpPr>
        <p:spPr>
          <a:xfrm>
            <a:off x="1837183" y="6342134"/>
            <a:ext cx="2571768" cy="357190"/>
          </a:xfrm>
          <a:prstGeom prst="borderCallout1">
            <a:avLst>
              <a:gd name="adj1" fmla="val -2798"/>
              <a:gd name="adj2" fmla="val 48001"/>
              <a:gd name="adj3" fmla="val -239606"/>
              <a:gd name="adj4" fmla="val 49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850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86074"/>
              </p:ext>
            </p:extLst>
          </p:nvPr>
        </p:nvGraphicFramePr>
        <p:xfrm>
          <a:off x="1837183" y="6344584"/>
          <a:ext cx="1419832" cy="413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8" imgW="16764000" imgH="4876800" progId="">
                  <p:embed/>
                </p:oleObj>
              </mc:Choice>
              <mc:Fallback>
                <p:oleObj name="Equation" r:id="rId8" imgW="16764000" imgH="4876800" progId="">
                  <p:embed/>
                  <p:pic>
                    <p:nvPicPr>
                      <p:cNvPr id="0" name="Picture 3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7183" y="6344584"/>
                        <a:ext cx="1419832" cy="4130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3694571" y="5127688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(1)</a:t>
            </a:r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7" y="46279"/>
            <a:ext cx="2476558" cy="1697547"/>
          </a:xfrm>
          <a:prstGeom prst="rect">
            <a:avLst/>
          </a:prstGeom>
        </p:spPr>
      </p:pic>
      <p:grpSp>
        <p:nvGrpSpPr>
          <p:cNvPr id="44" name="组合 35"/>
          <p:cNvGrpSpPr/>
          <p:nvPr/>
        </p:nvGrpSpPr>
        <p:grpSpPr>
          <a:xfrm>
            <a:off x="6516863" y="3511406"/>
            <a:ext cx="1121171" cy="1704301"/>
            <a:chOff x="941110" y="2383736"/>
            <a:chExt cx="1375438" cy="1704301"/>
          </a:xfrm>
        </p:grpSpPr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970346" y="2996848"/>
              <a:ext cx="1312635" cy="1091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V="1">
              <a:off x="941110" y="2959120"/>
              <a:ext cx="1285884" cy="7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971818" y="2383736"/>
              <a:ext cx="1344730" cy="545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53" name="Line 3"/>
            <p:cNvSpPr>
              <a:spLocks noChangeShapeType="1"/>
            </p:cNvSpPr>
            <p:nvPr/>
          </p:nvSpPr>
          <p:spPr bwMode="auto">
            <a:xfrm>
              <a:off x="949393" y="2988642"/>
              <a:ext cx="1293381" cy="545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</p:grpSp>
      <p:sp>
        <p:nvSpPr>
          <p:cNvPr id="56" name="Line 11"/>
          <p:cNvSpPr>
            <a:spLocks noChangeShapeType="1"/>
          </p:cNvSpPr>
          <p:nvPr/>
        </p:nvSpPr>
        <p:spPr bwMode="auto">
          <a:xfrm flipV="1">
            <a:off x="6527779" y="3026026"/>
            <a:ext cx="1067363" cy="10751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310" y="569465"/>
            <a:ext cx="7543800" cy="822438"/>
          </a:xfrm>
        </p:spPr>
        <p:txBody>
          <a:bodyPr/>
          <a:lstStyle/>
          <a:p>
            <a:r>
              <a:rPr lang="zh-CN" altLang="en-US" dirty="0" smtClean="0"/>
              <a:t>二、理论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" y="1814543"/>
            <a:ext cx="4683632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位相光栅的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多普勒频移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如果光栅在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方向以速度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移动，则出射波阵面也以速度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方向移动。从而，在不同时刻，对应于同一级的衍射光线，它的波阵面上出发点，在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方向也有一个</a:t>
            </a:r>
            <a:r>
              <a:rPr lang="en-US" altLang="zh-CN" sz="2400" b="1" dirty="0" err="1" smtClean="0"/>
              <a:t>vt</a:t>
            </a:r>
            <a:r>
              <a:rPr lang="zh-CN" altLang="en-US" sz="2400" b="1" dirty="0" smtClean="0"/>
              <a:t> 的位移量。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这个位移量相对于出射光波</a:t>
            </a:r>
            <a:r>
              <a:rPr lang="zh-CN" altLang="en-US" sz="2400" b="1" dirty="0"/>
              <a:t>相位</a:t>
            </a:r>
            <a:r>
              <a:rPr lang="zh-CN" altLang="en-US" sz="2400" b="1" dirty="0" smtClean="0"/>
              <a:t>的变化量是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71162"/>
              </p:ext>
            </p:extLst>
          </p:nvPr>
        </p:nvGraphicFramePr>
        <p:xfrm>
          <a:off x="1266151" y="5359537"/>
          <a:ext cx="2554283" cy="5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4" imgW="42367200" imgH="9448800" progId="">
                  <p:embed/>
                </p:oleObj>
              </mc:Choice>
              <mc:Fallback>
                <p:oleObj name="Equation" r:id="rId4" imgW="42367200" imgH="9448800" progId="">
                  <p:embed/>
                  <p:pic>
                    <p:nvPicPr>
                      <p:cNvPr id="0" name="Picture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6151" y="5359537"/>
                        <a:ext cx="2554283" cy="5697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7" name="Group 9"/>
          <p:cNvGrpSpPr/>
          <p:nvPr/>
        </p:nvGrpSpPr>
        <p:grpSpPr bwMode="auto">
          <a:xfrm>
            <a:off x="4643438" y="1285860"/>
            <a:ext cx="3592672" cy="4683101"/>
            <a:chOff x="1990" y="8872"/>
            <a:chExt cx="6078" cy="5608"/>
          </a:xfrm>
        </p:grpSpPr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4740" y="12952"/>
              <a:ext cx="1300" cy="5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2834" y="8872"/>
            <a:ext cx="3655" cy="5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BMP 图像" r:id="rId6" imgW="984250" imgH="2463800" progId="PBrush">
                    <p:embed/>
                  </p:oleObj>
                </mc:Choice>
                <mc:Fallback>
                  <p:oleObj name="BMP 图像" r:id="rId6" imgW="984250" imgH="2463800" progId="PBrush">
                    <p:embed/>
                    <p:pic>
                      <p:nvPicPr>
                        <p:cNvPr id="0" name="Picture 4" descr="image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34" y="8872"/>
                          <a:ext cx="3655" cy="56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5180" y="11276"/>
              <a:ext cx="2528" cy="4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5120" y="12202"/>
              <a:ext cx="2557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2025" y="11692"/>
              <a:ext cx="6013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5120" y="12656"/>
              <a:ext cx="29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H="1" flipV="1">
              <a:off x="1990" y="12636"/>
              <a:ext cx="2974" cy="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2871" y="11674"/>
              <a:ext cx="0" cy="13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flipV="1">
              <a:off x="2388" y="9913"/>
              <a:ext cx="0" cy="11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5180" y="11674"/>
              <a:ext cx="482" cy="12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>
              <a:off x="5151" y="11692"/>
              <a:ext cx="0" cy="1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89" name="Arc 21"/>
            <p:cNvSpPr/>
            <p:nvPr/>
          </p:nvSpPr>
          <p:spPr bwMode="auto">
            <a:xfrm>
              <a:off x="6685" y="12393"/>
              <a:ext cx="120" cy="2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90" name="Arc 22"/>
            <p:cNvSpPr/>
            <p:nvPr/>
          </p:nvSpPr>
          <p:spPr bwMode="auto">
            <a:xfrm flipH="1" flipV="1">
              <a:off x="5151" y="12318"/>
              <a:ext cx="210" cy="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91" name="Arc 23"/>
            <p:cNvSpPr/>
            <p:nvPr/>
          </p:nvSpPr>
          <p:spPr bwMode="auto">
            <a:xfrm flipV="1">
              <a:off x="5361" y="12336"/>
              <a:ext cx="150" cy="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>
              <a:off x="5211" y="11958"/>
              <a:ext cx="1113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6535" y="11996"/>
              <a:ext cx="0" cy="6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arrow" w="med" len="med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>
              <a:off x="5843" y="11692"/>
              <a:ext cx="12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6164410" y="857232"/>
            <a:ext cx="2786082" cy="13770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时刻的波前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时刻的波前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4984761" y="2143116"/>
            <a:ext cx="780582" cy="1064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5122401" y="3786190"/>
            <a:ext cx="1184885" cy="7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v•t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7021666" y="4643446"/>
            <a:ext cx="552413" cy="6004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Text Box 1"/>
          <p:cNvSpPr txBox="1">
            <a:spLocks noChangeArrowheads="1"/>
          </p:cNvSpPr>
          <p:nvPr/>
        </p:nvSpPr>
        <p:spPr bwMode="auto">
          <a:xfrm>
            <a:off x="7093104" y="3571876"/>
            <a:ext cx="612459" cy="5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7991640" y="3143248"/>
            <a:ext cx="156849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T=t)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(T=0)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4986338" y="5715000"/>
          <a:ext cx="181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8" imgW="20116800" imgH="5486400" progId="">
                  <p:embed/>
                </p:oleObj>
              </mc:Choice>
              <mc:Fallback>
                <p:oleObj name="Equation" r:id="rId8" imgW="20116800" imgH="5486400" progId="">
                  <p:embed/>
                  <p:pic>
                    <p:nvPicPr>
                      <p:cNvPr id="0" name="Picture 3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6338" y="5715000"/>
                        <a:ext cx="1816100" cy="4953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66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右箭头 32"/>
          <p:cNvSpPr/>
          <p:nvPr/>
        </p:nvSpPr>
        <p:spPr>
          <a:xfrm>
            <a:off x="4071934" y="5929330"/>
            <a:ext cx="714380" cy="2143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6988175" y="5572125"/>
          <a:ext cx="18938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0" imgW="23774400" imgH="9448800" progId="">
                  <p:embed/>
                </p:oleObj>
              </mc:Choice>
              <mc:Fallback>
                <p:oleObj name="Equation" r:id="rId10" imgW="23774400" imgH="9448800" progId="">
                  <p:embed/>
                  <p:pic>
                    <p:nvPicPr>
                      <p:cNvPr id="0" name="Picture 2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88175" y="5572125"/>
                        <a:ext cx="1893888" cy="752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00746"/>
              </p:ext>
            </p:extLst>
          </p:nvPr>
        </p:nvGraphicFramePr>
        <p:xfrm>
          <a:off x="1464172" y="5962650"/>
          <a:ext cx="173186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2" imgW="20726400" imgH="4267200" progId="">
                  <p:embed/>
                </p:oleObj>
              </mc:Choice>
              <mc:Fallback>
                <p:oleObj name="Equation" r:id="rId12" imgW="20726400" imgH="4267200" progId="">
                  <p:embed/>
                  <p:pic>
                    <p:nvPicPr>
                      <p:cNvPr id="0" name="Picture 1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4172" y="5962650"/>
                        <a:ext cx="1731868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928934"/>
            <a:ext cx="4214842" cy="3429024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可见，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移动的位相光栅的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级衍射光波，相对于静止的位相光栅有一个多普勒频移</a:t>
            </a:r>
            <a:r>
              <a:rPr lang="zh-CN" altLang="en-US" sz="2400" b="1" dirty="0" smtClean="0"/>
              <a:t>：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3523" name="Object 35"/>
          <p:cNvGraphicFramePr>
            <a:graphicFrameLocks noChangeAspect="1"/>
          </p:cNvGraphicFramePr>
          <p:nvPr/>
        </p:nvGraphicFramePr>
        <p:xfrm>
          <a:off x="1428728" y="5572140"/>
          <a:ext cx="1643074" cy="42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21336000" imgH="5486400" progId="">
                  <p:embed/>
                </p:oleObj>
              </mc:Choice>
              <mc:Fallback>
                <p:oleObj name="Equation" r:id="rId3" imgW="21336000" imgH="5486400" progId="">
                  <p:embed/>
                  <p:pic>
                    <p:nvPicPr>
                      <p:cNvPr id="0" name="Picture 2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28" y="5572140"/>
                        <a:ext cx="1643074" cy="4225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6"/>
          <p:cNvGrpSpPr/>
          <p:nvPr/>
        </p:nvGrpSpPr>
        <p:grpSpPr>
          <a:xfrm>
            <a:off x="4572000" y="2214554"/>
            <a:ext cx="4853567" cy="2838873"/>
            <a:chOff x="4620185" y="2714620"/>
            <a:chExt cx="4853567" cy="2838873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6874155" y="2714620"/>
              <a:ext cx="2599597" cy="25546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+2 level ,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+ 2w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 level ,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level , 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 level,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-2 level,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-2 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" name="组合 35"/>
            <p:cNvGrpSpPr/>
            <p:nvPr/>
          </p:nvGrpSpPr>
          <p:grpSpPr>
            <a:xfrm>
              <a:off x="4825708" y="2857496"/>
              <a:ext cx="2087842" cy="2695997"/>
              <a:chOff x="2926765" y="1643050"/>
              <a:chExt cx="2561337" cy="2695997"/>
            </a:xfrm>
          </p:grpSpPr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06396" y="1928802"/>
                <a:ext cx="244456" cy="241024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V="1">
                <a:off x="4143372" y="1853793"/>
                <a:ext cx="1309427" cy="1075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4143372" y="2928934"/>
                <a:ext cx="1312635" cy="10911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V="1">
                <a:off x="4143372" y="2928934"/>
                <a:ext cx="1285884" cy="7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V="1">
                <a:off x="4143372" y="2394374"/>
                <a:ext cx="1344730" cy="545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42" name="Line 3"/>
              <p:cNvSpPr>
                <a:spLocks noChangeShapeType="1"/>
              </p:cNvSpPr>
              <p:nvPr/>
            </p:nvSpPr>
            <p:spPr bwMode="auto">
              <a:xfrm>
                <a:off x="4143372" y="2928934"/>
                <a:ext cx="1293380" cy="5455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43" name="Line 1"/>
              <p:cNvSpPr>
                <a:spLocks noChangeShapeType="1"/>
              </p:cNvSpPr>
              <p:nvPr/>
            </p:nvSpPr>
            <p:spPr bwMode="auto">
              <a:xfrm>
                <a:off x="2926765" y="2936872"/>
                <a:ext cx="9838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V="1">
                <a:off x="3384760" y="1643050"/>
                <a:ext cx="0" cy="11553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/>
              </a:p>
            </p:txBody>
          </p:sp>
        </p:grp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823375" y="3000372"/>
              <a:ext cx="667551" cy="1004535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4620185" y="3714752"/>
              <a:ext cx="673970" cy="56485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71472" y="1857364"/>
            <a:ext cx="327846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把光波写成如下形式：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714348" y="2786058"/>
          <a:ext cx="3679440" cy="10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38709600" imgH="10972800" progId="">
                  <p:embed/>
                </p:oleObj>
              </mc:Choice>
              <mc:Fallback>
                <p:oleObj name="Equation" r:id="rId5" imgW="38709600" imgH="10972800" progId="">
                  <p:embed/>
                  <p:pic>
                    <p:nvPicPr>
                      <p:cNvPr id="0" name="Picture 1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48" y="2786058"/>
                        <a:ext cx="3679440" cy="10429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61962"/>
            <a:ext cx="7772400" cy="654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811183"/>
            <a:ext cx="750099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光拍</a:t>
            </a:r>
            <a:r>
              <a:rPr lang="zh-CN" altLang="en-US" sz="2400" b="1" dirty="0" smtClean="0"/>
              <a:t>的获得与检测</a:t>
            </a:r>
            <a:endParaRPr lang="en-US" altLang="zh-CN" sz="2400" b="1" dirty="0" smtClean="0"/>
          </a:p>
        </p:txBody>
      </p:sp>
      <p:pic>
        <p:nvPicPr>
          <p:cNvPr id="39" name="Picture 10" descr="双光栅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286256"/>
            <a:ext cx="39663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2617431" y="5881631"/>
            <a:ext cx="42862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频差较小的二列光波叠加形成“拍”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-1357354" y="5786454"/>
            <a:ext cx="7704138" cy="13684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684213" y="1958969"/>
            <a:ext cx="7777163" cy="129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400" b="1" dirty="0"/>
              <a:t>由于光的频率很高，无法通过光电探测器观察到。</a:t>
            </a:r>
            <a:r>
              <a:rPr lang="zh-CN" altLang="en-US" sz="2400" b="1" dirty="0" smtClean="0"/>
              <a:t>为了要从光频中检测出多普勒频移量，必须采用拍的方法。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拍：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400" b="1" dirty="0" smtClean="0"/>
              <a:t>振动迭加原理，两列速度相同、振动面相同、同方向</a:t>
            </a:r>
            <a:r>
              <a:rPr lang="zh-CN" altLang="en-US" sz="2400" b="1" dirty="0"/>
              <a:t>传播，频差</a:t>
            </a:r>
            <a:r>
              <a:rPr lang="zh-CN" altLang="en-US" sz="2400" b="1" dirty="0" smtClean="0"/>
              <a:t>较小的简谐波的迭加即形成拍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400" b="1" dirty="0" smtClean="0"/>
              <a:t>即把已频移和未频移的光束互相平行迭加，形成光拍。</a:t>
            </a:r>
            <a:r>
              <a:rPr lang="zh-CN" altLang="en-US" sz="2400" b="1" dirty="0"/>
              <a:t>由于拍频较低，光电检测器能作出相应的响应。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84213" y="4652963"/>
            <a:ext cx="7777162" cy="129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479" y="1001271"/>
            <a:ext cx="7772400" cy="654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二、理论</a:t>
            </a:r>
            <a:endParaRPr lang="zh-CN" altLang="en-US" dirty="0"/>
          </a:p>
        </p:txBody>
      </p:sp>
      <p:grpSp>
        <p:nvGrpSpPr>
          <p:cNvPr id="4" name="组合 45"/>
          <p:cNvGrpSpPr/>
          <p:nvPr/>
        </p:nvGrpSpPr>
        <p:grpSpPr>
          <a:xfrm>
            <a:off x="3203848" y="1683159"/>
            <a:ext cx="5691533" cy="2342132"/>
            <a:chOff x="886818" y="3500438"/>
            <a:chExt cx="5691533" cy="2342132"/>
          </a:xfrm>
        </p:grpSpPr>
        <p:grpSp>
          <p:nvGrpSpPr>
            <p:cNvPr id="5" name="组合 18"/>
            <p:cNvGrpSpPr/>
            <p:nvPr/>
          </p:nvGrpSpPr>
          <p:grpSpPr>
            <a:xfrm>
              <a:off x="928662" y="3714752"/>
              <a:ext cx="4357716" cy="1911350"/>
              <a:chOff x="2025650" y="2641600"/>
              <a:chExt cx="2936875" cy="1911350"/>
            </a:xfrm>
          </p:grpSpPr>
          <p:grpSp>
            <p:nvGrpSpPr>
              <p:cNvPr id="6" name="Group 2"/>
              <p:cNvGrpSpPr/>
              <p:nvPr/>
            </p:nvGrpSpPr>
            <p:grpSpPr bwMode="auto">
              <a:xfrm>
                <a:off x="2778125" y="2641600"/>
                <a:ext cx="2184400" cy="1911350"/>
                <a:chOff x="4374" y="3390"/>
                <a:chExt cx="3440" cy="3010"/>
              </a:xfrm>
            </p:grpSpPr>
            <p:sp>
              <p:nvSpPr>
                <p:cNvPr id="72" name="Line 3"/>
                <p:cNvSpPr>
                  <a:spLocks noChangeShapeType="1"/>
                </p:cNvSpPr>
                <p:nvPr/>
              </p:nvSpPr>
              <p:spPr bwMode="auto">
                <a:xfrm>
                  <a:off x="4376" y="4945"/>
                  <a:ext cx="3368" cy="101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3" name="Line 4"/>
                <p:cNvSpPr>
                  <a:spLocks noChangeShapeType="1"/>
                </p:cNvSpPr>
                <p:nvPr/>
              </p:nvSpPr>
              <p:spPr bwMode="auto">
                <a:xfrm>
                  <a:off x="5688" y="4512"/>
                  <a:ext cx="209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688" y="4254"/>
                  <a:ext cx="2091" cy="69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Line 6"/>
                <p:cNvSpPr>
                  <a:spLocks noChangeShapeType="1"/>
                </p:cNvSpPr>
                <p:nvPr/>
              </p:nvSpPr>
              <p:spPr bwMode="auto">
                <a:xfrm>
                  <a:off x="5688" y="4945"/>
                  <a:ext cx="2126" cy="6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Line 7"/>
                <p:cNvSpPr>
                  <a:spLocks noChangeShapeType="1"/>
                </p:cNvSpPr>
                <p:nvPr/>
              </p:nvSpPr>
              <p:spPr bwMode="auto">
                <a:xfrm>
                  <a:off x="5688" y="5333"/>
                  <a:ext cx="212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Line 8"/>
                <p:cNvSpPr>
                  <a:spLocks noChangeShapeType="1"/>
                </p:cNvSpPr>
                <p:nvPr/>
              </p:nvSpPr>
              <p:spPr bwMode="auto">
                <a:xfrm>
                  <a:off x="5688" y="5337"/>
                  <a:ext cx="1523" cy="106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682" y="3390"/>
                  <a:ext cx="1593" cy="111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98" y="3840"/>
                  <a:ext cx="3402" cy="10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Line 11"/>
                <p:cNvSpPr>
                  <a:spLocks noChangeShapeType="1"/>
                </p:cNvSpPr>
                <p:nvPr/>
              </p:nvSpPr>
              <p:spPr bwMode="auto">
                <a:xfrm>
                  <a:off x="4374" y="4946"/>
                  <a:ext cx="332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stealth" w="lg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2733675" y="3400425"/>
                <a:ext cx="44450" cy="41592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2025650" y="3597275"/>
                <a:ext cx="720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 flipV="1">
                <a:off x="2498725" y="2871788"/>
                <a:ext cx="0" cy="463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3556000" y="3243263"/>
                <a:ext cx="55563" cy="76041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1063670" y="4304728"/>
              <a:ext cx="427259" cy="235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1706396" y="4063033"/>
              <a:ext cx="651026" cy="2355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000" b="1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86818" y="4939075"/>
              <a:ext cx="970538" cy="3954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 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1928794" y="4929198"/>
              <a:ext cx="113686" cy="298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2050748" y="4774636"/>
              <a:ext cx="1119287" cy="317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3143240" y="5143512"/>
              <a:ext cx="168305" cy="3116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2786050" y="3929066"/>
              <a:ext cx="998565" cy="253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000" b="1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7" name="组合 40"/>
            <p:cNvGrpSpPr/>
            <p:nvPr/>
          </p:nvGrpSpPr>
          <p:grpSpPr>
            <a:xfrm>
              <a:off x="4857752" y="3500438"/>
              <a:ext cx="1720599" cy="2342132"/>
              <a:chOff x="3214678" y="3508787"/>
              <a:chExt cx="1720599" cy="2342132"/>
            </a:xfrm>
          </p:grpSpPr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3587045" y="4508919"/>
                <a:ext cx="1199269" cy="286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 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Text Box 32"/>
              <p:cNvSpPr txBox="1">
                <a:spLocks noChangeArrowheads="1"/>
              </p:cNvSpPr>
              <p:nvPr/>
            </p:nvSpPr>
            <p:spPr bwMode="auto">
              <a:xfrm>
                <a:off x="3214679" y="5580489"/>
                <a:ext cx="1500198" cy="2704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3712294" y="4991479"/>
                <a:ext cx="859706" cy="2327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" name="Text Box 30"/>
              <p:cNvSpPr txBox="1">
                <a:spLocks noChangeArrowheads="1"/>
              </p:cNvSpPr>
              <p:nvPr/>
            </p:nvSpPr>
            <p:spPr bwMode="auto">
              <a:xfrm>
                <a:off x="3678501" y="3794539"/>
                <a:ext cx="1107813" cy="2796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2" name="Text Box 29"/>
              <p:cNvSpPr txBox="1">
                <a:spLocks noChangeArrowheads="1"/>
              </p:cNvSpPr>
              <p:nvPr/>
            </p:nvSpPr>
            <p:spPr bwMode="auto">
              <a:xfrm>
                <a:off x="3643306" y="4263803"/>
                <a:ext cx="988436" cy="2728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3" name="Text Box 22"/>
              <p:cNvSpPr txBox="1">
                <a:spLocks noChangeArrowheads="1"/>
              </p:cNvSpPr>
              <p:nvPr/>
            </p:nvSpPr>
            <p:spPr bwMode="auto">
              <a:xfrm>
                <a:off x="3214678" y="3508787"/>
                <a:ext cx="984370" cy="218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+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714744" y="4080291"/>
                <a:ext cx="1220533" cy="2489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3713810" y="4791101"/>
                <a:ext cx="1143942" cy="2625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6" name="Text Box 19"/>
              <p:cNvSpPr txBox="1">
                <a:spLocks noChangeArrowheads="1"/>
              </p:cNvSpPr>
              <p:nvPr/>
            </p:nvSpPr>
            <p:spPr bwMode="auto">
              <a:xfrm>
                <a:off x="3714745" y="5223299"/>
                <a:ext cx="1143008" cy="3410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0 - 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000" b="1" i="1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2000232" y="4115672"/>
              <a:ext cx="1060551" cy="2539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>
              <a:off x="2786050" y="4429132"/>
              <a:ext cx="542957" cy="15635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0" lang="en-US" altLang="zh-CN" sz="2000" b="1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24596" name="Picture 20"/>
          <p:cNvPicPr>
            <a:picLocks noChangeAspect="1" noChangeArrowheads="1"/>
          </p:cNvPicPr>
          <p:nvPr/>
        </p:nvPicPr>
        <p:blipFill>
          <a:blip r:embed="rId3" cstate="print"/>
          <a:srcRect b="18392"/>
          <a:stretch>
            <a:fillRect/>
          </a:stretch>
        </p:blipFill>
        <p:spPr bwMode="auto">
          <a:xfrm>
            <a:off x="1133709" y="1772816"/>
            <a:ext cx="7273939" cy="42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447800"/>
            <a:ext cx="4071966" cy="45720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光拍信号进入光电探测器，光电检测器能测到的光拍讯号的频率为拍频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其中         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为光栅密度，本实验</a:t>
            </a:r>
          </a:p>
          <a:p>
            <a:endParaRPr lang="zh-CN" altLang="en-US" sz="2400" b="1" dirty="0" smtClean="0"/>
          </a:p>
          <a:p>
            <a:endParaRPr lang="zh-CN" altLang="en-US" sz="2400" b="1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714480" y="2714620"/>
          <a:ext cx="239663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3" imgW="31699200" imgH="9448800" progId="">
                  <p:embed/>
                </p:oleObj>
              </mc:Choice>
              <mc:Fallback>
                <p:oleObj name="Equation" r:id="rId3" imgW="31699200" imgH="9448800" progId="">
                  <p:embed/>
                  <p:pic>
                    <p:nvPicPr>
                      <p:cNvPr id="0" name="Picture 7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480" y="2714620"/>
                        <a:ext cx="2396630" cy="714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616534"/>
              </p:ext>
            </p:extLst>
          </p:nvPr>
        </p:nvGraphicFramePr>
        <p:xfrm>
          <a:off x="1425310" y="4429132"/>
          <a:ext cx="22246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5" imgW="24384000" imgH="5486400" progId="">
                  <p:embed/>
                </p:oleObj>
              </mc:Choice>
              <mc:Fallback>
                <p:oleObj name="Equation" r:id="rId5" imgW="24384000" imgH="5486400" progId="">
                  <p:embed/>
                  <p:pic>
                    <p:nvPicPr>
                      <p:cNvPr id="0" name="Picture 6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5310" y="4429132"/>
                        <a:ext cx="2224668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493728"/>
              </p:ext>
            </p:extLst>
          </p:nvPr>
        </p:nvGraphicFramePr>
        <p:xfrm>
          <a:off x="2055539" y="3459930"/>
          <a:ext cx="857256" cy="73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7" imgW="10972800" imgH="9448800" progId="">
                  <p:embed/>
                </p:oleObj>
              </mc:Choice>
              <mc:Fallback>
                <p:oleObj name="Equation" r:id="rId7" imgW="10972800" imgH="9448800" progId="">
                  <p:embed/>
                  <p:pic>
                    <p:nvPicPr>
                      <p:cNvPr id="0" name="Picture 5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5539" y="3459930"/>
                        <a:ext cx="857256" cy="73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6721485" y="1497002"/>
            <a:ext cx="0" cy="129381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8378835" y="1497002"/>
            <a:ext cx="0" cy="129381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28662" y="4929198"/>
            <a:ext cx="7572428" cy="898302"/>
            <a:chOff x="1161515" y="4767784"/>
            <a:chExt cx="7572428" cy="898302"/>
          </a:xfrm>
        </p:grpSpPr>
        <p:sp>
          <p:nvSpPr>
            <p:cNvPr id="13" name="矩形 12"/>
            <p:cNvSpPr/>
            <p:nvPr/>
          </p:nvSpPr>
          <p:spPr>
            <a:xfrm>
              <a:off x="1161515" y="4835089"/>
              <a:ext cx="7572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+mn-ea"/>
                </a:rPr>
                <a:t>     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+mn-ea"/>
                </a:rPr>
                <a:t>与光频率</a:t>
              </a:r>
              <a:r>
                <a:rPr lang="en-US" sz="2400" b="1" dirty="0" smtClean="0">
                  <a:solidFill>
                    <a:srgbClr val="FF0000"/>
                  </a:solidFill>
                  <a:latin typeface="+mn-ea"/>
                </a:rPr>
                <a:t>    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+mn-ea"/>
                </a:rPr>
                <a:t>无关</a:t>
              </a:r>
              <a:r>
                <a:rPr lang="zh-CN" altLang="en-US" sz="2400" b="1" dirty="0" smtClean="0">
                  <a:latin typeface="+mn-ea"/>
                </a:rPr>
                <a:t>，</a:t>
              </a:r>
              <a:r>
                <a:rPr lang="en-US" sz="2400" b="1" dirty="0" err="1" smtClean="0">
                  <a:latin typeface="+mn-ea"/>
                </a:rPr>
                <a:t>且当光栅密度</a:t>
              </a:r>
              <a:r>
                <a:rPr lang="en-US" sz="2400" b="1" dirty="0" smtClean="0">
                  <a:latin typeface="+mn-ea"/>
                </a:rPr>
                <a:t>    </a:t>
              </a:r>
              <a:r>
                <a:rPr lang="en-US" sz="2400" b="1" dirty="0" err="1" smtClean="0">
                  <a:latin typeface="+mn-ea"/>
                </a:rPr>
                <a:t>为常数时</a:t>
              </a:r>
              <a:r>
                <a:rPr lang="zh-CN" altLang="en-US" sz="2400" b="1" dirty="0" smtClean="0">
                  <a:latin typeface="+mn-ea"/>
                </a:rPr>
                <a:t>，</a:t>
              </a:r>
              <a:r>
                <a:rPr lang="en-US" sz="2400" b="1" dirty="0" err="1" smtClean="0">
                  <a:latin typeface="+mn-ea"/>
                </a:rPr>
                <a:t>只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+mn-ea"/>
                </a:rPr>
                <a:t>正比于光栅移动速度</a:t>
              </a:r>
              <a:r>
                <a:rPr lang="en-US" sz="2400" b="1" dirty="0" smtClean="0">
                  <a:solidFill>
                    <a:srgbClr val="FF0000"/>
                  </a:solidFill>
                  <a:latin typeface="+mn-ea"/>
                </a:rPr>
                <a:t>  </a:t>
              </a:r>
              <a:r>
                <a:rPr lang="en-US" sz="2400" b="1" dirty="0" smtClean="0">
                  <a:latin typeface="+mn-ea"/>
                </a:rPr>
                <a:t> </a:t>
              </a:r>
              <a:r>
                <a:rPr lang="zh-CN" altLang="en-US" sz="2400" b="1" dirty="0" smtClean="0">
                  <a:latin typeface="+mn-ea"/>
                </a:rPr>
                <a:t>。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1357301" y="4857760"/>
            <a:ext cx="3937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" name="Equation" r:id="rId9" imgW="5181600" imgH="5486400" progId="">
                    <p:embed/>
                  </p:oleObj>
                </mc:Choice>
                <mc:Fallback>
                  <p:oleObj name="Equation" r:id="rId9" imgW="5181600" imgH="5486400" progId="">
                    <p:embed/>
                    <p:pic>
                      <p:nvPicPr>
                        <p:cNvPr id="0" name="Picture 4" descr="image1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7301" y="4857760"/>
                          <a:ext cx="393700" cy="4175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6072176" y="4767784"/>
            <a:ext cx="446088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" name="Equation" r:id="rId11" imgW="4267200" imgH="5486400" progId="">
                    <p:embed/>
                  </p:oleObj>
                </mc:Choice>
                <mc:Fallback>
                  <p:oleObj name="Equation" r:id="rId11" imgW="4267200" imgH="5486400" progId="">
                    <p:embed/>
                    <p:pic>
                      <p:nvPicPr>
                        <p:cNvPr id="0" name="Picture 3" descr="image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72176" y="4767784"/>
                          <a:ext cx="446088" cy="5746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3000364" y="4857760"/>
            <a:ext cx="3095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13" imgW="4572000" imgH="5486400" progId="">
                    <p:embed/>
                  </p:oleObj>
                </mc:Choice>
                <mc:Fallback>
                  <p:oleObj name="Equation" r:id="rId13" imgW="4572000" imgH="5486400" progId="">
                    <p:embed/>
                    <p:pic>
                      <p:nvPicPr>
                        <p:cNvPr id="0" name="Picture 2" descr="image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00364" y="4857760"/>
                          <a:ext cx="309562" cy="371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3667388" y="5214947"/>
            <a:ext cx="34607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15" imgW="4572000" imgH="5181600" progId="">
                    <p:embed/>
                  </p:oleObj>
                </mc:Choice>
                <mc:Fallback>
                  <p:oleObj name="Equation" r:id="rId15" imgW="4572000" imgH="5181600" progId="">
                    <p:embed/>
                    <p:pic>
                      <p:nvPicPr>
                        <p:cNvPr id="0" name="Picture 1" descr="image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67388" y="5214947"/>
                          <a:ext cx="346075" cy="3921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7594" name="Picture 10" descr="双光栅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910272" y="1110015"/>
            <a:ext cx="39663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499992" y="2853204"/>
            <a:ext cx="428628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频差较小的二列光波叠加形成“拍”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000108"/>
            <a:ext cx="821537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+mn-ea"/>
              </a:rPr>
              <a:t>3.</a:t>
            </a:r>
            <a:r>
              <a:rPr lang="zh-CN" altLang="en-US" sz="2400" b="1" dirty="0" smtClean="0">
                <a:latin typeface="+mn-ea"/>
              </a:rPr>
              <a:t>微弱振动位移量的检测</a:t>
            </a:r>
            <a:endParaRPr lang="en-US" altLang="zh-CN" sz="2400" b="1" dirty="0" smtClean="0">
              <a:latin typeface="+mn-ea"/>
            </a:endParaRPr>
          </a:p>
          <a:p>
            <a:r>
              <a:rPr lang="en-US" sz="2400" b="1" dirty="0" err="1" smtClean="0">
                <a:latin typeface="+mn-ea"/>
              </a:rPr>
              <a:t>如果把光栅粘在音叉上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sz="2400" b="1" dirty="0" smtClean="0">
                <a:latin typeface="+mn-ea"/>
              </a:rPr>
              <a:t>则    </a:t>
            </a:r>
            <a:r>
              <a:rPr lang="en-US" sz="2400" b="1" dirty="0" err="1" smtClean="0">
                <a:latin typeface="+mn-ea"/>
              </a:rPr>
              <a:t>是周期性变化的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sz="2400" b="1" dirty="0" err="1" smtClean="0">
                <a:latin typeface="+mn-ea"/>
              </a:rPr>
              <a:t>所以光拍信号频率</a:t>
            </a:r>
            <a:r>
              <a:rPr lang="en-US" sz="2400" b="1" dirty="0" smtClean="0">
                <a:latin typeface="+mn-ea"/>
              </a:rPr>
              <a:t>     </a:t>
            </a:r>
            <a:r>
              <a:rPr lang="en-US" sz="2400" b="1" dirty="0" err="1" smtClean="0">
                <a:latin typeface="+mn-ea"/>
              </a:rPr>
              <a:t>也是随时间而变化的</a:t>
            </a:r>
            <a:r>
              <a:rPr lang="zh-CN" altLang="en-US" sz="2400" b="1" dirty="0" smtClean="0">
                <a:latin typeface="+mn-ea"/>
              </a:rPr>
              <a:t>。</a:t>
            </a:r>
            <a:r>
              <a:rPr lang="en-US" sz="2400" b="1" dirty="0" err="1" smtClean="0">
                <a:latin typeface="+mn-ea"/>
              </a:rPr>
              <a:t>音叉的位移振幅为</a:t>
            </a:r>
            <a:r>
              <a:rPr lang="en-US" sz="2400" b="1" dirty="0" smtClean="0">
                <a:latin typeface="+mn-ea"/>
              </a:rPr>
              <a:t>：</a:t>
            </a:r>
          </a:p>
          <a:p>
            <a:r>
              <a:rPr lang="en-US" sz="2400" b="1" dirty="0" smtClean="0">
                <a:latin typeface="+mn-ea"/>
              </a:rPr>
              <a:t> </a:t>
            </a:r>
            <a:endParaRPr lang="zh-CN" altLang="en-US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式中</a:t>
            </a:r>
            <a:r>
              <a:rPr lang="en-US" sz="2400" b="1" dirty="0" smtClean="0">
                <a:latin typeface="+mn-ea"/>
              </a:rPr>
              <a:t> </a:t>
            </a:r>
            <a:r>
              <a:rPr lang="en-US" sz="2400" b="1" i="1" dirty="0" smtClean="0">
                <a:latin typeface="+mn-ea"/>
              </a:rPr>
              <a:t>T </a:t>
            </a:r>
            <a:r>
              <a:rPr lang="zh-CN" altLang="en-US" sz="2400" b="1" dirty="0" smtClean="0">
                <a:latin typeface="+mn-ea"/>
              </a:rPr>
              <a:t>为音叉振动周期。        </a:t>
            </a:r>
            <a:r>
              <a:rPr lang="en-US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ea"/>
              </a:rPr>
              <a:t>T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/2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时间内的拍频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+mn-ea"/>
              </a:rPr>
            </a:b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波的个数</a:t>
            </a:r>
            <a:r>
              <a:rPr lang="zh-CN" altLang="en-US" sz="2400" b="1" dirty="0" smtClean="0">
                <a:latin typeface="+mn-ea"/>
              </a:rPr>
              <a:t>，可直接在示波器的荧光屏上计算波形数而得到。所以，只要测得拍频波的波数，就可得到微弱振动的位移振幅。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357422" y="1857364"/>
          <a:ext cx="39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4" imgW="5181600" imgH="5486400" progId="">
                  <p:embed/>
                </p:oleObj>
              </mc:Choice>
              <mc:Fallback>
                <p:oleObj name="Equation" r:id="rId4" imgW="5181600" imgH="5486400" progId="">
                  <p:embed/>
                  <p:pic>
                    <p:nvPicPr>
                      <p:cNvPr id="0" name="Picture 5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422" y="1857364"/>
                        <a:ext cx="393700" cy="417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09117"/>
              </p:ext>
            </p:extLst>
          </p:nvPr>
        </p:nvGraphicFramePr>
        <p:xfrm>
          <a:off x="4893471" y="1503295"/>
          <a:ext cx="346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6" imgW="4572000" imgH="5181600" progId="">
                  <p:embed/>
                </p:oleObj>
              </mc:Choice>
              <mc:Fallback>
                <p:oleObj name="Equation" r:id="rId6" imgW="4572000" imgH="5181600" progId="">
                  <p:embed/>
                  <p:pic>
                    <p:nvPicPr>
                      <p:cNvPr id="0" name="Picture 4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3471" y="1503295"/>
                        <a:ext cx="346075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03081"/>
              </p:ext>
            </p:extLst>
          </p:nvPr>
        </p:nvGraphicFramePr>
        <p:xfrm>
          <a:off x="3011503" y="2274876"/>
          <a:ext cx="37750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8" imgW="45110400" imgH="12801600" progId="">
                  <p:embed/>
                </p:oleObj>
              </mc:Choice>
              <mc:Fallback>
                <p:oleObj name="Equation" r:id="rId8" imgW="45110400" imgH="12801600" progId="">
                  <p:embed/>
                  <p:pic>
                    <p:nvPicPr>
                      <p:cNvPr id="0" name="Picture 3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1503" y="2274876"/>
                        <a:ext cx="3775075" cy="1071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69094"/>
              </p:ext>
            </p:extLst>
          </p:nvPr>
        </p:nvGraphicFramePr>
        <p:xfrm>
          <a:off x="4429124" y="3668321"/>
          <a:ext cx="928694" cy="79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10" imgW="14935200" imgH="12801600" progId="">
                  <p:embed/>
                </p:oleObj>
              </mc:Choice>
              <mc:Fallback>
                <p:oleObj name="Equation" r:id="rId10" imgW="14935200" imgH="12801600" progId="">
                  <p:embed/>
                  <p:pic>
                    <p:nvPicPr>
                      <p:cNvPr id="0" name="Picture 2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9124" y="3668321"/>
                        <a:ext cx="928694" cy="7965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000628" y="2285992"/>
            <a:ext cx="1785950" cy="107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 bwMode="auto">
          <a:xfrm>
            <a:off x="1571574" y="3000568"/>
            <a:ext cx="6786364" cy="523104"/>
            <a:chOff x="1010" y="14747"/>
            <a:chExt cx="10686" cy="824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1010" y="14747"/>
              <a:ext cx="3718" cy="5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单踪示波器显示的拍频波</a:t>
              </a:r>
              <a:endPara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6522" y="14747"/>
              <a:ext cx="5174" cy="8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双踪示波器显示的拍频波和音叉驱动波</a:t>
              </a:r>
              <a:endPara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 b="25233"/>
          <a:stretch>
            <a:fillRect/>
          </a:stretch>
        </p:blipFill>
        <p:spPr bwMode="auto">
          <a:xfrm>
            <a:off x="928662" y="642918"/>
            <a:ext cx="7500990" cy="228601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357290" y="4071942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波群首尾是相对的，某一点如果是某一群首，那它也是上一波群的尾</a:t>
            </a:r>
            <a:endParaRPr lang="en-US" altLang="zh-CN" sz="24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71720" y="4989544"/>
            <a:ext cx="47863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波形数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整波形数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分数波形数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537814"/>
            <a:ext cx="7021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不足一个完整波形的首数和尾数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中满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1/2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3/4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个波形分数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959</Words>
  <Application>Microsoft Office PowerPoint</Application>
  <PresentationFormat>全屏显示(4:3)</PresentationFormat>
  <Paragraphs>147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方正姚体</vt:lpstr>
      <vt:lpstr>黑体</vt:lpstr>
      <vt:lpstr>华文新魏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BMP 图像</vt:lpstr>
      <vt:lpstr>Equation</vt:lpstr>
      <vt:lpstr>一、实验目的：</vt:lpstr>
      <vt:lpstr>二、理论</vt:lpstr>
      <vt:lpstr>二、理论</vt:lpstr>
      <vt:lpstr>二、理论</vt:lpstr>
      <vt:lpstr>二、理论</vt:lpstr>
      <vt:lpstr>二、理论</vt:lpstr>
      <vt:lpstr>PowerPoint 演示文稿</vt:lpstr>
      <vt:lpstr>PowerPoint 演示文稿</vt:lpstr>
      <vt:lpstr>PowerPoint 演示文稿</vt:lpstr>
      <vt:lpstr>三、实验仪器</vt:lpstr>
      <vt:lpstr>四、实验内容</vt:lpstr>
      <vt:lpstr>五、数据记录</vt:lpstr>
      <vt:lpstr>六、数据处理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win7</cp:lastModifiedBy>
  <cp:revision>207</cp:revision>
  <dcterms:created xsi:type="dcterms:W3CDTF">2017-09-21T01:46:00Z</dcterms:created>
  <dcterms:modified xsi:type="dcterms:W3CDTF">2020-11-12T04:10:14Z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