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5.xml" ContentType="application/vnd.openxmlformats-officedocument.themeOverride+xml"/>
  <Override PartName="/ppt/theme/themeOverride6.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5"/>
  </p:notesMasterIdLst>
  <p:sldIdLst>
    <p:sldId id="269" r:id="rId2"/>
    <p:sldId id="311" r:id="rId3"/>
    <p:sldId id="305" r:id="rId4"/>
    <p:sldId id="313" r:id="rId5"/>
    <p:sldId id="314" r:id="rId6"/>
    <p:sldId id="315" r:id="rId7"/>
    <p:sldId id="320" r:id="rId8"/>
    <p:sldId id="325" r:id="rId9"/>
    <p:sldId id="326" r:id="rId10"/>
    <p:sldId id="327" r:id="rId11"/>
    <p:sldId id="330" r:id="rId12"/>
    <p:sldId id="257" r:id="rId13"/>
    <p:sldId id="258" r:id="rId14"/>
    <p:sldId id="329" r:id="rId15"/>
    <p:sldId id="260" r:id="rId16"/>
    <p:sldId id="331" r:id="rId17"/>
    <p:sldId id="332" r:id="rId18"/>
    <p:sldId id="333" r:id="rId19"/>
    <p:sldId id="334" r:id="rId20"/>
    <p:sldId id="335" r:id="rId21"/>
    <p:sldId id="336" r:id="rId22"/>
    <p:sldId id="337" r:id="rId23"/>
    <p:sldId id="338" r:id="rId2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29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106" d="100"/>
          <a:sy n="106" d="100"/>
        </p:scale>
        <p:origin x="165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23.wmf"/><Relationship Id="rId1" Type="http://schemas.openxmlformats.org/officeDocument/2006/relationships/image" Target="../media/image22.wmf"/><Relationship Id="rId5" Type="http://schemas.openxmlformats.org/officeDocument/2006/relationships/image" Target="../media/image25.wmf"/><Relationship Id="rId4"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buFontTx/>
              <a:buNone/>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buFontTx/>
              <a:buNone/>
              <a:defRPr sz="1200">
                <a:latin typeface="+mn-lt"/>
                <a:ea typeface="+mn-ea"/>
              </a:defRPr>
            </a:lvl1pPr>
          </a:lstStyle>
          <a:p>
            <a:pPr>
              <a:defRPr/>
            </a:pPr>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buFontTx/>
              <a:buNone/>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atin typeface="Calibri" panose="020F0502020204030204" pitchFamily="34" charset="0"/>
              </a:defRPr>
            </a:lvl1pPr>
          </a:lstStyle>
          <a:p>
            <a:pPr>
              <a:defRPr/>
            </a:pPr>
            <a:fld id="{842DE5EC-4DA7-4389-8D6B-ED8741E8479D}" type="slidenum">
              <a:rPr lang="zh-CN" altLang="en-US"/>
              <a:pPr>
                <a:defRPr/>
              </a:pPr>
              <a:t>‹#›</a:t>
            </a:fld>
            <a:endParaRPr lang="zh-CN" altLang="en-US"/>
          </a:p>
        </p:txBody>
      </p:sp>
    </p:spTree>
    <p:extLst>
      <p:ext uri="{BB962C8B-B14F-4D97-AF65-F5344CB8AC3E}">
        <p14:creationId xmlns:p14="http://schemas.microsoft.com/office/powerpoint/2010/main" val="27329580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615CDE8-8B5F-4E54-9188-7315BBEDFA53}" type="slidenum">
              <a:rPr lang="en-US" altLang="zh-CN" smtClean="0"/>
              <a:pPr>
                <a:spcBef>
                  <a:spcPct val="0"/>
                </a:spcBef>
                <a:buFontTx/>
                <a:buNone/>
              </a:pPr>
              <a:t>2</a:t>
            </a:fld>
            <a:endParaRPr lang="en-US" altLang="zh-CN" smtClean="0"/>
          </a:p>
        </p:txBody>
      </p:sp>
      <p:sp>
        <p:nvSpPr>
          <p:cNvPr id="184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smtClean="0"/>
          </a:p>
        </p:txBody>
      </p:sp>
    </p:spTree>
    <p:extLst>
      <p:ext uri="{BB962C8B-B14F-4D97-AF65-F5344CB8AC3E}">
        <p14:creationId xmlns:p14="http://schemas.microsoft.com/office/powerpoint/2010/main" val="3474827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44808F4-1711-4C78-8D88-E3CE21D8CEA0}" type="slidenum">
              <a:rPr lang="en-US" altLang="zh-CN" smtClean="0"/>
              <a:pPr>
                <a:spcBef>
                  <a:spcPct val="0"/>
                </a:spcBef>
                <a:buFontTx/>
                <a:buNone/>
              </a:pPr>
              <a:t>11</a:t>
            </a:fld>
            <a:endParaRPr lang="en-US" altLang="zh-CN" smtClean="0"/>
          </a:p>
        </p:txBody>
      </p:sp>
      <p:sp>
        <p:nvSpPr>
          <p:cNvPr id="368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smtClean="0"/>
          </a:p>
        </p:txBody>
      </p:sp>
    </p:spTree>
    <p:extLst>
      <p:ext uri="{BB962C8B-B14F-4D97-AF65-F5344CB8AC3E}">
        <p14:creationId xmlns:p14="http://schemas.microsoft.com/office/powerpoint/2010/main" val="1437907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158F028-37D9-4DFE-A253-F7FA78CD92E0}" type="slidenum">
              <a:rPr lang="en-US" altLang="zh-CN" smtClean="0"/>
              <a:pPr>
                <a:spcBef>
                  <a:spcPct val="0"/>
                </a:spcBef>
                <a:buFontTx/>
                <a:buNone/>
              </a:pPr>
              <a:t>16</a:t>
            </a:fld>
            <a:endParaRPr lang="en-US" altLang="zh-CN" smtClean="0"/>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smtClean="0"/>
          </a:p>
        </p:txBody>
      </p:sp>
    </p:spTree>
    <p:extLst>
      <p:ext uri="{BB962C8B-B14F-4D97-AF65-F5344CB8AC3E}">
        <p14:creationId xmlns:p14="http://schemas.microsoft.com/office/powerpoint/2010/main" val="2103842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B45ADE4-FA07-48FA-A0B3-91951D6DDAE9}" type="slidenum">
              <a:rPr lang="en-US" altLang="zh-CN" smtClean="0"/>
              <a:pPr>
                <a:spcBef>
                  <a:spcPct val="0"/>
                </a:spcBef>
                <a:buFontTx/>
                <a:buNone/>
              </a:pPr>
              <a:t>17</a:t>
            </a:fld>
            <a:endParaRPr lang="en-US" altLang="zh-CN" smtClean="0"/>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因为在平行极板间未加电压时，油滴受重力作用将加速下降，但是由于空气的粘滞性会对油滴产生一个与其速度大小成正比的阻力，油滴下降一小段距离而达到某一速度</a:t>
            </a:r>
            <a:r>
              <a:rPr lang="en-US" altLang="zh-CN" i="1" smtClean="0"/>
              <a:t>v</a:t>
            </a:r>
            <a:r>
              <a:rPr lang="zh-CN" altLang="en-US" smtClean="0"/>
              <a:t>后，阻力与重力达到平衡（忽略空气的浮力），油滴将以此速度匀速下降</a:t>
            </a:r>
          </a:p>
        </p:txBody>
      </p:sp>
    </p:spTree>
    <p:extLst>
      <p:ext uri="{BB962C8B-B14F-4D97-AF65-F5344CB8AC3E}">
        <p14:creationId xmlns:p14="http://schemas.microsoft.com/office/powerpoint/2010/main" val="1391766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92F2C7D-9E05-44C5-A5AE-1F4DD4100C98}" type="slidenum">
              <a:rPr lang="en-US" altLang="zh-CN" smtClean="0"/>
              <a:pPr>
                <a:spcBef>
                  <a:spcPct val="0"/>
                </a:spcBef>
                <a:buFontTx/>
                <a:buNone/>
              </a:pPr>
              <a:t>18</a:t>
            </a:fld>
            <a:endParaRPr lang="en-US" altLang="zh-CN" smtClean="0"/>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smtClean="0"/>
          </a:p>
        </p:txBody>
      </p:sp>
    </p:spTree>
    <p:extLst>
      <p:ext uri="{BB962C8B-B14F-4D97-AF65-F5344CB8AC3E}">
        <p14:creationId xmlns:p14="http://schemas.microsoft.com/office/powerpoint/2010/main" val="3428066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ADCBB0D-5278-4F32-B987-ABBD065BBD2C}" type="slidenum">
              <a:rPr lang="en-US" altLang="zh-CN" smtClean="0"/>
              <a:pPr>
                <a:spcBef>
                  <a:spcPct val="0"/>
                </a:spcBef>
                <a:buFontTx/>
                <a:buNone/>
              </a:pPr>
              <a:t>19</a:t>
            </a:fld>
            <a:endParaRPr lang="en-US" altLang="zh-CN" smtClean="0"/>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smtClean="0"/>
          </a:p>
        </p:txBody>
      </p:sp>
    </p:spTree>
    <p:extLst>
      <p:ext uri="{BB962C8B-B14F-4D97-AF65-F5344CB8AC3E}">
        <p14:creationId xmlns:p14="http://schemas.microsoft.com/office/powerpoint/2010/main" val="4018345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5C072FF-DBFE-4E24-93AE-5E90508A407A}" type="slidenum">
              <a:rPr lang="en-US" altLang="zh-CN" smtClean="0"/>
              <a:pPr>
                <a:spcBef>
                  <a:spcPct val="0"/>
                </a:spcBef>
                <a:buFontTx/>
                <a:buNone/>
              </a:pPr>
              <a:t>20</a:t>
            </a:fld>
            <a:endParaRPr lang="en-US" altLang="zh-CN" smtClean="0"/>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smtClean="0"/>
          </a:p>
        </p:txBody>
      </p:sp>
    </p:spTree>
    <p:extLst>
      <p:ext uri="{BB962C8B-B14F-4D97-AF65-F5344CB8AC3E}">
        <p14:creationId xmlns:p14="http://schemas.microsoft.com/office/powerpoint/2010/main" val="25270242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72DA82C-8C34-4D54-919A-5FD1F75C8637}" type="slidenum">
              <a:rPr lang="en-US" altLang="zh-CN" smtClean="0"/>
              <a:pPr>
                <a:spcBef>
                  <a:spcPct val="0"/>
                </a:spcBef>
                <a:buFontTx/>
                <a:buNone/>
              </a:pPr>
              <a:t>21</a:t>
            </a:fld>
            <a:endParaRPr lang="en-US" altLang="zh-CN" smtClean="0"/>
          </a:p>
        </p:txBody>
      </p:sp>
      <p:sp>
        <p:nvSpPr>
          <p:cNvPr id="563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smtClean="0"/>
          </a:p>
        </p:txBody>
      </p:sp>
    </p:spTree>
    <p:extLst>
      <p:ext uri="{BB962C8B-B14F-4D97-AF65-F5344CB8AC3E}">
        <p14:creationId xmlns:p14="http://schemas.microsoft.com/office/powerpoint/2010/main" val="31561782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014D5F0-4F31-46CA-89D2-52A68AF2BDCD}" type="slidenum">
              <a:rPr lang="en-US" altLang="zh-CN" smtClean="0"/>
              <a:pPr>
                <a:spcBef>
                  <a:spcPct val="0"/>
                </a:spcBef>
                <a:buFontTx/>
                <a:buNone/>
              </a:pPr>
              <a:t>22</a:t>
            </a:fld>
            <a:endParaRPr lang="en-US" altLang="zh-CN" smtClean="0"/>
          </a:p>
        </p:txBody>
      </p:sp>
      <p:sp>
        <p:nvSpPr>
          <p:cNvPr id="583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smtClean="0"/>
          </a:p>
        </p:txBody>
      </p:sp>
    </p:spTree>
    <p:extLst>
      <p:ext uri="{BB962C8B-B14F-4D97-AF65-F5344CB8AC3E}">
        <p14:creationId xmlns:p14="http://schemas.microsoft.com/office/powerpoint/2010/main" val="1496538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46C9C88-FC2C-4A4E-90A1-2B0D827A5E2B}" type="slidenum">
              <a:rPr lang="en-US" altLang="zh-CN" smtClean="0"/>
              <a:pPr>
                <a:spcBef>
                  <a:spcPct val="0"/>
                </a:spcBef>
                <a:buFontTx/>
                <a:buNone/>
              </a:pPr>
              <a:t>23</a:t>
            </a:fld>
            <a:endParaRPr lang="en-US" altLang="zh-CN" smtClean="0"/>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smtClean="0"/>
          </a:p>
        </p:txBody>
      </p:sp>
    </p:spTree>
    <p:extLst>
      <p:ext uri="{BB962C8B-B14F-4D97-AF65-F5344CB8AC3E}">
        <p14:creationId xmlns:p14="http://schemas.microsoft.com/office/powerpoint/2010/main" val="513199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DA0AE6F-F87E-43C6-A3C8-7EBA70922527}" type="slidenum">
              <a:rPr lang="en-US" altLang="zh-CN" smtClean="0"/>
              <a:pPr>
                <a:spcBef>
                  <a:spcPct val="0"/>
                </a:spcBef>
                <a:buFontTx/>
                <a:buNone/>
              </a:pPr>
              <a:t>3</a:t>
            </a:fld>
            <a:endParaRPr lang="en-US" altLang="zh-CN" smtClean="0"/>
          </a:p>
        </p:txBody>
      </p:sp>
      <p:sp>
        <p:nvSpPr>
          <p:cNvPr id="204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smtClean="0"/>
          </a:p>
        </p:txBody>
      </p:sp>
    </p:spTree>
    <p:extLst>
      <p:ext uri="{BB962C8B-B14F-4D97-AF65-F5344CB8AC3E}">
        <p14:creationId xmlns:p14="http://schemas.microsoft.com/office/powerpoint/2010/main" val="3320315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A9AD5FD-16F9-4CC7-A3A0-3EB5C5B3B0A0}" type="slidenum">
              <a:rPr lang="en-US" altLang="zh-CN" smtClean="0"/>
              <a:pPr>
                <a:spcBef>
                  <a:spcPct val="0"/>
                </a:spcBef>
                <a:buFontTx/>
                <a:buNone/>
              </a:pPr>
              <a:t>4</a:t>
            </a:fld>
            <a:endParaRPr lang="en-US" altLang="zh-CN" smtClean="0"/>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smtClean="0"/>
          </a:p>
        </p:txBody>
      </p:sp>
    </p:spTree>
    <p:extLst>
      <p:ext uri="{BB962C8B-B14F-4D97-AF65-F5344CB8AC3E}">
        <p14:creationId xmlns:p14="http://schemas.microsoft.com/office/powerpoint/2010/main" val="4176456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EF45790-A1B9-4FE5-B479-680AA59F134F}" type="slidenum">
              <a:rPr lang="en-US" altLang="zh-CN" smtClean="0"/>
              <a:pPr>
                <a:spcBef>
                  <a:spcPct val="0"/>
                </a:spcBef>
                <a:buFontTx/>
                <a:buNone/>
              </a:pPr>
              <a:t>5</a:t>
            </a:fld>
            <a:endParaRPr lang="en-US" altLang="zh-CN" smtClean="0"/>
          </a:p>
        </p:txBody>
      </p:sp>
      <p:sp>
        <p:nvSpPr>
          <p:cNvPr id="245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He found that the charge on the drop was an integral multiples of one charge, which he took to be the ultimate unit of charge. </a:t>
            </a:r>
            <a:r>
              <a:rPr lang="en-US" altLang="zh-CN" i="1" smtClean="0"/>
              <a:t>An experiment performed by Robert Millikan in 1909 determined the size of the charge on an electron.</a:t>
            </a:r>
            <a:r>
              <a:rPr lang="en-US" altLang="zh-CN" smtClean="0"/>
              <a:t> </a:t>
            </a:r>
          </a:p>
          <a:p>
            <a:r>
              <a:rPr lang="en-US" altLang="zh-CN" smtClean="0"/>
              <a:t>He found that the charge on the drop was an integral multiples of one charge, which he took to be the ultimate unit of charge. </a:t>
            </a:r>
            <a:r>
              <a:rPr lang="en-US" altLang="zh-CN" i="1" smtClean="0"/>
              <a:t>An experiment performed by Robert Millikan in 1909 determined the size of the charge on an electron.</a:t>
            </a:r>
            <a:r>
              <a:rPr lang="en-US" altLang="zh-CN" smtClean="0"/>
              <a:t> </a:t>
            </a:r>
          </a:p>
          <a:p>
            <a:endParaRPr lang="en-US" altLang="zh-CN" smtClean="0"/>
          </a:p>
        </p:txBody>
      </p:sp>
    </p:spTree>
    <p:extLst>
      <p:ext uri="{BB962C8B-B14F-4D97-AF65-F5344CB8AC3E}">
        <p14:creationId xmlns:p14="http://schemas.microsoft.com/office/powerpoint/2010/main" val="216429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8CFF701-CDD6-46E1-872F-5B9212473FF5}" type="slidenum">
              <a:rPr lang="en-US" altLang="zh-CN" smtClean="0"/>
              <a:pPr>
                <a:spcBef>
                  <a:spcPct val="0"/>
                </a:spcBef>
                <a:buFontTx/>
                <a:buNone/>
              </a:pPr>
              <a:t>6</a:t>
            </a:fld>
            <a:endParaRPr lang="en-US" altLang="zh-CN" smtClean="0"/>
          </a:p>
        </p:txBody>
      </p:sp>
      <p:sp>
        <p:nvSpPr>
          <p:cNvPr id="266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a:r>
              <a:rPr lang="zh-CN" altLang="en-US" smtClean="0"/>
              <a:t>我们采用讲义提供的方法（先分组，求出最小差值或最小电荷值作为估计值，再用最小二乘法求斜率）。</a:t>
            </a:r>
          </a:p>
          <a:p>
            <a:endParaRPr lang="zh-CN" altLang="zh-CN" smtClean="0"/>
          </a:p>
        </p:txBody>
      </p:sp>
    </p:spTree>
    <p:extLst>
      <p:ext uri="{BB962C8B-B14F-4D97-AF65-F5344CB8AC3E}">
        <p14:creationId xmlns:p14="http://schemas.microsoft.com/office/powerpoint/2010/main" val="1428662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B57AFEF-DD04-4F2B-9A88-8D867A0B0198}" type="slidenum">
              <a:rPr lang="en-US" altLang="zh-CN" smtClean="0"/>
              <a:pPr>
                <a:spcBef>
                  <a:spcPct val="0"/>
                </a:spcBef>
                <a:buFontTx/>
                <a:buNone/>
              </a:pPr>
              <a:t>7</a:t>
            </a:fld>
            <a:endParaRPr lang="en-US" altLang="zh-CN" smtClean="0"/>
          </a:p>
        </p:txBody>
      </p:sp>
      <p:sp>
        <p:nvSpPr>
          <p:cNvPr id="286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smtClean="0"/>
          </a:p>
        </p:txBody>
      </p:sp>
    </p:spTree>
    <p:extLst>
      <p:ext uri="{BB962C8B-B14F-4D97-AF65-F5344CB8AC3E}">
        <p14:creationId xmlns:p14="http://schemas.microsoft.com/office/powerpoint/2010/main" val="1524631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7A963DF-6E5C-4E0A-9A59-C70C50E4DFA1}" type="slidenum">
              <a:rPr lang="en-US" altLang="zh-CN" smtClean="0"/>
              <a:pPr>
                <a:spcBef>
                  <a:spcPct val="0"/>
                </a:spcBef>
                <a:buFontTx/>
                <a:buNone/>
              </a:pPr>
              <a:t>8</a:t>
            </a:fld>
            <a:endParaRPr lang="en-US" altLang="zh-CN" smtClean="0"/>
          </a:p>
        </p:txBody>
      </p:sp>
      <p:sp>
        <p:nvSpPr>
          <p:cNvPr id="307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smtClean="0"/>
          </a:p>
        </p:txBody>
      </p:sp>
    </p:spTree>
    <p:extLst>
      <p:ext uri="{BB962C8B-B14F-4D97-AF65-F5344CB8AC3E}">
        <p14:creationId xmlns:p14="http://schemas.microsoft.com/office/powerpoint/2010/main" val="2986758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1F669F1-45F9-4B3E-9CE0-CDE1479002F5}" type="slidenum">
              <a:rPr lang="en-US" altLang="zh-CN" smtClean="0"/>
              <a:pPr>
                <a:spcBef>
                  <a:spcPct val="0"/>
                </a:spcBef>
                <a:buFontTx/>
                <a:buNone/>
              </a:pPr>
              <a:t>9</a:t>
            </a:fld>
            <a:endParaRPr lang="en-US" altLang="zh-CN" smtClean="0"/>
          </a:p>
        </p:txBody>
      </p:sp>
      <p:sp>
        <p:nvSpPr>
          <p:cNvPr id="327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smtClean="0"/>
          </a:p>
        </p:txBody>
      </p:sp>
    </p:spTree>
    <p:extLst>
      <p:ext uri="{BB962C8B-B14F-4D97-AF65-F5344CB8AC3E}">
        <p14:creationId xmlns:p14="http://schemas.microsoft.com/office/powerpoint/2010/main" val="2438490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8A24130-782E-4A16-B429-70FCAC893532}" type="slidenum">
              <a:rPr lang="en-US" altLang="zh-CN" smtClean="0"/>
              <a:pPr>
                <a:spcBef>
                  <a:spcPct val="0"/>
                </a:spcBef>
                <a:buFontTx/>
                <a:buNone/>
              </a:pPr>
              <a:t>10</a:t>
            </a:fld>
            <a:endParaRPr lang="en-US" altLang="zh-CN" smtClean="0"/>
          </a:p>
        </p:txBody>
      </p:sp>
      <p:sp>
        <p:nvSpPr>
          <p:cNvPr id="348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smtClean="0"/>
          </a:p>
        </p:txBody>
      </p:sp>
    </p:spTree>
    <p:extLst>
      <p:ext uri="{BB962C8B-B14F-4D97-AF65-F5344CB8AC3E}">
        <p14:creationId xmlns:p14="http://schemas.microsoft.com/office/powerpoint/2010/main" val="36653449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5"/>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sp>
          <p:nvSpPr>
            <p:cNvPr id="7" name="任意多边形 18"/>
            <p:cNvSpPr>
              <a:spLocks/>
            </p:cNvSpPr>
            <p:nvPr/>
          </p:nvSpPr>
          <p:spPr bwMode="auto">
            <a:xfrm>
              <a:off x="35926" y="5135025"/>
              <a:ext cx="9108074" cy="838869"/>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8" name="任意多边形 7"/>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zh-CN" altLang="en-US" noProof="1" smtClean="0"/>
              <a:t>单击此处编辑母版标题样式</a:t>
            </a:r>
            <a:endParaRPr lang="en-US" noProof="1"/>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noProof="1" smtClean="0"/>
              <a:t>单击此处编辑母版副标题样式</a:t>
            </a:r>
            <a:endParaRPr lang="en-US" noProof="1"/>
          </a:p>
        </p:txBody>
      </p:sp>
      <p:sp>
        <p:nvSpPr>
          <p:cNvPr id="11" name="日期占位符 29"/>
          <p:cNvSpPr>
            <a:spLocks noGrp="1"/>
          </p:cNvSpPr>
          <p:nvPr>
            <p:ph type="dt" sz="half" idx="10"/>
          </p:nvPr>
        </p:nvSpPr>
        <p:spPr/>
        <p:txBody>
          <a:bodyPr/>
          <a:lstStyle>
            <a:lvl1pPr>
              <a:defRPr>
                <a:solidFill>
                  <a:srgbClr val="FFFFFF"/>
                </a:solidFill>
              </a:defRPr>
            </a:lvl1pPr>
          </a:lstStyle>
          <a:p>
            <a:pPr>
              <a:defRPr/>
            </a:pPr>
            <a:endParaRPr lang="zh-CN" altLang="en-US"/>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lstStyle>
          <a:p>
            <a:pPr>
              <a:defRPr/>
            </a:pPr>
            <a:endParaRPr lang="zh-CN" altLang="en-US"/>
          </a:p>
        </p:txBody>
      </p:sp>
      <p:sp>
        <p:nvSpPr>
          <p:cNvPr id="13" name="灯片编号占位符 26"/>
          <p:cNvSpPr>
            <a:spLocks noGrp="1"/>
          </p:cNvSpPr>
          <p:nvPr>
            <p:ph type="sldNum" sz="quarter" idx="12"/>
          </p:nvPr>
        </p:nvSpPr>
        <p:spPr/>
        <p:txBody>
          <a:bodyPr/>
          <a:lstStyle>
            <a:lvl1pPr>
              <a:defRPr>
                <a:solidFill>
                  <a:srgbClr val="FFFFFF"/>
                </a:solidFill>
              </a:defRPr>
            </a:lvl1pPr>
          </a:lstStyle>
          <a:p>
            <a:pPr>
              <a:defRPr/>
            </a:pPr>
            <a:fld id="{FAA811D2-B865-4336-8B28-FC39A661CF9F}" type="slidenum">
              <a:rPr lang="zh-CN" altLang="en-US"/>
              <a:pPr>
                <a:defRPr/>
              </a:pPr>
              <a:t>‹#›</a:t>
            </a:fld>
            <a:endParaRPr lang="zh-CN" altLang="en-US"/>
          </a:p>
        </p:txBody>
      </p:sp>
    </p:spTree>
    <p:extLst>
      <p:ext uri="{BB962C8B-B14F-4D97-AF65-F5344CB8AC3E}">
        <p14:creationId xmlns:p14="http://schemas.microsoft.com/office/powerpoint/2010/main" val="3951940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en-US" noProof="1"/>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日期占位符 9"/>
          <p:cNvSpPr>
            <a:spLocks noGrp="1"/>
          </p:cNvSpPr>
          <p:nvPr>
            <p:ph type="dt" sz="half" idx="10"/>
          </p:nvPr>
        </p:nvSpPr>
        <p:spPr/>
        <p:txBody>
          <a:bodyPr/>
          <a:lstStyle>
            <a:lvl1pPr>
              <a:defRPr/>
            </a:lvl1pPr>
          </a:lstStyle>
          <a:p>
            <a:pPr>
              <a:defRPr/>
            </a:pPr>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0AD49E0B-2D4D-4182-8CBF-CA119AC04D8C}" type="slidenum">
              <a:rPr lang="zh-CN" altLang="en-US"/>
              <a:pPr>
                <a:defRPr/>
              </a:pPr>
              <a:t>‹#›</a:t>
            </a:fld>
            <a:endParaRPr lang="zh-CN" altLang="en-US"/>
          </a:p>
        </p:txBody>
      </p:sp>
    </p:spTree>
    <p:extLst>
      <p:ext uri="{BB962C8B-B14F-4D97-AF65-F5344CB8AC3E}">
        <p14:creationId xmlns:p14="http://schemas.microsoft.com/office/powerpoint/2010/main" val="3046508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noProof="1" smtClean="0"/>
              <a:t>单击此处编辑母版标题样式</a:t>
            </a:r>
            <a:endParaRPr lang="en-US" noProof="1"/>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日期占位符 9"/>
          <p:cNvSpPr>
            <a:spLocks noGrp="1"/>
          </p:cNvSpPr>
          <p:nvPr>
            <p:ph type="dt" sz="half" idx="10"/>
          </p:nvPr>
        </p:nvSpPr>
        <p:spPr/>
        <p:txBody>
          <a:bodyPr/>
          <a:lstStyle>
            <a:lvl1pPr>
              <a:defRPr/>
            </a:lvl1pPr>
          </a:lstStyle>
          <a:p>
            <a:pPr>
              <a:defRPr/>
            </a:pPr>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FB45E791-9C65-4976-87C9-5BDE41577806}" type="slidenum">
              <a:rPr lang="zh-CN" altLang="en-US"/>
              <a:pPr>
                <a:defRPr/>
              </a:pPr>
              <a:t>‹#›</a:t>
            </a:fld>
            <a:endParaRPr lang="zh-CN" altLang="en-US"/>
          </a:p>
        </p:txBody>
      </p:sp>
    </p:spTree>
    <p:extLst>
      <p:ext uri="{BB962C8B-B14F-4D97-AF65-F5344CB8AC3E}">
        <p14:creationId xmlns:p14="http://schemas.microsoft.com/office/powerpoint/2010/main" val="1992012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603832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381000"/>
            <a:ext cx="8540750" cy="56419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2"/>
          <p:cNvSpPr>
            <a:spLocks noGrp="1"/>
          </p:cNvSpPr>
          <p:nvPr>
            <p:ph type="dt" sz="half" idx="10"/>
          </p:nvPr>
        </p:nvSpPr>
        <p:spPr>
          <a:xfrm>
            <a:off x="301625" y="6172200"/>
            <a:ext cx="2289175" cy="476250"/>
          </a:xfrm>
        </p:spPr>
        <p:txBody>
          <a:bodyPr/>
          <a:lstStyle>
            <a:lvl1pPr>
              <a:defRPr/>
            </a:lvl1pPr>
          </a:lstStyle>
          <a:p>
            <a:pPr>
              <a:defRPr/>
            </a:pPr>
            <a:endParaRPr lang="en-US" altLang="zh-CN"/>
          </a:p>
        </p:txBody>
      </p:sp>
      <p:sp>
        <p:nvSpPr>
          <p:cNvPr id="4" name="页脚占位符 3"/>
          <p:cNvSpPr>
            <a:spLocks noGrp="1"/>
          </p:cNvSpPr>
          <p:nvPr>
            <p:ph type="ftr" sz="quarter" idx="11"/>
          </p:nvPr>
        </p:nvSpPr>
        <p:spPr>
          <a:xfrm>
            <a:off x="3124200" y="6172200"/>
            <a:ext cx="2895600" cy="476250"/>
          </a:xfrm>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a:xfrm>
            <a:off x="6553200" y="6172200"/>
            <a:ext cx="2289175" cy="476250"/>
          </a:xfrm>
        </p:spPr>
        <p:txBody>
          <a:bodyPr/>
          <a:lstStyle>
            <a:lvl1pPr>
              <a:defRPr/>
            </a:lvl1pPr>
          </a:lstStyle>
          <a:p>
            <a:pPr>
              <a:defRPr/>
            </a:pPr>
            <a:fld id="{EAE7EBA6-3D2E-4C25-AA3D-558D7AD65127}" type="slidenum">
              <a:rPr lang="en-US" altLang="zh-CN"/>
              <a:pPr>
                <a:defRPr/>
              </a:pPr>
              <a:t>‹#›</a:t>
            </a:fld>
            <a:endParaRPr lang="en-US" altLang="zh-CN"/>
          </a:p>
        </p:txBody>
      </p:sp>
    </p:spTree>
    <p:extLst>
      <p:ext uri="{BB962C8B-B14F-4D97-AF65-F5344CB8AC3E}">
        <p14:creationId xmlns:p14="http://schemas.microsoft.com/office/powerpoint/2010/main" val="374053545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69950" y="304800"/>
            <a:ext cx="790575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69950" y="1535113"/>
            <a:ext cx="3830638" cy="4613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52988" y="1535113"/>
            <a:ext cx="3830637" cy="4613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869950" y="6315075"/>
            <a:ext cx="7580313" cy="274638"/>
          </a:xfrm>
        </p:spPr>
        <p:txBody>
          <a:bodyPr/>
          <a:lstStyle>
            <a:lvl1pPr>
              <a:defRPr/>
            </a:lvl1pPr>
          </a:lstStyle>
          <a:p>
            <a:pPr>
              <a:defRPr/>
            </a:pPr>
            <a:endParaRPr lang="en-GB" altLang="zh-CN"/>
          </a:p>
        </p:txBody>
      </p:sp>
    </p:spTree>
    <p:extLst>
      <p:ext uri="{BB962C8B-B14F-4D97-AF65-F5344CB8AC3E}">
        <p14:creationId xmlns:p14="http://schemas.microsoft.com/office/powerpoint/2010/main" val="3440950630"/>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869950" y="304800"/>
            <a:ext cx="7905750" cy="762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69950" y="1535113"/>
            <a:ext cx="3830638" cy="4613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852988" y="1535113"/>
            <a:ext cx="3830637" cy="4613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869950" y="6315075"/>
            <a:ext cx="7580313" cy="274638"/>
          </a:xfrm>
        </p:spPr>
        <p:txBody>
          <a:bodyPr/>
          <a:lstStyle>
            <a:lvl1pPr>
              <a:defRPr/>
            </a:lvl1pPr>
          </a:lstStyle>
          <a:p>
            <a:pPr>
              <a:defRPr/>
            </a:pPr>
            <a:endParaRPr lang="en-GB" altLang="zh-CN"/>
          </a:p>
        </p:txBody>
      </p:sp>
    </p:spTree>
    <p:extLst>
      <p:ext uri="{BB962C8B-B14F-4D97-AF65-F5344CB8AC3E}">
        <p14:creationId xmlns:p14="http://schemas.microsoft.com/office/powerpoint/2010/main" val="359286104"/>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AndTx">
  <p:cSld name="标题，两项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869950" y="304800"/>
            <a:ext cx="7905750" cy="762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869950" y="1535113"/>
            <a:ext cx="3830638" cy="22304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869950" y="3917950"/>
            <a:ext cx="3830638" cy="22304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half" idx="3"/>
          </p:nvPr>
        </p:nvSpPr>
        <p:spPr>
          <a:xfrm>
            <a:off x="4852988" y="1535113"/>
            <a:ext cx="3830637" cy="4613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869950" y="6315075"/>
            <a:ext cx="7580313" cy="274638"/>
          </a:xfrm>
        </p:spPr>
        <p:txBody>
          <a:bodyPr/>
          <a:lstStyle>
            <a:lvl1pPr>
              <a:defRPr/>
            </a:lvl1pPr>
          </a:lstStyle>
          <a:p>
            <a:pPr>
              <a:defRPr/>
            </a:pPr>
            <a:endParaRPr lang="en-GB" altLang="zh-CN"/>
          </a:p>
        </p:txBody>
      </p:sp>
    </p:spTree>
    <p:extLst>
      <p:ext uri="{BB962C8B-B14F-4D97-AF65-F5344CB8AC3E}">
        <p14:creationId xmlns:p14="http://schemas.microsoft.com/office/powerpoint/2010/main" val="1971542431"/>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69950" y="304800"/>
            <a:ext cx="790575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69950" y="1535113"/>
            <a:ext cx="3830638" cy="4613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852988" y="1535113"/>
            <a:ext cx="3830637" cy="22304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852988" y="3917950"/>
            <a:ext cx="3830637" cy="22304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869950" y="6315075"/>
            <a:ext cx="7580313" cy="274638"/>
          </a:xfrm>
        </p:spPr>
        <p:txBody>
          <a:bodyPr/>
          <a:lstStyle>
            <a:lvl1pPr>
              <a:defRPr/>
            </a:lvl1pPr>
          </a:lstStyle>
          <a:p>
            <a:pPr>
              <a:defRPr/>
            </a:pPr>
            <a:endParaRPr lang="en-GB" altLang="zh-CN"/>
          </a:p>
        </p:txBody>
      </p:sp>
    </p:spTree>
    <p:extLst>
      <p:ext uri="{BB962C8B-B14F-4D97-AF65-F5344CB8AC3E}">
        <p14:creationId xmlns:p14="http://schemas.microsoft.com/office/powerpoint/2010/main" val="2916703504"/>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7" name="标题 6"/>
          <p:cNvSpPr>
            <a:spLocks noGrp="1"/>
          </p:cNvSpPr>
          <p:nvPr>
            <p:ph type="title"/>
          </p:nvPr>
        </p:nvSpPr>
        <p:spPr/>
        <p:txBody>
          <a:bodyPr rtlCol="0"/>
          <a:lstStyle/>
          <a:p>
            <a:r>
              <a:rPr lang="zh-CN" altLang="en-US" noProof="1" smtClean="0"/>
              <a:t>单击此处编辑母版标题样式</a:t>
            </a:r>
            <a:endParaRPr lang="en-US" noProof="1"/>
          </a:p>
        </p:txBody>
      </p:sp>
      <p:sp>
        <p:nvSpPr>
          <p:cNvPr id="4" name="日期占位符 9"/>
          <p:cNvSpPr>
            <a:spLocks noGrp="1"/>
          </p:cNvSpPr>
          <p:nvPr>
            <p:ph type="dt" sz="half" idx="10"/>
          </p:nvPr>
        </p:nvSpPr>
        <p:spPr/>
        <p:txBody>
          <a:bodyPr/>
          <a:lstStyle>
            <a:lvl1pPr>
              <a:defRPr/>
            </a:lvl1pPr>
          </a:lstStyle>
          <a:p>
            <a:pPr>
              <a:defRPr/>
            </a:pPr>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655F19A8-09A2-4B9A-90E2-18B6544061E9}" type="slidenum">
              <a:rPr lang="zh-CN" altLang="en-US"/>
              <a:pPr>
                <a:defRPr/>
              </a:pPr>
              <a:t>‹#›</a:t>
            </a:fld>
            <a:endParaRPr lang="zh-CN" altLang="en-US"/>
          </a:p>
        </p:txBody>
      </p:sp>
    </p:spTree>
    <p:extLst>
      <p:ext uri="{BB962C8B-B14F-4D97-AF65-F5344CB8AC3E}">
        <p14:creationId xmlns:p14="http://schemas.microsoft.com/office/powerpoint/2010/main" val="396771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zh-CN" altLang="en-US" noProof="1" smtClean="0"/>
              <a:t>单击此处编辑母版标题样式</a:t>
            </a:r>
            <a:endParaRPr lang="en-US" noProof="1"/>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noProof="1" smtClean="0"/>
              <a:t>单击此处编辑母版文本样式</a:t>
            </a:r>
          </a:p>
        </p:txBody>
      </p:sp>
      <p:sp>
        <p:nvSpPr>
          <p:cNvPr id="6" name="日期占位符 3"/>
          <p:cNvSpPr>
            <a:spLocks noGrp="1"/>
          </p:cNvSpPr>
          <p:nvPr>
            <p:ph type="dt" sz="half" idx="10"/>
          </p:nvPr>
        </p:nvSpPr>
        <p:spPr/>
        <p:txBody>
          <a:bodyPr/>
          <a:lstStyle>
            <a:lvl1pPr>
              <a:defRPr/>
            </a:lvl1pPr>
          </a:lstStyle>
          <a:p>
            <a:pPr>
              <a:defRPr/>
            </a:pPr>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17D02633-B195-46EB-8BC0-2957C0169A8F}" type="slidenum">
              <a:rPr lang="zh-CN" altLang="en-US"/>
              <a:pPr>
                <a:defRPr/>
              </a:pPr>
              <a:t>‹#›</a:t>
            </a:fld>
            <a:endParaRPr lang="zh-CN" altLang="en-US"/>
          </a:p>
        </p:txBody>
      </p:sp>
    </p:spTree>
    <p:extLst>
      <p:ext uri="{BB962C8B-B14F-4D97-AF65-F5344CB8AC3E}">
        <p14:creationId xmlns:p14="http://schemas.microsoft.com/office/powerpoint/2010/main" val="316910396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8" name="标题 7"/>
          <p:cNvSpPr>
            <a:spLocks noGrp="1"/>
          </p:cNvSpPr>
          <p:nvPr>
            <p:ph type="title"/>
          </p:nvPr>
        </p:nvSpPr>
        <p:spPr/>
        <p:txBody>
          <a:bodyPr rtlCol="0"/>
          <a:lstStyle/>
          <a:p>
            <a:r>
              <a:rPr lang="zh-CN" altLang="en-US" noProof="1" smtClean="0"/>
              <a:t>单击此处编辑母版标题样式</a:t>
            </a:r>
            <a:endParaRPr lang="en-US" noProof="1"/>
          </a:p>
        </p:txBody>
      </p:sp>
      <p:sp>
        <p:nvSpPr>
          <p:cNvPr id="5" name="日期占位符 4"/>
          <p:cNvSpPr>
            <a:spLocks noGrp="1"/>
          </p:cNvSpPr>
          <p:nvPr>
            <p:ph type="dt" sz="half" idx="10"/>
          </p:nvPr>
        </p:nvSpPr>
        <p:spPr/>
        <p:txBody>
          <a:bodyPr/>
          <a:lstStyle>
            <a:lvl1pPr>
              <a:defRPr/>
            </a:lvl1pPr>
          </a:lstStyle>
          <a:p>
            <a:pPr>
              <a:defRPr/>
            </a:pPr>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2BD3824A-C36F-496C-8F55-B85F93A536E0}" type="slidenum">
              <a:rPr lang="zh-CN" altLang="en-US"/>
              <a:pPr>
                <a:defRPr/>
              </a:pPr>
              <a:t>‹#›</a:t>
            </a:fld>
            <a:endParaRPr lang="zh-CN" altLang="en-US"/>
          </a:p>
        </p:txBody>
      </p:sp>
    </p:spTree>
    <p:extLst>
      <p:ext uri="{BB962C8B-B14F-4D97-AF65-F5344CB8AC3E}">
        <p14:creationId xmlns:p14="http://schemas.microsoft.com/office/powerpoint/2010/main" val="732608592"/>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lstStyle>
          <a:p>
            <a:r>
              <a:rPr lang="zh-CN" altLang="en-US" noProof="1" smtClean="0"/>
              <a:t>单击此处编辑母版标题样式</a:t>
            </a:r>
            <a:endParaRPr lang="en-US" noProof="1"/>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noProof="1"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noProof="1"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7" name="日期占位符 6"/>
          <p:cNvSpPr>
            <a:spLocks noGrp="1"/>
          </p:cNvSpPr>
          <p:nvPr>
            <p:ph type="dt" sz="half" idx="10"/>
          </p:nvPr>
        </p:nvSpPr>
        <p:spPr/>
        <p:txBody>
          <a:bodyPr/>
          <a:lstStyle>
            <a:lvl1pPr>
              <a:defRPr/>
            </a:lvl1pPr>
          </a:lstStyle>
          <a:p>
            <a:pPr>
              <a:defRPr/>
            </a:pPr>
            <a:endParaRPr lang="zh-CN" altLang="en-US"/>
          </a:p>
        </p:txBody>
      </p:sp>
      <p:sp>
        <p:nvSpPr>
          <p:cNvPr id="8" name="页脚占位符 7"/>
          <p:cNvSpPr>
            <a:spLocks noGrp="1"/>
          </p:cNvSpPr>
          <p:nvPr>
            <p:ph type="ftr" sz="quarter" idx="11"/>
          </p:nvPr>
        </p:nvSpPr>
        <p:spPr/>
        <p:txBody>
          <a:bodyPr/>
          <a:lstStyle>
            <a:lvl1pPr>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a:lvl1pPr>
          </a:lstStyle>
          <a:p>
            <a:pPr>
              <a:defRPr/>
            </a:pPr>
            <a:fld id="{7C128484-90F9-49A5-AC4F-82EB72B84A88}" type="slidenum">
              <a:rPr lang="zh-CN" altLang="en-US"/>
              <a:pPr>
                <a:defRPr/>
              </a:pPr>
              <a:t>‹#›</a:t>
            </a:fld>
            <a:endParaRPr lang="zh-CN" altLang="en-US"/>
          </a:p>
        </p:txBody>
      </p:sp>
    </p:spTree>
    <p:extLst>
      <p:ext uri="{BB962C8B-B14F-4D97-AF65-F5344CB8AC3E}">
        <p14:creationId xmlns:p14="http://schemas.microsoft.com/office/powerpoint/2010/main" val="3982283654"/>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noProof="1" smtClean="0"/>
              <a:t>单击此处编辑母版标题样式</a:t>
            </a:r>
            <a:endParaRPr lang="en-US" noProof="1"/>
          </a:p>
        </p:txBody>
      </p:sp>
      <p:sp>
        <p:nvSpPr>
          <p:cNvPr id="3" name="日期占位符 2"/>
          <p:cNvSpPr>
            <a:spLocks noGrp="1"/>
          </p:cNvSpPr>
          <p:nvPr>
            <p:ph type="dt" sz="half" idx="10"/>
          </p:nvPr>
        </p:nvSpPr>
        <p:spPr/>
        <p:txBody>
          <a:bodyPr/>
          <a:lstStyle>
            <a:lvl1pPr>
              <a:defRPr/>
            </a:lvl1pPr>
          </a:lstStyle>
          <a:p>
            <a:pPr>
              <a:defRPr/>
            </a:pPr>
            <a:endParaRPr lang="zh-CN" altLang="en-US"/>
          </a:p>
        </p:txBody>
      </p:sp>
      <p:sp>
        <p:nvSpPr>
          <p:cNvPr id="4" name="页脚占位符 3"/>
          <p:cNvSpPr>
            <a:spLocks noGrp="1"/>
          </p:cNvSpPr>
          <p:nvPr>
            <p:ph type="ftr" sz="quarter" idx="11"/>
          </p:nvPr>
        </p:nvSpPr>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249EC5B4-ED0C-4378-8DEA-E61951CFA636}" type="slidenum">
              <a:rPr lang="zh-CN" altLang="en-US"/>
              <a:pPr>
                <a:defRPr/>
              </a:pPr>
              <a:t>‹#›</a:t>
            </a:fld>
            <a:endParaRPr lang="zh-CN" altLang="en-US"/>
          </a:p>
        </p:txBody>
      </p:sp>
    </p:spTree>
    <p:extLst>
      <p:ext uri="{BB962C8B-B14F-4D97-AF65-F5344CB8AC3E}">
        <p14:creationId xmlns:p14="http://schemas.microsoft.com/office/powerpoint/2010/main" val="387936952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zh-CN" altLang="en-US"/>
          </a:p>
        </p:txBody>
      </p:sp>
      <p:sp>
        <p:nvSpPr>
          <p:cNvPr id="3" name="页脚占位符 21"/>
          <p:cNvSpPr>
            <a:spLocks noGrp="1"/>
          </p:cNvSpPr>
          <p:nvPr>
            <p:ph type="ftr" sz="quarter" idx="11"/>
          </p:nvPr>
        </p:nvSpPr>
        <p:spPr/>
        <p:txBody>
          <a:bodyPr/>
          <a:lstStyle>
            <a:lvl1pPr>
              <a:defRPr/>
            </a:lvl1pPr>
          </a:lstStyle>
          <a:p>
            <a:pPr>
              <a:defRPr/>
            </a:pPr>
            <a:endParaRPr lang="zh-CN" altLang="en-US"/>
          </a:p>
        </p:txBody>
      </p:sp>
      <p:sp>
        <p:nvSpPr>
          <p:cNvPr id="4" name="灯片编号占位符 17"/>
          <p:cNvSpPr>
            <a:spLocks noGrp="1"/>
          </p:cNvSpPr>
          <p:nvPr>
            <p:ph type="sldNum" sz="quarter" idx="12"/>
          </p:nvPr>
        </p:nvSpPr>
        <p:spPr/>
        <p:txBody>
          <a:bodyPr/>
          <a:lstStyle>
            <a:lvl1pPr>
              <a:defRPr/>
            </a:lvl1pPr>
          </a:lstStyle>
          <a:p>
            <a:pPr>
              <a:defRPr/>
            </a:pPr>
            <a:fld id="{A8479DA7-7C81-494A-8C70-A777D3E56081}" type="slidenum">
              <a:rPr lang="zh-CN" altLang="en-US"/>
              <a:pPr>
                <a:defRPr/>
              </a:pPr>
              <a:t>‹#›</a:t>
            </a:fld>
            <a:endParaRPr lang="zh-CN" altLang="en-US"/>
          </a:p>
        </p:txBody>
      </p:sp>
    </p:spTree>
    <p:extLst>
      <p:ext uri="{BB962C8B-B14F-4D97-AF65-F5344CB8AC3E}">
        <p14:creationId xmlns:p14="http://schemas.microsoft.com/office/powerpoint/2010/main" val="3979249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zh-CN" altLang="en-US" noProof="1" smtClean="0"/>
              <a:t>单击此处编辑母版标题样式</a:t>
            </a:r>
            <a:endParaRPr lang="en-US" noProof="1"/>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zh-CN" altLang="en-US" noProof="1"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5" name="日期占位符 4"/>
          <p:cNvSpPr>
            <a:spLocks noGrp="1"/>
          </p:cNvSpPr>
          <p:nvPr>
            <p:ph type="dt" sz="half" idx="10"/>
          </p:nvPr>
        </p:nvSpPr>
        <p:spPr/>
        <p:txBody>
          <a:bodyPr/>
          <a:lstStyle>
            <a:lvl1pPr>
              <a:defRPr/>
            </a:lvl1pPr>
          </a:lstStyle>
          <a:p>
            <a:pPr>
              <a:defRPr/>
            </a:pPr>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CE7CC604-7A92-4332-9139-47A61848BB8F}" type="slidenum">
              <a:rPr lang="zh-CN" altLang="en-US"/>
              <a:pPr>
                <a:defRPr/>
              </a:pPr>
              <a:t>‹#›</a:t>
            </a:fld>
            <a:endParaRPr lang="zh-CN" altLang="en-US"/>
          </a:p>
        </p:txBody>
      </p:sp>
    </p:spTree>
    <p:extLst>
      <p:ext uri="{BB962C8B-B14F-4D97-AF65-F5344CB8AC3E}">
        <p14:creationId xmlns:p14="http://schemas.microsoft.com/office/powerpoint/2010/main" val="3188596416"/>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sp>
        <p:nvSpPr>
          <p:cNvPr id="6" name="任意多边形 15"/>
          <p:cNvSpPr>
            <a:spLocks/>
          </p:cNvSpPr>
          <p:nvPr/>
        </p:nvSpPr>
        <p:spPr bwMode="auto">
          <a:xfrm>
            <a:off x="-53975" y="5784850"/>
            <a:ext cx="3802063"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7" name="直角三角形 6"/>
          <p:cNvSpPr/>
          <p:nvPr/>
        </p:nvSpPr>
        <p:spPr bwMode="auto">
          <a:xfrm>
            <a:off x="-6042" y="5791253"/>
            <a:ext cx="3402310"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8" name="直接连接符 7"/>
          <p:cNvCxnSpPr/>
          <p:nvPr/>
        </p:nvCxnSpPr>
        <p:spPr>
          <a:xfrm>
            <a:off x="-9238" y="5787738"/>
            <a:ext cx="3405510"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415" indent="0" algn="r">
              <a:buNone/>
              <a:defRPr sz="1400"/>
            </a:lvl1pPr>
            <a:lvl2pPr>
              <a:defRPr sz="1200"/>
            </a:lvl2pPr>
            <a:lvl3pPr>
              <a:defRPr sz="1000"/>
            </a:lvl3pPr>
            <a:lvl4pPr>
              <a:defRPr sz="900"/>
            </a:lvl4pPr>
            <a:lvl5pPr>
              <a:defRPr sz="900"/>
            </a:lvl5pPr>
          </a:lstStyle>
          <a:p>
            <a:pPr lvl="0"/>
            <a:r>
              <a:rPr lang="zh-CN" altLang="en-US" noProof="1"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zh-CN" altLang="en-US" noProof="1" smtClean="0"/>
              <a:t>单击此处编辑母版标题样式</a:t>
            </a:r>
            <a:endParaRPr lang="en-US" noProof="1"/>
          </a:p>
        </p:txBody>
      </p:sp>
      <p:sp>
        <p:nvSpPr>
          <p:cNvPr id="11" name="日期占位符 4"/>
          <p:cNvSpPr>
            <a:spLocks noGrp="1"/>
          </p:cNvSpPr>
          <p:nvPr>
            <p:ph type="dt" sz="half" idx="10"/>
          </p:nvPr>
        </p:nvSpPr>
        <p:spPr/>
        <p:txBody>
          <a:bodyPr/>
          <a:lstStyle>
            <a:lvl1pPr>
              <a:defRPr>
                <a:solidFill>
                  <a:schemeClr val="tx1"/>
                </a:solidFill>
              </a:defRPr>
            </a:lvl1pPr>
          </a:lstStyle>
          <a:p>
            <a:pPr>
              <a:defRPr/>
            </a:pPr>
            <a:endParaRPr lang="zh-CN" altLang="en-US"/>
          </a:p>
        </p:txBody>
      </p:sp>
      <p:sp>
        <p:nvSpPr>
          <p:cNvPr id="12" name="页脚占位符 5"/>
          <p:cNvSpPr>
            <a:spLocks noGrp="1"/>
          </p:cNvSpPr>
          <p:nvPr>
            <p:ph type="ftr" sz="quarter" idx="11"/>
          </p:nvPr>
        </p:nvSpPr>
        <p:spPr/>
        <p:txBody>
          <a:bodyPr/>
          <a:lstStyle>
            <a:lvl1pPr>
              <a:defRPr>
                <a:solidFill>
                  <a:schemeClr val="tx1"/>
                </a:solidFill>
              </a:defRPr>
            </a:lvl1pPr>
          </a:lstStyle>
          <a:p>
            <a:pPr>
              <a:defRPr/>
            </a:pPr>
            <a:endParaRPr lang="zh-CN" altLang="en-US"/>
          </a:p>
        </p:txBody>
      </p:sp>
      <p:sp>
        <p:nvSpPr>
          <p:cNvPr id="13" name="灯片编号占位符 6"/>
          <p:cNvSpPr>
            <a:spLocks noGrp="1"/>
          </p:cNvSpPr>
          <p:nvPr>
            <p:ph type="sldNum" sz="quarter" idx="12"/>
          </p:nvPr>
        </p:nvSpPr>
        <p:spPr/>
        <p:txBody>
          <a:bodyPr/>
          <a:lstStyle>
            <a:lvl1pPr>
              <a:defRPr/>
            </a:lvl1pPr>
          </a:lstStyle>
          <a:p>
            <a:pPr>
              <a:defRPr/>
            </a:pPr>
            <a:fld id="{890E8CE3-0318-4721-A053-9CB4EF37AF98}" type="slidenum">
              <a:rPr lang="zh-CN" altLang="en-US"/>
              <a:pPr>
                <a:defRPr/>
              </a:pPr>
              <a:t>‹#›</a:t>
            </a:fld>
            <a:endParaRPr lang="zh-CN" altLang="en-US"/>
          </a:p>
        </p:txBody>
      </p:sp>
    </p:spTree>
    <p:extLst>
      <p:ext uri="{BB962C8B-B14F-4D97-AF65-F5344CB8AC3E}">
        <p14:creationId xmlns:p14="http://schemas.microsoft.com/office/powerpoint/2010/main" val="358537363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a typeface="+mn-ea"/>
            </a:endParaRPr>
          </a:p>
        </p:txBody>
      </p:sp>
      <p:sp>
        <p:nvSpPr>
          <p:cNvPr id="1027" name="任意多边形 11"/>
          <p:cNvSpPr>
            <a:spLocks/>
          </p:cNvSpPr>
          <p:nvPr/>
        </p:nvSpPr>
        <p:spPr bwMode="auto">
          <a:xfrm>
            <a:off x="-53975" y="5784850"/>
            <a:ext cx="3802063" cy="838200"/>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14" name="直角三角形 13"/>
          <p:cNvSpPr/>
          <p:nvPr/>
        </p:nvSpPr>
        <p:spPr bwMode="auto">
          <a:xfrm>
            <a:off x="-6042" y="5791253"/>
            <a:ext cx="3402310" cy="1080868"/>
          </a:xfrm>
          <a:prstGeom prst="rtTriangle">
            <a:avLst/>
          </a:prstGeom>
          <a:blipFill>
            <a:blip r:embed="rId19">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5" name="直接连接符 14"/>
          <p:cNvCxnSpPr/>
          <p:nvPr/>
        </p:nvCxnSpPr>
        <p:spPr>
          <a:xfrm>
            <a:off x="-9238" y="5787738"/>
            <a:ext cx="3405510"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noProof="1" smtClean="0"/>
              <a:t>单击此处编辑母版标题样式</a:t>
            </a:r>
            <a:endParaRPr lang="en-US" noProof="1"/>
          </a:p>
        </p:txBody>
      </p:sp>
      <p:sp>
        <p:nvSpPr>
          <p:cNvPr id="1033" name="文本占位符 29"/>
          <p:cNvSpPr>
            <a:spLocks noGrp="1" noChangeArrowheads="1"/>
          </p:cNvSpPr>
          <p:nvPr>
            <p:ph type="body" idx="4294967295"/>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buFontTx/>
              <a:buNone/>
              <a:defRPr kumimoji="0" sz="1000">
                <a:solidFill>
                  <a:schemeClr val="tx1"/>
                </a:solidFill>
                <a:latin typeface="+mn-lt"/>
                <a:ea typeface="+mn-ea"/>
              </a:defRPr>
            </a:lvl1pPr>
          </a:lstStyle>
          <a:p>
            <a:pPr>
              <a:defRPr/>
            </a:pPr>
            <a:endParaRPr lang="zh-CN" alt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buFontTx/>
              <a:buNone/>
              <a:defRPr kumimoji="0" sz="1000">
                <a:solidFill>
                  <a:schemeClr val="tx1"/>
                </a:solidFill>
                <a:latin typeface="+mn-lt"/>
                <a:ea typeface="+mn-ea"/>
              </a:defRPr>
            </a:lvl1pPr>
          </a:lstStyle>
          <a:p>
            <a:pPr>
              <a:defRPr/>
            </a:pPr>
            <a:endParaRPr lang="zh-CN" altLang="en-US"/>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000">
                <a:latin typeface="Lucida Sans Unicode" panose="020B0602030504020204" pitchFamily="34" charset="0"/>
                <a:ea typeface="黑体" panose="02010609060101010101" pitchFamily="49" charset="-122"/>
              </a:defRPr>
            </a:lvl1pPr>
          </a:lstStyle>
          <a:p>
            <a:pPr>
              <a:defRPr/>
            </a:pPr>
            <a:fld id="{04E1A53B-1EAA-45EE-8133-DDB7769F392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83" r:id="rId1"/>
    <p:sldLayoutId id="2147483879" r:id="rId2"/>
    <p:sldLayoutId id="2147483884" r:id="rId3"/>
    <p:sldLayoutId id="2147483885" r:id="rId4"/>
    <p:sldLayoutId id="2147483886" r:id="rId5"/>
    <p:sldLayoutId id="2147483887" r:id="rId6"/>
    <p:sldLayoutId id="2147483880" r:id="rId7"/>
    <p:sldLayoutId id="2147483888" r:id="rId8"/>
    <p:sldLayoutId id="2147483889" r:id="rId9"/>
    <p:sldLayoutId id="2147483881" r:id="rId10"/>
    <p:sldLayoutId id="2147483882" r:id="rId11"/>
    <p:sldLayoutId id="2147483890" r:id="rId12"/>
    <p:sldLayoutId id="2147483891" r:id="rId13"/>
    <p:sldLayoutId id="2147483892" r:id="rId14"/>
    <p:sldLayoutId id="2147483893" r:id="rId15"/>
    <p:sldLayoutId id="2147483894" r:id="rId16"/>
    <p:sldLayoutId id="2147483895" r:id="rId17"/>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2pPr>
      <a:lvl3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3pPr>
      <a:lvl4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4pPr>
      <a:lvl5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5pPr>
      <a:lvl6pPr marL="4572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6pPr>
      <a:lvl7pPr marL="9144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7pPr>
      <a:lvl8pPr marL="13716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8pPr>
      <a:lvl9pPr marL="18288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9pPr>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5.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2.wmf"/><Relationship Id="rId3" Type="http://schemas.openxmlformats.org/officeDocument/2006/relationships/slideLayout" Target="../slideLayouts/slideLayout7.xml"/><Relationship Id="rId7" Type="http://schemas.openxmlformats.org/officeDocument/2006/relationships/image" Target="../media/image9.wmf"/><Relationship Id="rId12" Type="http://schemas.openxmlformats.org/officeDocument/2006/relationships/oleObject" Target="../embeddings/oleObject6.bin"/><Relationship Id="rId2" Type="http://schemas.openxmlformats.org/officeDocument/2006/relationships/vmlDrawing" Target="../drawings/vmlDrawing2.vml"/><Relationship Id="rId1" Type="http://schemas.openxmlformats.org/officeDocument/2006/relationships/themeOverride" Target="../theme/themeOverride6.xml"/><Relationship Id="rId6" Type="http://schemas.openxmlformats.org/officeDocument/2006/relationships/oleObject" Target="../embeddings/oleObject3.bin"/><Relationship Id="rId11" Type="http://schemas.openxmlformats.org/officeDocument/2006/relationships/image" Target="../media/image11.wmf"/><Relationship Id="rId5" Type="http://schemas.openxmlformats.org/officeDocument/2006/relationships/image" Target="../media/image8.wmf"/><Relationship Id="rId15" Type="http://schemas.openxmlformats.org/officeDocument/2006/relationships/image" Target="../media/image13.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10.wmf"/><Relationship Id="rId14"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notesSlide" Target="../notesSlides/notesSlide11.xml"/><Relationship Id="rId7" Type="http://schemas.openxmlformats.org/officeDocument/2006/relationships/oleObject" Target="../embeddings/oleObject9.bin"/><Relationship Id="rId2" Type="http://schemas.openxmlformats.org/officeDocument/2006/relationships/slideLayout" Target="../slideLayouts/slideLayout15.xml"/><Relationship Id="rId1" Type="http://schemas.openxmlformats.org/officeDocument/2006/relationships/vmlDrawing" Target="../drawings/vmlDrawing3.vml"/><Relationship Id="rId6" Type="http://schemas.openxmlformats.org/officeDocument/2006/relationships/image" Target="../media/image16.png"/><Relationship Id="rId5" Type="http://schemas.openxmlformats.org/officeDocument/2006/relationships/image" Target="../media/image14.wmf"/><Relationship Id="rId4"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notesSlide" Target="../notesSlides/notesSlide12.xml"/><Relationship Id="rId7" Type="http://schemas.openxmlformats.org/officeDocument/2006/relationships/oleObject" Target="../embeddings/oleObject11.bin"/><Relationship Id="rId2" Type="http://schemas.openxmlformats.org/officeDocument/2006/relationships/slideLayout" Target="../slideLayouts/slideLayout16.xml"/><Relationship Id="rId1" Type="http://schemas.openxmlformats.org/officeDocument/2006/relationships/vmlDrawing" Target="../drawings/vmlDrawing4.vml"/><Relationship Id="rId6" Type="http://schemas.openxmlformats.org/officeDocument/2006/relationships/image" Target="../media/image17.wmf"/><Relationship Id="rId5" Type="http://schemas.openxmlformats.org/officeDocument/2006/relationships/oleObject" Target="../embeddings/oleObject10.bin"/><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1.wmf"/><Relationship Id="rId2" Type="http://schemas.openxmlformats.org/officeDocument/2006/relationships/slideLayout" Target="../slideLayouts/slideLayout17.xml"/><Relationship Id="rId1" Type="http://schemas.openxmlformats.org/officeDocument/2006/relationships/vmlDrawing" Target="../drawings/vmlDrawing5.vml"/><Relationship Id="rId6" Type="http://schemas.openxmlformats.org/officeDocument/2006/relationships/oleObject" Target="../embeddings/oleObject13.bin"/><Relationship Id="rId5" Type="http://schemas.openxmlformats.org/officeDocument/2006/relationships/image" Target="../media/image20.wmf"/><Relationship Id="rId4" Type="http://schemas.openxmlformats.org/officeDocument/2006/relationships/oleObject" Target="../embeddings/oleObject12.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25.wmf"/><Relationship Id="rId3" Type="http://schemas.openxmlformats.org/officeDocument/2006/relationships/notesSlide" Target="../notesSlides/notesSlide14.xml"/><Relationship Id="rId7" Type="http://schemas.openxmlformats.org/officeDocument/2006/relationships/image" Target="../media/image23.wmf"/><Relationship Id="rId12" Type="http://schemas.openxmlformats.org/officeDocument/2006/relationships/oleObject" Target="../embeddings/oleObject18.bin"/><Relationship Id="rId2" Type="http://schemas.openxmlformats.org/officeDocument/2006/relationships/slideLayout" Target="../slideLayouts/slideLayout17.xml"/><Relationship Id="rId1" Type="http://schemas.openxmlformats.org/officeDocument/2006/relationships/vmlDrawing" Target="../drawings/vmlDrawing6.vml"/><Relationship Id="rId6" Type="http://schemas.openxmlformats.org/officeDocument/2006/relationships/oleObject" Target="../embeddings/oleObject15.bin"/><Relationship Id="rId11" Type="http://schemas.openxmlformats.org/officeDocument/2006/relationships/image" Target="../media/image24.wmf"/><Relationship Id="rId5" Type="http://schemas.openxmlformats.org/officeDocument/2006/relationships/image" Target="../media/image22.wmf"/><Relationship Id="rId15" Type="http://schemas.openxmlformats.org/officeDocument/2006/relationships/oleObject" Target="../embeddings/oleObject20.bin"/><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6.wmf"/><Relationship Id="rId14" Type="http://schemas.openxmlformats.org/officeDocument/2006/relationships/oleObject" Target="../embeddings/oleObject19.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video" Target="file:///C:\Documents%20and%20Settings\user\&#26700;&#38754;\MOV03357.MPG" TargetMode="External"/><Relationship Id="rId5" Type="http://schemas.openxmlformats.org/officeDocument/2006/relationships/image" Target="../media/image5.png"/><Relationship Id="rId4" Type="http://schemas.openxmlformats.org/officeDocument/2006/relationships/hyperlink" Target="http://mathforum.org/epigone/mathed-news/strerferdsox"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图片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9275"/>
            <a:ext cx="9144000" cy="630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4"/>
          <p:cNvSpPr>
            <a:spLocks noChangeArrowheads="1"/>
          </p:cNvSpPr>
          <p:nvPr/>
        </p:nvSpPr>
        <p:spPr bwMode="auto">
          <a:xfrm>
            <a:off x="0" y="5949950"/>
            <a:ext cx="9144000" cy="908050"/>
          </a:xfrm>
          <a:prstGeom prst="rect">
            <a:avLst/>
          </a:prstGeom>
          <a:solidFill>
            <a:srgbClr val="0099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0"/>
              </a:spcBef>
              <a:buClrTx/>
              <a:buSzTx/>
              <a:buFont typeface="Arial" panose="020B0604020202020204" pitchFamily="34" charset="0"/>
              <a:buNone/>
            </a:pPr>
            <a:r>
              <a:rPr lang="en-US" altLang="zh-CN" sz="2800" b="1" i="1">
                <a:latin typeface="Times New Roman" panose="02020603050405020304" pitchFamily="18" charset="0"/>
              </a:rPr>
              <a:t>                                                       </a:t>
            </a:r>
            <a:endParaRPr lang="en-US" altLang="zh-CN" sz="2800" b="1" i="1">
              <a:solidFill>
                <a:srgbClr val="000066"/>
              </a:solidFill>
              <a:latin typeface="Times New Roman" panose="02020603050405020304" pitchFamily="18" charset="0"/>
            </a:endParaRPr>
          </a:p>
        </p:txBody>
      </p:sp>
      <p:sp>
        <p:nvSpPr>
          <p:cNvPr id="16388" name="Rectangle 5"/>
          <p:cNvSpPr>
            <a:spLocks noChangeArrowheads="1"/>
          </p:cNvSpPr>
          <p:nvPr/>
        </p:nvSpPr>
        <p:spPr bwMode="auto">
          <a:xfrm>
            <a:off x="0" y="0"/>
            <a:ext cx="9144000" cy="908050"/>
          </a:xfrm>
          <a:prstGeom prst="rect">
            <a:avLst/>
          </a:prstGeom>
          <a:solidFill>
            <a:srgbClr val="6699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1800"/>
          </a:p>
        </p:txBody>
      </p:sp>
      <p:sp>
        <p:nvSpPr>
          <p:cNvPr id="12292" name="WordArt 8"/>
          <p:cNvSpPr>
            <a:spLocks noChangeArrowheads="1" noChangeShapeType="1" noTextEdit="1"/>
          </p:cNvSpPr>
          <p:nvPr/>
        </p:nvSpPr>
        <p:spPr bwMode="auto">
          <a:xfrm>
            <a:off x="4716463" y="3452813"/>
            <a:ext cx="3095625" cy="503237"/>
          </a:xfrm>
          <a:prstGeom prst="rect">
            <a:avLst/>
          </a:prstGeom>
        </p:spPr>
        <p:txBody>
          <a:bodyPr wrap="none" fromWordArt="1">
            <a:prstTxWarp prst="textPlain">
              <a:avLst>
                <a:gd name="adj" fmla="val 50000"/>
              </a:avLst>
            </a:prstTxWarp>
          </a:bodyPr>
          <a:lstStyle/>
          <a:p>
            <a:pPr algn="ctr" eaLnBrk="1" hangingPunct="1">
              <a:buFont typeface="Arial" panose="020B0604020202020204" pitchFamily="34" charset="0"/>
              <a:buNone/>
              <a:defRPr/>
            </a:pPr>
            <a:r>
              <a:rPr lang="zh-CN" altLang="en-US" sz="3600" b="1" kern="10">
                <a:ln w="9525">
                  <a:solidFill>
                    <a:srgbClr val="000066"/>
                  </a:solidFill>
                  <a:round/>
                  <a:headEnd/>
                  <a:tailEnd/>
                </a:ln>
                <a:solidFill>
                  <a:srgbClr val="000066"/>
                </a:solidFill>
                <a:effectLst>
                  <a:outerShdw dist="35921" dir="2700000" algn="ctr" rotWithShape="0">
                    <a:srgbClr val="C0C0C0">
                      <a:alpha val="79999"/>
                    </a:srgbClr>
                  </a:outerShdw>
                </a:effectLst>
                <a:latin typeface="华文隶书"/>
                <a:ea typeface="华文隶书"/>
              </a:rPr>
              <a:t>大学物理实验</a:t>
            </a:r>
            <a:r>
              <a:rPr lang="en-US" altLang="zh-CN" sz="3600" b="1" kern="10">
                <a:ln w="9525">
                  <a:solidFill>
                    <a:srgbClr val="000066"/>
                  </a:solidFill>
                  <a:round/>
                  <a:headEnd/>
                  <a:tailEnd/>
                </a:ln>
                <a:solidFill>
                  <a:srgbClr val="000066"/>
                </a:solidFill>
                <a:effectLst>
                  <a:outerShdw dist="35921" dir="2700000" algn="ctr" rotWithShape="0">
                    <a:srgbClr val="C0C0C0">
                      <a:alpha val="79999"/>
                    </a:srgbClr>
                  </a:outerShdw>
                </a:effectLst>
                <a:latin typeface="华文隶书"/>
                <a:ea typeface="华文隶书"/>
              </a:rPr>
              <a:t>2</a:t>
            </a:r>
            <a:endParaRPr lang="zh-CN" altLang="en-US" sz="3600" b="1" kern="10">
              <a:ln w="9525">
                <a:solidFill>
                  <a:srgbClr val="000066"/>
                </a:solidFill>
                <a:round/>
                <a:headEnd/>
                <a:tailEnd/>
              </a:ln>
              <a:solidFill>
                <a:srgbClr val="000066"/>
              </a:solidFill>
              <a:effectLst>
                <a:outerShdw dist="35921" dir="2700000" algn="ctr" rotWithShape="0">
                  <a:srgbClr val="C0C0C0">
                    <a:alpha val="79999"/>
                  </a:srgbClr>
                </a:outerShdw>
              </a:effectLst>
              <a:latin typeface="华文隶书"/>
              <a:ea typeface="华文隶书"/>
            </a:endParaRPr>
          </a:p>
        </p:txBody>
      </p:sp>
      <p:sp>
        <p:nvSpPr>
          <p:cNvPr id="16390" name="WordArt 9"/>
          <p:cNvSpPr>
            <a:spLocks noChangeArrowheads="1" noChangeShapeType="1" noTextEdit="1"/>
          </p:cNvSpPr>
          <p:nvPr/>
        </p:nvSpPr>
        <p:spPr bwMode="auto">
          <a:xfrm>
            <a:off x="1493838" y="1727200"/>
            <a:ext cx="7023100" cy="1258888"/>
          </a:xfrm>
          <a:prstGeom prst="rect">
            <a:avLst/>
          </a:prstGeom>
        </p:spPr>
        <p:txBody>
          <a:bodyPr wrap="none" fromWordArt="1">
            <a:prstTxWarp prst="textPlain">
              <a:avLst>
                <a:gd name="adj" fmla="val 50000"/>
              </a:avLst>
            </a:prstTxWarp>
          </a:bodyPr>
          <a:lstStyle/>
          <a:p>
            <a:pPr algn="ctr"/>
            <a:r>
              <a:rPr lang="zh-CN" altLang="en-US" sz="3600" b="1" kern="10">
                <a:ln w="12700">
                  <a:solidFill>
                    <a:srgbClr val="EAEAEA"/>
                  </a:solidFill>
                  <a:round/>
                  <a:headEnd/>
                  <a:tailEnd/>
                </a:ln>
                <a:solidFill>
                  <a:srgbClr val="000066"/>
                </a:solidFill>
                <a:effectLst>
                  <a:outerShdw dist="35921" dir="2700000" sy="50000" kx="2115830" algn="bl" rotWithShape="0">
                    <a:srgbClr val="C0C0C0">
                      <a:alpha val="79999"/>
                    </a:srgbClr>
                  </a:outerShdw>
                </a:effectLst>
                <a:latin typeface="华文隶书" panose="02010800040101010101" pitchFamily="2" charset="-122"/>
                <a:ea typeface="华文隶书" panose="02010800040101010101" pitchFamily="2" charset="-122"/>
              </a:rPr>
              <a:t>密立根油滴实验</a:t>
            </a:r>
          </a:p>
        </p:txBody>
      </p:sp>
      <p:sp>
        <p:nvSpPr>
          <p:cNvPr id="16391" name="文本框 1"/>
          <p:cNvSpPr txBox="1">
            <a:spLocks noChangeArrowheads="1"/>
          </p:cNvSpPr>
          <p:nvPr/>
        </p:nvSpPr>
        <p:spPr bwMode="auto">
          <a:xfrm>
            <a:off x="4946650" y="4352925"/>
            <a:ext cx="30924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r>
              <a:rPr lang="en-US" altLang="zh-CN" sz="1800">
                <a:latin typeface="Arial" panose="020B0604020202020204" pitchFamily="34" charset="0"/>
                <a:ea typeface="宋体" panose="02010600030101010101" pitchFamily="2" charset="-122"/>
              </a:rPr>
              <a:t>          </a:t>
            </a:r>
            <a:r>
              <a:rPr lang="zh-CN" altLang="en-US" sz="1800" b="1">
                <a:latin typeface="Arial" panose="020B0604020202020204" pitchFamily="34" charset="0"/>
                <a:ea typeface="宋体" panose="02010600030101010101" pitchFamily="2" charset="-122"/>
              </a:rPr>
              <a:t>易多</a:t>
            </a:r>
          </a:p>
          <a:p>
            <a:pPr eaLnBrk="1" hangingPunct="1">
              <a:spcBef>
                <a:spcPct val="0"/>
              </a:spcBef>
              <a:buClrTx/>
              <a:buSzTx/>
              <a:buFont typeface="Arial" panose="020B0604020202020204" pitchFamily="34" charset="0"/>
              <a:buNone/>
            </a:pPr>
            <a:endParaRPr lang="zh-CN" altLang="en-US" sz="1800" b="1">
              <a:latin typeface="Arial" panose="020B0604020202020204" pitchFamily="34" charset="0"/>
              <a:ea typeface="宋体" panose="02010600030101010101" pitchFamily="2" charset="-122"/>
            </a:endParaRPr>
          </a:p>
          <a:p>
            <a:pPr eaLnBrk="1" hangingPunct="1">
              <a:spcBef>
                <a:spcPct val="0"/>
              </a:spcBef>
              <a:buClrTx/>
              <a:buSzTx/>
              <a:buFont typeface="Arial" panose="020B0604020202020204" pitchFamily="34" charset="0"/>
              <a:buNone/>
            </a:pPr>
            <a:r>
              <a:rPr lang="zh-CN" altLang="en-US" sz="1800">
                <a:latin typeface="Arial" panose="020B0604020202020204" pitchFamily="34" charset="0"/>
                <a:ea typeface="宋体" panose="02010600030101010101" pitchFamily="2" charset="-122"/>
              </a:rPr>
              <a:t>物理与光电工程学院</a:t>
            </a:r>
            <a:r>
              <a:rPr lang="en-US" altLang="zh-CN" sz="1800">
                <a:latin typeface="Arial" panose="020B0604020202020204" pitchFamily="34" charset="0"/>
                <a:ea typeface="宋体" panose="02010600030101010101" pitchFamily="2" charset="-122"/>
              </a:rPr>
              <a:t>1408</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a:defRPr/>
            </a:pPr>
            <a:r>
              <a:rPr lang="zh-CN" altLang="en-US"/>
              <a:t>测量步骤</a:t>
            </a:r>
            <a:r>
              <a:rPr lang="en-US" altLang="zh-CN"/>
              <a:t>(</a:t>
            </a:r>
            <a:r>
              <a:rPr lang="zh-CN" altLang="en-US"/>
              <a:t>续</a:t>
            </a:r>
            <a:r>
              <a:rPr lang="en-US" altLang="zh-CN"/>
              <a:t>)</a:t>
            </a:r>
          </a:p>
        </p:txBody>
      </p:sp>
      <p:sp>
        <p:nvSpPr>
          <p:cNvPr id="33795" name="Rectangle 3"/>
          <p:cNvSpPr>
            <a:spLocks noGrp="1" noChangeArrowheads="1"/>
          </p:cNvSpPr>
          <p:nvPr>
            <p:ph type="body" idx="1"/>
          </p:nvPr>
        </p:nvSpPr>
        <p:spPr/>
        <p:txBody>
          <a:bodyPr/>
          <a:lstStyle/>
          <a:p>
            <a:pPr lvl="1"/>
            <a:r>
              <a:rPr lang="zh-CN" altLang="en-US" smtClean="0">
                <a:ea typeface="宋体" panose="02010600030101010101" pitchFamily="2" charset="-122"/>
              </a:rPr>
              <a:t>观察油滴是否平衡时，需要时间。调节平衡电压时，需要细致</a:t>
            </a:r>
          </a:p>
          <a:p>
            <a:pPr lvl="1"/>
            <a:r>
              <a:rPr lang="zh-CN" altLang="en-US" smtClean="0">
                <a:ea typeface="宋体" panose="02010600030101010101" pitchFamily="2" charset="-122"/>
              </a:rPr>
              <a:t>熟能生巧（</a:t>
            </a:r>
            <a:r>
              <a:rPr lang="zh-CN" altLang="zh-CN" smtClean="0">
                <a:ea typeface="宋体" panose="02010600030101010101" pitchFamily="2" charset="-122"/>
              </a:rPr>
              <a:t>Practice makes perfect.</a:t>
            </a:r>
            <a:r>
              <a:rPr lang="zh-CN" altLang="en-US" smtClean="0">
                <a:ea typeface="宋体" panose="02010600030101010101" pitchFamily="2" charset="-122"/>
              </a:rPr>
              <a:t>）</a:t>
            </a:r>
            <a:endParaRPr lang="en-US" altLang="zh-CN" smtClean="0">
              <a:ea typeface="宋体" panose="02010600030101010101" pitchFamily="2" charset="-122"/>
            </a:endParaRPr>
          </a:p>
          <a:p>
            <a:pPr lvl="1"/>
            <a:endParaRPr lang="zh-CN" altLang="en-US" smtClean="0">
              <a:ea typeface="宋体" panose="02010600030101010101" pitchFamily="2" charset="-122"/>
            </a:endParaRPr>
          </a:p>
          <a:p>
            <a:r>
              <a:rPr lang="en-US" altLang="zh-CN" smtClean="0">
                <a:ea typeface="宋体" panose="02010600030101010101" pitchFamily="2" charset="-122"/>
              </a:rPr>
              <a:t>3</a:t>
            </a:r>
            <a:r>
              <a:rPr lang="zh-CN" altLang="en-US" smtClean="0">
                <a:ea typeface="宋体" panose="02010600030101010101" pitchFamily="2" charset="-122"/>
              </a:rPr>
              <a:t>、用平衡法测量油滴匀速下降</a:t>
            </a:r>
            <a:r>
              <a:rPr lang="en-US" altLang="zh-CN" smtClean="0">
                <a:ea typeface="宋体" panose="02010600030101010101" pitchFamily="2" charset="-122"/>
              </a:rPr>
              <a:t>4</a:t>
            </a:r>
            <a:r>
              <a:rPr lang="zh-CN" altLang="en-US" smtClean="0">
                <a:ea typeface="宋体" panose="02010600030101010101" pitchFamily="2" charset="-122"/>
              </a:rPr>
              <a:t>格的时间。</a:t>
            </a:r>
          </a:p>
          <a:p>
            <a:pPr lvl="1"/>
            <a:r>
              <a:rPr lang="zh-CN" altLang="en-US" smtClean="0">
                <a:ea typeface="宋体" panose="02010600030101010101" pitchFamily="2" charset="-122"/>
              </a:rPr>
              <a:t>选择</a:t>
            </a:r>
            <a:r>
              <a:rPr lang="en-US" altLang="zh-CN" smtClean="0">
                <a:ea typeface="宋体" panose="02010600030101010101" pitchFamily="2" charset="-122"/>
              </a:rPr>
              <a:t>6~8</a:t>
            </a:r>
            <a:r>
              <a:rPr lang="zh-CN" altLang="en-US" smtClean="0">
                <a:ea typeface="宋体" panose="02010600030101010101" pitchFamily="2" charset="-122"/>
              </a:rPr>
              <a:t>个油滴，每个油滴测量</a:t>
            </a:r>
            <a:r>
              <a:rPr lang="en-US" altLang="zh-CN" smtClean="0">
                <a:ea typeface="宋体" panose="02010600030101010101" pitchFamily="2" charset="-122"/>
              </a:rPr>
              <a:t>5</a:t>
            </a:r>
            <a:r>
              <a:rPr lang="zh-CN" altLang="en-US" smtClean="0">
                <a:ea typeface="宋体" panose="02010600030101010101" pitchFamily="2" charset="-122"/>
              </a:rPr>
              <a:t>次。</a:t>
            </a:r>
          </a:p>
          <a:p>
            <a:endParaRPr lang="en-US" altLang="zh-CN" smtClean="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defRPr/>
            </a:pPr>
            <a:r>
              <a:rPr lang="zh-CN" altLang="en-US"/>
              <a:t>注意事项</a:t>
            </a:r>
          </a:p>
        </p:txBody>
      </p:sp>
      <p:sp>
        <p:nvSpPr>
          <p:cNvPr id="35843" name="Rectangle 3"/>
          <p:cNvSpPr>
            <a:spLocks noGrp="1" noChangeArrowheads="1"/>
          </p:cNvSpPr>
          <p:nvPr>
            <p:ph type="body" idx="1"/>
          </p:nvPr>
        </p:nvSpPr>
        <p:spPr>
          <a:xfrm>
            <a:off x="500063" y="1285875"/>
            <a:ext cx="8229600" cy="4525963"/>
          </a:xfrm>
        </p:spPr>
        <p:txBody>
          <a:bodyPr/>
          <a:lstStyle/>
          <a:p>
            <a:r>
              <a:rPr lang="zh-CN" altLang="en-US" smtClean="0">
                <a:ea typeface="宋体" panose="02010600030101010101" pitchFamily="2" charset="-122"/>
              </a:rPr>
              <a:t>使用喷雾器往油雾室喷油时，</a:t>
            </a:r>
            <a:r>
              <a:rPr lang="zh-CN" altLang="en-US" b="1" smtClean="0">
                <a:solidFill>
                  <a:srgbClr val="FF0000"/>
                </a:solidFill>
                <a:ea typeface="宋体" panose="02010600030101010101" pitchFamily="2" charset="-122"/>
              </a:rPr>
              <a:t>不要连续喷多次，一般喷一下即可。以防堵塞极板上的小孔。</a:t>
            </a:r>
          </a:p>
          <a:p>
            <a:r>
              <a:rPr lang="zh-CN" altLang="en-US" smtClean="0">
                <a:ea typeface="宋体" panose="02010600030101010101" pitchFamily="2" charset="-122"/>
              </a:rPr>
              <a:t>油滴选定之后，可关闭电极进油孔，再开始正式测量。</a:t>
            </a:r>
          </a:p>
          <a:p>
            <a:r>
              <a:rPr lang="zh-CN" altLang="en-US" smtClean="0">
                <a:ea typeface="宋体" panose="02010600030101010101" pitchFamily="2" charset="-122"/>
              </a:rPr>
              <a:t>油滴的选取一定要大小合适，一般在直径</a:t>
            </a:r>
            <a:r>
              <a:rPr lang="en-US" altLang="zh-CN" smtClean="0">
                <a:ea typeface="宋体" panose="02010600030101010101" pitchFamily="2" charset="-122"/>
              </a:rPr>
              <a:t>0.5mm-1mm</a:t>
            </a:r>
            <a:r>
              <a:rPr lang="zh-CN" altLang="en-US" smtClean="0">
                <a:ea typeface="宋体" panose="02010600030101010101" pitchFamily="2" charset="-122"/>
              </a:rPr>
              <a:t>左右（屏幕显示）。 </a:t>
            </a:r>
          </a:p>
          <a:p>
            <a:r>
              <a:rPr lang="zh-CN" altLang="en-US" smtClean="0">
                <a:ea typeface="宋体" panose="02010600030101010101" pitchFamily="2" charset="-122"/>
              </a:rPr>
              <a:t>为使平衡电压测值准确，应适当延长观察平衡状态的时间。</a:t>
            </a:r>
          </a:p>
          <a:p>
            <a:r>
              <a:rPr lang="zh-CN" altLang="en-US" smtClean="0">
                <a:ea typeface="宋体" panose="02010600030101010101" pitchFamily="2" charset="-122"/>
              </a:rPr>
              <a:t>在测量过程中，不断校准平衡电压，每一次测量都要记录平衡电压值。</a:t>
            </a:r>
            <a:r>
              <a:rPr lang="zh-CN" altLang="en-US" b="1" smtClean="0">
                <a:ea typeface="宋体" panose="02010600030101010101" pitchFamily="2" charset="-122"/>
              </a:rPr>
              <a:t>若发现平衡电压有明显改变，则应作为一颗新的油滴</a:t>
            </a:r>
            <a:r>
              <a:rPr lang="zh-CN" altLang="en-US" smtClean="0">
                <a:ea typeface="宋体" panose="02010600030101010101" pitchFamily="2" charset="-122"/>
              </a:rPr>
              <a:t>记录其测量数据。</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1506" name="内容占位符 21505"/>
          <p:cNvGraphicFramePr>
            <a:graphicFrameLocks noGrp="1"/>
          </p:cNvGraphicFramePr>
          <p:nvPr>
            <p:ph/>
          </p:nvPr>
        </p:nvGraphicFramePr>
        <p:xfrm>
          <a:off x="357188" y="1731963"/>
          <a:ext cx="8540750" cy="5126050"/>
        </p:xfrm>
        <a:graphic>
          <a:graphicData uri="http://schemas.openxmlformats.org/drawingml/2006/table">
            <a:tbl>
              <a:tblPr/>
              <a:tblGrid>
                <a:gridCol w="711200"/>
                <a:gridCol w="712787"/>
                <a:gridCol w="711200"/>
                <a:gridCol w="711200"/>
                <a:gridCol w="712788"/>
                <a:gridCol w="711200"/>
                <a:gridCol w="711200"/>
                <a:gridCol w="712787"/>
                <a:gridCol w="711200"/>
                <a:gridCol w="711200"/>
                <a:gridCol w="712788"/>
                <a:gridCol w="711200"/>
              </a:tblGrid>
              <a:tr h="365749">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油滴 </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次数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U/V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en-US"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油滴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次数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U/V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en-US"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油滴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次数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U/V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en-US"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75">
                <a:tc rowSpan="6">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marL="90000" marR="90000" marT="46795" marB="4679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6">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marL="90000" marR="90000" marT="46795" marB="4679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6">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marL="90000" marR="90000" marT="46795" marB="4679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49">
                <a:tc vMerge="1">
                  <a:txBody>
                    <a:bodyPr/>
                    <a:lstStyle/>
                    <a:p>
                      <a:endParaRPr lang="zh-CN" altLang="en-US"/>
                    </a:p>
                  </a:txBody>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75">
                <a:tc vMerge="1">
                  <a:txBody>
                    <a:bodyPr/>
                    <a:lstStyle/>
                    <a:p>
                      <a:endParaRPr lang="zh-CN" altLang="en-US"/>
                    </a:p>
                  </a:txBody>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49">
                <a:tc vMerge="1">
                  <a:txBody>
                    <a:bodyPr/>
                    <a:lstStyle/>
                    <a:p>
                      <a:endParaRPr lang="zh-CN" altLang="en-US"/>
                    </a:p>
                  </a:txBody>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49">
                <a:tc vMerge="1">
                  <a:txBody>
                    <a:bodyPr/>
                    <a:lstStyle/>
                    <a:p>
                      <a:endParaRPr lang="zh-CN" altLang="en-US"/>
                    </a:p>
                  </a:txBody>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75">
                <a:tc vMerge="1">
                  <a:txBody>
                    <a:bodyPr/>
                    <a:lstStyle/>
                    <a:p>
                      <a:endParaRPr lang="zh-CN" altLang="en-US"/>
                    </a:p>
                  </a:txBody>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平均</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平均</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平均</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49">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油滴 </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次数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U/V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en-US"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油滴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次数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U/V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en-US"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油滴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次数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U/V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a:t>
                      </a:r>
                      <a:r>
                        <a:rPr kumimoji="0" lang="en-US"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75">
                <a:tc rowSpan="6">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marL="90000" marR="90000" marT="46795" marB="4679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6">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marL="90000" marR="90000" marT="46795" marB="4679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6">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p>
                  </a:txBody>
                  <a:tcPr marL="90000" marR="90000" marT="46795" marB="4679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49">
                <a:tc vMerge="1">
                  <a:txBody>
                    <a:bodyPr/>
                    <a:lstStyle/>
                    <a:p>
                      <a:endParaRPr lang="zh-CN" altLang="en-US"/>
                    </a:p>
                  </a:txBody>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49">
                <a:tc vMerge="1">
                  <a:txBody>
                    <a:bodyPr/>
                    <a:lstStyle/>
                    <a:p>
                      <a:endParaRPr lang="zh-CN" altLang="en-US"/>
                    </a:p>
                  </a:txBody>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75">
                <a:tc vMerge="1">
                  <a:txBody>
                    <a:bodyPr/>
                    <a:lstStyle/>
                    <a:p>
                      <a:endParaRPr lang="zh-CN" altLang="en-US"/>
                    </a:p>
                  </a:txBody>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49">
                <a:tc vMerge="1">
                  <a:txBody>
                    <a:bodyPr/>
                    <a:lstStyle/>
                    <a:p>
                      <a:endParaRPr lang="zh-CN" altLang="en-US"/>
                    </a:p>
                  </a:txBody>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675">
                <a:tc vMerge="1">
                  <a:txBody>
                    <a:bodyPr/>
                    <a:lstStyle/>
                    <a:p>
                      <a:endParaRPr lang="zh-CN" altLang="en-US"/>
                    </a:p>
                  </a:txBody>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平均</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平均</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平均</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8077" name="Text Box 621"/>
          <p:cNvSpPr txBox="1">
            <a:spLocks noChangeArrowheads="1"/>
          </p:cNvSpPr>
          <p:nvPr/>
        </p:nvSpPr>
        <p:spPr bwMode="auto">
          <a:xfrm>
            <a:off x="395288" y="714375"/>
            <a:ext cx="8748712"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 typeface="Arial" panose="020B0604020202020204" pitchFamily="34" charset="0"/>
              <a:buNone/>
            </a:pPr>
            <a:r>
              <a:rPr lang="zh-CN" altLang="en-US" sz="2400">
                <a:solidFill>
                  <a:srgbClr val="FF0000"/>
                </a:solidFill>
              </a:rPr>
              <a:t>数据记录与处理</a:t>
            </a:r>
            <a:r>
              <a:rPr lang="zh-CN" altLang="en-US" sz="2400"/>
              <a:t>：用平衡法：共测量</a:t>
            </a:r>
            <a:r>
              <a:rPr lang="en-US" altLang="zh-CN" sz="2400"/>
              <a:t>6</a:t>
            </a:r>
            <a:r>
              <a:rPr lang="zh-CN" altLang="en-US" sz="2400"/>
              <a:t>个油滴，每个油滴测</a:t>
            </a:r>
            <a:r>
              <a:rPr lang="en-US" altLang="zh-CN" sz="2400"/>
              <a:t>5</a:t>
            </a:r>
            <a:r>
              <a:rPr lang="zh-CN" altLang="en-US" sz="2400"/>
              <a:t>次</a:t>
            </a:r>
          </a:p>
          <a:p>
            <a:pPr eaLnBrk="1" hangingPunct="1">
              <a:spcBef>
                <a:spcPct val="50000"/>
              </a:spcBef>
              <a:buClrTx/>
              <a:buSzTx/>
              <a:buFont typeface="Arial" panose="020B0604020202020204" pitchFamily="34" charset="0"/>
              <a:buNone/>
            </a:pPr>
            <a:r>
              <a:rPr lang="zh-CN" altLang="en-US" sz="2400"/>
              <a:t>数据表</a:t>
            </a:r>
            <a:r>
              <a:rPr lang="en-US" altLang="zh-CN" sz="2400"/>
              <a:t>1</a:t>
            </a:r>
            <a:r>
              <a:rPr lang="zh-CN" altLang="en-US" sz="2400"/>
              <a:t>：测量元电荷电量原始数据</a:t>
            </a:r>
          </a:p>
        </p:txBody>
      </p:sp>
      <p:sp>
        <p:nvSpPr>
          <p:cNvPr id="38078" name="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a:spcBef>
                <a:spcPct val="0"/>
              </a:spcBef>
              <a:buClrTx/>
              <a:buSzTx/>
              <a:buFont typeface="Arial" panose="020B0604020202020204" pitchFamily="34" charset="0"/>
              <a:buNone/>
            </a:pPr>
            <a:fld id="{82EA5A3A-777B-4ABB-BE6D-BBD23D4D9FEB}" type="slidenum">
              <a:rPr lang="en-US" altLang="zh-CN" sz="1000" smtClean="0"/>
              <a:pPr>
                <a:spcBef>
                  <a:spcPct val="0"/>
                </a:spcBef>
                <a:buClrTx/>
                <a:buSzTx/>
                <a:buFont typeface="Arial" panose="020B0604020202020204" pitchFamily="34" charset="0"/>
                <a:buNone/>
              </a:pPr>
              <a:t>12</a:t>
            </a:fld>
            <a:endParaRPr lang="en-US" altLang="zh-CN" sz="1000" smtClean="0"/>
          </a:p>
        </p:txBody>
      </p:sp>
      <p:sp>
        <p:nvSpPr>
          <p:cNvPr id="38079" name="矩形 4"/>
          <p:cNvSpPr>
            <a:spLocks noChangeArrowheads="1"/>
          </p:cNvSpPr>
          <p:nvPr/>
        </p:nvSpPr>
        <p:spPr bwMode="auto">
          <a:xfrm>
            <a:off x="0" y="0"/>
            <a:ext cx="3416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r>
              <a:rPr lang="zh-CN" altLang="en-US" sz="2800" b="1">
                <a:latin typeface="Arial" panose="020B0604020202020204" pitchFamily="34" charset="0"/>
                <a:ea typeface="宋体" panose="02010600030101010101" pitchFamily="2" charset="-122"/>
              </a:rPr>
              <a:t>五、数据记录与分析</a:t>
            </a:r>
          </a:p>
        </p:txBody>
      </p:sp>
      <p:cxnSp>
        <p:nvCxnSpPr>
          <p:cNvPr id="6" name="直接连接符 5"/>
          <p:cNvCxnSpPr/>
          <p:nvPr/>
        </p:nvCxnSpPr>
        <p:spPr>
          <a:xfrm>
            <a:off x="142875" y="642938"/>
            <a:ext cx="7358063" cy="1587"/>
          </a:xfrm>
          <a:prstGeom prst="line">
            <a:avLst/>
          </a:prstGeom>
          <a:ln>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3079" name="表格 3078"/>
          <p:cNvGraphicFramePr>
            <a:graphicFrameLocks noGrp="1"/>
          </p:cNvGraphicFramePr>
          <p:nvPr/>
        </p:nvGraphicFramePr>
        <p:xfrm>
          <a:off x="428625" y="1214438"/>
          <a:ext cx="8353425" cy="2808285"/>
        </p:xfrm>
        <a:graphic>
          <a:graphicData uri="http://schemas.openxmlformats.org/drawingml/2006/table">
            <a:tbl>
              <a:tblPr/>
              <a:tblGrid>
                <a:gridCol w="1193800"/>
                <a:gridCol w="1192213"/>
                <a:gridCol w="1195387"/>
                <a:gridCol w="1190625"/>
                <a:gridCol w="1195388"/>
                <a:gridCol w="1192212"/>
                <a:gridCol w="1193800"/>
              </a:tblGrid>
              <a:tr h="468312">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油滴</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2">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2">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n</a:t>
                      </a: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2">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2">
                <a:tc>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6">
                  <a:txBody>
                    <a:bodyPr/>
                    <a:lstStyle>
                      <a:lvl1pPr eaLnBrk="0" hangingPunct="0">
                        <a:spcBef>
                          <a:spcPts val="400"/>
                        </a:spcBef>
                        <a:buClr>
                          <a:schemeClr val="accent1"/>
                        </a:buClr>
                        <a:buSzPct val="68000"/>
                        <a:buFont typeface="Wingdings 3" panose="05040102010807070707" pitchFamily="18" charset="2"/>
                        <a:defRPr sz="2300">
                          <a:solidFill>
                            <a:schemeClr val="tx1"/>
                          </a:solidFill>
                          <a:latin typeface="Lucida Sans Unicode" panose="020B0602030504020204" pitchFamily="34" charset="0"/>
                          <a:ea typeface="黑体" panose="02010609060101010101" pitchFamily="49" charset="-122"/>
                        </a:defRPr>
                      </a:lvl1pPr>
                      <a:lvl2pPr marL="742950" indent="-285750" eaLnBrk="0" hangingPunct="0">
                        <a:spcBef>
                          <a:spcPts val="325"/>
                        </a:spcBef>
                        <a:buClr>
                          <a:schemeClr val="accent1"/>
                        </a:buClr>
                        <a:buFont typeface="Verdana" panose="020B0604030504040204" pitchFamily="34" charset="0"/>
                        <a:defRPr sz="2100">
                          <a:solidFill>
                            <a:schemeClr val="tx1"/>
                          </a:solidFill>
                          <a:latin typeface="Lucida Sans Unicode" panose="020B0602030504020204" pitchFamily="34" charset="0"/>
                          <a:ea typeface="黑体" panose="02010609060101010101" pitchFamily="49" charset="-122"/>
                        </a:defRPr>
                      </a:lvl2pPr>
                      <a:lvl3pPr marL="1143000" indent="-228600" eaLnBrk="0" hangingPunct="0">
                        <a:spcBef>
                          <a:spcPts val="350"/>
                        </a:spcBef>
                        <a:buClr>
                          <a:schemeClr val="accent2"/>
                        </a:buClr>
                        <a:buSzPct val="100000"/>
                        <a:buFont typeface="Wingdings 2" panose="05020102010507070707" pitchFamily="18" charset="2"/>
                        <a:defRPr sz="1900">
                          <a:solidFill>
                            <a:schemeClr val="tx1"/>
                          </a:solidFill>
                          <a:latin typeface="Lucida Sans Unicode" panose="020B0602030504020204" pitchFamily="34" charset="0"/>
                          <a:ea typeface="黑体" panose="02010609060101010101" pitchFamily="49" charset="-122"/>
                        </a:defRPr>
                      </a:lvl3pPr>
                      <a:lvl4pPr marL="16002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4pPr>
                      <a:lvl5pPr marL="2057400" indent="-228600" eaLnBrk="0" hangingPunct="0">
                        <a:spcBef>
                          <a:spcPts val="350"/>
                        </a:spcBef>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defRPr sz="1700">
                          <a:solidFill>
                            <a:schemeClr val="tx1"/>
                          </a:solidFill>
                          <a:latin typeface="Lucida Sans Unicode" panose="020B0602030504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tabLst/>
                      </a:pP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graphicFrame>
        <p:nvGraphicFramePr>
          <p:cNvPr id="38967" name="Object 2"/>
          <p:cNvGraphicFramePr>
            <a:graphicFrameLocks/>
          </p:cNvGraphicFramePr>
          <p:nvPr/>
        </p:nvGraphicFramePr>
        <p:xfrm>
          <a:off x="642938" y="1785938"/>
          <a:ext cx="863600" cy="344487"/>
        </p:xfrm>
        <a:graphic>
          <a:graphicData uri="http://schemas.openxmlformats.org/presentationml/2006/ole">
            <mc:AlternateContent xmlns:mc="http://schemas.openxmlformats.org/markup-compatibility/2006">
              <mc:Choice xmlns:v="urn:schemas-microsoft-com:vml" Requires="v">
                <p:oleObj spid="_x0000_s38983" r:id="rId4" imgW="622030" imgH="228501" progId="Equation.3">
                  <p:embed/>
                </p:oleObj>
              </mc:Choice>
              <mc:Fallback>
                <p:oleObj r:id="rId4" imgW="622030" imgH="228501" progId="Equation.3">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938" y="1785938"/>
                        <a:ext cx="863600"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968" name="Object 3"/>
          <p:cNvGraphicFramePr>
            <a:graphicFrameLocks/>
          </p:cNvGraphicFramePr>
          <p:nvPr/>
        </p:nvGraphicFramePr>
        <p:xfrm>
          <a:off x="642938" y="3143250"/>
          <a:ext cx="898525" cy="334963"/>
        </p:xfrm>
        <a:graphic>
          <a:graphicData uri="http://schemas.openxmlformats.org/presentationml/2006/ole">
            <mc:AlternateContent xmlns:mc="http://schemas.openxmlformats.org/markup-compatibility/2006">
              <mc:Choice xmlns:v="urn:schemas-microsoft-com:vml" Requires="v">
                <p:oleObj spid="_x0000_s38984" r:id="rId6" imgW="647419" imgH="241195" progId="Equation.3">
                  <p:embed/>
                </p:oleObj>
              </mc:Choice>
              <mc:Fallback>
                <p:oleObj r:id="rId6" imgW="647419" imgH="241195" progId="Equation.3">
                  <p:embed/>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2938" y="3143250"/>
                        <a:ext cx="8985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969" name="Object 4"/>
          <p:cNvGraphicFramePr>
            <a:graphicFrameLocks/>
          </p:cNvGraphicFramePr>
          <p:nvPr/>
        </p:nvGraphicFramePr>
        <p:xfrm>
          <a:off x="642938" y="3643313"/>
          <a:ext cx="846137" cy="298450"/>
        </p:xfrm>
        <a:graphic>
          <a:graphicData uri="http://schemas.openxmlformats.org/presentationml/2006/ole">
            <mc:AlternateContent xmlns:mc="http://schemas.openxmlformats.org/markup-compatibility/2006">
              <mc:Choice xmlns:v="urn:schemas-microsoft-com:vml" Requires="v">
                <p:oleObj spid="_x0000_s38985" r:id="rId8" imgW="608807" imgH="215619" progId="Equation.3">
                  <p:embed/>
                </p:oleObj>
              </mc:Choice>
              <mc:Fallback>
                <p:oleObj r:id="rId8" imgW="608807" imgH="215619" progId="Equation.3">
                  <p:embed/>
                  <p:pic>
                    <p:nvPicPr>
                      <p:cNvPr id="0" name="Object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2938" y="3643313"/>
                        <a:ext cx="846137"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8970" name="Text Box 73"/>
          <p:cNvSpPr txBox="1">
            <a:spLocks noChangeArrowheads="1"/>
          </p:cNvSpPr>
          <p:nvPr/>
        </p:nvSpPr>
        <p:spPr bwMode="auto">
          <a:xfrm>
            <a:off x="684213" y="404813"/>
            <a:ext cx="5832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 typeface="Arial" panose="020B0604020202020204" pitchFamily="34" charset="0"/>
              <a:buNone/>
            </a:pPr>
            <a:endParaRPr lang="zh-CN" altLang="zh-CN" sz="1800"/>
          </a:p>
        </p:txBody>
      </p:sp>
      <p:sp>
        <p:nvSpPr>
          <p:cNvPr id="38971" name="Text Box 74"/>
          <p:cNvSpPr txBox="1">
            <a:spLocks noChangeArrowheads="1"/>
          </p:cNvSpPr>
          <p:nvPr/>
        </p:nvSpPr>
        <p:spPr bwMode="auto">
          <a:xfrm>
            <a:off x="500063" y="285750"/>
            <a:ext cx="4681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 typeface="Arial" panose="020B0604020202020204" pitchFamily="34" charset="0"/>
              <a:buNone/>
            </a:pPr>
            <a:r>
              <a:rPr lang="zh-CN" altLang="en-US" sz="2400">
                <a:solidFill>
                  <a:srgbClr val="FF0000"/>
                </a:solidFill>
              </a:rPr>
              <a:t>数据表</a:t>
            </a:r>
            <a:r>
              <a:rPr lang="en-US" altLang="zh-CN" sz="2400">
                <a:solidFill>
                  <a:srgbClr val="FF0000"/>
                </a:solidFill>
              </a:rPr>
              <a:t>2</a:t>
            </a:r>
            <a:r>
              <a:rPr lang="zh-CN" altLang="en-US" sz="2400">
                <a:solidFill>
                  <a:srgbClr val="FF0000"/>
                </a:solidFill>
              </a:rPr>
              <a:t>：数据分析</a:t>
            </a:r>
          </a:p>
        </p:txBody>
      </p:sp>
      <p:sp>
        <p:nvSpPr>
          <p:cNvPr id="38972" name="Text Box 75"/>
          <p:cNvSpPr txBox="1">
            <a:spLocks noChangeArrowheads="1"/>
          </p:cNvSpPr>
          <p:nvPr/>
        </p:nvSpPr>
        <p:spPr bwMode="auto">
          <a:xfrm>
            <a:off x="428625" y="4000500"/>
            <a:ext cx="7489825" cy="212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 typeface="Arial" panose="020B0604020202020204" pitchFamily="34" charset="0"/>
              <a:buNone/>
            </a:pPr>
            <a:r>
              <a:rPr lang="zh-CN" altLang="en-US" sz="2400"/>
              <a:t>测量结果和不确定度的分析：</a:t>
            </a:r>
          </a:p>
          <a:p>
            <a:pPr eaLnBrk="1" hangingPunct="1">
              <a:spcBef>
                <a:spcPct val="50000"/>
              </a:spcBef>
              <a:buClrTx/>
              <a:buSzTx/>
              <a:buFont typeface="Arial" panose="020B0604020202020204" pitchFamily="34" charset="0"/>
              <a:buNone/>
            </a:pPr>
            <a:r>
              <a:rPr lang="zh-CN" altLang="en-US" sz="2400"/>
              <a:t>绝对误差 </a:t>
            </a:r>
            <a:endParaRPr lang="en-US" altLang="zh-CN" sz="2400"/>
          </a:p>
          <a:p>
            <a:pPr eaLnBrk="1" hangingPunct="1">
              <a:spcBef>
                <a:spcPct val="50000"/>
              </a:spcBef>
              <a:buClrTx/>
              <a:buSzTx/>
              <a:buFont typeface="Arial" panose="020B0604020202020204" pitchFamily="34" charset="0"/>
              <a:buNone/>
            </a:pPr>
            <a:r>
              <a:rPr lang="zh-CN" altLang="en-US" sz="2400"/>
              <a:t>相对误差</a:t>
            </a:r>
          </a:p>
          <a:p>
            <a:pPr eaLnBrk="1" hangingPunct="1">
              <a:spcBef>
                <a:spcPct val="50000"/>
              </a:spcBef>
              <a:buClrTx/>
              <a:buSzTx/>
              <a:buFont typeface="Arial" panose="020B0604020202020204" pitchFamily="34" charset="0"/>
              <a:buNone/>
            </a:pPr>
            <a:endParaRPr lang="en-US" altLang="zh-CN" sz="2400"/>
          </a:p>
        </p:txBody>
      </p:sp>
      <p:graphicFrame>
        <p:nvGraphicFramePr>
          <p:cNvPr id="38973" name="Object 5"/>
          <p:cNvGraphicFramePr>
            <a:graphicFrameLocks/>
          </p:cNvGraphicFramePr>
          <p:nvPr/>
        </p:nvGraphicFramePr>
        <p:xfrm>
          <a:off x="4473575" y="4349750"/>
          <a:ext cx="3556000" cy="2198688"/>
        </p:xfrm>
        <a:graphic>
          <a:graphicData uri="http://schemas.openxmlformats.org/presentationml/2006/ole">
            <mc:AlternateContent xmlns:mc="http://schemas.openxmlformats.org/markup-compatibility/2006">
              <mc:Choice xmlns:v="urn:schemas-microsoft-com:vml" Requires="v">
                <p:oleObj spid="_x0000_s38986" name="公式" r:id="rId10" imgW="1676160" imgH="1155600" progId="Equation.3">
                  <p:embed/>
                </p:oleObj>
              </mc:Choice>
              <mc:Fallback>
                <p:oleObj name="公式" r:id="rId10" imgW="1676160" imgH="1155600" progId="Equation.3">
                  <p:embed/>
                  <p:pic>
                    <p:nvPicPr>
                      <p:cNvPr id="0" name="Object 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73575" y="4349750"/>
                        <a:ext cx="3556000"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8974" name="灯片编号占位符 9"/>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a:spcBef>
                <a:spcPct val="0"/>
              </a:spcBef>
              <a:buClrTx/>
              <a:buSzTx/>
              <a:buFont typeface="Arial" panose="020B0604020202020204" pitchFamily="34" charset="0"/>
              <a:buNone/>
            </a:pPr>
            <a:fld id="{BD916770-DDEE-461F-9D24-84FFBFDBC973}" type="slidenum">
              <a:rPr lang="zh-CN" altLang="en-US" sz="1000" smtClean="0"/>
              <a:pPr>
                <a:spcBef>
                  <a:spcPct val="0"/>
                </a:spcBef>
                <a:buClrTx/>
                <a:buSzTx/>
                <a:buFont typeface="Arial" panose="020B0604020202020204" pitchFamily="34" charset="0"/>
                <a:buNone/>
              </a:pPr>
              <a:t>13</a:t>
            </a:fld>
            <a:endParaRPr lang="zh-CN" altLang="en-US" sz="1000" smtClean="0"/>
          </a:p>
        </p:txBody>
      </p:sp>
      <p:graphicFrame>
        <p:nvGraphicFramePr>
          <p:cNvPr id="38975" name="对象 2"/>
          <p:cNvGraphicFramePr>
            <a:graphicFrameLocks/>
          </p:cNvGraphicFramePr>
          <p:nvPr/>
        </p:nvGraphicFramePr>
        <p:xfrm>
          <a:off x="1857375" y="4572000"/>
          <a:ext cx="2601913" cy="1160463"/>
        </p:xfrm>
        <a:graphic>
          <a:graphicData uri="http://schemas.openxmlformats.org/presentationml/2006/ole">
            <mc:AlternateContent xmlns:mc="http://schemas.openxmlformats.org/markup-compatibility/2006">
              <mc:Choice xmlns:v="urn:schemas-microsoft-com:vml" Requires="v">
                <p:oleObj spid="_x0000_s38987" r:id="rId12" imgW="344880" imgH="272520" progId="Equation.KSEE3">
                  <p:embed/>
                </p:oleObj>
              </mc:Choice>
              <mc:Fallback>
                <p:oleObj r:id="rId12" imgW="344880" imgH="272520" progId="Equation.KSEE3">
                  <p:embed/>
                  <p:pic>
                    <p:nvPicPr>
                      <p:cNvPr id="0" name="对象 2"/>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57375" y="4572000"/>
                        <a:ext cx="2601913"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976" name="Object 65"/>
          <p:cNvGraphicFramePr>
            <a:graphicFrameLocks noChangeAspect="1"/>
          </p:cNvGraphicFramePr>
          <p:nvPr/>
        </p:nvGraphicFramePr>
        <p:xfrm>
          <a:off x="5286375" y="0"/>
          <a:ext cx="3744913" cy="1152525"/>
        </p:xfrm>
        <a:graphic>
          <a:graphicData uri="http://schemas.openxmlformats.org/presentationml/2006/ole">
            <mc:AlternateContent xmlns:mc="http://schemas.openxmlformats.org/markup-compatibility/2006">
              <mc:Choice xmlns:v="urn:schemas-microsoft-com:vml" Requires="v">
                <p:oleObj spid="_x0000_s38988" name="公式" r:id="rId14" imgW="1345616" imgH="545863" progId="Equation.3">
                  <p:embed/>
                </p:oleObj>
              </mc:Choice>
              <mc:Fallback>
                <p:oleObj name="公式" r:id="rId14" imgW="1345616" imgH="545863" progId="Equation.3">
                  <p:embed/>
                  <p:pic>
                    <p:nvPicPr>
                      <p:cNvPr id="0" name="Object 6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86375" y="0"/>
                        <a:ext cx="3744913" cy="115252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142875" y="1143000"/>
            <a:ext cx="7358063" cy="1588"/>
          </a:xfrm>
          <a:prstGeom prst="line">
            <a:avLst/>
          </a:prstGeom>
          <a:ln>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39939" name="TextBox 2"/>
          <p:cNvSpPr txBox="1">
            <a:spLocks noChangeArrowheads="1"/>
          </p:cNvSpPr>
          <p:nvPr/>
        </p:nvSpPr>
        <p:spPr bwMode="auto">
          <a:xfrm>
            <a:off x="428625" y="500063"/>
            <a:ext cx="19462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r>
              <a:rPr lang="zh-CN" altLang="en-US" sz="3200" b="1">
                <a:latin typeface="Arial" panose="020B0604020202020204" pitchFamily="34" charset="0"/>
                <a:ea typeface="宋体" panose="02010600030101010101" pitchFamily="2" charset="-122"/>
              </a:rPr>
              <a:t>六 思考题</a:t>
            </a:r>
          </a:p>
        </p:txBody>
      </p:sp>
      <p:sp>
        <p:nvSpPr>
          <p:cNvPr id="39940" name="TextBox 3"/>
          <p:cNvSpPr txBox="1">
            <a:spLocks noChangeArrowheads="1"/>
          </p:cNvSpPr>
          <p:nvPr/>
        </p:nvSpPr>
        <p:spPr bwMode="auto">
          <a:xfrm>
            <a:off x="571500" y="1643063"/>
            <a:ext cx="690245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r>
              <a:rPr lang="zh-CN" altLang="en-US" sz="2800" dirty="0">
                <a:latin typeface="Arial" panose="020B0604020202020204" pitchFamily="34" charset="0"/>
                <a:ea typeface="宋体" panose="02010600030101010101" pitchFamily="2" charset="-122"/>
              </a:rPr>
              <a:t>教材</a:t>
            </a:r>
            <a:r>
              <a:rPr lang="en-US" altLang="zh-CN" sz="2800" dirty="0" err="1">
                <a:latin typeface="Arial" panose="020B0604020202020204" pitchFamily="34" charset="0"/>
                <a:ea typeface="宋体" panose="02010600030101010101" pitchFamily="2" charset="-122"/>
              </a:rPr>
              <a:t>P133</a:t>
            </a:r>
            <a:endParaRPr lang="en-US" altLang="zh-CN" sz="2800" dirty="0">
              <a:latin typeface="Arial" panose="020B0604020202020204" pitchFamily="34" charset="0"/>
              <a:ea typeface="宋体" panose="02010600030101010101" pitchFamily="2" charset="-122"/>
            </a:endParaRPr>
          </a:p>
          <a:p>
            <a:pPr eaLnBrk="1" hangingPunct="1">
              <a:spcBef>
                <a:spcPct val="0"/>
              </a:spcBef>
              <a:buClrTx/>
              <a:buSzTx/>
              <a:buFont typeface="Arial" panose="020B0604020202020204" pitchFamily="34" charset="0"/>
              <a:buNone/>
            </a:pPr>
            <a:r>
              <a:rPr lang="en-US" altLang="zh-CN" sz="2800" dirty="0">
                <a:latin typeface="Arial" panose="020B0604020202020204" pitchFamily="34" charset="0"/>
                <a:ea typeface="宋体" panose="02010600030101010101" pitchFamily="2" charset="-122"/>
              </a:rPr>
              <a:t>  </a:t>
            </a:r>
            <a:r>
              <a:rPr lang="zh-CN" altLang="en-US" sz="2800" dirty="0">
                <a:latin typeface="Arial" panose="020B0604020202020204" pitchFamily="34" charset="0"/>
                <a:ea typeface="宋体" panose="02010600030101010101" pitchFamily="2" charset="-122"/>
              </a:rPr>
              <a:t> 五  思考题</a:t>
            </a:r>
            <a:endParaRPr lang="en-US" altLang="zh-CN" sz="2800" dirty="0">
              <a:latin typeface="Arial" panose="020B0604020202020204" pitchFamily="34" charset="0"/>
              <a:ea typeface="宋体" panose="02010600030101010101" pitchFamily="2" charset="-122"/>
            </a:endParaRPr>
          </a:p>
          <a:p>
            <a:pPr eaLnBrk="1" hangingPunct="1">
              <a:spcBef>
                <a:spcPct val="0"/>
              </a:spcBef>
              <a:buClrTx/>
              <a:buSzTx/>
              <a:buFont typeface="Arial" panose="020B0604020202020204" pitchFamily="34" charset="0"/>
              <a:buNone/>
            </a:pPr>
            <a:endParaRPr lang="en-US" altLang="zh-CN" sz="2800" dirty="0">
              <a:latin typeface="Arial" panose="020B0604020202020204" pitchFamily="34" charset="0"/>
              <a:ea typeface="宋体" panose="02010600030101010101" pitchFamily="2" charset="-122"/>
            </a:endParaRPr>
          </a:p>
          <a:p>
            <a:pPr eaLnBrk="1" hangingPunct="1">
              <a:spcBef>
                <a:spcPct val="0"/>
              </a:spcBef>
              <a:buClrTx/>
              <a:buSzTx/>
              <a:buFont typeface="Arial" panose="020B0604020202020204" pitchFamily="34" charset="0"/>
              <a:buNone/>
            </a:pPr>
            <a:r>
              <a:rPr lang="en-US" altLang="zh-CN" sz="2800" dirty="0">
                <a:latin typeface="Arial" panose="020B0604020202020204" pitchFamily="34" charset="0"/>
                <a:ea typeface="宋体" panose="02010600030101010101" pitchFamily="2" charset="-122"/>
              </a:rPr>
              <a:t>             </a:t>
            </a:r>
            <a:r>
              <a:rPr lang="en-US" altLang="zh-CN" sz="2800" b="1" dirty="0">
                <a:solidFill>
                  <a:srgbClr val="FF0000"/>
                </a:solidFill>
                <a:latin typeface="Arial" panose="020B0604020202020204" pitchFamily="34" charset="0"/>
                <a:ea typeface="宋体" panose="02010600030101010101" pitchFamily="2" charset="-122"/>
              </a:rPr>
              <a:t>2</a:t>
            </a:r>
            <a:r>
              <a:rPr lang="zh-CN" altLang="en-US" sz="2800" dirty="0">
                <a:latin typeface="Arial" panose="020B0604020202020204" pitchFamily="34" charset="0"/>
                <a:ea typeface="宋体" panose="02010600030101010101" pitchFamily="2" charset="-122"/>
              </a:rPr>
              <a:t> 油滴的大小应如何选择才合适？ </a:t>
            </a:r>
            <a:endParaRPr lang="en-US" altLang="zh-CN" sz="2800" dirty="0">
              <a:latin typeface="Arial" panose="020B0604020202020204" pitchFamily="34" charset="0"/>
              <a:ea typeface="宋体" panose="02010600030101010101" pitchFamily="2" charset="-122"/>
            </a:endParaRPr>
          </a:p>
          <a:p>
            <a:pPr eaLnBrk="1" hangingPunct="1">
              <a:spcBef>
                <a:spcPct val="0"/>
              </a:spcBef>
              <a:buClrTx/>
              <a:buSzTx/>
              <a:buFont typeface="Arial" panose="020B0604020202020204" pitchFamily="34" charset="0"/>
              <a:buNone/>
            </a:pPr>
            <a:endParaRPr lang="en-US" altLang="zh-CN" sz="2800" dirty="0">
              <a:latin typeface="Arial" panose="020B0604020202020204" pitchFamily="34" charset="0"/>
              <a:ea typeface="宋体" panose="02010600030101010101" pitchFamily="2" charset="-122"/>
            </a:endParaRPr>
          </a:p>
          <a:p>
            <a:pPr eaLnBrk="1" hangingPunct="1">
              <a:spcBef>
                <a:spcPct val="0"/>
              </a:spcBef>
              <a:buClrTx/>
              <a:buSzTx/>
              <a:buFont typeface="Arial" panose="020B0604020202020204" pitchFamily="34" charset="0"/>
              <a:buNone/>
            </a:pPr>
            <a:r>
              <a:rPr lang="en-US" altLang="zh-CN" sz="2800" dirty="0">
                <a:latin typeface="Arial" panose="020B0604020202020204" pitchFamily="34" charset="0"/>
                <a:ea typeface="宋体" panose="02010600030101010101" pitchFamily="2" charset="-122"/>
              </a:rPr>
              <a:t>             </a:t>
            </a:r>
            <a:r>
              <a:rPr lang="en-US" altLang="zh-CN" sz="2800" b="1" dirty="0">
                <a:solidFill>
                  <a:srgbClr val="FF0000"/>
                </a:solidFill>
                <a:latin typeface="Arial" panose="020B0604020202020204" pitchFamily="34" charset="0"/>
                <a:ea typeface="宋体" panose="02010600030101010101" pitchFamily="2" charset="-122"/>
              </a:rPr>
              <a:t>5  </a:t>
            </a:r>
            <a:r>
              <a:rPr lang="zh-CN" altLang="en-US" sz="2800" dirty="0">
                <a:latin typeface="Arial" panose="020B0604020202020204" pitchFamily="34" charset="0"/>
                <a:ea typeface="宋体" panose="02010600030101010101" pitchFamily="2" charset="-122"/>
              </a:rPr>
              <a:t>若油滴室内两容器极板不平行，</a:t>
            </a:r>
            <a:endParaRPr lang="en-US" altLang="zh-CN" sz="2800" dirty="0">
              <a:latin typeface="Arial" panose="020B0604020202020204" pitchFamily="34" charset="0"/>
              <a:ea typeface="宋体" panose="02010600030101010101" pitchFamily="2" charset="-122"/>
            </a:endParaRPr>
          </a:p>
          <a:p>
            <a:pPr eaLnBrk="1" hangingPunct="1">
              <a:spcBef>
                <a:spcPct val="0"/>
              </a:spcBef>
              <a:buClrTx/>
              <a:buSzTx/>
              <a:buFont typeface="Arial" panose="020B0604020202020204" pitchFamily="34" charset="0"/>
              <a:buNone/>
            </a:pPr>
            <a:r>
              <a:rPr lang="en-US" altLang="zh-CN" sz="2800" dirty="0">
                <a:latin typeface="Arial" panose="020B0604020202020204" pitchFamily="34" charset="0"/>
                <a:ea typeface="宋体" panose="02010600030101010101" pitchFamily="2" charset="-122"/>
              </a:rPr>
              <a:t>                  </a:t>
            </a:r>
            <a:r>
              <a:rPr lang="zh-CN" altLang="en-US" sz="2800" dirty="0">
                <a:latin typeface="Arial" panose="020B0604020202020204" pitchFamily="34" charset="0"/>
                <a:ea typeface="宋体" panose="02010600030101010101" pitchFamily="2" charset="-122"/>
              </a:rPr>
              <a:t>对实验结果有何影响？</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0" y="-142875"/>
            <a:ext cx="9144000" cy="7140575"/>
          </a:xfrm>
          <a:prstGeom prst="rect">
            <a:avLst/>
          </a:prstGeom>
          <a:noFill/>
          <a:ln w="9525">
            <a:noFill/>
            <a:miter lim="800000"/>
          </a:ln>
          <a:effectLst/>
        </p:spPr>
        <p:txBody>
          <a:bodyPr>
            <a:spAutoFit/>
          </a:bodyPr>
          <a:lstStyle/>
          <a:p>
            <a:pPr algn="ctr" eaLnBrk="1" fontAlgn="auto" hangingPunct="1">
              <a:spcBef>
                <a:spcPct val="50000"/>
              </a:spcBef>
              <a:spcAft>
                <a:spcPts val="0"/>
              </a:spcAft>
              <a:defRPr/>
            </a:pPr>
            <a:r>
              <a:rPr lang="zh-CN" altLang="en-US" sz="4400" b="1" dirty="0">
                <a:solidFill>
                  <a:srgbClr val="FF3300"/>
                </a:solidFill>
                <a:latin typeface="华文中宋" panose="02010600040101010101" pitchFamily="2" charset="-122"/>
                <a:ea typeface="华文隶书" panose="02010800040101010101" pitchFamily="2" charset="-122"/>
              </a:rPr>
              <a:t>详细</a:t>
            </a:r>
            <a:r>
              <a:rPr lang="zh-CN" altLang="en-US" sz="4400" b="1" dirty="0" smtClean="0">
                <a:solidFill>
                  <a:srgbClr val="FF3300"/>
                </a:solidFill>
                <a:latin typeface="华文中宋" panose="02010600040101010101" pitchFamily="2" charset="-122"/>
                <a:ea typeface="华文隶书" panose="02010800040101010101" pitchFamily="2" charset="-122"/>
              </a:rPr>
              <a:t>实验</a:t>
            </a:r>
            <a:r>
              <a:rPr lang="zh-CN" altLang="en-US" sz="4400" b="1" dirty="0">
                <a:solidFill>
                  <a:srgbClr val="FF3300"/>
                </a:solidFill>
                <a:latin typeface="华文中宋" panose="02010600040101010101" pitchFamily="2" charset="-122"/>
                <a:ea typeface="华文隶书" panose="02010800040101010101" pitchFamily="2" charset="-122"/>
              </a:rPr>
              <a:t>步骤</a:t>
            </a:r>
          </a:p>
          <a:p>
            <a:pPr eaLnBrk="1" fontAlgn="auto" hangingPunct="1">
              <a:spcBef>
                <a:spcPct val="50000"/>
              </a:spcBef>
              <a:spcAft>
                <a:spcPts val="0"/>
              </a:spcAft>
              <a:defRPr/>
            </a:pPr>
            <a:r>
              <a:rPr lang="zh-CN" altLang="en-US" b="1" dirty="0">
                <a:solidFill>
                  <a:srgbClr val="00B050"/>
                </a:solidFill>
                <a:latin typeface="+mn-lt"/>
                <a:ea typeface="+mn-ea"/>
              </a:rPr>
              <a:t>一、仪器调整：</a:t>
            </a:r>
          </a:p>
          <a:p>
            <a:pPr eaLnBrk="1" fontAlgn="auto" hangingPunct="1">
              <a:spcBef>
                <a:spcPct val="50000"/>
              </a:spcBef>
              <a:spcAft>
                <a:spcPts val="0"/>
              </a:spcAft>
              <a:defRPr/>
            </a:pPr>
            <a:r>
              <a:rPr lang="en-US" altLang="zh-CN" dirty="0">
                <a:latin typeface="+mn-lt"/>
                <a:ea typeface="+mn-ea"/>
              </a:rPr>
              <a:t>1</a:t>
            </a:r>
            <a:r>
              <a:rPr lang="zh-CN" altLang="en-US" dirty="0">
                <a:latin typeface="+mn-lt"/>
                <a:ea typeface="+mn-ea"/>
              </a:rPr>
              <a:t>、调节水准仪，使主机放置平稳，打开主机与显示器电源。</a:t>
            </a:r>
            <a:r>
              <a:rPr lang="en-US" altLang="zh-CN" dirty="0">
                <a:latin typeface="+mn-lt"/>
                <a:ea typeface="+mn-ea"/>
              </a:rPr>
              <a:t>2</a:t>
            </a:r>
            <a:r>
              <a:rPr lang="zh-CN" altLang="en-US" dirty="0">
                <a:latin typeface="+mn-lt"/>
                <a:ea typeface="+mn-ea"/>
              </a:rPr>
              <a:t>、设置参数：选择平衡法。</a:t>
            </a:r>
          </a:p>
          <a:p>
            <a:pPr eaLnBrk="1" fontAlgn="auto" hangingPunct="1">
              <a:spcBef>
                <a:spcPct val="50000"/>
              </a:spcBef>
              <a:spcAft>
                <a:spcPts val="0"/>
              </a:spcAft>
              <a:defRPr/>
            </a:pPr>
            <a:r>
              <a:rPr lang="zh-CN" altLang="en-US" b="1" dirty="0">
                <a:solidFill>
                  <a:srgbClr val="00B050"/>
                </a:solidFill>
                <a:latin typeface="+mn-lt"/>
                <a:ea typeface="+mn-ea"/>
              </a:rPr>
              <a:t>二、练习控制油滴：</a:t>
            </a:r>
          </a:p>
          <a:p>
            <a:pPr eaLnBrk="1" fontAlgn="auto" hangingPunct="1">
              <a:spcBef>
                <a:spcPct val="50000"/>
              </a:spcBef>
              <a:spcAft>
                <a:spcPts val="0"/>
              </a:spcAft>
              <a:defRPr/>
            </a:pPr>
            <a:r>
              <a:rPr lang="en-US" altLang="zh-CN" dirty="0">
                <a:latin typeface="+mn-lt"/>
                <a:ea typeface="+mn-ea"/>
              </a:rPr>
              <a:t>1</a:t>
            </a:r>
            <a:r>
              <a:rPr lang="zh-CN" altLang="en-US" dirty="0">
                <a:latin typeface="+mn-lt"/>
                <a:ea typeface="+mn-ea"/>
              </a:rPr>
              <a:t>、熟悉</a:t>
            </a:r>
            <a:r>
              <a:rPr lang="en-US" altLang="zh-CN" dirty="0">
                <a:latin typeface="+mn-lt"/>
                <a:ea typeface="+mn-ea"/>
              </a:rPr>
              <a:t>0V</a:t>
            </a:r>
            <a:r>
              <a:rPr lang="zh-CN" altLang="en-US" dirty="0">
                <a:latin typeface="+mn-lt"/>
                <a:ea typeface="+mn-ea"/>
              </a:rPr>
              <a:t>电压、工作电压、提升电压设置、记时。</a:t>
            </a:r>
          </a:p>
          <a:p>
            <a:pPr eaLnBrk="1" fontAlgn="auto" hangingPunct="1">
              <a:spcBef>
                <a:spcPct val="50000"/>
              </a:spcBef>
              <a:spcAft>
                <a:spcPts val="0"/>
              </a:spcAft>
              <a:defRPr/>
            </a:pPr>
            <a:r>
              <a:rPr lang="en-US" altLang="zh-CN" dirty="0">
                <a:latin typeface="+mn-lt"/>
                <a:ea typeface="+mn-ea"/>
              </a:rPr>
              <a:t>2</a:t>
            </a:r>
            <a:r>
              <a:rPr lang="zh-CN" altLang="en-US" dirty="0">
                <a:latin typeface="+mn-lt"/>
                <a:ea typeface="+mn-ea"/>
              </a:rPr>
              <a:t>、选择电量合适的油滴</a:t>
            </a:r>
          </a:p>
          <a:p>
            <a:pPr marL="107950" eaLnBrk="1" fontAlgn="auto" hangingPunct="1">
              <a:spcBef>
                <a:spcPct val="50000"/>
              </a:spcBef>
              <a:spcAft>
                <a:spcPts val="0"/>
              </a:spcAft>
              <a:defRPr/>
            </a:pPr>
            <a:r>
              <a:rPr lang="en-US" altLang="zh-CN" dirty="0">
                <a:solidFill>
                  <a:srgbClr val="7030A0"/>
                </a:solidFill>
                <a:latin typeface="+mn-lt"/>
                <a:ea typeface="+mn-ea"/>
              </a:rPr>
              <a:t>a</a:t>
            </a:r>
            <a:r>
              <a:rPr lang="zh-CN" altLang="en-US" dirty="0">
                <a:latin typeface="+mn-lt"/>
                <a:ea typeface="+mn-ea"/>
              </a:rPr>
              <a:t>、将工作电压设置为</a:t>
            </a:r>
            <a:r>
              <a:rPr lang="en-US" altLang="zh-CN" dirty="0">
                <a:latin typeface="+mn-lt"/>
                <a:ea typeface="+mn-ea"/>
              </a:rPr>
              <a:t>60-80 V</a:t>
            </a:r>
            <a:r>
              <a:rPr lang="zh-CN" altLang="en-US" dirty="0">
                <a:latin typeface="+mn-lt"/>
                <a:ea typeface="+mn-ea"/>
              </a:rPr>
              <a:t>左右，然后喷油。</a:t>
            </a:r>
          </a:p>
          <a:p>
            <a:pPr marL="107950" eaLnBrk="1" fontAlgn="auto" hangingPunct="1">
              <a:spcBef>
                <a:spcPct val="50000"/>
              </a:spcBef>
              <a:spcAft>
                <a:spcPts val="0"/>
              </a:spcAft>
              <a:defRPr/>
            </a:pPr>
            <a:r>
              <a:rPr lang="en-US" altLang="zh-CN" dirty="0">
                <a:solidFill>
                  <a:srgbClr val="7030A0"/>
                </a:solidFill>
                <a:latin typeface="+mn-lt"/>
                <a:ea typeface="+mn-ea"/>
              </a:rPr>
              <a:t>b</a:t>
            </a:r>
            <a:r>
              <a:rPr lang="zh-CN" altLang="en-US" dirty="0">
                <a:latin typeface="+mn-lt"/>
                <a:ea typeface="+mn-ea"/>
              </a:rPr>
              <a:t>、调节显微镜焦距，在屏幕上找到油滴。</a:t>
            </a:r>
          </a:p>
          <a:p>
            <a:pPr marL="107950" eaLnBrk="1" fontAlgn="auto" hangingPunct="1">
              <a:spcBef>
                <a:spcPct val="50000"/>
              </a:spcBef>
              <a:spcAft>
                <a:spcPts val="0"/>
              </a:spcAft>
              <a:defRPr/>
            </a:pPr>
            <a:r>
              <a:rPr lang="en-US" altLang="zh-CN" dirty="0">
                <a:solidFill>
                  <a:srgbClr val="7030A0"/>
                </a:solidFill>
                <a:latin typeface="+mn-lt"/>
                <a:ea typeface="+mn-ea"/>
              </a:rPr>
              <a:t>c</a:t>
            </a:r>
            <a:r>
              <a:rPr lang="zh-CN" altLang="en-US" dirty="0">
                <a:latin typeface="+mn-lt"/>
                <a:ea typeface="+mn-ea"/>
              </a:rPr>
              <a:t>、找出</a:t>
            </a:r>
            <a:r>
              <a:rPr lang="zh-CN" altLang="en-US" dirty="0">
                <a:solidFill>
                  <a:srgbClr val="FF0000"/>
                </a:solidFill>
                <a:latin typeface="+mn-lt"/>
                <a:ea typeface="+mn-ea"/>
              </a:rPr>
              <a:t>移动速度缓慢的油滴</a:t>
            </a:r>
            <a:r>
              <a:rPr lang="zh-CN" altLang="en-US" dirty="0">
                <a:latin typeface="+mn-lt"/>
                <a:ea typeface="+mn-ea"/>
              </a:rPr>
              <a:t>（如迅速上升，说明油滴受电场力向下，迅速下降，说明油滴带电量太大。）。</a:t>
            </a:r>
          </a:p>
          <a:p>
            <a:pPr eaLnBrk="1" fontAlgn="auto" hangingPunct="1">
              <a:spcBef>
                <a:spcPct val="50000"/>
              </a:spcBef>
              <a:spcAft>
                <a:spcPts val="0"/>
              </a:spcAft>
              <a:defRPr/>
            </a:pPr>
            <a:r>
              <a:rPr lang="en-US" altLang="zh-CN" dirty="0">
                <a:latin typeface="+mn-lt"/>
                <a:ea typeface="+mn-ea"/>
              </a:rPr>
              <a:t>3</a:t>
            </a:r>
            <a:r>
              <a:rPr lang="zh-CN" altLang="en-US" dirty="0">
                <a:latin typeface="+mn-lt"/>
                <a:ea typeface="+mn-ea"/>
              </a:rPr>
              <a:t>、选择大小合适的油滴，记录下落 </a:t>
            </a:r>
            <a:r>
              <a:rPr lang="en-US" altLang="zh-CN" dirty="0">
                <a:latin typeface="+mn-lt"/>
                <a:ea typeface="+mn-ea"/>
              </a:rPr>
              <a:t>2.0 mm</a:t>
            </a:r>
            <a:r>
              <a:rPr lang="zh-CN" altLang="en-US" dirty="0">
                <a:latin typeface="+mn-lt"/>
                <a:ea typeface="+mn-ea"/>
              </a:rPr>
              <a:t>高度</a:t>
            </a:r>
            <a:r>
              <a:rPr lang="en-US" altLang="zh-CN" dirty="0">
                <a:latin typeface="+mn-lt"/>
                <a:ea typeface="+mn-ea"/>
              </a:rPr>
              <a:t>(</a:t>
            </a:r>
            <a:r>
              <a:rPr lang="zh-CN" altLang="en-US" dirty="0">
                <a:latin typeface="+mn-lt"/>
                <a:ea typeface="+mn-ea"/>
              </a:rPr>
              <a:t>中间部分</a:t>
            </a:r>
            <a:r>
              <a:rPr lang="en-US" altLang="zh-CN" dirty="0">
                <a:latin typeface="+mn-lt"/>
                <a:ea typeface="+mn-ea"/>
              </a:rPr>
              <a:t>)</a:t>
            </a:r>
            <a:r>
              <a:rPr lang="zh-CN" altLang="en-US" dirty="0">
                <a:latin typeface="+mn-lt"/>
                <a:ea typeface="+mn-ea"/>
              </a:rPr>
              <a:t>的时间</a:t>
            </a:r>
            <a:r>
              <a:rPr lang="en-US" altLang="zh-CN" dirty="0">
                <a:latin typeface="+mn-lt"/>
                <a:ea typeface="+mn-ea"/>
              </a:rPr>
              <a:t>(&gt;5s)</a:t>
            </a:r>
            <a:r>
              <a:rPr lang="zh-CN" altLang="en-US" dirty="0">
                <a:latin typeface="+mn-lt"/>
                <a:ea typeface="+mn-ea"/>
              </a:rPr>
              <a:t>。</a:t>
            </a:r>
          </a:p>
          <a:p>
            <a:pPr eaLnBrk="1" fontAlgn="auto" hangingPunct="1">
              <a:spcBef>
                <a:spcPct val="50000"/>
              </a:spcBef>
              <a:spcAft>
                <a:spcPts val="0"/>
              </a:spcAft>
              <a:defRPr/>
            </a:pPr>
            <a:r>
              <a:rPr lang="zh-CN" altLang="en-US" b="1" dirty="0">
                <a:solidFill>
                  <a:srgbClr val="00B050"/>
                </a:solidFill>
                <a:latin typeface="+mn-lt"/>
                <a:ea typeface="+mn-ea"/>
              </a:rPr>
              <a:t>三、正式测量：</a:t>
            </a:r>
          </a:p>
          <a:p>
            <a:pPr marL="107950" eaLnBrk="1" fontAlgn="auto" hangingPunct="1">
              <a:spcBef>
                <a:spcPct val="50000"/>
              </a:spcBef>
              <a:spcAft>
                <a:spcPts val="0"/>
              </a:spcAft>
              <a:defRPr/>
            </a:pPr>
            <a:r>
              <a:rPr lang="en-US" altLang="zh-CN" dirty="0">
                <a:solidFill>
                  <a:srgbClr val="7030A0"/>
                </a:solidFill>
                <a:latin typeface="+mn-lt"/>
                <a:ea typeface="+mn-ea"/>
              </a:rPr>
              <a:t>a</a:t>
            </a:r>
            <a:r>
              <a:rPr lang="zh-CN" altLang="en-US" dirty="0">
                <a:latin typeface="+mn-lt"/>
                <a:ea typeface="+mn-ea"/>
              </a:rPr>
              <a:t>、将油滴移动到某条横线，调整工作电压，观察半分钟，使油滴此位置附近漂移不大，认为此电压为平衡电压</a:t>
            </a:r>
            <a:r>
              <a:rPr lang="en-US" altLang="zh-CN" dirty="0">
                <a:latin typeface="+mn-lt"/>
                <a:ea typeface="+mn-ea"/>
              </a:rPr>
              <a:t>U</a:t>
            </a:r>
            <a:r>
              <a:rPr lang="zh-CN" altLang="en-US" dirty="0">
                <a:latin typeface="+mn-lt"/>
                <a:ea typeface="+mn-ea"/>
              </a:rPr>
              <a:t>。</a:t>
            </a:r>
          </a:p>
          <a:p>
            <a:pPr marL="107950" eaLnBrk="1" fontAlgn="auto" hangingPunct="1">
              <a:spcBef>
                <a:spcPct val="50000"/>
              </a:spcBef>
              <a:spcAft>
                <a:spcPts val="0"/>
              </a:spcAft>
              <a:defRPr/>
            </a:pPr>
            <a:r>
              <a:rPr lang="en-US" altLang="zh-CN" dirty="0">
                <a:solidFill>
                  <a:srgbClr val="7030A0"/>
                </a:solidFill>
                <a:latin typeface="+mn-lt"/>
                <a:ea typeface="+mn-ea"/>
              </a:rPr>
              <a:t>                          b</a:t>
            </a:r>
            <a:r>
              <a:rPr lang="zh-CN" altLang="en-US" dirty="0">
                <a:latin typeface="+mn-lt"/>
                <a:ea typeface="+mn-ea"/>
              </a:rPr>
              <a:t>、测出油滴匀速下落</a:t>
            </a:r>
            <a:r>
              <a:rPr lang="en-US" altLang="zh-CN" dirty="0">
                <a:latin typeface="+mn-lt"/>
                <a:ea typeface="+mn-ea"/>
              </a:rPr>
              <a:t>2.0 mm</a:t>
            </a:r>
            <a:r>
              <a:rPr lang="zh-CN" altLang="en-US" dirty="0">
                <a:latin typeface="+mn-lt"/>
                <a:ea typeface="+mn-ea"/>
              </a:rPr>
              <a:t>所用时间</a:t>
            </a:r>
            <a:r>
              <a:rPr lang="en-US" altLang="zh-CN" dirty="0" err="1">
                <a:latin typeface="+mn-lt"/>
                <a:ea typeface="+mn-ea"/>
              </a:rPr>
              <a:t>t</a:t>
            </a:r>
            <a:r>
              <a:rPr lang="en-US" altLang="zh-CN" baseline="-25000" dirty="0" err="1">
                <a:latin typeface="+mn-lt"/>
                <a:ea typeface="+mn-ea"/>
              </a:rPr>
              <a:t>f</a:t>
            </a:r>
            <a:r>
              <a:rPr lang="zh-CN" altLang="en-US" dirty="0">
                <a:latin typeface="+mn-lt"/>
                <a:ea typeface="+mn-ea"/>
              </a:rPr>
              <a:t>。</a:t>
            </a:r>
          </a:p>
          <a:p>
            <a:pPr marL="107950" eaLnBrk="1" fontAlgn="auto" hangingPunct="1">
              <a:spcBef>
                <a:spcPct val="50000"/>
              </a:spcBef>
              <a:spcAft>
                <a:spcPts val="0"/>
              </a:spcAft>
              <a:defRPr/>
            </a:pPr>
            <a:r>
              <a:rPr lang="en-US" altLang="zh-CN" dirty="0">
                <a:solidFill>
                  <a:srgbClr val="7030A0"/>
                </a:solidFill>
                <a:latin typeface="+mn-lt"/>
                <a:ea typeface="+mn-ea"/>
              </a:rPr>
              <a:t>                                   c</a:t>
            </a:r>
            <a:r>
              <a:rPr lang="zh-CN" altLang="en-US" dirty="0">
                <a:latin typeface="+mn-lt"/>
                <a:ea typeface="+mn-ea"/>
              </a:rPr>
              <a:t>、对同一油滴测量</a:t>
            </a:r>
            <a:r>
              <a:rPr lang="en-US" altLang="zh-CN" dirty="0">
                <a:latin typeface="+mn-lt"/>
                <a:ea typeface="+mn-ea"/>
              </a:rPr>
              <a:t>5</a:t>
            </a:r>
            <a:r>
              <a:rPr lang="zh-CN" altLang="en-US" dirty="0">
                <a:latin typeface="+mn-lt"/>
                <a:ea typeface="+mn-ea"/>
              </a:rPr>
              <a:t>次，同时选择不同的</a:t>
            </a:r>
            <a:r>
              <a:rPr lang="en-US" altLang="zh-CN" dirty="0">
                <a:latin typeface="+mn-lt"/>
                <a:ea typeface="+mn-ea"/>
              </a:rPr>
              <a:t>6</a:t>
            </a:r>
            <a:r>
              <a:rPr lang="zh-CN" altLang="en-US" dirty="0">
                <a:latin typeface="+mn-lt"/>
                <a:ea typeface="+mn-ea"/>
              </a:rPr>
              <a:t>颗油滴进行测量。</a:t>
            </a:r>
          </a:p>
          <a:p>
            <a:pPr marL="107950" eaLnBrk="1" fontAlgn="auto" hangingPunct="1">
              <a:spcBef>
                <a:spcPct val="50000"/>
              </a:spcBef>
              <a:spcAft>
                <a:spcPts val="0"/>
              </a:spcAft>
              <a:defRPr/>
            </a:pPr>
            <a:r>
              <a:rPr lang="en-US" altLang="zh-CN" dirty="0">
                <a:latin typeface="+mn-lt"/>
                <a:ea typeface="+mn-ea"/>
              </a:rPr>
              <a:t>                                                    </a:t>
            </a:r>
            <a:r>
              <a:rPr lang="en-US" altLang="zh-CN" dirty="0">
                <a:solidFill>
                  <a:srgbClr val="7030A0"/>
                </a:solidFill>
                <a:latin typeface="+mn-lt"/>
                <a:ea typeface="+mn-ea"/>
              </a:rPr>
              <a:t>d</a:t>
            </a:r>
            <a:r>
              <a:rPr lang="zh-CN" altLang="en-US" dirty="0">
                <a:latin typeface="+mn-lt"/>
                <a:ea typeface="+mn-ea"/>
              </a:rPr>
              <a:t>、填写表一、表二计算出最后结果。</a:t>
            </a:r>
          </a:p>
        </p:txBody>
      </p:sp>
      <p:sp>
        <p:nvSpPr>
          <p:cNvPr id="40963" name="灯片编号占位符 2"/>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a:spcBef>
                <a:spcPct val="0"/>
              </a:spcBef>
              <a:buClrTx/>
              <a:buSzTx/>
              <a:buFont typeface="Arial" panose="020B0604020202020204" pitchFamily="34" charset="0"/>
              <a:buNone/>
            </a:pPr>
            <a:fld id="{7F770121-1AC0-40A9-A991-509F909FBB57}" type="slidenum">
              <a:rPr lang="zh-CN" altLang="en-US" sz="1000" smtClean="0"/>
              <a:pPr>
                <a:spcBef>
                  <a:spcPct val="0"/>
                </a:spcBef>
                <a:buClrTx/>
                <a:buSzTx/>
                <a:buFont typeface="Arial" panose="020B0604020202020204" pitchFamily="34" charset="0"/>
                <a:buNone/>
              </a:pPr>
              <a:t>15</a:t>
            </a:fld>
            <a:endParaRPr lang="zh-CN" altLang="en-US" sz="1000"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48811" y="740463"/>
            <a:ext cx="7905750" cy="762000"/>
          </a:xfrm>
        </p:spPr>
        <p:txBody>
          <a:bodyPr>
            <a:normAutofit fontScale="90000"/>
          </a:bodyPr>
          <a:lstStyle/>
          <a:p>
            <a:pPr>
              <a:defRPr/>
            </a:pPr>
            <a:r>
              <a:rPr lang="zh-CN" altLang="en-US" sz="3200" dirty="0"/>
              <a:t>平衡法测量油滴电量</a:t>
            </a:r>
            <a:br>
              <a:rPr lang="zh-CN" altLang="en-US" sz="3200" dirty="0"/>
            </a:br>
            <a:r>
              <a:rPr lang="en-US" altLang="zh-CN" sz="3200" dirty="0"/>
              <a:t>METHOD</a:t>
            </a:r>
          </a:p>
        </p:txBody>
      </p:sp>
      <p:sp>
        <p:nvSpPr>
          <p:cNvPr id="45059" name="Rectangle 3"/>
          <p:cNvSpPr>
            <a:spLocks noGrp="1" noChangeArrowheads="1"/>
          </p:cNvSpPr>
          <p:nvPr>
            <p:ph type="body" sz="half" idx="2"/>
          </p:nvPr>
        </p:nvSpPr>
        <p:spPr>
          <a:xfrm>
            <a:off x="3059113" y="1535113"/>
            <a:ext cx="5624512" cy="4613275"/>
          </a:xfrm>
        </p:spPr>
        <p:txBody>
          <a:bodyPr/>
          <a:lstStyle/>
          <a:p>
            <a:r>
              <a:rPr lang="zh-CN" altLang="en-US" sz="1800" smtClean="0">
                <a:ea typeface="宋体" panose="02010600030101010101" pitchFamily="2" charset="-122"/>
              </a:rPr>
              <a:t>油滴静止时，</a:t>
            </a:r>
            <a:r>
              <a:rPr lang="zh-CN" altLang="en-US" sz="1800" b="1" smtClean="0">
                <a:solidFill>
                  <a:srgbClr val="FF0000"/>
                </a:solidFill>
                <a:ea typeface="宋体" panose="02010600030101010101" pitchFamily="2" charset="-122"/>
              </a:rPr>
              <a:t>受力分析</a:t>
            </a:r>
            <a:r>
              <a:rPr lang="zh-CN" altLang="en-US" sz="1800" smtClean="0">
                <a:ea typeface="宋体" panose="02010600030101010101" pitchFamily="2" charset="-122"/>
              </a:rPr>
              <a:t>：</a:t>
            </a:r>
          </a:p>
          <a:p>
            <a:pPr lvl="1"/>
            <a:r>
              <a:rPr lang="zh-CN" altLang="en-US" sz="1800" smtClean="0">
                <a:ea typeface="宋体" panose="02010600030101010101" pitchFamily="2" charset="-122"/>
              </a:rPr>
              <a:t>电场力（</a:t>
            </a:r>
            <a:r>
              <a:rPr lang="en-US" altLang="zh-CN" sz="1800" smtClean="0">
                <a:ea typeface="宋体" panose="02010600030101010101" pitchFamily="2" charset="-122"/>
              </a:rPr>
              <a:t>Electrostatic force</a:t>
            </a:r>
            <a:r>
              <a:rPr lang="zh-CN" altLang="en-US" sz="1800" smtClean="0">
                <a:ea typeface="宋体" panose="02010600030101010101" pitchFamily="2" charset="-122"/>
              </a:rPr>
              <a:t>）</a:t>
            </a:r>
            <a:r>
              <a:rPr lang="en-US" altLang="zh-CN" sz="1800" smtClean="0">
                <a:ea typeface="宋体" panose="02010600030101010101" pitchFamily="2" charset="-122"/>
              </a:rPr>
              <a:t>, qV/d,</a:t>
            </a:r>
          </a:p>
          <a:p>
            <a:pPr lvl="1"/>
            <a:r>
              <a:rPr lang="zh-CN" altLang="en-US" sz="1800" smtClean="0">
                <a:ea typeface="宋体" panose="02010600030101010101" pitchFamily="2" charset="-122"/>
              </a:rPr>
              <a:t>重力（</a:t>
            </a:r>
            <a:r>
              <a:rPr lang="en-US" altLang="zh-CN" sz="1800" smtClean="0">
                <a:ea typeface="宋体" panose="02010600030101010101" pitchFamily="2" charset="-122"/>
              </a:rPr>
              <a:t>Gravitational force</a:t>
            </a:r>
            <a:r>
              <a:rPr lang="zh-CN" altLang="en-US" sz="1800" smtClean="0">
                <a:ea typeface="宋体" panose="02010600030101010101" pitchFamily="2" charset="-122"/>
              </a:rPr>
              <a:t>）</a:t>
            </a:r>
            <a:r>
              <a:rPr lang="en-US" altLang="zh-CN" sz="1800" smtClean="0">
                <a:ea typeface="宋体" panose="02010600030101010101" pitchFamily="2" charset="-122"/>
              </a:rPr>
              <a:t>, mg,</a:t>
            </a:r>
          </a:p>
          <a:p>
            <a:pPr lvl="1"/>
            <a:r>
              <a:rPr lang="zh-CN" altLang="en-US" sz="1800" smtClean="0">
                <a:ea typeface="宋体" panose="02010600030101010101" pitchFamily="2" charset="-122"/>
              </a:rPr>
              <a:t>空气浮力忽略</a:t>
            </a:r>
            <a:r>
              <a:rPr lang="en-US" altLang="zh-CN" sz="1800" smtClean="0">
                <a:ea typeface="宋体" panose="02010600030101010101" pitchFamily="2" charset="-122"/>
              </a:rPr>
              <a:t>(buoyant force)</a:t>
            </a:r>
          </a:p>
          <a:p>
            <a:pPr lvl="1"/>
            <a:endParaRPr lang="en-US" altLang="zh-CN" sz="1800" smtClean="0">
              <a:ea typeface="宋体" panose="02010600030101010101" pitchFamily="2" charset="-122"/>
            </a:endParaRPr>
          </a:p>
          <a:p>
            <a:r>
              <a:rPr lang="zh-CN" altLang="en-US" smtClean="0">
                <a:ea typeface="宋体" panose="02010600030101010101" pitchFamily="2" charset="-122"/>
              </a:rPr>
              <a:t>简化结果</a:t>
            </a:r>
            <a:r>
              <a:rPr lang="en-US" altLang="zh-CN" smtClean="0">
                <a:ea typeface="宋体" panose="02010600030101010101" pitchFamily="2" charset="-122"/>
              </a:rPr>
              <a:t>:</a:t>
            </a:r>
          </a:p>
          <a:p>
            <a:pPr lvl="1"/>
            <a:endParaRPr lang="en-US" altLang="zh-CN" sz="1800" i="1" smtClean="0">
              <a:ea typeface="宋体" panose="02010600030101010101" pitchFamily="2" charset="-122"/>
            </a:endParaRPr>
          </a:p>
          <a:p>
            <a:pPr lvl="1"/>
            <a:endParaRPr lang="en-US" altLang="zh-CN" sz="1800" i="1" smtClean="0">
              <a:ea typeface="宋体" panose="02010600030101010101" pitchFamily="2" charset="-122"/>
            </a:endParaRPr>
          </a:p>
          <a:p>
            <a:r>
              <a:rPr lang="zh-CN" altLang="en-US" sz="1800" smtClean="0">
                <a:ea typeface="宋体" panose="02010600030101010101" pitchFamily="2" charset="-122"/>
              </a:rPr>
              <a:t>如何确定</a:t>
            </a:r>
            <a:r>
              <a:rPr lang="en-US" altLang="zh-CN" sz="1800" smtClean="0">
                <a:ea typeface="宋体" panose="02010600030101010101" pitchFamily="2" charset="-122"/>
              </a:rPr>
              <a:t>m</a:t>
            </a:r>
            <a:r>
              <a:rPr lang="zh-CN" altLang="en-US" sz="1800" smtClean="0">
                <a:ea typeface="宋体" panose="02010600030101010101" pitchFamily="2" charset="-122"/>
              </a:rPr>
              <a:t>？</a:t>
            </a:r>
          </a:p>
          <a:p>
            <a:pPr lvl="1"/>
            <a:r>
              <a:rPr lang="en-US" altLang="zh-CN" sz="1800" smtClean="0">
                <a:ea typeface="宋体" panose="02010600030101010101" pitchFamily="2" charset="-122"/>
              </a:rPr>
              <a:t>V</a:t>
            </a:r>
            <a:r>
              <a:rPr lang="zh-CN" altLang="en-US" sz="1800" smtClean="0">
                <a:ea typeface="宋体" panose="02010600030101010101" pitchFamily="2" charset="-122"/>
              </a:rPr>
              <a:t>，</a:t>
            </a:r>
            <a:r>
              <a:rPr lang="en-US" altLang="zh-CN" sz="1800" smtClean="0">
                <a:ea typeface="宋体" panose="02010600030101010101" pitchFamily="2" charset="-122"/>
              </a:rPr>
              <a:t>d</a:t>
            </a:r>
            <a:r>
              <a:rPr lang="zh-CN" altLang="en-US" sz="1800" smtClean="0">
                <a:ea typeface="宋体" panose="02010600030101010101" pitchFamily="2" charset="-122"/>
              </a:rPr>
              <a:t>容易测量，</a:t>
            </a:r>
            <a:r>
              <a:rPr lang="en-US" altLang="zh-CN" sz="1800" smtClean="0">
                <a:ea typeface="宋体" panose="02010600030101010101" pitchFamily="2" charset="-122"/>
              </a:rPr>
              <a:t>m?</a:t>
            </a:r>
          </a:p>
          <a:p>
            <a:endParaRPr lang="en-US" altLang="zh-CN" sz="1800" smtClean="0">
              <a:ea typeface="宋体" panose="02010600030101010101" pitchFamily="2" charset="-122"/>
            </a:endParaRPr>
          </a:p>
          <a:p>
            <a:endParaRPr lang="en-US" altLang="zh-CN" sz="1800" smtClean="0">
              <a:ea typeface="宋体" panose="02010600030101010101" pitchFamily="2" charset="-122"/>
            </a:endParaRPr>
          </a:p>
          <a:p>
            <a:endParaRPr lang="en-US" altLang="zh-CN" sz="1800" smtClean="0">
              <a:ea typeface="宋体" panose="02010600030101010101" pitchFamily="2" charset="-122"/>
            </a:endParaRPr>
          </a:p>
          <a:p>
            <a:pPr lvl="1"/>
            <a:endParaRPr lang="en-US" altLang="zh-CN" sz="1800" smtClean="0">
              <a:ea typeface="宋体" panose="02010600030101010101" pitchFamily="2" charset="-122"/>
            </a:endParaRPr>
          </a:p>
        </p:txBody>
      </p:sp>
      <p:sp>
        <p:nvSpPr>
          <p:cNvPr id="45060" name="Rectangle 6"/>
          <p:cNvSpPr>
            <a:spLocks noChangeArrowheads="1"/>
          </p:cNvSpPr>
          <p:nvPr/>
        </p:nvSpPr>
        <p:spPr bwMode="auto">
          <a:xfrm>
            <a:off x="3995738" y="1557338"/>
            <a:ext cx="4694237" cy="461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82575" indent="-282575" defTabSz="93980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defTabSz="93980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defTabSz="9398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defTabSz="9398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defTabSz="9398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defTabSz="9398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defTabSz="9398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defTabSz="9398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defTabSz="9398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
                <a:schemeClr val="tx1"/>
              </a:buClr>
              <a:buSzPct val="60000"/>
              <a:buFont typeface="Wingdings" panose="05000000000000000000" pitchFamily="2" charset="2"/>
              <a:buChar char="n"/>
            </a:pPr>
            <a:endParaRPr lang="zh-CN" altLang="zh-CN" sz="1800">
              <a:latin typeface="Arial" panose="020B0604020202020204" pitchFamily="34" charset="0"/>
              <a:ea typeface="宋体" panose="02010600030101010101" pitchFamily="2" charset="-122"/>
            </a:endParaRPr>
          </a:p>
        </p:txBody>
      </p:sp>
      <p:sp>
        <p:nvSpPr>
          <p:cNvPr id="45061"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a typeface="宋体" panose="02010600030101010101" pitchFamily="2" charset="-122"/>
            </a:endParaRPr>
          </a:p>
        </p:txBody>
      </p:sp>
      <p:graphicFrame>
        <p:nvGraphicFramePr>
          <p:cNvPr id="45062" name="Object 2"/>
          <p:cNvGraphicFramePr>
            <a:graphicFrameLocks noChangeAspect="1"/>
          </p:cNvGraphicFramePr>
          <p:nvPr/>
        </p:nvGraphicFramePr>
        <p:xfrm>
          <a:off x="4429125" y="3500438"/>
          <a:ext cx="1389063" cy="606425"/>
        </p:xfrm>
        <a:graphic>
          <a:graphicData uri="http://schemas.openxmlformats.org/presentationml/2006/ole">
            <mc:AlternateContent xmlns:mc="http://schemas.openxmlformats.org/markup-compatibility/2006">
              <mc:Choice xmlns:v="urn:schemas-microsoft-com:vml" Requires="v">
                <p:oleObj spid="_x0000_s45068" name="Equation" r:id="rId4" imgW="647419" imgH="393529" progId="Equation.DSMT4">
                  <p:embed/>
                </p:oleObj>
              </mc:Choice>
              <mc:Fallback>
                <p:oleObj name="Equation" r:id="rId4" imgW="647419" imgH="393529"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9125" y="3500438"/>
                        <a:ext cx="1389063"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5063" name="Picture 14" descr="平衡电压"/>
          <p:cNvPicPr>
            <a:picLocks noGrp="1" noChangeAspect="1" noChangeArrowheads="1"/>
          </p:cNvPicPr>
          <p:nvPr>
            <p:ph sz="half" idx="1"/>
          </p:nvPr>
        </p:nvPicPr>
        <p:blipFill>
          <a:blip r:embed="rId6">
            <a:extLst>
              <a:ext uri="{28A0092B-C50C-407E-A947-70E740481C1C}">
                <a14:useLocalDpi xmlns:a14="http://schemas.microsoft.com/office/drawing/2010/main" val="0"/>
              </a:ext>
            </a:extLst>
          </a:blip>
          <a:srcRect/>
          <a:stretch>
            <a:fillRect/>
          </a:stretch>
        </p:blipFill>
        <p:spPr>
          <a:xfrm>
            <a:off x="611188" y="1535113"/>
            <a:ext cx="1296987" cy="3981450"/>
          </a:xfrm>
          <a:noFill/>
        </p:spPr>
      </p:pic>
      <p:sp>
        <p:nvSpPr>
          <p:cNvPr id="45064"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a typeface="宋体" panose="02010600030101010101" pitchFamily="2" charset="-122"/>
            </a:endParaRPr>
          </a:p>
        </p:txBody>
      </p:sp>
      <p:graphicFrame>
        <p:nvGraphicFramePr>
          <p:cNvPr id="45065" name="Object 3"/>
          <p:cNvGraphicFramePr>
            <a:graphicFrameLocks noChangeAspect="1"/>
          </p:cNvGraphicFramePr>
          <p:nvPr/>
        </p:nvGraphicFramePr>
        <p:xfrm>
          <a:off x="4429125" y="5000625"/>
          <a:ext cx="2087563" cy="679450"/>
        </p:xfrm>
        <a:graphic>
          <a:graphicData uri="http://schemas.openxmlformats.org/presentationml/2006/ole">
            <mc:AlternateContent xmlns:mc="http://schemas.openxmlformats.org/markup-compatibility/2006">
              <mc:Choice xmlns:v="urn:schemas-microsoft-com:vml" Requires="v">
                <p:oleObj spid="_x0000_s45069" name="Equation" r:id="rId7" imgW="761669" imgH="393529" progId="Equation.DSMT4">
                  <p:embed/>
                </p:oleObj>
              </mc:Choice>
              <mc:Fallback>
                <p:oleObj name="Equation" r:id="rId7" imgW="761669" imgH="393529"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9125" y="5000625"/>
                        <a:ext cx="208756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2"/>
          <p:cNvSpPr>
            <a:spLocks noChangeArrowheads="1"/>
          </p:cNvSpPr>
          <p:nvPr/>
        </p:nvSpPr>
        <p:spPr bwMode="auto">
          <a:xfrm>
            <a:off x="0" y="0"/>
            <a:ext cx="91090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r>
              <a:rPr lang="zh-CN" altLang="en-US" sz="4400" b="1" dirty="0">
                <a:solidFill>
                  <a:srgbClr val="FF3300"/>
                </a:solidFill>
                <a:latin typeface="华文中宋" panose="02010600040101010101" pitchFamily="2" charset="-122"/>
                <a:ea typeface="华文隶书" panose="02010800040101010101" pitchFamily="2" charset="-122"/>
              </a:rPr>
              <a:t>补充材料</a:t>
            </a:r>
            <a:r>
              <a:rPr lang="zh-CN" altLang="en-US" sz="4400" b="1" dirty="0" smtClean="0">
                <a:solidFill>
                  <a:srgbClr val="FF3300"/>
                </a:solidFill>
                <a:latin typeface="华文中宋" panose="02010600040101010101" pitchFamily="2" charset="-122"/>
                <a:ea typeface="华文隶书" panose="02010800040101010101" pitchFamily="2" charset="-122"/>
              </a:rPr>
              <a:t>：实验原理</a:t>
            </a:r>
            <a:endParaRPr lang="zh-CN" altLang="en-US" sz="4400" b="1" dirty="0">
              <a:solidFill>
                <a:srgbClr val="FF3300"/>
              </a:solidFill>
              <a:ea typeface="华文隶书" panose="02010800040101010101" pitchFamily="2" charset="-122"/>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Rectangle 4"/>
          <p:cNvSpPr>
            <a:spLocks noGrp="1" noChangeArrowheads="1"/>
          </p:cNvSpPr>
          <p:nvPr>
            <p:ph type="title"/>
          </p:nvPr>
        </p:nvSpPr>
        <p:spPr/>
        <p:txBody>
          <a:bodyPr/>
          <a:lstStyle/>
          <a:p>
            <a:pPr>
              <a:defRPr/>
            </a:pPr>
            <a:r>
              <a:rPr lang="zh-CN" altLang="en-US"/>
              <a:t>平衡法测量油滴电量</a:t>
            </a:r>
          </a:p>
        </p:txBody>
      </p:sp>
      <p:pic>
        <p:nvPicPr>
          <p:cNvPr id="47107" name="Picture 9" descr="平衡法"/>
          <p:cNvPicPr>
            <a:picLocks noGrp="1" noChangeAspect="1" noChangeArrowheads="1"/>
          </p:cNvPicPr>
          <p:nvPr>
            <p:ph sz="quarter" idx="1"/>
          </p:nvPr>
        </p:nvPicPr>
        <p:blipFill>
          <a:blip r:embed="rId4">
            <a:extLst>
              <a:ext uri="{28A0092B-C50C-407E-A947-70E740481C1C}">
                <a14:useLocalDpi xmlns:a14="http://schemas.microsoft.com/office/drawing/2010/main" val="0"/>
              </a:ext>
            </a:extLst>
          </a:blip>
          <a:srcRect/>
          <a:stretch>
            <a:fillRect/>
          </a:stretch>
        </p:blipFill>
        <p:spPr>
          <a:xfrm>
            <a:off x="755650" y="1557338"/>
            <a:ext cx="1295400" cy="3959225"/>
          </a:xfrm>
          <a:noFill/>
        </p:spPr>
      </p:pic>
      <p:sp>
        <p:nvSpPr>
          <p:cNvPr id="47108" name="Rectangle 6"/>
          <p:cNvSpPr>
            <a:spLocks noGrp="1" noChangeArrowheads="1"/>
          </p:cNvSpPr>
          <p:nvPr>
            <p:ph type="body" sz="half" idx="3"/>
          </p:nvPr>
        </p:nvSpPr>
        <p:spPr>
          <a:xfrm>
            <a:off x="2339975" y="1535113"/>
            <a:ext cx="6343650" cy="4613275"/>
          </a:xfrm>
        </p:spPr>
        <p:txBody>
          <a:bodyPr/>
          <a:lstStyle/>
          <a:p>
            <a:r>
              <a:rPr lang="en-US" altLang="zh-CN" sz="1800" smtClean="0">
                <a:ea typeface="宋体" panose="02010600030101010101" pitchFamily="2" charset="-122"/>
              </a:rPr>
              <a:t>1</a:t>
            </a:r>
            <a:r>
              <a:rPr lang="zh-CN" altLang="en-US" sz="1800" smtClean="0">
                <a:ea typeface="宋体" panose="02010600030101010101" pitchFamily="2" charset="-122"/>
              </a:rPr>
              <a:t>、确定    </a:t>
            </a:r>
            <a:r>
              <a:rPr lang="en-US" altLang="zh-CN" sz="1800" smtClean="0">
                <a:ea typeface="宋体" panose="02010600030101010101" pitchFamily="2" charset="-122"/>
              </a:rPr>
              <a:t>.   </a:t>
            </a:r>
            <a:r>
              <a:rPr lang="zh-CN" altLang="en-US" sz="1800" smtClean="0">
                <a:ea typeface="宋体" panose="02010600030101010101" pitchFamily="2" charset="-122"/>
              </a:rPr>
              <a:t>未加电压时，油滴加速下落，直至收尾速度</a:t>
            </a:r>
            <a:r>
              <a:rPr lang="en-US" altLang="zh-CN" sz="1800" smtClean="0">
                <a:ea typeface="宋体" panose="02010600030101010101" pitchFamily="2" charset="-122"/>
              </a:rPr>
              <a:t>Vg</a:t>
            </a:r>
            <a:r>
              <a:rPr lang="zh-CN" altLang="en-US" sz="1800" smtClean="0">
                <a:ea typeface="宋体" panose="02010600030101010101" pitchFamily="2" charset="-122"/>
              </a:rPr>
              <a:t>根据斯托克斯定律，</a:t>
            </a:r>
          </a:p>
          <a:p>
            <a:endParaRPr lang="zh-CN" altLang="en-US" sz="1800" smtClean="0">
              <a:ea typeface="宋体" panose="02010600030101010101" pitchFamily="2" charset="-122"/>
            </a:endParaRPr>
          </a:p>
          <a:p>
            <a:endParaRPr lang="zh-CN" altLang="en-US" sz="1800" smtClean="0">
              <a:ea typeface="宋体" panose="02010600030101010101" pitchFamily="2" charset="-122"/>
            </a:endParaRPr>
          </a:p>
          <a:p>
            <a:endParaRPr lang="en-US" altLang="zh-CN" sz="1800" smtClean="0">
              <a:ea typeface="宋体" panose="02010600030101010101" pitchFamily="2" charset="-122"/>
            </a:endParaRPr>
          </a:p>
        </p:txBody>
      </p:sp>
      <p:sp>
        <p:nvSpPr>
          <p:cNvPr id="47109"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a typeface="宋体" panose="02010600030101010101" pitchFamily="2" charset="-122"/>
            </a:endParaRPr>
          </a:p>
        </p:txBody>
      </p:sp>
      <p:sp>
        <p:nvSpPr>
          <p:cNvPr id="47110" name="Text Box 12"/>
          <p:cNvSpPr txBox="1">
            <a:spLocks noChangeArrowheads="1"/>
          </p:cNvSpPr>
          <p:nvPr/>
        </p:nvSpPr>
        <p:spPr bwMode="auto">
          <a:xfrm>
            <a:off x="3563938" y="5949950"/>
            <a:ext cx="53292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 typeface="Arial" panose="020B0604020202020204" pitchFamily="34" charset="0"/>
              <a:buNone/>
            </a:pPr>
            <a:endParaRPr lang="zh-CN" altLang="zh-CN" sz="1800">
              <a:latin typeface="Arial" panose="020B0604020202020204" pitchFamily="34" charset="0"/>
              <a:ea typeface="宋体" panose="02010600030101010101" pitchFamily="2" charset="-122"/>
            </a:endParaRPr>
          </a:p>
        </p:txBody>
      </p:sp>
      <p:sp>
        <p:nvSpPr>
          <p:cNvPr id="47111" name="Text Box 13"/>
          <p:cNvSpPr txBox="1">
            <a:spLocks noChangeArrowheads="1"/>
          </p:cNvSpPr>
          <p:nvPr/>
        </p:nvSpPr>
        <p:spPr bwMode="auto">
          <a:xfrm>
            <a:off x="2643188" y="5214938"/>
            <a:ext cx="58578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 typeface="Arial" panose="020B0604020202020204" pitchFamily="34" charset="0"/>
              <a:buNone/>
            </a:pPr>
            <a:r>
              <a:rPr lang="en-US" altLang="zh-CN" sz="2000">
                <a:latin typeface="Arial" panose="020B0604020202020204" pitchFamily="34" charset="0"/>
                <a:ea typeface="宋体" panose="02010600030101010101" pitchFamily="2" charset="-122"/>
              </a:rPr>
              <a:t>Stokes‘ law</a:t>
            </a:r>
            <a:r>
              <a:rPr lang="zh-CN" altLang="en-US" sz="2000">
                <a:latin typeface="Arial" panose="020B0604020202020204" pitchFamily="34" charset="0"/>
                <a:ea typeface="宋体" panose="02010600030101010101" pitchFamily="2" charset="-122"/>
              </a:rPr>
              <a:t>：半径为</a:t>
            </a:r>
            <a:r>
              <a:rPr lang="en-US" altLang="zh-CN" sz="2000" i="1">
                <a:latin typeface="Arial" panose="020B0604020202020204" pitchFamily="34" charset="0"/>
                <a:ea typeface="宋体" panose="02010600030101010101" pitchFamily="2" charset="-122"/>
              </a:rPr>
              <a:t>r</a:t>
            </a:r>
            <a:r>
              <a:rPr lang="zh-CN" altLang="en-US" sz="2000">
                <a:latin typeface="Arial" panose="020B0604020202020204" pitchFamily="34" charset="0"/>
                <a:ea typeface="宋体" panose="02010600030101010101" pitchFamily="2" charset="-122"/>
              </a:rPr>
              <a:t>的球形物体</a:t>
            </a:r>
            <a:r>
              <a:rPr lang="en-US" altLang="zh-CN" sz="2000">
                <a:latin typeface="Arial" panose="020B0604020202020204" pitchFamily="34" charset="0"/>
                <a:ea typeface="宋体" panose="02010600030101010101" pitchFamily="2" charset="-122"/>
              </a:rPr>
              <a:t>,</a:t>
            </a:r>
            <a:r>
              <a:rPr lang="zh-CN" altLang="en-US" sz="2000">
                <a:latin typeface="Arial" panose="020B0604020202020204" pitchFamily="34" charset="0"/>
                <a:ea typeface="宋体" panose="02010600030101010101" pitchFamily="2" charset="-122"/>
              </a:rPr>
              <a:t>在静止的均匀流体中运动时，若物体运动的雷诺数</a:t>
            </a:r>
            <a:r>
              <a:rPr lang="en-US" altLang="zh-CN" sz="2000" i="1">
                <a:latin typeface="Arial" panose="020B0604020202020204" pitchFamily="34" charset="0"/>
                <a:ea typeface="宋体" panose="02010600030101010101" pitchFamily="2" charset="-122"/>
              </a:rPr>
              <a:t>Re</a:t>
            </a:r>
            <a:r>
              <a:rPr lang="en-US" altLang="zh-CN" sz="2000">
                <a:latin typeface="Arial" panose="020B0604020202020204" pitchFamily="34" charset="0"/>
                <a:ea typeface="宋体" panose="02010600030101010101" pitchFamily="2" charset="-122"/>
              </a:rPr>
              <a:t>&lt;1</a:t>
            </a:r>
            <a:r>
              <a:rPr lang="zh-CN" altLang="en-US" sz="2000">
                <a:latin typeface="Arial" panose="020B0604020202020204" pitchFamily="34" charset="0"/>
                <a:ea typeface="宋体" panose="02010600030101010101" pitchFamily="2" charset="-122"/>
              </a:rPr>
              <a:t>，则物体所受的粘滞阻力为上式。</a:t>
            </a:r>
          </a:p>
        </p:txBody>
      </p:sp>
      <p:sp>
        <p:nvSpPr>
          <p:cNvPr id="47112" name="Rectangle 15"/>
          <p:cNvSpPr>
            <a:spLocks noChangeArrowheads="1"/>
          </p:cNvSpPr>
          <p:nvPr/>
        </p:nvSpPr>
        <p:spPr bwMode="auto">
          <a:xfrm>
            <a:off x="0" y="3128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a typeface="宋体" panose="02010600030101010101" pitchFamily="2" charset="-122"/>
            </a:endParaRPr>
          </a:p>
        </p:txBody>
      </p:sp>
      <p:sp>
        <p:nvSpPr>
          <p:cNvPr id="47113" name="Rectangle 17"/>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a typeface="宋体" panose="02010600030101010101" pitchFamily="2" charset="-122"/>
            </a:endParaRPr>
          </a:p>
        </p:txBody>
      </p:sp>
      <p:graphicFrame>
        <p:nvGraphicFramePr>
          <p:cNvPr id="47114" name="Object 2"/>
          <p:cNvGraphicFramePr>
            <a:graphicFrameLocks noChangeAspect="1"/>
          </p:cNvGraphicFramePr>
          <p:nvPr/>
        </p:nvGraphicFramePr>
        <p:xfrm>
          <a:off x="2894013" y="2633663"/>
          <a:ext cx="4557712" cy="1587500"/>
        </p:xfrm>
        <a:graphic>
          <a:graphicData uri="http://schemas.openxmlformats.org/presentationml/2006/ole">
            <mc:AlternateContent xmlns:mc="http://schemas.openxmlformats.org/markup-compatibility/2006">
              <mc:Choice xmlns:v="urn:schemas-microsoft-com:vml" Requires="v">
                <p:oleObj spid="_x0000_s47119" name="Equation" r:id="rId5" imgW="1917700" imgH="660400" progId="Equation.DSMT4">
                  <p:embed/>
                </p:oleObj>
              </mc:Choice>
              <mc:Fallback>
                <p:oleObj name="Equation" r:id="rId5" imgW="1917700" imgH="66040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4013" y="2633663"/>
                        <a:ext cx="4557712"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5" name="Oval 27"/>
          <p:cNvSpPr>
            <a:spLocks noChangeArrowheads="1"/>
          </p:cNvSpPr>
          <p:nvPr/>
        </p:nvSpPr>
        <p:spPr bwMode="auto">
          <a:xfrm>
            <a:off x="2771775" y="2492375"/>
            <a:ext cx="2087563" cy="865188"/>
          </a:xfrm>
          <a:prstGeom prst="ellipse">
            <a:avLst/>
          </a:prstGeom>
          <a:noFill/>
          <a:ln w="412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a typeface="宋体" panose="02010600030101010101" pitchFamily="2" charset="-122"/>
            </a:endParaRPr>
          </a:p>
        </p:txBody>
      </p:sp>
      <p:graphicFrame>
        <p:nvGraphicFramePr>
          <p:cNvPr id="47116" name="Object 3"/>
          <p:cNvGraphicFramePr>
            <a:graphicFrameLocks noGrp="1" noChangeAspect="1"/>
          </p:cNvGraphicFramePr>
          <p:nvPr>
            <p:ph sz="quarter" idx="2"/>
          </p:nvPr>
        </p:nvGraphicFramePr>
        <p:xfrm>
          <a:off x="3571875" y="1571625"/>
          <a:ext cx="344488" cy="288925"/>
        </p:xfrm>
        <a:graphic>
          <a:graphicData uri="http://schemas.openxmlformats.org/presentationml/2006/ole">
            <mc:AlternateContent xmlns:mc="http://schemas.openxmlformats.org/markup-compatibility/2006">
              <mc:Choice xmlns:v="urn:schemas-microsoft-com:vml" Requires="v">
                <p:oleObj spid="_x0000_s47120" name="Equation" r:id="rId7" imgW="126835" imgH="139518" progId="Equation.DSMT4">
                  <p:embed/>
                </p:oleObj>
              </mc:Choice>
              <mc:Fallback>
                <p:oleObj name="Equation" r:id="rId7" imgW="126835" imgH="139518"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1875" y="1571625"/>
                        <a:ext cx="344488"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6" name="Rectangle 8"/>
          <p:cNvSpPr>
            <a:spLocks noGrp="1" noChangeArrowheads="1"/>
          </p:cNvSpPr>
          <p:nvPr>
            <p:ph type="title"/>
          </p:nvPr>
        </p:nvSpPr>
        <p:spPr/>
        <p:txBody>
          <a:bodyPr/>
          <a:lstStyle/>
          <a:p>
            <a:pPr>
              <a:defRPr/>
            </a:pPr>
            <a:r>
              <a:rPr lang="zh-CN" altLang="en-US"/>
              <a:t>平衡法测量油滴电量（续）</a:t>
            </a:r>
          </a:p>
        </p:txBody>
      </p:sp>
      <p:sp>
        <p:nvSpPr>
          <p:cNvPr id="49155" name="Rectangle 3"/>
          <p:cNvSpPr>
            <a:spLocks noGrp="1" noChangeArrowheads="1"/>
          </p:cNvSpPr>
          <p:nvPr>
            <p:ph type="body" sz="half" idx="1"/>
          </p:nvPr>
        </p:nvSpPr>
        <p:spPr>
          <a:xfrm>
            <a:off x="869950" y="1535113"/>
            <a:ext cx="7518400" cy="4846637"/>
          </a:xfrm>
        </p:spPr>
        <p:txBody>
          <a:bodyPr/>
          <a:lstStyle/>
          <a:p>
            <a:r>
              <a:rPr lang="zh-CN" altLang="en-US" sz="1800" smtClean="0">
                <a:ea typeface="宋体" panose="02010600030101010101" pitchFamily="2" charset="-122"/>
              </a:rPr>
              <a:t>对于半径小到接近空气空隙的大小，对斯托克斯定律修正，上式变为</a:t>
            </a:r>
          </a:p>
          <a:p>
            <a:endParaRPr lang="zh-CN" altLang="en-US" sz="1800" smtClean="0">
              <a:ea typeface="宋体" panose="02010600030101010101" pitchFamily="2" charset="-122"/>
            </a:endParaRPr>
          </a:p>
          <a:p>
            <a:endParaRPr lang="zh-CN" altLang="en-US" sz="1800" smtClean="0">
              <a:ea typeface="宋体" panose="02010600030101010101" pitchFamily="2" charset="-122"/>
            </a:endParaRPr>
          </a:p>
          <a:p>
            <a:endParaRPr lang="zh-CN" altLang="en-US" sz="1800" smtClean="0">
              <a:ea typeface="宋体" panose="02010600030101010101" pitchFamily="2" charset="-122"/>
            </a:endParaRPr>
          </a:p>
          <a:p>
            <a:endParaRPr lang="zh-CN" altLang="en-US" sz="1800" smtClean="0">
              <a:ea typeface="宋体" panose="02010600030101010101" pitchFamily="2" charset="-122"/>
            </a:endParaRPr>
          </a:p>
          <a:p>
            <a:endParaRPr lang="zh-CN" altLang="en-US" sz="1800" smtClean="0">
              <a:ea typeface="宋体" panose="02010600030101010101" pitchFamily="2" charset="-122"/>
            </a:endParaRPr>
          </a:p>
          <a:p>
            <a:endParaRPr lang="zh-CN" altLang="en-US" sz="1800" smtClean="0">
              <a:ea typeface="宋体" panose="02010600030101010101" pitchFamily="2" charset="-122"/>
            </a:endParaRPr>
          </a:p>
          <a:p>
            <a:endParaRPr lang="zh-CN" altLang="en-US" sz="1800" smtClean="0">
              <a:ea typeface="宋体" panose="02010600030101010101" pitchFamily="2" charset="-122"/>
            </a:endParaRPr>
          </a:p>
          <a:p>
            <a:endParaRPr lang="zh-CN" altLang="en-US" sz="1800" smtClean="0">
              <a:ea typeface="宋体" panose="02010600030101010101" pitchFamily="2" charset="-122"/>
            </a:endParaRPr>
          </a:p>
          <a:p>
            <a:endParaRPr lang="zh-CN" altLang="en-US" sz="1800" smtClean="0">
              <a:ea typeface="宋体" panose="02010600030101010101" pitchFamily="2" charset="-122"/>
            </a:endParaRPr>
          </a:p>
          <a:p>
            <a:endParaRPr lang="en-US" altLang="zh-CN" sz="1800" smtClean="0">
              <a:ea typeface="宋体" panose="02010600030101010101" pitchFamily="2" charset="-122"/>
            </a:endParaRPr>
          </a:p>
          <a:p>
            <a:endParaRPr lang="en-US" altLang="zh-CN" sz="1800" smtClean="0">
              <a:ea typeface="宋体" panose="02010600030101010101" pitchFamily="2" charset="-122"/>
            </a:endParaRPr>
          </a:p>
          <a:p>
            <a:r>
              <a:rPr lang="zh-CN" altLang="en-US" sz="1800" smtClean="0">
                <a:ea typeface="宋体" panose="02010600030101010101" pitchFamily="2" charset="-122"/>
              </a:rPr>
              <a:t>上式中，由于</a:t>
            </a:r>
            <a:r>
              <a:rPr lang="en-US" altLang="zh-CN" sz="1800" smtClean="0">
                <a:ea typeface="宋体" panose="02010600030101010101" pitchFamily="2" charset="-122"/>
              </a:rPr>
              <a:t>a</a:t>
            </a:r>
            <a:r>
              <a:rPr lang="zh-CN" altLang="en-US" sz="1800" smtClean="0">
                <a:ea typeface="宋体" panose="02010600030101010101" pitchFamily="2" charset="-122"/>
              </a:rPr>
              <a:t>处于修正项中，不需要很精确，假定仍采用上张幻灯片的表达式计算的结果。 </a:t>
            </a:r>
            <a:r>
              <a:rPr lang="en-US" altLang="zh-CN" sz="1800" smtClean="0">
                <a:ea typeface="宋体" panose="02010600030101010101" pitchFamily="2" charset="-122"/>
              </a:rPr>
              <a:t>b</a:t>
            </a:r>
            <a:r>
              <a:rPr lang="zh-CN" altLang="en-US" sz="1800" smtClean="0">
                <a:ea typeface="宋体" panose="02010600030101010101" pitchFamily="2" charset="-122"/>
              </a:rPr>
              <a:t>为常量</a:t>
            </a:r>
            <a:r>
              <a:rPr lang="en-US" altLang="zh-CN" sz="1800" smtClean="0">
                <a:ea typeface="宋体" panose="02010600030101010101" pitchFamily="2" charset="-122"/>
              </a:rPr>
              <a:t>8.22*10</a:t>
            </a:r>
            <a:r>
              <a:rPr lang="en-US" altLang="zh-CN" sz="1800" baseline="30000" smtClean="0">
                <a:ea typeface="宋体" panose="02010600030101010101" pitchFamily="2" charset="-122"/>
              </a:rPr>
              <a:t>-3</a:t>
            </a:r>
            <a:r>
              <a:rPr lang="en-US" altLang="zh-CN" sz="1800" smtClean="0">
                <a:ea typeface="宋体" panose="02010600030101010101" pitchFamily="2" charset="-122"/>
              </a:rPr>
              <a:t> m.Pa.</a:t>
            </a:r>
            <a:r>
              <a:rPr lang="zh-CN" altLang="en-US" sz="1800" smtClean="0">
                <a:ea typeface="宋体" panose="02010600030101010101" pitchFamily="2" charset="-122"/>
              </a:rPr>
              <a:t>，</a:t>
            </a:r>
            <a:r>
              <a:rPr lang="en-US" altLang="zh-CN" sz="1800" smtClean="0">
                <a:ea typeface="宋体" panose="02010600030101010101" pitchFamily="2" charset="-122"/>
              </a:rPr>
              <a:t>p</a:t>
            </a:r>
            <a:r>
              <a:rPr lang="zh-CN" altLang="en-US" sz="1800" smtClean="0">
                <a:ea typeface="宋体" panose="02010600030101010101" pitchFamily="2" charset="-122"/>
              </a:rPr>
              <a:t>为大气压强 </a:t>
            </a:r>
          </a:p>
        </p:txBody>
      </p:sp>
      <p:graphicFrame>
        <p:nvGraphicFramePr>
          <p:cNvPr id="49156" name="Object 2"/>
          <p:cNvGraphicFramePr>
            <a:graphicFrameLocks noGrp="1" noChangeAspect="1"/>
          </p:cNvGraphicFramePr>
          <p:nvPr>
            <p:ph sz="quarter" idx="2"/>
          </p:nvPr>
        </p:nvGraphicFramePr>
        <p:xfrm>
          <a:off x="1908175" y="3213100"/>
          <a:ext cx="4824413" cy="1944688"/>
        </p:xfrm>
        <a:graphic>
          <a:graphicData uri="http://schemas.openxmlformats.org/presentationml/2006/ole">
            <mc:AlternateContent xmlns:mc="http://schemas.openxmlformats.org/markup-compatibility/2006">
              <mc:Choice xmlns:v="urn:schemas-microsoft-com:vml" Requires="v">
                <p:oleObj spid="_x0000_s49162" name="Equation" r:id="rId4" imgW="2425700" imgH="1041400" progId="Equation.DSMT4">
                  <p:embed/>
                </p:oleObj>
              </mc:Choice>
              <mc:Fallback>
                <p:oleObj name="Equation" r:id="rId4" imgW="2425700" imgH="10414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3213100"/>
                        <a:ext cx="4824413" cy="1944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7" name="Object 3"/>
          <p:cNvGraphicFramePr>
            <a:graphicFrameLocks noGrp="1" noChangeAspect="1"/>
          </p:cNvGraphicFramePr>
          <p:nvPr>
            <p:ph sz="quarter" idx="3"/>
          </p:nvPr>
        </p:nvGraphicFramePr>
        <p:xfrm>
          <a:off x="1979613" y="1916113"/>
          <a:ext cx="2520950" cy="1079500"/>
        </p:xfrm>
        <a:graphic>
          <a:graphicData uri="http://schemas.openxmlformats.org/presentationml/2006/ole">
            <mc:AlternateContent xmlns:mc="http://schemas.openxmlformats.org/markup-compatibility/2006">
              <mc:Choice xmlns:v="urn:schemas-microsoft-com:vml" Requires="v">
                <p:oleObj spid="_x0000_s49163" name="公式" r:id="rId6" imgW="723586" imgH="622030" progId="Equation.3">
                  <p:embed/>
                </p:oleObj>
              </mc:Choice>
              <mc:Fallback>
                <p:oleObj name="公式" r:id="rId6" imgW="723586" imgH="62203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9613" y="1916113"/>
                        <a:ext cx="2520950"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6138" name="Oval 10"/>
          <p:cNvSpPr>
            <a:spLocks noChangeArrowheads="1"/>
          </p:cNvSpPr>
          <p:nvPr/>
        </p:nvSpPr>
        <p:spPr bwMode="auto">
          <a:xfrm>
            <a:off x="3492500" y="2349500"/>
            <a:ext cx="1008063" cy="719138"/>
          </a:xfrm>
          <a:prstGeom prst="ellipse">
            <a:avLst/>
          </a:prstGeom>
          <a:noFill/>
          <a:ln w="412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a typeface="宋体" panose="02010600030101010101" pitchFamily="2" charset="-122"/>
            </a:endParaRPr>
          </a:p>
        </p:txBody>
      </p:sp>
      <p:sp>
        <p:nvSpPr>
          <p:cNvPr id="176139" name="Oval 11"/>
          <p:cNvSpPr>
            <a:spLocks noChangeArrowheads="1"/>
          </p:cNvSpPr>
          <p:nvPr/>
        </p:nvSpPr>
        <p:spPr bwMode="auto">
          <a:xfrm>
            <a:off x="6083300" y="4508500"/>
            <a:ext cx="649288" cy="504825"/>
          </a:xfrm>
          <a:prstGeom prst="ellipse">
            <a:avLst/>
          </a:prstGeom>
          <a:noFill/>
          <a:ln w="412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76138"/>
                                        </p:tgtEl>
                                        <p:attrNameLst>
                                          <p:attrName>style.visibility</p:attrName>
                                        </p:attrNameLst>
                                      </p:cBhvr>
                                      <p:to>
                                        <p:strVal val="visible"/>
                                      </p:to>
                                    </p:set>
                                    <p:animEffect transition="in" filter="strips(downLeft)">
                                      <p:cBhvr>
                                        <p:cTn id="7" dur="500"/>
                                        <p:tgtEl>
                                          <p:spTgt spid="176138"/>
                                        </p:tgtEl>
                                      </p:cBhvr>
                                    </p:animEffect>
                                  </p:childTnLst>
                                  <p:subTnLst>
                                    <p:set>
                                      <p:cBhvr override="childStyle">
                                        <p:cTn dur="1" fill="hold" display="0" masterRel="nextClick" afterEffect="1"/>
                                        <p:tgtEl>
                                          <p:spTgt spid="176138"/>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76139"/>
                                        </p:tgtEl>
                                        <p:attrNameLst>
                                          <p:attrName>style.visibility</p:attrName>
                                        </p:attrNameLst>
                                      </p:cBhvr>
                                      <p:to>
                                        <p:strVal val="visible"/>
                                      </p:to>
                                    </p:set>
                                    <p:animEffect transition="in" filter="strips(downLeft)">
                                      <p:cBhvr>
                                        <p:cTn id="12" dur="500"/>
                                        <p:tgtEl>
                                          <p:spTgt spid="176139"/>
                                        </p:tgtEl>
                                      </p:cBhvr>
                                    </p:animEffect>
                                  </p:childTnLst>
                                  <p:subTnLst>
                                    <p:set>
                                      <p:cBhvr override="childStyle">
                                        <p:cTn dur="1" fill="hold" display="0" masterRel="nextClick" afterEffect="1"/>
                                        <p:tgtEl>
                                          <p:spTgt spid="17613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8" grpId="0" animBg="1"/>
      <p:bldP spid="1761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78" name="Rectangle 18"/>
          <p:cNvSpPr>
            <a:spLocks noGrp="1" noChangeArrowheads="1"/>
          </p:cNvSpPr>
          <p:nvPr>
            <p:ph type="title"/>
          </p:nvPr>
        </p:nvSpPr>
        <p:spPr/>
        <p:txBody>
          <a:bodyPr/>
          <a:lstStyle/>
          <a:p>
            <a:pPr>
              <a:defRPr/>
            </a:pPr>
            <a:r>
              <a:rPr lang="zh-CN" altLang="en-US"/>
              <a:t>平衡法测量油滴电量（续）</a:t>
            </a:r>
          </a:p>
        </p:txBody>
      </p:sp>
      <p:sp>
        <p:nvSpPr>
          <p:cNvPr id="51203" name="Rectangle 3"/>
          <p:cNvSpPr>
            <a:spLocks noGrp="1" noChangeArrowheads="1"/>
          </p:cNvSpPr>
          <p:nvPr>
            <p:ph type="body" sz="half" idx="1"/>
          </p:nvPr>
        </p:nvSpPr>
        <p:spPr>
          <a:xfrm>
            <a:off x="869950" y="1196975"/>
            <a:ext cx="7446963" cy="5327650"/>
          </a:xfrm>
        </p:spPr>
        <p:txBody>
          <a:bodyPr/>
          <a:lstStyle/>
          <a:p>
            <a:r>
              <a:rPr lang="en-US" altLang="zh-CN" sz="1800" smtClean="0">
                <a:ea typeface="宋体" panose="02010600030101010101" pitchFamily="2" charset="-122"/>
              </a:rPr>
              <a:t>2. </a:t>
            </a:r>
            <a:r>
              <a:rPr lang="zh-CN" altLang="en-US" sz="1800" smtClean="0">
                <a:ea typeface="宋体" panose="02010600030101010101" pitchFamily="2" charset="-122"/>
              </a:rPr>
              <a:t>油滴质量</a:t>
            </a:r>
          </a:p>
          <a:p>
            <a:endParaRPr lang="zh-CN" altLang="en-US" sz="1800" smtClean="0">
              <a:ea typeface="宋体" panose="02010600030101010101" pitchFamily="2" charset="-122"/>
            </a:endParaRPr>
          </a:p>
          <a:p>
            <a:endParaRPr lang="zh-CN" altLang="en-US" sz="1800" smtClean="0">
              <a:ea typeface="宋体" panose="02010600030101010101" pitchFamily="2" charset="-122"/>
            </a:endParaRPr>
          </a:p>
          <a:p>
            <a:endParaRPr lang="zh-CN" altLang="en-US" sz="1800" smtClean="0">
              <a:ea typeface="宋体" panose="02010600030101010101" pitchFamily="2" charset="-122"/>
            </a:endParaRPr>
          </a:p>
          <a:p>
            <a:r>
              <a:rPr lang="en-US" altLang="zh-CN" sz="1800" smtClean="0">
                <a:ea typeface="宋体" panose="02010600030101010101" pitchFamily="2" charset="-122"/>
              </a:rPr>
              <a:t>3. </a:t>
            </a:r>
            <a:r>
              <a:rPr lang="zh-CN" altLang="en-US" sz="1800" smtClean="0">
                <a:ea typeface="宋体" panose="02010600030101010101" pitchFamily="2" charset="-122"/>
              </a:rPr>
              <a:t>测油滴速度。当电压为零，油滴匀速下降的距离为   ，下降时间为   则</a:t>
            </a:r>
          </a:p>
          <a:p>
            <a:endParaRPr lang="zh-CN" altLang="en-US" sz="1800" smtClean="0">
              <a:ea typeface="宋体" panose="02010600030101010101" pitchFamily="2" charset="-122"/>
            </a:endParaRPr>
          </a:p>
          <a:p>
            <a:r>
              <a:rPr lang="en-US" altLang="zh-CN" sz="1800" smtClean="0">
                <a:ea typeface="宋体" panose="02010600030101010101" pitchFamily="2" charset="-122"/>
              </a:rPr>
              <a:t>4. </a:t>
            </a:r>
            <a:r>
              <a:rPr lang="zh-CN" altLang="en-US" sz="1800" smtClean="0">
                <a:ea typeface="宋体" panose="02010600030101010101" pitchFamily="2" charset="-122"/>
              </a:rPr>
              <a:t>油滴电量公式为，</a:t>
            </a:r>
          </a:p>
          <a:p>
            <a:endParaRPr lang="zh-CN" altLang="en-US" sz="1800" smtClean="0">
              <a:ea typeface="宋体" panose="02010600030101010101" pitchFamily="2" charset="-122"/>
            </a:endParaRPr>
          </a:p>
          <a:p>
            <a:endParaRPr lang="zh-CN" altLang="en-US" sz="1800" smtClean="0">
              <a:ea typeface="宋体" panose="02010600030101010101" pitchFamily="2" charset="-122"/>
            </a:endParaRPr>
          </a:p>
          <a:p>
            <a:endParaRPr lang="zh-CN" altLang="en-US" sz="1800" smtClean="0">
              <a:ea typeface="宋体" panose="02010600030101010101" pitchFamily="2" charset="-122"/>
            </a:endParaRPr>
          </a:p>
          <a:p>
            <a:endParaRPr lang="en-US" altLang="zh-CN" sz="1800" smtClean="0">
              <a:ea typeface="宋体" panose="02010600030101010101" pitchFamily="2" charset="-122"/>
            </a:endParaRPr>
          </a:p>
          <a:p>
            <a:endParaRPr lang="zh-CN" altLang="en-US" sz="1800" smtClean="0">
              <a:ea typeface="宋体" panose="02010600030101010101" pitchFamily="2" charset="-122"/>
            </a:endParaRPr>
          </a:p>
          <a:p>
            <a:r>
              <a:rPr lang="zh-CN" altLang="en-US" sz="1800" smtClean="0">
                <a:ea typeface="宋体" panose="02010600030101010101" pitchFamily="2" charset="-122"/>
              </a:rPr>
              <a:t>只要我们测出平衡电压</a:t>
            </a:r>
            <a:r>
              <a:rPr lang="en-US" altLang="zh-CN" sz="1800" smtClean="0">
                <a:ea typeface="宋体" panose="02010600030101010101" pitchFamily="2" charset="-122"/>
              </a:rPr>
              <a:t>V</a:t>
            </a:r>
            <a:r>
              <a:rPr lang="zh-CN" altLang="en-US" sz="1800" smtClean="0">
                <a:ea typeface="宋体" panose="02010600030101010101" pitchFamily="2" charset="-122"/>
              </a:rPr>
              <a:t>，油滴匀速下降的时间   和     </a:t>
            </a:r>
            <a:r>
              <a:rPr lang="en-US" altLang="zh-CN" sz="1800" smtClean="0">
                <a:ea typeface="宋体" panose="02010600030101010101" pitchFamily="2" charset="-122"/>
              </a:rPr>
              <a:t>, </a:t>
            </a:r>
            <a:r>
              <a:rPr lang="zh-CN" altLang="en-US" sz="1800" smtClean="0">
                <a:ea typeface="宋体" panose="02010600030101010101" pitchFamily="2" charset="-122"/>
              </a:rPr>
              <a:t>即可求得</a:t>
            </a:r>
            <a:r>
              <a:rPr lang="en-US" altLang="zh-CN" sz="1800" smtClean="0">
                <a:ea typeface="宋体" panose="02010600030101010101" pitchFamily="2" charset="-122"/>
              </a:rPr>
              <a:t>q</a:t>
            </a:r>
          </a:p>
        </p:txBody>
      </p:sp>
      <p:graphicFrame>
        <p:nvGraphicFramePr>
          <p:cNvPr id="51204" name="Object 2"/>
          <p:cNvGraphicFramePr>
            <a:graphicFrameLocks noGrp="1" noChangeAspect="1"/>
          </p:cNvGraphicFramePr>
          <p:nvPr>
            <p:ph sz="quarter" idx="2"/>
          </p:nvPr>
        </p:nvGraphicFramePr>
        <p:xfrm>
          <a:off x="2071688" y="2786063"/>
          <a:ext cx="223837" cy="385762"/>
        </p:xfrm>
        <a:graphic>
          <a:graphicData uri="http://schemas.openxmlformats.org/presentationml/2006/ole">
            <mc:AlternateContent xmlns:mc="http://schemas.openxmlformats.org/markup-compatibility/2006">
              <mc:Choice xmlns:v="urn:schemas-microsoft-com:vml" Requires="v">
                <p:oleObj spid="_x0000_s51223" name="Equation" r:id="rId4" imgW="139639" imgH="241195" progId="Equation.DSMT4">
                  <p:embed/>
                </p:oleObj>
              </mc:Choice>
              <mc:Fallback>
                <p:oleObj name="Equation" r:id="rId4" imgW="139639" imgH="241195"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1688" y="2786063"/>
                        <a:ext cx="223837"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05"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a typeface="宋体" panose="02010600030101010101" pitchFamily="2" charset="-122"/>
            </a:endParaRPr>
          </a:p>
        </p:txBody>
      </p:sp>
      <p:graphicFrame>
        <p:nvGraphicFramePr>
          <p:cNvPr id="51206" name="Object 3"/>
          <p:cNvGraphicFramePr>
            <a:graphicFrameLocks noChangeAspect="1"/>
          </p:cNvGraphicFramePr>
          <p:nvPr/>
        </p:nvGraphicFramePr>
        <p:xfrm>
          <a:off x="2051050" y="1125538"/>
          <a:ext cx="4392613" cy="1487487"/>
        </p:xfrm>
        <a:graphic>
          <a:graphicData uri="http://schemas.openxmlformats.org/presentationml/2006/ole">
            <mc:AlternateContent xmlns:mc="http://schemas.openxmlformats.org/markup-compatibility/2006">
              <mc:Choice xmlns:v="urn:schemas-microsoft-com:vml" Requires="v">
                <p:oleObj spid="_x0000_s51224" name="Equation" r:id="rId6" imgW="1778000" imgH="838200" progId="Equation.DSMT4">
                  <p:embed/>
                </p:oleObj>
              </mc:Choice>
              <mc:Fallback>
                <p:oleObj name="Equation" r:id="rId6" imgW="1778000" imgH="8382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050" y="1125538"/>
                        <a:ext cx="4392613" cy="148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7"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a typeface="宋体" panose="02010600030101010101" pitchFamily="2" charset="-122"/>
            </a:endParaRPr>
          </a:p>
        </p:txBody>
      </p:sp>
      <p:graphicFrame>
        <p:nvGraphicFramePr>
          <p:cNvPr id="51208" name="Object 4"/>
          <p:cNvGraphicFramePr>
            <a:graphicFrameLocks noChangeAspect="1"/>
          </p:cNvGraphicFramePr>
          <p:nvPr/>
        </p:nvGraphicFramePr>
        <p:xfrm>
          <a:off x="6715125" y="2500313"/>
          <a:ext cx="119063" cy="252412"/>
        </p:xfrm>
        <a:graphic>
          <a:graphicData uri="http://schemas.openxmlformats.org/presentationml/2006/ole">
            <mc:AlternateContent xmlns:mc="http://schemas.openxmlformats.org/markup-compatibility/2006">
              <mc:Choice xmlns:v="urn:schemas-microsoft-com:vml" Requires="v">
                <p:oleObj spid="_x0000_s51225" name="Equation" r:id="rId8" imgW="88669" imgH="177338" progId="Equation.DSMT4">
                  <p:embed/>
                </p:oleObj>
              </mc:Choice>
              <mc:Fallback>
                <p:oleObj name="Equation" r:id="rId8" imgW="88669" imgH="177338"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15125" y="2500313"/>
                        <a:ext cx="119063"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a typeface="宋体" panose="02010600030101010101" pitchFamily="2" charset="-122"/>
            </a:endParaRPr>
          </a:p>
        </p:txBody>
      </p:sp>
      <p:graphicFrame>
        <p:nvGraphicFramePr>
          <p:cNvPr id="51210" name="Object 5"/>
          <p:cNvGraphicFramePr>
            <a:graphicFrameLocks noChangeAspect="1"/>
          </p:cNvGraphicFramePr>
          <p:nvPr/>
        </p:nvGraphicFramePr>
        <p:xfrm>
          <a:off x="3214688" y="3000375"/>
          <a:ext cx="1423987" cy="512763"/>
        </p:xfrm>
        <a:graphic>
          <a:graphicData uri="http://schemas.openxmlformats.org/presentationml/2006/ole">
            <mc:AlternateContent xmlns:mc="http://schemas.openxmlformats.org/markup-compatibility/2006">
              <mc:Choice xmlns:v="urn:schemas-microsoft-com:vml" Requires="v">
                <p:oleObj spid="_x0000_s51226" name="Equation" r:id="rId10" imgW="571252" imgH="241195" progId="Equation.DSMT4">
                  <p:embed/>
                </p:oleObj>
              </mc:Choice>
              <mc:Fallback>
                <p:oleObj name="Equation" r:id="rId10" imgW="571252" imgH="241195" progId="Equation.DSMT4">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14688" y="3000375"/>
                        <a:ext cx="1423987"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11"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a typeface="宋体" panose="02010600030101010101" pitchFamily="2" charset="-122"/>
            </a:endParaRPr>
          </a:p>
        </p:txBody>
      </p:sp>
      <p:sp>
        <p:nvSpPr>
          <p:cNvPr id="51212"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a typeface="宋体" panose="02010600030101010101" pitchFamily="2" charset="-122"/>
            </a:endParaRPr>
          </a:p>
        </p:txBody>
      </p:sp>
      <p:graphicFrame>
        <p:nvGraphicFramePr>
          <p:cNvPr id="51213" name="Object 6"/>
          <p:cNvGraphicFramePr>
            <a:graphicFrameLocks noChangeAspect="1"/>
          </p:cNvGraphicFramePr>
          <p:nvPr/>
        </p:nvGraphicFramePr>
        <p:xfrm>
          <a:off x="3571875" y="3500438"/>
          <a:ext cx="3736975" cy="1519237"/>
        </p:xfrm>
        <a:graphic>
          <a:graphicData uri="http://schemas.openxmlformats.org/presentationml/2006/ole">
            <mc:AlternateContent xmlns:mc="http://schemas.openxmlformats.org/markup-compatibility/2006">
              <mc:Choice xmlns:v="urn:schemas-microsoft-com:vml" Requires="v">
                <p:oleObj spid="_x0000_s51227" name="Equation" r:id="rId12" imgW="1803400" imgH="838200" progId="Equation.DSMT4">
                  <p:embed/>
                </p:oleObj>
              </mc:Choice>
              <mc:Fallback>
                <p:oleObj name="Equation" r:id="rId12" imgW="1803400" imgH="838200" progId="Equation.DSMT4">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71875" y="3500438"/>
                        <a:ext cx="3736975" cy="15192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14" name="Object 7"/>
          <p:cNvGraphicFramePr>
            <a:graphicFrameLocks noGrp="1" noChangeAspect="1"/>
          </p:cNvGraphicFramePr>
          <p:nvPr>
            <p:ph sz="quarter" idx="3"/>
          </p:nvPr>
        </p:nvGraphicFramePr>
        <p:xfrm>
          <a:off x="6072188" y="5357813"/>
          <a:ext cx="223837" cy="385762"/>
        </p:xfrm>
        <a:graphic>
          <a:graphicData uri="http://schemas.openxmlformats.org/presentationml/2006/ole">
            <mc:AlternateContent xmlns:mc="http://schemas.openxmlformats.org/markup-compatibility/2006">
              <mc:Choice xmlns:v="urn:schemas-microsoft-com:vml" Requires="v">
                <p:oleObj spid="_x0000_s51228" name="Equation" r:id="rId14" imgW="139639" imgH="241195" progId="Equation.DSMT4">
                  <p:embed/>
                </p:oleObj>
              </mc:Choice>
              <mc:Fallback>
                <p:oleObj name="Equation" r:id="rId14" imgW="139639" imgH="241195"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2188" y="5357813"/>
                        <a:ext cx="223837"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5" name="Object 8"/>
          <p:cNvGraphicFramePr>
            <a:graphicFrameLocks noChangeAspect="1"/>
          </p:cNvGraphicFramePr>
          <p:nvPr/>
        </p:nvGraphicFramePr>
        <p:xfrm>
          <a:off x="6572250" y="5429250"/>
          <a:ext cx="119063" cy="252413"/>
        </p:xfrm>
        <a:graphic>
          <a:graphicData uri="http://schemas.openxmlformats.org/presentationml/2006/ole">
            <mc:AlternateContent xmlns:mc="http://schemas.openxmlformats.org/markup-compatibility/2006">
              <mc:Choice xmlns:v="urn:schemas-microsoft-com:vml" Requires="v">
                <p:oleObj spid="_x0000_s51229" name="Equation" r:id="rId15" imgW="88669" imgH="177338" progId="Equation.DSMT4">
                  <p:embed/>
                </p:oleObj>
              </mc:Choice>
              <mc:Fallback>
                <p:oleObj name="Equation" r:id="rId15" imgW="88669" imgH="177338"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72250" y="5429250"/>
                        <a:ext cx="119063"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pPr>
              <a:defRPr/>
            </a:pPr>
            <a:r>
              <a:rPr lang="zh-CN" altLang="en-US" sz="3200"/>
              <a:t>一、实验目的</a:t>
            </a:r>
            <a:br>
              <a:rPr lang="zh-CN" altLang="en-US" sz="3200"/>
            </a:br>
            <a:r>
              <a:rPr lang="zh-CN" altLang="en-US" sz="3200"/>
              <a:t>	</a:t>
            </a:r>
            <a:r>
              <a:rPr lang="en-US" altLang="zh-CN" sz="3200" b="0"/>
              <a:t>PURPOSE</a:t>
            </a:r>
            <a:br>
              <a:rPr lang="en-US" altLang="zh-CN" sz="3200" b="0"/>
            </a:br>
            <a:endParaRPr lang="en-US" altLang="zh-CN" sz="3200" b="0"/>
          </a:p>
        </p:txBody>
      </p:sp>
      <p:sp>
        <p:nvSpPr>
          <p:cNvPr id="17411" name="Rectangle 3"/>
          <p:cNvSpPr>
            <a:spLocks noGrp="1" noChangeArrowheads="1"/>
          </p:cNvSpPr>
          <p:nvPr>
            <p:ph type="body" idx="1"/>
          </p:nvPr>
        </p:nvSpPr>
        <p:spPr/>
        <p:txBody>
          <a:bodyPr/>
          <a:lstStyle/>
          <a:p>
            <a:r>
              <a:rPr lang="zh-CN" altLang="en-US" smtClean="0">
                <a:ea typeface="宋体" panose="02010600030101010101" pitchFamily="2" charset="-122"/>
              </a:rPr>
              <a:t>学习测量</a:t>
            </a:r>
            <a:r>
              <a:rPr lang="zh-CN" altLang="en-US" b="1" smtClean="0">
                <a:solidFill>
                  <a:srgbClr val="FF0000"/>
                </a:solidFill>
                <a:ea typeface="宋体" panose="02010600030101010101" pitchFamily="2" charset="-122"/>
              </a:rPr>
              <a:t>基本电荷电量</a:t>
            </a:r>
            <a:r>
              <a:rPr lang="zh-CN" altLang="en-US" smtClean="0">
                <a:ea typeface="宋体" panose="02010600030101010101" pitchFamily="2" charset="-122"/>
              </a:rPr>
              <a:t>的方法；</a:t>
            </a:r>
          </a:p>
          <a:p>
            <a:r>
              <a:rPr lang="zh-CN" altLang="en-US" smtClean="0">
                <a:ea typeface="宋体" panose="02010600030101010101" pitchFamily="2" charset="-122"/>
              </a:rPr>
              <a:t>验证</a:t>
            </a:r>
            <a:r>
              <a:rPr lang="zh-CN" altLang="en-US" b="1" smtClean="0">
                <a:solidFill>
                  <a:srgbClr val="FF0000"/>
                </a:solidFill>
                <a:ea typeface="宋体" panose="02010600030101010101" pitchFamily="2" charset="-122"/>
              </a:rPr>
              <a:t>电荷不连续性</a:t>
            </a:r>
            <a:r>
              <a:rPr lang="zh-CN" altLang="en-US" smtClean="0">
                <a:ea typeface="宋体" panose="02010600030101010101" pitchFamily="2" charset="-122"/>
              </a:rPr>
              <a:t>特征；</a:t>
            </a:r>
          </a:p>
          <a:p>
            <a:endParaRPr lang="zh-CN" altLang="en-US" smtClean="0">
              <a:ea typeface="宋体" panose="02010600030101010101" pitchFamily="2" charset="-122"/>
            </a:endParaRPr>
          </a:p>
          <a:p>
            <a:endParaRPr lang="zh-CN" altLang="en-US" smtClean="0">
              <a:ea typeface="宋体" panose="02010600030101010101" pitchFamily="2" charset="-122"/>
            </a:endParaRPr>
          </a:p>
          <a:p>
            <a:endParaRPr lang="zh-CN" altLang="en-US" smtClean="0">
              <a:ea typeface="宋体" panose="02010600030101010101" pitchFamily="2" charset="-122"/>
            </a:endParaRPr>
          </a:p>
          <a:p>
            <a:endParaRPr lang="en-US" altLang="zh-CN" smtClean="0">
              <a:ea typeface="宋体" panose="02010600030101010101" pitchFamily="2" charset="-122"/>
            </a:endParaRPr>
          </a:p>
        </p:txBody>
      </p:sp>
      <p:cxnSp>
        <p:nvCxnSpPr>
          <p:cNvPr id="4" name="直接连接符 3"/>
          <p:cNvCxnSpPr/>
          <p:nvPr/>
        </p:nvCxnSpPr>
        <p:spPr>
          <a:xfrm>
            <a:off x="0" y="1214438"/>
            <a:ext cx="7358063" cy="1587"/>
          </a:xfrm>
          <a:prstGeom prst="line">
            <a:avLst/>
          </a:prstGeom>
          <a:ln>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6" descr="DSC03337"/>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0" y="0"/>
            <a:ext cx="9144000" cy="6858000"/>
          </a:xfrm>
          <a:noFill/>
        </p:spPr>
      </p:pic>
      <p:sp>
        <p:nvSpPr>
          <p:cNvPr id="48132" name="Rectangle 4"/>
          <p:cNvSpPr>
            <a:spLocks noGrp="1" noChangeArrowheads="1"/>
          </p:cNvSpPr>
          <p:nvPr>
            <p:ph type="title"/>
          </p:nvPr>
        </p:nvSpPr>
        <p:spPr/>
        <p:txBody>
          <a:bodyPr/>
          <a:lstStyle/>
          <a:p>
            <a:pPr>
              <a:defRPr/>
            </a:pPr>
            <a:r>
              <a:rPr lang="zh-CN" altLang="en-US" sz="3200"/>
              <a:t>实验仪器</a:t>
            </a:r>
            <a:br>
              <a:rPr lang="zh-CN" altLang="en-US" sz="3200"/>
            </a:br>
            <a:r>
              <a:rPr lang="en-US" altLang="zh-CN" sz="3200"/>
              <a:t>APPARATUS</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8" descr="DSC03336"/>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0" y="-26988"/>
            <a:ext cx="9144000" cy="6696076"/>
          </a:xfrm>
          <a:solidFill>
            <a:schemeClr val="accent1"/>
          </a:solidFill>
        </p:spPr>
      </p:pic>
      <p:sp>
        <p:nvSpPr>
          <p:cNvPr id="38916" name="Rectangle 4"/>
          <p:cNvSpPr>
            <a:spLocks noGrp="1" noChangeArrowheads="1"/>
          </p:cNvSpPr>
          <p:nvPr>
            <p:ph type="title"/>
          </p:nvPr>
        </p:nvSpPr>
        <p:spPr/>
        <p:txBody>
          <a:bodyPr/>
          <a:lstStyle/>
          <a:p>
            <a:pPr>
              <a:defRPr/>
            </a:pPr>
            <a:r>
              <a:rPr lang="zh-CN" altLang="en-US"/>
              <a:t>实验仪器（续）</a:t>
            </a:r>
          </a:p>
        </p:txBody>
      </p:sp>
      <p:sp>
        <p:nvSpPr>
          <p:cNvPr id="55300" name="Text Box 9"/>
          <p:cNvSpPr txBox="1">
            <a:spLocks noChangeArrowheads="1"/>
          </p:cNvSpPr>
          <p:nvPr/>
        </p:nvSpPr>
        <p:spPr bwMode="auto">
          <a:xfrm>
            <a:off x="5075238" y="5084763"/>
            <a:ext cx="1081087" cy="30480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 typeface="Arial" panose="020B0604020202020204" pitchFamily="34" charset="0"/>
              <a:buNone/>
            </a:pPr>
            <a:r>
              <a:rPr lang="zh-CN" altLang="en-US" sz="1800">
                <a:latin typeface="Arial" panose="020B0604020202020204" pitchFamily="34" charset="0"/>
                <a:ea typeface="宋体" panose="02010600030101010101" pitchFamily="2" charset="-122"/>
              </a:rPr>
              <a:t>照明系统</a:t>
            </a:r>
          </a:p>
        </p:txBody>
      </p:sp>
      <p:sp>
        <p:nvSpPr>
          <p:cNvPr id="55301" name="Text Box 10"/>
          <p:cNvSpPr txBox="1">
            <a:spLocks noChangeArrowheads="1"/>
          </p:cNvSpPr>
          <p:nvPr/>
        </p:nvSpPr>
        <p:spPr bwMode="auto">
          <a:xfrm>
            <a:off x="2627313" y="4076700"/>
            <a:ext cx="1081087" cy="30480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 typeface="Arial" panose="020B0604020202020204" pitchFamily="34" charset="0"/>
              <a:buNone/>
            </a:pPr>
            <a:r>
              <a:rPr lang="zh-CN" altLang="en-US" sz="1800">
                <a:latin typeface="Arial" panose="020B0604020202020204" pitchFamily="34" charset="0"/>
                <a:ea typeface="宋体" panose="02010600030101010101" pitchFamily="2" charset="-122"/>
              </a:rPr>
              <a:t>上电极板</a:t>
            </a:r>
          </a:p>
        </p:txBody>
      </p:sp>
      <p:sp>
        <p:nvSpPr>
          <p:cNvPr id="55302" name="Text Box 11"/>
          <p:cNvSpPr txBox="1">
            <a:spLocks noChangeArrowheads="1"/>
          </p:cNvSpPr>
          <p:nvPr/>
        </p:nvSpPr>
        <p:spPr bwMode="auto">
          <a:xfrm>
            <a:off x="2627313" y="5516563"/>
            <a:ext cx="1081087" cy="30480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 typeface="Arial" panose="020B0604020202020204" pitchFamily="34" charset="0"/>
              <a:buNone/>
            </a:pPr>
            <a:r>
              <a:rPr lang="zh-CN" altLang="en-US" sz="1800">
                <a:latin typeface="Arial" panose="020B0604020202020204" pitchFamily="34" charset="0"/>
                <a:ea typeface="宋体" panose="02010600030101010101" pitchFamily="2" charset="-122"/>
              </a:rPr>
              <a:t>下电极板</a:t>
            </a:r>
          </a:p>
        </p:txBody>
      </p:sp>
      <p:sp>
        <p:nvSpPr>
          <p:cNvPr id="55303" name="Oval 12"/>
          <p:cNvSpPr>
            <a:spLocks noChangeArrowheads="1"/>
          </p:cNvSpPr>
          <p:nvPr/>
        </p:nvSpPr>
        <p:spPr bwMode="auto">
          <a:xfrm>
            <a:off x="2627313" y="3860800"/>
            <a:ext cx="1152525" cy="863600"/>
          </a:xfrm>
          <a:prstGeom prst="ellipse">
            <a:avLst/>
          </a:prstGeom>
          <a:noFill/>
          <a:ln w="412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a typeface="宋体" panose="02010600030101010101" pitchFamily="2" charset="-122"/>
            </a:endParaRPr>
          </a:p>
        </p:txBody>
      </p:sp>
      <p:sp>
        <p:nvSpPr>
          <p:cNvPr id="55304" name="Oval 13"/>
          <p:cNvSpPr>
            <a:spLocks noChangeArrowheads="1"/>
          </p:cNvSpPr>
          <p:nvPr/>
        </p:nvSpPr>
        <p:spPr bwMode="auto">
          <a:xfrm>
            <a:off x="2627313" y="5229225"/>
            <a:ext cx="1152525" cy="1008063"/>
          </a:xfrm>
          <a:prstGeom prst="ellipse">
            <a:avLst/>
          </a:prstGeom>
          <a:noFill/>
          <a:ln w="412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a typeface="宋体" panose="02010600030101010101" pitchFamily="2" charset="-122"/>
            </a:endParaRPr>
          </a:p>
        </p:txBody>
      </p:sp>
      <p:sp>
        <p:nvSpPr>
          <p:cNvPr id="55305" name="Oval 14"/>
          <p:cNvSpPr>
            <a:spLocks noChangeArrowheads="1"/>
          </p:cNvSpPr>
          <p:nvPr/>
        </p:nvSpPr>
        <p:spPr bwMode="auto">
          <a:xfrm>
            <a:off x="5003800" y="4797425"/>
            <a:ext cx="1152525" cy="1008063"/>
          </a:xfrm>
          <a:prstGeom prst="ellipse">
            <a:avLst/>
          </a:prstGeom>
          <a:noFill/>
          <a:ln w="412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4"/>
          <p:cNvSpPr>
            <a:spLocks noGrp="1" noChangeArrowheads="1"/>
          </p:cNvSpPr>
          <p:nvPr>
            <p:ph type="title"/>
          </p:nvPr>
        </p:nvSpPr>
        <p:spPr/>
        <p:txBody>
          <a:bodyPr/>
          <a:lstStyle/>
          <a:p>
            <a:pPr>
              <a:defRPr/>
            </a:pPr>
            <a:r>
              <a:rPr lang="zh-CN" altLang="en-US"/>
              <a:t>实验仪器（续）</a:t>
            </a:r>
          </a:p>
        </p:txBody>
      </p:sp>
      <p:pic>
        <p:nvPicPr>
          <p:cNvPr id="57347" name="Picture 6" descr="DSC0334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0" y="0"/>
            <a:ext cx="9144000" cy="6923088"/>
          </a:xfrm>
          <a:solidFill>
            <a:schemeClr val="accent1"/>
          </a:solidFill>
        </p:spPr>
      </p:pic>
      <p:sp>
        <p:nvSpPr>
          <p:cNvPr id="57348" name="Rectangle 8"/>
          <p:cNvSpPr>
            <a:spLocks noChangeArrowheads="1"/>
          </p:cNvSpPr>
          <p:nvPr/>
        </p:nvSpPr>
        <p:spPr bwMode="auto">
          <a:xfrm>
            <a:off x="3276600" y="3429000"/>
            <a:ext cx="1439863" cy="1008063"/>
          </a:xfrm>
          <a:prstGeom prst="rect">
            <a:avLst/>
          </a:prstGeom>
          <a:noFill/>
          <a:ln w="476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a typeface="宋体" panose="02010600030101010101" pitchFamily="2" charset="-122"/>
            </a:endParaRPr>
          </a:p>
        </p:txBody>
      </p:sp>
      <p:sp>
        <p:nvSpPr>
          <p:cNvPr id="57349" name="Oval 9"/>
          <p:cNvSpPr>
            <a:spLocks noChangeArrowheads="1"/>
          </p:cNvSpPr>
          <p:nvPr/>
        </p:nvSpPr>
        <p:spPr bwMode="auto">
          <a:xfrm>
            <a:off x="2771775" y="692150"/>
            <a:ext cx="3240088" cy="1368425"/>
          </a:xfrm>
          <a:prstGeom prst="ellipse">
            <a:avLst/>
          </a:prstGeom>
          <a:solidFill>
            <a:srgbClr val="FF0000">
              <a:alpha val="0"/>
            </a:srgbClr>
          </a:solidFill>
          <a:ln w="9525">
            <a:solidFill>
              <a:srgbClr val="FF0000"/>
            </a:solidFill>
            <a:round/>
            <a:headEnd/>
            <a:tailEnd/>
          </a:ln>
        </p:spPr>
        <p:txBody>
          <a:bodyPr wrap="none" lIns="0" tIns="0" rIns="0" bIns="0"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50000"/>
              </a:spcBef>
              <a:buClrTx/>
              <a:buSzTx/>
              <a:buFont typeface="Arial" panose="020B0604020202020204" pitchFamily="34" charset="0"/>
              <a:buNone/>
            </a:pPr>
            <a:r>
              <a:rPr lang="zh-CN" altLang="en-US" sz="1800" b="1">
                <a:solidFill>
                  <a:srgbClr val="FF0000"/>
                </a:solidFill>
                <a:latin typeface="Arial" panose="020B0604020202020204" pitchFamily="34" charset="0"/>
                <a:ea typeface="宋体" panose="02010600030101010101" pitchFamily="2" charset="-122"/>
              </a:rPr>
              <a:t>注意喷油角度和用力，</a:t>
            </a:r>
          </a:p>
          <a:p>
            <a:pPr algn="ctr" eaLnBrk="1" hangingPunct="1">
              <a:spcBef>
                <a:spcPct val="50000"/>
              </a:spcBef>
              <a:buClrTx/>
              <a:buSzTx/>
              <a:buFont typeface="Arial" panose="020B0604020202020204" pitchFamily="34" charset="0"/>
              <a:buNone/>
            </a:pPr>
            <a:r>
              <a:rPr lang="zh-CN" altLang="en-US" sz="1800" b="1">
                <a:solidFill>
                  <a:srgbClr val="FF0000"/>
                </a:solidFill>
                <a:latin typeface="Arial" panose="020B0604020202020204" pitchFamily="34" charset="0"/>
                <a:ea typeface="宋体" panose="02010600030101010101" pitchFamily="2" charset="-122"/>
              </a:rPr>
              <a:t>防止折断玻璃喷嘴</a:t>
            </a:r>
          </a:p>
          <a:p>
            <a:pPr algn="ctr" eaLnBrk="1" hangingPunct="1">
              <a:spcBef>
                <a:spcPct val="0"/>
              </a:spcBef>
              <a:buClrTx/>
              <a:buSzTx/>
              <a:buFont typeface="Arial" panose="020B0604020202020204" pitchFamily="34" charset="0"/>
              <a:buNone/>
            </a:pPr>
            <a:endParaRPr lang="en-US" altLang="zh-CN" sz="1800" b="1">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4"/>
          <p:cNvSpPr>
            <a:spLocks noGrp="1" noChangeArrowheads="1"/>
          </p:cNvSpPr>
          <p:nvPr>
            <p:ph type="title"/>
          </p:nvPr>
        </p:nvSpPr>
        <p:spPr/>
        <p:txBody>
          <a:bodyPr/>
          <a:lstStyle/>
          <a:p>
            <a:pPr>
              <a:defRPr/>
            </a:pPr>
            <a:r>
              <a:rPr lang="zh-CN" altLang="en-US"/>
              <a:t>实验仪器（续）</a:t>
            </a:r>
          </a:p>
        </p:txBody>
      </p:sp>
      <p:pic>
        <p:nvPicPr>
          <p:cNvPr id="59395" name="Picture 6" descr="DSC0333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0" y="0"/>
            <a:ext cx="9144000" cy="6856413"/>
          </a:xfrm>
          <a:noFill/>
        </p:spPr>
      </p:pic>
      <p:sp>
        <p:nvSpPr>
          <p:cNvPr id="59396" name="Text Box 7"/>
          <p:cNvSpPr txBox="1">
            <a:spLocks noChangeArrowheads="1"/>
          </p:cNvSpPr>
          <p:nvPr/>
        </p:nvSpPr>
        <p:spPr bwMode="auto">
          <a:xfrm>
            <a:off x="4067175" y="2997200"/>
            <a:ext cx="1368425" cy="314325"/>
          </a:xfrm>
          <a:prstGeom prst="rect">
            <a:avLst/>
          </a:prstGeom>
          <a:solidFill>
            <a:schemeClr val="accent1"/>
          </a:solidFill>
          <a:ln w="9525" algn="ctr">
            <a:solidFill>
              <a:srgbClr val="FF0000"/>
            </a:solidFill>
            <a:miter lim="800000"/>
            <a:headEnd/>
            <a:tailEnd/>
          </a:ln>
        </p:spPr>
        <p:txBody>
          <a:bodyPr lIns="0" tIns="0" rIns="0" bIns="0">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 typeface="Arial" panose="020B0604020202020204" pitchFamily="34" charset="0"/>
              <a:buNone/>
            </a:pPr>
            <a:r>
              <a:rPr lang="en-US" altLang="zh-CN" sz="1800">
                <a:latin typeface="Arial" panose="020B0604020202020204" pitchFamily="34" charset="0"/>
                <a:ea typeface="宋体" panose="02010600030101010101" pitchFamily="2" charset="-122"/>
              </a:rPr>
              <a:t>CCD</a:t>
            </a:r>
            <a:r>
              <a:rPr lang="zh-CN" altLang="en-US" sz="1800">
                <a:latin typeface="Arial" panose="020B0604020202020204" pitchFamily="34" charset="0"/>
                <a:ea typeface="宋体" panose="02010600030101010101" pitchFamily="2" charset="-122"/>
              </a:rPr>
              <a:t>摄像头</a:t>
            </a:r>
          </a:p>
        </p:txBody>
      </p:sp>
      <p:sp>
        <p:nvSpPr>
          <p:cNvPr id="59397" name="Text Box 8"/>
          <p:cNvSpPr txBox="1">
            <a:spLocks noChangeArrowheads="1"/>
          </p:cNvSpPr>
          <p:nvPr/>
        </p:nvSpPr>
        <p:spPr bwMode="auto">
          <a:xfrm>
            <a:off x="2411413" y="3860800"/>
            <a:ext cx="720725" cy="30480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 typeface="Arial" panose="020B0604020202020204" pitchFamily="34" charset="0"/>
              <a:buNone/>
            </a:pPr>
            <a:r>
              <a:rPr lang="zh-CN" altLang="en-US" sz="1800">
                <a:latin typeface="Arial" panose="020B0604020202020204" pitchFamily="34" charset="0"/>
                <a:ea typeface="宋体" panose="02010600030101010101" pitchFamily="2" charset="-122"/>
              </a:rPr>
              <a:t>电极</a:t>
            </a:r>
          </a:p>
        </p:txBody>
      </p:sp>
      <p:sp>
        <p:nvSpPr>
          <p:cNvPr id="59398" name="AutoShape 11"/>
          <p:cNvSpPr>
            <a:spLocks/>
          </p:cNvSpPr>
          <p:nvPr/>
        </p:nvSpPr>
        <p:spPr bwMode="auto">
          <a:xfrm>
            <a:off x="3924300" y="1844675"/>
            <a:ext cx="914400" cy="314325"/>
          </a:xfrm>
          <a:prstGeom prst="borderCallout1">
            <a:avLst>
              <a:gd name="adj1" fmla="val 36366"/>
              <a:gd name="adj2" fmla="val -8333"/>
              <a:gd name="adj3" fmla="val 273231"/>
              <a:gd name="adj4" fmla="val -64931"/>
            </a:avLst>
          </a:prstGeom>
          <a:solidFill>
            <a:schemeClr val="accent1"/>
          </a:solidFill>
          <a:ln w="9525" algn="ctr">
            <a:solidFill>
              <a:srgbClr val="FF0000"/>
            </a:solidFill>
            <a:miter lim="800000"/>
            <a:headEnd/>
            <a:tailEnd/>
          </a:ln>
        </p:spPr>
        <p:txBody>
          <a:bodyPr lIns="0" tIns="0" rIns="0" bIns="0">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 typeface="Arial" panose="020B0604020202020204" pitchFamily="34" charset="0"/>
              <a:buNone/>
            </a:pPr>
            <a:r>
              <a:rPr lang="zh-CN" altLang="en-US" sz="1800">
                <a:latin typeface="Arial" panose="020B0604020202020204" pitchFamily="34" charset="0"/>
                <a:ea typeface="宋体" panose="02010600030101010101" pitchFamily="2" charset="-122"/>
              </a:rPr>
              <a:t>水平仪</a:t>
            </a:r>
          </a:p>
        </p:txBody>
      </p:sp>
      <p:sp>
        <p:nvSpPr>
          <p:cNvPr id="59399" name="Text Box 13"/>
          <p:cNvSpPr txBox="1">
            <a:spLocks noChangeArrowheads="1"/>
          </p:cNvSpPr>
          <p:nvPr/>
        </p:nvSpPr>
        <p:spPr bwMode="auto">
          <a:xfrm>
            <a:off x="6227763" y="4652963"/>
            <a:ext cx="1152525" cy="314325"/>
          </a:xfrm>
          <a:prstGeom prst="rect">
            <a:avLst/>
          </a:prstGeom>
          <a:solidFill>
            <a:schemeClr val="accent1"/>
          </a:solidFill>
          <a:ln w="9525" algn="ctr">
            <a:solidFill>
              <a:srgbClr val="FF0000"/>
            </a:solidFill>
            <a:miter lim="800000"/>
            <a:headEnd/>
            <a:tailEnd/>
          </a:ln>
        </p:spPr>
        <p:txBody>
          <a:bodyPr lIns="0" tIns="0" rIns="0" bIns="0">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 typeface="Arial" panose="020B0604020202020204" pitchFamily="34" charset="0"/>
              <a:buNone/>
            </a:pPr>
            <a:r>
              <a:rPr lang="zh-CN" altLang="en-US" sz="1800">
                <a:latin typeface="Arial" panose="020B0604020202020204" pitchFamily="34" charset="0"/>
                <a:ea typeface="宋体" panose="02010600030101010101" pitchFamily="2" charset="-122"/>
              </a:rPr>
              <a:t>计时按钮</a:t>
            </a:r>
          </a:p>
        </p:txBody>
      </p:sp>
      <p:sp>
        <p:nvSpPr>
          <p:cNvPr id="59400" name="Text Box 14"/>
          <p:cNvSpPr txBox="1">
            <a:spLocks noChangeArrowheads="1"/>
          </p:cNvSpPr>
          <p:nvPr/>
        </p:nvSpPr>
        <p:spPr bwMode="auto">
          <a:xfrm>
            <a:off x="7596188" y="4652963"/>
            <a:ext cx="1152525" cy="314325"/>
          </a:xfrm>
          <a:prstGeom prst="rect">
            <a:avLst/>
          </a:prstGeom>
          <a:solidFill>
            <a:schemeClr val="accent1"/>
          </a:solidFill>
          <a:ln w="9525" algn="ctr">
            <a:solidFill>
              <a:srgbClr val="FF0000"/>
            </a:solidFill>
            <a:miter lim="800000"/>
            <a:headEnd/>
            <a:tailEnd/>
          </a:ln>
        </p:spPr>
        <p:txBody>
          <a:bodyPr lIns="0" tIns="0" rIns="0" bIns="0">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 typeface="Arial" panose="020B0604020202020204" pitchFamily="34" charset="0"/>
              <a:buNone/>
            </a:pPr>
            <a:r>
              <a:rPr lang="zh-CN" altLang="en-US" sz="1800">
                <a:latin typeface="Arial" panose="020B0604020202020204" pitchFamily="34" charset="0"/>
                <a:ea typeface="宋体" panose="02010600030101010101" pitchFamily="2" charset="-122"/>
              </a:rPr>
              <a:t>平衡电压</a:t>
            </a:r>
          </a:p>
        </p:txBody>
      </p:sp>
      <p:sp>
        <p:nvSpPr>
          <p:cNvPr id="59401" name="Text Box 15"/>
          <p:cNvSpPr txBox="1">
            <a:spLocks noChangeArrowheads="1"/>
          </p:cNvSpPr>
          <p:nvPr/>
        </p:nvSpPr>
        <p:spPr bwMode="auto">
          <a:xfrm>
            <a:off x="5075238" y="1828800"/>
            <a:ext cx="1873250" cy="314325"/>
          </a:xfrm>
          <a:prstGeom prst="rect">
            <a:avLst/>
          </a:prstGeom>
          <a:solidFill>
            <a:schemeClr val="accent1"/>
          </a:solidFill>
          <a:ln w="9525" algn="ctr">
            <a:solidFill>
              <a:srgbClr val="FF0000"/>
            </a:solidFill>
            <a:miter lim="800000"/>
            <a:headEnd/>
            <a:tailEnd/>
          </a:ln>
        </p:spPr>
        <p:txBody>
          <a:bodyPr lIns="0" tIns="0" rIns="0" bIns="0">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 typeface="Arial" panose="020B0604020202020204" pitchFamily="34" charset="0"/>
              <a:buNone/>
            </a:pPr>
            <a:r>
              <a:rPr lang="zh-CN" altLang="en-US" sz="1800">
                <a:latin typeface="Arial" panose="020B0604020202020204" pitchFamily="34" charset="0"/>
                <a:ea typeface="宋体" panose="02010600030101010101" pitchFamily="2" charset="-122"/>
              </a:rPr>
              <a:t>摄像头聚焦调节</a:t>
            </a:r>
          </a:p>
        </p:txBody>
      </p:sp>
      <p:sp>
        <p:nvSpPr>
          <p:cNvPr id="59402" name="AutoShape 17"/>
          <p:cNvSpPr>
            <a:spLocks/>
          </p:cNvSpPr>
          <p:nvPr/>
        </p:nvSpPr>
        <p:spPr bwMode="auto">
          <a:xfrm>
            <a:off x="323850" y="1196975"/>
            <a:ext cx="914400" cy="314325"/>
          </a:xfrm>
          <a:prstGeom prst="borderCallout1">
            <a:avLst>
              <a:gd name="adj1" fmla="val 36366"/>
              <a:gd name="adj2" fmla="val 108333"/>
              <a:gd name="adj3" fmla="val 666667"/>
              <a:gd name="adj4" fmla="val 189583"/>
            </a:avLst>
          </a:prstGeom>
          <a:solidFill>
            <a:schemeClr val="accent1"/>
          </a:solidFill>
          <a:ln w="9525" algn="ctr">
            <a:solidFill>
              <a:srgbClr val="FF0000"/>
            </a:solidFill>
            <a:miter lim="800000"/>
            <a:headEnd/>
            <a:tailEnd/>
          </a:ln>
        </p:spPr>
        <p:txBody>
          <a:bodyPr lIns="0" tIns="0" rIns="0" bIns="0">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 typeface="Arial" panose="020B0604020202020204" pitchFamily="34" charset="0"/>
              <a:buNone/>
            </a:pPr>
            <a:r>
              <a:rPr lang="zh-CN" altLang="en-US" sz="1800">
                <a:latin typeface="Arial" panose="020B0604020202020204" pitchFamily="34" charset="0"/>
                <a:ea typeface="宋体" panose="02010600030101010101" pitchFamily="2" charset="-122"/>
              </a:rPr>
              <a:t>进油孔</a:t>
            </a:r>
          </a:p>
        </p:txBody>
      </p:sp>
      <p:sp>
        <p:nvSpPr>
          <p:cNvPr id="36882" name="Oval 18"/>
          <p:cNvSpPr>
            <a:spLocks noChangeArrowheads="1"/>
          </p:cNvSpPr>
          <p:nvPr/>
        </p:nvSpPr>
        <p:spPr bwMode="auto">
          <a:xfrm>
            <a:off x="3563938" y="1196975"/>
            <a:ext cx="1152525" cy="1008063"/>
          </a:xfrm>
          <a:prstGeom prst="ellipse">
            <a:avLst/>
          </a:prstGeom>
          <a:noFill/>
          <a:ln w="412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a typeface="宋体" panose="02010600030101010101" pitchFamily="2" charset="-122"/>
            </a:endParaRPr>
          </a:p>
        </p:txBody>
      </p:sp>
      <p:sp>
        <p:nvSpPr>
          <p:cNvPr id="36883" name="Oval 19"/>
          <p:cNvSpPr>
            <a:spLocks noChangeArrowheads="1"/>
          </p:cNvSpPr>
          <p:nvPr/>
        </p:nvSpPr>
        <p:spPr bwMode="auto">
          <a:xfrm>
            <a:off x="250825" y="765175"/>
            <a:ext cx="1152525" cy="1008063"/>
          </a:xfrm>
          <a:prstGeom prst="ellipse">
            <a:avLst/>
          </a:prstGeom>
          <a:noFill/>
          <a:ln w="412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a typeface="宋体" panose="02010600030101010101" pitchFamily="2" charset="-122"/>
            </a:endParaRPr>
          </a:p>
        </p:txBody>
      </p:sp>
      <p:sp>
        <p:nvSpPr>
          <p:cNvPr id="36884" name="Oval 20"/>
          <p:cNvSpPr>
            <a:spLocks noChangeArrowheads="1"/>
          </p:cNvSpPr>
          <p:nvPr/>
        </p:nvSpPr>
        <p:spPr bwMode="auto">
          <a:xfrm>
            <a:off x="2268538" y="3500438"/>
            <a:ext cx="1152525" cy="1008062"/>
          </a:xfrm>
          <a:prstGeom prst="ellipse">
            <a:avLst/>
          </a:prstGeom>
          <a:noFill/>
          <a:ln w="412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a typeface="宋体" panose="02010600030101010101" pitchFamily="2" charset="-122"/>
            </a:endParaRPr>
          </a:p>
        </p:txBody>
      </p:sp>
      <p:sp>
        <p:nvSpPr>
          <p:cNvPr id="36885" name="Oval 21"/>
          <p:cNvSpPr>
            <a:spLocks noChangeArrowheads="1"/>
          </p:cNvSpPr>
          <p:nvPr/>
        </p:nvSpPr>
        <p:spPr bwMode="auto">
          <a:xfrm>
            <a:off x="7524750" y="5013325"/>
            <a:ext cx="1152525" cy="1008063"/>
          </a:xfrm>
          <a:prstGeom prst="ellipse">
            <a:avLst/>
          </a:prstGeom>
          <a:noFill/>
          <a:ln w="412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a typeface="宋体" panose="02010600030101010101" pitchFamily="2" charset="-122"/>
            </a:endParaRPr>
          </a:p>
        </p:txBody>
      </p:sp>
      <p:sp>
        <p:nvSpPr>
          <p:cNvPr id="36886" name="Oval 22"/>
          <p:cNvSpPr>
            <a:spLocks noChangeArrowheads="1"/>
          </p:cNvSpPr>
          <p:nvPr/>
        </p:nvSpPr>
        <p:spPr bwMode="auto">
          <a:xfrm>
            <a:off x="4500563" y="5084763"/>
            <a:ext cx="1152525" cy="1008062"/>
          </a:xfrm>
          <a:prstGeom prst="ellipse">
            <a:avLst/>
          </a:prstGeom>
          <a:noFill/>
          <a:ln w="412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a typeface="宋体" panose="02010600030101010101" pitchFamily="2" charset="-122"/>
            </a:endParaRPr>
          </a:p>
        </p:txBody>
      </p:sp>
      <p:sp>
        <p:nvSpPr>
          <p:cNvPr id="36887" name="Oval 23"/>
          <p:cNvSpPr>
            <a:spLocks noChangeArrowheads="1"/>
          </p:cNvSpPr>
          <p:nvPr/>
        </p:nvSpPr>
        <p:spPr bwMode="auto">
          <a:xfrm>
            <a:off x="3276600" y="5013325"/>
            <a:ext cx="1368425" cy="1008063"/>
          </a:xfrm>
          <a:prstGeom prst="ellipse">
            <a:avLst/>
          </a:prstGeom>
          <a:noFill/>
          <a:ln w="412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a typeface="宋体" panose="02010600030101010101" pitchFamily="2" charset="-122"/>
            </a:endParaRPr>
          </a:p>
        </p:txBody>
      </p:sp>
      <p:sp>
        <p:nvSpPr>
          <p:cNvPr id="36888" name="Oval 24"/>
          <p:cNvSpPr>
            <a:spLocks noChangeArrowheads="1"/>
          </p:cNvSpPr>
          <p:nvPr/>
        </p:nvSpPr>
        <p:spPr bwMode="auto">
          <a:xfrm>
            <a:off x="6372225" y="4941888"/>
            <a:ext cx="1152525" cy="1008062"/>
          </a:xfrm>
          <a:prstGeom prst="ellipse">
            <a:avLst/>
          </a:prstGeom>
          <a:noFill/>
          <a:ln w="412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a typeface="宋体" panose="02010600030101010101" pitchFamily="2" charset="-122"/>
            </a:endParaRPr>
          </a:p>
        </p:txBody>
      </p:sp>
      <p:sp>
        <p:nvSpPr>
          <p:cNvPr id="36889" name="Oval 25"/>
          <p:cNvSpPr>
            <a:spLocks noChangeArrowheads="1"/>
          </p:cNvSpPr>
          <p:nvPr/>
        </p:nvSpPr>
        <p:spPr bwMode="auto">
          <a:xfrm>
            <a:off x="3924300" y="2708275"/>
            <a:ext cx="1512888" cy="1008063"/>
          </a:xfrm>
          <a:prstGeom prst="ellipse">
            <a:avLst/>
          </a:prstGeom>
          <a:noFill/>
          <a:ln w="412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a typeface="宋体" panose="02010600030101010101" pitchFamily="2" charset="-122"/>
            </a:endParaRPr>
          </a:p>
        </p:txBody>
      </p:sp>
      <p:sp>
        <p:nvSpPr>
          <p:cNvPr id="36890" name="Oval 26"/>
          <p:cNvSpPr>
            <a:spLocks noChangeArrowheads="1"/>
          </p:cNvSpPr>
          <p:nvPr/>
        </p:nvSpPr>
        <p:spPr bwMode="auto">
          <a:xfrm>
            <a:off x="5292725" y="1700213"/>
            <a:ext cx="1152525" cy="1008062"/>
          </a:xfrm>
          <a:prstGeom prst="ellipse">
            <a:avLst/>
          </a:prstGeom>
          <a:noFill/>
          <a:ln w="412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a typeface="宋体" panose="02010600030101010101" pitchFamily="2" charset="-122"/>
            </a:endParaRPr>
          </a:p>
        </p:txBody>
      </p:sp>
      <p:sp>
        <p:nvSpPr>
          <p:cNvPr id="59412" name="Text Box 28"/>
          <p:cNvSpPr txBox="1">
            <a:spLocks noChangeArrowheads="1"/>
          </p:cNvSpPr>
          <p:nvPr/>
        </p:nvSpPr>
        <p:spPr bwMode="auto">
          <a:xfrm>
            <a:off x="3132138" y="5140325"/>
            <a:ext cx="1223962" cy="30480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algn="just" eaLnBrk="1" hangingPunct="1">
              <a:spcBef>
                <a:spcPct val="50000"/>
              </a:spcBef>
              <a:buClrTx/>
              <a:buSzTx/>
              <a:buFont typeface="Arial" panose="020B0604020202020204" pitchFamily="34" charset="0"/>
              <a:buNone/>
            </a:pPr>
            <a:r>
              <a:rPr lang="zh-CN" altLang="en-US" sz="1800">
                <a:latin typeface="Arial" panose="020B0604020202020204" pitchFamily="34" charset="0"/>
                <a:ea typeface="宋体" panose="02010600030101010101" pitchFamily="2" charset="-122"/>
              </a:rPr>
              <a:t>电极极性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6882"/>
                                        </p:tgtEl>
                                        <p:attrNameLst>
                                          <p:attrName>style.visibility</p:attrName>
                                        </p:attrNameLst>
                                      </p:cBhvr>
                                      <p:to>
                                        <p:strVal val="visible"/>
                                      </p:to>
                                    </p:set>
                                    <p:animEffect transition="in" filter="strips(downLeft)">
                                      <p:cBhvr>
                                        <p:cTn id="7" dur="500"/>
                                        <p:tgtEl>
                                          <p:spTgt spid="36882"/>
                                        </p:tgtEl>
                                      </p:cBhvr>
                                    </p:animEffect>
                                  </p:childTnLst>
                                  <p:subTnLst>
                                    <p:set>
                                      <p:cBhvr override="childStyle">
                                        <p:cTn dur="1" fill="hold" display="0" masterRel="nextClick" afterEffect="1"/>
                                        <p:tgtEl>
                                          <p:spTgt spid="36882"/>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6883"/>
                                        </p:tgtEl>
                                        <p:attrNameLst>
                                          <p:attrName>style.visibility</p:attrName>
                                        </p:attrNameLst>
                                      </p:cBhvr>
                                      <p:to>
                                        <p:strVal val="visible"/>
                                      </p:to>
                                    </p:set>
                                    <p:animEffect transition="in" filter="strips(downLeft)">
                                      <p:cBhvr>
                                        <p:cTn id="12" dur="500"/>
                                        <p:tgtEl>
                                          <p:spTgt spid="36883"/>
                                        </p:tgtEl>
                                      </p:cBhvr>
                                    </p:animEffect>
                                  </p:childTnLst>
                                  <p:subTnLst>
                                    <p:set>
                                      <p:cBhvr override="childStyle">
                                        <p:cTn dur="1" fill="hold" display="0" masterRel="nextClick" afterEffect="1"/>
                                        <p:tgtEl>
                                          <p:spTgt spid="36883"/>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6884"/>
                                        </p:tgtEl>
                                        <p:attrNameLst>
                                          <p:attrName>style.visibility</p:attrName>
                                        </p:attrNameLst>
                                      </p:cBhvr>
                                      <p:to>
                                        <p:strVal val="visible"/>
                                      </p:to>
                                    </p:set>
                                    <p:animEffect transition="in" filter="strips(downLeft)">
                                      <p:cBhvr>
                                        <p:cTn id="17" dur="500"/>
                                        <p:tgtEl>
                                          <p:spTgt spid="36884"/>
                                        </p:tgtEl>
                                      </p:cBhvr>
                                    </p:animEffect>
                                  </p:childTnLst>
                                  <p:subTnLst>
                                    <p:set>
                                      <p:cBhvr override="childStyle">
                                        <p:cTn dur="1" fill="hold" display="0" masterRel="nextClick" afterEffect="1"/>
                                        <p:tgtEl>
                                          <p:spTgt spid="36884"/>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36885"/>
                                        </p:tgtEl>
                                        <p:attrNameLst>
                                          <p:attrName>style.visibility</p:attrName>
                                        </p:attrNameLst>
                                      </p:cBhvr>
                                      <p:to>
                                        <p:strVal val="visible"/>
                                      </p:to>
                                    </p:set>
                                    <p:animEffect transition="in" filter="strips(downLeft)">
                                      <p:cBhvr>
                                        <p:cTn id="22" dur="500"/>
                                        <p:tgtEl>
                                          <p:spTgt spid="36885"/>
                                        </p:tgtEl>
                                      </p:cBhvr>
                                    </p:animEffect>
                                  </p:childTnLst>
                                  <p:subTnLst>
                                    <p:set>
                                      <p:cBhvr override="childStyle">
                                        <p:cTn dur="1" fill="hold" display="0" masterRel="nextClick" afterEffect="1"/>
                                        <p:tgtEl>
                                          <p:spTgt spid="36885"/>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36886"/>
                                        </p:tgtEl>
                                        <p:attrNameLst>
                                          <p:attrName>style.visibility</p:attrName>
                                        </p:attrNameLst>
                                      </p:cBhvr>
                                      <p:to>
                                        <p:strVal val="visible"/>
                                      </p:to>
                                    </p:set>
                                    <p:animEffect transition="in" filter="strips(downLeft)">
                                      <p:cBhvr>
                                        <p:cTn id="27" dur="500"/>
                                        <p:tgtEl>
                                          <p:spTgt spid="36886"/>
                                        </p:tgtEl>
                                      </p:cBhvr>
                                    </p:animEffect>
                                  </p:childTnLst>
                                  <p:subTnLst>
                                    <p:set>
                                      <p:cBhvr override="childStyle">
                                        <p:cTn dur="1" fill="hold" display="0" masterRel="nextClick" afterEffect="1"/>
                                        <p:tgtEl>
                                          <p:spTgt spid="36886"/>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36887"/>
                                        </p:tgtEl>
                                        <p:attrNameLst>
                                          <p:attrName>style.visibility</p:attrName>
                                        </p:attrNameLst>
                                      </p:cBhvr>
                                      <p:to>
                                        <p:strVal val="visible"/>
                                      </p:to>
                                    </p:set>
                                    <p:animEffect transition="in" filter="strips(downLeft)">
                                      <p:cBhvr>
                                        <p:cTn id="32" dur="500"/>
                                        <p:tgtEl>
                                          <p:spTgt spid="36887"/>
                                        </p:tgtEl>
                                      </p:cBhvr>
                                    </p:animEffect>
                                  </p:childTnLst>
                                  <p:subTnLst>
                                    <p:set>
                                      <p:cBhvr override="childStyle">
                                        <p:cTn dur="1" fill="hold" display="0" masterRel="nextClick" afterEffect="1"/>
                                        <p:tgtEl>
                                          <p:spTgt spid="36887"/>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36888"/>
                                        </p:tgtEl>
                                        <p:attrNameLst>
                                          <p:attrName>style.visibility</p:attrName>
                                        </p:attrNameLst>
                                      </p:cBhvr>
                                      <p:to>
                                        <p:strVal val="visible"/>
                                      </p:to>
                                    </p:set>
                                    <p:animEffect transition="in" filter="strips(downLeft)">
                                      <p:cBhvr>
                                        <p:cTn id="37" dur="500"/>
                                        <p:tgtEl>
                                          <p:spTgt spid="36888"/>
                                        </p:tgtEl>
                                      </p:cBhvr>
                                    </p:animEffect>
                                  </p:childTnLst>
                                  <p:subTnLst>
                                    <p:set>
                                      <p:cBhvr override="childStyle">
                                        <p:cTn dur="1" fill="hold" display="0" masterRel="nextClick" afterEffect="1"/>
                                        <p:tgtEl>
                                          <p:spTgt spid="36888"/>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12" fill="hold" grpId="0" nodeType="clickEffect">
                                  <p:stCondLst>
                                    <p:cond delay="0"/>
                                  </p:stCondLst>
                                  <p:childTnLst>
                                    <p:set>
                                      <p:cBhvr>
                                        <p:cTn id="41" dur="1" fill="hold">
                                          <p:stCondLst>
                                            <p:cond delay="0"/>
                                          </p:stCondLst>
                                        </p:cTn>
                                        <p:tgtEl>
                                          <p:spTgt spid="36889"/>
                                        </p:tgtEl>
                                        <p:attrNameLst>
                                          <p:attrName>style.visibility</p:attrName>
                                        </p:attrNameLst>
                                      </p:cBhvr>
                                      <p:to>
                                        <p:strVal val="visible"/>
                                      </p:to>
                                    </p:set>
                                    <p:animEffect transition="in" filter="strips(downLeft)">
                                      <p:cBhvr>
                                        <p:cTn id="42" dur="500"/>
                                        <p:tgtEl>
                                          <p:spTgt spid="36889"/>
                                        </p:tgtEl>
                                      </p:cBhvr>
                                    </p:animEffect>
                                  </p:childTnLst>
                                  <p:subTnLst>
                                    <p:set>
                                      <p:cBhvr override="childStyle">
                                        <p:cTn dur="1" fill="hold" display="0" masterRel="nextClick" afterEffect="1"/>
                                        <p:tgtEl>
                                          <p:spTgt spid="36889"/>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12" fill="hold" grpId="0" nodeType="clickEffect">
                                  <p:stCondLst>
                                    <p:cond delay="0"/>
                                  </p:stCondLst>
                                  <p:childTnLst>
                                    <p:set>
                                      <p:cBhvr>
                                        <p:cTn id="46" dur="1" fill="hold">
                                          <p:stCondLst>
                                            <p:cond delay="0"/>
                                          </p:stCondLst>
                                        </p:cTn>
                                        <p:tgtEl>
                                          <p:spTgt spid="36890"/>
                                        </p:tgtEl>
                                        <p:attrNameLst>
                                          <p:attrName>style.visibility</p:attrName>
                                        </p:attrNameLst>
                                      </p:cBhvr>
                                      <p:to>
                                        <p:strVal val="visible"/>
                                      </p:to>
                                    </p:set>
                                    <p:animEffect transition="in" filter="strips(downLeft)">
                                      <p:cBhvr>
                                        <p:cTn id="47" dur="500"/>
                                        <p:tgtEl>
                                          <p:spTgt spid="36890"/>
                                        </p:tgtEl>
                                      </p:cBhvr>
                                    </p:animEffect>
                                  </p:childTnLst>
                                  <p:subTnLst>
                                    <p:set>
                                      <p:cBhvr override="childStyle">
                                        <p:cTn dur="1" fill="hold" display="0" masterRel="nextClick" afterEffect="1"/>
                                        <p:tgtEl>
                                          <p:spTgt spid="3689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82" grpId="0" animBg="1"/>
      <p:bldP spid="36883" grpId="0" animBg="1"/>
      <p:bldP spid="36884" grpId="0" animBg="1"/>
      <p:bldP spid="36885" grpId="0" animBg="1"/>
      <p:bldP spid="36886" grpId="0" animBg="1"/>
      <p:bldP spid="36887" grpId="0" animBg="1"/>
      <p:bldP spid="36888" grpId="0" animBg="1"/>
      <p:bldP spid="36889" grpId="0" animBg="1"/>
      <p:bldP spid="3689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lang="zh-CN" altLang="en-US" sz="3200" dirty="0" smtClean="0"/>
              <a:t>密立根油滴实验：意义</a:t>
            </a:r>
            <a:r>
              <a:rPr lang="zh-CN" altLang="en-US" sz="3200" dirty="0"/>
              <a:t>和地位</a:t>
            </a:r>
          </a:p>
        </p:txBody>
      </p:sp>
      <p:sp>
        <p:nvSpPr>
          <p:cNvPr id="19459" name="Rectangle 3"/>
          <p:cNvSpPr>
            <a:spLocks noGrp="1" noChangeArrowheads="1"/>
          </p:cNvSpPr>
          <p:nvPr>
            <p:ph type="body" idx="1"/>
          </p:nvPr>
        </p:nvSpPr>
        <p:spPr/>
        <p:txBody>
          <a:bodyPr/>
          <a:lstStyle/>
          <a:p>
            <a:r>
              <a:rPr lang="zh-CN" altLang="en-US" smtClean="0">
                <a:ea typeface="宋体" panose="02010600030101010101" pitchFamily="2" charset="-122"/>
              </a:rPr>
              <a:t>物理学史上最重要的实验之一</a:t>
            </a:r>
          </a:p>
          <a:p>
            <a:pPr lvl="1"/>
            <a:r>
              <a:rPr lang="zh-CN" altLang="en-US" smtClean="0">
                <a:ea typeface="宋体" panose="02010600030101010101" pitchFamily="2" charset="-122"/>
              </a:rPr>
              <a:t>验证了电荷的量子性（不连续性）</a:t>
            </a:r>
          </a:p>
          <a:p>
            <a:pPr lvl="1"/>
            <a:r>
              <a:rPr lang="zh-CN" altLang="en-US" smtClean="0">
                <a:ea typeface="宋体" panose="02010600030101010101" pitchFamily="2" charset="-122"/>
              </a:rPr>
              <a:t>测量了基本电荷，</a:t>
            </a:r>
          </a:p>
          <a:p>
            <a:pPr lvl="1"/>
            <a:r>
              <a:rPr lang="zh-CN" altLang="en-US" sz="2400" b="1" smtClean="0">
                <a:solidFill>
                  <a:srgbClr val="FF0000"/>
                </a:solidFill>
                <a:ea typeface="宋体" panose="02010600030101010101" pitchFamily="2" charset="-122"/>
              </a:rPr>
              <a:t>准</a:t>
            </a:r>
            <a:r>
              <a:rPr lang="en-US" altLang="zh-CN" sz="2400" b="1" smtClean="0">
                <a:solidFill>
                  <a:srgbClr val="FF0000"/>
                </a:solidFill>
                <a:ea typeface="宋体" panose="02010600030101010101" pitchFamily="2" charset="-122"/>
              </a:rPr>
              <a:t>: </a:t>
            </a:r>
            <a:r>
              <a:rPr lang="en-US" altLang="zh-CN" smtClean="0">
                <a:ea typeface="宋体" panose="02010600030101010101" pitchFamily="2" charset="-122"/>
              </a:rPr>
              <a:t>e = 1.591 x 10</a:t>
            </a:r>
            <a:r>
              <a:rPr lang="en-US" altLang="zh-CN" baseline="30000" smtClean="0">
                <a:ea typeface="宋体" panose="02010600030101010101" pitchFamily="2" charset="-122"/>
              </a:rPr>
              <a:t>-19</a:t>
            </a:r>
            <a:r>
              <a:rPr lang="en-US" altLang="zh-CN" smtClean="0">
                <a:ea typeface="宋体" panose="02010600030101010101" pitchFamily="2" charset="-122"/>
              </a:rPr>
              <a:t> C</a:t>
            </a:r>
          </a:p>
          <a:p>
            <a:r>
              <a:rPr lang="zh-CN" altLang="en-US" smtClean="0">
                <a:ea typeface="宋体" panose="02010600030101010101" pitchFamily="2" charset="-122"/>
              </a:rPr>
              <a:t>此外，该实验</a:t>
            </a:r>
          </a:p>
          <a:p>
            <a:pPr lvl="1"/>
            <a:r>
              <a:rPr lang="zh-CN" altLang="en-US" smtClean="0">
                <a:ea typeface="宋体" panose="02010600030101010101" pitchFamily="2" charset="-122"/>
              </a:rPr>
              <a:t>设计技巧，结果准确，具有启发性</a:t>
            </a:r>
          </a:p>
          <a:p>
            <a:pPr lvl="1"/>
            <a:r>
              <a:rPr lang="zh-CN" altLang="en-US" smtClean="0">
                <a:ea typeface="宋体" panose="02010600030101010101" pitchFamily="2" charset="-122"/>
              </a:rPr>
              <a:t>科学史上最美的科学实验之一</a:t>
            </a:r>
          </a:p>
          <a:p>
            <a:pPr lvl="1">
              <a:buFontTx/>
              <a:buNone/>
            </a:pPr>
            <a:r>
              <a:rPr lang="zh-CN" altLang="en-US" b="1" smtClean="0">
                <a:ea typeface="宋体" panose="02010600030101010101" pitchFamily="2" charset="-122"/>
              </a:rPr>
              <a:t>	</a:t>
            </a:r>
            <a:r>
              <a:rPr lang="en-US" altLang="zh-CN" b="1" smtClean="0">
                <a:ea typeface="宋体" panose="02010600030101010101" pitchFamily="2" charset="-122"/>
              </a:rPr>
              <a:t>Science’s 10 Most Beautiful Experiments</a:t>
            </a:r>
            <a:r>
              <a:rPr lang="en-US" altLang="zh-CN" smtClean="0">
                <a:ea typeface="宋体" panose="02010600030101010101" pitchFamily="2" charset="-122"/>
              </a:rPr>
              <a:t>[1]</a:t>
            </a:r>
            <a:r>
              <a:rPr lang="zh-CN" altLang="en-US" b="1" smtClean="0">
                <a:ea typeface="宋体" panose="02010600030101010101" pitchFamily="2" charset="-122"/>
              </a:rPr>
              <a:t>，</a:t>
            </a:r>
            <a:r>
              <a:rPr lang="en-US" altLang="zh-CN" b="1" smtClean="0">
                <a:ea typeface="宋体" panose="02010600030101010101" pitchFamily="2" charset="-122"/>
              </a:rPr>
              <a:t>rank 3</a:t>
            </a:r>
          </a:p>
          <a:p>
            <a:pPr lvl="1">
              <a:buFontTx/>
              <a:buNone/>
            </a:pPr>
            <a:endParaRPr lang="en-US" altLang="zh-CN" smtClean="0">
              <a:ea typeface="宋体" panose="02010600030101010101" pitchFamily="2" charset="-122"/>
            </a:endParaRPr>
          </a:p>
          <a:p>
            <a:pPr lvl="4" algn="r">
              <a:buFontTx/>
              <a:buNone/>
            </a:pPr>
            <a:r>
              <a:rPr lang="en-US" altLang="zh-CN" sz="1800" smtClean="0">
                <a:ea typeface="宋体" panose="02010600030101010101" pitchFamily="2" charset="-122"/>
              </a:rPr>
              <a:t>[1]  </a:t>
            </a:r>
            <a:r>
              <a:rPr lang="en-US" altLang="zh-CN" sz="1500" smtClean="0">
                <a:ea typeface="宋体" panose="02010600030101010101" pitchFamily="2" charset="-122"/>
              </a:rPr>
              <a:t>GEORGE JOHNSON</a:t>
            </a:r>
            <a:r>
              <a:rPr lang="zh-CN" altLang="en-US" sz="1500" smtClean="0">
                <a:ea typeface="宋体" panose="02010600030101010101" pitchFamily="2" charset="-122"/>
              </a:rPr>
              <a:t>，</a:t>
            </a:r>
          </a:p>
          <a:p>
            <a:pPr lvl="3" algn="r">
              <a:buFontTx/>
              <a:buNone/>
            </a:pPr>
            <a:r>
              <a:rPr lang="zh-CN" altLang="en-US" sz="1500" smtClean="0">
                <a:ea typeface="宋体" panose="02010600030101010101" pitchFamily="2" charset="-122"/>
              </a:rPr>
              <a:t>                      </a:t>
            </a:r>
            <a:r>
              <a:rPr lang="en-US" altLang="zh-CN" sz="1500" smtClean="0">
                <a:ea typeface="宋体" panose="02010600030101010101" pitchFamily="2" charset="-122"/>
              </a:rPr>
              <a:t>September 24, 2002 The New York Times</a:t>
            </a:r>
            <a:endParaRPr lang="en-US" altLang="zh-CN" smtClean="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14282" y="0"/>
            <a:ext cx="8229600" cy="1143000"/>
          </a:xfrm>
        </p:spPr>
        <p:txBody>
          <a:bodyPr/>
          <a:lstStyle/>
          <a:p>
            <a:pPr>
              <a:defRPr/>
            </a:pPr>
            <a:r>
              <a:rPr lang="zh-CN" altLang="en-US" dirty="0"/>
              <a:t>三、实验原理</a:t>
            </a:r>
          </a:p>
        </p:txBody>
      </p:sp>
      <p:sp>
        <p:nvSpPr>
          <p:cNvPr id="21507" name="Rectangle 3"/>
          <p:cNvSpPr>
            <a:spLocks noGrp="1" noChangeArrowheads="1"/>
          </p:cNvSpPr>
          <p:nvPr>
            <p:ph type="body" idx="1"/>
          </p:nvPr>
        </p:nvSpPr>
        <p:spPr/>
        <p:txBody>
          <a:bodyPr/>
          <a:lstStyle/>
          <a:p>
            <a:endParaRPr lang="zh-CN" altLang="zh-CN" smtClean="0">
              <a:ea typeface="宋体" panose="02010600030101010101" pitchFamily="2" charset="-122"/>
            </a:endParaRPr>
          </a:p>
        </p:txBody>
      </p:sp>
      <p:pic>
        <p:nvPicPr>
          <p:cNvPr id="215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00" y="1268413"/>
            <a:ext cx="8858250" cy="558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6"/>
          <p:cNvSpPr>
            <a:spLocks noChangeArrowheads="1"/>
          </p:cNvSpPr>
          <p:nvPr/>
        </p:nvSpPr>
        <p:spPr bwMode="auto">
          <a:xfrm>
            <a:off x="107950" y="1341438"/>
            <a:ext cx="27352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r>
              <a:rPr lang="zh-CN" altLang="en-US" sz="1800" b="1">
                <a:solidFill>
                  <a:schemeClr val="tx2"/>
                </a:solidFill>
                <a:latin typeface="Arial" panose="020B0604020202020204" pitchFamily="34" charset="0"/>
                <a:ea typeface="宋体" panose="02010600030101010101" pitchFamily="2" charset="-122"/>
              </a:rPr>
              <a:t>密立根油滴仪示意图</a:t>
            </a:r>
          </a:p>
        </p:txBody>
      </p:sp>
      <p:sp>
        <p:nvSpPr>
          <p:cNvPr id="21510" name="Text Box 7"/>
          <p:cNvSpPr txBox="1">
            <a:spLocks noChangeArrowheads="1"/>
          </p:cNvSpPr>
          <p:nvPr/>
        </p:nvSpPr>
        <p:spPr bwMode="auto">
          <a:xfrm>
            <a:off x="612775" y="1989138"/>
            <a:ext cx="7191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 typeface="Arial" panose="020B0604020202020204" pitchFamily="34" charset="0"/>
              <a:buNone/>
            </a:pPr>
            <a:r>
              <a:rPr lang="zh-CN" altLang="en-US" sz="2400" b="1">
                <a:solidFill>
                  <a:srgbClr val="FF0000"/>
                </a:solidFill>
                <a:latin typeface="Arial" panose="020B0604020202020204" pitchFamily="34" charset="0"/>
                <a:ea typeface="宋体" panose="02010600030101010101" pitchFamily="2" charset="-122"/>
              </a:rPr>
              <a:t>巧</a:t>
            </a:r>
          </a:p>
        </p:txBody>
      </p:sp>
      <p:sp>
        <p:nvSpPr>
          <p:cNvPr id="21511" name="AutoShape 8"/>
          <p:cNvSpPr>
            <a:spLocks noChangeArrowheads="1"/>
          </p:cNvSpPr>
          <p:nvPr/>
        </p:nvSpPr>
        <p:spPr bwMode="auto">
          <a:xfrm>
            <a:off x="6156325" y="260350"/>
            <a:ext cx="2771775" cy="1150938"/>
          </a:xfrm>
          <a:prstGeom prst="cloudCallout">
            <a:avLst>
              <a:gd name="adj1" fmla="val -75431"/>
              <a:gd name="adj2" fmla="val 78968"/>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algn="ctr" eaLnBrk="1" hangingPunct="1">
              <a:spcBef>
                <a:spcPct val="0"/>
              </a:spcBef>
              <a:buClrTx/>
              <a:buSzTx/>
              <a:buFont typeface="Arial" panose="020B0604020202020204" pitchFamily="34" charset="0"/>
              <a:buNone/>
            </a:pPr>
            <a:r>
              <a:rPr lang="zh-CN" altLang="en-US" sz="1800">
                <a:latin typeface="Arial" panose="020B0604020202020204" pitchFamily="34" charset="0"/>
                <a:ea typeface="宋体" panose="02010600030101010101" pitchFamily="2" charset="-122"/>
              </a:rPr>
              <a:t>水滴如何？</a:t>
            </a:r>
          </a:p>
          <a:p>
            <a:pPr algn="ctr" eaLnBrk="1" hangingPunct="1">
              <a:spcBef>
                <a:spcPct val="0"/>
              </a:spcBef>
              <a:buClrTx/>
              <a:buSzTx/>
              <a:buFont typeface="Arial" panose="020B0604020202020204" pitchFamily="34" charset="0"/>
              <a:buNone/>
            </a:pPr>
            <a:r>
              <a:rPr lang="zh-CN" altLang="en-US" sz="1800">
                <a:latin typeface="Arial" panose="020B0604020202020204" pitchFamily="34" charset="0"/>
                <a:ea typeface="宋体" panose="02010600030101010101" pitchFamily="2" charset="-122"/>
              </a:rPr>
              <a:t>油滴不易蒸发</a:t>
            </a:r>
          </a:p>
        </p:txBody>
      </p:sp>
      <p:cxnSp>
        <p:nvCxnSpPr>
          <p:cNvPr id="8" name="直接连接符 7"/>
          <p:cNvCxnSpPr/>
          <p:nvPr/>
        </p:nvCxnSpPr>
        <p:spPr>
          <a:xfrm>
            <a:off x="0" y="928688"/>
            <a:ext cx="6072188" cy="1587"/>
          </a:xfrm>
          <a:prstGeom prst="line">
            <a:avLst/>
          </a:prstGeom>
          <a:ln>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normAutofit fontScale="90000"/>
          </a:bodyPr>
          <a:lstStyle/>
          <a:p>
            <a:pPr>
              <a:defRPr/>
            </a:pPr>
            <a:r>
              <a:rPr lang="zh-CN" altLang="en-US" sz="3200"/>
              <a:t>现象观察</a:t>
            </a:r>
            <a:br>
              <a:rPr lang="zh-CN" altLang="en-US" sz="3200"/>
            </a:br>
            <a:r>
              <a:rPr lang="en-US" altLang="zh-CN" sz="3200"/>
              <a:t>OBSERVATION</a:t>
            </a:r>
          </a:p>
        </p:txBody>
      </p:sp>
      <p:sp>
        <p:nvSpPr>
          <p:cNvPr id="23555" name="Rectangle 3"/>
          <p:cNvSpPr>
            <a:spLocks noGrp="1" noChangeArrowheads="1"/>
          </p:cNvSpPr>
          <p:nvPr>
            <p:ph type="body" sz="half" idx="1"/>
          </p:nvPr>
        </p:nvSpPr>
        <p:spPr>
          <a:xfrm>
            <a:off x="250825" y="1535113"/>
            <a:ext cx="2160588" cy="4125912"/>
          </a:xfrm>
        </p:spPr>
        <p:txBody>
          <a:bodyPr/>
          <a:lstStyle/>
          <a:p>
            <a:r>
              <a:rPr lang="en-US" altLang="zh-CN" sz="1800" smtClean="0">
                <a:ea typeface="宋体" panose="02010600030101010101" pitchFamily="2" charset="-122"/>
              </a:rPr>
              <a:t>…like a brilliant star on a black background [3]…</a:t>
            </a:r>
          </a:p>
          <a:p>
            <a:pPr>
              <a:buFont typeface="Wingdings" panose="05000000000000000000" pitchFamily="2" charset="2"/>
              <a:buNone/>
            </a:pPr>
            <a:r>
              <a:rPr lang="en-US" altLang="zh-CN" sz="1800" smtClean="0">
                <a:ea typeface="宋体" panose="02010600030101010101" pitchFamily="2" charset="-122"/>
              </a:rPr>
              <a:t>	</a:t>
            </a:r>
            <a:r>
              <a:rPr lang="zh-CN" altLang="en-US" sz="1800" smtClean="0">
                <a:ea typeface="宋体" panose="02010600030101010101" pitchFamily="2" charset="-122"/>
              </a:rPr>
              <a:t>如夜空繁星</a:t>
            </a:r>
          </a:p>
          <a:p>
            <a:pPr>
              <a:buFont typeface="Wingdings" panose="05000000000000000000" pitchFamily="2" charset="2"/>
              <a:buNone/>
            </a:pPr>
            <a:endParaRPr lang="zh-CN" altLang="en-US" sz="1800" smtClean="0">
              <a:ea typeface="宋体" panose="02010600030101010101" pitchFamily="2" charset="-122"/>
            </a:endParaRPr>
          </a:p>
          <a:p>
            <a:endParaRPr lang="zh-CN" altLang="en-US" sz="1800" smtClean="0">
              <a:ea typeface="宋体" panose="02010600030101010101" pitchFamily="2" charset="-122"/>
            </a:endParaRPr>
          </a:p>
          <a:p>
            <a:pPr>
              <a:buFont typeface="Wingdings" panose="05000000000000000000" pitchFamily="2" charset="2"/>
              <a:buNone/>
            </a:pPr>
            <a:endParaRPr lang="en-US" altLang="zh-CN" sz="1800" smtClean="0">
              <a:ea typeface="宋体" panose="02010600030101010101" pitchFamily="2" charset="-122"/>
            </a:endParaRPr>
          </a:p>
        </p:txBody>
      </p:sp>
      <p:sp>
        <p:nvSpPr>
          <p:cNvPr id="23556" name="Text Box 13"/>
          <p:cNvSpPr txBox="1">
            <a:spLocks noChangeArrowheads="1"/>
          </p:cNvSpPr>
          <p:nvPr/>
        </p:nvSpPr>
        <p:spPr bwMode="auto">
          <a:xfrm>
            <a:off x="3857625" y="6286500"/>
            <a:ext cx="4319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 typeface="Arial" panose="020B0604020202020204" pitchFamily="34" charset="0"/>
              <a:buNone/>
            </a:pPr>
            <a:r>
              <a:rPr lang="en-US" altLang="zh-CN" sz="1200">
                <a:latin typeface="Arial" panose="020B0604020202020204" pitchFamily="34" charset="0"/>
                <a:ea typeface="宋体" panose="02010600030101010101" pitchFamily="2" charset="-122"/>
                <a:hlinkClick r:id="rId4"/>
              </a:rPr>
              <a:t>Science‘s 10 Most Beautiful Experiments by Jerry Becker</a:t>
            </a:r>
            <a:r>
              <a:rPr lang="en-US" altLang="zh-CN" sz="1200">
                <a:latin typeface="Arial" panose="020B0604020202020204" pitchFamily="34" charset="0"/>
                <a:ea typeface="宋体" panose="02010600030101010101" pitchFamily="2" charset="-122"/>
              </a:rPr>
              <a:t> </a:t>
            </a:r>
            <a:r>
              <a:rPr lang="zh-CN" altLang="en-US" sz="1200">
                <a:latin typeface="Arial" panose="020B0604020202020204" pitchFamily="34" charset="0"/>
                <a:ea typeface="宋体" panose="02010600030101010101" pitchFamily="2" charset="-122"/>
              </a:rPr>
              <a:t>，</a:t>
            </a:r>
            <a:r>
              <a:rPr lang="en-US" altLang="zh-CN" sz="1200">
                <a:latin typeface="Arial" panose="020B0604020202020204" pitchFamily="34" charset="0"/>
                <a:ea typeface="宋体" panose="02010600030101010101" pitchFamily="2" charset="-122"/>
              </a:rPr>
              <a:t>www.phy.ntnu.edu.tw/ </a:t>
            </a:r>
          </a:p>
        </p:txBody>
      </p:sp>
      <p:pic>
        <p:nvPicPr>
          <p:cNvPr id="94229" name="MOV03357.MPG">
            <a:hlinkClick r:id="" action="ppaction://media"/>
          </p:cNvPr>
          <p:cNvPicPr>
            <a:picLocks noGrp="1" noRot="1" noChangeAspect="1" noChangeArrowheads="1"/>
          </p:cNvPicPr>
          <p:nvPr>
            <p:ph sz="half" idx="2"/>
            <a:videoFile r:link="rId1"/>
          </p:nvPr>
        </p:nvPicPr>
        <p:blipFill>
          <a:blip r:embed="rId5">
            <a:extLst>
              <a:ext uri="{28A0092B-C50C-407E-A947-70E740481C1C}">
                <a14:useLocalDpi xmlns:a14="http://schemas.microsoft.com/office/drawing/2010/main" val="0"/>
              </a:ext>
            </a:extLst>
          </a:blip>
          <a:srcRect/>
          <a:stretch>
            <a:fillRect/>
          </a:stretch>
        </p:blipFill>
        <p:spPr>
          <a:xfrm>
            <a:off x="2376488" y="765175"/>
            <a:ext cx="6732587" cy="5256213"/>
          </a:xfrm>
        </p:spPr>
      </p:pic>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94229"/>
                    </p:tgtEl>
                  </p:cond>
                </p:stCondLst>
                <p:endSync evt="end" delay="0">
                  <p:rtn val="all"/>
                </p:endSync>
                <p:childTnLst>
                  <p:par>
                    <p:cTn id="3" fill="hold" nodeType="clickPar">
                      <p:stCondLst>
                        <p:cond delay="0"/>
                      </p:stCondLst>
                      <p:childTnLst>
                        <p:par>
                          <p:cTn id="4" fill="hold" nodeType="withGroup">
                            <p:stCondLst>
                              <p:cond delay="0"/>
                            </p:stCondLst>
                            <p:childTnLst>
                              <p:par>
                                <p:cTn id="5" presetID="2" presetClass="mediacall" presetSubtype="0" fill="hold" nodeType="clickEffect">
                                  <p:stCondLst>
                                    <p:cond delay="0"/>
                                  </p:stCondLst>
                                  <p:childTnLst>
                                    <p:cmd type="call" cmd="togglePause">
                                      <p:cBhvr>
                                        <p:cTn id="6" dur="1" fill="hold"/>
                                        <p:tgtEl>
                                          <p:spTgt spid="94229"/>
                                        </p:tgtEl>
                                      </p:cBhvr>
                                    </p:cmd>
                                  </p:childTnLst>
                                </p:cTn>
                              </p:par>
                            </p:childTnLst>
                          </p:cTn>
                        </p:par>
                      </p:childTnLst>
                    </p:cTn>
                  </p:par>
                </p:childTnLst>
              </p:cTn>
              <p:nextCondLst>
                <p:cond evt="onClick" delay="0">
                  <p:tgtEl>
                    <p:spTgt spid="94229"/>
                  </p:tgtEl>
                </p:cond>
              </p:nextCondLst>
            </p:seq>
            <p:video>
              <p:cMediaNode>
                <p:cTn id="7" fill="hold" display="0">
                  <p:stCondLst>
                    <p:cond delay="indefinite"/>
                  </p:stCondLst>
                  <p:endCondLst>
                    <p:cond evt="onNext" delay="0">
                      <p:tgtEl>
                        <p:sldTgt/>
                      </p:tgtEl>
                    </p:cond>
                    <p:cond evt="onPrev" delay="0">
                      <p:tgtEl>
                        <p:sldTgt/>
                      </p:tgtEl>
                    </p:cond>
                  </p:endCondLst>
                </p:cTn>
                <p:tgtEl>
                  <p:spTgt spid="94229"/>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a:defRPr/>
            </a:pPr>
            <a:r>
              <a:rPr lang="zh-CN" altLang="en-US" sz="3200"/>
              <a:t>如何测得基本电荷值？</a:t>
            </a:r>
            <a:br>
              <a:rPr lang="zh-CN" altLang="en-US" sz="3200"/>
            </a:br>
            <a:r>
              <a:rPr lang="en-US" altLang="zh-CN" sz="3200"/>
              <a:t>HOW TO?</a:t>
            </a:r>
          </a:p>
        </p:txBody>
      </p:sp>
      <p:sp>
        <p:nvSpPr>
          <p:cNvPr id="25603" name="Rectangle 3"/>
          <p:cNvSpPr>
            <a:spLocks noGrp="1" noChangeArrowheads="1"/>
          </p:cNvSpPr>
          <p:nvPr>
            <p:ph type="body" idx="1"/>
          </p:nvPr>
        </p:nvSpPr>
        <p:spPr/>
        <p:txBody>
          <a:bodyPr/>
          <a:lstStyle/>
          <a:p>
            <a:r>
              <a:rPr lang="zh-CN" altLang="en-US" smtClean="0">
                <a:ea typeface="宋体" panose="02010600030101010101" pitchFamily="2" charset="-122"/>
              </a:rPr>
              <a:t>第一步：测量油滴的电量</a:t>
            </a:r>
            <a:r>
              <a:rPr lang="en-US" altLang="zh-CN" smtClean="0">
                <a:ea typeface="宋体" panose="02010600030101010101" pitchFamily="2" charset="-122"/>
              </a:rPr>
              <a:t>q</a:t>
            </a:r>
          </a:p>
          <a:p>
            <a:pPr lvl="1"/>
            <a:r>
              <a:rPr lang="zh-CN" altLang="en-US" smtClean="0">
                <a:ea typeface="宋体" panose="02010600030101010101" pitchFamily="2" charset="-122"/>
              </a:rPr>
              <a:t>平衡法，</a:t>
            </a:r>
            <a:r>
              <a:rPr lang="zh-CN" altLang="en-US" smtClean="0">
                <a:solidFill>
                  <a:srgbClr val="FF0000"/>
                </a:solidFill>
                <a:ea typeface="宋体" panose="02010600030101010101" pitchFamily="2" charset="-122"/>
              </a:rPr>
              <a:t>本实验采用此法</a:t>
            </a:r>
            <a:r>
              <a:rPr lang="zh-CN" altLang="en-US" smtClean="0">
                <a:ea typeface="宋体" panose="02010600030101010101" pitchFamily="2" charset="-122"/>
              </a:rPr>
              <a:t>。</a:t>
            </a:r>
          </a:p>
          <a:p>
            <a:pPr lvl="1"/>
            <a:r>
              <a:rPr lang="zh-CN" altLang="en-US" smtClean="0">
                <a:ea typeface="宋体" panose="02010600030101010101" pitchFamily="2" charset="-122"/>
              </a:rPr>
              <a:t>动态法</a:t>
            </a:r>
            <a:endParaRPr lang="en-US" altLang="zh-CN" smtClean="0">
              <a:ea typeface="宋体" panose="02010600030101010101" pitchFamily="2" charset="-122"/>
            </a:endParaRPr>
          </a:p>
          <a:p>
            <a:pPr lvl="1"/>
            <a:endParaRPr lang="zh-CN" altLang="en-US" smtClean="0">
              <a:ea typeface="宋体" panose="02010600030101010101" pitchFamily="2" charset="-122"/>
            </a:endParaRPr>
          </a:p>
          <a:p>
            <a:r>
              <a:rPr lang="zh-CN" altLang="en-US" smtClean="0">
                <a:ea typeface="宋体" panose="02010600030101010101" pitchFamily="2" charset="-122"/>
              </a:rPr>
              <a:t>第二步，求各油滴带电量</a:t>
            </a:r>
            <a:r>
              <a:rPr lang="en-US" altLang="zh-CN" smtClean="0">
                <a:ea typeface="宋体" panose="02010600030101010101" pitchFamily="2" charset="-122"/>
              </a:rPr>
              <a:t>q</a:t>
            </a:r>
            <a:r>
              <a:rPr lang="zh-CN" altLang="en-US" smtClean="0">
                <a:ea typeface="宋体" panose="02010600030101010101" pitchFamily="2" charset="-122"/>
              </a:rPr>
              <a:t>的最大公约数。</a:t>
            </a:r>
          </a:p>
          <a:p>
            <a:pPr lvl="1"/>
            <a:r>
              <a:rPr lang="zh-CN" altLang="en-US" smtClean="0">
                <a:ea typeface="宋体" panose="02010600030101010101" pitchFamily="2" charset="-122"/>
              </a:rPr>
              <a:t>由于测量误差，通常难求最大公约数。</a:t>
            </a:r>
          </a:p>
          <a:p>
            <a:pPr lvl="1"/>
            <a:r>
              <a:rPr lang="zh-CN" altLang="en-US" smtClean="0">
                <a:ea typeface="宋体" panose="02010600030101010101" pitchFamily="2" charset="-122"/>
              </a:rPr>
              <a:t>如果选择的油滴数较少，建议</a:t>
            </a:r>
            <a:r>
              <a:rPr lang="zh-CN" altLang="en-US" b="1" smtClean="0">
                <a:solidFill>
                  <a:srgbClr val="FF0000"/>
                </a:solidFill>
                <a:ea typeface="宋体" panose="02010600030101010101" pitchFamily="2" charset="-122"/>
              </a:rPr>
              <a:t>采用验证的方法</a:t>
            </a:r>
            <a:r>
              <a:rPr lang="zh-CN" altLang="en-US" smtClean="0">
                <a:ea typeface="宋体" panose="02010600030101010101" pitchFamily="2" charset="-122"/>
              </a:rPr>
              <a:t>。</a:t>
            </a:r>
          </a:p>
          <a:p>
            <a:endParaRPr lang="en-US" altLang="zh-CN" smtClean="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Rectangle 6"/>
          <p:cNvSpPr>
            <a:spLocks noGrp="1" noChangeArrowheads="1"/>
          </p:cNvSpPr>
          <p:nvPr>
            <p:ph type="title" idx="4294967295"/>
          </p:nvPr>
        </p:nvSpPr>
        <p:spPr>
          <a:xfrm>
            <a:off x="1238250" y="304800"/>
            <a:ext cx="7905750" cy="762000"/>
          </a:xfrm>
        </p:spPr>
        <p:txBody>
          <a:bodyPr>
            <a:normAutofit fontScale="90000"/>
          </a:bodyPr>
          <a:lstStyle/>
          <a:p>
            <a:pPr>
              <a:defRPr/>
            </a:pPr>
            <a:r>
              <a:rPr lang="zh-CN" altLang="en-US" sz="3200"/>
              <a:t>四、实验</a:t>
            </a:r>
            <a:r>
              <a:rPr lang="en-US" altLang="zh-CN" sz="3200"/>
              <a:t>--</a:t>
            </a:r>
            <a:r>
              <a:rPr lang="zh-CN" altLang="en-US" sz="3200"/>
              <a:t>任务和条件</a:t>
            </a:r>
            <a:br>
              <a:rPr lang="zh-CN" altLang="en-US" sz="3200"/>
            </a:br>
            <a:r>
              <a:rPr lang="zh-CN" altLang="en-US" sz="3200"/>
              <a:t>    </a:t>
            </a:r>
            <a:r>
              <a:rPr lang="en-US" altLang="zh-CN" sz="3200"/>
              <a:t>EXPERIMENT</a:t>
            </a:r>
          </a:p>
        </p:txBody>
      </p:sp>
      <p:sp>
        <p:nvSpPr>
          <p:cNvPr id="27651" name="Rectangle 7"/>
          <p:cNvSpPr>
            <a:spLocks noGrp="1" noChangeArrowheads="1"/>
          </p:cNvSpPr>
          <p:nvPr>
            <p:ph type="body" idx="4294967295"/>
          </p:nvPr>
        </p:nvSpPr>
        <p:spPr>
          <a:xfrm>
            <a:off x="684213" y="1285875"/>
            <a:ext cx="7559675" cy="4862513"/>
          </a:xfrm>
        </p:spPr>
        <p:txBody>
          <a:bodyPr/>
          <a:lstStyle/>
          <a:p>
            <a:endParaRPr lang="en-US" altLang="zh-CN" smtClean="0">
              <a:ea typeface="宋体" panose="02010600030101010101" pitchFamily="2" charset="-122"/>
            </a:endParaRPr>
          </a:p>
          <a:p>
            <a:r>
              <a:rPr lang="zh-CN" altLang="en-US" smtClean="0">
                <a:ea typeface="宋体" panose="02010600030101010101" pitchFamily="2" charset="-122"/>
              </a:rPr>
              <a:t>测量参数（只有两个）</a:t>
            </a:r>
          </a:p>
          <a:p>
            <a:pPr lvl="1">
              <a:buFontTx/>
              <a:buNone/>
            </a:pPr>
            <a:r>
              <a:rPr lang="en-US" altLang="zh-CN" smtClean="0">
                <a:ea typeface="宋体" panose="02010600030101010101" pitchFamily="2" charset="-122"/>
              </a:rPr>
              <a:t>1</a:t>
            </a:r>
            <a:r>
              <a:rPr lang="zh-CN" altLang="en-US" smtClean="0">
                <a:ea typeface="宋体" panose="02010600030101010101" pitchFamily="2" charset="-122"/>
              </a:rPr>
              <a:t>、</a:t>
            </a:r>
            <a:r>
              <a:rPr lang="zh-CN" altLang="en-US" b="1" smtClean="0">
                <a:solidFill>
                  <a:srgbClr val="FF0000"/>
                </a:solidFill>
                <a:ea typeface="宋体" panose="02010600030101010101" pitchFamily="2" charset="-122"/>
              </a:rPr>
              <a:t>平衡电压</a:t>
            </a:r>
            <a:r>
              <a:rPr lang="zh-CN" altLang="en-US" smtClean="0">
                <a:ea typeface="宋体" panose="02010600030101010101" pitchFamily="2" charset="-122"/>
              </a:rPr>
              <a:t>。读取油滴静止时的平衡电压值。</a:t>
            </a:r>
          </a:p>
          <a:p>
            <a:pPr lvl="1">
              <a:buFontTx/>
              <a:buNone/>
            </a:pPr>
            <a:r>
              <a:rPr lang="en-US" altLang="zh-CN" smtClean="0">
                <a:ea typeface="宋体" panose="02010600030101010101" pitchFamily="2" charset="-122"/>
              </a:rPr>
              <a:t>2</a:t>
            </a:r>
            <a:r>
              <a:rPr lang="zh-CN" altLang="en-US" smtClean="0">
                <a:ea typeface="宋体" panose="02010600030101010101" pitchFamily="2" charset="-122"/>
              </a:rPr>
              <a:t>、测量油滴</a:t>
            </a:r>
            <a:r>
              <a:rPr lang="zh-CN" altLang="en-US" b="1" smtClean="0">
                <a:solidFill>
                  <a:srgbClr val="FF0000"/>
                </a:solidFill>
                <a:ea typeface="宋体" panose="02010600030101010101" pitchFamily="2" charset="-122"/>
              </a:rPr>
              <a:t>匀速下降的时间和距离</a:t>
            </a:r>
            <a:r>
              <a:rPr lang="zh-CN" altLang="en-US" smtClean="0">
                <a:ea typeface="宋体" panose="02010600030101010101" pitchFamily="2" charset="-122"/>
              </a:rPr>
              <a:t>。其中距离我们约定采用  为</a:t>
            </a:r>
            <a:r>
              <a:rPr lang="en-US" altLang="zh-CN" smtClean="0">
                <a:ea typeface="宋体" panose="02010600030101010101" pitchFamily="2" charset="-122"/>
              </a:rPr>
              <a:t>2.0 mm</a:t>
            </a:r>
            <a:r>
              <a:rPr lang="zh-CN" altLang="en-US" smtClean="0">
                <a:ea typeface="宋体" panose="02010600030101010101" pitchFamily="2" charset="-122"/>
              </a:rPr>
              <a:t>，即屏幕上</a:t>
            </a:r>
            <a:r>
              <a:rPr lang="en-US" altLang="zh-CN" smtClean="0">
                <a:ea typeface="宋体" panose="02010600030101010101" pitchFamily="2" charset="-122"/>
              </a:rPr>
              <a:t>4</a:t>
            </a:r>
            <a:r>
              <a:rPr lang="zh-CN" altLang="en-US" smtClean="0">
                <a:ea typeface="宋体" panose="02010600030101010101" pitchFamily="2" charset="-122"/>
              </a:rPr>
              <a:t>格的距离。</a:t>
            </a:r>
          </a:p>
          <a:p>
            <a:pPr lvl="1">
              <a:buFontTx/>
              <a:buNone/>
            </a:pPr>
            <a:r>
              <a:rPr lang="en-US" altLang="zh-CN" smtClean="0">
                <a:ea typeface="宋体" panose="02010600030101010101" pitchFamily="2" charset="-122"/>
              </a:rPr>
              <a:t>3</a:t>
            </a:r>
            <a:r>
              <a:rPr lang="zh-CN" altLang="en-US" smtClean="0">
                <a:ea typeface="宋体" panose="02010600030101010101" pitchFamily="2" charset="-122"/>
              </a:rPr>
              <a:t>、记录</a:t>
            </a:r>
            <a:r>
              <a:rPr lang="zh-CN" altLang="en-US" b="1" smtClean="0">
                <a:ea typeface="宋体" panose="02010600030101010101" pitchFamily="2" charset="-122"/>
              </a:rPr>
              <a:t>室温、湿度、气压</a:t>
            </a:r>
            <a:r>
              <a:rPr lang="zh-CN" altLang="en-US" smtClean="0">
                <a:ea typeface="宋体" panose="02010600030101010101" pitchFamily="2" charset="-122"/>
              </a:rPr>
              <a:t>。（通常实验室给出）</a:t>
            </a:r>
            <a:endParaRPr lang="en-US" altLang="zh-CN" smtClean="0">
              <a:ea typeface="宋体" panose="02010600030101010101" pitchFamily="2" charset="-122"/>
            </a:endParaRPr>
          </a:p>
          <a:p>
            <a:pPr lvl="1">
              <a:buFontTx/>
              <a:buNone/>
            </a:pPr>
            <a:endParaRPr lang="zh-CN" altLang="en-US" smtClean="0">
              <a:ea typeface="宋体" panose="02010600030101010101" pitchFamily="2" charset="-122"/>
            </a:endParaRPr>
          </a:p>
          <a:p>
            <a:r>
              <a:rPr lang="zh-CN" altLang="en-US" smtClean="0">
                <a:ea typeface="宋体" panose="02010600030101010101" pitchFamily="2" charset="-122"/>
              </a:rPr>
              <a:t>实验条件</a:t>
            </a:r>
          </a:p>
          <a:p>
            <a:pPr lvl="1"/>
            <a:r>
              <a:rPr lang="zh-CN" altLang="en-US" smtClean="0">
                <a:ea typeface="宋体" panose="02010600030101010101" pitchFamily="2" charset="-122"/>
              </a:rPr>
              <a:t>油滴盒水平（为何？）</a:t>
            </a:r>
          </a:p>
          <a:p>
            <a:pPr lvl="1">
              <a:buFontTx/>
              <a:buNone/>
            </a:pPr>
            <a:r>
              <a:rPr lang="zh-CN" altLang="en-US" smtClean="0">
                <a:ea typeface="宋体" panose="02010600030101010101" pitchFamily="2" charset="-122"/>
              </a:rPr>
              <a:t>    电场方向与重力方向平行</a:t>
            </a:r>
          </a:p>
          <a:p>
            <a:pPr lvl="1">
              <a:buFont typeface="Arial" panose="020B0604020202020204" pitchFamily="34" charset="0"/>
              <a:buChar char="–"/>
            </a:pPr>
            <a:r>
              <a:rPr lang="zh-CN" altLang="en-US" smtClean="0">
                <a:ea typeface="宋体" panose="02010600030101010101" pitchFamily="2" charset="-122"/>
              </a:rPr>
              <a:t>消除空气对流影响。关闭进油孔。</a:t>
            </a:r>
          </a:p>
          <a:p>
            <a:pPr lvl="1">
              <a:buFontTx/>
              <a:buNone/>
            </a:pPr>
            <a:endParaRPr lang="zh-CN" altLang="en-US" smtClean="0">
              <a:ea typeface="宋体" panose="02010600030101010101" pitchFamily="2" charset="-122"/>
            </a:endParaRPr>
          </a:p>
          <a:p>
            <a:endParaRPr lang="en-US" altLang="zh-CN" smtClean="0">
              <a:ea typeface="宋体" panose="02010600030101010101" pitchFamily="2" charset="-122"/>
            </a:endParaRPr>
          </a:p>
        </p:txBody>
      </p:sp>
      <p:graphicFrame>
        <p:nvGraphicFramePr>
          <p:cNvPr id="27652" name="Object 2"/>
          <p:cNvGraphicFramePr>
            <a:graphicFrameLocks noChangeAspect="1"/>
          </p:cNvGraphicFramePr>
          <p:nvPr/>
        </p:nvGraphicFramePr>
        <p:xfrm>
          <a:off x="2286000" y="3000375"/>
          <a:ext cx="119063" cy="252413"/>
        </p:xfrm>
        <a:graphic>
          <a:graphicData uri="http://schemas.openxmlformats.org/presentationml/2006/ole">
            <mc:AlternateContent xmlns:mc="http://schemas.openxmlformats.org/markup-compatibility/2006">
              <mc:Choice xmlns:v="urn:schemas-microsoft-com:vml" Requires="v">
                <p:oleObj spid="_x0000_s27655" name="Equation" r:id="rId4" imgW="88669" imgH="177338" progId="Equation.DSMT4">
                  <p:embed/>
                </p:oleObj>
              </mc:Choice>
              <mc:Fallback>
                <p:oleObj name="Equation" r:id="rId4" imgW="88669" imgH="177338"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3000375"/>
                        <a:ext cx="119063"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5" name="直接连接符 4"/>
          <p:cNvCxnSpPr/>
          <p:nvPr/>
        </p:nvCxnSpPr>
        <p:spPr>
          <a:xfrm>
            <a:off x="142875" y="1143000"/>
            <a:ext cx="7358063" cy="1588"/>
          </a:xfrm>
          <a:prstGeom prst="line">
            <a:avLst/>
          </a:prstGeom>
          <a:ln>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0" descr="om99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23850" y="-819150"/>
            <a:ext cx="10009188" cy="10799763"/>
          </a:xfrm>
          <a:noFill/>
        </p:spPr>
      </p:pic>
      <p:sp>
        <p:nvSpPr>
          <p:cNvPr id="25604" name="Rectangle 4"/>
          <p:cNvSpPr>
            <a:spLocks noGrp="1" noChangeArrowheads="1"/>
          </p:cNvSpPr>
          <p:nvPr>
            <p:ph type="title"/>
          </p:nvPr>
        </p:nvSpPr>
        <p:spPr/>
        <p:txBody>
          <a:bodyPr/>
          <a:lstStyle/>
          <a:p>
            <a:pPr>
              <a:defRPr/>
            </a:pPr>
            <a:r>
              <a:rPr lang="zh-CN" altLang="en-US"/>
              <a:t>实验仪器（续）</a:t>
            </a:r>
          </a:p>
        </p:txBody>
      </p:sp>
      <p:sp>
        <p:nvSpPr>
          <p:cNvPr id="29700" name="AutoShape 11"/>
          <p:cNvSpPr>
            <a:spLocks/>
          </p:cNvSpPr>
          <p:nvPr/>
        </p:nvSpPr>
        <p:spPr bwMode="auto">
          <a:xfrm>
            <a:off x="4716463" y="776288"/>
            <a:ext cx="1150937" cy="314325"/>
          </a:xfrm>
          <a:prstGeom prst="borderCallout1">
            <a:avLst>
              <a:gd name="adj1" fmla="val 36366"/>
              <a:gd name="adj2" fmla="val 106620"/>
              <a:gd name="adj3" fmla="val 52019"/>
              <a:gd name="adj4" fmla="val 187171"/>
            </a:avLst>
          </a:prstGeom>
          <a:solidFill>
            <a:schemeClr val="accent1"/>
          </a:solidFill>
          <a:ln w="9525" algn="ctr">
            <a:solidFill>
              <a:schemeClr val="tx1"/>
            </a:solidFill>
            <a:miter lim="800000"/>
            <a:headEnd/>
            <a:tailEnd/>
          </a:ln>
        </p:spPr>
        <p:txBody>
          <a:bodyPr lIns="0" tIns="0" rIns="0" bIns="0">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 typeface="Arial" panose="020B0604020202020204" pitchFamily="34" charset="0"/>
              <a:buNone/>
            </a:pPr>
            <a:r>
              <a:rPr lang="zh-CN" altLang="en-US" sz="1800">
                <a:latin typeface="Arial" panose="020B0604020202020204" pitchFamily="34" charset="0"/>
                <a:ea typeface="宋体" panose="02010600030101010101" pitchFamily="2" charset="-122"/>
              </a:rPr>
              <a:t>平衡电压</a:t>
            </a:r>
          </a:p>
        </p:txBody>
      </p:sp>
      <p:sp>
        <p:nvSpPr>
          <p:cNvPr id="29701" name="AutoShape 12"/>
          <p:cNvSpPr>
            <a:spLocks/>
          </p:cNvSpPr>
          <p:nvPr/>
        </p:nvSpPr>
        <p:spPr bwMode="auto">
          <a:xfrm>
            <a:off x="4859338" y="1557338"/>
            <a:ext cx="792162" cy="314325"/>
          </a:xfrm>
          <a:prstGeom prst="borderCallout1">
            <a:avLst>
              <a:gd name="adj1" fmla="val 39778"/>
              <a:gd name="adj2" fmla="val 109620"/>
              <a:gd name="adj3" fmla="val 69060"/>
              <a:gd name="adj4" fmla="val 235671"/>
            </a:avLst>
          </a:prstGeom>
          <a:solidFill>
            <a:schemeClr val="accent1"/>
          </a:solidFill>
          <a:ln w="9525" algn="ctr">
            <a:solidFill>
              <a:schemeClr val="tx1"/>
            </a:solidFill>
            <a:miter lim="800000"/>
            <a:headEnd/>
            <a:tailEnd/>
          </a:ln>
        </p:spPr>
        <p:txBody>
          <a:bodyPr lIns="0" tIns="0" rIns="0" bIns="0">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50000"/>
              </a:spcBef>
              <a:buClrTx/>
              <a:buSzTx/>
              <a:buFont typeface="Arial" panose="020B0604020202020204" pitchFamily="34" charset="0"/>
              <a:buNone/>
            </a:pPr>
            <a:r>
              <a:rPr lang="zh-CN" altLang="en-US" sz="1800">
                <a:latin typeface="Arial" panose="020B0604020202020204" pitchFamily="34" charset="0"/>
                <a:ea typeface="宋体" panose="02010600030101010101" pitchFamily="2" charset="-122"/>
              </a:rPr>
              <a:t>计时</a:t>
            </a:r>
          </a:p>
        </p:txBody>
      </p:sp>
      <p:sp>
        <p:nvSpPr>
          <p:cNvPr id="25613" name="Oval 13"/>
          <p:cNvSpPr>
            <a:spLocks noChangeArrowheads="1"/>
          </p:cNvSpPr>
          <p:nvPr/>
        </p:nvSpPr>
        <p:spPr bwMode="auto">
          <a:xfrm>
            <a:off x="6443663" y="620713"/>
            <a:ext cx="2232025" cy="863600"/>
          </a:xfrm>
          <a:prstGeom prst="ellipse">
            <a:avLst/>
          </a:prstGeom>
          <a:noFill/>
          <a:ln w="412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a typeface="宋体" panose="02010600030101010101" pitchFamily="2" charset="-122"/>
            </a:endParaRPr>
          </a:p>
        </p:txBody>
      </p:sp>
      <p:sp>
        <p:nvSpPr>
          <p:cNvPr id="25614" name="Oval 14"/>
          <p:cNvSpPr>
            <a:spLocks noChangeArrowheads="1"/>
          </p:cNvSpPr>
          <p:nvPr/>
        </p:nvSpPr>
        <p:spPr bwMode="auto">
          <a:xfrm>
            <a:off x="6588125" y="1341438"/>
            <a:ext cx="2016125" cy="1008062"/>
          </a:xfrm>
          <a:prstGeom prst="ellipse">
            <a:avLst/>
          </a:prstGeom>
          <a:noFill/>
          <a:ln w="412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a typeface="宋体" panose="02010600030101010101" pitchFamily="2" charset="-122"/>
            </a:endParaRPr>
          </a:p>
        </p:txBody>
      </p:sp>
      <p:sp>
        <p:nvSpPr>
          <p:cNvPr id="25615" name="Line 15"/>
          <p:cNvSpPr>
            <a:spLocks noChangeShapeType="1"/>
          </p:cNvSpPr>
          <p:nvPr/>
        </p:nvSpPr>
        <p:spPr bwMode="auto">
          <a:xfrm>
            <a:off x="2214563" y="2357438"/>
            <a:ext cx="2520950" cy="0"/>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5619" name="Line 19"/>
          <p:cNvSpPr>
            <a:spLocks noChangeShapeType="1"/>
          </p:cNvSpPr>
          <p:nvPr/>
        </p:nvSpPr>
        <p:spPr bwMode="auto">
          <a:xfrm>
            <a:off x="2143125" y="5286375"/>
            <a:ext cx="2520950" cy="0"/>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9706" name="Oval 21"/>
          <p:cNvSpPr>
            <a:spLocks noChangeArrowheads="1"/>
          </p:cNvSpPr>
          <p:nvPr/>
        </p:nvSpPr>
        <p:spPr bwMode="auto">
          <a:xfrm flipH="1" flipV="1">
            <a:off x="2771775" y="1484313"/>
            <a:ext cx="144463" cy="144462"/>
          </a:xfrm>
          <a:prstGeom prst="ellipse">
            <a:avLst/>
          </a:prstGeom>
          <a:solidFill>
            <a:schemeClr val="bg1"/>
          </a:solidFill>
          <a:ln w="9525">
            <a:solidFill>
              <a:schemeClr val="bg1"/>
            </a:solidFill>
            <a:round/>
            <a:headEnd/>
            <a:tailEnd/>
          </a:ln>
        </p:spPr>
        <p:txBody>
          <a:bodyPr wrap="none" lIns="0" tIns="0" rIns="0" bIns="0"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a typeface="宋体" panose="02010600030101010101" pitchFamily="2" charset="-122"/>
            </a:endParaRPr>
          </a:p>
        </p:txBody>
      </p:sp>
      <p:cxnSp>
        <p:nvCxnSpPr>
          <p:cNvPr id="13" name="直接箭头连接符 12"/>
          <p:cNvCxnSpPr/>
          <p:nvPr/>
        </p:nvCxnSpPr>
        <p:spPr>
          <a:xfrm rot="16200000" flipH="1">
            <a:off x="1428750" y="3786188"/>
            <a:ext cx="2928937" cy="71438"/>
          </a:xfrm>
          <a:prstGeom prst="straightConnector1">
            <a:avLst/>
          </a:prstGeom>
          <a:ln>
            <a:solidFill>
              <a:srgbClr val="FFFF00"/>
            </a:solidFill>
            <a:tailEnd type="arrow"/>
          </a:ln>
        </p:spPr>
        <p:style>
          <a:lnRef idx="3">
            <a:schemeClr val="accent3"/>
          </a:lnRef>
          <a:fillRef idx="0">
            <a:schemeClr val="accent3"/>
          </a:fillRef>
          <a:effectRef idx="2">
            <a:schemeClr val="accent3"/>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5613"/>
                                        </p:tgtEl>
                                        <p:attrNameLst>
                                          <p:attrName>style.visibility</p:attrName>
                                        </p:attrNameLst>
                                      </p:cBhvr>
                                      <p:to>
                                        <p:strVal val="visible"/>
                                      </p:to>
                                    </p:set>
                                    <p:animEffect transition="in" filter="strips(downLeft)">
                                      <p:cBhvr>
                                        <p:cTn id="7" dur="500"/>
                                        <p:tgtEl>
                                          <p:spTgt spid="25613"/>
                                        </p:tgtEl>
                                      </p:cBhvr>
                                    </p:animEffect>
                                  </p:childTnLst>
                                  <p:subTnLst>
                                    <p:set>
                                      <p:cBhvr override="childStyle">
                                        <p:cTn dur="1" fill="hold" display="0" masterRel="nextClick" afterEffect="1"/>
                                        <p:tgtEl>
                                          <p:spTgt spid="25613"/>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5614"/>
                                        </p:tgtEl>
                                        <p:attrNameLst>
                                          <p:attrName>style.visibility</p:attrName>
                                        </p:attrNameLst>
                                      </p:cBhvr>
                                      <p:to>
                                        <p:strVal val="visible"/>
                                      </p:to>
                                    </p:set>
                                    <p:animEffect transition="in" filter="strips(downLeft)">
                                      <p:cBhvr>
                                        <p:cTn id="12" dur="500"/>
                                        <p:tgtEl>
                                          <p:spTgt spid="25614"/>
                                        </p:tgtEl>
                                      </p:cBhvr>
                                    </p:animEffect>
                                  </p:childTnLst>
                                  <p:subTnLst>
                                    <p:set>
                                      <p:cBhvr override="childStyle">
                                        <p:cTn dur="1" fill="hold" display="0" masterRel="nextClick" afterEffect="1"/>
                                        <p:tgtEl>
                                          <p:spTgt spid="25614"/>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6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3" grpId="0" animBg="1"/>
      <p:bldP spid="25614" grpId="0" animBg="1"/>
      <p:bldP spid="25615" grpId="0" animBg="1"/>
      <p:bldP spid="256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a:defRPr/>
            </a:pPr>
            <a:r>
              <a:rPr lang="zh-CN" altLang="en-US" sz="3200"/>
              <a:t>测量步骤</a:t>
            </a:r>
            <a:br>
              <a:rPr lang="zh-CN" altLang="en-US" sz="3200"/>
            </a:br>
            <a:r>
              <a:rPr lang="en-US" altLang="zh-CN" sz="3200"/>
              <a:t>PROCEEDURES</a:t>
            </a:r>
          </a:p>
        </p:txBody>
      </p:sp>
      <p:sp>
        <p:nvSpPr>
          <p:cNvPr id="31747" name="Rectangle 3"/>
          <p:cNvSpPr>
            <a:spLocks noGrp="1" noChangeArrowheads="1"/>
          </p:cNvSpPr>
          <p:nvPr>
            <p:ph type="body" idx="1"/>
          </p:nvPr>
        </p:nvSpPr>
        <p:spPr>
          <a:xfrm>
            <a:off x="869950" y="1535113"/>
            <a:ext cx="7662863" cy="4613275"/>
          </a:xfrm>
        </p:spPr>
        <p:txBody>
          <a:bodyPr/>
          <a:lstStyle/>
          <a:p>
            <a:r>
              <a:rPr lang="en-US" altLang="zh-CN" smtClean="0">
                <a:ea typeface="宋体" panose="02010600030101010101" pitchFamily="2" charset="-122"/>
              </a:rPr>
              <a:t>1</a:t>
            </a:r>
            <a:r>
              <a:rPr lang="zh-CN" altLang="en-US" smtClean="0">
                <a:ea typeface="宋体" panose="02010600030101010101" pitchFamily="2" charset="-122"/>
              </a:rPr>
              <a:t>、检查并调节仪器水平。</a:t>
            </a:r>
            <a:endParaRPr lang="en-US" altLang="zh-CN" smtClean="0">
              <a:ea typeface="宋体" panose="02010600030101010101" pitchFamily="2" charset="-122"/>
            </a:endParaRPr>
          </a:p>
          <a:p>
            <a:endParaRPr lang="zh-CN" altLang="en-US" smtClean="0">
              <a:ea typeface="宋体" panose="02010600030101010101" pitchFamily="2" charset="-122"/>
            </a:endParaRPr>
          </a:p>
          <a:p>
            <a:r>
              <a:rPr lang="en-US" altLang="zh-CN" smtClean="0">
                <a:ea typeface="宋体" panose="02010600030101010101" pitchFamily="2" charset="-122"/>
              </a:rPr>
              <a:t>2</a:t>
            </a:r>
            <a:r>
              <a:rPr lang="zh-CN" altLang="en-US" smtClean="0">
                <a:ea typeface="宋体" panose="02010600030101010101" pitchFamily="2" charset="-122"/>
              </a:rPr>
              <a:t>、首先练习正确选择和控制油滴，需要耐心和细致。</a:t>
            </a:r>
            <a:endParaRPr lang="en-US" altLang="zh-CN" smtClean="0">
              <a:ea typeface="宋体" panose="02010600030101010101" pitchFamily="2" charset="-122"/>
            </a:endParaRPr>
          </a:p>
          <a:p>
            <a:endParaRPr lang="zh-CN" altLang="en-US" smtClean="0">
              <a:ea typeface="宋体" panose="02010600030101010101" pitchFamily="2" charset="-122"/>
            </a:endParaRPr>
          </a:p>
          <a:p>
            <a:pPr lvl="1"/>
            <a:r>
              <a:rPr lang="zh-CN" altLang="en-US" b="1" smtClean="0">
                <a:ea typeface="宋体" panose="02010600030101010101" pitchFamily="2" charset="-122"/>
              </a:rPr>
              <a:t>合适的油滴</a:t>
            </a:r>
            <a:r>
              <a:rPr lang="zh-CN" altLang="en-US" smtClean="0">
                <a:ea typeface="宋体" panose="02010600030101010101" pitchFamily="2" charset="-122"/>
              </a:rPr>
              <a:t>：</a:t>
            </a:r>
          </a:p>
          <a:p>
            <a:pPr lvl="2"/>
            <a:r>
              <a:rPr lang="zh-CN" altLang="en-US" smtClean="0">
                <a:ea typeface="宋体" panose="02010600030101010101" pitchFamily="2" charset="-122"/>
              </a:rPr>
              <a:t>大小：直径在</a:t>
            </a:r>
            <a:r>
              <a:rPr lang="en-US" altLang="zh-CN" smtClean="0">
                <a:ea typeface="宋体" panose="02010600030101010101" pitchFamily="2" charset="-122"/>
              </a:rPr>
              <a:t>0.5~1mm</a:t>
            </a:r>
            <a:r>
              <a:rPr lang="zh-CN" altLang="en-US" smtClean="0">
                <a:ea typeface="宋体" panose="02010600030101010101" pitchFamily="2" charset="-122"/>
              </a:rPr>
              <a:t>（监视器）左右，撤电压匀速下降</a:t>
            </a:r>
            <a:r>
              <a:rPr lang="en-US" altLang="zh-CN" smtClean="0">
                <a:ea typeface="宋体" panose="02010600030101010101" pitchFamily="2" charset="-122"/>
              </a:rPr>
              <a:t>4</a:t>
            </a:r>
            <a:r>
              <a:rPr lang="zh-CN" altLang="en-US" smtClean="0">
                <a:ea typeface="宋体" panose="02010600030101010101" pitchFamily="2" charset="-122"/>
              </a:rPr>
              <a:t>格的时间</a:t>
            </a:r>
            <a:r>
              <a:rPr lang="en-US" altLang="zh-CN" smtClean="0">
                <a:ea typeface="宋体" panose="02010600030101010101" pitchFamily="2" charset="-122"/>
              </a:rPr>
              <a:t>8~30s</a:t>
            </a:r>
            <a:r>
              <a:rPr lang="zh-CN" altLang="en-US" smtClean="0">
                <a:ea typeface="宋体" panose="02010600030101010101" pitchFamily="2" charset="-122"/>
              </a:rPr>
              <a:t>左右。</a:t>
            </a:r>
            <a:endParaRPr lang="en-US" altLang="zh-CN" smtClean="0">
              <a:ea typeface="宋体" panose="02010600030101010101" pitchFamily="2" charset="-122"/>
            </a:endParaRPr>
          </a:p>
          <a:p>
            <a:pPr lvl="2"/>
            <a:endParaRPr lang="zh-CN" altLang="en-US" smtClean="0">
              <a:ea typeface="宋体" panose="02010600030101010101" pitchFamily="2" charset="-122"/>
            </a:endParaRPr>
          </a:p>
          <a:p>
            <a:pPr lvl="2"/>
            <a:r>
              <a:rPr lang="zh-CN" altLang="en-US" smtClean="0">
                <a:ea typeface="宋体" panose="02010600030101010101" pitchFamily="2" charset="-122"/>
              </a:rPr>
              <a:t>电量：加提升电压能上，调平衡电压能静止。一般平衡电压在</a:t>
            </a:r>
            <a:r>
              <a:rPr lang="en-US" altLang="zh-CN" smtClean="0">
                <a:ea typeface="宋体" panose="02010600030101010101" pitchFamily="2" charset="-122"/>
              </a:rPr>
              <a:t>200-300</a:t>
            </a:r>
            <a:r>
              <a:rPr lang="zh-CN" altLang="en-US" smtClean="0">
                <a:ea typeface="宋体" panose="02010600030101010101" pitchFamily="2" charset="-122"/>
              </a:rPr>
              <a:t>之间。</a:t>
            </a:r>
          </a:p>
          <a:p>
            <a:pPr lvl="2"/>
            <a:endParaRPr lang="zh-CN" altLang="en-US" smtClean="0">
              <a:ea typeface="宋体" panose="02010600030101010101" pitchFamily="2" charset="-122"/>
            </a:endParaRPr>
          </a:p>
          <a:p>
            <a:pPr lvl="2"/>
            <a:endParaRPr lang="en-US" altLang="zh-CN" smtClean="0">
              <a:ea typeface="宋体" panose="02010600030101010101" pitchFamily="2" charset="-122"/>
            </a:endParaRP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5.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6.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182</TotalTime>
  <Words>1472</Words>
  <Application>Microsoft Office PowerPoint</Application>
  <PresentationFormat>全屏显示(4:3)</PresentationFormat>
  <Paragraphs>269</Paragraphs>
  <Slides>23</Slides>
  <Notes>18</Notes>
  <HiddenSlides>0</HiddenSlides>
  <MMClips>1</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vt:i4>
      </vt:variant>
      <vt:variant>
        <vt:lpstr>幻灯片标题</vt:lpstr>
      </vt:variant>
      <vt:variant>
        <vt:i4>23</vt:i4>
      </vt:variant>
    </vt:vector>
  </HeadingPairs>
  <TitlesOfParts>
    <vt:vector size="40" baseType="lpstr">
      <vt:lpstr>黑体</vt:lpstr>
      <vt:lpstr>华文隶书</vt:lpstr>
      <vt:lpstr>华文中宋</vt:lpstr>
      <vt:lpstr>宋体</vt:lpstr>
      <vt:lpstr>Arial</vt:lpstr>
      <vt:lpstr>Calibri</vt:lpstr>
      <vt:lpstr>Lucida Sans Unicode</vt:lpstr>
      <vt:lpstr>Times New Roman</vt:lpstr>
      <vt:lpstr>Verdana</vt:lpstr>
      <vt:lpstr>Wingdings</vt:lpstr>
      <vt:lpstr>Wingdings 2</vt:lpstr>
      <vt:lpstr>Wingdings 3</vt:lpstr>
      <vt:lpstr>聚合</vt:lpstr>
      <vt:lpstr>Microsoft 公式 3.0</vt:lpstr>
      <vt:lpstr>公式</vt:lpstr>
      <vt:lpstr>Equation.KSEE3</vt:lpstr>
      <vt:lpstr>Equation</vt:lpstr>
      <vt:lpstr>PowerPoint 演示文稿</vt:lpstr>
      <vt:lpstr>一、实验目的  PURPOSE </vt:lpstr>
      <vt:lpstr>密立根油滴实验：意义和地位</vt:lpstr>
      <vt:lpstr>三、实验原理</vt:lpstr>
      <vt:lpstr>现象观察 OBSERVATION</vt:lpstr>
      <vt:lpstr>如何测得基本电荷值？ HOW TO?</vt:lpstr>
      <vt:lpstr>四、实验--任务和条件     EXPERIMENT</vt:lpstr>
      <vt:lpstr>实验仪器（续）</vt:lpstr>
      <vt:lpstr>测量步骤 PROCEEDURES</vt:lpstr>
      <vt:lpstr>测量步骤(续)</vt:lpstr>
      <vt:lpstr>注意事项</vt:lpstr>
      <vt:lpstr>PowerPoint 演示文稿</vt:lpstr>
      <vt:lpstr>PowerPoint 演示文稿</vt:lpstr>
      <vt:lpstr>PowerPoint 演示文稿</vt:lpstr>
      <vt:lpstr>PowerPoint 演示文稿</vt:lpstr>
      <vt:lpstr>平衡法测量油滴电量 METHOD</vt:lpstr>
      <vt:lpstr>平衡法测量油滴电量</vt:lpstr>
      <vt:lpstr>平衡法测量油滴电量（续）</vt:lpstr>
      <vt:lpstr>平衡法测量油滴电量（续）</vt:lpstr>
      <vt:lpstr>实验仪器 APPARATUS</vt:lpstr>
      <vt:lpstr>实验仪器（续）</vt:lpstr>
      <vt:lpstr>实验仪器（续）</vt:lpstr>
      <vt:lpstr>实验仪器（续）</vt:lpstr>
    </vt:vector>
  </TitlesOfParts>
  <Company>P R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China</dc:creator>
  <cp:lastModifiedBy>win7</cp:lastModifiedBy>
  <cp:revision>41</cp:revision>
  <dcterms:created xsi:type="dcterms:W3CDTF">2017-11-24T02:28:07Z</dcterms:created>
  <dcterms:modified xsi:type="dcterms:W3CDTF">2022-10-08T04:31:48Z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