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  <p:sldMasterId id="2147483931" r:id="rId2"/>
    <p:sldMasterId id="2147483932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9" r:id="rId5"/>
    <p:sldId id="270" r:id="rId6"/>
    <p:sldId id="257" r:id="rId7"/>
    <p:sldId id="274" r:id="rId8"/>
    <p:sldId id="276" r:id="rId9"/>
    <p:sldId id="258" r:id="rId10"/>
    <p:sldId id="269" r:id="rId11"/>
    <p:sldId id="272" r:id="rId12"/>
    <p:sldId id="264" r:id="rId13"/>
    <p:sldId id="271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500" kern="1200">
        <a:solidFill>
          <a:schemeClr val="hlink"/>
        </a:solidFill>
        <a:latin typeface="Verdana" panose="020B0604030504040204" pitchFamily="34" charset="0"/>
        <a:ea typeface="新宋体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hlink"/>
        </a:solidFill>
        <a:latin typeface="Verdana" panose="020B0604030504040204" pitchFamily="34" charset="0"/>
        <a:ea typeface="新宋体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hlink"/>
        </a:solidFill>
        <a:latin typeface="Verdana" panose="020B0604030504040204" pitchFamily="34" charset="0"/>
        <a:ea typeface="新宋体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hlink"/>
        </a:solidFill>
        <a:latin typeface="Verdana" panose="020B0604030504040204" pitchFamily="34" charset="0"/>
        <a:ea typeface="新宋体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hlink"/>
        </a:solidFill>
        <a:latin typeface="Verdana" panose="020B0604030504040204" pitchFamily="34" charset="0"/>
        <a:ea typeface="新宋体" panose="02010609030101010101" pitchFamily="49" charset="-122"/>
        <a:cs typeface="+mn-cs"/>
      </a:defRPr>
    </a:lvl5pPr>
    <a:lvl6pPr marL="2286000" algn="l" defTabSz="914400" rtl="0" eaLnBrk="1" latinLnBrk="0" hangingPunct="1">
      <a:defRPr sz="3500" kern="1200">
        <a:solidFill>
          <a:schemeClr val="hlink"/>
        </a:solidFill>
        <a:latin typeface="Verdana" panose="020B0604030504040204" pitchFamily="34" charset="0"/>
        <a:ea typeface="新宋体" panose="02010609030101010101" pitchFamily="49" charset="-122"/>
        <a:cs typeface="+mn-cs"/>
      </a:defRPr>
    </a:lvl6pPr>
    <a:lvl7pPr marL="2743200" algn="l" defTabSz="914400" rtl="0" eaLnBrk="1" latinLnBrk="0" hangingPunct="1">
      <a:defRPr sz="3500" kern="1200">
        <a:solidFill>
          <a:schemeClr val="hlink"/>
        </a:solidFill>
        <a:latin typeface="Verdana" panose="020B0604030504040204" pitchFamily="34" charset="0"/>
        <a:ea typeface="新宋体" panose="02010609030101010101" pitchFamily="49" charset="-122"/>
        <a:cs typeface="+mn-cs"/>
      </a:defRPr>
    </a:lvl7pPr>
    <a:lvl8pPr marL="3200400" algn="l" defTabSz="914400" rtl="0" eaLnBrk="1" latinLnBrk="0" hangingPunct="1">
      <a:defRPr sz="3500" kern="1200">
        <a:solidFill>
          <a:schemeClr val="hlink"/>
        </a:solidFill>
        <a:latin typeface="Verdana" panose="020B0604030504040204" pitchFamily="34" charset="0"/>
        <a:ea typeface="新宋体" panose="02010609030101010101" pitchFamily="49" charset="-122"/>
        <a:cs typeface="+mn-cs"/>
      </a:defRPr>
    </a:lvl8pPr>
    <a:lvl9pPr marL="3657600" algn="l" defTabSz="914400" rtl="0" eaLnBrk="1" latinLnBrk="0" hangingPunct="1">
      <a:defRPr sz="3500" kern="1200">
        <a:solidFill>
          <a:schemeClr val="hlink"/>
        </a:solidFill>
        <a:latin typeface="Verdana" panose="020B0604030504040204" pitchFamily="34" charset="0"/>
        <a:ea typeface="新宋体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8080"/>
    <a:srgbClr val="CC3300"/>
    <a:srgbClr val="FF6600"/>
    <a:srgbClr val="0000FF"/>
    <a:srgbClr val="0000CC"/>
    <a:srgbClr val="00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0" autoAdjust="0"/>
  </p:normalViewPr>
  <p:slideViewPr>
    <p:cSldViewPr>
      <p:cViewPr varScale="1">
        <p:scale>
          <a:sx n="106" d="100"/>
          <a:sy n="106" d="100"/>
        </p:scale>
        <p:origin x="17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1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2278B5-56ED-4D7A-A63E-8B949B821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34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1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1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1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9FB6D3-7CF5-4ECA-B458-E483D8449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523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78219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2646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40806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13679-7E83-488D-872C-7209B42B1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456684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C3DBF-8346-41AA-ACF0-6A88A53CBD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834936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6F09D-3287-4CA3-8C53-A58E1FA12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1073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9B171-EB90-4260-A440-169874B70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06357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FD854-A27C-4505-BDB8-37B229071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931776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FD6A-D28D-41BF-BB65-D6B2600558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818711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39F8A-5038-4C29-9FCD-4C04D8527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978106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61746-D1D9-46D5-82D0-F6638C9E31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959049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10076"/>
      </p:ext>
    </p:extLst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FEB5B-EF54-45D1-AA4A-E143C40736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821622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F0FC6-2B96-4769-9E99-D7F7E670A3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516982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34501-20E0-4688-8FFE-ADEC81DE7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642592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83E54-EDDF-4465-8A44-98C6160913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836811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1587 w 64000"/>
                <a:gd name="T1" fmla="*/ 85 h 64000"/>
                <a:gd name="T2" fmla="*/ 2304 w 64000"/>
                <a:gd name="T3" fmla="*/ 1152 h 64000"/>
                <a:gd name="T4" fmla="*/ 1587 w 64000"/>
                <a:gd name="T5" fmla="*/ 2219 h 64000"/>
                <a:gd name="T6" fmla="*/ 1587 w 64000"/>
                <a:gd name="T7" fmla="*/ 2219 h 64000"/>
                <a:gd name="T8" fmla="*/ 1587 w 64000"/>
                <a:gd name="T9" fmla="*/ 2219 h 64000"/>
                <a:gd name="T10" fmla="*/ 1587 w 64000"/>
                <a:gd name="T11" fmla="*/ 2219 h 64000"/>
                <a:gd name="T12" fmla="*/ 1587 w 64000"/>
                <a:gd name="T13" fmla="*/ 85 h 64000"/>
                <a:gd name="T14" fmla="*/ 1587 w 64000"/>
                <a:gd name="T15" fmla="*/ 85 h 64000"/>
                <a:gd name="T16" fmla="*/ 1587 w 64000"/>
                <a:gd name="T17" fmla="*/ 8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2027 w 64000"/>
                <a:gd name="T1" fmla="*/ 248 h 64000"/>
                <a:gd name="T2" fmla="*/ 2544 w 64000"/>
                <a:gd name="T3" fmla="*/ 1272 h 64000"/>
                <a:gd name="T4" fmla="*/ 2027 w 64000"/>
                <a:gd name="T5" fmla="*/ 2296 h 64000"/>
                <a:gd name="T6" fmla="*/ 2027 w 64000"/>
                <a:gd name="T7" fmla="*/ 2296 h 64000"/>
                <a:gd name="T8" fmla="*/ 2027 w 64000"/>
                <a:gd name="T9" fmla="*/ 2296 h 64000"/>
                <a:gd name="T10" fmla="*/ 2027 w 64000"/>
                <a:gd name="T11" fmla="*/ 2296 h 64000"/>
                <a:gd name="T12" fmla="*/ 2027 w 64000"/>
                <a:gd name="T13" fmla="*/ 248 h 64000"/>
                <a:gd name="T14" fmla="*/ 2027 w 64000"/>
                <a:gd name="T15" fmla="*/ 248 h 64000"/>
                <a:gd name="T16" fmla="*/ 2027 w 64000"/>
                <a:gd name="T17" fmla="*/ 24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90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6313A-0A28-4597-B8D6-86AB7F579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247330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375C7-3982-4B7A-B272-6F745DF7E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390459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AC528-EB0E-4C59-8D74-05E36B9C9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837301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27F0E-89D5-4BDA-B79E-66CEA45AB1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397136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D0FC-B874-4260-9935-88A05CB674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448997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EE303-630D-4405-A940-F9BF3635D8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879000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6505561"/>
      </p:ext>
    </p:extLst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3227F-ADB2-4A9F-8455-1E9101860E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99087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BF152-9182-4A39-8373-CCE7CA7E24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983094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B4C58-4A30-49EB-888E-7A439529B5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035418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0CB19-F82C-4B79-8EC2-44EC5CF1B8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68610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BB2B3-BB35-4887-A6E0-C9DDCF87AB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35612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770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8554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4749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7377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9780475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603760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7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E98AAC6-E06B-4DFF-8505-226277B491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2056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2037 w 64000"/>
                <a:gd name="T1" fmla="*/ 177 h 64000"/>
                <a:gd name="T2" fmla="*/ 2592 w 64000"/>
                <a:gd name="T3" fmla="*/ 984 h 64000"/>
                <a:gd name="T4" fmla="*/ 2037 w 64000"/>
                <a:gd name="T5" fmla="*/ 1791 h 64000"/>
                <a:gd name="T6" fmla="*/ 2037 w 64000"/>
                <a:gd name="T7" fmla="*/ 1791 h 64000"/>
                <a:gd name="T8" fmla="*/ 2037 w 64000"/>
                <a:gd name="T9" fmla="*/ 1791 h 64000"/>
                <a:gd name="T10" fmla="*/ 2037 w 64000"/>
                <a:gd name="T11" fmla="*/ 1791 h 64000"/>
                <a:gd name="T12" fmla="*/ 2037 w 64000"/>
                <a:gd name="T13" fmla="*/ 177 h 64000"/>
                <a:gd name="T14" fmla="*/ 2037 w 64000"/>
                <a:gd name="T15" fmla="*/ 177 h 64000"/>
                <a:gd name="T16" fmla="*/ 2037 w 64000"/>
                <a:gd name="T17" fmla="*/ 177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1525 w 64000"/>
                <a:gd name="T1" fmla="*/ 174 h 64000"/>
                <a:gd name="T2" fmla="*/ 1949 w 64000"/>
                <a:gd name="T3" fmla="*/ 994 h 64000"/>
                <a:gd name="T4" fmla="*/ 1525 w 64000"/>
                <a:gd name="T5" fmla="*/ 1813 h 64000"/>
                <a:gd name="T6" fmla="*/ 1525 w 64000"/>
                <a:gd name="T7" fmla="*/ 1813 h 64000"/>
                <a:gd name="T8" fmla="*/ 1525 w 64000"/>
                <a:gd name="T9" fmla="*/ 1813 h 64000"/>
                <a:gd name="T10" fmla="*/ 1525 w 64000"/>
                <a:gd name="T11" fmla="*/ 1813 h 64000"/>
                <a:gd name="T12" fmla="*/ 1525 w 64000"/>
                <a:gd name="T13" fmla="*/ 174 h 64000"/>
                <a:gd name="T14" fmla="*/ 1525 w 64000"/>
                <a:gd name="T15" fmla="*/ 174 h 64000"/>
                <a:gd name="T16" fmla="*/ 1525 w 64000"/>
                <a:gd name="T17" fmla="*/ 174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280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80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80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A33A91-D2B9-4879-B4B3-8146B9959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nobelprize.org/nobel_prizes/physics/laureates/1925/franck.jpg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jpeg"/><Relationship Id="rId5" Type="http://schemas.openxmlformats.org/officeDocument/2006/relationships/image" Target="http://nobelprize.org/nobel_prizes/physics/laureates/1925/hertz.jpg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1123950"/>
            <a:ext cx="7704137" cy="1800225"/>
          </a:xfrm>
        </p:spPr>
        <p:txBody>
          <a:bodyPr/>
          <a:lstStyle/>
          <a:p>
            <a:pPr eaLnBrk="1" hangingPunct="1"/>
            <a:r>
              <a:rPr lang="zh-CN" altLang="en-US" sz="6600" b="1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弗兰克</a:t>
            </a:r>
            <a:r>
              <a:rPr lang="en-US" altLang="zh-CN" sz="6600" b="1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6600" b="1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赫兹实验</a:t>
            </a: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3863975" y="4003675"/>
            <a:ext cx="47402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zh-CN" altLang="en-US" sz="3500" b="1">
                <a:solidFill>
                  <a:srgbClr val="0000CC"/>
                </a:solidFill>
                <a:ea typeface="新宋体" panose="02010609030101010101" pitchFamily="49" charset="-122"/>
              </a:rPr>
              <a:t>指导教师：易多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59"/>
          <p:cNvSpPr>
            <a:spLocks noChangeArrowheads="1"/>
          </p:cNvSpPr>
          <p:nvPr/>
        </p:nvSpPr>
        <p:spPr bwMode="auto">
          <a:xfrm>
            <a:off x="323850" y="53975"/>
            <a:ext cx="2879725" cy="71120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</p:spPr>
        <p:txBody>
          <a:bodyPr anchor="b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CC3300"/>
                </a:solidFill>
              </a:rPr>
              <a:t>数据处理</a:t>
            </a:r>
          </a:p>
        </p:txBody>
      </p:sp>
      <p:sp>
        <p:nvSpPr>
          <p:cNvPr id="15363" name="Text Box 562"/>
          <p:cNvSpPr txBox="1">
            <a:spLocks noChangeArrowheads="1"/>
          </p:cNvSpPr>
          <p:nvPr/>
        </p:nvSpPr>
        <p:spPr bwMode="auto">
          <a:xfrm>
            <a:off x="3563938" y="620713"/>
            <a:ext cx="2089150" cy="46672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3300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  </a:t>
            </a:r>
            <a:r>
              <a:rPr lang="zh-CN" altLang="en-US" sz="2400" b="1">
                <a:solidFill>
                  <a:srgbClr val="CC3300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实验数据表</a:t>
            </a:r>
          </a:p>
        </p:txBody>
      </p:sp>
      <p:graphicFrame>
        <p:nvGraphicFramePr>
          <p:cNvPr id="439925" name="Group 629"/>
          <p:cNvGraphicFramePr>
            <a:graphicFrameLocks noGrp="1"/>
          </p:cNvGraphicFramePr>
          <p:nvPr/>
        </p:nvGraphicFramePr>
        <p:xfrm>
          <a:off x="323850" y="1412875"/>
          <a:ext cx="7996238" cy="5078413"/>
        </p:xfrm>
        <a:graphic>
          <a:graphicData uri="http://schemas.openxmlformats.org/drawingml/2006/table">
            <a:tbl>
              <a:tblPr/>
              <a:tblGrid>
                <a:gridCol w="1389063"/>
                <a:gridCol w="1389062"/>
                <a:gridCol w="1389063"/>
                <a:gridCol w="1106487"/>
                <a:gridCol w="1209675"/>
                <a:gridCol w="1512888"/>
              </a:tblGrid>
              <a:tr h="1207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(</a:t>
                      </a:r>
                      <a:r>
                        <a:rPr kumimoji="0" lang="el-G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10v)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I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l-G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A)</a:t>
                      </a:r>
                      <a:endParaRPr kumimoji="0" lang="el-G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U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(</a:t>
                      </a:r>
                      <a:r>
                        <a:rPr kumimoji="0" lang="el-G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10v)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I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-8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A</a:t>
                      </a:r>
                      <a:r>
                        <a:rPr kumimoji="0" lang="el-G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)</a:t>
                      </a:r>
                      <a:endParaRPr kumimoji="0" lang="el-G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U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(</a:t>
                      </a:r>
                      <a:r>
                        <a:rPr kumimoji="0" lang="el-G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10v)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I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l-G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-8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A</a:t>
                      </a:r>
                      <a:r>
                        <a:rPr kumimoji="0" lang="el-G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)</a:t>
                      </a:r>
                      <a:endParaRPr kumimoji="0" lang="el-G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6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6.35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63.5 V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3.23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32.3 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nA</a:t>
                      </a:r>
                      <a:endParaRPr kumimoji="0" lang="zh-CN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graphicFrame>
        <p:nvGraphicFramePr>
          <p:cNvPr id="16388" name="Object 0"/>
          <p:cNvGraphicFramePr>
            <a:graphicFrameLocks noChangeAspect="1"/>
          </p:cNvGraphicFramePr>
          <p:nvPr/>
        </p:nvGraphicFramePr>
        <p:xfrm>
          <a:off x="468313" y="-26988"/>
          <a:ext cx="8893175" cy="560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图表" r:id="rId3" imgW="5352927" imgH="3743439" progId="Excel.Chart.8">
                  <p:embed/>
                </p:oleObj>
              </mc:Choice>
              <mc:Fallback>
                <p:oleObj name="图表" r:id="rId3" imgW="5352927" imgH="3743439" progId="Excel.Char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-26988"/>
                        <a:ext cx="8893175" cy="560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>
            <p:ph idx="4294967295"/>
          </p:nvPr>
        </p:nvGraphicFramePr>
        <p:xfrm>
          <a:off x="1614488" y="1700213"/>
          <a:ext cx="37036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公式" r:id="rId5" imgW="3009900" imgH="393700" progId="Equation.3">
                  <p:embed/>
                </p:oleObj>
              </mc:Choice>
              <mc:Fallback>
                <p:oleObj name="公式" r:id="rId5" imgW="30099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1700213"/>
                        <a:ext cx="37036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13"/>
          <p:cNvSpPr txBox="1">
            <a:spLocks noChangeArrowheads="1"/>
          </p:cNvSpPr>
          <p:nvPr/>
        </p:nvSpPr>
        <p:spPr bwMode="auto">
          <a:xfrm>
            <a:off x="668338" y="5300663"/>
            <a:ext cx="840581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3300"/>
                </a:solidFill>
                <a:latin typeface="Verdana" panose="020B0604030504040204" pitchFamily="34" charset="0"/>
              </a:rPr>
              <a:t>求第一激发电位，再求绝对误差及相对误差</a:t>
            </a:r>
            <a:endParaRPr lang="en-US" altLang="zh-CN" sz="2800" b="1">
              <a:solidFill>
                <a:srgbClr val="CC33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3300"/>
                </a:solidFill>
                <a:latin typeface="Verdana" panose="020B0604030504040204" pitchFamily="34" charset="0"/>
              </a:rPr>
              <a:t>（理论值</a:t>
            </a:r>
            <a:r>
              <a:rPr lang="en-US" altLang="zh-CN" sz="2800" b="1">
                <a:solidFill>
                  <a:srgbClr val="CC3300"/>
                </a:solidFill>
                <a:latin typeface="Verdana" panose="020B0604030504040204" pitchFamily="34" charset="0"/>
              </a:rPr>
              <a:t>11.61V</a:t>
            </a:r>
            <a:r>
              <a:rPr lang="zh-CN" altLang="en-US" sz="2800" b="1">
                <a:solidFill>
                  <a:srgbClr val="CC3300"/>
                </a:solidFill>
                <a:latin typeface="Verdana" panose="020B0604030504040204" pitchFamily="34" charset="0"/>
              </a:rPr>
              <a:t>）</a:t>
            </a:r>
            <a:endParaRPr lang="en-US" altLang="zh-CN" sz="2800" b="1">
              <a:solidFill>
                <a:srgbClr val="CC33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C3300"/>
                </a:solidFill>
                <a:latin typeface="Verdana" panose="020B0604030504040204" pitchFamily="34" charset="0"/>
              </a:rPr>
              <a:t>P49  2,3</a:t>
            </a:r>
            <a:r>
              <a:rPr lang="zh-CN" altLang="en-US" sz="2800" b="1">
                <a:solidFill>
                  <a:srgbClr val="CC3300"/>
                </a:solidFill>
                <a:latin typeface="Verdana" panose="020B0604030504040204" pitchFamily="34" charset="0"/>
              </a:rPr>
              <a:t>题</a:t>
            </a:r>
            <a:endParaRPr lang="zh-CN" altLang="en-US" sz="2800">
              <a:solidFill>
                <a:srgbClr val="CC3300"/>
              </a:solidFill>
              <a:latin typeface="Verdana" panose="020B0604030504040204" pitchFamily="34" charset="0"/>
            </a:endParaRP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684213" y="333375"/>
            <a:ext cx="2808287" cy="830263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3300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实验曲线</a:t>
            </a:r>
            <a:r>
              <a:rPr lang="en-US" altLang="zh-CN" sz="2400" b="1">
                <a:solidFill>
                  <a:srgbClr val="CC3300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-</a:t>
            </a:r>
            <a:r>
              <a:rPr lang="zh-CN" altLang="en-US" sz="2400" b="1">
                <a:solidFill>
                  <a:srgbClr val="CC3300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用坐标纸</a:t>
            </a:r>
            <a:r>
              <a:rPr lang="en-US" altLang="zh-CN" sz="2400" b="1">
                <a:solidFill>
                  <a:srgbClr val="CC3300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/</a:t>
            </a:r>
            <a:r>
              <a:rPr lang="zh-CN" altLang="en-US" sz="2400" b="1">
                <a:solidFill>
                  <a:srgbClr val="CC3300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电脑</a:t>
            </a:r>
            <a:r>
              <a:rPr lang="en-US" altLang="zh-CN" sz="2400" b="1">
                <a:solidFill>
                  <a:srgbClr val="CC3300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excel</a:t>
            </a:r>
            <a:endParaRPr lang="zh-CN" altLang="en-US" sz="2400" b="1">
              <a:solidFill>
                <a:srgbClr val="CC3300"/>
              </a:solidFill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 advTm="15000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03238"/>
            <a:ext cx="2305050" cy="679450"/>
          </a:xfrm>
          <a:solidFill>
            <a:srgbClr val="CCFFFF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</p:spPr>
        <p:txBody>
          <a:bodyPr>
            <a:flatTx/>
          </a:bodyPr>
          <a:lstStyle/>
          <a:p>
            <a:pPr eaLnBrk="1" hangingPunct="1"/>
            <a:r>
              <a:rPr lang="zh-CN" altLang="en-US" sz="4000" b="1" smtClean="0">
                <a:solidFill>
                  <a:srgbClr val="CC3300"/>
                </a:solidFill>
                <a:ea typeface="新宋体" panose="02010609030101010101" pitchFamily="49" charset="-122"/>
              </a:rPr>
              <a:t>实验目的</a:t>
            </a:r>
          </a:p>
        </p:txBody>
      </p:sp>
      <p:sp>
        <p:nvSpPr>
          <p:cNvPr id="7171" name="AutoShape 3"/>
          <p:cNvSpPr>
            <a:spLocks noChangeArrowheads="1"/>
          </p:cNvSpPr>
          <p:nvPr>
            <p:ph type="body" idx="1"/>
          </p:nvPr>
        </p:nvSpPr>
        <p:spPr>
          <a:xfrm>
            <a:off x="395288" y="2492375"/>
            <a:ext cx="8604250" cy="2949575"/>
          </a:xfrm>
          <a:prstGeom prst="roundRect">
            <a:avLst>
              <a:gd name="adj" fmla="val 14593"/>
            </a:avLst>
          </a:prstGeom>
          <a:noFill/>
        </p:spPr>
        <p:txBody>
          <a:bodyPr/>
          <a:lstStyle/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zh-CN" altLang="en-US" sz="3300" smtClean="0">
                <a:latin typeface="隶书" panose="02010509060101010101" pitchFamily="49" charset="-122"/>
                <a:ea typeface="隶书" panose="02010509060101010101" pitchFamily="49" charset="-122"/>
              </a:rPr>
              <a:t>了解弗兰克</a:t>
            </a:r>
            <a:r>
              <a:rPr lang="en-US" altLang="zh-CN" sz="330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3300" smtClean="0">
                <a:latin typeface="隶书" panose="02010509060101010101" pitchFamily="49" charset="-122"/>
                <a:ea typeface="隶书" panose="02010509060101010101" pitchFamily="49" charset="-122"/>
              </a:rPr>
              <a:t>赫兹实验的原理和实验方法</a:t>
            </a:r>
          </a:p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zh-CN" altLang="en-US" sz="330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zh-CN" altLang="en-US" sz="3300" smtClean="0">
                <a:latin typeface="隶书" panose="02010509060101010101" pitchFamily="49" charset="-122"/>
                <a:ea typeface="隶书" panose="02010509060101010101" pitchFamily="49" charset="-122"/>
              </a:rPr>
              <a:t>测量氩原子的第一激发电位</a:t>
            </a:r>
            <a:r>
              <a:rPr lang="en-US" altLang="zh-CN" sz="3300" smtClean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3300" smtClean="0">
                <a:latin typeface="隶书" panose="02010509060101010101" pitchFamily="49" charset="-122"/>
                <a:ea typeface="隶书" panose="02010509060101010101" pitchFamily="49" charset="-122"/>
              </a:rPr>
              <a:t>证明原子能级的存在 </a:t>
            </a:r>
          </a:p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endParaRPr lang="zh-CN" altLang="en-US" sz="330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300" smtClean="0">
              <a:ea typeface="隶书" panose="02010509060101010101" pitchFamily="49" charset="-122"/>
            </a:endParaRPr>
          </a:p>
          <a:p>
            <a:pPr eaLnBrk="1" hangingPunct="1"/>
            <a:endParaRPr lang="en-US" altLang="zh-CN" sz="3300" smtClean="0"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8213" y="328613"/>
            <a:ext cx="3994150" cy="7239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弗兰克、赫兹简介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8075" y="1773238"/>
            <a:ext cx="6154738" cy="2160587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   1914 </a:t>
            </a:r>
            <a:r>
              <a:rPr lang="zh-CN" altLang="en-US" sz="20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年德国科学家弗兰克和赫兹在</a:t>
            </a:r>
            <a:r>
              <a:rPr lang="zh-CN" altLang="en-US" sz="2000" b="1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研究气体放电中低能电子与原子相互作用</a:t>
            </a:r>
            <a:r>
              <a:rPr lang="zh-CN" altLang="en-US" sz="20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时发现，透过汞蒸汽的电子流随电子的能量呈现有规律的周期性变化。该实验证实了</a:t>
            </a:r>
            <a:r>
              <a:rPr lang="zh-CN" altLang="en-US" sz="2000" b="1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原子内部的能量是量子化</a:t>
            </a:r>
            <a:r>
              <a:rPr lang="zh-CN" altLang="en-US" sz="20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的。</a:t>
            </a:r>
            <a:r>
              <a:rPr lang="zh-CN" altLang="en-US" sz="2000" b="1" smtClean="0">
                <a:solidFill>
                  <a:srgbClr val="99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为此</a:t>
            </a:r>
            <a:r>
              <a:rPr lang="en-US" altLang="zh-CN" sz="2000" b="1" smtClean="0">
                <a:solidFill>
                  <a:srgbClr val="99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1925</a:t>
            </a:r>
            <a:r>
              <a:rPr lang="zh-CN" altLang="en-US" sz="2000" b="1" smtClean="0">
                <a:solidFill>
                  <a:srgbClr val="99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年弗兰克和赫兹共同获得诺贝尔物理学奖。</a:t>
            </a:r>
            <a:endParaRPr lang="zh-CN" altLang="en-US" sz="2000" smtClean="0">
              <a:solidFill>
                <a:srgbClr val="99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8196" name="Picture 4" descr="James Franck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555750"/>
            <a:ext cx="15509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Gustav Ludwig Hertz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4005263"/>
            <a:ext cx="15509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27088" y="3500438"/>
            <a:ext cx="1944687" cy="504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buClrTx/>
              <a:buSzTx/>
              <a:buFontTx/>
              <a:buNone/>
            </a:pPr>
            <a:r>
              <a:rPr lang="zh-CN" altLang="en-US" sz="1400">
                <a:solidFill>
                  <a:schemeClr val="hlink"/>
                </a:solidFill>
                <a:latin typeface="Times New Roman" panose="02020603050405020304" pitchFamily="18" charset="0"/>
              </a:rPr>
              <a:t>弗兰克</a:t>
            </a:r>
            <a:r>
              <a:rPr lang="en-US" altLang="zh-CN" sz="1400">
                <a:solidFill>
                  <a:schemeClr val="hlink"/>
                </a:solidFill>
                <a:latin typeface="Times New Roman" panose="02020603050405020304" pitchFamily="18" charset="0"/>
              </a:rPr>
              <a:t>JamesFranck</a:t>
            </a:r>
            <a:r>
              <a:rPr lang="zh-CN" altLang="en-US" sz="1400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400">
                <a:solidFill>
                  <a:schemeClr val="hlink"/>
                </a:solidFill>
                <a:latin typeface="Times New Roman" panose="02020603050405020304" pitchFamily="18" charset="0"/>
              </a:rPr>
              <a:t>1882—1964</a:t>
            </a:r>
            <a:endParaRPr lang="en-US" altLang="zh-CN" sz="1400">
              <a:solidFill>
                <a:schemeClr val="hlink"/>
              </a:solidFill>
              <a:ea typeface="新宋体" panose="02010609030101010101" pitchFamily="49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871538" y="6165850"/>
            <a:ext cx="18288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200">
                <a:solidFill>
                  <a:schemeClr val="hlink"/>
                </a:solidFill>
                <a:latin typeface="Times New Roman" panose="02020603050405020304" pitchFamily="18" charset="0"/>
              </a:rPr>
              <a:t>G.</a:t>
            </a:r>
            <a:r>
              <a:rPr lang="zh-CN" altLang="en-US" sz="1200">
                <a:solidFill>
                  <a:schemeClr val="hlink"/>
                </a:solidFill>
                <a:latin typeface="Times New Roman" panose="02020603050405020304" pitchFamily="18" charset="0"/>
              </a:rPr>
              <a:t>赫兹 </a:t>
            </a:r>
            <a:r>
              <a:rPr lang="en-US" altLang="zh-CN" sz="1200">
                <a:solidFill>
                  <a:schemeClr val="hlink"/>
                </a:solidFill>
                <a:latin typeface="Times New Roman" panose="02020603050405020304" pitchFamily="18" charset="0"/>
              </a:rPr>
              <a:t>Gustav Hertz</a:t>
            </a:r>
            <a:r>
              <a:rPr lang="zh-CN" altLang="en-US" sz="1200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200">
                <a:solidFill>
                  <a:schemeClr val="hlink"/>
                </a:solidFill>
                <a:latin typeface="Times New Roman" panose="02020603050405020304" pitchFamily="18" charset="0"/>
              </a:rPr>
              <a:t>1887—1975</a:t>
            </a:r>
            <a:endParaRPr lang="en-US" altLang="zh-CN" sz="3500">
              <a:solidFill>
                <a:schemeClr val="hlink"/>
              </a:solidFill>
              <a:ea typeface="新宋体" panose="02010609030101010101" pitchFamily="49" charset="-122"/>
            </a:endParaRPr>
          </a:p>
        </p:txBody>
      </p:sp>
      <p:pic>
        <p:nvPicPr>
          <p:cNvPr id="8200" name="Picture 8" descr="fh-5"/>
          <p:cNvPicPr>
            <a:picLocks noChangeAspect="1" noChangeArrowheads="1"/>
          </p:cNvPicPr>
          <p:nvPr/>
        </p:nvPicPr>
        <p:blipFill>
          <a:blip r:embed="rId6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044950"/>
            <a:ext cx="33845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 descr="fh-4"/>
          <p:cNvPicPr>
            <a:picLocks noChangeAspect="1" noChangeArrowheads="1"/>
          </p:cNvPicPr>
          <p:nvPr/>
        </p:nvPicPr>
        <p:blipFill>
          <a:blip r:embed="rId7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860800"/>
            <a:ext cx="24955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64"/>
          <p:cNvSpPr txBox="1">
            <a:spLocks noChangeArrowheads="1"/>
          </p:cNvSpPr>
          <p:nvPr/>
        </p:nvSpPr>
        <p:spPr bwMode="auto">
          <a:xfrm>
            <a:off x="4356100" y="1341438"/>
            <a:ext cx="43926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原子只能较长久地停留在一些稳定的能量状态</a:t>
            </a:r>
            <a:r>
              <a:rPr lang="en-US" altLang="zh-CN" sz="24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(</a:t>
            </a:r>
            <a:r>
              <a:rPr lang="zh-CN" altLang="en-US" sz="24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简称定态</a:t>
            </a:r>
            <a:r>
              <a:rPr lang="en-US" altLang="zh-CN" sz="24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),</a:t>
            </a:r>
            <a:r>
              <a:rPr lang="zh-CN" altLang="en-US" sz="24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它的能量不可能连续变化而只能是突变，即</a:t>
            </a:r>
            <a:r>
              <a:rPr lang="zh-CN" altLang="en-US" sz="2400" b="1">
                <a:solidFill>
                  <a:schemeClr val="accent2"/>
                </a:solidFill>
                <a:ea typeface="新宋体" panose="02010609030101010101" pitchFamily="49" charset="-122"/>
              </a:rPr>
              <a:t>“</a:t>
            </a:r>
            <a:r>
              <a:rPr lang="zh-CN" altLang="en-US" sz="24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跃迁</a:t>
            </a:r>
            <a:r>
              <a:rPr lang="zh-CN" altLang="en-US" sz="2400" b="1">
                <a:solidFill>
                  <a:schemeClr val="accent2"/>
                </a:solidFill>
                <a:ea typeface="新宋体" panose="02010609030101010101" pitchFamily="49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．原子从一个定态跃迁到另一个定态而发射或吸收能量，</a:t>
            </a:r>
            <a:r>
              <a:rPr lang="zh-CN" altLang="en-US" sz="2400" b="1">
                <a:solidFill>
                  <a:srgbClr val="FF6600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辐射</a:t>
            </a:r>
            <a:r>
              <a:rPr lang="zh-CN" altLang="en-US" sz="24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的频率是一定的：</a:t>
            </a:r>
          </a:p>
        </p:txBody>
      </p:sp>
      <p:grpSp>
        <p:nvGrpSpPr>
          <p:cNvPr id="9219" name="Group 551"/>
          <p:cNvGrpSpPr>
            <a:grpSpLocks/>
          </p:cNvGrpSpPr>
          <p:nvPr/>
        </p:nvGrpSpPr>
        <p:grpSpPr bwMode="auto">
          <a:xfrm>
            <a:off x="323850" y="1341438"/>
            <a:ext cx="3816350" cy="5256212"/>
            <a:chOff x="113" y="845"/>
            <a:chExt cx="2404" cy="3311"/>
          </a:xfrm>
        </p:grpSpPr>
        <p:sp>
          <p:nvSpPr>
            <p:cNvPr id="9226" name="AutoShape 279"/>
            <p:cNvSpPr>
              <a:spLocks noChangeArrowheads="1"/>
            </p:cNvSpPr>
            <p:nvPr/>
          </p:nvSpPr>
          <p:spPr bwMode="auto">
            <a:xfrm>
              <a:off x="113" y="845"/>
              <a:ext cx="2404" cy="3311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28575" algn="ctr">
              <a:solidFill>
                <a:srgbClr val="00660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227" name="Oval 503"/>
            <p:cNvSpPr>
              <a:spLocks noChangeArrowheads="1"/>
            </p:cNvSpPr>
            <p:nvPr/>
          </p:nvSpPr>
          <p:spPr bwMode="auto">
            <a:xfrm>
              <a:off x="1247" y="2296"/>
              <a:ext cx="91" cy="91"/>
            </a:xfrm>
            <a:prstGeom prst="ellipse">
              <a:avLst/>
            </a:prstGeom>
            <a:solidFill>
              <a:srgbClr val="00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500">
                <a:solidFill>
                  <a:schemeClr val="hlink"/>
                </a:solidFill>
                <a:latin typeface="Verdana" panose="020B0604030504040204" pitchFamily="34" charset="0"/>
                <a:ea typeface="新宋体" panose="02010609030101010101" pitchFamily="49" charset="-122"/>
              </a:endParaRPr>
            </a:p>
          </p:txBody>
        </p:sp>
        <p:sp>
          <p:nvSpPr>
            <p:cNvPr id="9228" name="Oval 504"/>
            <p:cNvSpPr>
              <a:spLocks noChangeArrowheads="1"/>
            </p:cNvSpPr>
            <p:nvPr/>
          </p:nvSpPr>
          <p:spPr bwMode="auto">
            <a:xfrm>
              <a:off x="1066" y="2115"/>
              <a:ext cx="453" cy="45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D1381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500">
                <a:solidFill>
                  <a:schemeClr val="hlink"/>
                </a:solidFill>
                <a:latin typeface="Verdana" panose="020B0604030504040204" pitchFamily="34" charset="0"/>
                <a:ea typeface="新宋体" panose="02010609030101010101" pitchFamily="49" charset="-122"/>
              </a:endParaRPr>
            </a:p>
          </p:txBody>
        </p:sp>
        <p:sp>
          <p:nvSpPr>
            <p:cNvPr id="9229" name="Oval 505"/>
            <p:cNvSpPr>
              <a:spLocks noChangeArrowheads="1"/>
            </p:cNvSpPr>
            <p:nvPr/>
          </p:nvSpPr>
          <p:spPr bwMode="auto">
            <a:xfrm>
              <a:off x="930" y="1979"/>
              <a:ext cx="726" cy="7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algn="ctr">
              <a:solidFill>
                <a:srgbClr val="D1381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500">
                <a:solidFill>
                  <a:schemeClr val="hlink"/>
                </a:solidFill>
                <a:latin typeface="Verdana" panose="020B0604030504040204" pitchFamily="34" charset="0"/>
                <a:ea typeface="新宋体" panose="02010609030101010101" pitchFamily="49" charset="-122"/>
              </a:endParaRPr>
            </a:p>
          </p:txBody>
        </p:sp>
        <p:sp>
          <p:nvSpPr>
            <p:cNvPr id="9230" name="Oval 506"/>
            <p:cNvSpPr>
              <a:spLocks noChangeArrowheads="1"/>
            </p:cNvSpPr>
            <p:nvPr/>
          </p:nvSpPr>
          <p:spPr bwMode="auto">
            <a:xfrm>
              <a:off x="657" y="1706"/>
              <a:ext cx="1270" cy="127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D1381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500">
                <a:solidFill>
                  <a:schemeClr val="hlink"/>
                </a:solidFill>
                <a:latin typeface="Verdana" panose="020B0604030504040204" pitchFamily="34" charset="0"/>
                <a:ea typeface="新宋体" panose="02010609030101010101" pitchFamily="49" charset="-122"/>
              </a:endParaRPr>
            </a:p>
          </p:txBody>
        </p:sp>
        <p:sp>
          <p:nvSpPr>
            <p:cNvPr id="9231" name="Oval 507"/>
            <p:cNvSpPr>
              <a:spLocks noChangeArrowheads="1"/>
            </p:cNvSpPr>
            <p:nvPr/>
          </p:nvSpPr>
          <p:spPr bwMode="auto">
            <a:xfrm>
              <a:off x="249" y="1298"/>
              <a:ext cx="2087" cy="20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D1381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500">
                <a:solidFill>
                  <a:schemeClr val="hlink"/>
                </a:solidFill>
                <a:latin typeface="Verdana" panose="020B0604030504040204" pitchFamily="34" charset="0"/>
                <a:ea typeface="新宋体" panose="02010609030101010101" pitchFamily="49" charset="-122"/>
              </a:endParaRPr>
            </a:p>
          </p:txBody>
        </p:sp>
        <p:sp>
          <p:nvSpPr>
            <p:cNvPr id="9232" name="Line 515"/>
            <p:cNvSpPr>
              <a:spLocks noChangeShapeType="1"/>
            </p:cNvSpPr>
            <p:nvPr/>
          </p:nvSpPr>
          <p:spPr bwMode="auto">
            <a:xfrm>
              <a:off x="1292" y="170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517"/>
            <p:cNvSpPr>
              <a:spLocks noChangeShapeType="1"/>
            </p:cNvSpPr>
            <p:nvPr/>
          </p:nvSpPr>
          <p:spPr bwMode="auto">
            <a:xfrm>
              <a:off x="1111" y="1298"/>
              <a:ext cx="136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518"/>
            <p:cNvSpPr>
              <a:spLocks noChangeShapeType="1"/>
            </p:cNvSpPr>
            <p:nvPr/>
          </p:nvSpPr>
          <p:spPr bwMode="auto">
            <a:xfrm>
              <a:off x="1338" y="197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523"/>
            <p:cNvSpPr>
              <a:spLocks noChangeShapeType="1"/>
            </p:cNvSpPr>
            <p:nvPr/>
          </p:nvSpPr>
          <p:spPr bwMode="auto">
            <a:xfrm>
              <a:off x="1519" y="234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524"/>
            <p:cNvSpPr>
              <a:spLocks noChangeShapeType="1"/>
            </p:cNvSpPr>
            <p:nvPr/>
          </p:nvSpPr>
          <p:spPr bwMode="auto">
            <a:xfrm>
              <a:off x="1519" y="2387"/>
              <a:ext cx="408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AutoShape 526"/>
            <p:cNvSpPr>
              <a:spLocks noChangeArrowheads="1"/>
            </p:cNvSpPr>
            <p:nvPr/>
          </p:nvSpPr>
          <p:spPr bwMode="auto">
            <a:xfrm>
              <a:off x="204" y="981"/>
              <a:ext cx="576" cy="453"/>
            </a:xfrm>
            <a:prstGeom prst="wedgeRoundRectCallout">
              <a:avLst>
                <a:gd name="adj1" fmla="val 112500"/>
                <a:gd name="adj2" fmla="val 135208"/>
                <a:gd name="adj3" fmla="val 16667"/>
              </a:avLst>
            </a:prstGeom>
            <a:solidFill>
              <a:srgbClr val="DDDDDD"/>
            </a:solidFill>
            <a:ln w="9525" algn="ctr">
              <a:solidFill>
                <a:srgbClr val="0099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Verdana" panose="020B0604030504040204" pitchFamily="34" charset="0"/>
                <a:ea typeface="新宋体" panose="02010609030101010101" pitchFamily="49" charset="-122"/>
              </a:endParaRPr>
            </a:p>
          </p:txBody>
        </p:sp>
        <p:sp>
          <p:nvSpPr>
            <p:cNvPr id="9238" name="AutoShape 527"/>
            <p:cNvSpPr>
              <a:spLocks noChangeArrowheads="1"/>
            </p:cNvSpPr>
            <p:nvPr/>
          </p:nvSpPr>
          <p:spPr bwMode="auto">
            <a:xfrm flipV="1">
              <a:off x="1791" y="3475"/>
              <a:ext cx="576" cy="499"/>
            </a:xfrm>
            <a:prstGeom prst="wedgeRoundRectCallout">
              <a:avLst>
                <a:gd name="adj1" fmla="val -79861"/>
                <a:gd name="adj2" fmla="val 227352"/>
                <a:gd name="adj3" fmla="val 16667"/>
              </a:avLst>
            </a:prstGeom>
            <a:solidFill>
              <a:srgbClr val="DDDDDD"/>
            </a:solidFill>
            <a:ln w="9525" algn="ctr">
              <a:solidFill>
                <a:srgbClr val="009900"/>
              </a:solidFill>
              <a:miter lim="800000"/>
              <a:headEnd/>
              <a:tailEnd/>
            </a:ln>
          </p:spPr>
          <p:txBody>
            <a:bodyPr rot="108000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Verdana" panose="020B0604030504040204" pitchFamily="34" charset="0"/>
                <a:ea typeface="新宋体" panose="02010609030101010101" pitchFamily="49" charset="-122"/>
              </a:endParaRPr>
            </a:p>
          </p:txBody>
        </p:sp>
        <p:sp>
          <p:nvSpPr>
            <p:cNvPr id="9239" name="Text Box 528"/>
            <p:cNvSpPr txBox="1">
              <a:spLocks noChangeArrowheads="1"/>
            </p:cNvSpPr>
            <p:nvPr/>
          </p:nvSpPr>
          <p:spPr bwMode="auto">
            <a:xfrm>
              <a:off x="249" y="981"/>
              <a:ext cx="43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放出能量</a:t>
              </a:r>
            </a:p>
          </p:txBody>
        </p:sp>
        <p:sp>
          <p:nvSpPr>
            <p:cNvPr id="9240" name="Text Box 529"/>
            <p:cNvSpPr txBox="1">
              <a:spLocks noChangeArrowheads="1"/>
            </p:cNvSpPr>
            <p:nvPr/>
          </p:nvSpPr>
          <p:spPr bwMode="auto">
            <a:xfrm>
              <a:off x="1837" y="3521"/>
              <a:ext cx="5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吸收能量</a:t>
              </a:r>
            </a:p>
          </p:txBody>
        </p:sp>
        <p:sp>
          <p:nvSpPr>
            <p:cNvPr id="9241" name="Line 535"/>
            <p:cNvSpPr>
              <a:spLocks noChangeShapeType="1"/>
            </p:cNvSpPr>
            <p:nvPr/>
          </p:nvSpPr>
          <p:spPr bwMode="auto">
            <a:xfrm>
              <a:off x="1474" y="2432"/>
              <a:ext cx="771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20" name="Group 563"/>
          <p:cNvGrpSpPr>
            <a:grpSpLocks/>
          </p:cNvGrpSpPr>
          <p:nvPr/>
        </p:nvGrpSpPr>
        <p:grpSpPr bwMode="auto">
          <a:xfrm>
            <a:off x="4211638" y="1268413"/>
            <a:ext cx="4321175" cy="4651375"/>
            <a:chOff x="2925" y="935"/>
            <a:chExt cx="2722" cy="2930"/>
          </a:xfrm>
        </p:grpSpPr>
        <p:sp>
          <p:nvSpPr>
            <p:cNvPr id="9224" name="Text Box 520"/>
            <p:cNvSpPr txBox="1">
              <a:spLocks noChangeArrowheads="1"/>
            </p:cNvSpPr>
            <p:nvPr/>
          </p:nvSpPr>
          <p:spPr bwMode="auto">
            <a:xfrm>
              <a:off x="2925" y="935"/>
              <a:ext cx="26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6600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　</a:t>
              </a:r>
              <a:endParaRPr lang="zh-CN" altLang="en-US" sz="22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endParaRPr>
            </a:p>
          </p:txBody>
        </p:sp>
        <p:sp>
          <p:nvSpPr>
            <p:cNvPr id="9225" name="Text Box 547"/>
            <p:cNvSpPr txBox="1">
              <a:spLocks noChangeArrowheads="1"/>
            </p:cNvSpPr>
            <p:nvPr/>
          </p:nvSpPr>
          <p:spPr bwMode="auto">
            <a:xfrm>
              <a:off x="2996" y="2795"/>
              <a:ext cx="2651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    </a:t>
              </a:r>
              <a:r>
                <a:rPr lang="zh-CN" altLang="en-US" sz="24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以电量为</a:t>
              </a:r>
              <a:r>
                <a:rPr lang="en-US" altLang="zh-CN" sz="24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e</a:t>
              </a:r>
              <a:r>
                <a:rPr lang="zh-CN" altLang="en-US" sz="24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电子，在电位差</a:t>
              </a:r>
              <a:r>
                <a:rPr lang="en-US" altLang="zh-CN" sz="24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V</a:t>
              </a:r>
              <a:r>
                <a:rPr lang="en-US" altLang="zh-CN" sz="2400" b="1" baseline="-25000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1</a:t>
              </a:r>
              <a:r>
                <a:rPr lang="zh-CN" altLang="en-US" sz="24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的加速电场作用下，来使原子从基态能</a:t>
              </a:r>
              <a:r>
                <a:rPr lang="en-US" altLang="zh-CN" sz="24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E</a:t>
              </a:r>
              <a:r>
                <a:rPr lang="zh-CN" altLang="en-US" sz="24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。跃迁到第一激发态能量</a:t>
              </a:r>
              <a:r>
                <a:rPr lang="en-US" altLang="zh-CN" sz="24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E</a:t>
              </a:r>
              <a:r>
                <a:rPr lang="en-US" altLang="zh-CN" sz="2400" b="1" baseline="-25000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1</a:t>
              </a:r>
            </a:p>
          </p:txBody>
        </p:sp>
      </p:grpSp>
      <p:graphicFrame>
        <p:nvGraphicFramePr>
          <p:cNvPr id="9221" name="Object 555"/>
          <p:cNvGraphicFramePr>
            <a:graphicFrameLocks noChangeAspect="1"/>
          </p:cNvGraphicFramePr>
          <p:nvPr>
            <p:ph sz="half" idx="2"/>
          </p:nvPr>
        </p:nvGraphicFramePr>
        <p:xfrm>
          <a:off x="6110288" y="6021388"/>
          <a:ext cx="18176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3" imgW="809588" imgH="209520" progId="Equation.3">
                  <p:embed/>
                </p:oleObj>
              </mc:Choice>
              <mc:Fallback>
                <p:oleObj name="公式" r:id="rId3" imgW="809588" imgH="209520" progId="Equation.3">
                  <p:embed/>
                  <p:pic>
                    <p:nvPicPr>
                      <p:cNvPr id="0" name="Object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6021388"/>
                        <a:ext cx="18176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58"/>
          <p:cNvGraphicFramePr>
            <a:graphicFrameLocks noGrp="1" noChangeAspect="1"/>
          </p:cNvGraphicFramePr>
          <p:nvPr>
            <p:ph sz="half" idx="1"/>
          </p:nvPr>
        </p:nvGraphicFramePr>
        <p:xfrm>
          <a:off x="6011863" y="3716338"/>
          <a:ext cx="20891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5" imgW="790679" imgH="209520" progId="Equation.3">
                  <p:embed/>
                </p:oleObj>
              </mc:Choice>
              <mc:Fallback>
                <p:oleObj name="公式" r:id="rId5" imgW="790679" imgH="209520" progId="Equation.3">
                  <p:embed/>
                  <p:pic>
                    <p:nvPicPr>
                      <p:cNvPr id="0" name="Object 5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716338"/>
                        <a:ext cx="20891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565"/>
          <p:cNvSpPr>
            <a:spLocks noChangeArrowheads="1"/>
          </p:cNvSpPr>
          <p:nvPr/>
        </p:nvSpPr>
        <p:spPr bwMode="auto">
          <a:xfrm>
            <a:off x="3276600" y="188913"/>
            <a:ext cx="2879725" cy="71120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</p:spPr>
        <p:txBody>
          <a:bodyPr anchor="b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CC3300"/>
                </a:solidFill>
              </a:rPr>
              <a:t>实验原理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4"/>
          <p:cNvSpPr>
            <a:spLocks noChangeArrowheads="1"/>
          </p:cNvSpPr>
          <p:nvPr/>
        </p:nvSpPr>
        <p:spPr bwMode="auto">
          <a:xfrm>
            <a:off x="684213" y="115888"/>
            <a:ext cx="7993062" cy="54006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636588" y="765175"/>
            <a:ext cx="7175500" cy="3673475"/>
            <a:chOff x="1103" y="210"/>
            <a:chExt cx="3591" cy="1542"/>
          </a:xfrm>
        </p:grpSpPr>
        <p:sp>
          <p:nvSpPr>
            <p:cNvPr id="10248" name="Line 5"/>
            <p:cNvSpPr>
              <a:spLocks noChangeShapeType="1"/>
            </p:cNvSpPr>
            <p:nvPr/>
          </p:nvSpPr>
          <p:spPr bwMode="auto">
            <a:xfrm>
              <a:off x="4105" y="138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49" name="Group 6"/>
            <p:cNvGrpSpPr>
              <a:grpSpLocks/>
            </p:cNvGrpSpPr>
            <p:nvPr/>
          </p:nvGrpSpPr>
          <p:grpSpPr bwMode="auto">
            <a:xfrm>
              <a:off x="1103" y="210"/>
              <a:ext cx="3591" cy="1542"/>
              <a:chOff x="1049" y="210"/>
              <a:chExt cx="3591" cy="1542"/>
            </a:xfrm>
          </p:grpSpPr>
          <p:grpSp>
            <p:nvGrpSpPr>
              <p:cNvPr id="10250" name="Group 7"/>
              <p:cNvGrpSpPr>
                <a:grpSpLocks/>
              </p:cNvGrpSpPr>
              <p:nvPr/>
            </p:nvGrpSpPr>
            <p:grpSpPr bwMode="auto">
              <a:xfrm>
                <a:off x="1428" y="391"/>
                <a:ext cx="3130" cy="1361"/>
                <a:chOff x="1338" y="164"/>
                <a:chExt cx="3130" cy="1361"/>
              </a:xfrm>
            </p:grpSpPr>
            <p:sp>
              <p:nvSpPr>
                <p:cNvPr id="10291" name="Line 8"/>
                <p:cNvSpPr>
                  <a:spLocks noChangeShapeType="1"/>
                </p:cNvSpPr>
                <p:nvPr/>
              </p:nvSpPr>
              <p:spPr bwMode="auto">
                <a:xfrm>
                  <a:off x="3923" y="164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2" name="Line 9"/>
                <p:cNvSpPr>
                  <a:spLocks noChangeShapeType="1"/>
                </p:cNvSpPr>
                <p:nvPr/>
              </p:nvSpPr>
              <p:spPr bwMode="auto">
                <a:xfrm>
                  <a:off x="2971" y="16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3" name="Line 10"/>
                <p:cNvSpPr>
                  <a:spLocks noChangeShapeType="1"/>
                </p:cNvSpPr>
                <p:nvPr/>
              </p:nvSpPr>
              <p:spPr bwMode="auto">
                <a:xfrm>
                  <a:off x="2245" y="164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4" name="AutoShape 11"/>
                <p:cNvSpPr>
                  <a:spLocks noChangeArrowheads="1"/>
                </p:cNvSpPr>
                <p:nvPr/>
              </p:nvSpPr>
              <p:spPr bwMode="auto">
                <a:xfrm>
                  <a:off x="1519" y="663"/>
                  <a:ext cx="2404" cy="862"/>
                </a:xfrm>
                <a:prstGeom prst="flowChartTerminator">
                  <a:avLst/>
                </a:prstGeom>
                <a:solidFill>
                  <a:srgbClr val="DDDDDD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endParaRPr lang="zh-CN" altLang="en-US" sz="3500">
                    <a:solidFill>
                      <a:schemeClr val="hlink"/>
                    </a:solidFill>
                    <a:latin typeface="Verdana" panose="020B0604030504040204" pitchFamily="34" charset="0"/>
                    <a:ea typeface="新宋体" panose="02010609030101010101" pitchFamily="49" charset="-122"/>
                  </a:endParaRPr>
                </a:p>
              </p:txBody>
            </p:sp>
            <p:sp>
              <p:nvSpPr>
                <p:cNvPr id="10295" name="AutoShape 12"/>
                <p:cNvSpPr>
                  <a:spLocks noChangeArrowheads="1"/>
                </p:cNvSpPr>
                <p:nvPr/>
              </p:nvSpPr>
              <p:spPr bwMode="auto">
                <a:xfrm>
                  <a:off x="1338" y="799"/>
                  <a:ext cx="590" cy="544"/>
                </a:xfrm>
                <a:prstGeom prst="flowChartDelay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endParaRPr lang="zh-CN" altLang="en-US" sz="3500">
                    <a:solidFill>
                      <a:schemeClr val="hlink"/>
                    </a:solidFill>
                    <a:latin typeface="Verdana" panose="020B0604030504040204" pitchFamily="34" charset="0"/>
                    <a:ea typeface="新宋体" panose="02010609030101010101" pitchFamily="49" charset="-122"/>
                  </a:endParaRPr>
                </a:p>
              </p:txBody>
            </p:sp>
            <p:sp>
              <p:nvSpPr>
                <p:cNvPr id="1029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064" y="300"/>
                  <a:ext cx="0" cy="118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7" name="Line 14"/>
                <p:cNvSpPr>
                  <a:spLocks noChangeShapeType="1"/>
                </p:cNvSpPr>
                <p:nvPr/>
              </p:nvSpPr>
              <p:spPr bwMode="auto">
                <a:xfrm>
                  <a:off x="2290" y="300"/>
                  <a:ext cx="0" cy="409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8" name="Line 15"/>
                <p:cNvSpPr>
                  <a:spLocks noChangeShapeType="1"/>
                </p:cNvSpPr>
                <p:nvPr/>
              </p:nvSpPr>
              <p:spPr bwMode="auto">
                <a:xfrm>
                  <a:off x="2290" y="709"/>
                  <a:ext cx="0" cy="725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9" name="Line 16"/>
                <p:cNvSpPr>
                  <a:spLocks noChangeShapeType="1"/>
                </p:cNvSpPr>
                <p:nvPr/>
              </p:nvSpPr>
              <p:spPr bwMode="auto">
                <a:xfrm>
                  <a:off x="3288" y="300"/>
                  <a:ext cx="0" cy="409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0" name="Line 17"/>
                <p:cNvSpPr>
                  <a:spLocks noChangeShapeType="1"/>
                </p:cNvSpPr>
                <p:nvPr/>
              </p:nvSpPr>
              <p:spPr bwMode="auto">
                <a:xfrm>
                  <a:off x="3288" y="709"/>
                  <a:ext cx="0" cy="725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1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890"/>
                  <a:ext cx="0" cy="408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2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1071"/>
                  <a:ext cx="862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3" name="Line 20"/>
                <p:cNvSpPr>
                  <a:spLocks noChangeShapeType="1"/>
                </p:cNvSpPr>
                <p:nvPr/>
              </p:nvSpPr>
              <p:spPr bwMode="auto">
                <a:xfrm>
                  <a:off x="4332" y="799"/>
                  <a:ext cx="0" cy="272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4" name="Oval 21"/>
                <p:cNvSpPr>
                  <a:spLocks noChangeArrowheads="1"/>
                </p:cNvSpPr>
                <p:nvPr/>
              </p:nvSpPr>
              <p:spPr bwMode="auto">
                <a:xfrm>
                  <a:off x="4150" y="482"/>
                  <a:ext cx="318" cy="318"/>
                </a:xfrm>
                <a:prstGeom prst="ellipse">
                  <a:avLst/>
                </a:prstGeom>
                <a:solidFill>
                  <a:srgbClr val="DDDDDD"/>
                </a:solidFill>
                <a:ln w="9525" algn="ctr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endParaRPr lang="zh-CN" altLang="en-US" sz="3500">
                    <a:solidFill>
                      <a:schemeClr val="hlink"/>
                    </a:solidFill>
                    <a:latin typeface="Verdana" panose="020B0604030504040204" pitchFamily="34" charset="0"/>
                    <a:ea typeface="新宋体" panose="02010609030101010101" pitchFamily="49" charset="-122"/>
                  </a:endParaRPr>
                </a:p>
              </p:txBody>
            </p:sp>
            <p:sp>
              <p:nvSpPr>
                <p:cNvPr id="1030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332" y="300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6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969" y="300"/>
                  <a:ext cx="363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7" name="Line 24"/>
                <p:cNvSpPr>
                  <a:spLocks noChangeShapeType="1"/>
                </p:cNvSpPr>
                <p:nvPr/>
              </p:nvSpPr>
              <p:spPr bwMode="auto">
                <a:xfrm>
                  <a:off x="3969" y="21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8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971" y="300"/>
                  <a:ext cx="952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9" name="Line 26"/>
                <p:cNvSpPr>
                  <a:spLocks noChangeShapeType="1"/>
                </p:cNvSpPr>
                <p:nvPr/>
              </p:nvSpPr>
              <p:spPr bwMode="auto">
                <a:xfrm>
                  <a:off x="2925" y="21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0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245" y="300"/>
                  <a:ext cx="680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1" name="Line 28"/>
                <p:cNvSpPr>
                  <a:spLocks noChangeShapeType="1"/>
                </p:cNvSpPr>
                <p:nvPr/>
              </p:nvSpPr>
              <p:spPr bwMode="auto">
                <a:xfrm>
                  <a:off x="2200" y="21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2" name="Line 29"/>
                <p:cNvSpPr>
                  <a:spLocks noChangeShapeType="1"/>
                </p:cNvSpPr>
                <p:nvPr/>
              </p:nvSpPr>
              <p:spPr bwMode="auto">
                <a:xfrm>
                  <a:off x="2064" y="300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35" y="210"/>
                  <a:ext cx="272" cy="136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51" name="Line 31"/>
              <p:cNvSpPr>
                <a:spLocks noChangeShapeType="1"/>
              </p:cNvSpPr>
              <p:nvPr/>
            </p:nvSpPr>
            <p:spPr bwMode="auto">
              <a:xfrm>
                <a:off x="1338" y="1344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2" name="Line 32"/>
              <p:cNvSpPr>
                <a:spLocks noChangeShapeType="1"/>
              </p:cNvSpPr>
              <p:nvPr/>
            </p:nvSpPr>
            <p:spPr bwMode="auto">
              <a:xfrm>
                <a:off x="1383" y="1253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3" name="Oval 33"/>
              <p:cNvSpPr>
                <a:spLocks noChangeArrowheads="1"/>
              </p:cNvSpPr>
              <p:nvPr/>
            </p:nvSpPr>
            <p:spPr bwMode="auto">
              <a:xfrm>
                <a:off x="2653" y="1071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54" name="Oval 34"/>
              <p:cNvSpPr>
                <a:spLocks noChangeArrowheads="1"/>
              </p:cNvSpPr>
              <p:nvPr/>
            </p:nvSpPr>
            <p:spPr bwMode="auto">
              <a:xfrm>
                <a:off x="2789" y="981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55" name="Oval 35"/>
              <p:cNvSpPr>
                <a:spLocks noChangeArrowheads="1"/>
              </p:cNvSpPr>
              <p:nvPr/>
            </p:nvSpPr>
            <p:spPr bwMode="auto">
              <a:xfrm>
                <a:off x="2698" y="1480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56" name="Oval 36"/>
              <p:cNvSpPr>
                <a:spLocks noChangeArrowheads="1"/>
              </p:cNvSpPr>
              <p:nvPr/>
            </p:nvSpPr>
            <p:spPr bwMode="auto">
              <a:xfrm>
                <a:off x="3016" y="1117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57" name="Oval 37"/>
              <p:cNvSpPr>
                <a:spLocks noChangeArrowheads="1"/>
              </p:cNvSpPr>
              <p:nvPr/>
            </p:nvSpPr>
            <p:spPr bwMode="auto">
              <a:xfrm>
                <a:off x="2971" y="1480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58" name="Oval 38"/>
              <p:cNvSpPr>
                <a:spLocks noChangeArrowheads="1"/>
              </p:cNvSpPr>
              <p:nvPr/>
            </p:nvSpPr>
            <p:spPr bwMode="auto">
              <a:xfrm>
                <a:off x="2200" y="981"/>
                <a:ext cx="91" cy="91"/>
              </a:xfrm>
              <a:prstGeom prst="ellipse">
                <a:avLst/>
              </a:prstGeom>
              <a:solidFill>
                <a:srgbClr val="D1381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59" name="Oval 3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91" cy="91"/>
              </a:xfrm>
              <a:prstGeom prst="ellipse">
                <a:avLst/>
              </a:prstGeom>
              <a:solidFill>
                <a:srgbClr val="D1381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60" name="Oval 40"/>
              <p:cNvSpPr>
                <a:spLocks noChangeArrowheads="1"/>
              </p:cNvSpPr>
              <p:nvPr/>
            </p:nvSpPr>
            <p:spPr bwMode="auto">
              <a:xfrm>
                <a:off x="2200" y="1253"/>
                <a:ext cx="91" cy="91"/>
              </a:xfrm>
              <a:prstGeom prst="ellipse">
                <a:avLst/>
              </a:prstGeom>
              <a:solidFill>
                <a:srgbClr val="D1381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61" name="Oval 41"/>
              <p:cNvSpPr>
                <a:spLocks noChangeArrowheads="1"/>
              </p:cNvSpPr>
              <p:nvPr/>
            </p:nvSpPr>
            <p:spPr bwMode="auto">
              <a:xfrm>
                <a:off x="2200" y="1389"/>
                <a:ext cx="91" cy="91"/>
              </a:xfrm>
              <a:prstGeom prst="ellipse">
                <a:avLst/>
              </a:prstGeom>
              <a:solidFill>
                <a:srgbClr val="D1381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62" name="Oval 42"/>
              <p:cNvSpPr>
                <a:spLocks noChangeArrowheads="1"/>
              </p:cNvSpPr>
              <p:nvPr/>
            </p:nvSpPr>
            <p:spPr bwMode="auto">
              <a:xfrm>
                <a:off x="2200" y="1525"/>
                <a:ext cx="91" cy="91"/>
              </a:xfrm>
              <a:prstGeom prst="ellipse">
                <a:avLst/>
              </a:prstGeom>
              <a:solidFill>
                <a:srgbClr val="D1381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63" name="Oval 43"/>
              <p:cNvSpPr>
                <a:spLocks noChangeArrowheads="1"/>
              </p:cNvSpPr>
              <p:nvPr/>
            </p:nvSpPr>
            <p:spPr bwMode="auto">
              <a:xfrm>
                <a:off x="2472" y="981"/>
                <a:ext cx="91" cy="91"/>
              </a:xfrm>
              <a:prstGeom prst="ellipse">
                <a:avLst/>
              </a:prstGeom>
              <a:solidFill>
                <a:srgbClr val="D1381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64" name="Oval 44"/>
              <p:cNvSpPr>
                <a:spLocks noChangeArrowheads="1"/>
              </p:cNvSpPr>
              <p:nvPr/>
            </p:nvSpPr>
            <p:spPr bwMode="auto">
              <a:xfrm>
                <a:off x="2517" y="1253"/>
                <a:ext cx="91" cy="91"/>
              </a:xfrm>
              <a:prstGeom prst="ellipse">
                <a:avLst/>
              </a:prstGeom>
              <a:solidFill>
                <a:srgbClr val="D1381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65" name="Oval 45"/>
              <p:cNvSpPr>
                <a:spLocks noChangeArrowheads="1"/>
              </p:cNvSpPr>
              <p:nvPr/>
            </p:nvSpPr>
            <p:spPr bwMode="auto">
              <a:xfrm>
                <a:off x="2472" y="1525"/>
                <a:ext cx="91" cy="91"/>
              </a:xfrm>
              <a:prstGeom prst="ellipse">
                <a:avLst/>
              </a:prstGeom>
              <a:solidFill>
                <a:srgbClr val="D1381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66" name="Oval 46"/>
              <p:cNvSpPr>
                <a:spLocks noChangeArrowheads="1"/>
              </p:cNvSpPr>
              <p:nvPr/>
            </p:nvSpPr>
            <p:spPr bwMode="auto">
              <a:xfrm>
                <a:off x="2971" y="981"/>
                <a:ext cx="91" cy="91"/>
              </a:xfrm>
              <a:prstGeom prst="ellipse">
                <a:avLst/>
              </a:prstGeom>
              <a:solidFill>
                <a:srgbClr val="D1381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67" name="Oval 47"/>
              <p:cNvSpPr>
                <a:spLocks noChangeArrowheads="1"/>
              </p:cNvSpPr>
              <p:nvPr/>
            </p:nvSpPr>
            <p:spPr bwMode="auto">
              <a:xfrm>
                <a:off x="2925" y="1298"/>
                <a:ext cx="91" cy="91"/>
              </a:xfrm>
              <a:prstGeom prst="ellipse">
                <a:avLst/>
              </a:prstGeom>
              <a:solidFill>
                <a:srgbClr val="D1381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68" name="Line 48"/>
              <p:cNvSpPr>
                <a:spLocks noChangeShapeType="1"/>
              </p:cNvSpPr>
              <p:nvPr/>
            </p:nvSpPr>
            <p:spPr bwMode="auto">
              <a:xfrm>
                <a:off x="2290" y="102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9" name="Line 49"/>
              <p:cNvSpPr>
                <a:spLocks noChangeShapeType="1"/>
              </p:cNvSpPr>
              <p:nvPr/>
            </p:nvSpPr>
            <p:spPr bwMode="auto">
              <a:xfrm>
                <a:off x="2290" y="1162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0" name="Line 50"/>
              <p:cNvSpPr>
                <a:spLocks noChangeShapeType="1"/>
              </p:cNvSpPr>
              <p:nvPr/>
            </p:nvSpPr>
            <p:spPr bwMode="auto">
              <a:xfrm>
                <a:off x="2290" y="1298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1" name="Line 51"/>
              <p:cNvSpPr>
                <a:spLocks noChangeShapeType="1"/>
              </p:cNvSpPr>
              <p:nvPr/>
            </p:nvSpPr>
            <p:spPr bwMode="auto">
              <a:xfrm>
                <a:off x="2290" y="1434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2" name="Line 52"/>
              <p:cNvSpPr>
                <a:spLocks noChangeShapeType="1"/>
              </p:cNvSpPr>
              <p:nvPr/>
            </p:nvSpPr>
            <p:spPr bwMode="auto">
              <a:xfrm>
                <a:off x="2290" y="157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3" name="Line 53"/>
              <p:cNvSpPr>
                <a:spLocks noChangeShapeType="1"/>
              </p:cNvSpPr>
              <p:nvPr/>
            </p:nvSpPr>
            <p:spPr bwMode="auto">
              <a:xfrm>
                <a:off x="2562" y="102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4" name="Line 54"/>
              <p:cNvSpPr>
                <a:spLocks noChangeShapeType="1"/>
              </p:cNvSpPr>
              <p:nvPr/>
            </p:nvSpPr>
            <p:spPr bwMode="auto">
              <a:xfrm>
                <a:off x="2608" y="129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5" name="Line 55"/>
              <p:cNvSpPr>
                <a:spLocks noChangeShapeType="1"/>
              </p:cNvSpPr>
              <p:nvPr/>
            </p:nvSpPr>
            <p:spPr bwMode="auto">
              <a:xfrm>
                <a:off x="2562" y="157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6" name="Line 56"/>
              <p:cNvSpPr>
                <a:spLocks noChangeShapeType="1"/>
              </p:cNvSpPr>
              <p:nvPr/>
            </p:nvSpPr>
            <p:spPr bwMode="auto">
              <a:xfrm>
                <a:off x="3061" y="102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7" name="Line 57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8" name="Oval 58"/>
              <p:cNvSpPr>
                <a:spLocks noChangeArrowheads="1"/>
              </p:cNvSpPr>
              <p:nvPr/>
            </p:nvSpPr>
            <p:spPr bwMode="auto">
              <a:xfrm>
                <a:off x="3061" y="1570"/>
                <a:ext cx="91" cy="91"/>
              </a:xfrm>
              <a:prstGeom prst="ellipse">
                <a:avLst/>
              </a:prstGeom>
              <a:solidFill>
                <a:srgbClr val="D1381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 sz="3500">
                  <a:solidFill>
                    <a:schemeClr val="hlink"/>
                  </a:solidFill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79" name="Line 59"/>
              <p:cNvSpPr>
                <a:spLocks noChangeShapeType="1"/>
              </p:cNvSpPr>
              <p:nvPr/>
            </p:nvSpPr>
            <p:spPr bwMode="auto">
              <a:xfrm>
                <a:off x="3152" y="161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Text Box 60"/>
              <p:cNvSpPr txBox="1">
                <a:spLocks noChangeArrowheads="1"/>
              </p:cNvSpPr>
              <p:nvPr/>
            </p:nvSpPr>
            <p:spPr bwMode="auto">
              <a:xfrm>
                <a:off x="1903" y="572"/>
                <a:ext cx="17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  <a:ea typeface="新宋体" panose="02010609030101010101" pitchFamily="49" charset="-122"/>
                  </a:rPr>
                  <a:t>K</a:t>
                </a:r>
              </a:p>
            </p:txBody>
          </p:sp>
          <p:sp>
            <p:nvSpPr>
              <p:cNvPr id="10281" name="Text Box 61"/>
              <p:cNvSpPr txBox="1">
                <a:spLocks noChangeArrowheads="1"/>
              </p:cNvSpPr>
              <p:nvPr/>
            </p:nvSpPr>
            <p:spPr bwMode="auto">
              <a:xfrm>
                <a:off x="2404" y="582"/>
                <a:ext cx="2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  <a:ea typeface="新宋体" panose="02010609030101010101" pitchFamily="49" charset="-122"/>
                  </a:rPr>
                  <a:t>G</a:t>
                </a:r>
                <a:r>
                  <a:rPr lang="en-US" altLang="zh-CN" sz="1000">
                    <a:latin typeface="Verdana" panose="020B0604030504040204" pitchFamily="34" charset="0"/>
                    <a:ea typeface="新宋体" panose="02010609030101010101" pitchFamily="49" charset="-122"/>
                  </a:rPr>
                  <a:t>1</a:t>
                </a:r>
              </a:p>
            </p:txBody>
          </p:sp>
          <p:sp>
            <p:nvSpPr>
              <p:cNvPr id="10282" name="Text Box 62"/>
              <p:cNvSpPr txBox="1">
                <a:spLocks noChangeArrowheads="1"/>
              </p:cNvSpPr>
              <p:nvPr/>
            </p:nvSpPr>
            <p:spPr bwMode="auto">
              <a:xfrm>
                <a:off x="3359" y="582"/>
                <a:ext cx="2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  <a:ea typeface="新宋体" panose="02010609030101010101" pitchFamily="49" charset="-122"/>
                  </a:rPr>
                  <a:t>G</a:t>
                </a:r>
                <a:r>
                  <a:rPr lang="en-US" altLang="zh-CN" sz="1000">
                    <a:latin typeface="Verdana" panose="020B0604030504040204" pitchFamily="34" charset="0"/>
                    <a:ea typeface="新宋体" panose="02010609030101010101" pitchFamily="49" charset="-122"/>
                  </a:rPr>
                  <a:t>2</a:t>
                </a:r>
              </a:p>
            </p:txBody>
          </p:sp>
          <p:sp>
            <p:nvSpPr>
              <p:cNvPr id="10283" name="Text Box 63"/>
              <p:cNvSpPr txBox="1">
                <a:spLocks noChangeArrowheads="1"/>
              </p:cNvSpPr>
              <p:nvPr/>
            </p:nvSpPr>
            <p:spPr bwMode="auto">
              <a:xfrm>
                <a:off x="3571" y="899"/>
                <a:ext cx="16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  <a:ea typeface="新宋体" panose="02010609030101010101" pitchFamily="49" charset="-122"/>
                  </a:rPr>
                  <a:t>P</a:t>
                </a:r>
              </a:p>
            </p:txBody>
          </p:sp>
          <p:sp>
            <p:nvSpPr>
              <p:cNvPr id="10284" name="Text Box 64"/>
              <p:cNvSpPr txBox="1">
                <a:spLocks noChangeArrowheads="1"/>
              </p:cNvSpPr>
              <p:nvPr/>
            </p:nvSpPr>
            <p:spPr bwMode="auto">
              <a:xfrm>
                <a:off x="4105" y="754"/>
                <a:ext cx="5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zh-CN" sz="1800" b="1">
                    <a:latin typeface="Verdana" panose="020B0604030504040204" pitchFamily="34" charset="0"/>
                    <a:ea typeface="新宋体" panose="02010609030101010101" pitchFamily="49" charset="-122"/>
                  </a:rPr>
                  <a:t>μ</a:t>
                </a:r>
                <a:r>
                  <a:rPr lang="en-US" altLang="zh-CN" sz="1800" b="1">
                    <a:latin typeface="Verdana" panose="020B0604030504040204" pitchFamily="34" charset="0"/>
                    <a:ea typeface="新宋体" panose="02010609030101010101" pitchFamily="49" charset="-122"/>
                  </a:rPr>
                  <a:t>A</a:t>
                </a:r>
                <a:endParaRPr lang="el-GR" altLang="zh-CN" sz="1800" b="1">
                  <a:latin typeface="Verdana" panose="020B0604030504040204" pitchFamily="34" charset="0"/>
                  <a:ea typeface="新宋体" panose="02010609030101010101" pitchFamily="49" charset="-122"/>
                </a:endParaRPr>
              </a:p>
            </p:txBody>
          </p:sp>
          <p:sp>
            <p:nvSpPr>
              <p:cNvPr id="10285" name="Text Box 65"/>
              <p:cNvSpPr txBox="1">
                <a:spLocks noChangeArrowheads="1"/>
              </p:cNvSpPr>
              <p:nvPr/>
            </p:nvSpPr>
            <p:spPr bwMode="auto">
              <a:xfrm>
                <a:off x="2417" y="210"/>
                <a:ext cx="25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  <a:ea typeface="新宋体" panose="02010609030101010101" pitchFamily="49" charset="-122"/>
                  </a:rPr>
                  <a:t>V</a:t>
                </a:r>
                <a:r>
                  <a:rPr lang="en-US" altLang="zh-CN" sz="1000">
                    <a:latin typeface="Verdana" panose="020B0604030504040204" pitchFamily="34" charset="0"/>
                    <a:ea typeface="新宋体" panose="02010609030101010101" pitchFamily="49" charset="-122"/>
                  </a:rPr>
                  <a:t>G1</a:t>
                </a:r>
              </a:p>
            </p:txBody>
          </p:sp>
          <p:sp>
            <p:nvSpPr>
              <p:cNvPr id="10286" name="Text Box 66"/>
              <p:cNvSpPr txBox="1">
                <a:spLocks noChangeArrowheads="1"/>
              </p:cNvSpPr>
              <p:nvPr/>
            </p:nvSpPr>
            <p:spPr bwMode="auto">
              <a:xfrm>
                <a:off x="3279" y="210"/>
                <a:ext cx="26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  <a:ea typeface="新宋体" panose="02010609030101010101" pitchFamily="49" charset="-122"/>
                  </a:rPr>
                  <a:t>V</a:t>
                </a:r>
                <a:r>
                  <a:rPr lang="en-US" altLang="zh-CN" sz="1000">
                    <a:latin typeface="Verdana" panose="020B0604030504040204" pitchFamily="34" charset="0"/>
                    <a:ea typeface="新宋体" panose="02010609030101010101" pitchFamily="49" charset="-122"/>
                  </a:rPr>
                  <a:t>G2</a:t>
                </a:r>
              </a:p>
            </p:txBody>
          </p:sp>
          <p:sp>
            <p:nvSpPr>
              <p:cNvPr id="10287" name="Text Box 67"/>
              <p:cNvSpPr txBox="1">
                <a:spLocks noChangeArrowheads="1"/>
              </p:cNvSpPr>
              <p:nvPr/>
            </p:nvSpPr>
            <p:spPr bwMode="auto">
              <a:xfrm>
                <a:off x="4121" y="210"/>
                <a:ext cx="2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  <a:ea typeface="新宋体" panose="02010609030101010101" pitchFamily="49" charset="-122"/>
                  </a:rPr>
                  <a:t>V</a:t>
                </a:r>
                <a:r>
                  <a:rPr lang="en-US" altLang="zh-CN" sz="1000">
                    <a:latin typeface="Verdana" panose="020B0604030504040204" pitchFamily="34" charset="0"/>
                    <a:ea typeface="新宋体" panose="02010609030101010101" pitchFamily="49" charset="-122"/>
                  </a:rPr>
                  <a:t>P</a:t>
                </a:r>
              </a:p>
            </p:txBody>
          </p:sp>
          <p:sp>
            <p:nvSpPr>
              <p:cNvPr id="10288" name="Text Box 68"/>
              <p:cNvSpPr txBox="1">
                <a:spLocks noChangeArrowheads="1"/>
              </p:cNvSpPr>
              <p:nvPr/>
            </p:nvSpPr>
            <p:spPr bwMode="auto">
              <a:xfrm>
                <a:off x="1049" y="1162"/>
                <a:ext cx="2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  <a:ea typeface="新宋体" panose="02010609030101010101" pitchFamily="49" charset="-122"/>
                  </a:rPr>
                  <a:t>V</a:t>
                </a:r>
                <a:r>
                  <a:rPr lang="en-US" altLang="zh-CN" sz="1000">
                    <a:latin typeface="Verdana" panose="020B0604030504040204" pitchFamily="34" charset="0"/>
                    <a:ea typeface="新宋体" panose="02010609030101010101" pitchFamily="49" charset="-122"/>
                  </a:rPr>
                  <a:t>F</a:t>
                </a:r>
              </a:p>
            </p:txBody>
          </p:sp>
          <p:sp>
            <p:nvSpPr>
              <p:cNvPr id="10289" name="Text Box 69"/>
              <p:cNvSpPr txBox="1">
                <a:spLocks noChangeArrowheads="1"/>
              </p:cNvSpPr>
              <p:nvPr/>
            </p:nvSpPr>
            <p:spPr bwMode="auto">
              <a:xfrm>
                <a:off x="1811" y="1208"/>
                <a:ext cx="15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  <a:ea typeface="新宋体" panose="02010609030101010101" pitchFamily="49" charset="-122"/>
                  </a:rPr>
                  <a:t>F</a:t>
                </a:r>
              </a:p>
            </p:txBody>
          </p:sp>
          <p:sp>
            <p:nvSpPr>
              <p:cNvPr id="10290" name="Text Box 70"/>
              <p:cNvSpPr txBox="1">
                <a:spLocks noChangeArrowheads="1"/>
              </p:cNvSpPr>
              <p:nvPr/>
            </p:nvSpPr>
            <p:spPr bwMode="auto">
              <a:xfrm>
                <a:off x="4219" y="1389"/>
                <a:ext cx="1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  <a:ea typeface="新宋体" panose="02010609030101010101" pitchFamily="49" charset="-122"/>
                  </a:rPr>
                  <a:t>I</a:t>
                </a:r>
                <a:r>
                  <a:rPr lang="en-US" altLang="zh-CN" sz="1000">
                    <a:latin typeface="Verdana" panose="020B0604030504040204" pitchFamily="34" charset="0"/>
                    <a:ea typeface="新宋体" panose="02010609030101010101" pitchFamily="49" charset="-122"/>
                  </a:rPr>
                  <a:t>P</a:t>
                </a:r>
              </a:p>
            </p:txBody>
          </p:sp>
        </p:grpSp>
      </p:grpSp>
      <p:grpSp>
        <p:nvGrpSpPr>
          <p:cNvPr id="10244" name="Group 71"/>
          <p:cNvGrpSpPr>
            <a:grpSpLocks/>
          </p:cNvGrpSpPr>
          <p:nvPr/>
        </p:nvGrpSpPr>
        <p:grpSpPr bwMode="auto">
          <a:xfrm>
            <a:off x="395288" y="5229225"/>
            <a:ext cx="8497887" cy="792163"/>
            <a:chOff x="295" y="3702"/>
            <a:chExt cx="5261" cy="499"/>
          </a:xfrm>
        </p:grpSpPr>
        <p:sp>
          <p:nvSpPr>
            <p:cNvPr id="10246" name="AutoShape 72"/>
            <p:cNvSpPr>
              <a:spLocks noChangeArrowheads="1"/>
            </p:cNvSpPr>
            <p:nvPr/>
          </p:nvSpPr>
          <p:spPr bwMode="auto">
            <a:xfrm>
              <a:off x="295" y="3702"/>
              <a:ext cx="5261" cy="499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 algn="ctr">
              <a:solidFill>
                <a:srgbClr val="00660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Verdana" panose="020B0604030504040204" pitchFamily="34" charset="0"/>
                <a:ea typeface="新宋体" panose="02010609030101010101" pitchFamily="49" charset="-122"/>
              </a:endParaRPr>
            </a:p>
          </p:txBody>
        </p:sp>
        <p:sp>
          <p:nvSpPr>
            <p:cNvPr id="10247" name="Text Box 73"/>
            <p:cNvSpPr txBox="1">
              <a:spLocks noChangeArrowheads="1"/>
            </p:cNvSpPr>
            <p:nvPr/>
          </p:nvSpPr>
          <p:spPr bwMode="auto">
            <a:xfrm>
              <a:off x="916" y="3838"/>
              <a:ext cx="39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F:</a:t>
              </a:r>
              <a:r>
                <a:rPr lang="zh-CN" altLang="en-US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阴极加热丝  </a:t>
              </a:r>
              <a:r>
                <a:rPr lang="en-US" altLang="zh-CN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K:</a:t>
              </a:r>
              <a:r>
                <a:rPr lang="zh-CN" altLang="en-US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阴极  </a:t>
              </a:r>
              <a:r>
                <a:rPr lang="en-US" altLang="zh-CN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G</a:t>
              </a:r>
              <a:r>
                <a:rPr lang="en-US" altLang="zh-CN" sz="10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1</a:t>
              </a:r>
              <a:r>
                <a:rPr lang="en-US" altLang="zh-CN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:</a:t>
              </a:r>
              <a:r>
                <a:rPr lang="zh-CN" altLang="en-US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控制栅极  </a:t>
              </a:r>
              <a:r>
                <a:rPr lang="en-US" altLang="zh-CN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G</a:t>
              </a:r>
              <a:r>
                <a:rPr lang="en-US" altLang="zh-CN" sz="10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2</a:t>
              </a:r>
              <a:r>
                <a:rPr lang="en-US" altLang="zh-CN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:</a:t>
              </a:r>
              <a:r>
                <a:rPr lang="zh-CN" altLang="en-US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加速栅极  </a:t>
              </a:r>
              <a:r>
                <a:rPr lang="en-US" altLang="zh-CN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P:</a:t>
              </a:r>
              <a:r>
                <a:rPr lang="zh-CN" altLang="en-US" sz="1800" b="1">
                  <a:solidFill>
                    <a:schemeClr val="accent2"/>
                  </a:solidFill>
                  <a:latin typeface="Verdana" panose="020B0604030504040204" pitchFamily="34" charset="0"/>
                  <a:ea typeface="新宋体" panose="02010609030101010101" pitchFamily="49" charset="-122"/>
                </a:rPr>
                <a:t>板极</a:t>
              </a:r>
              <a:endParaRPr lang="zh-CN" altLang="en-US" sz="10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endParaRPr>
            </a:p>
          </p:txBody>
        </p:sp>
      </p:grpSp>
      <p:sp>
        <p:nvSpPr>
          <p:cNvPr id="10245" name="Text Box 75"/>
          <p:cNvSpPr txBox="1">
            <a:spLocks noChangeArrowheads="1"/>
          </p:cNvSpPr>
          <p:nvPr/>
        </p:nvSpPr>
        <p:spPr bwMode="auto">
          <a:xfrm>
            <a:off x="427038" y="488950"/>
            <a:ext cx="13954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3500" b="1">
                <a:solidFill>
                  <a:schemeClr val="hlink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F-H</a:t>
            </a:r>
            <a:r>
              <a:rPr lang="zh-CN" altLang="en-US" sz="3500" b="1">
                <a:solidFill>
                  <a:schemeClr val="hlink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管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468313" y="5662613"/>
            <a:ext cx="3167062" cy="768350"/>
          </a:xfrm>
          <a:prstGeom prst="rect">
            <a:avLst/>
          </a:prstGeom>
          <a:solidFill>
            <a:srgbClr val="C0C0C0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71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71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电子穿越</a:t>
            </a:r>
            <a:r>
              <a:rPr lang="en-US" altLang="zh-CN" sz="2200" b="1">
                <a:solidFill>
                  <a:schemeClr val="accent2"/>
                </a:solidFill>
                <a:ea typeface="楷体_GB2312" pitchFamily="49" charset="-122"/>
              </a:rPr>
              <a:t>G</a:t>
            </a:r>
            <a:r>
              <a:rPr lang="en-US" altLang="zh-CN" sz="1400" b="1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200" b="1">
                <a:solidFill>
                  <a:schemeClr val="accent2"/>
                </a:solidFill>
                <a:ea typeface="楷体_GB2312" pitchFamily="49" charset="-122"/>
              </a:rPr>
              <a:t>P</a:t>
            </a: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形成电流。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250825" y="3089275"/>
            <a:ext cx="2017713" cy="1446213"/>
          </a:xfrm>
          <a:prstGeom prst="rect">
            <a:avLst/>
          </a:prstGeom>
          <a:solidFill>
            <a:srgbClr val="C0C0C0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电子未能穿越</a:t>
            </a:r>
            <a:r>
              <a:rPr lang="en-US" altLang="zh-CN" sz="2200" b="1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到达板极形成电流，栅极电流为零</a:t>
            </a: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4643438" y="5681663"/>
            <a:ext cx="4176712" cy="771525"/>
          </a:xfrm>
          <a:prstGeom prst="rect">
            <a:avLst/>
          </a:prstGeom>
          <a:solidFill>
            <a:srgbClr val="C0C0C0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3.</a:t>
            </a:r>
            <a:r>
              <a:rPr lang="zh-CN" altLang="en-US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随着</a:t>
            </a:r>
            <a:r>
              <a:rPr lang="en-US" altLang="zh-CN" sz="2200" b="1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200" b="1" baseline="-25000">
                <a:solidFill>
                  <a:schemeClr val="accent2"/>
                </a:solidFill>
                <a:ea typeface="楷体_GB2312" pitchFamily="49" charset="-122"/>
              </a:rPr>
              <a:t>G2</a:t>
            </a:r>
            <a:r>
              <a:rPr lang="zh-CN" altLang="en-US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增大，能够穿越</a:t>
            </a:r>
            <a:r>
              <a:rPr lang="en-US" altLang="zh-CN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G</a:t>
            </a:r>
            <a:r>
              <a:rPr lang="en-US" altLang="zh-CN" sz="14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2</a:t>
            </a:r>
            <a:r>
              <a:rPr lang="en-US" altLang="zh-CN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P</a:t>
            </a:r>
            <a:r>
              <a:rPr lang="zh-CN" altLang="en-US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的电子数量越来越多，</a:t>
            </a:r>
            <a:r>
              <a:rPr lang="en-US" altLang="zh-CN" sz="2200" b="1">
                <a:solidFill>
                  <a:schemeClr val="accent2"/>
                </a:solidFill>
                <a:ea typeface="楷体_GB2312" pitchFamily="49" charset="-122"/>
              </a:rPr>
              <a:t>I</a:t>
            </a:r>
            <a:r>
              <a:rPr lang="en-US" altLang="zh-CN" sz="2200" b="1" baseline="-25000">
                <a:solidFill>
                  <a:schemeClr val="accent2"/>
                </a:solidFill>
                <a:ea typeface="楷体_GB2312" pitchFamily="49" charset="-122"/>
              </a:rPr>
              <a:t>P</a:t>
            </a:r>
            <a:r>
              <a:rPr lang="zh-CN" altLang="en-US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增大</a:t>
            </a:r>
            <a:r>
              <a:rPr lang="zh-CN" altLang="en-US" sz="2200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11269" name="Line 11"/>
          <p:cNvSpPr>
            <a:spLocks noChangeShapeType="1"/>
          </p:cNvSpPr>
          <p:nvPr/>
        </p:nvSpPr>
        <p:spPr bwMode="auto">
          <a:xfrm>
            <a:off x="2268538" y="4724400"/>
            <a:ext cx="574675" cy="360363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12"/>
          <p:cNvSpPr>
            <a:spLocks noChangeShapeType="1"/>
          </p:cNvSpPr>
          <p:nvPr/>
        </p:nvSpPr>
        <p:spPr bwMode="auto">
          <a:xfrm flipV="1">
            <a:off x="2843213" y="4868863"/>
            <a:ext cx="576262" cy="792162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13"/>
          <p:cNvSpPr>
            <a:spLocks noChangeShapeType="1"/>
          </p:cNvSpPr>
          <p:nvPr/>
        </p:nvSpPr>
        <p:spPr bwMode="auto">
          <a:xfrm flipH="1" flipV="1">
            <a:off x="3708400" y="4652963"/>
            <a:ext cx="935038" cy="865187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1403350" y="260350"/>
            <a:ext cx="4824413" cy="1106488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随着</a:t>
            </a:r>
            <a:r>
              <a:rPr lang="en-US" altLang="zh-CN" sz="2200" b="1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200" b="1" baseline="-25000">
                <a:solidFill>
                  <a:schemeClr val="accent2"/>
                </a:solidFill>
                <a:ea typeface="楷体_GB2312" pitchFamily="49" charset="-122"/>
              </a:rPr>
              <a:t>G2</a:t>
            </a: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增大，电子与原子碰撞交出能量给原子的电子比例增多，电子能量损失后未能穿越</a:t>
            </a:r>
            <a:r>
              <a:rPr lang="en-US" altLang="zh-CN" sz="2200" b="1">
                <a:solidFill>
                  <a:schemeClr val="accent2"/>
                </a:solidFill>
                <a:ea typeface="楷体_GB2312" pitchFamily="49" charset="-122"/>
              </a:rPr>
              <a:t>G</a:t>
            </a:r>
            <a:r>
              <a:rPr lang="en-US" altLang="zh-CN" sz="1400" b="1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200" b="1">
                <a:solidFill>
                  <a:schemeClr val="accent2"/>
                </a:solidFill>
                <a:ea typeface="楷体_GB2312" pitchFamily="49" charset="-122"/>
              </a:rPr>
              <a:t>P</a:t>
            </a: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区，电流减小</a:t>
            </a:r>
            <a:r>
              <a:rPr lang="zh-CN" altLang="en-US" sz="2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1273" name="Line 15"/>
          <p:cNvSpPr>
            <a:spLocks noChangeShapeType="1"/>
          </p:cNvSpPr>
          <p:nvPr/>
        </p:nvSpPr>
        <p:spPr bwMode="auto">
          <a:xfrm flipH="1">
            <a:off x="4140200" y="1484313"/>
            <a:ext cx="431800" cy="2735262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7019925" y="2133600"/>
            <a:ext cx="2017713" cy="2781300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FFFF00"/>
                </a:solidFill>
                <a:latin typeface="Tahoma" panose="020B0604030504040204" pitchFamily="34" charset="0"/>
                <a:ea typeface="楷体_GB2312" pitchFamily="49" charset="-122"/>
              </a:rPr>
              <a:t>      </a:t>
            </a:r>
            <a:r>
              <a:rPr lang="zh-CN" altLang="en-US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继续增高</a:t>
            </a:r>
            <a:r>
              <a:rPr lang="en-US" altLang="zh-CN" sz="2200" b="1">
                <a:solidFill>
                  <a:schemeClr val="accent2"/>
                </a:solidFill>
              </a:rPr>
              <a:t>V</a:t>
            </a:r>
            <a:r>
              <a:rPr lang="en-US" altLang="zh-CN" sz="1400" b="1">
                <a:solidFill>
                  <a:schemeClr val="accent2"/>
                </a:solidFill>
              </a:rPr>
              <a:t>G2</a:t>
            </a:r>
            <a:r>
              <a:rPr lang="zh-CN" altLang="en-US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，电子与原子碰撞失去能量后剩余能量足以穿越</a:t>
            </a:r>
            <a:r>
              <a:rPr lang="en-US" altLang="zh-CN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G</a:t>
            </a:r>
            <a:r>
              <a:rPr lang="en-US" altLang="zh-CN" sz="14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2</a:t>
            </a:r>
            <a:r>
              <a:rPr lang="en-US" altLang="zh-CN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P</a:t>
            </a:r>
            <a:r>
              <a:rPr lang="zh-CN" altLang="en-US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区的电子的比例越来越多</a:t>
            </a:r>
            <a:r>
              <a:rPr lang="en-US" altLang="zh-CN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,</a:t>
            </a:r>
            <a:r>
              <a:rPr lang="zh-CN" altLang="en-US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电流增大</a:t>
            </a:r>
            <a:r>
              <a:rPr lang="en-US" altLang="zh-CN" sz="2200" b="1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1275" name="Line 17"/>
          <p:cNvSpPr>
            <a:spLocks noChangeShapeType="1"/>
          </p:cNvSpPr>
          <p:nvPr/>
        </p:nvSpPr>
        <p:spPr bwMode="auto">
          <a:xfrm flipH="1" flipV="1">
            <a:off x="4572000" y="4221163"/>
            <a:ext cx="2305050" cy="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Freeform 21"/>
          <p:cNvSpPr>
            <a:spLocks/>
          </p:cNvSpPr>
          <p:nvPr/>
        </p:nvSpPr>
        <p:spPr bwMode="auto">
          <a:xfrm>
            <a:off x="2670175" y="1095375"/>
            <a:ext cx="4451350" cy="4021138"/>
          </a:xfrm>
          <a:custGeom>
            <a:avLst/>
            <a:gdLst>
              <a:gd name="T0" fmla="*/ 2147483646 w 8411"/>
              <a:gd name="T1" fmla="*/ 2147483646 h 7600"/>
              <a:gd name="T2" fmla="*/ 2147483646 w 8411"/>
              <a:gd name="T3" fmla="*/ 2147483646 h 7600"/>
              <a:gd name="T4" fmla="*/ 2147483646 w 8411"/>
              <a:gd name="T5" fmla="*/ 2147483646 h 7600"/>
              <a:gd name="T6" fmla="*/ 2147483646 w 8411"/>
              <a:gd name="T7" fmla="*/ 0 h 7600"/>
              <a:gd name="T8" fmla="*/ 2147483646 w 8411"/>
              <a:gd name="T9" fmla="*/ 2147483646 h 7600"/>
              <a:gd name="T10" fmla="*/ 2147483646 w 8411"/>
              <a:gd name="T11" fmla="*/ 2147483646 h 7600"/>
              <a:gd name="T12" fmla="*/ 2147483646 w 8411"/>
              <a:gd name="T13" fmla="*/ 2147483646 h 7600"/>
              <a:gd name="T14" fmla="*/ 2147483646 w 8411"/>
              <a:gd name="T15" fmla="*/ 2147483646 h 7600"/>
              <a:gd name="T16" fmla="*/ 2147483646 w 8411"/>
              <a:gd name="T17" fmla="*/ 2147483646 h 7600"/>
              <a:gd name="T18" fmla="*/ 2147483646 w 8411"/>
              <a:gd name="T19" fmla="*/ 2147483646 h 7600"/>
              <a:gd name="T20" fmla="*/ 2147483646 w 8411"/>
              <a:gd name="T21" fmla="*/ 2147483646 h 7600"/>
              <a:gd name="T22" fmla="*/ 2147483646 w 8411"/>
              <a:gd name="T23" fmla="*/ 2147483646 h 7600"/>
              <a:gd name="T24" fmla="*/ 2147483646 w 8411"/>
              <a:gd name="T25" fmla="*/ 2147483646 h 7600"/>
              <a:gd name="T26" fmla="*/ 2147483646 w 8411"/>
              <a:gd name="T27" fmla="*/ 2147483646 h 7600"/>
              <a:gd name="T28" fmla="*/ 2147483646 w 8411"/>
              <a:gd name="T29" fmla="*/ 2147483646 h 7600"/>
              <a:gd name="T30" fmla="*/ 2147483646 w 8411"/>
              <a:gd name="T31" fmla="*/ 2147483646 h 7600"/>
              <a:gd name="T32" fmla="*/ 2147483646 w 8411"/>
              <a:gd name="T33" fmla="*/ 2147483646 h 7600"/>
              <a:gd name="T34" fmla="*/ 2147483646 w 8411"/>
              <a:gd name="T35" fmla="*/ 2147483646 h 7600"/>
              <a:gd name="T36" fmla="*/ 2147483646 w 8411"/>
              <a:gd name="T37" fmla="*/ 2147483646 h 7600"/>
              <a:gd name="T38" fmla="*/ 2147483646 w 8411"/>
              <a:gd name="T39" fmla="*/ 2147483646 h 7600"/>
              <a:gd name="T40" fmla="*/ 2147483646 w 8411"/>
              <a:gd name="T41" fmla="*/ 2147483646 h 7600"/>
              <a:gd name="T42" fmla="*/ 2147483646 w 8411"/>
              <a:gd name="T43" fmla="*/ 2147483646 h 7600"/>
              <a:gd name="T44" fmla="*/ 2147483646 w 8411"/>
              <a:gd name="T45" fmla="*/ 2147483646 h 7600"/>
              <a:gd name="T46" fmla="*/ 2147483646 w 8411"/>
              <a:gd name="T47" fmla="*/ 2147483646 h 7600"/>
              <a:gd name="T48" fmla="*/ 2147483646 w 8411"/>
              <a:gd name="T49" fmla="*/ 2147483646 h 7600"/>
              <a:gd name="T50" fmla="*/ 2147483646 w 8411"/>
              <a:gd name="T51" fmla="*/ 2147483646 h 7600"/>
              <a:gd name="T52" fmla="*/ 2147483646 w 8411"/>
              <a:gd name="T53" fmla="*/ 2147483646 h 7600"/>
              <a:gd name="T54" fmla="*/ 2147483646 w 8411"/>
              <a:gd name="T55" fmla="*/ 2147483646 h 7600"/>
              <a:gd name="T56" fmla="*/ 2147483646 w 8411"/>
              <a:gd name="T57" fmla="*/ 2147483646 h 7600"/>
              <a:gd name="T58" fmla="*/ 2147483646 w 8411"/>
              <a:gd name="T59" fmla="*/ 2147483646 h 7600"/>
              <a:gd name="T60" fmla="*/ 2147483646 w 8411"/>
              <a:gd name="T61" fmla="*/ 2147483646 h 7600"/>
              <a:gd name="T62" fmla="*/ 2147483646 w 8411"/>
              <a:gd name="T63" fmla="*/ 2147483646 h 7600"/>
              <a:gd name="T64" fmla="*/ 2147483646 w 8411"/>
              <a:gd name="T65" fmla="*/ 2147483646 h 7600"/>
              <a:gd name="T66" fmla="*/ 2147483646 w 8411"/>
              <a:gd name="T67" fmla="*/ 2147483646 h 7600"/>
              <a:gd name="T68" fmla="*/ 2147483646 w 8411"/>
              <a:gd name="T69" fmla="*/ 2147483646 h 7600"/>
              <a:gd name="T70" fmla="*/ 2147483646 w 8411"/>
              <a:gd name="T71" fmla="*/ 2147483646 h 7600"/>
              <a:gd name="T72" fmla="*/ 2147483646 w 8411"/>
              <a:gd name="T73" fmla="*/ 2147483646 h 7600"/>
              <a:gd name="T74" fmla="*/ 2147483646 w 8411"/>
              <a:gd name="T75" fmla="*/ 2147483646 h 7600"/>
              <a:gd name="T76" fmla="*/ 2147483646 w 8411"/>
              <a:gd name="T77" fmla="*/ 2147483646 h 7600"/>
              <a:gd name="T78" fmla="*/ 2147483646 w 8411"/>
              <a:gd name="T79" fmla="*/ 2147483646 h 7600"/>
              <a:gd name="T80" fmla="*/ 2147483646 w 8411"/>
              <a:gd name="T81" fmla="*/ 2147483646 h 7600"/>
              <a:gd name="T82" fmla="*/ 2147483646 w 8411"/>
              <a:gd name="T83" fmla="*/ 2147483646 h 7600"/>
              <a:gd name="T84" fmla="*/ 2147483646 w 8411"/>
              <a:gd name="T85" fmla="*/ 2147483646 h 7600"/>
              <a:gd name="T86" fmla="*/ 2147483646 w 8411"/>
              <a:gd name="T87" fmla="*/ 2147483646 h 7600"/>
              <a:gd name="T88" fmla="*/ 2147483646 w 8411"/>
              <a:gd name="T89" fmla="*/ 2147483646 h 7600"/>
              <a:gd name="T90" fmla="*/ 2147483646 w 8411"/>
              <a:gd name="T91" fmla="*/ 2147483646 h 7600"/>
              <a:gd name="T92" fmla="*/ 2147483646 w 8411"/>
              <a:gd name="T93" fmla="*/ 2147483646 h 7600"/>
              <a:gd name="T94" fmla="*/ 2147483646 w 8411"/>
              <a:gd name="T95" fmla="*/ 2147483646 h 7600"/>
              <a:gd name="T96" fmla="*/ 2147483646 w 8411"/>
              <a:gd name="T97" fmla="*/ 2147483646 h 7600"/>
              <a:gd name="T98" fmla="*/ 2147483646 w 8411"/>
              <a:gd name="T99" fmla="*/ 2147483646 h 7600"/>
              <a:gd name="T100" fmla="*/ 2147483646 w 8411"/>
              <a:gd name="T101" fmla="*/ 2147483646 h 7600"/>
              <a:gd name="T102" fmla="*/ 2147483646 w 8411"/>
              <a:gd name="T103" fmla="*/ 2147483646 h 7600"/>
              <a:gd name="T104" fmla="*/ 2147483646 w 8411"/>
              <a:gd name="T105" fmla="*/ 2147483646 h 7600"/>
              <a:gd name="T106" fmla="*/ 2147483646 w 8411"/>
              <a:gd name="T107" fmla="*/ 2147483646 h 7600"/>
              <a:gd name="T108" fmla="*/ 2147483646 w 8411"/>
              <a:gd name="T109" fmla="*/ 2147483646 h 7600"/>
              <a:gd name="T110" fmla="*/ 2147483646 w 8411"/>
              <a:gd name="T111" fmla="*/ 2147483646 h 7600"/>
              <a:gd name="T112" fmla="*/ 2147483646 w 8411"/>
              <a:gd name="T113" fmla="*/ 2147483646 h 7600"/>
              <a:gd name="T114" fmla="*/ 2147483646 w 8411"/>
              <a:gd name="T115" fmla="*/ 2147483646 h 7600"/>
              <a:gd name="T116" fmla="*/ 2147483646 w 8411"/>
              <a:gd name="T117" fmla="*/ 2147483646 h 7600"/>
              <a:gd name="T118" fmla="*/ 2147483646 w 8411"/>
              <a:gd name="T119" fmla="*/ 2147483646 h 7600"/>
              <a:gd name="T120" fmla="*/ 2147483646 w 8411"/>
              <a:gd name="T121" fmla="*/ 2147483646 h 7600"/>
              <a:gd name="T122" fmla="*/ 2147483646 w 8411"/>
              <a:gd name="T123" fmla="*/ 2147483646 h 7600"/>
              <a:gd name="T124" fmla="*/ 2147483646 w 8411"/>
              <a:gd name="T125" fmla="*/ 2147483646 h 76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8411"/>
              <a:gd name="T190" fmla="*/ 0 h 7600"/>
              <a:gd name="T191" fmla="*/ 8411 w 8411"/>
              <a:gd name="T192" fmla="*/ 7600 h 760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8411" h="7600">
                <a:moveTo>
                  <a:pt x="8411" y="2212"/>
                </a:moveTo>
                <a:lnTo>
                  <a:pt x="8391" y="2085"/>
                </a:lnTo>
                <a:lnTo>
                  <a:pt x="8373" y="1962"/>
                </a:lnTo>
                <a:lnTo>
                  <a:pt x="8354" y="1843"/>
                </a:lnTo>
                <a:lnTo>
                  <a:pt x="8336" y="1728"/>
                </a:lnTo>
                <a:lnTo>
                  <a:pt x="8317" y="1616"/>
                </a:lnTo>
                <a:lnTo>
                  <a:pt x="8299" y="1509"/>
                </a:lnTo>
                <a:lnTo>
                  <a:pt x="8280" y="1404"/>
                </a:lnTo>
                <a:lnTo>
                  <a:pt x="8264" y="1305"/>
                </a:lnTo>
                <a:lnTo>
                  <a:pt x="8245" y="1208"/>
                </a:lnTo>
                <a:lnTo>
                  <a:pt x="8228" y="1115"/>
                </a:lnTo>
                <a:lnTo>
                  <a:pt x="8211" y="1025"/>
                </a:lnTo>
                <a:lnTo>
                  <a:pt x="8194" y="940"/>
                </a:lnTo>
                <a:lnTo>
                  <a:pt x="8177" y="858"/>
                </a:lnTo>
                <a:lnTo>
                  <a:pt x="8161" y="781"/>
                </a:lnTo>
                <a:lnTo>
                  <a:pt x="8145" y="706"/>
                </a:lnTo>
                <a:lnTo>
                  <a:pt x="8130" y="636"/>
                </a:lnTo>
                <a:lnTo>
                  <a:pt x="8113" y="568"/>
                </a:lnTo>
                <a:lnTo>
                  <a:pt x="8097" y="505"/>
                </a:lnTo>
                <a:lnTo>
                  <a:pt x="8081" y="445"/>
                </a:lnTo>
                <a:lnTo>
                  <a:pt x="8066" y="390"/>
                </a:lnTo>
                <a:lnTo>
                  <a:pt x="8050" y="337"/>
                </a:lnTo>
                <a:lnTo>
                  <a:pt x="8036" y="289"/>
                </a:lnTo>
                <a:lnTo>
                  <a:pt x="8021" y="244"/>
                </a:lnTo>
                <a:lnTo>
                  <a:pt x="8007" y="205"/>
                </a:lnTo>
                <a:lnTo>
                  <a:pt x="7992" y="166"/>
                </a:lnTo>
                <a:lnTo>
                  <a:pt x="7978" y="134"/>
                </a:lnTo>
                <a:lnTo>
                  <a:pt x="7964" y="104"/>
                </a:lnTo>
                <a:lnTo>
                  <a:pt x="7950" y="79"/>
                </a:lnTo>
                <a:lnTo>
                  <a:pt x="7936" y="55"/>
                </a:lnTo>
                <a:lnTo>
                  <a:pt x="7922" y="38"/>
                </a:lnTo>
                <a:lnTo>
                  <a:pt x="7909" y="23"/>
                </a:lnTo>
                <a:lnTo>
                  <a:pt x="7897" y="13"/>
                </a:lnTo>
                <a:lnTo>
                  <a:pt x="7883" y="4"/>
                </a:lnTo>
                <a:lnTo>
                  <a:pt x="7870" y="1"/>
                </a:lnTo>
                <a:lnTo>
                  <a:pt x="7858" y="0"/>
                </a:lnTo>
                <a:lnTo>
                  <a:pt x="7846" y="4"/>
                </a:lnTo>
                <a:lnTo>
                  <a:pt x="7833" y="11"/>
                </a:lnTo>
                <a:lnTo>
                  <a:pt x="7822" y="23"/>
                </a:lnTo>
                <a:lnTo>
                  <a:pt x="7810" y="37"/>
                </a:lnTo>
                <a:lnTo>
                  <a:pt x="7799" y="57"/>
                </a:lnTo>
                <a:lnTo>
                  <a:pt x="7787" y="77"/>
                </a:lnTo>
                <a:lnTo>
                  <a:pt x="7775" y="104"/>
                </a:lnTo>
                <a:lnTo>
                  <a:pt x="7764" y="133"/>
                </a:lnTo>
                <a:lnTo>
                  <a:pt x="7753" y="168"/>
                </a:lnTo>
                <a:lnTo>
                  <a:pt x="7742" y="203"/>
                </a:lnTo>
                <a:lnTo>
                  <a:pt x="7733" y="245"/>
                </a:lnTo>
                <a:lnTo>
                  <a:pt x="7722" y="289"/>
                </a:lnTo>
                <a:lnTo>
                  <a:pt x="7713" y="339"/>
                </a:lnTo>
                <a:lnTo>
                  <a:pt x="7701" y="390"/>
                </a:lnTo>
                <a:lnTo>
                  <a:pt x="7692" y="445"/>
                </a:lnTo>
                <a:lnTo>
                  <a:pt x="7683" y="504"/>
                </a:lnTo>
                <a:lnTo>
                  <a:pt x="7674" y="568"/>
                </a:lnTo>
                <a:lnTo>
                  <a:pt x="7664" y="634"/>
                </a:lnTo>
                <a:lnTo>
                  <a:pt x="7655" y="706"/>
                </a:lnTo>
                <a:lnTo>
                  <a:pt x="7646" y="780"/>
                </a:lnTo>
                <a:lnTo>
                  <a:pt x="7639" y="858"/>
                </a:lnTo>
                <a:lnTo>
                  <a:pt x="7630" y="939"/>
                </a:lnTo>
                <a:lnTo>
                  <a:pt x="7621" y="1025"/>
                </a:lnTo>
                <a:lnTo>
                  <a:pt x="7613" y="1113"/>
                </a:lnTo>
                <a:lnTo>
                  <a:pt x="7606" y="1207"/>
                </a:lnTo>
                <a:lnTo>
                  <a:pt x="7598" y="1303"/>
                </a:lnTo>
                <a:lnTo>
                  <a:pt x="7591" y="1403"/>
                </a:lnTo>
                <a:lnTo>
                  <a:pt x="7584" y="1507"/>
                </a:lnTo>
                <a:lnTo>
                  <a:pt x="7577" y="1616"/>
                </a:lnTo>
                <a:lnTo>
                  <a:pt x="7568" y="1724"/>
                </a:lnTo>
                <a:lnTo>
                  <a:pt x="7561" y="1829"/>
                </a:lnTo>
                <a:lnTo>
                  <a:pt x="7554" y="1932"/>
                </a:lnTo>
                <a:lnTo>
                  <a:pt x="7547" y="2033"/>
                </a:lnTo>
                <a:lnTo>
                  <a:pt x="7540" y="2130"/>
                </a:lnTo>
                <a:lnTo>
                  <a:pt x="7534" y="2226"/>
                </a:lnTo>
                <a:lnTo>
                  <a:pt x="7527" y="2320"/>
                </a:lnTo>
                <a:lnTo>
                  <a:pt x="7520" y="2411"/>
                </a:lnTo>
                <a:lnTo>
                  <a:pt x="7510" y="2498"/>
                </a:lnTo>
                <a:lnTo>
                  <a:pt x="7503" y="2585"/>
                </a:lnTo>
                <a:lnTo>
                  <a:pt x="7496" y="2667"/>
                </a:lnTo>
                <a:lnTo>
                  <a:pt x="7490" y="2749"/>
                </a:lnTo>
                <a:lnTo>
                  <a:pt x="7485" y="2787"/>
                </a:lnTo>
                <a:lnTo>
                  <a:pt x="7481" y="2826"/>
                </a:lnTo>
                <a:lnTo>
                  <a:pt x="7474" y="2903"/>
                </a:lnTo>
                <a:lnTo>
                  <a:pt x="7468" y="2976"/>
                </a:lnTo>
                <a:lnTo>
                  <a:pt x="7461" y="3047"/>
                </a:lnTo>
                <a:lnTo>
                  <a:pt x="7451" y="3114"/>
                </a:lnTo>
                <a:lnTo>
                  <a:pt x="7444" y="3180"/>
                </a:lnTo>
                <a:lnTo>
                  <a:pt x="7440" y="3212"/>
                </a:lnTo>
                <a:lnTo>
                  <a:pt x="7436" y="3243"/>
                </a:lnTo>
                <a:lnTo>
                  <a:pt x="7429" y="3304"/>
                </a:lnTo>
                <a:lnTo>
                  <a:pt x="7420" y="3361"/>
                </a:lnTo>
                <a:lnTo>
                  <a:pt x="7413" y="3418"/>
                </a:lnTo>
                <a:lnTo>
                  <a:pt x="7406" y="3471"/>
                </a:lnTo>
                <a:lnTo>
                  <a:pt x="7399" y="3523"/>
                </a:lnTo>
                <a:lnTo>
                  <a:pt x="7390" y="3570"/>
                </a:lnTo>
                <a:lnTo>
                  <a:pt x="7383" y="3617"/>
                </a:lnTo>
                <a:lnTo>
                  <a:pt x="7378" y="3637"/>
                </a:lnTo>
                <a:lnTo>
                  <a:pt x="7375" y="3659"/>
                </a:lnTo>
                <a:lnTo>
                  <a:pt x="7368" y="3701"/>
                </a:lnTo>
                <a:lnTo>
                  <a:pt x="7359" y="3739"/>
                </a:lnTo>
                <a:lnTo>
                  <a:pt x="7352" y="3775"/>
                </a:lnTo>
                <a:lnTo>
                  <a:pt x="7345" y="3809"/>
                </a:lnTo>
                <a:lnTo>
                  <a:pt x="7338" y="3840"/>
                </a:lnTo>
                <a:lnTo>
                  <a:pt x="7329" y="3866"/>
                </a:lnTo>
                <a:lnTo>
                  <a:pt x="7322" y="3893"/>
                </a:lnTo>
                <a:lnTo>
                  <a:pt x="7312" y="3915"/>
                </a:lnTo>
                <a:lnTo>
                  <a:pt x="7306" y="3937"/>
                </a:lnTo>
                <a:lnTo>
                  <a:pt x="7296" y="3954"/>
                </a:lnTo>
                <a:lnTo>
                  <a:pt x="7289" y="3971"/>
                </a:lnTo>
                <a:lnTo>
                  <a:pt x="7280" y="3983"/>
                </a:lnTo>
                <a:lnTo>
                  <a:pt x="7273" y="3996"/>
                </a:lnTo>
                <a:lnTo>
                  <a:pt x="7264" y="4003"/>
                </a:lnTo>
                <a:lnTo>
                  <a:pt x="7259" y="4005"/>
                </a:lnTo>
                <a:lnTo>
                  <a:pt x="7256" y="4009"/>
                </a:lnTo>
                <a:lnTo>
                  <a:pt x="7246" y="4012"/>
                </a:lnTo>
                <a:lnTo>
                  <a:pt x="7240" y="4013"/>
                </a:lnTo>
                <a:lnTo>
                  <a:pt x="7230" y="4011"/>
                </a:lnTo>
                <a:lnTo>
                  <a:pt x="7223" y="4008"/>
                </a:lnTo>
                <a:lnTo>
                  <a:pt x="7214" y="4001"/>
                </a:lnTo>
                <a:lnTo>
                  <a:pt x="7207" y="3993"/>
                </a:lnTo>
                <a:lnTo>
                  <a:pt x="7198" y="3980"/>
                </a:lnTo>
                <a:lnTo>
                  <a:pt x="7189" y="3966"/>
                </a:lnTo>
                <a:lnTo>
                  <a:pt x="7179" y="3949"/>
                </a:lnTo>
                <a:lnTo>
                  <a:pt x="7172" y="3930"/>
                </a:lnTo>
                <a:lnTo>
                  <a:pt x="7163" y="3908"/>
                </a:lnTo>
                <a:lnTo>
                  <a:pt x="7159" y="3895"/>
                </a:lnTo>
                <a:lnTo>
                  <a:pt x="7155" y="3884"/>
                </a:lnTo>
                <a:lnTo>
                  <a:pt x="7146" y="3857"/>
                </a:lnTo>
                <a:lnTo>
                  <a:pt x="7139" y="3829"/>
                </a:lnTo>
                <a:lnTo>
                  <a:pt x="7130" y="3796"/>
                </a:lnTo>
                <a:lnTo>
                  <a:pt x="7120" y="3762"/>
                </a:lnTo>
                <a:lnTo>
                  <a:pt x="7111" y="3725"/>
                </a:lnTo>
                <a:lnTo>
                  <a:pt x="7104" y="3687"/>
                </a:lnTo>
                <a:lnTo>
                  <a:pt x="7095" y="3644"/>
                </a:lnTo>
                <a:lnTo>
                  <a:pt x="7086" y="3602"/>
                </a:lnTo>
                <a:lnTo>
                  <a:pt x="7076" y="3554"/>
                </a:lnTo>
                <a:lnTo>
                  <a:pt x="7069" y="3507"/>
                </a:lnTo>
                <a:lnTo>
                  <a:pt x="7053" y="3396"/>
                </a:lnTo>
                <a:lnTo>
                  <a:pt x="7039" y="3289"/>
                </a:lnTo>
                <a:lnTo>
                  <a:pt x="7023" y="3186"/>
                </a:lnTo>
                <a:lnTo>
                  <a:pt x="7009" y="3088"/>
                </a:lnTo>
                <a:lnTo>
                  <a:pt x="6993" y="2992"/>
                </a:lnTo>
                <a:lnTo>
                  <a:pt x="6979" y="2899"/>
                </a:lnTo>
                <a:lnTo>
                  <a:pt x="6965" y="2810"/>
                </a:lnTo>
                <a:lnTo>
                  <a:pt x="6951" y="2726"/>
                </a:lnTo>
                <a:lnTo>
                  <a:pt x="6936" y="2642"/>
                </a:lnTo>
                <a:lnTo>
                  <a:pt x="6922" y="2564"/>
                </a:lnTo>
                <a:lnTo>
                  <a:pt x="6909" y="2488"/>
                </a:lnTo>
                <a:lnTo>
                  <a:pt x="6895" y="2418"/>
                </a:lnTo>
                <a:lnTo>
                  <a:pt x="6881" y="2348"/>
                </a:lnTo>
                <a:lnTo>
                  <a:pt x="6867" y="2284"/>
                </a:lnTo>
                <a:lnTo>
                  <a:pt x="6853" y="2222"/>
                </a:lnTo>
                <a:lnTo>
                  <a:pt x="6839" y="2166"/>
                </a:lnTo>
                <a:lnTo>
                  <a:pt x="6825" y="2110"/>
                </a:lnTo>
                <a:lnTo>
                  <a:pt x="6811" y="2059"/>
                </a:lnTo>
                <a:lnTo>
                  <a:pt x="6797" y="2012"/>
                </a:lnTo>
                <a:lnTo>
                  <a:pt x="6784" y="1968"/>
                </a:lnTo>
                <a:lnTo>
                  <a:pt x="6770" y="1926"/>
                </a:lnTo>
                <a:lnTo>
                  <a:pt x="6756" y="1889"/>
                </a:lnTo>
                <a:lnTo>
                  <a:pt x="6742" y="1856"/>
                </a:lnTo>
                <a:lnTo>
                  <a:pt x="6730" y="1827"/>
                </a:lnTo>
                <a:lnTo>
                  <a:pt x="6716" y="1799"/>
                </a:lnTo>
                <a:lnTo>
                  <a:pt x="6703" y="1776"/>
                </a:lnTo>
                <a:lnTo>
                  <a:pt x="6689" y="1755"/>
                </a:lnTo>
                <a:lnTo>
                  <a:pt x="6677" y="1739"/>
                </a:lnTo>
                <a:lnTo>
                  <a:pt x="6663" y="1725"/>
                </a:lnTo>
                <a:lnTo>
                  <a:pt x="6652" y="1716"/>
                </a:lnTo>
                <a:lnTo>
                  <a:pt x="6638" y="1710"/>
                </a:lnTo>
                <a:lnTo>
                  <a:pt x="6626" y="1709"/>
                </a:lnTo>
                <a:lnTo>
                  <a:pt x="6615" y="1708"/>
                </a:lnTo>
                <a:lnTo>
                  <a:pt x="6603" y="1711"/>
                </a:lnTo>
                <a:lnTo>
                  <a:pt x="6591" y="1717"/>
                </a:lnTo>
                <a:lnTo>
                  <a:pt x="6581" y="1725"/>
                </a:lnTo>
                <a:lnTo>
                  <a:pt x="6569" y="1735"/>
                </a:lnTo>
                <a:lnTo>
                  <a:pt x="6558" y="1748"/>
                </a:lnTo>
                <a:lnTo>
                  <a:pt x="6546" y="1764"/>
                </a:lnTo>
                <a:lnTo>
                  <a:pt x="6537" y="1784"/>
                </a:lnTo>
                <a:lnTo>
                  <a:pt x="6525" y="1804"/>
                </a:lnTo>
                <a:lnTo>
                  <a:pt x="6515" y="1828"/>
                </a:lnTo>
                <a:lnTo>
                  <a:pt x="6503" y="1854"/>
                </a:lnTo>
                <a:lnTo>
                  <a:pt x="6494" y="1885"/>
                </a:lnTo>
                <a:lnTo>
                  <a:pt x="6483" y="1916"/>
                </a:lnTo>
                <a:lnTo>
                  <a:pt x="6473" y="1950"/>
                </a:lnTo>
                <a:lnTo>
                  <a:pt x="6462" y="1988"/>
                </a:lnTo>
                <a:lnTo>
                  <a:pt x="6453" y="2028"/>
                </a:lnTo>
                <a:lnTo>
                  <a:pt x="6441" y="2070"/>
                </a:lnTo>
                <a:lnTo>
                  <a:pt x="6432" y="2115"/>
                </a:lnTo>
                <a:lnTo>
                  <a:pt x="6420" y="2162"/>
                </a:lnTo>
                <a:lnTo>
                  <a:pt x="6411" y="2213"/>
                </a:lnTo>
                <a:lnTo>
                  <a:pt x="6399" y="2265"/>
                </a:lnTo>
                <a:lnTo>
                  <a:pt x="6390" y="2321"/>
                </a:lnTo>
                <a:lnTo>
                  <a:pt x="6381" y="2380"/>
                </a:lnTo>
                <a:lnTo>
                  <a:pt x="6371" y="2441"/>
                </a:lnTo>
                <a:lnTo>
                  <a:pt x="6360" y="2504"/>
                </a:lnTo>
                <a:lnTo>
                  <a:pt x="6351" y="2569"/>
                </a:lnTo>
                <a:lnTo>
                  <a:pt x="6341" y="2638"/>
                </a:lnTo>
                <a:lnTo>
                  <a:pt x="6332" y="2711"/>
                </a:lnTo>
                <a:lnTo>
                  <a:pt x="6322" y="2784"/>
                </a:lnTo>
                <a:lnTo>
                  <a:pt x="6312" y="2861"/>
                </a:lnTo>
                <a:lnTo>
                  <a:pt x="6303" y="2941"/>
                </a:lnTo>
                <a:lnTo>
                  <a:pt x="6294" y="3023"/>
                </a:lnTo>
                <a:lnTo>
                  <a:pt x="6282" y="3103"/>
                </a:lnTo>
                <a:lnTo>
                  <a:pt x="6273" y="3183"/>
                </a:lnTo>
                <a:lnTo>
                  <a:pt x="6264" y="3260"/>
                </a:lnTo>
                <a:lnTo>
                  <a:pt x="6255" y="3335"/>
                </a:lnTo>
                <a:lnTo>
                  <a:pt x="6243" y="3408"/>
                </a:lnTo>
                <a:lnTo>
                  <a:pt x="6234" y="3480"/>
                </a:lnTo>
                <a:lnTo>
                  <a:pt x="6225" y="3549"/>
                </a:lnTo>
                <a:lnTo>
                  <a:pt x="6215" y="3618"/>
                </a:lnTo>
                <a:lnTo>
                  <a:pt x="6204" y="3682"/>
                </a:lnTo>
                <a:lnTo>
                  <a:pt x="6194" y="3746"/>
                </a:lnTo>
                <a:lnTo>
                  <a:pt x="6189" y="3776"/>
                </a:lnTo>
                <a:lnTo>
                  <a:pt x="6184" y="3807"/>
                </a:lnTo>
                <a:lnTo>
                  <a:pt x="6175" y="3868"/>
                </a:lnTo>
                <a:lnTo>
                  <a:pt x="6163" y="3924"/>
                </a:lnTo>
                <a:lnTo>
                  <a:pt x="6154" y="3981"/>
                </a:lnTo>
                <a:lnTo>
                  <a:pt x="6148" y="4008"/>
                </a:lnTo>
                <a:lnTo>
                  <a:pt x="6143" y="4035"/>
                </a:lnTo>
                <a:lnTo>
                  <a:pt x="6134" y="4089"/>
                </a:lnTo>
                <a:lnTo>
                  <a:pt x="6123" y="4138"/>
                </a:lnTo>
                <a:lnTo>
                  <a:pt x="6117" y="4161"/>
                </a:lnTo>
                <a:lnTo>
                  <a:pt x="6112" y="4186"/>
                </a:lnTo>
                <a:lnTo>
                  <a:pt x="6101" y="4231"/>
                </a:lnTo>
                <a:lnTo>
                  <a:pt x="6091" y="4276"/>
                </a:lnTo>
                <a:lnTo>
                  <a:pt x="6080" y="4318"/>
                </a:lnTo>
                <a:lnTo>
                  <a:pt x="6071" y="4358"/>
                </a:lnTo>
                <a:lnTo>
                  <a:pt x="6059" y="4396"/>
                </a:lnTo>
                <a:lnTo>
                  <a:pt x="6050" y="4433"/>
                </a:lnTo>
                <a:lnTo>
                  <a:pt x="6038" y="4467"/>
                </a:lnTo>
                <a:lnTo>
                  <a:pt x="6027" y="4499"/>
                </a:lnTo>
                <a:lnTo>
                  <a:pt x="6015" y="4531"/>
                </a:lnTo>
                <a:lnTo>
                  <a:pt x="6006" y="4559"/>
                </a:lnTo>
                <a:lnTo>
                  <a:pt x="5994" y="4586"/>
                </a:lnTo>
                <a:lnTo>
                  <a:pt x="5988" y="4598"/>
                </a:lnTo>
                <a:lnTo>
                  <a:pt x="5984" y="4610"/>
                </a:lnTo>
                <a:lnTo>
                  <a:pt x="5972" y="4634"/>
                </a:lnTo>
                <a:lnTo>
                  <a:pt x="5963" y="4656"/>
                </a:lnTo>
                <a:lnTo>
                  <a:pt x="5951" y="4673"/>
                </a:lnTo>
                <a:lnTo>
                  <a:pt x="5940" y="4690"/>
                </a:lnTo>
                <a:lnTo>
                  <a:pt x="5928" y="4705"/>
                </a:lnTo>
                <a:lnTo>
                  <a:pt x="5917" y="4718"/>
                </a:lnTo>
                <a:lnTo>
                  <a:pt x="5905" y="4728"/>
                </a:lnTo>
                <a:lnTo>
                  <a:pt x="5893" y="4738"/>
                </a:lnTo>
                <a:lnTo>
                  <a:pt x="5882" y="4746"/>
                </a:lnTo>
                <a:lnTo>
                  <a:pt x="5876" y="4748"/>
                </a:lnTo>
                <a:lnTo>
                  <a:pt x="5871" y="4752"/>
                </a:lnTo>
                <a:lnTo>
                  <a:pt x="5859" y="4754"/>
                </a:lnTo>
                <a:lnTo>
                  <a:pt x="5847" y="4755"/>
                </a:lnTo>
                <a:lnTo>
                  <a:pt x="5836" y="4754"/>
                </a:lnTo>
                <a:lnTo>
                  <a:pt x="5824" y="4753"/>
                </a:lnTo>
                <a:lnTo>
                  <a:pt x="5812" y="4747"/>
                </a:lnTo>
                <a:lnTo>
                  <a:pt x="5801" y="4741"/>
                </a:lnTo>
                <a:lnTo>
                  <a:pt x="5789" y="4733"/>
                </a:lnTo>
                <a:lnTo>
                  <a:pt x="5778" y="4724"/>
                </a:lnTo>
                <a:lnTo>
                  <a:pt x="5764" y="4711"/>
                </a:lnTo>
                <a:lnTo>
                  <a:pt x="5752" y="4696"/>
                </a:lnTo>
                <a:lnTo>
                  <a:pt x="5741" y="4680"/>
                </a:lnTo>
                <a:lnTo>
                  <a:pt x="5729" y="4662"/>
                </a:lnTo>
                <a:lnTo>
                  <a:pt x="5715" y="4642"/>
                </a:lnTo>
                <a:lnTo>
                  <a:pt x="5704" y="4620"/>
                </a:lnTo>
                <a:lnTo>
                  <a:pt x="5692" y="4595"/>
                </a:lnTo>
                <a:lnTo>
                  <a:pt x="5681" y="4571"/>
                </a:lnTo>
                <a:lnTo>
                  <a:pt x="5667" y="4542"/>
                </a:lnTo>
                <a:lnTo>
                  <a:pt x="5655" y="4512"/>
                </a:lnTo>
                <a:lnTo>
                  <a:pt x="5648" y="4496"/>
                </a:lnTo>
                <a:lnTo>
                  <a:pt x="5642" y="4481"/>
                </a:lnTo>
                <a:lnTo>
                  <a:pt x="5631" y="4447"/>
                </a:lnTo>
                <a:lnTo>
                  <a:pt x="5617" y="4411"/>
                </a:lnTo>
                <a:lnTo>
                  <a:pt x="5605" y="4373"/>
                </a:lnTo>
                <a:lnTo>
                  <a:pt x="5593" y="4334"/>
                </a:lnTo>
                <a:lnTo>
                  <a:pt x="5581" y="4293"/>
                </a:lnTo>
                <a:lnTo>
                  <a:pt x="5562" y="4234"/>
                </a:lnTo>
                <a:lnTo>
                  <a:pt x="5546" y="4173"/>
                </a:lnTo>
                <a:lnTo>
                  <a:pt x="5528" y="4107"/>
                </a:lnTo>
                <a:lnTo>
                  <a:pt x="5512" y="4039"/>
                </a:lnTo>
                <a:lnTo>
                  <a:pt x="5491" y="3956"/>
                </a:lnTo>
                <a:lnTo>
                  <a:pt x="5470" y="3878"/>
                </a:lnTo>
                <a:lnTo>
                  <a:pt x="5449" y="3804"/>
                </a:lnTo>
                <a:lnTo>
                  <a:pt x="5429" y="3735"/>
                </a:lnTo>
                <a:lnTo>
                  <a:pt x="5409" y="3669"/>
                </a:lnTo>
                <a:lnTo>
                  <a:pt x="5390" y="3608"/>
                </a:lnTo>
                <a:lnTo>
                  <a:pt x="5370" y="3551"/>
                </a:lnTo>
                <a:lnTo>
                  <a:pt x="5352" y="3500"/>
                </a:lnTo>
                <a:lnTo>
                  <a:pt x="5332" y="3451"/>
                </a:lnTo>
                <a:lnTo>
                  <a:pt x="5314" y="3407"/>
                </a:lnTo>
                <a:lnTo>
                  <a:pt x="5295" y="3367"/>
                </a:lnTo>
                <a:lnTo>
                  <a:pt x="5277" y="3332"/>
                </a:lnTo>
                <a:lnTo>
                  <a:pt x="5258" y="3300"/>
                </a:lnTo>
                <a:lnTo>
                  <a:pt x="5240" y="3273"/>
                </a:lnTo>
                <a:lnTo>
                  <a:pt x="5221" y="3250"/>
                </a:lnTo>
                <a:lnTo>
                  <a:pt x="5204" y="3232"/>
                </a:lnTo>
                <a:lnTo>
                  <a:pt x="5187" y="3219"/>
                </a:lnTo>
                <a:lnTo>
                  <a:pt x="5172" y="3209"/>
                </a:lnTo>
                <a:lnTo>
                  <a:pt x="5156" y="3202"/>
                </a:lnTo>
                <a:lnTo>
                  <a:pt x="5142" y="3199"/>
                </a:lnTo>
                <a:lnTo>
                  <a:pt x="5126" y="3198"/>
                </a:lnTo>
                <a:lnTo>
                  <a:pt x="5112" y="3201"/>
                </a:lnTo>
                <a:lnTo>
                  <a:pt x="5097" y="3207"/>
                </a:lnTo>
                <a:lnTo>
                  <a:pt x="5083" y="3217"/>
                </a:lnTo>
                <a:lnTo>
                  <a:pt x="5068" y="3229"/>
                </a:lnTo>
                <a:lnTo>
                  <a:pt x="5054" y="3244"/>
                </a:lnTo>
                <a:lnTo>
                  <a:pt x="5040" y="3263"/>
                </a:lnTo>
                <a:lnTo>
                  <a:pt x="5027" y="3284"/>
                </a:lnTo>
                <a:lnTo>
                  <a:pt x="5013" y="3309"/>
                </a:lnTo>
                <a:lnTo>
                  <a:pt x="4999" y="3338"/>
                </a:lnTo>
                <a:lnTo>
                  <a:pt x="4985" y="3369"/>
                </a:lnTo>
                <a:lnTo>
                  <a:pt x="4973" y="3404"/>
                </a:lnTo>
                <a:lnTo>
                  <a:pt x="4959" y="3441"/>
                </a:lnTo>
                <a:lnTo>
                  <a:pt x="4946" y="3481"/>
                </a:lnTo>
                <a:lnTo>
                  <a:pt x="4932" y="3524"/>
                </a:lnTo>
                <a:lnTo>
                  <a:pt x="4920" y="3571"/>
                </a:lnTo>
                <a:lnTo>
                  <a:pt x="4906" y="3621"/>
                </a:lnTo>
                <a:lnTo>
                  <a:pt x="4895" y="3674"/>
                </a:lnTo>
                <a:lnTo>
                  <a:pt x="4882" y="3730"/>
                </a:lnTo>
                <a:lnTo>
                  <a:pt x="4870" y="3790"/>
                </a:lnTo>
                <a:lnTo>
                  <a:pt x="4856" y="3851"/>
                </a:lnTo>
                <a:lnTo>
                  <a:pt x="4845" y="3917"/>
                </a:lnTo>
                <a:lnTo>
                  <a:pt x="4833" y="3986"/>
                </a:lnTo>
                <a:lnTo>
                  <a:pt x="4822" y="4059"/>
                </a:lnTo>
                <a:lnTo>
                  <a:pt x="4810" y="4134"/>
                </a:lnTo>
                <a:lnTo>
                  <a:pt x="4799" y="4212"/>
                </a:lnTo>
                <a:lnTo>
                  <a:pt x="4787" y="4293"/>
                </a:lnTo>
                <a:lnTo>
                  <a:pt x="4777" y="4379"/>
                </a:lnTo>
                <a:lnTo>
                  <a:pt x="4758" y="4504"/>
                </a:lnTo>
                <a:lnTo>
                  <a:pt x="4749" y="4564"/>
                </a:lnTo>
                <a:lnTo>
                  <a:pt x="4742" y="4623"/>
                </a:lnTo>
                <a:lnTo>
                  <a:pt x="4733" y="4680"/>
                </a:lnTo>
                <a:lnTo>
                  <a:pt x="4723" y="4735"/>
                </a:lnTo>
                <a:lnTo>
                  <a:pt x="4714" y="4790"/>
                </a:lnTo>
                <a:lnTo>
                  <a:pt x="4706" y="4843"/>
                </a:lnTo>
                <a:lnTo>
                  <a:pt x="4697" y="4893"/>
                </a:lnTo>
                <a:lnTo>
                  <a:pt x="4687" y="4941"/>
                </a:lnTo>
                <a:lnTo>
                  <a:pt x="4678" y="4989"/>
                </a:lnTo>
                <a:lnTo>
                  <a:pt x="4669" y="5035"/>
                </a:lnTo>
                <a:lnTo>
                  <a:pt x="4660" y="5079"/>
                </a:lnTo>
                <a:lnTo>
                  <a:pt x="4650" y="5122"/>
                </a:lnTo>
                <a:lnTo>
                  <a:pt x="4632" y="5203"/>
                </a:lnTo>
                <a:lnTo>
                  <a:pt x="4620" y="5240"/>
                </a:lnTo>
                <a:lnTo>
                  <a:pt x="4611" y="5276"/>
                </a:lnTo>
                <a:lnTo>
                  <a:pt x="4605" y="5292"/>
                </a:lnTo>
                <a:lnTo>
                  <a:pt x="4601" y="5309"/>
                </a:lnTo>
                <a:lnTo>
                  <a:pt x="4591" y="5343"/>
                </a:lnTo>
                <a:lnTo>
                  <a:pt x="4571" y="5403"/>
                </a:lnTo>
                <a:lnTo>
                  <a:pt x="4560" y="5431"/>
                </a:lnTo>
                <a:lnTo>
                  <a:pt x="4551" y="5457"/>
                </a:lnTo>
                <a:lnTo>
                  <a:pt x="4530" y="5504"/>
                </a:lnTo>
                <a:lnTo>
                  <a:pt x="4518" y="5524"/>
                </a:lnTo>
                <a:lnTo>
                  <a:pt x="4509" y="5544"/>
                </a:lnTo>
                <a:lnTo>
                  <a:pt x="4498" y="5561"/>
                </a:lnTo>
                <a:lnTo>
                  <a:pt x="4487" y="5578"/>
                </a:lnTo>
                <a:lnTo>
                  <a:pt x="4476" y="5593"/>
                </a:lnTo>
                <a:lnTo>
                  <a:pt x="4466" y="5607"/>
                </a:lnTo>
                <a:lnTo>
                  <a:pt x="4455" y="5617"/>
                </a:lnTo>
                <a:lnTo>
                  <a:pt x="4443" y="5626"/>
                </a:lnTo>
                <a:lnTo>
                  <a:pt x="4432" y="5633"/>
                </a:lnTo>
                <a:lnTo>
                  <a:pt x="4421" y="5640"/>
                </a:lnTo>
                <a:lnTo>
                  <a:pt x="4410" y="5645"/>
                </a:lnTo>
                <a:lnTo>
                  <a:pt x="4398" y="5648"/>
                </a:lnTo>
                <a:lnTo>
                  <a:pt x="4387" y="5649"/>
                </a:lnTo>
                <a:lnTo>
                  <a:pt x="4375" y="5649"/>
                </a:lnTo>
                <a:lnTo>
                  <a:pt x="4362" y="5647"/>
                </a:lnTo>
                <a:lnTo>
                  <a:pt x="4351" y="5644"/>
                </a:lnTo>
                <a:lnTo>
                  <a:pt x="4339" y="5638"/>
                </a:lnTo>
                <a:lnTo>
                  <a:pt x="4328" y="5631"/>
                </a:lnTo>
                <a:lnTo>
                  <a:pt x="4315" y="5622"/>
                </a:lnTo>
                <a:lnTo>
                  <a:pt x="4303" y="5612"/>
                </a:lnTo>
                <a:lnTo>
                  <a:pt x="4292" y="5601"/>
                </a:lnTo>
                <a:lnTo>
                  <a:pt x="4280" y="5588"/>
                </a:lnTo>
                <a:lnTo>
                  <a:pt x="4266" y="5572"/>
                </a:lnTo>
                <a:lnTo>
                  <a:pt x="4255" y="5554"/>
                </a:lnTo>
                <a:lnTo>
                  <a:pt x="4241" y="5536"/>
                </a:lnTo>
                <a:lnTo>
                  <a:pt x="4229" y="5516"/>
                </a:lnTo>
                <a:lnTo>
                  <a:pt x="4215" y="5494"/>
                </a:lnTo>
                <a:lnTo>
                  <a:pt x="4204" y="5471"/>
                </a:lnTo>
                <a:lnTo>
                  <a:pt x="4178" y="5420"/>
                </a:lnTo>
                <a:lnTo>
                  <a:pt x="4164" y="5391"/>
                </a:lnTo>
                <a:lnTo>
                  <a:pt x="4152" y="5361"/>
                </a:lnTo>
                <a:lnTo>
                  <a:pt x="4126" y="5296"/>
                </a:lnTo>
                <a:lnTo>
                  <a:pt x="4112" y="5262"/>
                </a:lnTo>
                <a:lnTo>
                  <a:pt x="4098" y="5226"/>
                </a:lnTo>
                <a:lnTo>
                  <a:pt x="4084" y="5188"/>
                </a:lnTo>
                <a:lnTo>
                  <a:pt x="4073" y="5148"/>
                </a:lnTo>
                <a:lnTo>
                  <a:pt x="4050" y="5079"/>
                </a:lnTo>
                <a:lnTo>
                  <a:pt x="4028" y="5006"/>
                </a:lnTo>
                <a:lnTo>
                  <a:pt x="4009" y="4948"/>
                </a:lnTo>
                <a:lnTo>
                  <a:pt x="3992" y="4894"/>
                </a:lnTo>
                <a:lnTo>
                  <a:pt x="3975" y="4842"/>
                </a:lnTo>
                <a:lnTo>
                  <a:pt x="3958" y="4793"/>
                </a:lnTo>
                <a:lnTo>
                  <a:pt x="3941" y="4746"/>
                </a:lnTo>
                <a:lnTo>
                  <a:pt x="3925" y="4702"/>
                </a:lnTo>
                <a:lnTo>
                  <a:pt x="3909" y="4660"/>
                </a:lnTo>
                <a:lnTo>
                  <a:pt x="3892" y="4622"/>
                </a:lnTo>
                <a:lnTo>
                  <a:pt x="3876" y="4585"/>
                </a:lnTo>
                <a:lnTo>
                  <a:pt x="3860" y="4551"/>
                </a:lnTo>
                <a:lnTo>
                  <a:pt x="3844" y="4520"/>
                </a:lnTo>
                <a:lnTo>
                  <a:pt x="3829" y="4491"/>
                </a:lnTo>
                <a:lnTo>
                  <a:pt x="3812" y="4465"/>
                </a:lnTo>
                <a:lnTo>
                  <a:pt x="3797" y="4441"/>
                </a:lnTo>
                <a:lnTo>
                  <a:pt x="3782" y="4419"/>
                </a:lnTo>
                <a:lnTo>
                  <a:pt x="3769" y="4402"/>
                </a:lnTo>
                <a:lnTo>
                  <a:pt x="3750" y="4382"/>
                </a:lnTo>
                <a:lnTo>
                  <a:pt x="3733" y="4367"/>
                </a:lnTo>
                <a:lnTo>
                  <a:pt x="3715" y="4355"/>
                </a:lnTo>
                <a:lnTo>
                  <a:pt x="3699" y="4347"/>
                </a:lnTo>
                <a:lnTo>
                  <a:pt x="3682" y="4341"/>
                </a:lnTo>
                <a:lnTo>
                  <a:pt x="3665" y="4340"/>
                </a:lnTo>
                <a:lnTo>
                  <a:pt x="3649" y="4342"/>
                </a:lnTo>
                <a:lnTo>
                  <a:pt x="3634" y="4349"/>
                </a:lnTo>
                <a:lnTo>
                  <a:pt x="3618" y="4357"/>
                </a:lnTo>
                <a:lnTo>
                  <a:pt x="3603" y="4370"/>
                </a:lnTo>
                <a:lnTo>
                  <a:pt x="3587" y="4386"/>
                </a:lnTo>
                <a:lnTo>
                  <a:pt x="3573" y="4407"/>
                </a:lnTo>
                <a:lnTo>
                  <a:pt x="3558" y="4429"/>
                </a:lnTo>
                <a:lnTo>
                  <a:pt x="3544" y="4455"/>
                </a:lnTo>
                <a:lnTo>
                  <a:pt x="3530" y="4485"/>
                </a:lnTo>
                <a:lnTo>
                  <a:pt x="3516" y="4520"/>
                </a:lnTo>
                <a:lnTo>
                  <a:pt x="3502" y="4556"/>
                </a:lnTo>
                <a:lnTo>
                  <a:pt x="3488" y="4597"/>
                </a:lnTo>
                <a:lnTo>
                  <a:pt x="3475" y="4640"/>
                </a:lnTo>
                <a:lnTo>
                  <a:pt x="3462" y="4689"/>
                </a:lnTo>
                <a:lnTo>
                  <a:pt x="3448" y="4739"/>
                </a:lnTo>
                <a:lnTo>
                  <a:pt x="3436" y="4793"/>
                </a:lnTo>
                <a:lnTo>
                  <a:pt x="3424" y="4851"/>
                </a:lnTo>
                <a:lnTo>
                  <a:pt x="3412" y="4914"/>
                </a:lnTo>
                <a:lnTo>
                  <a:pt x="3399" y="4977"/>
                </a:lnTo>
                <a:lnTo>
                  <a:pt x="3388" y="5045"/>
                </a:lnTo>
                <a:lnTo>
                  <a:pt x="3376" y="5117"/>
                </a:lnTo>
                <a:lnTo>
                  <a:pt x="3365" y="5194"/>
                </a:lnTo>
                <a:lnTo>
                  <a:pt x="3353" y="5271"/>
                </a:lnTo>
                <a:lnTo>
                  <a:pt x="3343" y="5353"/>
                </a:lnTo>
                <a:lnTo>
                  <a:pt x="3331" y="5439"/>
                </a:lnTo>
                <a:lnTo>
                  <a:pt x="3322" y="5529"/>
                </a:lnTo>
                <a:lnTo>
                  <a:pt x="3306" y="5654"/>
                </a:lnTo>
                <a:lnTo>
                  <a:pt x="3297" y="5714"/>
                </a:lnTo>
                <a:lnTo>
                  <a:pt x="3290" y="5773"/>
                </a:lnTo>
                <a:lnTo>
                  <a:pt x="3281" y="5830"/>
                </a:lnTo>
                <a:lnTo>
                  <a:pt x="3274" y="5885"/>
                </a:lnTo>
                <a:lnTo>
                  <a:pt x="3258" y="5992"/>
                </a:lnTo>
                <a:lnTo>
                  <a:pt x="3249" y="6042"/>
                </a:lnTo>
                <a:lnTo>
                  <a:pt x="3241" y="6090"/>
                </a:lnTo>
                <a:lnTo>
                  <a:pt x="3231" y="6138"/>
                </a:lnTo>
                <a:lnTo>
                  <a:pt x="3225" y="6184"/>
                </a:lnTo>
                <a:lnTo>
                  <a:pt x="3215" y="6228"/>
                </a:lnTo>
                <a:lnTo>
                  <a:pt x="3206" y="6271"/>
                </a:lnTo>
                <a:lnTo>
                  <a:pt x="3197" y="6311"/>
                </a:lnTo>
                <a:lnTo>
                  <a:pt x="3190" y="6350"/>
                </a:lnTo>
                <a:lnTo>
                  <a:pt x="3181" y="6388"/>
                </a:lnTo>
                <a:lnTo>
                  <a:pt x="3171" y="6423"/>
                </a:lnTo>
                <a:lnTo>
                  <a:pt x="3162" y="6457"/>
                </a:lnTo>
                <a:lnTo>
                  <a:pt x="3153" y="6489"/>
                </a:lnTo>
                <a:lnTo>
                  <a:pt x="3142" y="6519"/>
                </a:lnTo>
                <a:lnTo>
                  <a:pt x="3133" y="6549"/>
                </a:lnTo>
                <a:lnTo>
                  <a:pt x="3124" y="6577"/>
                </a:lnTo>
                <a:lnTo>
                  <a:pt x="3115" y="6604"/>
                </a:lnTo>
                <a:lnTo>
                  <a:pt x="3094" y="6650"/>
                </a:lnTo>
                <a:lnTo>
                  <a:pt x="3083" y="6671"/>
                </a:lnTo>
                <a:lnTo>
                  <a:pt x="3074" y="6691"/>
                </a:lnTo>
                <a:lnTo>
                  <a:pt x="3062" y="6708"/>
                </a:lnTo>
                <a:lnTo>
                  <a:pt x="3053" y="6724"/>
                </a:lnTo>
                <a:lnTo>
                  <a:pt x="3047" y="6731"/>
                </a:lnTo>
                <a:lnTo>
                  <a:pt x="3043" y="6739"/>
                </a:lnTo>
                <a:lnTo>
                  <a:pt x="3034" y="6753"/>
                </a:lnTo>
                <a:lnTo>
                  <a:pt x="3022" y="6764"/>
                </a:lnTo>
                <a:lnTo>
                  <a:pt x="3010" y="6773"/>
                </a:lnTo>
                <a:lnTo>
                  <a:pt x="2990" y="6787"/>
                </a:lnTo>
                <a:lnTo>
                  <a:pt x="2978" y="6791"/>
                </a:lnTo>
                <a:lnTo>
                  <a:pt x="2966" y="6795"/>
                </a:lnTo>
                <a:lnTo>
                  <a:pt x="2955" y="6796"/>
                </a:lnTo>
                <a:lnTo>
                  <a:pt x="2946" y="6796"/>
                </a:lnTo>
                <a:lnTo>
                  <a:pt x="2934" y="6794"/>
                </a:lnTo>
                <a:lnTo>
                  <a:pt x="2922" y="6790"/>
                </a:lnTo>
                <a:lnTo>
                  <a:pt x="2911" y="6784"/>
                </a:lnTo>
                <a:lnTo>
                  <a:pt x="2899" y="6777"/>
                </a:lnTo>
                <a:lnTo>
                  <a:pt x="2887" y="6768"/>
                </a:lnTo>
                <a:lnTo>
                  <a:pt x="2875" y="6759"/>
                </a:lnTo>
                <a:lnTo>
                  <a:pt x="2863" y="6747"/>
                </a:lnTo>
                <a:lnTo>
                  <a:pt x="2852" y="6735"/>
                </a:lnTo>
                <a:lnTo>
                  <a:pt x="2838" y="6718"/>
                </a:lnTo>
                <a:lnTo>
                  <a:pt x="2826" y="6701"/>
                </a:lnTo>
                <a:lnTo>
                  <a:pt x="2814" y="6683"/>
                </a:lnTo>
                <a:lnTo>
                  <a:pt x="2802" y="6663"/>
                </a:lnTo>
                <a:lnTo>
                  <a:pt x="2788" y="6641"/>
                </a:lnTo>
                <a:lnTo>
                  <a:pt x="2777" y="6618"/>
                </a:lnTo>
                <a:lnTo>
                  <a:pt x="2751" y="6567"/>
                </a:lnTo>
                <a:lnTo>
                  <a:pt x="2737" y="6538"/>
                </a:lnTo>
                <a:lnTo>
                  <a:pt x="2725" y="6508"/>
                </a:lnTo>
                <a:lnTo>
                  <a:pt x="2711" y="6477"/>
                </a:lnTo>
                <a:lnTo>
                  <a:pt x="2699" y="6444"/>
                </a:lnTo>
                <a:lnTo>
                  <a:pt x="2685" y="6409"/>
                </a:lnTo>
                <a:lnTo>
                  <a:pt x="2671" y="6374"/>
                </a:lnTo>
                <a:lnTo>
                  <a:pt x="2657" y="6335"/>
                </a:lnTo>
                <a:lnTo>
                  <a:pt x="2646" y="6296"/>
                </a:lnTo>
                <a:lnTo>
                  <a:pt x="2644" y="6290"/>
                </a:lnTo>
                <a:lnTo>
                  <a:pt x="2644" y="6288"/>
                </a:lnTo>
                <a:lnTo>
                  <a:pt x="2616" y="6208"/>
                </a:lnTo>
                <a:lnTo>
                  <a:pt x="2588" y="6135"/>
                </a:lnTo>
                <a:lnTo>
                  <a:pt x="2560" y="6067"/>
                </a:lnTo>
                <a:lnTo>
                  <a:pt x="2532" y="6005"/>
                </a:lnTo>
                <a:lnTo>
                  <a:pt x="2505" y="5947"/>
                </a:lnTo>
                <a:lnTo>
                  <a:pt x="2477" y="5895"/>
                </a:lnTo>
                <a:lnTo>
                  <a:pt x="2449" y="5848"/>
                </a:lnTo>
                <a:lnTo>
                  <a:pt x="2421" y="5808"/>
                </a:lnTo>
                <a:lnTo>
                  <a:pt x="2398" y="5779"/>
                </a:lnTo>
                <a:lnTo>
                  <a:pt x="2377" y="5753"/>
                </a:lnTo>
                <a:lnTo>
                  <a:pt x="2354" y="5730"/>
                </a:lnTo>
                <a:lnTo>
                  <a:pt x="2333" y="5712"/>
                </a:lnTo>
                <a:lnTo>
                  <a:pt x="2310" y="5694"/>
                </a:lnTo>
                <a:lnTo>
                  <a:pt x="2289" y="5682"/>
                </a:lnTo>
                <a:lnTo>
                  <a:pt x="2266" y="5671"/>
                </a:lnTo>
                <a:lnTo>
                  <a:pt x="2245" y="5666"/>
                </a:lnTo>
                <a:lnTo>
                  <a:pt x="2222" y="5661"/>
                </a:lnTo>
                <a:lnTo>
                  <a:pt x="2200" y="5660"/>
                </a:lnTo>
                <a:lnTo>
                  <a:pt x="2177" y="5662"/>
                </a:lnTo>
                <a:lnTo>
                  <a:pt x="2156" y="5668"/>
                </a:lnTo>
                <a:lnTo>
                  <a:pt x="2133" y="5676"/>
                </a:lnTo>
                <a:lnTo>
                  <a:pt x="2110" y="5688"/>
                </a:lnTo>
                <a:lnTo>
                  <a:pt x="2087" y="5701"/>
                </a:lnTo>
                <a:lnTo>
                  <a:pt x="2066" y="5720"/>
                </a:lnTo>
                <a:lnTo>
                  <a:pt x="2043" y="5740"/>
                </a:lnTo>
                <a:lnTo>
                  <a:pt x="2020" y="5764"/>
                </a:lnTo>
                <a:lnTo>
                  <a:pt x="1997" y="5791"/>
                </a:lnTo>
                <a:lnTo>
                  <a:pt x="1973" y="5821"/>
                </a:lnTo>
                <a:lnTo>
                  <a:pt x="1950" y="5853"/>
                </a:lnTo>
                <a:lnTo>
                  <a:pt x="1927" y="5889"/>
                </a:lnTo>
                <a:lnTo>
                  <a:pt x="1904" y="5927"/>
                </a:lnTo>
                <a:lnTo>
                  <a:pt x="1881" y="5970"/>
                </a:lnTo>
                <a:lnTo>
                  <a:pt x="1868" y="5991"/>
                </a:lnTo>
                <a:lnTo>
                  <a:pt x="1856" y="6014"/>
                </a:lnTo>
                <a:lnTo>
                  <a:pt x="1833" y="6062"/>
                </a:lnTo>
                <a:lnTo>
                  <a:pt x="1810" y="6113"/>
                </a:lnTo>
                <a:lnTo>
                  <a:pt x="1787" y="6168"/>
                </a:lnTo>
                <a:lnTo>
                  <a:pt x="1762" y="6224"/>
                </a:lnTo>
                <a:lnTo>
                  <a:pt x="1738" y="6286"/>
                </a:lnTo>
                <a:lnTo>
                  <a:pt x="1715" y="6349"/>
                </a:lnTo>
                <a:lnTo>
                  <a:pt x="1692" y="6416"/>
                </a:lnTo>
                <a:lnTo>
                  <a:pt x="1667" y="6474"/>
                </a:lnTo>
                <a:lnTo>
                  <a:pt x="1641" y="6531"/>
                </a:lnTo>
                <a:lnTo>
                  <a:pt x="1627" y="6558"/>
                </a:lnTo>
                <a:lnTo>
                  <a:pt x="1615" y="6585"/>
                </a:lnTo>
                <a:lnTo>
                  <a:pt x="1587" y="6637"/>
                </a:lnTo>
                <a:lnTo>
                  <a:pt x="1557" y="6685"/>
                </a:lnTo>
                <a:lnTo>
                  <a:pt x="1541" y="6708"/>
                </a:lnTo>
                <a:lnTo>
                  <a:pt x="1532" y="6720"/>
                </a:lnTo>
                <a:lnTo>
                  <a:pt x="1525" y="6732"/>
                </a:lnTo>
                <a:lnTo>
                  <a:pt x="1493" y="6777"/>
                </a:lnTo>
                <a:lnTo>
                  <a:pt x="1476" y="6798"/>
                </a:lnTo>
                <a:lnTo>
                  <a:pt x="1459" y="6820"/>
                </a:lnTo>
                <a:lnTo>
                  <a:pt x="1421" y="6864"/>
                </a:lnTo>
                <a:lnTo>
                  <a:pt x="1384" y="6907"/>
                </a:lnTo>
                <a:lnTo>
                  <a:pt x="1310" y="6990"/>
                </a:lnTo>
                <a:lnTo>
                  <a:pt x="1236" y="7067"/>
                </a:lnTo>
                <a:lnTo>
                  <a:pt x="1199" y="7104"/>
                </a:lnTo>
                <a:lnTo>
                  <a:pt x="1164" y="7140"/>
                </a:lnTo>
                <a:lnTo>
                  <a:pt x="1127" y="7173"/>
                </a:lnTo>
                <a:lnTo>
                  <a:pt x="1091" y="7205"/>
                </a:lnTo>
                <a:lnTo>
                  <a:pt x="1020" y="7268"/>
                </a:lnTo>
                <a:lnTo>
                  <a:pt x="948" y="7323"/>
                </a:lnTo>
                <a:lnTo>
                  <a:pt x="913" y="7350"/>
                </a:lnTo>
                <a:lnTo>
                  <a:pt x="878" y="7376"/>
                </a:lnTo>
                <a:lnTo>
                  <a:pt x="843" y="7399"/>
                </a:lnTo>
                <a:lnTo>
                  <a:pt x="808" y="7421"/>
                </a:lnTo>
                <a:lnTo>
                  <a:pt x="738" y="7462"/>
                </a:lnTo>
                <a:lnTo>
                  <a:pt x="669" y="7497"/>
                </a:lnTo>
                <a:lnTo>
                  <a:pt x="634" y="7513"/>
                </a:lnTo>
                <a:lnTo>
                  <a:pt x="601" y="7528"/>
                </a:lnTo>
                <a:lnTo>
                  <a:pt x="566" y="7541"/>
                </a:lnTo>
                <a:lnTo>
                  <a:pt x="531" y="7553"/>
                </a:lnTo>
                <a:lnTo>
                  <a:pt x="464" y="7573"/>
                </a:lnTo>
                <a:lnTo>
                  <a:pt x="429" y="7582"/>
                </a:lnTo>
                <a:lnTo>
                  <a:pt x="397" y="7588"/>
                </a:lnTo>
                <a:lnTo>
                  <a:pt x="331" y="7600"/>
                </a:lnTo>
                <a:lnTo>
                  <a:pt x="0" y="7600"/>
                </a:lnTo>
              </a:path>
            </a:pathLst>
          </a:custGeom>
          <a:noFill/>
          <a:ln w="27051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22"/>
          <p:cNvSpPr>
            <a:spLocks noChangeShapeType="1"/>
          </p:cNvSpPr>
          <p:nvPr/>
        </p:nvSpPr>
        <p:spPr bwMode="auto">
          <a:xfrm flipV="1">
            <a:off x="2484438" y="1585913"/>
            <a:ext cx="0" cy="35718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23"/>
          <p:cNvSpPr>
            <a:spLocks noChangeShapeType="1"/>
          </p:cNvSpPr>
          <p:nvPr/>
        </p:nvSpPr>
        <p:spPr bwMode="auto">
          <a:xfrm>
            <a:off x="2484438" y="5157788"/>
            <a:ext cx="51117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Text Box 24"/>
          <p:cNvSpPr txBox="1">
            <a:spLocks noChangeArrowheads="1"/>
          </p:cNvSpPr>
          <p:nvPr/>
        </p:nvSpPr>
        <p:spPr bwMode="auto">
          <a:xfrm>
            <a:off x="2143125" y="5057775"/>
            <a:ext cx="3857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200" b="1" i="1">
                <a:latin typeface="Times New Roman" panose="02020603050405020304" pitchFamily="18" charset="0"/>
                <a:ea typeface="新宋体" panose="02010609030101010101" pitchFamily="49" charset="-122"/>
              </a:rPr>
              <a:t>O</a:t>
            </a:r>
          </a:p>
        </p:txBody>
      </p:sp>
      <p:sp>
        <p:nvSpPr>
          <p:cNvPr id="11280" name="Text Box 25"/>
          <p:cNvSpPr txBox="1">
            <a:spLocks noChangeArrowheads="1"/>
          </p:cNvSpPr>
          <p:nvPr/>
        </p:nvSpPr>
        <p:spPr bwMode="auto">
          <a:xfrm>
            <a:off x="1990725" y="1558925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200" b="1" i="1">
                <a:latin typeface="Times New Roman" panose="02020603050405020304" pitchFamily="18" charset="0"/>
                <a:ea typeface="新宋体" panose="02010609030101010101" pitchFamily="49" charset="-122"/>
              </a:rPr>
              <a:t>I</a:t>
            </a:r>
            <a:r>
              <a:rPr lang="en-US" altLang="zh-CN" sz="1400" b="1" i="1">
                <a:latin typeface="Times New Roman" panose="02020603050405020304" pitchFamily="18" charset="0"/>
                <a:ea typeface="新宋体" panose="02010609030101010101" pitchFamily="49" charset="-122"/>
              </a:rPr>
              <a:t>p</a:t>
            </a:r>
          </a:p>
        </p:txBody>
      </p:sp>
      <p:sp>
        <p:nvSpPr>
          <p:cNvPr id="11281" name="Text Box 26"/>
          <p:cNvSpPr txBox="1">
            <a:spLocks noChangeArrowheads="1"/>
          </p:cNvSpPr>
          <p:nvPr/>
        </p:nvSpPr>
        <p:spPr bwMode="auto">
          <a:xfrm>
            <a:off x="7596188" y="5013325"/>
            <a:ext cx="606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200" b="1" i="1">
                <a:ea typeface="新宋体" panose="02010609030101010101" pitchFamily="49" charset="-122"/>
              </a:rPr>
              <a:t>V</a:t>
            </a:r>
            <a:r>
              <a:rPr lang="en-US" altLang="zh-CN" sz="1400" b="1" i="1">
                <a:ea typeface="新宋体" panose="02010609030101010101" pitchFamily="49" charset="-122"/>
              </a:rPr>
              <a:t>G2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879475" y="4095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2879725" cy="711200"/>
          </a:xfrm>
          <a:solidFill>
            <a:srgbClr val="CCFFFF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</p:spPr>
        <p:txBody>
          <a:bodyPr anchor="b">
            <a:flatTx/>
          </a:bodyPr>
          <a:lstStyle/>
          <a:p>
            <a:pPr eaLnBrk="1" hangingPunct="1"/>
            <a:r>
              <a:rPr lang="zh-CN" altLang="en-US" sz="4000" b="1" smtClean="0">
                <a:solidFill>
                  <a:srgbClr val="CC3300"/>
                </a:solidFill>
              </a:rPr>
              <a:t>实验仪器</a:t>
            </a:r>
          </a:p>
        </p:txBody>
      </p:sp>
      <p:pic>
        <p:nvPicPr>
          <p:cNvPr id="12292" name="Picture 48" descr="DSC00371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25538"/>
            <a:ext cx="7859713" cy="5256212"/>
          </a:xfrm>
          <a:noFill/>
        </p:spPr>
      </p:pic>
      <p:sp>
        <p:nvSpPr>
          <p:cNvPr id="12293" name="AutoShape 17"/>
          <p:cNvSpPr>
            <a:spLocks noChangeArrowheads="1"/>
          </p:cNvSpPr>
          <p:nvPr/>
        </p:nvSpPr>
        <p:spPr bwMode="auto">
          <a:xfrm flipV="1">
            <a:off x="5508625" y="5734050"/>
            <a:ext cx="1223963" cy="574675"/>
          </a:xfrm>
          <a:prstGeom prst="wedgeRoundRectCallout">
            <a:avLst>
              <a:gd name="adj1" fmla="val 1231"/>
              <a:gd name="adj2" fmla="val 307731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99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 b="1">
              <a:solidFill>
                <a:srgbClr val="006666"/>
              </a:solidFill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294" name="AutoShape 20"/>
          <p:cNvSpPr>
            <a:spLocks noChangeArrowheads="1"/>
          </p:cNvSpPr>
          <p:nvPr/>
        </p:nvSpPr>
        <p:spPr bwMode="auto">
          <a:xfrm flipV="1">
            <a:off x="2700338" y="5805488"/>
            <a:ext cx="1511300" cy="503237"/>
          </a:xfrm>
          <a:prstGeom prst="wedgeRoundRectCallout">
            <a:avLst>
              <a:gd name="adj1" fmla="val -34245"/>
              <a:gd name="adj2" fmla="val 382491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99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400" b="1">
              <a:solidFill>
                <a:srgbClr val="006666"/>
              </a:solidFill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295" name="AutoShape 21"/>
          <p:cNvSpPr>
            <a:spLocks noChangeArrowheads="1"/>
          </p:cNvSpPr>
          <p:nvPr/>
        </p:nvSpPr>
        <p:spPr bwMode="auto">
          <a:xfrm flipV="1">
            <a:off x="2843213" y="4868863"/>
            <a:ext cx="914400" cy="504825"/>
          </a:xfrm>
          <a:prstGeom prst="wedgeRoundRectCallout">
            <a:avLst>
              <a:gd name="adj1" fmla="val 10069"/>
              <a:gd name="adj2" fmla="val 178616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99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296" name="AutoShape 22"/>
          <p:cNvSpPr>
            <a:spLocks noChangeArrowheads="1"/>
          </p:cNvSpPr>
          <p:nvPr/>
        </p:nvSpPr>
        <p:spPr bwMode="auto">
          <a:xfrm flipV="1">
            <a:off x="1116013" y="5805488"/>
            <a:ext cx="1417637" cy="503237"/>
          </a:xfrm>
          <a:prstGeom prst="wedgeRoundRectCallout">
            <a:avLst>
              <a:gd name="adj1" fmla="val 36338"/>
              <a:gd name="adj2" fmla="val 363245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99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297" name="Text Box 25"/>
          <p:cNvSpPr txBox="1">
            <a:spLocks noChangeArrowheads="1"/>
          </p:cNvSpPr>
          <p:nvPr/>
        </p:nvSpPr>
        <p:spPr bwMode="auto">
          <a:xfrm>
            <a:off x="4408488" y="5365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400" b="1">
              <a:solidFill>
                <a:srgbClr val="006666"/>
              </a:solidFill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298" name="AutoShape 28"/>
          <p:cNvSpPr>
            <a:spLocks noChangeArrowheads="1"/>
          </p:cNvSpPr>
          <p:nvPr/>
        </p:nvSpPr>
        <p:spPr bwMode="auto">
          <a:xfrm rot="5400000" flipV="1">
            <a:off x="788194" y="5053807"/>
            <a:ext cx="431800" cy="1071562"/>
          </a:xfrm>
          <a:prstGeom prst="wedgeRoundRectCallout">
            <a:avLst>
              <a:gd name="adj1" fmla="val -334560"/>
              <a:gd name="adj2" fmla="val 37852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990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299" name="AutoShape 33"/>
          <p:cNvSpPr>
            <a:spLocks noChangeArrowheads="1"/>
          </p:cNvSpPr>
          <p:nvPr/>
        </p:nvSpPr>
        <p:spPr bwMode="auto">
          <a:xfrm flipV="1">
            <a:off x="1547813" y="4868863"/>
            <a:ext cx="936625" cy="504825"/>
          </a:xfrm>
          <a:prstGeom prst="wedgeRoundRectCallout">
            <a:avLst>
              <a:gd name="adj1" fmla="val -32713"/>
              <a:gd name="adj2" fmla="val 173898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99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300" name="AutoShape 43"/>
          <p:cNvSpPr>
            <a:spLocks noChangeArrowheads="1"/>
          </p:cNvSpPr>
          <p:nvPr/>
        </p:nvSpPr>
        <p:spPr bwMode="auto">
          <a:xfrm flipV="1">
            <a:off x="4427538" y="4797425"/>
            <a:ext cx="649287" cy="1439863"/>
          </a:xfrm>
          <a:prstGeom prst="wedgeRoundRectCallout">
            <a:avLst>
              <a:gd name="adj1" fmla="val -50981"/>
              <a:gd name="adj2" fmla="val 82083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99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301" name="Rectangle 56"/>
          <p:cNvSpPr>
            <a:spLocks noChangeArrowheads="1"/>
          </p:cNvSpPr>
          <p:nvPr/>
        </p:nvSpPr>
        <p:spPr bwMode="auto">
          <a:xfrm>
            <a:off x="7740650" y="981075"/>
            <a:ext cx="647700" cy="9350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3500">
              <a:solidFill>
                <a:schemeClr val="hlink"/>
              </a:solidFill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302" name="Text Box 57"/>
          <p:cNvSpPr txBox="1">
            <a:spLocks noChangeArrowheads="1"/>
          </p:cNvSpPr>
          <p:nvPr/>
        </p:nvSpPr>
        <p:spPr bwMode="auto">
          <a:xfrm>
            <a:off x="395288" y="5373688"/>
            <a:ext cx="1223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电源开关</a:t>
            </a:r>
          </a:p>
        </p:txBody>
      </p:sp>
      <p:sp>
        <p:nvSpPr>
          <p:cNvPr id="12303" name="Text Box 59"/>
          <p:cNvSpPr txBox="1">
            <a:spLocks noChangeArrowheads="1"/>
          </p:cNvSpPr>
          <p:nvPr/>
        </p:nvSpPr>
        <p:spPr bwMode="auto">
          <a:xfrm>
            <a:off x="1476375" y="494188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V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G2</a:t>
            </a: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输出</a:t>
            </a:r>
          </a:p>
        </p:txBody>
      </p:sp>
      <p:sp>
        <p:nvSpPr>
          <p:cNvPr id="12304" name="Text Box 60"/>
          <p:cNvSpPr txBox="1">
            <a:spLocks noChangeArrowheads="1"/>
          </p:cNvSpPr>
          <p:nvPr/>
        </p:nvSpPr>
        <p:spPr bwMode="auto">
          <a:xfrm>
            <a:off x="2916238" y="4941888"/>
            <a:ext cx="935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I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P</a:t>
            </a: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输出</a:t>
            </a:r>
            <a:endParaRPr lang="zh-CN" altLang="en-US" sz="1200" b="1">
              <a:solidFill>
                <a:schemeClr val="accent2"/>
              </a:solidFill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305" name="Text Box 61"/>
          <p:cNvSpPr txBox="1">
            <a:spLocks noChangeArrowheads="1"/>
          </p:cNvSpPr>
          <p:nvPr/>
        </p:nvSpPr>
        <p:spPr bwMode="auto">
          <a:xfrm>
            <a:off x="1187450" y="5876925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自动</a:t>
            </a:r>
            <a:r>
              <a:rPr lang="en-US" altLang="zh-CN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/</a:t>
            </a: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手动</a:t>
            </a:r>
          </a:p>
        </p:txBody>
      </p:sp>
      <p:sp>
        <p:nvSpPr>
          <p:cNvPr id="12306" name="Text Box 62"/>
          <p:cNvSpPr txBox="1">
            <a:spLocks noChangeArrowheads="1"/>
          </p:cNvSpPr>
          <p:nvPr/>
        </p:nvSpPr>
        <p:spPr bwMode="auto">
          <a:xfrm>
            <a:off x="2816225" y="5876925"/>
            <a:ext cx="1395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快速</a:t>
            </a:r>
            <a:r>
              <a:rPr lang="en-US" altLang="zh-CN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/</a:t>
            </a: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慢速</a:t>
            </a:r>
          </a:p>
        </p:txBody>
      </p:sp>
      <p:sp>
        <p:nvSpPr>
          <p:cNvPr id="12307" name="Text Box 63"/>
          <p:cNvSpPr txBox="1">
            <a:spLocks noChangeArrowheads="1"/>
          </p:cNvSpPr>
          <p:nvPr/>
        </p:nvSpPr>
        <p:spPr bwMode="auto">
          <a:xfrm>
            <a:off x="4362450" y="4641850"/>
            <a:ext cx="6413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电压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显示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选择</a:t>
            </a:r>
          </a:p>
        </p:txBody>
      </p:sp>
      <p:sp>
        <p:nvSpPr>
          <p:cNvPr id="12308" name="AutoShape 64"/>
          <p:cNvSpPr>
            <a:spLocks noChangeArrowheads="1"/>
          </p:cNvSpPr>
          <p:nvPr/>
        </p:nvSpPr>
        <p:spPr bwMode="auto">
          <a:xfrm flipV="1">
            <a:off x="5148263" y="5157788"/>
            <a:ext cx="1152525" cy="504825"/>
          </a:xfrm>
          <a:prstGeom prst="wedgeRoundRectCallout">
            <a:avLst>
              <a:gd name="adj1" fmla="val -32648"/>
              <a:gd name="adj2" fmla="val 216977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309" name="AutoShape 65"/>
          <p:cNvSpPr>
            <a:spLocks noChangeArrowheads="1"/>
          </p:cNvSpPr>
          <p:nvPr/>
        </p:nvSpPr>
        <p:spPr bwMode="auto">
          <a:xfrm flipV="1">
            <a:off x="7092950" y="5734050"/>
            <a:ext cx="1130300" cy="574675"/>
          </a:xfrm>
          <a:prstGeom prst="wedgeRoundRectCallout">
            <a:avLst>
              <a:gd name="adj1" fmla="val 1685"/>
              <a:gd name="adj2" fmla="val 302208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310" name="AutoShape 68"/>
          <p:cNvSpPr>
            <a:spLocks noChangeArrowheads="1"/>
          </p:cNvSpPr>
          <p:nvPr/>
        </p:nvSpPr>
        <p:spPr bwMode="auto">
          <a:xfrm flipV="1">
            <a:off x="6588125" y="5084763"/>
            <a:ext cx="985838" cy="576262"/>
          </a:xfrm>
          <a:prstGeom prst="wedgeRoundRectCallout">
            <a:avLst>
              <a:gd name="adj1" fmla="val -15218"/>
              <a:gd name="adj2" fmla="val 186088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311" name="AutoShape 69"/>
          <p:cNvSpPr>
            <a:spLocks noChangeArrowheads="1"/>
          </p:cNvSpPr>
          <p:nvPr/>
        </p:nvSpPr>
        <p:spPr bwMode="auto">
          <a:xfrm>
            <a:off x="6588125" y="1196975"/>
            <a:ext cx="1008063" cy="609600"/>
          </a:xfrm>
          <a:prstGeom prst="wedgeRoundRectCallout">
            <a:avLst>
              <a:gd name="adj1" fmla="val -44329"/>
              <a:gd name="adj2" fmla="val 195051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312" name="AutoShape 70"/>
          <p:cNvSpPr>
            <a:spLocks noChangeArrowheads="1"/>
          </p:cNvSpPr>
          <p:nvPr/>
        </p:nvSpPr>
        <p:spPr bwMode="auto">
          <a:xfrm>
            <a:off x="3708400" y="1196975"/>
            <a:ext cx="1417638" cy="609600"/>
          </a:xfrm>
          <a:prstGeom prst="wedgeRoundRectCallout">
            <a:avLst>
              <a:gd name="adj1" fmla="val -8565"/>
              <a:gd name="adj2" fmla="val 222398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313" name="AutoShape 71"/>
          <p:cNvSpPr>
            <a:spLocks noChangeArrowheads="1"/>
          </p:cNvSpPr>
          <p:nvPr/>
        </p:nvSpPr>
        <p:spPr bwMode="auto">
          <a:xfrm>
            <a:off x="1187450" y="1268413"/>
            <a:ext cx="914400" cy="609600"/>
          </a:xfrm>
          <a:prstGeom prst="wedgeRoundRectCallout">
            <a:avLst>
              <a:gd name="adj1" fmla="val 42014"/>
              <a:gd name="adj2" fmla="val 191667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314" name="Text Box 72"/>
          <p:cNvSpPr txBox="1">
            <a:spLocks noChangeArrowheads="1"/>
          </p:cNvSpPr>
          <p:nvPr/>
        </p:nvSpPr>
        <p:spPr bwMode="auto">
          <a:xfrm>
            <a:off x="971550" y="1341438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I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P</a:t>
            </a: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显示</a:t>
            </a:r>
            <a:endParaRPr lang="zh-CN" altLang="en-US" sz="1200" b="1">
              <a:solidFill>
                <a:schemeClr val="accent2"/>
              </a:solidFill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2315" name="Text Box 73"/>
          <p:cNvSpPr txBox="1">
            <a:spLocks noChangeArrowheads="1"/>
          </p:cNvSpPr>
          <p:nvPr/>
        </p:nvSpPr>
        <p:spPr bwMode="auto">
          <a:xfrm>
            <a:off x="3492500" y="1284288"/>
            <a:ext cx="186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I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P</a:t>
            </a: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放大选择</a:t>
            </a:r>
          </a:p>
        </p:txBody>
      </p:sp>
      <p:sp>
        <p:nvSpPr>
          <p:cNvPr id="12316" name="Text Box 74"/>
          <p:cNvSpPr txBox="1">
            <a:spLocks noChangeArrowheads="1"/>
          </p:cNvSpPr>
          <p:nvPr/>
        </p:nvSpPr>
        <p:spPr bwMode="auto">
          <a:xfrm>
            <a:off x="6372225" y="1268413"/>
            <a:ext cx="1511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电压显示</a:t>
            </a:r>
          </a:p>
        </p:txBody>
      </p:sp>
      <p:sp>
        <p:nvSpPr>
          <p:cNvPr id="12317" name="Text Box 75"/>
          <p:cNvSpPr txBox="1">
            <a:spLocks noChangeArrowheads="1"/>
          </p:cNvSpPr>
          <p:nvPr/>
        </p:nvSpPr>
        <p:spPr bwMode="auto">
          <a:xfrm>
            <a:off x="5292725" y="5229225"/>
            <a:ext cx="1008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V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F</a:t>
            </a: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调节</a:t>
            </a:r>
          </a:p>
        </p:txBody>
      </p:sp>
      <p:sp>
        <p:nvSpPr>
          <p:cNvPr id="12318" name="Text Box 76"/>
          <p:cNvSpPr txBox="1">
            <a:spLocks noChangeArrowheads="1"/>
          </p:cNvSpPr>
          <p:nvPr/>
        </p:nvSpPr>
        <p:spPr bwMode="auto">
          <a:xfrm>
            <a:off x="5651500" y="5805488"/>
            <a:ext cx="1081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V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G1</a:t>
            </a: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调节</a:t>
            </a:r>
          </a:p>
        </p:txBody>
      </p:sp>
      <p:sp>
        <p:nvSpPr>
          <p:cNvPr id="12319" name="Text Box 77"/>
          <p:cNvSpPr txBox="1">
            <a:spLocks noChangeArrowheads="1"/>
          </p:cNvSpPr>
          <p:nvPr/>
        </p:nvSpPr>
        <p:spPr bwMode="auto">
          <a:xfrm>
            <a:off x="6610350" y="5157788"/>
            <a:ext cx="985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V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P</a:t>
            </a: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调节</a:t>
            </a:r>
          </a:p>
        </p:txBody>
      </p:sp>
      <p:sp>
        <p:nvSpPr>
          <p:cNvPr id="12320" name="Text Box 78"/>
          <p:cNvSpPr txBox="1">
            <a:spLocks noChangeArrowheads="1"/>
          </p:cNvSpPr>
          <p:nvPr/>
        </p:nvSpPr>
        <p:spPr bwMode="auto">
          <a:xfrm>
            <a:off x="7164388" y="5876925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V</a:t>
            </a:r>
            <a:r>
              <a:rPr lang="en-US" altLang="zh-CN" sz="1200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G2</a:t>
            </a:r>
            <a:r>
              <a:rPr lang="zh-CN" altLang="en-US" sz="1800" b="1">
                <a:solidFill>
                  <a:schemeClr val="accent2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调节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5" descr="IMG_1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AutoShape 16"/>
          <p:cNvSpPr>
            <a:spLocks noChangeArrowheads="1"/>
          </p:cNvSpPr>
          <p:nvPr/>
        </p:nvSpPr>
        <p:spPr bwMode="auto">
          <a:xfrm>
            <a:off x="611188" y="82550"/>
            <a:ext cx="914400" cy="609600"/>
          </a:xfrm>
          <a:prstGeom prst="wedgeRoundRectCallout">
            <a:avLst>
              <a:gd name="adj1" fmla="val 31597"/>
              <a:gd name="adj2" fmla="val 113282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16" name="Text Box 17"/>
          <p:cNvSpPr txBox="1">
            <a:spLocks noChangeArrowheads="1"/>
          </p:cNvSpPr>
          <p:nvPr/>
        </p:nvSpPr>
        <p:spPr bwMode="auto">
          <a:xfrm>
            <a:off x="395288" y="122238"/>
            <a:ext cx="1368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电源</a:t>
            </a:r>
          </a:p>
        </p:txBody>
      </p:sp>
      <p:sp>
        <p:nvSpPr>
          <p:cNvPr id="13317" name="AutoShape 18"/>
          <p:cNvSpPr>
            <a:spLocks noChangeArrowheads="1"/>
          </p:cNvSpPr>
          <p:nvPr/>
        </p:nvSpPr>
        <p:spPr bwMode="auto">
          <a:xfrm>
            <a:off x="3059113" y="82550"/>
            <a:ext cx="1657350" cy="609600"/>
          </a:xfrm>
          <a:prstGeom prst="wedgeRoundRectCallout">
            <a:avLst>
              <a:gd name="adj1" fmla="val -38505"/>
              <a:gd name="adj2" fmla="val 126824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18" name="Text Box 20"/>
          <p:cNvSpPr txBox="1">
            <a:spLocks noChangeArrowheads="1"/>
          </p:cNvSpPr>
          <p:nvPr/>
        </p:nvSpPr>
        <p:spPr bwMode="auto">
          <a:xfrm>
            <a:off x="3255963" y="-504825"/>
            <a:ext cx="1841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zh-CN" sz="3500">
              <a:solidFill>
                <a:schemeClr val="hlink"/>
              </a:solidFill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19" name="Text Box 21"/>
          <p:cNvSpPr txBox="1">
            <a:spLocks noChangeArrowheads="1"/>
          </p:cNvSpPr>
          <p:nvPr/>
        </p:nvSpPr>
        <p:spPr bwMode="auto">
          <a:xfrm>
            <a:off x="3162300" y="122238"/>
            <a:ext cx="1298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选择</a:t>
            </a:r>
            <a:r>
              <a:rPr lang="en-US" altLang="zh-CN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X-Y</a:t>
            </a:r>
          </a:p>
        </p:txBody>
      </p:sp>
      <p:sp>
        <p:nvSpPr>
          <p:cNvPr id="13320" name="AutoShape 22"/>
          <p:cNvSpPr>
            <a:spLocks noChangeArrowheads="1"/>
          </p:cNvSpPr>
          <p:nvPr/>
        </p:nvSpPr>
        <p:spPr bwMode="auto">
          <a:xfrm>
            <a:off x="5818188" y="82550"/>
            <a:ext cx="914400" cy="609600"/>
          </a:xfrm>
          <a:prstGeom prst="wedgeRoundRectCallout">
            <a:avLst>
              <a:gd name="adj1" fmla="val 22569"/>
              <a:gd name="adj2" fmla="val 142449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5580063" y="122238"/>
            <a:ext cx="1368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自动</a:t>
            </a:r>
          </a:p>
        </p:txBody>
      </p:sp>
      <p:sp>
        <p:nvSpPr>
          <p:cNvPr id="13322" name="AutoShape 24"/>
          <p:cNvSpPr>
            <a:spLocks noChangeArrowheads="1"/>
          </p:cNvSpPr>
          <p:nvPr/>
        </p:nvSpPr>
        <p:spPr bwMode="auto">
          <a:xfrm rot="10800000">
            <a:off x="7740650" y="5988050"/>
            <a:ext cx="914400" cy="609600"/>
          </a:xfrm>
          <a:prstGeom prst="wedgeRoundRectCallout">
            <a:avLst>
              <a:gd name="adj1" fmla="val 27083"/>
              <a:gd name="adj2" fmla="val 82028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23" name="Text Box 26"/>
          <p:cNvSpPr txBox="1">
            <a:spLocks noChangeArrowheads="1"/>
          </p:cNvSpPr>
          <p:nvPr/>
        </p:nvSpPr>
        <p:spPr bwMode="auto">
          <a:xfrm>
            <a:off x="7524750" y="6097588"/>
            <a:ext cx="1368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Y-I</a:t>
            </a:r>
            <a:r>
              <a:rPr lang="en-US" altLang="zh-CN" sz="14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p</a:t>
            </a:r>
          </a:p>
        </p:txBody>
      </p:sp>
      <p:sp>
        <p:nvSpPr>
          <p:cNvPr id="13324" name="AutoShape 28"/>
          <p:cNvSpPr>
            <a:spLocks noChangeArrowheads="1"/>
          </p:cNvSpPr>
          <p:nvPr/>
        </p:nvSpPr>
        <p:spPr bwMode="auto">
          <a:xfrm rot="10800000">
            <a:off x="6659563" y="5988050"/>
            <a:ext cx="914400" cy="609600"/>
          </a:xfrm>
          <a:prstGeom prst="wedgeRoundRectCallout">
            <a:avLst>
              <a:gd name="adj1" fmla="val 12148"/>
              <a:gd name="adj2" fmla="val 79685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25" name="Text Box 29"/>
          <p:cNvSpPr txBox="1">
            <a:spLocks noChangeArrowheads="1"/>
          </p:cNvSpPr>
          <p:nvPr/>
        </p:nvSpPr>
        <p:spPr bwMode="auto">
          <a:xfrm>
            <a:off x="6443663" y="6092825"/>
            <a:ext cx="136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DC</a:t>
            </a:r>
          </a:p>
        </p:txBody>
      </p:sp>
      <p:sp>
        <p:nvSpPr>
          <p:cNvPr id="13326" name="AutoShape 30"/>
          <p:cNvSpPr>
            <a:spLocks noChangeArrowheads="1"/>
          </p:cNvSpPr>
          <p:nvPr/>
        </p:nvSpPr>
        <p:spPr bwMode="auto">
          <a:xfrm rot="10800000">
            <a:off x="4859338" y="5876925"/>
            <a:ext cx="914400" cy="609600"/>
          </a:xfrm>
          <a:prstGeom prst="wedgeRoundRectCallout">
            <a:avLst>
              <a:gd name="adj1" fmla="val 12148"/>
              <a:gd name="adj2" fmla="val 79685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27" name="Text Box 31"/>
          <p:cNvSpPr txBox="1">
            <a:spLocks noChangeArrowheads="1"/>
          </p:cNvSpPr>
          <p:nvPr/>
        </p:nvSpPr>
        <p:spPr bwMode="auto">
          <a:xfrm>
            <a:off x="4643438" y="5981700"/>
            <a:ext cx="136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DC</a:t>
            </a:r>
          </a:p>
        </p:txBody>
      </p:sp>
      <p:sp>
        <p:nvSpPr>
          <p:cNvPr id="13328" name="AutoShape 32"/>
          <p:cNvSpPr>
            <a:spLocks noChangeArrowheads="1"/>
          </p:cNvSpPr>
          <p:nvPr/>
        </p:nvSpPr>
        <p:spPr bwMode="auto">
          <a:xfrm rot="10800000">
            <a:off x="3152775" y="5876925"/>
            <a:ext cx="914400" cy="609600"/>
          </a:xfrm>
          <a:prstGeom prst="wedgeRoundRectCallout">
            <a:avLst>
              <a:gd name="adj1" fmla="val 27079"/>
              <a:gd name="adj2" fmla="val 79685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29" name="Text Box 33"/>
          <p:cNvSpPr txBox="1">
            <a:spLocks noChangeArrowheads="1"/>
          </p:cNvSpPr>
          <p:nvPr/>
        </p:nvSpPr>
        <p:spPr bwMode="auto">
          <a:xfrm>
            <a:off x="2916238" y="5981700"/>
            <a:ext cx="136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DC</a:t>
            </a:r>
          </a:p>
        </p:txBody>
      </p:sp>
      <p:sp>
        <p:nvSpPr>
          <p:cNvPr id="13330" name="AutoShape 34"/>
          <p:cNvSpPr>
            <a:spLocks noChangeArrowheads="1"/>
          </p:cNvSpPr>
          <p:nvPr/>
        </p:nvSpPr>
        <p:spPr bwMode="auto">
          <a:xfrm rot="10800000">
            <a:off x="1763713" y="5843588"/>
            <a:ext cx="914400" cy="609600"/>
          </a:xfrm>
          <a:prstGeom prst="wedgeRoundRectCallout">
            <a:avLst>
              <a:gd name="adj1" fmla="val -31079"/>
              <a:gd name="adj2" fmla="val 77343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31" name="Text Box 35"/>
          <p:cNvSpPr txBox="1">
            <a:spLocks noChangeArrowheads="1"/>
          </p:cNvSpPr>
          <p:nvPr/>
        </p:nvSpPr>
        <p:spPr bwMode="auto">
          <a:xfrm>
            <a:off x="1547813" y="5948363"/>
            <a:ext cx="1368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X-V</a:t>
            </a:r>
            <a:r>
              <a:rPr lang="en-US" altLang="zh-CN" sz="14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G2</a:t>
            </a:r>
          </a:p>
        </p:txBody>
      </p:sp>
      <p:sp>
        <p:nvSpPr>
          <p:cNvPr id="13332" name="AutoShape 38"/>
          <p:cNvSpPr>
            <a:spLocks noChangeArrowheads="1"/>
          </p:cNvSpPr>
          <p:nvPr/>
        </p:nvSpPr>
        <p:spPr bwMode="auto">
          <a:xfrm rot="10800000">
            <a:off x="4716463" y="476250"/>
            <a:ext cx="1058862" cy="609600"/>
          </a:xfrm>
          <a:prstGeom prst="wedgeRoundRectCallout">
            <a:avLst>
              <a:gd name="adj1" fmla="val 2319"/>
              <a:gd name="adj2" fmla="val -85940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33" name="Text Box 39"/>
          <p:cNvSpPr txBox="1">
            <a:spLocks noChangeArrowheads="1"/>
          </p:cNvSpPr>
          <p:nvPr/>
        </p:nvSpPr>
        <p:spPr bwMode="auto">
          <a:xfrm>
            <a:off x="4572000" y="581025"/>
            <a:ext cx="136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X-</a:t>
            </a:r>
            <a:r>
              <a:rPr lang="zh-CN" altLang="en-US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左右</a:t>
            </a:r>
          </a:p>
        </p:txBody>
      </p:sp>
      <p:sp>
        <p:nvSpPr>
          <p:cNvPr id="13334" name="AutoShape 40"/>
          <p:cNvSpPr>
            <a:spLocks noChangeArrowheads="1"/>
          </p:cNvSpPr>
          <p:nvPr/>
        </p:nvSpPr>
        <p:spPr bwMode="auto">
          <a:xfrm rot="10800000">
            <a:off x="6083300" y="2636838"/>
            <a:ext cx="914400" cy="609600"/>
          </a:xfrm>
          <a:prstGeom prst="wedgeRoundRectCallout">
            <a:avLst>
              <a:gd name="adj1" fmla="val -8681"/>
              <a:gd name="adj2" fmla="val -79171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35" name="Text Box 41"/>
          <p:cNvSpPr txBox="1">
            <a:spLocks noChangeArrowheads="1"/>
          </p:cNvSpPr>
          <p:nvPr/>
        </p:nvSpPr>
        <p:spPr bwMode="auto">
          <a:xfrm>
            <a:off x="5867400" y="2741613"/>
            <a:ext cx="1368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Y-</a:t>
            </a:r>
            <a:r>
              <a:rPr lang="zh-CN" altLang="en-US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上下</a:t>
            </a:r>
          </a:p>
        </p:txBody>
      </p:sp>
      <p:sp>
        <p:nvSpPr>
          <p:cNvPr id="13336" name="AutoShape 42"/>
          <p:cNvSpPr>
            <a:spLocks noChangeArrowheads="1"/>
          </p:cNvSpPr>
          <p:nvPr/>
        </p:nvSpPr>
        <p:spPr bwMode="auto">
          <a:xfrm rot="10800000">
            <a:off x="3275013" y="2636838"/>
            <a:ext cx="914400" cy="609600"/>
          </a:xfrm>
          <a:prstGeom prst="wedgeRoundRectCallout">
            <a:avLst>
              <a:gd name="adj1" fmla="val 49477"/>
              <a:gd name="adj2" fmla="val -67972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37" name="Text Box 43"/>
          <p:cNvSpPr txBox="1">
            <a:spLocks noChangeArrowheads="1"/>
          </p:cNvSpPr>
          <p:nvPr/>
        </p:nvSpPr>
        <p:spPr bwMode="auto">
          <a:xfrm>
            <a:off x="3059113" y="2741613"/>
            <a:ext cx="1368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1V</a:t>
            </a:r>
          </a:p>
        </p:txBody>
      </p:sp>
      <p:sp>
        <p:nvSpPr>
          <p:cNvPr id="13338" name="AutoShape 44"/>
          <p:cNvSpPr>
            <a:spLocks noChangeArrowheads="1"/>
          </p:cNvSpPr>
          <p:nvPr/>
        </p:nvSpPr>
        <p:spPr bwMode="auto">
          <a:xfrm rot="10800000">
            <a:off x="7883525" y="2492375"/>
            <a:ext cx="914400" cy="609600"/>
          </a:xfrm>
          <a:prstGeom prst="wedgeRoundRectCallout">
            <a:avLst>
              <a:gd name="adj1" fmla="val 30208"/>
              <a:gd name="adj2" fmla="val -77083"/>
              <a:gd name="adj3" fmla="val 16667"/>
            </a:avLst>
          </a:prstGeom>
          <a:solidFill>
            <a:srgbClr val="DDDDDD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13339" name="Text Box 45"/>
          <p:cNvSpPr txBox="1">
            <a:spLocks noChangeArrowheads="1"/>
          </p:cNvSpPr>
          <p:nvPr/>
        </p:nvSpPr>
        <p:spPr bwMode="auto">
          <a:xfrm>
            <a:off x="7667625" y="2597150"/>
            <a:ext cx="136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CC"/>
                </a:solidFill>
                <a:latin typeface="Verdana" panose="020B0604030504040204" pitchFamily="34" charset="0"/>
                <a:ea typeface="新宋体" panose="02010609030101010101" pitchFamily="49" charset="-122"/>
              </a:rPr>
              <a:t>2V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2530475" cy="720725"/>
          </a:xfrm>
          <a:solidFill>
            <a:srgbClr val="CCFFFF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</p:spPr>
        <p:txBody>
          <a:bodyPr>
            <a:flatTx/>
          </a:bodyPr>
          <a:lstStyle/>
          <a:p>
            <a:pPr eaLnBrk="1" hangingPunct="1"/>
            <a:r>
              <a:rPr lang="zh-CN" altLang="en-US" sz="4000" b="1" smtClean="0">
                <a:solidFill>
                  <a:srgbClr val="CC3300"/>
                </a:solidFill>
                <a:ea typeface="隶书" panose="02010509060101010101" pitchFamily="49" charset="-122"/>
              </a:rPr>
              <a:t>实验内容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79388" y="1916113"/>
            <a:ext cx="8856662" cy="3311525"/>
          </a:xfrm>
          <a:prstGeom prst="rect">
            <a:avLst/>
          </a:prstGeom>
          <a:solidFill>
            <a:srgbClr val="DDDDDD"/>
          </a:solidFill>
          <a:ln w="9525">
            <a:solidFill>
              <a:srgbClr val="00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利用示波器观察</a:t>
            </a:r>
            <a:r>
              <a:rPr lang="en-US" altLang="zh-CN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sz="2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en-US" altLang="zh-CN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-V</a:t>
            </a:r>
            <a:r>
              <a:rPr lang="en-US" altLang="zh-CN" sz="2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G2</a:t>
            </a:r>
            <a:r>
              <a:rPr lang="zh-CN" altLang="en-US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关系曲线（自动）</a:t>
            </a:r>
          </a:p>
          <a:p>
            <a:pPr eaLnBrk="1" hangingPunct="1"/>
            <a:r>
              <a:rPr lang="zh-CN" altLang="en-US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连续记录</a:t>
            </a:r>
            <a:r>
              <a:rPr lang="en-US" altLang="zh-CN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sz="2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G2</a:t>
            </a:r>
            <a:r>
              <a:rPr lang="zh-CN" altLang="en-US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sz="2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zh-CN" altLang="en-US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值（手动）</a:t>
            </a:r>
            <a:r>
              <a:rPr lang="en-US" altLang="zh-CN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eaLnBrk="1" hangingPunct="1"/>
            <a:r>
              <a:rPr lang="zh-CN" altLang="en-US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描绘出</a:t>
            </a:r>
            <a:r>
              <a:rPr lang="en-US" altLang="zh-CN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sz="2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en-US" altLang="zh-CN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-V</a:t>
            </a:r>
            <a:r>
              <a:rPr lang="en-US" altLang="zh-CN" sz="2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G2</a:t>
            </a:r>
            <a:r>
              <a:rPr lang="zh-CN" altLang="en-US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关系曲线</a:t>
            </a:r>
            <a:r>
              <a:rPr lang="en-US" altLang="zh-CN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eaLnBrk="1" hangingPunct="1"/>
            <a:r>
              <a:rPr lang="zh-CN" altLang="en-US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测量出氩的第一激发电位</a:t>
            </a:r>
            <a:r>
              <a:rPr lang="en-US" altLang="zh-CN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sz="14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en-US" altLang="zh-CN" sz="4000" b="1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CN" sz="4000" b="1">
              <a:solidFill>
                <a:srgbClr val="0066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5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Verdana" pitchFamily="34" charset="0"/>
            <a:ea typeface="新宋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5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Verdana" pitchFamily="34" charset="0"/>
            <a:ea typeface="新宋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5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Verdana" pitchFamily="34" charset="0"/>
            <a:ea typeface="新宋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5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Verdana" pitchFamily="34" charset="0"/>
            <a:ea typeface="新宋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5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Verdana" pitchFamily="34" charset="0"/>
            <a:ea typeface="新宋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5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Verdana" pitchFamily="34" charset="0"/>
            <a:ea typeface="新宋体" pitchFamily="49" charset="-122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</TotalTime>
  <Words>493</Words>
  <Application>Microsoft Office PowerPoint</Application>
  <PresentationFormat>全屏显示(4:3)</PresentationFormat>
  <Paragraphs>94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Verdana</vt:lpstr>
      <vt:lpstr>新宋体</vt:lpstr>
      <vt:lpstr>Arial</vt:lpstr>
      <vt:lpstr>宋体</vt:lpstr>
      <vt:lpstr>Wingdings</vt:lpstr>
      <vt:lpstr>仿宋</vt:lpstr>
      <vt:lpstr>隶书</vt:lpstr>
      <vt:lpstr>黑体</vt:lpstr>
      <vt:lpstr>Times New Roman</vt:lpstr>
      <vt:lpstr>楷体_GB2312</vt:lpstr>
      <vt:lpstr>Tahoma</vt:lpstr>
      <vt:lpstr>1_默认设计模板</vt:lpstr>
      <vt:lpstr>默认设计模板</vt:lpstr>
      <vt:lpstr>Eclipse</vt:lpstr>
      <vt:lpstr>Microsoft 公式 3.0</vt:lpstr>
      <vt:lpstr>Microsoft Office Excel 图表</vt:lpstr>
      <vt:lpstr>PowerPoint 演示文稿</vt:lpstr>
      <vt:lpstr>实验目的</vt:lpstr>
      <vt:lpstr>弗兰克、赫兹简介</vt:lpstr>
      <vt:lpstr>PowerPoint 演示文稿</vt:lpstr>
      <vt:lpstr>PowerPoint 演示文稿</vt:lpstr>
      <vt:lpstr>PowerPoint 演示文稿</vt:lpstr>
      <vt:lpstr>实验仪器</vt:lpstr>
      <vt:lpstr>PowerPoint 演示文稿</vt:lpstr>
      <vt:lpstr>实验内容</vt:lpstr>
      <vt:lpstr>PowerPoint 演示文稿</vt:lpstr>
      <vt:lpstr>PowerPoint 演示文稿</vt:lpstr>
    </vt:vector>
  </TitlesOfParts>
  <Company>Chinese 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CommUser</dc:creator>
  <cp:lastModifiedBy>win7</cp:lastModifiedBy>
  <cp:revision>281</cp:revision>
  <dcterms:created xsi:type="dcterms:W3CDTF">2006-06-16T13:19:51Z</dcterms:created>
  <dcterms:modified xsi:type="dcterms:W3CDTF">2021-11-04T03:53:43Z</dcterms:modified>
</cp:coreProperties>
</file>