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9"/>
  </p:notesMasterIdLst>
  <p:handoutMasterIdLst>
    <p:handoutMasterId r:id="rId20"/>
  </p:handoutMasterIdLst>
  <p:sldIdLst>
    <p:sldId id="390" r:id="rId2"/>
    <p:sldId id="426" r:id="rId3"/>
    <p:sldId id="442" r:id="rId4"/>
    <p:sldId id="444" r:id="rId5"/>
    <p:sldId id="448" r:id="rId6"/>
    <p:sldId id="443" r:id="rId7"/>
    <p:sldId id="451" r:id="rId8"/>
    <p:sldId id="445" r:id="rId9"/>
    <p:sldId id="452" r:id="rId10"/>
    <p:sldId id="456" r:id="rId11"/>
    <p:sldId id="457" r:id="rId12"/>
    <p:sldId id="458" r:id="rId13"/>
    <p:sldId id="450" r:id="rId14"/>
    <p:sldId id="459" r:id="rId15"/>
    <p:sldId id="453" r:id="rId16"/>
    <p:sldId id="454" r:id="rId17"/>
    <p:sldId id="455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7030A0"/>
    <a:srgbClr val="0E302F"/>
    <a:srgbClr val="292929"/>
    <a:srgbClr val="4D4D4D"/>
    <a:srgbClr val="EAEAEA"/>
    <a:srgbClr val="000066"/>
    <a:srgbClr val="006666"/>
    <a:srgbClr val="153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8" autoAdjust="0"/>
    <p:restoredTop sz="97885" autoAdjust="0"/>
  </p:normalViewPr>
  <p:slideViewPr>
    <p:cSldViewPr snapToObjects="1">
      <p:cViewPr varScale="1">
        <p:scale>
          <a:sx n="108" d="100"/>
          <a:sy n="108" d="100"/>
        </p:scale>
        <p:origin x="151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48" d="100"/>
          <a:sy n="48" d="100"/>
        </p:scale>
        <p:origin x="-19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>
            <a:extLst>
              <a:ext uri="{FF2B5EF4-FFF2-40B4-BE49-F238E27FC236}">
                <a16:creationId xmlns="" xmlns:a16="http://schemas.microsoft.com/office/drawing/2014/main" id="{335A6F6C-CB7B-4B27-82DC-7D98304A27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79" name="Rectangle 3">
            <a:extLst>
              <a:ext uri="{FF2B5EF4-FFF2-40B4-BE49-F238E27FC236}">
                <a16:creationId xmlns="" xmlns:a16="http://schemas.microsoft.com/office/drawing/2014/main" id="{D8CB9931-398D-4699-B65F-D36E8970DD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80" name="Rectangle 4">
            <a:extLst>
              <a:ext uri="{FF2B5EF4-FFF2-40B4-BE49-F238E27FC236}">
                <a16:creationId xmlns="" xmlns:a16="http://schemas.microsoft.com/office/drawing/2014/main" id="{12A28787-79E1-42C6-91D8-AA894FD0E1B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81" name="Rectangle 5">
            <a:extLst>
              <a:ext uri="{FF2B5EF4-FFF2-40B4-BE49-F238E27FC236}">
                <a16:creationId xmlns="" xmlns:a16="http://schemas.microsoft.com/office/drawing/2014/main" id="{D676CAD4-93FC-429D-A805-804DC724C21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C61AE60-B9D4-42E7-AC7A-D937D48F68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809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D4712-BB5B-4640-A894-3A224A0A43E2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43590-60A0-4A92-8B90-40FAC91FD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8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43590-60A0-4A92-8B90-40FAC91FD6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E40CBDA-BEA1-41E7-B783-FAFB49DD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EFE0F44-CA4B-4740-A599-F6A86871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D484FAF2-EBE1-4481-BF59-249249E08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E17B5AD-B541-44A1-9D16-93B676174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F61142-93AB-471A-BB1B-C210294A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2D46743-B6BC-4BA1-A600-B34958782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6BF5EF6-6F57-42CE-B1B1-017A4D6F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9D45E33-6E08-4FEA-A175-FAE56672B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8B9250-87A6-4AAB-B37E-EEEFD44A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6B4CC22-ED9B-492A-8EED-7616EC546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4B0F73B-9F03-4F62-9CE9-6F1719E6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EB44E1D-889D-4339-B103-F399E88C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F022EB8-589C-4027-A6F0-F99CC5E1D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62D2BB1-FC5D-4D92-9E45-79FE2835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771923F-E853-44B2-9087-95083B86B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7C6C908B-F78B-4F3A-BCB4-76D45D1E8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0775F11-3E4C-4E64-BA35-55D4DA3F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397DD0-4257-4088-9D25-C255C4FB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53772CE-21B6-4E4F-8637-4A067C31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979FED6-0973-41F2-88C8-D7DE270F7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7258DF-1B17-42C4-87B2-53629DFA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40434FB-CED8-4B1C-A2B1-5983E8EDA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B98D2A4-747B-4B2D-8CA3-32A189D7C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Group 20"/>
          <p:cNvGrpSpPr>
            <a:grpSpLocks/>
          </p:cNvGrpSpPr>
          <p:nvPr userDrawn="1"/>
        </p:nvGrpSpPr>
        <p:grpSpPr bwMode="auto"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  <a:extLst>
                <a:ext uri="{FF2B5EF4-FFF2-40B4-BE49-F238E27FC236}">
                  <a16:creationId xmlns="" xmlns:a16="http://schemas.microsoft.com/office/drawing/2014/main" id="{8B765DA6-15B0-4A70-8199-4757B13934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ACEAFE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>
              <a:spLocks noChangeShapeType="1"/>
            </p:cNvSpPr>
            <p:nvPr userDrawn="1"/>
          </p:nvSpPr>
          <p:spPr bwMode="auto">
            <a:xfrm>
              <a:off x="3647" y="3923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2871" name="AutoShape 23">
            <a:hlinkClick r:id="" action="ppaction://hlinkshowjump?jump=nextslide"/>
            <a:extLst>
              <a:ext uri="{FF2B5EF4-FFF2-40B4-BE49-F238E27FC236}">
                <a16:creationId xmlns="" xmlns:a16="http://schemas.microsoft.com/office/drawing/2014/main" id="{879152B9-8B8B-49F4-A918-87011B645C41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471569" y="6479382"/>
            <a:ext cx="327025" cy="1984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ACEAFE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2872" name="AutoShape 24">
            <a:hlinkClick r:id="" action="ppaction://hlinkshowjump?jump=previousslide"/>
            <a:extLst>
              <a:ext uri="{FF2B5EF4-FFF2-40B4-BE49-F238E27FC236}">
                <a16:creationId xmlns="" xmlns:a16="http://schemas.microsoft.com/office/drawing/2014/main" id="{54EEF684-269C-47C7-8FE9-35EE2BD5EAB2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8019256" y="6479382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ACEAFE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030" name="Group 25"/>
          <p:cNvGrpSpPr>
            <a:grpSpLocks/>
          </p:cNvGrpSpPr>
          <p:nvPr userDrawn="1"/>
        </p:nvGrpSpPr>
        <p:grpSpPr bwMode="auto"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  <a:extLst>
                <a:ext uri="{FF2B5EF4-FFF2-40B4-BE49-F238E27FC236}">
                  <a16:creationId xmlns="" xmlns:a16="http://schemas.microsoft.com/office/drawing/2014/main" id="{E259C84F-6867-4ECE-8873-8A9CCC4EF0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ACEAFE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35" name="Line 27"/>
            <p:cNvSpPr>
              <a:spLocks noChangeShapeType="1"/>
            </p:cNvSpPr>
            <p:nvPr userDrawn="1"/>
          </p:nvSpPr>
          <p:spPr bwMode="auto">
            <a:xfrm>
              <a:off x="4558" y="3896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31" name="Picture 37" descr="bj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33"/>
          <p:cNvSpPr>
            <a:spLocks noChangeArrowheads="1"/>
          </p:cNvSpPr>
          <p:nvPr userDrawn="1"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33" name="Rectangle 34"/>
          <p:cNvSpPr>
            <a:spLocks noChangeArrowheads="1"/>
          </p:cNvSpPr>
          <p:nvPr userDrawn="1"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1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image" Target="../media/image20.png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1.emf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emf"/><Relationship Id="rId9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图片1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9275"/>
            <a:ext cx="9144000" cy="630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-357188" y="5949950"/>
            <a:ext cx="9144001" cy="908050"/>
          </a:xfrm>
          <a:prstGeom prst="rect">
            <a:avLst/>
          </a:prstGeom>
          <a:solidFill>
            <a:srgbClr val="0099F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 i="1">
                <a:latin typeface="Times New Roman" pitchFamily="18" charset="0"/>
                <a:ea typeface="华文中宋" pitchFamily="2" charset="-122"/>
              </a:rPr>
              <a:t>                                                       </a:t>
            </a:r>
            <a:endParaRPr kumimoji="1" lang="en-US" altLang="zh-CN" sz="2800" b="1" i="1">
              <a:solidFill>
                <a:srgbClr val="000066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6699F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605192" name="WordArt 8">
            <a:extLst>
              <a:ext uri="{FF2B5EF4-FFF2-40B4-BE49-F238E27FC236}">
                <a16:creationId xmlns="" xmlns:a16="http://schemas.microsoft.com/office/drawing/2014/main" id="{099062F4-D1CB-4A83-B8B3-8E4FF55A706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716463" y="4194176"/>
            <a:ext cx="3095625" cy="819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sz="3600" b="1" kern="10" dirty="0">
                <a:ln w="9525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大学物理实验</a:t>
            </a:r>
            <a:r>
              <a:rPr lang="en-US" altLang="zh-CN" sz="3600" b="1" kern="10" dirty="0" smtClean="0">
                <a:ln w="9525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</a:p>
          <a:p>
            <a:pPr algn="ctr" eaLnBrk="1" hangingPunct="1">
              <a:defRPr/>
            </a:pPr>
            <a:r>
              <a:rPr lang="zh-CN" altLang="en-US" sz="3600" b="1" kern="10" dirty="0">
                <a:ln w="9525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易多</a:t>
            </a:r>
          </a:p>
        </p:txBody>
      </p:sp>
      <p:sp>
        <p:nvSpPr>
          <p:cNvPr id="3078" name="WordArt 9"/>
          <p:cNvSpPr>
            <a:spLocks noChangeArrowheads="1" noChangeShapeType="1" noTextEdit="1"/>
          </p:cNvSpPr>
          <p:nvPr/>
        </p:nvSpPr>
        <p:spPr bwMode="auto">
          <a:xfrm>
            <a:off x="4355976" y="2386013"/>
            <a:ext cx="4143498" cy="1258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隶书"/>
              </a:rPr>
              <a:t>金属电子逸出功</a:t>
            </a:r>
          </a:p>
        </p:txBody>
      </p:sp>
      <p:sp>
        <p:nvSpPr>
          <p:cNvPr id="3079" name="Text Box 11"/>
          <p:cNvSpPr txBox="1">
            <a:spLocks noChangeArrowheads="1"/>
          </p:cNvSpPr>
          <p:nvPr/>
        </p:nvSpPr>
        <p:spPr bwMode="auto">
          <a:xfrm>
            <a:off x="2555875" y="620712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>
                <a:solidFill>
                  <a:srgbClr val="292929"/>
                </a:solidFill>
                <a:ea typeface="华文隶书" pitchFamily="2" charset="-122"/>
              </a:rPr>
              <a:t>深圳大学物理实验教学中心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048" y="11896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+mn-cs"/>
              </a:rPr>
              <a:t>数据记录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15770621"/>
              </p:ext>
            </p:extLst>
          </p:nvPr>
        </p:nvGraphicFramePr>
        <p:xfrm>
          <a:off x="714348" y="2214554"/>
          <a:ext cx="7772400" cy="285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10001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16.0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25.0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36.0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49.0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64.0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81.0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121.0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dirty="0" smtClean="0">
                          <a:solidFill>
                            <a:srgbClr val="FF0000"/>
                          </a:solidFill>
                        </a:rPr>
                        <a:t>0.55</a:t>
                      </a:r>
                      <a:endParaRPr lang="zh-CN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>
                          <a:solidFill>
                            <a:srgbClr val="FF0000"/>
                          </a:solidFill>
                        </a:rPr>
                        <a:t>--------</a:t>
                      </a:r>
                      <a:endParaRPr lang="zh-CN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noStrike" dirty="0" smtClean="0">
                          <a:solidFill>
                            <a:srgbClr val="FF0000"/>
                          </a:solidFill>
                        </a:rPr>
                        <a:t>--------</a:t>
                      </a:r>
                      <a:endParaRPr lang="zh-CN" altLang="en-US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noStrike" dirty="0" smtClean="0">
                          <a:solidFill>
                            <a:srgbClr val="FF0000"/>
                          </a:solidFill>
                        </a:rPr>
                        <a:t>--------</a:t>
                      </a:r>
                      <a:endParaRPr lang="zh-CN" altLang="en-US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noStrike" dirty="0" smtClean="0">
                          <a:solidFill>
                            <a:srgbClr val="FF0000"/>
                          </a:solidFill>
                        </a:rPr>
                        <a:t>--------</a:t>
                      </a:r>
                      <a:endParaRPr lang="zh-CN" altLang="en-US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noStrike" dirty="0" smtClean="0">
                          <a:solidFill>
                            <a:srgbClr val="FF0000"/>
                          </a:solidFill>
                        </a:rPr>
                        <a:t>-------</a:t>
                      </a:r>
                      <a:endParaRPr lang="zh-CN" altLang="en-US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noStrike" dirty="0" smtClean="0">
                          <a:solidFill>
                            <a:srgbClr val="FF0000"/>
                          </a:solidFill>
                        </a:rPr>
                        <a:t>--------</a:t>
                      </a:r>
                      <a:endParaRPr lang="zh-CN" altLang="en-US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noStrike" dirty="0" smtClean="0">
                          <a:solidFill>
                            <a:srgbClr val="FF0000"/>
                          </a:solidFill>
                        </a:rPr>
                        <a:t>--------</a:t>
                      </a:r>
                      <a:endParaRPr lang="zh-CN" altLang="en-US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noStrike" dirty="0" smtClean="0">
                          <a:solidFill>
                            <a:srgbClr val="FF0000"/>
                          </a:solidFill>
                        </a:rPr>
                        <a:t>--------</a:t>
                      </a:r>
                      <a:endParaRPr lang="zh-CN" altLang="en-US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noStrike" dirty="0" smtClean="0">
                          <a:solidFill>
                            <a:srgbClr val="FF0000"/>
                          </a:solidFill>
                        </a:rPr>
                        <a:t>--------</a:t>
                      </a:r>
                      <a:endParaRPr lang="zh-CN" altLang="en-US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noStrike" dirty="0" smtClean="0">
                          <a:solidFill>
                            <a:srgbClr val="FF0000"/>
                          </a:solidFill>
                        </a:rPr>
                        <a:t>--------</a:t>
                      </a:r>
                      <a:endParaRPr lang="zh-CN" altLang="en-US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noStrike" dirty="0" smtClean="0">
                          <a:solidFill>
                            <a:srgbClr val="FF0000"/>
                          </a:solidFill>
                        </a:rPr>
                        <a:t>--------</a:t>
                      </a:r>
                      <a:endParaRPr lang="zh-CN" altLang="en-US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noStrike" dirty="0" smtClean="0">
                          <a:solidFill>
                            <a:srgbClr val="FF0000"/>
                          </a:solidFill>
                        </a:rPr>
                        <a:t>--------</a:t>
                      </a:r>
                      <a:endParaRPr lang="zh-CN" altLang="en-US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714348" y="2214554"/>
            <a:ext cx="857256" cy="1000132"/>
            <a:chOff x="714348" y="2214554"/>
            <a:chExt cx="857256" cy="1000132"/>
          </a:xfrm>
        </p:grpSpPr>
        <p:cxnSp>
          <p:nvCxnSpPr>
            <p:cNvPr id="6" name="直接连接符 5"/>
            <p:cNvCxnSpPr/>
            <p:nvPr/>
          </p:nvCxnSpPr>
          <p:spPr>
            <a:xfrm rot="16200000" flipV="1">
              <a:off x="785786" y="2428868"/>
              <a:ext cx="1000132" cy="571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10800000">
              <a:off x="714348" y="2643182"/>
              <a:ext cx="857256" cy="571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1142976" y="2357430"/>
            <a:ext cx="419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7" name="Equation" r:id="rId3" imgW="419040" imgH="228600" progId="Equation.3">
                    <p:embed/>
                  </p:oleObj>
                </mc:Choice>
                <mc:Fallback>
                  <p:oleObj name="Equation" r:id="rId3" imgW="419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976" y="2357430"/>
                          <a:ext cx="4191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792163" y="2563813"/>
            <a:ext cx="444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8" name="Equation" r:id="rId5" imgW="444240" imgH="228600" progId="Equation.3">
                    <p:embed/>
                  </p:oleObj>
                </mc:Choice>
                <mc:Fallback>
                  <p:oleObj name="Equation" r:id="rId5" imgW="444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163" y="2563813"/>
                          <a:ext cx="4445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714348" y="2928934"/>
            <a:ext cx="3937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9" name="Equation" r:id="rId7" imgW="393480" imgH="215640" progId="Equation.3">
                    <p:embed/>
                  </p:oleObj>
                </mc:Choice>
                <mc:Fallback>
                  <p:oleObj name="Equation" r:id="rId7" imgW="393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48" y="2928934"/>
                          <a:ext cx="3937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790127A7-D372-4420-81DB-11F4CEA88D71}"/>
              </a:ext>
            </a:extLst>
          </p:cNvPr>
          <p:cNvSpPr/>
          <p:nvPr/>
        </p:nvSpPr>
        <p:spPr>
          <a:xfrm>
            <a:off x="661829" y="1181369"/>
            <a:ext cx="5194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注意：每次改变灯丝温度，预热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分钟！思考原因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82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27787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+mn-cs"/>
              </a:rPr>
              <a:t>数据处理</a:t>
            </a:r>
          </a:p>
        </p:txBody>
      </p:sp>
      <p:graphicFrame>
        <p:nvGraphicFramePr>
          <p:cNvPr id="10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642910" y="1571612"/>
          <a:ext cx="7772400" cy="285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10001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11.0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642910" y="1571612"/>
            <a:ext cx="857256" cy="1000132"/>
            <a:chOff x="642910" y="1571612"/>
            <a:chExt cx="857256" cy="1000132"/>
          </a:xfrm>
        </p:grpSpPr>
        <p:cxnSp>
          <p:nvCxnSpPr>
            <p:cNvPr id="11" name="直接连接符 10"/>
            <p:cNvCxnSpPr/>
            <p:nvPr/>
          </p:nvCxnSpPr>
          <p:spPr>
            <a:xfrm rot="16200000" flipV="1">
              <a:off x="714348" y="1785926"/>
              <a:ext cx="1000132" cy="571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0800000">
              <a:off x="642910" y="2000240"/>
              <a:ext cx="857256" cy="571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1109662" y="1695446"/>
            <a:ext cx="3429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51" name="Equation" r:id="rId3" imgW="342720" imgH="266400" progId="Equation.3">
                    <p:embed/>
                  </p:oleObj>
                </mc:Choice>
                <mc:Fallback>
                  <p:oleObj name="Equation" r:id="rId3" imgW="34272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2" y="1695446"/>
                          <a:ext cx="3429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790575" y="1920874"/>
            <a:ext cx="3048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52" name="Equation" r:id="rId5" imgW="304560" imgH="228600" progId="Equation.3">
                    <p:embed/>
                  </p:oleObj>
                </mc:Choice>
                <mc:Fallback>
                  <p:oleObj name="Equation" r:id="rId5" imgW="304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575" y="1920874"/>
                          <a:ext cx="3048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642910" y="2285992"/>
            <a:ext cx="3937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53" name="Equation" r:id="rId7" imgW="393480" imgH="215640" progId="Equation.3">
                    <p:embed/>
                  </p:oleObj>
                </mc:Choice>
                <mc:Fallback>
                  <p:oleObj name="Equation" r:id="rId7" imgW="393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910" y="2285992"/>
                          <a:ext cx="3937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785786" y="4653136"/>
            <a:ext cx="778674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/>
              <a:t>作出</a:t>
            </a:r>
            <a:r>
              <a:rPr lang="en-US" altLang="zh-CN" sz="2600" dirty="0" smtClean="0"/>
              <a:t>                   </a:t>
            </a:r>
            <a:r>
              <a:rPr lang="zh-CN" altLang="en-US" sz="2600" dirty="0" smtClean="0"/>
              <a:t>曲线，并利用计算机作图（或最小二乘法）拟合曲线，求出截距</a:t>
            </a:r>
            <a:r>
              <a:rPr lang="en-US" altLang="zh-CN" sz="2600" dirty="0" smtClean="0"/>
              <a:t>        </a:t>
            </a:r>
            <a:r>
              <a:rPr lang="zh-CN" altLang="en-US" sz="2600" dirty="0" smtClean="0"/>
              <a:t>，得到在不同灯丝温度时的零场热电子发射电流</a:t>
            </a:r>
            <a:r>
              <a:rPr lang="en-US" altLang="zh-CN" sz="2600" dirty="0" smtClean="0"/>
              <a:t>I</a:t>
            </a:r>
            <a:endParaRPr lang="zh-CN" altLang="en-US" sz="2600" dirty="0" smtClean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643042" y="4857760"/>
          <a:ext cx="11842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4" name="Equation" r:id="rId9" imgW="736560" imgH="266400" progId="Equation.3">
                  <p:embed/>
                </p:oleObj>
              </mc:Choice>
              <mc:Fallback>
                <p:oleObj name="Equation" r:id="rId9" imgW="736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4857760"/>
                        <a:ext cx="11842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806928"/>
              </p:ext>
            </p:extLst>
          </p:nvPr>
        </p:nvGraphicFramePr>
        <p:xfrm>
          <a:off x="5220072" y="5470540"/>
          <a:ext cx="484190" cy="387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5" name="Equation" r:id="rId11" imgW="253800" imgH="203040" progId="Equation.3">
                  <p:embed/>
                </p:oleObj>
              </mc:Choice>
              <mc:Fallback>
                <p:oleObj name="Equation" r:id="rId11" imgW="253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5470540"/>
                        <a:ext cx="484190" cy="387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50621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4348" y="3429000"/>
            <a:ext cx="778674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/>
              <a:t>作出</a:t>
            </a:r>
            <a:r>
              <a:rPr lang="en-US" altLang="zh-CN" sz="2600" dirty="0" smtClean="0"/>
              <a:t>                   </a:t>
            </a:r>
            <a:r>
              <a:rPr lang="zh-CN" altLang="en-US" sz="2600" dirty="0" smtClean="0"/>
              <a:t>曲线，并利用计算机作图（或最小二乘法）拟合曲线，求出斜率</a:t>
            </a:r>
            <a:r>
              <a:rPr lang="en-US" altLang="zh-CN" sz="2600" dirty="0" smtClean="0"/>
              <a:t>k</a:t>
            </a:r>
            <a:r>
              <a:rPr lang="zh-CN" altLang="en-US" sz="2600" dirty="0" smtClean="0"/>
              <a:t>，并求出电子的溢出电势</a:t>
            </a:r>
            <a:r>
              <a:rPr lang="en-US" altLang="zh-CN" sz="2600" dirty="0" smtClean="0"/>
              <a:t>V</a:t>
            </a:r>
          </a:p>
          <a:p>
            <a:pPr>
              <a:lnSpc>
                <a:spcPct val="150000"/>
              </a:lnSpc>
            </a:pPr>
            <a:r>
              <a:rPr lang="zh-CN" altLang="en-US" sz="2600" dirty="0" smtClean="0"/>
              <a:t>计算出逸出功</a:t>
            </a:r>
            <a:r>
              <a:rPr lang="en-US" altLang="zh-CN" sz="2600" dirty="0" smtClean="0"/>
              <a:t>     </a:t>
            </a:r>
            <a:r>
              <a:rPr lang="zh-CN" altLang="en-US" sz="2600" dirty="0" smtClean="0"/>
              <a:t>的数值，并与理论值                   作比较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643042" y="3429000"/>
          <a:ext cx="10017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0" name="Equation" r:id="rId3" imgW="622080" imgH="393480" progId="Equation.3">
                  <p:embed/>
                </p:oleObj>
              </mc:Choice>
              <mc:Fallback>
                <p:oleObj name="Equation" r:id="rId3" imgW="622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3429000"/>
                        <a:ext cx="1001713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786050" y="5429264"/>
          <a:ext cx="302237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1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5429264"/>
                        <a:ext cx="302237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849020"/>
              </p:ext>
            </p:extLst>
          </p:nvPr>
        </p:nvGraphicFramePr>
        <p:xfrm>
          <a:off x="6372200" y="5386402"/>
          <a:ext cx="1400182" cy="400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2" name="Equation" r:id="rId7" imgW="799920" imgH="228600" progId="Equation.3">
                  <p:embed/>
                </p:oleObj>
              </mc:Choice>
              <mc:Fallback>
                <p:oleObj name="Equation" r:id="rId7" imgW="799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5386402"/>
                        <a:ext cx="1400182" cy="400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714348" y="1214422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1000100" y="1285862"/>
          <a:ext cx="6826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3" name="Equation" r:id="rId9" imgW="545760" imgH="228600" progId="Equation.3">
                  <p:embed/>
                </p:oleObj>
              </mc:Choice>
              <mc:Fallback>
                <p:oleObj name="Equation" r:id="rId9" imgW="545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285862"/>
                        <a:ext cx="6826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142976" y="2041517"/>
          <a:ext cx="39528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4" name="Equation" r:id="rId11" imgW="253800" imgH="203040" progId="Equation.3">
                  <p:embed/>
                </p:oleObj>
              </mc:Choice>
              <mc:Fallback>
                <p:oleObj name="Equation" r:id="rId11" imgW="253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041517"/>
                        <a:ext cx="395287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949325" y="2386003"/>
          <a:ext cx="7842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5" name="公式" r:id="rId13" imgW="545760" imgH="228600" progId="Equation.3">
                  <p:embed/>
                </p:oleObj>
              </mc:Choice>
              <mc:Fallback>
                <p:oleObj name="公式" r:id="rId13" imgW="545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386003"/>
                        <a:ext cx="784225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1117600" y="1624003"/>
          <a:ext cx="514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6" name="公式" r:id="rId15" imgW="330120" imgH="228600" progId="Equation.3">
                  <p:embed/>
                </p:oleObj>
              </mc:Choice>
              <mc:Fallback>
                <p:oleObj name="公式" r:id="rId15" imgW="33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1624003"/>
                        <a:ext cx="5143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928662" y="2743197"/>
          <a:ext cx="85883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7" name="Equation" r:id="rId17" imgW="596880" imgH="228600" progId="Equation.3">
                  <p:embed/>
                </p:oleObj>
              </mc:Choice>
              <mc:Fallback>
                <p:oleObj name="Equation" r:id="rId17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743197"/>
                        <a:ext cx="858837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7216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845699F-5FCE-47C5-BC49-8947EBB02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08315"/>
            <a:ext cx="5539353" cy="4248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716AE03-35A3-4FAA-9905-8ADB2C67E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2700"/>
            <a:ext cx="20313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思路总结</a:t>
            </a:r>
          </a:p>
        </p:txBody>
      </p:sp>
      <p:graphicFrame>
        <p:nvGraphicFramePr>
          <p:cNvPr id="9" name="Object 1">
            <a:extLst>
              <a:ext uri="{FF2B5EF4-FFF2-40B4-BE49-F238E27FC236}">
                <a16:creationId xmlns="" xmlns:a16="http://schemas.microsoft.com/office/drawing/2014/main" id="{A5D5D1C5-45DB-456B-9824-DC3A30C713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258570"/>
              </p:ext>
            </p:extLst>
          </p:nvPr>
        </p:nvGraphicFramePr>
        <p:xfrm>
          <a:off x="899592" y="4077072"/>
          <a:ext cx="427513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5" name="Equation" r:id="rId4" imgW="2108160" imgH="393480" progId="Equation.DSMT4">
                  <p:embed/>
                </p:oleObj>
              </mc:Choice>
              <mc:Fallback>
                <p:oleObj name="Equation" r:id="rId4" imgW="2108160" imgH="393480" progId="Equation.DSMT4">
                  <p:embed/>
                  <p:pic>
                    <p:nvPicPr>
                      <p:cNvPr id="18" name="Object 1">
                        <a:extLst>
                          <a:ext uri="{FF2B5EF4-FFF2-40B4-BE49-F238E27FC236}">
                            <a16:creationId xmlns="" xmlns:a16="http://schemas.microsoft.com/office/drawing/2014/main" id="{EF414BD8-228D-4093-8760-18CEE7C79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77072"/>
                        <a:ext cx="4275138" cy="9361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76200" cmpd="tri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5840341" y="2564904"/>
            <a:ext cx="2812768" cy="3611949"/>
            <a:chOff x="5460261" y="2497536"/>
            <a:chExt cx="2812768" cy="3611949"/>
          </a:xfrm>
        </p:grpSpPr>
        <p:pic>
          <p:nvPicPr>
            <p:cNvPr id="11" name="图片 10">
              <a:extLst>
                <a:ext uri="{FF2B5EF4-FFF2-40B4-BE49-F238E27FC236}">
                  <a16:creationId xmlns="" xmlns:a16="http://schemas.microsoft.com/office/drawing/2014/main" id="{7CAB9BBD-9ED8-4213-B3A1-0BE44A65F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64186" y="4231633"/>
              <a:ext cx="2604918" cy="187785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8D668733-96B5-4D08-AA84-A36D61C2B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60261" y="2497536"/>
              <a:ext cx="2812768" cy="159153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790127A7-D372-4420-81DB-11F4CEA88D71}"/>
                </a:ext>
              </a:extLst>
            </p:cNvPr>
            <p:cNvSpPr/>
            <p:nvPr/>
          </p:nvSpPr>
          <p:spPr>
            <a:xfrm>
              <a:off x="6084168" y="2889235"/>
              <a:ext cx="18886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最小二乘法拟合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!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90752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什么是逸出功？改变阴极温度是否改变了阴极材料的逸出功？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里查逊直线法有何优点？</a:t>
            </a:r>
            <a:endParaRPr lang="zh-CN" altLang="en-US" dirty="0"/>
          </a:p>
        </p:txBody>
      </p:sp>
      <p:sp>
        <p:nvSpPr>
          <p:cNvPr id="4" name="TextBox 8"/>
          <p:cNvSpPr txBox="1">
            <a:spLocks noGrp="1"/>
          </p:cNvSpPr>
          <p:nvPr>
            <p:ph type="title"/>
          </p:nvPr>
        </p:nvSpPr>
        <p:spPr>
          <a:xfrm>
            <a:off x="617408" y="979909"/>
            <a:ext cx="7886700" cy="61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/>
              <a:t>思考题</a:t>
            </a:r>
            <a:r>
              <a:rPr lang="en-US" altLang="zh-CN" sz="2600" dirty="0"/>
              <a:t> </a:t>
            </a:r>
            <a:r>
              <a:rPr lang="en-US" altLang="zh-CN" sz="2600" dirty="0" err="1" smtClean="0"/>
              <a:t>P156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第二</a:t>
            </a:r>
            <a:r>
              <a:rPr lang="zh-CN" altLang="en-US" sz="2600" dirty="0" smtClean="0"/>
              <a:t>题，第三</a:t>
            </a:r>
            <a:r>
              <a:rPr lang="zh-CN" altLang="en-US" sz="2600" dirty="0" smtClean="0"/>
              <a:t>题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338131316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0" y="16933"/>
            <a:ext cx="20313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补充材料</a:t>
            </a:r>
            <a:endParaRPr lang="zh-CN" altLang="en-US" sz="36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827584" y="836712"/>
            <a:ext cx="7920880" cy="13849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50825" eaLnBrk="1" hangingPunct="1"/>
            <a:r>
              <a:rPr lang="en-US" altLang="zh-CN" sz="28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20</a:t>
            </a:r>
            <a:r>
              <a:rPr lang="zh-CN" altLang="en-US" sz="28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世纪前半叶，真空管在无线电历史上曾起过十分重要的作用，真空管通电加热金属丝发射电子称为热电子发射，当时叫“热离子学”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55576" y="2417888"/>
            <a:ext cx="7920880" cy="35394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50825" eaLnBrk="1" hangingPunct="1"/>
            <a:r>
              <a:rPr lang="zh-CN" altLang="en-US" sz="28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热电子发射定律的发现对无线电电子学的发展有深远影响，因为不论是早期的二极管和三极管，还是后来的</a:t>
            </a:r>
            <a:r>
              <a:rPr lang="en-US" altLang="zh-CN" sz="28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X</a:t>
            </a:r>
            <a:r>
              <a:rPr lang="zh-CN" altLang="en-US" sz="28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射线管、电子显像管和磁控管、速调管，都离不开发射电子的热阴极。要使这些器件能够高效率、长寿命地工作，关键在于设计合理的电子发射机构。</a:t>
            </a:r>
            <a:r>
              <a:rPr lang="en-US" altLang="zh-CN" sz="28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O.W.</a:t>
            </a:r>
            <a:r>
              <a:rPr lang="zh-CN" altLang="en-US" sz="28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里查森定律为此指明了道路。	</a:t>
            </a:r>
          </a:p>
          <a:p>
            <a:pPr indent="250825" eaLnBrk="1" hangingPunct="1"/>
            <a:r>
              <a:rPr lang="zh-CN" altLang="en-US" sz="28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94229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0" y="-243408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 sz="2400" dirty="0"/>
          </a:p>
          <a:p>
            <a:r>
              <a:rPr lang="en-US" altLang="zh-CN" sz="2400" dirty="0"/>
              <a:t> </a:t>
            </a:r>
            <a:r>
              <a:rPr lang="en-US" altLang="zh-CN" sz="2400" b="1" dirty="0"/>
              <a:t>Owen </a:t>
            </a:r>
            <a:r>
              <a:rPr lang="en-US" altLang="zh-CN" sz="2400" b="1" dirty="0" err="1"/>
              <a:t>Willans</a:t>
            </a:r>
            <a:r>
              <a:rPr lang="en-US" altLang="zh-CN" sz="2400" b="1" dirty="0"/>
              <a:t> Richardson</a:t>
            </a:r>
            <a:r>
              <a:rPr lang="zh-CN" altLang="en-US" sz="2400" dirty="0"/>
              <a:t> 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里查森</a:t>
            </a:r>
            <a:r>
              <a:rPr lang="zh-CN" altLang="en-US" sz="2400" dirty="0"/>
              <a:t> </a:t>
            </a:r>
            <a:r>
              <a:rPr lang="en-US" altLang="zh-CN" sz="2400" dirty="0"/>
              <a:t>1879——1959</a:t>
            </a:r>
            <a:r>
              <a:rPr lang="zh-CN" altLang="en-US" sz="2400" dirty="0"/>
              <a:t> </a:t>
            </a:r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4067944" y="836712"/>
            <a:ext cx="489654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 sz="2400" dirty="0"/>
          </a:p>
          <a:p>
            <a:r>
              <a:rPr lang="zh-CN" altLang="en-US" sz="2400" dirty="0"/>
              <a:t> 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1928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年诺贝尔物理学奖授予英国伦敦大学的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O.W.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里查森（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Owen </a:t>
            </a:r>
            <a:r>
              <a:rPr kumimoji="1"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Willans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 Richardson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，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1879——1959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），以表彰他对热电子发射现象的工作，特别是发现了以他的名字命名的定律。 	</a:t>
            </a:r>
          </a:p>
        </p:txBody>
      </p:sp>
      <p:pic>
        <p:nvPicPr>
          <p:cNvPr id="8" name="Picture 4" descr="Owen Willans Richards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980728"/>
            <a:ext cx="3581400" cy="488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673" name="Object 1"/>
          <p:cNvGraphicFramePr>
            <a:graphicFrameLocks noChangeAspect="1"/>
          </p:cNvGraphicFramePr>
          <p:nvPr>
            <p:extLst/>
          </p:nvPr>
        </p:nvGraphicFramePr>
        <p:xfrm>
          <a:off x="4627563" y="3933825"/>
          <a:ext cx="35671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7" name="Equation" r:id="rId4" imgW="1358640" imgH="431640" progId="Equation.DSMT4">
                  <p:embed/>
                </p:oleObj>
              </mc:Choice>
              <mc:Fallback>
                <p:oleObj name="Equation" r:id="rId4" imgW="1358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3933825"/>
                        <a:ext cx="3567112" cy="10080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57150" cmpd="thinThick">
                        <a:solidFill>
                          <a:srgbClr val="CC99FF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624525"/>
      </p:ext>
    </p:extLst>
  </p:cSld>
  <p:clrMapOvr>
    <a:masterClrMapping/>
  </p:clrMapOvr>
  <p:transition advClick="0"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836712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1897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年靠奖学金进入剑桥大学，在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J.J.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汤姆孙领导的卡文迪什实验室学习。这一年正值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J.J.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汤姆孙发现电子。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1900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年里查森大学毕业，由于他对热离子学的积极钻研，学校留他在卡文迪什实验室继续研究。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1901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年在剑桥哲学学会上宣读了两篇论文，第一次提出了热离子遵守的规律。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1906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年，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27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岁，里查森应邀赴美，到普林斯顿大学任物理学教授，继续热离子学的研究。热离子学（</a:t>
            </a:r>
            <a:r>
              <a:rPr kumimoji="1"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thermionics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）这个词就是他在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1909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年作为论文题目首先提出的。里查森给研究生讲课的讲稿于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1914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年出版，书名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《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物质的电子论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》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，后来成为对电子学和无线电学生学习的主要课本。受他指导的研究生中有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K.T.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康普顿和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A.H.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康普顿两兄弟。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A.H.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康普顿以发现“康普顿效应”获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1927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年诺贝尔物理学奖。 他的另一位研究生戴维森因发现电子衍射获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1937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年诺贝尔物理学奖。	</a:t>
            </a:r>
          </a:p>
        </p:txBody>
      </p:sp>
    </p:spTree>
    <p:extLst>
      <p:ext uri="{BB962C8B-B14F-4D97-AF65-F5344CB8AC3E}">
        <p14:creationId xmlns:p14="http://schemas.microsoft.com/office/powerpoint/2010/main" val="34979920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76600" y="12700"/>
            <a:ext cx="203773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实验目的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980728"/>
            <a:ext cx="7886700" cy="4351338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了解热电子发射的基本规律；</a:t>
            </a:r>
          </a:p>
          <a:p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学习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用里查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逊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直线法测量逸出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电势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V;</a:t>
            </a:r>
          </a:p>
          <a:p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学习数据处理的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方法（最小二乘法）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337" y="894126"/>
            <a:ext cx="3558413" cy="334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76600" y="12700"/>
            <a:ext cx="203773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实验原理</a:t>
            </a:r>
          </a:p>
        </p:txBody>
      </p:sp>
      <p:graphicFrame>
        <p:nvGraphicFramePr>
          <p:cNvPr id="69633" name="对象 2"/>
          <p:cNvGraphicFramePr>
            <a:graphicFrameLocks noChangeAspect="1"/>
          </p:cNvGraphicFramePr>
          <p:nvPr/>
        </p:nvGraphicFramePr>
        <p:xfrm>
          <a:off x="1259632" y="2564904"/>
          <a:ext cx="31718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7" name="Equation" r:id="rId4" imgW="2350285" imgH="431810" progId="">
                  <p:embed/>
                </p:oleObj>
              </mc:Choice>
              <mc:Fallback>
                <p:oleObj name="Equation" r:id="rId4" imgW="2350285" imgH="431810" progId="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564904"/>
                        <a:ext cx="3171825" cy="5810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E0C1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611560" y="1241465"/>
            <a:ext cx="470277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一般而言，电子占据各个能级的几率是不等的。占据低能级的电子多而占据高能级的电子少。</a:t>
            </a:r>
            <a:r>
              <a:rPr lang="zh-CN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各能级被电子占据的数目服从费米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狄拉克分布规律。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5246" y="750874"/>
            <a:ext cx="46587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黑体" pitchFamily="49" charset="-122"/>
                <a:ea typeface="黑体" pitchFamily="49" charset="-122"/>
                <a:cs typeface="Calibri" pitchFamily="34" charset="0"/>
              </a:rPr>
              <a:t>一、什么是金属电子逸出功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55576" y="3555586"/>
            <a:ext cx="43204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在</a:t>
            </a:r>
            <a:r>
              <a:rPr lang="zh-CN" altLang="zh-CN" sz="2000" b="1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绝对零度</a:t>
            </a:r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时能量分布如图所示，</a:t>
            </a:r>
            <a:r>
              <a:rPr lang="zh-CN" altLang="zh-CN" sz="2000" b="1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电子</a:t>
            </a:r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具有</a:t>
            </a:r>
            <a:r>
              <a:rPr lang="zh-CN" altLang="zh-CN" sz="2000" b="1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最大动能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是</a:t>
            </a:r>
            <a:r>
              <a:rPr lang="en-US" altLang="zh-CN" sz="20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b="1" i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000" b="1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。</a:t>
            </a:r>
            <a:endParaRPr lang="en-US" altLang="zh-CN" sz="2000" b="1" dirty="0" smtClean="0">
              <a:solidFill>
                <a:schemeClr val="tx1">
                  <a:lumMod val="50000"/>
                </a:schemeClr>
              </a:solidFill>
              <a:latin typeface="Calibri" pitchFamily="34" charset="0"/>
              <a:cs typeface="宋体" pitchFamily="2" charset="-122"/>
            </a:endParaRPr>
          </a:p>
          <a:p>
            <a:pPr eaLnBrk="1" hangingPunct="1"/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金属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中的电子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在势阱中运动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，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金属表面势垒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为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E</a:t>
            </a:r>
            <a:r>
              <a:rPr kumimoji="0" lang="en-US" altLang="zh-CN" sz="2000" b="1" i="0" u="none" strike="noStrike" cap="none" normalizeH="0" baseline="-2500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b</a:t>
            </a:r>
            <a:r>
              <a: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。</a:t>
            </a:r>
            <a:endParaRPr kumimoji="0" lang="zh-CN" altLang="en-US" sz="2000" b="0" i="0" u="none" strike="noStrike" cap="none" normalizeH="0" baseline="-2500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755575" y="5186801"/>
            <a:ext cx="415473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zh-CN" sz="2000" b="1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在绝对零度时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，电子逸出金属表面至少从外界吸收的能量为叫电子逸出功，用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0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cs typeface="宋体" pitchFamily="2" charset="-122"/>
              </a:rPr>
              <a:t>表示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137696"/>
              </p:ext>
            </p:extLst>
          </p:nvPr>
        </p:nvGraphicFramePr>
        <p:xfrm>
          <a:off x="5398033" y="5311792"/>
          <a:ext cx="29225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8" name="Equation" r:id="rId6" imgW="1282680" imgH="241200" progId="Equation.DSMT4">
                  <p:embed/>
                </p:oleObj>
              </mc:Choice>
              <mc:Fallback>
                <p:oleObj name="Equation" r:id="rId6" imgW="128268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033" y="5311792"/>
                        <a:ext cx="2922587" cy="5461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E0C1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标注 18"/>
          <p:cNvSpPr/>
          <p:nvPr/>
        </p:nvSpPr>
        <p:spPr>
          <a:xfrm>
            <a:off x="5398033" y="4735728"/>
            <a:ext cx="1417903" cy="288032"/>
          </a:xfrm>
          <a:prstGeom prst="wedgeRectCallout">
            <a:avLst>
              <a:gd name="adj1" fmla="val -29907"/>
              <a:gd name="adj2" fmla="val 184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E302F"/>
                </a:solidFill>
              </a:rPr>
              <a:t>电子逸出功</a:t>
            </a:r>
          </a:p>
        </p:txBody>
      </p:sp>
      <p:sp>
        <p:nvSpPr>
          <p:cNvPr id="20" name="矩形标注 19"/>
          <p:cNvSpPr/>
          <p:nvPr/>
        </p:nvSpPr>
        <p:spPr>
          <a:xfrm>
            <a:off x="6965427" y="4735728"/>
            <a:ext cx="1924486" cy="288032"/>
          </a:xfrm>
          <a:prstGeom prst="wedgeRectCallout">
            <a:avLst>
              <a:gd name="adj1" fmla="val -10331"/>
              <a:gd name="adj2" fmla="val 178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E302F"/>
                </a:solidFill>
              </a:rPr>
              <a:t>电子逸出功电势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2730388"/>
            <a:ext cx="3743379" cy="278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500306"/>
            <a:ext cx="38290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2844" y="1299263"/>
            <a:ext cx="871543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被测金属丝做成的阴极</a:t>
            </a:r>
            <a:r>
              <a:rPr lang="en-US" sz="20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，通过电流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加热，并在另外一个阳极加正向电压时，在连接这两个电极的外围电路中将有电流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baseline="-25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通过，</a:t>
            </a:r>
            <a:r>
              <a:rPr lang="en-US" sz="20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baseline="-25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的大小主要与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灯丝温度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及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金属逸出功的大小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有关，灯丝温度越高或者金属逸出功越小，电流就越大。即热电子发射既与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发射电子的材料的温度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有关，也与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阴极材料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有关。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276600" y="12700"/>
            <a:ext cx="203773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实验原理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650669"/>
              </p:ext>
            </p:extLst>
          </p:nvPr>
        </p:nvGraphicFramePr>
        <p:xfrm>
          <a:off x="1354138" y="2100263"/>
          <a:ext cx="325278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0" name="Equation" r:id="rId3" imgW="1320480" imgH="431640" progId="Equation.DSMT4">
                  <p:embed/>
                </p:oleObj>
              </mc:Choice>
              <mc:Fallback>
                <p:oleObj name="Equation" r:id="rId3" imgW="132048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2100263"/>
                        <a:ext cx="3252787" cy="10699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046413" y="3626768"/>
            <a:ext cx="18288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玻尔兹曼常数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, </a:t>
            </a:r>
            <a:r>
              <a:rPr lang="en-US" altLang="zh-CN" b="1" i="1" dirty="0">
                <a:latin typeface="Times New Roman" pitchFamily="18" charset="0"/>
                <a:ea typeface="华文新魏" pitchFamily="2" charset="-122"/>
              </a:rPr>
              <a:t>k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= 1.38×10</a:t>
            </a:r>
            <a:r>
              <a:rPr lang="zh-CN" altLang="en-US" b="1" baseline="30000" dirty="0">
                <a:latin typeface="Times New Roman" pitchFamily="18" charset="0"/>
                <a:ea typeface="华文新魏" pitchFamily="2" charset="-122"/>
              </a:rPr>
              <a:t>－</a:t>
            </a:r>
            <a:r>
              <a:rPr lang="en-US" altLang="zh-CN" b="1" baseline="30000" dirty="0">
                <a:latin typeface="Times New Roman" pitchFamily="18" charset="0"/>
                <a:ea typeface="华文新魏" pitchFamily="2" charset="-122"/>
              </a:rPr>
              <a:t>23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焦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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开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08413" y="1416968"/>
            <a:ext cx="914400" cy="304800"/>
          </a:xfrm>
          <a:prstGeom prst="rect">
            <a:avLst/>
          </a:prstGeom>
          <a:solidFill>
            <a:srgbClr val="FF99CC"/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zh-CN" altLang="en-US" b="1">
                <a:latin typeface="Times New Roman" pitchFamily="18" charset="0"/>
                <a:ea typeface="华文新魏" pitchFamily="2" charset="-122"/>
              </a:rPr>
              <a:t>逸出功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665413" y="4464968"/>
            <a:ext cx="1828800" cy="533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发射热电子的阴极的绝对温度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912813" y="1455068"/>
            <a:ext cx="1371600" cy="533400"/>
          </a:xfrm>
          <a:prstGeom prst="rect">
            <a:avLst/>
          </a:prstGeom>
          <a:solidFill>
            <a:srgbClr val="FF9966"/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热电子发射的电流强度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303213" y="3398168"/>
            <a:ext cx="1371600" cy="9144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和阴极表面化学纯度有关的系数</a:t>
            </a:r>
          </a:p>
          <a:p>
            <a:pPr algn="ctr"/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1446213" y="4388768"/>
            <a:ext cx="9906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阴极有效发射面积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>
            <a:off x="1598613" y="1874168"/>
            <a:ext cx="228600" cy="457200"/>
          </a:xfrm>
          <a:prstGeom prst="line">
            <a:avLst/>
          </a:prstGeom>
          <a:noFill/>
          <a:ln w="9525">
            <a:solidFill>
              <a:srgbClr val="6600CC"/>
            </a:solidFill>
            <a:round/>
            <a:headEnd/>
            <a:tailEnd type="diamond" w="lg" len="lg"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1446213" y="2864768"/>
            <a:ext cx="609600" cy="533400"/>
          </a:xfrm>
          <a:prstGeom prst="line">
            <a:avLst/>
          </a:prstGeom>
          <a:noFill/>
          <a:ln w="9525">
            <a:solidFill>
              <a:srgbClr val="6600CC"/>
            </a:solidFill>
            <a:round/>
            <a:headEnd/>
            <a:tailEnd type="diamond" w="lg" len="lg"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V="1">
            <a:off x="1954213" y="2864768"/>
            <a:ext cx="381000" cy="1524000"/>
          </a:xfrm>
          <a:prstGeom prst="line">
            <a:avLst/>
          </a:prstGeom>
          <a:noFill/>
          <a:ln w="9525">
            <a:solidFill>
              <a:srgbClr val="6600CC"/>
            </a:solidFill>
            <a:round/>
            <a:headEnd/>
            <a:tailEnd type="diamond" w="lg" len="lg"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H="1" flipV="1">
            <a:off x="2589213" y="2864768"/>
            <a:ext cx="457200" cy="1600200"/>
          </a:xfrm>
          <a:prstGeom prst="line">
            <a:avLst/>
          </a:prstGeom>
          <a:noFill/>
          <a:ln w="9525">
            <a:solidFill>
              <a:srgbClr val="6600CC"/>
            </a:solidFill>
            <a:round/>
            <a:headEnd/>
            <a:tailEnd type="diamond" w="lg" len="lg"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H="1" flipV="1">
            <a:off x="3960813" y="3093368"/>
            <a:ext cx="152400" cy="533400"/>
          </a:xfrm>
          <a:prstGeom prst="line">
            <a:avLst/>
          </a:prstGeom>
          <a:noFill/>
          <a:ln w="9525">
            <a:solidFill>
              <a:srgbClr val="6600CC"/>
            </a:solidFill>
            <a:round/>
            <a:headEnd/>
            <a:tailEnd type="diamond" w="lg" len="lg"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3884613" y="1721768"/>
            <a:ext cx="152400" cy="457200"/>
          </a:xfrm>
          <a:prstGeom prst="line">
            <a:avLst/>
          </a:prstGeom>
          <a:noFill/>
          <a:ln w="9525">
            <a:solidFill>
              <a:srgbClr val="6600CC"/>
            </a:solidFill>
            <a:round/>
            <a:headEnd/>
            <a:tailEnd type="diamond" w="lg" len="lg"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8148" y="809690"/>
            <a:ext cx="82810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黑体" pitchFamily="49" charset="-122"/>
                <a:ea typeface="黑体" pitchFamily="49" charset="-122"/>
                <a:cs typeface="Calibri" pitchFamily="34" charset="0"/>
              </a:rPr>
              <a:t>二、电子发射公式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查逊</a:t>
            </a:r>
            <a:r>
              <a:rPr lang="en-US" altLang="zh-CN" b="1" dirty="0">
                <a:latin typeface="Arial"/>
                <a:cs typeface="Times New Roman" pitchFamily="18" charset="0"/>
              </a:rPr>
              <a:t>—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杜西曼公式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Richardson-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Dushman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formula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276600" y="12700"/>
            <a:ext cx="203773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实验原理</a:t>
            </a:r>
          </a:p>
        </p:txBody>
      </p:sp>
      <p:sp>
        <p:nvSpPr>
          <p:cNvPr id="25" name="矩形 24"/>
          <p:cNvSpPr/>
          <p:nvPr/>
        </p:nvSpPr>
        <p:spPr>
          <a:xfrm>
            <a:off x="5314336" y="1664439"/>
            <a:ext cx="3218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问题：</a:t>
            </a:r>
            <a:endParaRPr lang="en-US" altLang="zh-CN" sz="3600" b="1" dirty="0">
              <a:solidFill>
                <a:schemeClr val="tx1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lvl="0" algn="ctr"/>
            <a:r>
              <a:rPr lang="en-US" altLang="zh-CN" sz="3600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3600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很难测定</a:t>
            </a:r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407" y="4998368"/>
            <a:ext cx="4580011" cy="109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矩形 26"/>
          <p:cNvSpPr/>
          <p:nvPr/>
        </p:nvSpPr>
        <p:spPr>
          <a:xfrm>
            <a:off x="5508103" y="3264639"/>
            <a:ext cx="3024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方法：</a:t>
            </a:r>
            <a:endParaRPr lang="en-US" altLang="zh-CN" sz="36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里查森</a:t>
            </a:r>
            <a:r>
              <a:rPr lang="zh-CN" altLang="zh-CN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直线法</a:t>
            </a:r>
            <a:endParaRPr lang="zh-CN" altLang="en-US" sz="36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276600" y="12700"/>
            <a:ext cx="203773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实验原理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148" y="809689"/>
            <a:ext cx="82810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黑体" pitchFamily="49" charset="-122"/>
                <a:ea typeface="黑体" pitchFamily="49" charset="-122"/>
                <a:cs typeface="Calibri" pitchFamily="34" charset="0"/>
              </a:rPr>
              <a:t>三、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里</a:t>
            </a:r>
            <a:r>
              <a:rPr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查逊</a:t>
            </a:r>
            <a:r>
              <a:rPr lang="zh-CN" altLang="zh-CN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直线法</a:t>
            </a:r>
            <a:endParaRPr lang="zh-CN" altLang="en-US" sz="2800" b="1" dirty="0">
              <a:solidFill>
                <a:schemeClr val="tx1">
                  <a:lumMod val="60000"/>
                  <a:lumOff val="40000"/>
                </a:schemeClr>
              </a:solidFill>
              <a:latin typeface="黑体" pitchFamily="49" charset="-122"/>
              <a:ea typeface="黑体" pitchFamily="49" charset="-122"/>
              <a:cs typeface="Calibri" pitchFamily="34" charset="0"/>
            </a:endParaRP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708663"/>
              </p:ext>
            </p:extLst>
          </p:nvPr>
        </p:nvGraphicFramePr>
        <p:xfrm>
          <a:off x="730250" y="1333500"/>
          <a:ext cx="571976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8" name="Equation" r:id="rId3" imgW="2819160" imgH="393480" progId="Equation.DSMT4">
                  <p:embed/>
                </p:oleObj>
              </mc:Choice>
              <mc:Fallback>
                <p:oleObj name="Equation" r:id="rId3" imgW="2819160" imgH="393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333500"/>
                        <a:ext cx="5719763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4839" y="3901341"/>
            <a:ext cx="86547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FF0066"/>
                </a:solidFill>
                <a:latin typeface="Calibri" pitchFamily="34" charset="0"/>
                <a:cs typeface="宋体" pitchFamily="2" charset="-122"/>
              </a:rPr>
              <a:t>优点：</a:t>
            </a:r>
            <a:r>
              <a:rPr lang="zh-CN" altLang="zh-CN" sz="2400" b="1" dirty="0">
                <a:solidFill>
                  <a:srgbClr val="FF0066"/>
                </a:solidFill>
                <a:latin typeface="Calibri" pitchFamily="34" charset="0"/>
                <a:cs typeface="宋体" pitchFamily="2" charset="-122"/>
              </a:rPr>
              <a:t>可以不必测出</a:t>
            </a:r>
            <a:r>
              <a:rPr lang="en-US" altLang="zh-CN" sz="2400" b="1" dirty="0">
                <a:solidFill>
                  <a:srgbClr val="FF0066"/>
                </a:solidFill>
                <a:latin typeface="Calibri" pitchFamily="34" charset="0"/>
                <a:cs typeface="宋体" pitchFamily="2" charset="-122"/>
              </a:rPr>
              <a:t> </a:t>
            </a:r>
            <a:r>
              <a:rPr lang="en-US" altLang="zh-CN" sz="2400" b="1" i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FF0066"/>
                </a:solidFill>
                <a:latin typeface="Calibri" pitchFamily="34" charset="0"/>
                <a:cs typeface="宋体" pitchFamily="2" charset="-122"/>
              </a:rPr>
              <a:t>、</a:t>
            </a:r>
            <a:r>
              <a:rPr lang="en-US" altLang="zh-CN" sz="2400" b="1" i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400" b="1" dirty="0">
                <a:solidFill>
                  <a:srgbClr val="FF0066"/>
                </a:solidFill>
                <a:latin typeface="Calibri" pitchFamily="34" charset="0"/>
                <a:cs typeface="宋体" pitchFamily="2" charset="-122"/>
              </a:rPr>
              <a:t>的具体数值而直接由</a:t>
            </a:r>
            <a:r>
              <a:rPr lang="zh-CN" altLang="en-US" sz="2400" b="1" dirty="0">
                <a:solidFill>
                  <a:srgbClr val="FF0066"/>
                </a:solidFill>
                <a:latin typeface="Calibri" pitchFamily="34" charset="0"/>
                <a:cs typeface="宋体" pitchFamily="2" charset="-122"/>
              </a:rPr>
              <a:t>图线</a:t>
            </a:r>
            <a:r>
              <a:rPr lang="en-US" altLang="zh-CN" sz="2400" b="1" dirty="0">
                <a:solidFill>
                  <a:srgbClr val="FF0066"/>
                </a:solidFill>
                <a:latin typeface="Calibri" pitchFamily="34" charset="0"/>
                <a:cs typeface="宋体" pitchFamily="2" charset="-122"/>
              </a:rPr>
              <a:t> </a:t>
            </a:r>
            <a:r>
              <a:rPr lang="zh-CN" altLang="zh-CN" sz="2400" b="1" dirty="0">
                <a:solidFill>
                  <a:srgbClr val="FF0066"/>
                </a:solidFill>
                <a:latin typeface="Calibri" pitchFamily="34" charset="0"/>
                <a:cs typeface="宋体" pitchFamily="2" charset="-122"/>
              </a:rPr>
              <a:t>就可以得到</a:t>
            </a:r>
            <a:r>
              <a:rPr lang="en-US" altLang="zh-CN" sz="2400" b="1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sz="2400" b="1" dirty="0">
                <a:solidFill>
                  <a:srgbClr val="FF0066"/>
                </a:solidFill>
                <a:latin typeface="Calibri" pitchFamily="34" charset="0"/>
                <a:cs typeface="宋体" pitchFamily="2" charset="-122"/>
              </a:rPr>
              <a:t>的值</a:t>
            </a:r>
            <a:endParaRPr lang="zh-CN" altLang="en-US" sz="2400" b="1" dirty="0">
              <a:solidFill>
                <a:srgbClr val="FF0066"/>
              </a:solidFill>
              <a:latin typeface="Calibri" pitchFamily="34" charset="0"/>
              <a:cs typeface="宋体" pitchFamily="2" charset="-122"/>
            </a:endParaRPr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357955"/>
              </p:ext>
            </p:extLst>
          </p:nvPr>
        </p:nvGraphicFramePr>
        <p:xfrm>
          <a:off x="460375" y="2420938"/>
          <a:ext cx="42751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9" name="Equation" r:id="rId5" imgW="2108160" imgH="393480" progId="Equation.DSMT4">
                  <p:embed/>
                </p:oleObj>
              </mc:Choice>
              <mc:Fallback>
                <p:oleObj name="Equation" r:id="rId5" imgW="210816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2420938"/>
                        <a:ext cx="4275138" cy="792162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1167" y="5071870"/>
            <a:ext cx="45370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7030A0"/>
                </a:solidFill>
                <a:latin typeface="Calibri" pitchFamily="34" charset="0"/>
                <a:cs typeface="宋体" pitchFamily="2" charset="-122"/>
              </a:rPr>
              <a:t>下一步目标：</a:t>
            </a:r>
            <a:r>
              <a:rPr lang="en-US" altLang="zh-CN" sz="3600" b="1" dirty="0" err="1">
                <a:solidFill>
                  <a:srgbClr val="7030A0"/>
                </a:solidFill>
                <a:latin typeface="Calibri" pitchFamily="34" charset="0"/>
                <a:cs typeface="宋体" pitchFamily="2" charset="-122"/>
              </a:rPr>
              <a:t>lg</a:t>
            </a:r>
            <a:r>
              <a:rPr lang="en-US" altLang="zh-CN" sz="36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3600" b="1" i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="" xmlns:a16="http://schemas.microsoft.com/office/drawing/2014/main" id="{B7AF7C46-8C78-4AC6-A6DC-0175237584DF}"/>
              </a:ext>
            </a:extLst>
          </p:cNvPr>
          <p:cNvCxnSpPr>
            <a:cxnSpLocks/>
          </p:cNvCxnSpPr>
          <p:nvPr/>
        </p:nvCxnSpPr>
        <p:spPr>
          <a:xfrm flipH="1">
            <a:off x="4692197" y="2546909"/>
            <a:ext cx="576063" cy="24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77483C05-7091-40F9-9A4D-ACF519D66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337" y="2156332"/>
            <a:ext cx="4154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其中</a:t>
            </a:r>
            <a:r>
              <a:rPr lang="en-US" altLang="zh-CN" sz="2400" b="1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就是逸出电势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7CAA65C-834E-48AD-A37D-B750CBCD8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43" y="96262"/>
            <a:ext cx="82810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3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温度</a:t>
            </a:r>
            <a:r>
              <a:rPr lang="en-US" altLang="zh-CN" sz="3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3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根据不同的灯丝电流给出的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598D4D7-8320-4AA7-8D26-DC7E4F7D7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7960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131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282" y="763226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肖特基（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Shottky</a:t>
            </a:r>
            <a:r>
              <a:rPr lang="zh-CN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）效应与外延法求零场电流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276600" y="12700"/>
            <a:ext cx="203773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实验原理</a:t>
            </a:r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276195"/>
              </p:ext>
            </p:extLst>
          </p:nvPr>
        </p:nvGraphicFramePr>
        <p:xfrm>
          <a:off x="415925" y="2654300"/>
          <a:ext cx="16700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5" name="Equation" r:id="rId3" imgW="787320" imgH="368280" progId="Equation.DSMT4">
                  <p:embed/>
                </p:oleObj>
              </mc:Choice>
              <mc:Fallback>
                <p:oleObj name="Equation" r:id="rId3" imgW="787320" imgH="3682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2654300"/>
                        <a:ext cx="167005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42844" y="1286446"/>
            <a:ext cx="871543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是在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阴极与阳极间不存在加速电场情况下的热电子发射电流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。但是，为了维持阴极发射的热电子能连续不断的飞到阳极，必须在阳极和阴极间加一个加速电场</a:t>
            </a:r>
            <a:r>
              <a:rPr lang="en-US" sz="20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Ua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加速电压）</a:t>
            </a: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由于</a:t>
            </a:r>
            <a:r>
              <a:rPr lang="en-US" sz="20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的存在会使阴极表面的势垒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2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降低，因而逸出功减小，发射电流增大，这就是肖特基效应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543422"/>
              </p:ext>
            </p:extLst>
          </p:nvPr>
        </p:nvGraphicFramePr>
        <p:xfrm>
          <a:off x="2659063" y="2803525"/>
          <a:ext cx="23288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6" name="Equation" r:id="rId5" imgW="1396800" imgH="393480" progId="Equation.DSMT4">
                  <p:embed/>
                </p:oleObj>
              </mc:Choice>
              <mc:Fallback>
                <p:oleObj name="Equation" r:id="rId5" imgW="1396800" imgH="393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2803525"/>
                        <a:ext cx="2328862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035819" y="3579576"/>
            <a:ext cx="2071702" cy="884470"/>
            <a:chOff x="3571868" y="4226727"/>
            <a:chExt cx="2071702" cy="884470"/>
          </a:xfrm>
        </p:grpSpPr>
        <p:graphicFrame>
          <p:nvGraphicFramePr>
            <p:cNvPr id="98318" name="Object 14"/>
            <p:cNvGraphicFramePr>
              <a:graphicFrameLocks noChangeAspect="1"/>
            </p:cNvGraphicFramePr>
            <p:nvPr/>
          </p:nvGraphicFramePr>
          <p:xfrm>
            <a:off x="3571868" y="4226727"/>
            <a:ext cx="1143008" cy="884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87" name="Equation" r:id="rId7" imgW="799753" imgH="622030" progId="">
                    <p:embed/>
                  </p:oleObj>
                </mc:Choice>
                <mc:Fallback>
                  <p:oleObj name="Equation" r:id="rId7" imgW="799753" imgH="622030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68" y="4226727"/>
                          <a:ext cx="1143008" cy="884470"/>
                        </a:xfrm>
                        <a:prstGeom prst="rect">
                          <a:avLst/>
                        </a:prstGeom>
                        <a:noFill/>
                        <a:ln w="76200" cmpd="tri">
                          <a:solidFill>
                            <a:srgbClr val="FFCC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矩形 20"/>
            <p:cNvSpPr/>
            <p:nvPr/>
          </p:nvSpPr>
          <p:spPr>
            <a:xfrm>
              <a:off x="4714876" y="4345796"/>
              <a:ext cx="9286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阴极和阳极做成共轴圆柱形</a:t>
              </a:r>
            </a:p>
          </p:txBody>
        </p:sp>
      </p:grp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20" name="Object 16"/>
          <p:cNvGraphicFramePr>
            <a:graphicFrameLocks noChangeAspect="1"/>
          </p:cNvGraphicFramePr>
          <p:nvPr/>
        </p:nvGraphicFramePr>
        <p:xfrm>
          <a:off x="1871447" y="4464046"/>
          <a:ext cx="2557677" cy="1085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8" name="Equation" r:id="rId9" imgW="1638300" imgH="698500" progId="Equation.DSMT4">
                  <p:embed/>
                </p:oleObj>
              </mc:Choice>
              <mc:Fallback>
                <p:oleObj name="Equation" r:id="rId9" imgW="1638300" imgH="6985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447" y="4464046"/>
                        <a:ext cx="2557677" cy="10855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下箭头 28"/>
          <p:cNvSpPr/>
          <p:nvPr/>
        </p:nvSpPr>
        <p:spPr>
          <a:xfrm>
            <a:off x="3500430" y="3444870"/>
            <a:ext cx="357190" cy="747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 rot="16200000">
            <a:off x="2181546" y="2867928"/>
            <a:ext cx="357190" cy="57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653138F2-966A-4897-8795-DA7E6271DE5C}"/>
              </a:ext>
            </a:extLst>
          </p:cNvPr>
          <p:cNvGrpSpPr/>
          <p:nvPr/>
        </p:nvGrpSpPr>
        <p:grpSpPr>
          <a:xfrm>
            <a:off x="1035818" y="5786454"/>
            <a:ext cx="4904334" cy="563569"/>
            <a:chOff x="1035818" y="5786454"/>
            <a:chExt cx="4904334" cy="563569"/>
          </a:xfrm>
        </p:grpSpPr>
        <p:sp>
          <p:nvSpPr>
            <p:cNvPr id="4" name="对话气泡: 矩形 3">
              <a:extLst>
                <a:ext uri="{FF2B5EF4-FFF2-40B4-BE49-F238E27FC236}">
                  <a16:creationId xmlns="" xmlns:a16="http://schemas.microsoft.com/office/drawing/2014/main" id="{1236BAD7-6AC6-4A69-8809-554D29575352}"/>
                </a:ext>
              </a:extLst>
            </p:cNvPr>
            <p:cNvSpPr/>
            <p:nvPr/>
          </p:nvSpPr>
          <p:spPr>
            <a:xfrm>
              <a:off x="1035818" y="5786454"/>
              <a:ext cx="4904334" cy="563569"/>
            </a:xfrm>
            <a:prstGeom prst="wedgeRectCallout">
              <a:avLst>
                <a:gd name="adj1" fmla="val -16049"/>
                <a:gd name="adj2" fmla="val -1929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i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作  </a:t>
              </a:r>
              <a:r>
                <a:rPr lang="en-US" altLang="zh-CN" dirty="0" err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lg</a:t>
              </a:r>
              <a:r>
                <a:rPr lang="en-US" altLang="zh-CN" i="1" dirty="0" err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i="1" dirty="0" err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i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和    </a:t>
              </a:r>
              <a:r>
                <a: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的曲线 ，     </a:t>
              </a:r>
              <a:r>
                <a: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=0</a:t>
              </a: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zh-CN" altLang="en-US" i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得到 </a:t>
              </a:r>
              <a:r>
                <a:rPr lang="en-US" altLang="zh-CN" dirty="0" err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lg</a:t>
              </a:r>
              <a:r>
                <a:rPr lang="en-US" altLang="zh-CN" i="1" dirty="0" err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dirty="0"/>
            </a:p>
          </p:txBody>
        </p:sp>
        <p:graphicFrame>
          <p:nvGraphicFramePr>
            <p:cNvPr id="27" name="Object 16">
              <a:extLst>
                <a:ext uri="{FF2B5EF4-FFF2-40B4-BE49-F238E27FC236}">
                  <a16:creationId xmlns="" xmlns:a16="http://schemas.microsoft.com/office/drawing/2014/main" id="{0B350EA4-702D-4720-8C48-A9904AA3BE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900147"/>
                </p:ext>
              </p:extLst>
            </p:nvPr>
          </p:nvGraphicFramePr>
          <p:xfrm>
            <a:off x="2071670" y="5887605"/>
            <a:ext cx="282574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89" name="Equation" r:id="rId11" imgW="317160" imgH="266400" progId="">
                    <p:embed/>
                  </p:oleObj>
                </mc:Choice>
                <mc:Fallback>
                  <p:oleObj name="Equation" r:id="rId11" imgW="317160" imgH="266400" progId="">
                    <p:embed/>
                    <p:pic>
                      <p:nvPicPr>
                        <p:cNvPr id="37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5887605"/>
                          <a:ext cx="282574" cy="414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6">
              <a:extLst>
                <a:ext uri="{FF2B5EF4-FFF2-40B4-BE49-F238E27FC236}">
                  <a16:creationId xmlns="" xmlns:a16="http://schemas.microsoft.com/office/drawing/2014/main" id="{B7AC6BC0-43E3-420A-9F88-57558C19D2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4105646"/>
                </p:ext>
              </p:extLst>
            </p:nvPr>
          </p:nvGraphicFramePr>
          <p:xfrm>
            <a:off x="3248809" y="5875168"/>
            <a:ext cx="282574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90" name="Equation" r:id="rId13" imgW="317160" imgH="266400" progId="">
                    <p:embed/>
                  </p:oleObj>
                </mc:Choice>
                <mc:Fallback>
                  <p:oleObj name="Equation" r:id="rId13" imgW="317160" imgH="266400" progId="">
                    <p:embed/>
                    <p:pic>
                      <p:nvPicPr>
                        <p:cNvPr id="27" name="Object 16">
                          <a:extLst>
                            <a:ext uri="{FF2B5EF4-FFF2-40B4-BE49-F238E27FC236}">
                              <a16:creationId xmlns="" xmlns:a16="http://schemas.microsoft.com/office/drawing/2014/main" id="{0B350EA4-702D-4720-8C48-A9904AA3BE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809" y="5875168"/>
                          <a:ext cx="282574" cy="414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77928D52-843F-4A15-8800-39F8B1513A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5425" y="2564293"/>
            <a:ext cx="3298222" cy="23776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AD54A1D8-233B-4384-AEBB-4A4C0E10CD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61810" y="4704409"/>
            <a:ext cx="2365453" cy="15850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70DE5F2D-957C-489B-B457-0609B9B8D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64705"/>
            <a:ext cx="3960440" cy="1211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C3F8AC70-C364-497E-8BE9-74A860486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91" y="4675973"/>
            <a:ext cx="3600400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箭头: 下 6">
            <a:extLst>
              <a:ext uri="{FF2B5EF4-FFF2-40B4-BE49-F238E27FC236}">
                <a16:creationId xmlns="" xmlns:a16="http://schemas.microsoft.com/office/drawing/2014/main" id="{A3EBCBA2-C88B-46B2-BACD-A02072470DBF}"/>
              </a:ext>
            </a:extLst>
          </p:cNvPr>
          <p:cNvSpPr/>
          <p:nvPr/>
        </p:nvSpPr>
        <p:spPr>
          <a:xfrm>
            <a:off x="2100726" y="2132857"/>
            <a:ext cx="383042" cy="576064"/>
          </a:xfrm>
          <a:prstGeom prst="downArrow">
            <a:avLst/>
          </a:prstGeom>
          <a:solidFill>
            <a:srgbClr val="7030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F77763D4-1739-45BA-B147-F8C77ED1B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831" y="2158537"/>
            <a:ext cx="1800200" cy="52470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E2337FD-DABF-4F48-8C9B-B6F948E9BB5C}"/>
              </a:ext>
            </a:extLst>
          </p:cNvPr>
          <p:cNvSpPr/>
          <p:nvPr/>
        </p:nvSpPr>
        <p:spPr>
          <a:xfrm>
            <a:off x="398403" y="2228113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很难测定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="" xmlns:a16="http://schemas.microsoft.com/office/drawing/2014/main" id="{48BF4369-04D8-43D1-ADEF-D2E8E58A55EE}"/>
              </a:ext>
            </a:extLst>
          </p:cNvPr>
          <p:cNvSpPr/>
          <p:nvPr/>
        </p:nvSpPr>
        <p:spPr>
          <a:xfrm>
            <a:off x="2064722" y="4005064"/>
            <a:ext cx="383042" cy="576064"/>
          </a:xfrm>
          <a:prstGeom prst="downArrow">
            <a:avLst/>
          </a:prstGeom>
          <a:solidFill>
            <a:srgbClr val="7030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790127A7-D372-4420-81DB-11F4CEA88D71}"/>
              </a:ext>
            </a:extLst>
          </p:cNvPr>
          <p:cNvSpPr/>
          <p:nvPr/>
        </p:nvSpPr>
        <p:spPr>
          <a:xfrm>
            <a:off x="2415856" y="4089074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外延法求零场电流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1670C95A-6667-4AFC-A963-A91F678BD0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196" b="2838"/>
          <a:stretch/>
        </p:blipFill>
        <p:spPr>
          <a:xfrm>
            <a:off x="5460261" y="836712"/>
            <a:ext cx="2365453" cy="158417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68ADF2B2-84D3-4983-B932-496EBB38E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7764" y="-82105"/>
            <a:ext cx="2402032" cy="963251"/>
          </a:xfrm>
          <a:prstGeom prst="rect">
            <a:avLst/>
          </a:prstGeom>
        </p:spPr>
      </p:pic>
      <p:graphicFrame>
        <p:nvGraphicFramePr>
          <p:cNvPr id="18" name="Object 1">
            <a:extLst>
              <a:ext uri="{FF2B5EF4-FFF2-40B4-BE49-F238E27FC236}">
                <a16:creationId xmlns="" xmlns:a16="http://schemas.microsoft.com/office/drawing/2014/main" id="{EF414BD8-228D-4093-8760-18CEE7C79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150343"/>
              </p:ext>
            </p:extLst>
          </p:nvPr>
        </p:nvGraphicFramePr>
        <p:xfrm>
          <a:off x="438671" y="2874318"/>
          <a:ext cx="42751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1" name="Equation" r:id="rId8" imgW="2108160" imgH="393480" progId="Equation.DSMT4">
                  <p:embed/>
                </p:oleObj>
              </mc:Choice>
              <mc:Fallback>
                <p:oleObj name="Equation" r:id="rId8" imgW="2108160" imgH="393480" progId="Equation.DSMT4">
                  <p:embed/>
                  <p:pic>
                    <p:nvPicPr>
                      <p:cNvPr id="1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71" y="2874318"/>
                        <a:ext cx="4275138" cy="792162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27177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7239</TotalTime>
  <Words>940</Words>
  <Application>Microsoft Office PowerPoint</Application>
  <PresentationFormat>全屏显示(4:3)</PresentationFormat>
  <Paragraphs>108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等线</vt:lpstr>
      <vt:lpstr>黑体</vt:lpstr>
      <vt:lpstr>华文隶书</vt:lpstr>
      <vt:lpstr>华文新魏</vt:lpstr>
      <vt:lpstr>华文中宋</vt:lpstr>
      <vt:lpstr>宋体</vt:lpstr>
      <vt:lpstr>Arial</vt:lpstr>
      <vt:lpstr>Calibri</vt:lpstr>
      <vt:lpstr>Symbol</vt:lpstr>
      <vt:lpstr>Times New Roman</vt:lpstr>
      <vt:lpstr>Wingdings</vt:lpstr>
      <vt:lpstr>古瓶荷花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数据记录</vt:lpstr>
      <vt:lpstr>数据处理</vt:lpstr>
      <vt:lpstr>PowerPoint 演示文稿</vt:lpstr>
      <vt:lpstr>PowerPoint 演示文稿</vt:lpstr>
      <vt:lpstr>思考题 P156 第二题，第三题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win7</cp:lastModifiedBy>
  <cp:revision>145</cp:revision>
  <dcterms:created xsi:type="dcterms:W3CDTF">2007-03-01T02:00:05Z</dcterms:created>
  <dcterms:modified xsi:type="dcterms:W3CDTF">2022-11-24T02:55:38Z</dcterms:modified>
</cp:coreProperties>
</file>