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1" r:id="rId2"/>
    <p:sldId id="274" r:id="rId3"/>
    <p:sldId id="270" r:id="rId4"/>
    <p:sldId id="257" r:id="rId5"/>
    <p:sldId id="268" r:id="rId6"/>
    <p:sldId id="263" r:id="rId7"/>
    <p:sldId id="259" r:id="rId8"/>
    <p:sldId id="272" r:id="rId9"/>
    <p:sldId id="260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anose="020B0503020204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anose="020B0503020204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anose="020B0503020204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96126B-38FF-450B-A467-795A4FB2C85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anose="020B0503020204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525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17BCE-430C-4165-A1D1-AF8C9D93D11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Franklin Gothic Book" panose="020B0503020102020204" pitchFamily="34" charset="0"/>
                <a:ea typeface="华文楷体" panose="0201060004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Franklin Gothic Book" panose="020B0503020102020204" pitchFamily="34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17BCE-430C-4165-A1D1-AF8C9D93D11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Franklin Gothic Book" panose="020B0503020102020204" pitchFamily="34" charset="0"/>
                <a:ea typeface="华文楷体" panose="0201060004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Franklin Gothic Book" panose="020B0503020102020204" pitchFamily="34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17BCE-430C-4165-A1D1-AF8C9D93D11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Franklin Gothic Book" panose="020B0503020102020204" pitchFamily="34" charset="0"/>
                <a:ea typeface="华文楷体" panose="0201060004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Franklin Gothic Book" panose="020B0503020102020204" pitchFamily="34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17BCE-430C-4165-A1D1-AF8C9D93D11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Franklin Gothic Book" panose="020B0503020102020204" pitchFamily="34" charset="0"/>
                <a:ea typeface="华文楷体" panose="0201060004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Franklin Gothic Book" panose="020B0503020102020204" pitchFamily="34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17BCE-430C-4165-A1D1-AF8C9D93D11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Franklin Gothic Book" panose="020B0503020102020204" pitchFamily="34" charset="0"/>
                <a:ea typeface="华文楷体" panose="0201060004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Franklin Gothic Book" panose="020B0503020102020204" pitchFamily="34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17BCE-430C-4165-A1D1-AF8C9D93D11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Franklin Gothic Book" panose="020B0503020102020204" pitchFamily="34" charset="0"/>
                <a:ea typeface="华文楷体" panose="0201060004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Franklin Gothic Book" panose="020B0503020102020204" pitchFamily="34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17BCE-430C-4165-A1D1-AF8C9D93D11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Franklin Gothic Book" panose="020B0503020102020204" pitchFamily="34" charset="0"/>
                <a:ea typeface="华文楷体" panose="0201060004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Franklin Gothic Book" panose="020B0503020102020204" pitchFamily="34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17BCE-430C-4165-A1D1-AF8C9D93D11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Franklin Gothic Book" panose="020B0503020102020204" pitchFamily="34" charset="0"/>
                <a:ea typeface="华文楷体" panose="0201060004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Franklin Gothic Book" panose="020B0503020102020204" pitchFamily="34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17BCE-430C-4165-A1D1-AF8C9D93D11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Franklin Gothic Book" panose="020B0503020102020204" pitchFamily="34" charset="0"/>
                <a:ea typeface="华文楷体" panose="0201060004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Franklin Gothic Book" panose="020B0503020102020204" pitchFamily="34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17BCE-430C-4165-A1D1-AF8C9D93D11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Franklin Gothic Book" panose="020B0503020102020204" pitchFamily="34" charset="0"/>
                <a:ea typeface="华文楷体" panose="0201060004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Franklin Gothic Book" panose="020B0503020102020204" pitchFamily="34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17BCE-430C-4165-A1D1-AF8C9D93D11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Franklin Gothic Book" panose="020B0503020102020204" pitchFamily="34" charset="0"/>
                <a:ea typeface="华文楷体" panose="0201060004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Franklin Gothic Book" panose="020B0503020102020204" pitchFamily="34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17BCE-430C-4165-A1D1-AF8C9D93D11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Franklin Gothic Book" panose="020B0503020102020204" pitchFamily="34" charset="0"/>
                <a:ea typeface="华文楷体" panose="0201060004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Franklin Gothic Book" panose="020B0503020102020204" pitchFamily="34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sz="6000" dirty="0">
                <a:solidFill>
                  <a:srgbClr val="FF0000"/>
                </a:solidFill>
                <a:latin typeface="华文新魏" panose="02010800040101010101" pitchFamily="2" charset="-122"/>
              </a:rPr>
              <a:t>阿贝成像与空间滤波</a:t>
            </a:r>
            <a:br>
              <a:rPr lang="zh-CN" altLang="en-US" sz="6000" dirty="0">
                <a:solidFill>
                  <a:srgbClr val="FF0000"/>
                </a:solidFill>
                <a:latin typeface="华文新魏" panose="02010800040101010101" pitchFamily="2" charset="-122"/>
              </a:rPr>
            </a:b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50" y="3286125"/>
            <a:ext cx="6400800" cy="1752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大学物理实验</a:t>
            </a:r>
          </a:p>
        </p:txBody>
      </p:sp>
      <p:pic>
        <p:nvPicPr>
          <p:cNvPr id="3076" name="Picture 3" descr="BD05680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3857625"/>
            <a:ext cx="1985963" cy="15732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/>
          <p:nvPr/>
        </p:nvSpPr>
        <p:spPr>
          <a:xfrm>
            <a:off x="1428750" y="714375"/>
            <a:ext cx="4214813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实验目的</a:t>
            </a:r>
          </a:p>
        </p:txBody>
      </p:sp>
      <p:sp>
        <p:nvSpPr>
          <p:cNvPr id="4099" name="矩形 2"/>
          <p:cNvSpPr/>
          <p:nvPr/>
        </p:nvSpPr>
        <p:spPr>
          <a:xfrm>
            <a:off x="741998" y="1618298"/>
            <a:ext cx="7215187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Corbel" panose="020B0503020204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Corbel" panose="020B0503020204020204" pitchFamily="34" charset="0"/>
                <a:ea typeface="宋体" panose="02010600030101010101" pitchFamily="2" charset="-122"/>
              </a:rPr>
              <a:t>，掌握阿贝成像及空间滤波原理</a:t>
            </a:r>
            <a:endParaRPr lang="en-US" altLang="zh-CN" b="1" dirty="0">
              <a:latin typeface="Corbel" panose="020B0503020204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b="1" dirty="0">
              <a:latin typeface="Corbel" panose="020B0503020204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Corbel" panose="020B0503020204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Corbel" panose="020B0503020204020204" pitchFamily="34" charset="0"/>
                <a:ea typeface="宋体" panose="02010600030101010101" pitchFamily="2" charset="-122"/>
              </a:rPr>
              <a:t>，掌握</a:t>
            </a:r>
            <a:r>
              <a:rPr lang="el-GR" altLang="zh-CN" b="1" dirty="0">
                <a:latin typeface="Corbel" panose="020B0503020204020204" pitchFamily="34" charset="0"/>
                <a:ea typeface="宋体" panose="02010600030101010101" pitchFamily="2" charset="-122"/>
              </a:rPr>
              <a:t>θ</a:t>
            </a:r>
            <a:r>
              <a:rPr lang="zh-CN" altLang="en-US" b="1" dirty="0">
                <a:latin typeface="Corbel" panose="020B0503020204020204" pitchFamily="34" charset="0"/>
                <a:ea typeface="宋体" panose="02010600030101010101" pitchFamily="2" charset="-122"/>
              </a:rPr>
              <a:t>调制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4"/>
          <p:cNvSpPr/>
          <p:nvPr/>
        </p:nvSpPr>
        <p:spPr>
          <a:xfrm>
            <a:off x="5214938" y="4152900"/>
            <a:ext cx="3714750" cy="244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33"/>
          <p:cNvSpPr/>
          <p:nvPr/>
        </p:nvSpPr>
        <p:spPr>
          <a:xfrm>
            <a:off x="5143500" y="1285875"/>
            <a:ext cx="3786188" cy="244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圆角矩形 32"/>
          <p:cNvSpPr/>
          <p:nvPr/>
        </p:nvSpPr>
        <p:spPr>
          <a:xfrm>
            <a:off x="571500" y="1285875"/>
            <a:ext cx="3571875" cy="235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圆角矩形 31"/>
          <p:cNvSpPr/>
          <p:nvPr/>
        </p:nvSpPr>
        <p:spPr>
          <a:xfrm>
            <a:off x="357188" y="4143375"/>
            <a:ext cx="3786188" cy="2357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0" name="Text Box 3"/>
          <p:cNvSpPr txBox="1"/>
          <p:nvPr/>
        </p:nvSpPr>
        <p:spPr>
          <a:xfrm>
            <a:off x="357188" y="415925"/>
            <a:ext cx="2236787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0000FF"/>
                </a:solidFill>
                <a:latin typeface="Franklin Gothic Medium" panose="020B0603020102020204" pitchFamily="34" charset="0"/>
                <a:ea typeface="隶书" panose="02010509060101010101" pitchFamily="49" charset="-122"/>
              </a:rPr>
              <a:t>信号处理</a:t>
            </a:r>
          </a:p>
        </p:txBody>
      </p:sp>
      <p:pic>
        <p:nvPicPr>
          <p:cNvPr id="615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609725"/>
            <a:ext cx="3295650" cy="181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3" y="1614488"/>
            <a:ext cx="3438525" cy="1885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379913"/>
            <a:ext cx="3286125" cy="1858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4" name="TextBox 9"/>
          <p:cNvSpPr txBox="1"/>
          <p:nvPr/>
        </p:nvSpPr>
        <p:spPr>
          <a:xfrm>
            <a:off x="3429000" y="2428875"/>
            <a:ext cx="785813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时间</a:t>
            </a:r>
          </a:p>
        </p:txBody>
      </p:sp>
      <p:sp>
        <p:nvSpPr>
          <p:cNvPr id="6155" name="TextBox 10"/>
          <p:cNvSpPr txBox="1"/>
          <p:nvPr/>
        </p:nvSpPr>
        <p:spPr>
          <a:xfrm>
            <a:off x="642938" y="1285875"/>
            <a:ext cx="785812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强度</a:t>
            </a:r>
          </a:p>
        </p:txBody>
      </p:sp>
      <p:sp>
        <p:nvSpPr>
          <p:cNvPr id="6156" name="TextBox 12"/>
          <p:cNvSpPr txBox="1"/>
          <p:nvPr/>
        </p:nvSpPr>
        <p:spPr>
          <a:xfrm>
            <a:off x="3357563" y="5237163"/>
            <a:ext cx="785812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时间</a:t>
            </a:r>
          </a:p>
        </p:txBody>
      </p:sp>
      <p:sp>
        <p:nvSpPr>
          <p:cNvPr id="6157" name="TextBox 13"/>
          <p:cNvSpPr txBox="1"/>
          <p:nvPr/>
        </p:nvSpPr>
        <p:spPr>
          <a:xfrm>
            <a:off x="571500" y="4094163"/>
            <a:ext cx="785813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强度</a:t>
            </a:r>
          </a:p>
        </p:txBody>
      </p:sp>
      <p:pic>
        <p:nvPicPr>
          <p:cNvPr id="6158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288" y="4438650"/>
            <a:ext cx="3438525" cy="190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9" name="TextBox 17"/>
          <p:cNvSpPr txBox="1"/>
          <p:nvPr/>
        </p:nvSpPr>
        <p:spPr>
          <a:xfrm>
            <a:off x="8143875" y="3357563"/>
            <a:ext cx="785813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频率</a:t>
            </a:r>
          </a:p>
        </p:txBody>
      </p:sp>
      <p:sp>
        <p:nvSpPr>
          <p:cNvPr id="6160" name="TextBox 18"/>
          <p:cNvSpPr txBox="1"/>
          <p:nvPr/>
        </p:nvSpPr>
        <p:spPr>
          <a:xfrm>
            <a:off x="5286375" y="1285875"/>
            <a:ext cx="785813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强度</a:t>
            </a:r>
          </a:p>
        </p:txBody>
      </p:sp>
      <p:sp>
        <p:nvSpPr>
          <p:cNvPr id="6161" name="TextBox 19"/>
          <p:cNvSpPr txBox="1"/>
          <p:nvPr/>
        </p:nvSpPr>
        <p:spPr>
          <a:xfrm>
            <a:off x="8143875" y="6273800"/>
            <a:ext cx="785813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频率</a:t>
            </a:r>
          </a:p>
        </p:txBody>
      </p:sp>
      <p:sp>
        <p:nvSpPr>
          <p:cNvPr id="6162" name="TextBox 20"/>
          <p:cNvSpPr txBox="1"/>
          <p:nvPr/>
        </p:nvSpPr>
        <p:spPr>
          <a:xfrm>
            <a:off x="5357813" y="4152900"/>
            <a:ext cx="785812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强度</a:t>
            </a:r>
          </a:p>
        </p:txBody>
      </p:sp>
      <p:sp>
        <p:nvSpPr>
          <p:cNvPr id="6163" name="TextBox 21"/>
          <p:cNvSpPr txBox="1"/>
          <p:nvPr/>
        </p:nvSpPr>
        <p:spPr>
          <a:xfrm>
            <a:off x="1500188" y="3344863"/>
            <a:ext cx="17145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原始声音信号</a:t>
            </a:r>
          </a:p>
        </p:txBody>
      </p:sp>
      <p:sp>
        <p:nvSpPr>
          <p:cNvPr id="6164" name="TextBox 22"/>
          <p:cNvSpPr txBox="1"/>
          <p:nvPr/>
        </p:nvSpPr>
        <p:spPr>
          <a:xfrm>
            <a:off x="6357938" y="3416300"/>
            <a:ext cx="17145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原始频谱</a:t>
            </a:r>
          </a:p>
        </p:txBody>
      </p:sp>
      <p:sp>
        <p:nvSpPr>
          <p:cNvPr id="6165" name="TextBox 23"/>
          <p:cNvSpPr txBox="1"/>
          <p:nvPr/>
        </p:nvSpPr>
        <p:spPr>
          <a:xfrm>
            <a:off x="6215063" y="6273800"/>
            <a:ext cx="17145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处理后的频谱</a:t>
            </a:r>
          </a:p>
        </p:txBody>
      </p:sp>
      <p:sp>
        <p:nvSpPr>
          <p:cNvPr id="6166" name="TextBox 24"/>
          <p:cNvSpPr txBox="1"/>
          <p:nvPr/>
        </p:nvSpPr>
        <p:spPr>
          <a:xfrm>
            <a:off x="1214438" y="6202363"/>
            <a:ext cx="22145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处理后的声音信号</a:t>
            </a:r>
          </a:p>
        </p:txBody>
      </p:sp>
      <p:sp>
        <p:nvSpPr>
          <p:cNvPr id="29" name="右箭头 25"/>
          <p:cNvSpPr/>
          <p:nvPr/>
        </p:nvSpPr>
        <p:spPr>
          <a:xfrm>
            <a:off x="4286250" y="2571750"/>
            <a:ext cx="785813" cy="2143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TextBox 26"/>
          <p:cNvSpPr txBox="1"/>
          <p:nvPr/>
        </p:nvSpPr>
        <p:spPr>
          <a:xfrm>
            <a:off x="4286250" y="2119313"/>
            <a:ext cx="7858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傅里叶变换</a:t>
            </a:r>
          </a:p>
        </p:txBody>
      </p:sp>
      <p:sp>
        <p:nvSpPr>
          <p:cNvPr id="31" name="右箭头 27"/>
          <p:cNvSpPr/>
          <p:nvPr/>
        </p:nvSpPr>
        <p:spPr>
          <a:xfrm flipH="1">
            <a:off x="4286250" y="4808538"/>
            <a:ext cx="785813" cy="2143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70" name="TextBox 28"/>
          <p:cNvSpPr txBox="1"/>
          <p:nvPr/>
        </p:nvSpPr>
        <p:spPr>
          <a:xfrm>
            <a:off x="4286250" y="4308475"/>
            <a:ext cx="78581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傅里叶逆变换</a:t>
            </a:r>
          </a:p>
        </p:txBody>
      </p:sp>
      <p:sp>
        <p:nvSpPr>
          <p:cNvPr id="33" name="下箭头 29"/>
          <p:cNvSpPr/>
          <p:nvPr/>
        </p:nvSpPr>
        <p:spPr>
          <a:xfrm>
            <a:off x="6858000" y="3786188"/>
            <a:ext cx="214313" cy="2857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72" name="TextBox 30"/>
          <p:cNvSpPr txBox="1"/>
          <p:nvPr/>
        </p:nvSpPr>
        <p:spPr>
          <a:xfrm>
            <a:off x="7143750" y="3763963"/>
            <a:ext cx="785813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滤波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4288" y="0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000" dirty="0">
                <a:solidFill>
                  <a:srgbClr val="0000FF"/>
                </a:solidFill>
              </a:rPr>
              <a:t>阿贝成像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62878" y="789623"/>
            <a:ext cx="8964612" cy="5453062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  <a:sym typeface="+mn-ea"/>
              </a:rPr>
              <a:t>     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  <a:sym typeface="+mn-ea"/>
              </a:rPr>
              <a:t>阿贝成像原理是德国人阿贝（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  <a:sym typeface="+mn-ea"/>
              </a:rPr>
              <a:t>E.Abbe,1874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  <a:sym typeface="+mn-ea"/>
              </a:rPr>
              <a:t>）在研究提高显微镜的分辨本领时提出的一个理论，该理论认为：</a:t>
            </a:r>
            <a:r>
              <a:rPr lang="zh-CN" altLang="en-US" sz="2800" dirty="0"/>
              <a:t>物是</a:t>
            </a:r>
            <a:r>
              <a:rPr lang="zh-CN" altLang="en-US" sz="2800" b="1" i="1" dirty="0">
                <a:solidFill>
                  <a:srgbClr val="FF0000"/>
                </a:solidFill>
              </a:rPr>
              <a:t>一系列</a:t>
            </a:r>
            <a:r>
              <a:rPr lang="zh-CN" altLang="en-US" sz="2800" dirty="0"/>
              <a:t>不同</a:t>
            </a:r>
            <a:r>
              <a:rPr lang="zh-CN" altLang="en-US" sz="2800" dirty="0">
                <a:solidFill>
                  <a:srgbClr val="FF0000"/>
                </a:solidFill>
              </a:rPr>
              <a:t>空间频率信息</a:t>
            </a:r>
            <a:r>
              <a:rPr lang="zh-CN" altLang="en-US" sz="2800" dirty="0"/>
              <a:t>的集合，相干成像过程分两步完成（</a:t>
            </a:r>
            <a:r>
              <a:rPr lang="zh-CN" altLang="en-US" sz="2800" b="1" dirty="0">
                <a:solidFill>
                  <a:srgbClr val="FF0000"/>
                </a:solidFill>
              </a:rPr>
              <a:t>分频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合成</a:t>
            </a:r>
            <a:r>
              <a:rPr lang="zh-CN" altLang="en-US" sz="2800" dirty="0"/>
              <a:t>）：</a:t>
            </a:r>
            <a:r>
              <a:rPr lang="zh-CN" altLang="en-US" sz="2800" dirty="0" smtClean="0"/>
              <a:t>空间频率表征的是光栅条纹在空间内的疏密程度。</a:t>
            </a:r>
            <a:endParaRPr lang="zh-CN" altLang="en-US" sz="2800" dirty="0"/>
          </a:p>
          <a:p>
            <a:pPr marL="0" indent="0" eaLnBrk="1" hangingPunct="1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、入射光经物平面发生夫琅禾费衍射</a:t>
            </a:r>
            <a:r>
              <a:rPr lang="en-US" altLang="zh-CN" sz="2800" dirty="0"/>
              <a:t>(</a:t>
            </a:r>
            <a:r>
              <a:rPr lang="zh-CN" altLang="en-US" sz="2800" dirty="0">
                <a:solidFill>
                  <a:srgbClr val="0000FF"/>
                </a:solidFill>
              </a:rPr>
              <a:t>远场衍射</a:t>
            </a:r>
            <a:r>
              <a:rPr lang="en-US" altLang="zh-CN" sz="2800" dirty="0"/>
              <a:t>)</a:t>
            </a:r>
            <a:r>
              <a:rPr lang="zh-CN" altLang="en-US" sz="2800" dirty="0"/>
              <a:t>，起到“</a:t>
            </a:r>
            <a:r>
              <a:rPr lang="zh-CN" altLang="en-US" sz="2800" b="1" dirty="0">
                <a:solidFill>
                  <a:srgbClr val="FF0000"/>
                </a:solidFill>
              </a:rPr>
              <a:t>分频</a:t>
            </a:r>
            <a:r>
              <a:rPr lang="zh-CN" altLang="en-US" sz="2800" dirty="0"/>
              <a:t>”作用（</a:t>
            </a:r>
            <a:r>
              <a:rPr lang="zh-CN" altLang="en-US" sz="2800" dirty="0">
                <a:solidFill>
                  <a:srgbClr val="0000FF"/>
                </a:solidFill>
              </a:rPr>
              <a:t>傅立叶变换</a:t>
            </a:r>
            <a:r>
              <a:rPr lang="zh-CN" altLang="en-US" sz="2800" dirty="0"/>
              <a:t>），</a:t>
            </a:r>
            <a:endParaRPr lang="en-US" altLang="zh-CN" sz="2800" dirty="0"/>
          </a:p>
          <a:p>
            <a:pPr marL="0" indent="0" eaLnBrk="1" hangingPunct="1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、各衍射斑发出的球面次波在像平面上相干迭加，起到“</a:t>
            </a:r>
            <a:r>
              <a:rPr lang="zh-CN" altLang="en-US" sz="2800" b="1" dirty="0">
                <a:solidFill>
                  <a:srgbClr val="FF0000"/>
                </a:solidFill>
              </a:rPr>
              <a:t>合成</a:t>
            </a:r>
            <a:r>
              <a:rPr lang="zh-CN" altLang="en-US" sz="2800" dirty="0"/>
              <a:t>”作用。（</a:t>
            </a:r>
            <a:r>
              <a:rPr lang="zh-CN" altLang="en-US" sz="2800" dirty="0">
                <a:solidFill>
                  <a:srgbClr val="0000FF"/>
                </a:solidFill>
              </a:rPr>
              <a:t>逆傅立叶变换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r>
              <a:rPr lang="zh-CN" altLang="en-US" sz="2800" dirty="0"/>
              <a:t>显微镜，图形处理等</a:t>
            </a:r>
            <a:r>
              <a:rPr lang="en-US" altLang="zh-CN" sz="2800" dirty="0"/>
              <a:t>…</a:t>
            </a:r>
            <a:endParaRPr lang="zh-CN" altLang="en-US" sz="2800" dirty="0"/>
          </a:p>
        </p:txBody>
      </p:sp>
      <p:pic>
        <p:nvPicPr>
          <p:cNvPr id="5124" name="Picture 2" descr="C:\Users\Administrator\Desktop\Ernst_Abb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4751705"/>
            <a:ext cx="1117600" cy="1582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矩形 4"/>
          <p:cNvSpPr/>
          <p:nvPr/>
        </p:nvSpPr>
        <p:spPr>
          <a:xfrm>
            <a:off x="7046913" y="6464300"/>
            <a:ext cx="220503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E. Abbe:  1840 –1905</a:t>
            </a:r>
            <a:endParaRPr lang="zh-CN" alt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Abb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381125"/>
            <a:ext cx="5180013" cy="42735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171" name="对象 46"/>
          <p:cNvGraphicFramePr>
            <a:graphicFrameLocks noChangeAspect="1"/>
          </p:cNvGraphicFramePr>
          <p:nvPr/>
        </p:nvGraphicFramePr>
        <p:xfrm>
          <a:off x="1476375" y="3082925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4" imgW="469900" imgH="203200" progId="Equation.DSMT4">
                  <p:embed/>
                </p:oleObj>
              </mc:Choice>
              <mc:Fallback>
                <p:oleObj r:id="rId4" imgW="469900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6375" y="3082925"/>
                        <a:ext cx="4699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2051050" y="2971800"/>
            <a:ext cx="6556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044700" y="3124200"/>
            <a:ext cx="6556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051050" y="3276600"/>
            <a:ext cx="6556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044700" y="3429000"/>
            <a:ext cx="6556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/>
          <p:cNvSpPr/>
          <p:nvPr/>
        </p:nvSpPr>
        <p:spPr>
          <a:xfrm rot="16608836">
            <a:off x="2932113" y="1608138"/>
            <a:ext cx="1800225" cy="1657350"/>
          </a:xfrm>
          <a:prstGeom prst="arc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7" name="Picture 36" descr="C:\Users\Administrator\Desktop\101011024518BXdsGA.jpg"/>
          <p:cNvPicPr>
            <a:picLocks noChangeAspect="1"/>
          </p:cNvPicPr>
          <p:nvPr/>
        </p:nvPicPr>
        <p:blipFill>
          <a:blip r:embed="rId6"/>
          <a:srcRect l="50993"/>
          <a:stretch>
            <a:fillRect/>
          </a:stretch>
        </p:blipFill>
        <p:spPr>
          <a:xfrm>
            <a:off x="115888" y="5408613"/>
            <a:ext cx="2003425" cy="1465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8" name="标题 1"/>
          <p:cNvSpPr txBox="1"/>
          <p:nvPr/>
        </p:nvSpPr>
        <p:spPr>
          <a:xfrm>
            <a:off x="14288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0000FF"/>
                </a:solidFill>
                <a:latin typeface="Franklin Gothic Medium" panose="020B0603020102020204" pitchFamily="34" charset="0"/>
                <a:ea typeface="隶书" panose="02010509060101010101" pitchFamily="49" charset="-122"/>
              </a:rPr>
              <a:t>阿贝成像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1563" y="5654675"/>
            <a:ext cx="1490663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rtl="0" eaLnBrk="1" hangingPunct="1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+mn-ea"/>
                <a:ea typeface="+mn-ea"/>
                <a:cs typeface="+mn-cs"/>
              </a:rPr>
              <a:t>宽度：</a:t>
            </a:r>
            <a:r>
              <a:rPr kumimoji="0" lang="en-US" altLang="zh-CN" kern="1200" cap="none" spc="0" normalizeH="0" baseline="0" noProof="0" dirty="0" err="1">
                <a:latin typeface="+mn-ea"/>
                <a:ea typeface="+mn-ea"/>
                <a:cs typeface="+mn-cs"/>
              </a:rPr>
              <a:t>μm</a:t>
            </a:r>
            <a:r>
              <a:rPr kumimoji="0" lang="zh-CN" altLang="en-US" kern="1200" cap="none" spc="0" normalizeH="0" baseline="0" noProof="0" dirty="0">
                <a:latin typeface="+mn-ea"/>
                <a:ea typeface="+mn-ea"/>
                <a:cs typeface="+mn-cs"/>
              </a:rPr>
              <a:t>级</a:t>
            </a:r>
            <a:endParaRPr kumimoji="0" lang="en-US" altLang="zh-CN" kern="1200" cap="none" spc="0" normalizeH="0" baseline="0" noProof="0" dirty="0">
              <a:latin typeface="+mn-ea"/>
              <a:ea typeface="+mn-ea"/>
              <a:cs typeface="+mn-cs"/>
            </a:endParaRPr>
          </a:p>
          <a:p>
            <a:pPr marR="0" defTabSz="914400" rtl="0" eaLnBrk="1" hangingPunct="1"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latin typeface="+mn-ea"/>
              <a:ea typeface="+mn-ea"/>
              <a:cs typeface="+mn-cs"/>
            </a:endParaRPr>
          </a:p>
          <a:p>
            <a:pPr marR="0" defTabSz="914400" rtl="0" eaLnBrk="1" hangingPunct="1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ea"/>
                <a:ea typeface="+mn-ea"/>
                <a:cs typeface="+mn-cs"/>
              </a:rPr>
              <a:t>1cm</a:t>
            </a:r>
            <a:r>
              <a:rPr kumimoji="0" lang="zh-CN" altLang="en-US" kern="1200" cap="none" spc="0" normalizeH="0" baseline="0" noProof="0" dirty="0">
                <a:latin typeface="+mn-ea"/>
                <a:ea typeface="+mn-ea"/>
                <a:cs typeface="+mn-cs"/>
              </a:rPr>
              <a:t>内上万条</a:t>
            </a:r>
          </a:p>
        </p:txBody>
      </p:sp>
      <p:sp>
        <p:nvSpPr>
          <p:cNvPr id="7180" name="TextBox 41"/>
          <p:cNvSpPr txBox="1"/>
          <p:nvPr/>
        </p:nvSpPr>
        <p:spPr>
          <a:xfrm>
            <a:off x="3925888" y="1233488"/>
            <a:ext cx="646112" cy="371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华文楷体" panose="02010600040101010101" pitchFamily="2" charset="-122"/>
              </a:rPr>
              <a:t>分频</a:t>
            </a:r>
          </a:p>
        </p:txBody>
      </p:sp>
      <p:sp>
        <p:nvSpPr>
          <p:cNvPr id="7181" name="矩形 37"/>
          <p:cNvSpPr/>
          <p:nvPr/>
        </p:nvSpPr>
        <p:spPr>
          <a:xfrm>
            <a:off x="41275" y="896938"/>
            <a:ext cx="21526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分频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合成</a:t>
            </a:r>
            <a:endParaRPr lang="zh-CN" altLang="en-US" sz="1800" dirty="0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7182" name="TextBox 45"/>
          <p:cNvSpPr txBox="1"/>
          <p:nvPr/>
        </p:nvSpPr>
        <p:spPr>
          <a:xfrm>
            <a:off x="6981825" y="2252663"/>
            <a:ext cx="64611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华文楷体" panose="02010600040101010101" pitchFamily="2" charset="-122"/>
              </a:rPr>
              <a:t>合成</a:t>
            </a:r>
          </a:p>
        </p:txBody>
      </p:sp>
      <p:sp>
        <p:nvSpPr>
          <p:cNvPr id="48" name="右箭头 47"/>
          <p:cNvSpPr/>
          <p:nvPr/>
        </p:nvSpPr>
        <p:spPr>
          <a:xfrm rot="8232190">
            <a:off x="1741488" y="4471988"/>
            <a:ext cx="1362075" cy="51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2500" y="549275"/>
            <a:ext cx="318452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rtl="0" eaLnBrk="1" hangingPunct="1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外侧：高频信号（边缘信息）</a:t>
            </a:r>
            <a:endParaRPr kumimoji="0" lang="en-US" altLang="zh-CN" b="1" kern="1200" cap="none" spc="0" normalizeH="0" baseline="0" noProof="0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  <a:p>
            <a:pPr marR="0" defTabSz="914400" rtl="0" eaLnBrk="1" hangingPunct="1">
              <a:buClrTx/>
              <a:buSzTx/>
              <a:buFontTx/>
              <a:buNone/>
              <a:defRPr/>
            </a:pPr>
            <a:endParaRPr kumimoji="0" lang="en-US" altLang="zh-CN" b="1" kern="1200" cap="none" spc="0" normalizeH="0" baseline="0" noProof="0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  <a:p>
            <a:pPr marR="0" defTabSz="914400" rtl="0" eaLnBrk="1" hangingPunct="1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内侧：低频信号（灰度信息）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4288" y="0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000" dirty="0">
                <a:solidFill>
                  <a:srgbClr val="0000FF"/>
                </a:solidFill>
              </a:rPr>
              <a:t>空间滤波</a:t>
            </a:r>
          </a:p>
        </p:txBody>
      </p:sp>
      <p:pic>
        <p:nvPicPr>
          <p:cNvPr id="8200" name="Picture 26" descr="C:\Users\Administrator\Desktop\高通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7488832" cy="471708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8" descr="C:\Users\Administrator\Desktop\谱平面.PNG"/>
          <p:cNvPicPr>
            <a:picLocks noChangeAspect="1"/>
          </p:cNvPicPr>
          <p:nvPr/>
        </p:nvPicPr>
        <p:blipFill>
          <a:blip r:embed="rId2"/>
          <a:srcRect b="16852"/>
          <a:stretch>
            <a:fillRect/>
          </a:stretch>
        </p:blipFill>
        <p:spPr>
          <a:xfrm>
            <a:off x="4129088" y="282575"/>
            <a:ext cx="2144712" cy="1957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标题 1"/>
          <p:cNvSpPr txBox="1"/>
          <p:nvPr/>
        </p:nvSpPr>
        <p:spPr bwMode="auto">
          <a:xfrm>
            <a:off x="14288" y="53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实验光路</a:t>
            </a:r>
          </a:p>
        </p:txBody>
      </p:sp>
      <p:sp>
        <p:nvSpPr>
          <p:cNvPr id="5" name="矩形 4"/>
          <p:cNvSpPr/>
          <p:nvPr/>
        </p:nvSpPr>
        <p:spPr>
          <a:xfrm>
            <a:off x="395288" y="3784600"/>
            <a:ext cx="863600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95500" y="3568700"/>
            <a:ext cx="144463" cy="72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84663" y="3425825"/>
            <a:ext cx="142875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7" name="Picture 8"/>
          <p:cNvPicPr>
            <a:picLocks noChangeAspect="1"/>
          </p:cNvPicPr>
          <p:nvPr/>
        </p:nvPicPr>
        <p:blipFill>
          <a:blip r:embed="rId3"/>
          <a:srcRect l="5605" t="26691" r="70882" b="17859"/>
          <a:stretch>
            <a:fillRect/>
          </a:stretch>
        </p:blipFill>
        <p:spPr>
          <a:xfrm>
            <a:off x="2627313" y="3109913"/>
            <a:ext cx="1447800" cy="1816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椭圆 11"/>
          <p:cNvSpPr/>
          <p:nvPr/>
        </p:nvSpPr>
        <p:spPr>
          <a:xfrm>
            <a:off x="6227763" y="3452813"/>
            <a:ext cx="144463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4"/>
          <a:srcRect l="39429" t="19308" r="38315" b="29941"/>
          <a:stretch>
            <a:fillRect/>
          </a:stretch>
        </p:blipFill>
        <p:spPr>
          <a:xfrm>
            <a:off x="4822825" y="3322638"/>
            <a:ext cx="1092200" cy="1357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0" name="Picture 8"/>
          <p:cNvPicPr>
            <a:picLocks noChangeAspect="1"/>
          </p:cNvPicPr>
          <p:nvPr/>
        </p:nvPicPr>
        <p:blipFill>
          <a:blip r:embed="rId4"/>
          <a:srcRect l="73582" t="20448" r="10512" b="34601"/>
          <a:stretch>
            <a:fillRect/>
          </a:stretch>
        </p:blipFill>
        <p:spPr>
          <a:xfrm>
            <a:off x="7005638" y="3568700"/>
            <a:ext cx="879475" cy="8604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6" name="直接连接符 15"/>
          <p:cNvCxnSpPr/>
          <p:nvPr/>
        </p:nvCxnSpPr>
        <p:spPr>
          <a:xfrm flipV="1">
            <a:off x="1258888" y="3425825"/>
            <a:ext cx="215900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258888" y="3675063"/>
            <a:ext cx="309563" cy="22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258888" y="4000500"/>
            <a:ext cx="280988" cy="19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262063" y="4048125"/>
            <a:ext cx="179388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258888" y="3929063"/>
            <a:ext cx="293688" cy="2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6" name="TextBox 26"/>
          <p:cNvSpPr txBox="1"/>
          <p:nvPr/>
        </p:nvSpPr>
        <p:spPr>
          <a:xfrm>
            <a:off x="539750" y="2924175"/>
            <a:ext cx="73120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Corbel" panose="020B0503020204020204" pitchFamily="34" charset="0"/>
              </a:rPr>
              <a:t>光源               准直镜         调制光栅       凸透镜      滤波器      凸透镜            白屏</a:t>
            </a:r>
          </a:p>
        </p:txBody>
      </p:sp>
      <p:sp>
        <p:nvSpPr>
          <p:cNvPr id="10257" name="TextBox 27"/>
          <p:cNvSpPr txBox="1"/>
          <p:nvPr/>
        </p:nvSpPr>
        <p:spPr>
          <a:xfrm>
            <a:off x="904875" y="6361113"/>
            <a:ext cx="63404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Corbel" panose="020B0503020204020204" pitchFamily="34" charset="0"/>
              </a:rPr>
              <a:t>注意：透镜、调制光栅、滤波器等要</a:t>
            </a:r>
            <a:r>
              <a:rPr lang="zh-CN" altLang="en-US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等高共轴</a:t>
            </a:r>
          </a:p>
        </p:txBody>
      </p:sp>
      <p:pic>
        <p:nvPicPr>
          <p:cNvPr id="10258" name="Picture 9"/>
          <p:cNvPicPr>
            <a:picLocks noChangeAspect="1"/>
          </p:cNvPicPr>
          <p:nvPr/>
        </p:nvPicPr>
        <p:blipFill>
          <a:blip r:embed="rId5"/>
          <a:srcRect t="7062" b="8876"/>
          <a:stretch>
            <a:fillRect/>
          </a:stretch>
        </p:blipFill>
        <p:spPr>
          <a:xfrm>
            <a:off x="500063" y="4857750"/>
            <a:ext cx="7559675" cy="152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6931025" y="962025"/>
            <a:ext cx="2003425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rtl="0" eaLnBrk="1" hangingPunct="1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出现彩色，以及彩色的序列是由</a:t>
            </a:r>
            <a:r>
              <a:rPr kumimoji="0" lang="zh-CN" altLang="en-US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光栅方程</a:t>
            </a:r>
            <a:r>
              <a:rPr kumimoji="0" lang="zh-CN" altLang="en-US" b="1" kern="1200" cap="none" spc="0" normalizeH="0" baseline="0" noProof="0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决定的</a:t>
            </a:r>
            <a:endParaRPr kumimoji="0" lang="en-US" altLang="zh-CN" b="1" kern="1200" cap="none" spc="0" normalizeH="0" baseline="0" noProof="0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60" name="Picture 18" descr="C:\Users\Administrator\Desktop\谱平面.PNG"/>
          <p:cNvPicPr>
            <a:picLocks noChangeAspect="1"/>
          </p:cNvPicPr>
          <p:nvPr/>
        </p:nvPicPr>
        <p:blipFill>
          <a:blip r:embed="rId2"/>
          <a:srcRect l="56900" t="49101" r="11829" b="29584"/>
          <a:stretch>
            <a:fillRect/>
          </a:stretch>
        </p:blipFill>
        <p:spPr>
          <a:xfrm>
            <a:off x="6007100" y="1852613"/>
            <a:ext cx="669925" cy="50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1" name="Picture 18" descr="C:\Users\Administrator\Desktop\谱平面.PNG"/>
          <p:cNvPicPr>
            <a:picLocks noChangeAspect="1"/>
          </p:cNvPicPr>
          <p:nvPr/>
        </p:nvPicPr>
        <p:blipFill>
          <a:blip r:embed="rId2"/>
          <a:srcRect l="56900" t="49101" r="11829" b="29584"/>
          <a:stretch>
            <a:fillRect/>
          </a:stretch>
        </p:blipFill>
        <p:spPr>
          <a:xfrm rot="-10594682">
            <a:off x="3860800" y="333375"/>
            <a:ext cx="669925" cy="50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2" name="Picture 18" descr="C:\Users\Administrator\Desktop\谱平面.PNG"/>
          <p:cNvPicPr>
            <a:picLocks noChangeAspect="1"/>
          </p:cNvPicPr>
          <p:nvPr/>
        </p:nvPicPr>
        <p:blipFill>
          <a:blip r:embed="rId2"/>
          <a:srcRect l="56900" t="49101" r="11829" b="29584"/>
          <a:stretch>
            <a:fillRect/>
          </a:stretch>
        </p:blipFill>
        <p:spPr>
          <a:xfrm rot="8970512">
            <a:off x="3511550" y="1096963"/>
            <a:ext cx="669925" cy="50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3" name="Picture 18" descr="C:\Users\Administrator\Desktop\谱平面.PNG"/>
          <p:cNvPicPr>
            <a:picLocks noChangeAspect="1"/>
          </p:cNvPicPr>
          <p:nvPr/>
        </p:nvPicPr>
        <p:blipFill>
          <a:blip r:embed="rId2"/>
          <a:srcRect l="56900" t="49101" r="11829" b="29584"/>
          <a:stretch>
            <a:fillRect/>
          </a:stretch>
        </p:blipFill>
        <p:spPr>
          <a:xfrm rot="-1907787">
            <a:off x="6178550" y="1128713"/>
            <a:ext cx="669925" cy="50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4" name="Picture 18" descr="C:\Users\Administrator\Desktop\谱平面.PNG"/>
          <p:cNvPicPr>
            <a:picLocks noChangeAspect="1"/>
          </p:cNvPicPr>
          <p:nvPr/>
        </p:nvPicPr>
        <p:blipFill>
          <a:blip r:embed="rId2"/>
          <a:srcRect l="56900" t="49101" r="11829" b="29584"/>
          <a:stretch>
            <a:fillRect/>
          </a:stretch>
        </p:blipFill>
        <p:spPr>
          <a:xfrm rot="-7583009">
            <a:off x="4889500" y="-49212"/>
            <a:ext cx="669925" cy="50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5" name="Picture 18" descr="C:\Users\Administrator\Desktop\谱平面.PNG"/>
          <p:cNvPicPr>
            <a:picLocks noChangeAspect="1"/>
          </p:cNvPicPr>
          <p:nvPr/>
        </p:nvPicPr>
        <p:blipFill>
          <a:blip r:embed="rId2"/>
          <a:srcRect l="56900" t="49101" r="11829" b="29584"/>
          <a:stretch>
            <a:fillRect/>
          </a:stretch>
        </p:blipFill>
        <p:spPr>
          <a:xfrm rot="3562032">
            <a:off x="4865688" y="2268538"/>
            <a:ext cx="669925" cy="50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6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" y="1285875"/>
            <a:ext cx="1714500" cy="14287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0" name="直接箭头连接符 29"/>
          <p:cNvCxnSpPr/>
          <p:nvPr/>
        </p:nvCxnSpPr>
        <p:spPr>
          <a:xfrm rot="16200000" flipH="1">
            <a:off x="2250281" y="1821656"/>
            <a:ext cx="1285875" cy="78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500313" y="2428875"/>
            <a:ext cx="4857750" cy="1071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/>
          <p:nvPr/>
        </p:nvSpPr>
        <p:spPr>
          <a:xfrm>
            <a:off x="1071563" y="500063"/>
            <a:ext cx="277653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000066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实验内容与操作（</a:t>
            </a:r>
            <a:r>
              <a:rPr lang="en-US" altLang="zh-CN" sz="1800" b="1" dirty="0">
                <a:solidFill>
                  <a:srgbClr val="000066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60</a:t>
            </a:r>
            <a:r>
              <a:rPr lang="zh-CN" altLang="en-US" sz="1800" b="1" dirty="0">
                <a:solidFill>
                  <a:srgbClr val="000066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1600" b="1" dirty="0">
              <a:solidFill>
                <a:srgbClr val="000066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67" name="矩形 2"/>
          <p:cNvSpPr/>
          <p:nvPr/>
        </p:nvSpPr>
        <p:spPr>
          <a:xfrm>
            <a:off x="642938" y="1071563"/>
            <a:ext cx="7572375" cy="2185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一、光路系统的共轴调节</a:t>
            </a:r>
            <a:endParaRPr lang="en-US" altLang="zh-CN" sz="1800" b="1" dirty="0">
              <a:solidFill>
                <a:srgbClr val="FF0000"/>
              </a:solidFill>
              <a:latin typeface="Corbel" panose="020B0503020204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1800" b="1" dirty="0">
              <a:latin typeface="华文楷体" panose="020106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华文楷体" panose="02010600040101010101" pitchFamily="2" charset="-122"/>
              </a:rPr>
              <a:t>第一步粗调，使物、屏与透镜中心大致在一条直线上，让光斑、物、镜的几何中心在一条直线上 ，等高；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华文楷体" panose="02010600040101010101" pitchFamily="2" charset="-122"/>
              </a:rPr>
              <a:t>第二步细调，移动透镜，当两次成像的中心重合即达到共轴，若系统有两个以上的透镜，则先加入一个透镜调节共轴，然后再依次加入透镜，使每次所加透镜都与原系统共轴。</a:t>
            </a:r>
          </a:p>
        </p:txBody>
      </p:sp>
      <p:sp>
        <p:nvSpPr>
          <p:cNvPr id="11268" name="矩形 3"/>
          <p:cNvSpPr/>
          <p:nvPr/>
        </p:nvSpPr>
        <p:spPr>
          <a:xfrm>
            <a:off x="642938" y="3357563"/>
            <a:ext cx="357028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二、</a:t>
            </a:r>
            <a:r>
              <a:rPr lang="zh-CN" altLang="zh-CN" sz="1800" b="1" dirty="0">
                <a:solidFill>
                  <a:srgbClr val="FF0000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θ调制</a:t>
            </a:r>
            <a:r>
              <a:rPr lang="zh-CN" altLang="en-US" sz="1800" b="1" dirty="0">
                <a:solidFill>
                  <a:srgbClr val="FF0000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光路系统的搭建与调节</a:t>
            </a:r>
            <a:endParaRPr lang="en-US" altLang="zh-CN" sz="1800" b="1" dirty="0">
              <a:solidFill>
                <a:srgbClr val="FF0000"/>
              </a:solidFill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5813" y="3643313"/>
            <a:ext cx="8072438" cy="28178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、调节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准直镜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获平行光，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准直后应达到的效果是，大距离移动光屏时光斑的大小不发生改变。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、搭建时元件位置：光源与准直镜距离大约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f=225mm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，调制片与准直镜距离大约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100mm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左右，调制片与第一傅里叶镜距离大约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f=150mm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左右。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、调节两傅里叶镜在光屏成与原物差不多大小的清晰像。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、在两傅里叶镜之间插入滤波器，对像进行色彩调节。</a:t>
            </a:r>
          </a:p>
        </p:txBody>
      </p:sp>
      <p:sp>
        <p:nvSpPr>
          <p:cNvPr id="2" name="下箭头 1"/>
          <p:cNvSpPr/>
          <p:nvPr/>
        </p:nvSpPr>
        <p:spPr>
          <a:xfrm rot="10800000">
            <a:off x="4859338" y="115888"/>
            <a:ext cx="360363" cy="129698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流程图: 接点 2"/>
          <p:cNvSpPr/>
          <p:nvPr/>
        </p:nvSpPr>
        <p:spPr>
          <a:xfrm>
            <a:off x="5003800" y="115888"/>
            <a:ext cx="73025" cy="12065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5003800" y="333375"/>
            <a:ext cx="73025" cy="12065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流程图: 接点 10"/>
          <p:cNvSpPr/>
          <p:nvPr/>
        </p:nvSpPr>
        <p:spPr>
          <a:xfrm>
            <a:off x="5003800" y="549275"/>
            <a:ext cx="73025" cy="12065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流程图: 接点 11"/>
          <p:cNvSpPr/>
          <p:nvPr/>
        </p:nvSpPr>
        <p:spPr>
          <a:xfrm>
            <a:off x="5003800" y="1292225"/>
            <a:ext cx="73025" cy="12065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572000" y="765175"/>
            <a:ext cx="43926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6300788" y="69850"/>
            <a:ext cx="142875" cy="143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流程图: 接点 15"/>
          <p:cNvSpPr/>
          <p:nvPr/>
        </p:nvSpPr>
        <p:spPr>
          <a:xfrm>
            <a:off x="5451475" y="723900"/>
            <a:ext cx="73025" cy="12065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流程图: 接点 16"/>
          <p:cNvSpPr/>
          <p:nvPr/>
        </p:nvSpPr>
        <p:spPr>
          <a:xfrm>
            <a:off x="7235825" y="723900"/>
            <a:ext cx="73025" cy="12065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9" name="文本框 12"/>
          <p:cNvSpPr txBox="1"/>
          <p:nvPr/>
        </p:nvSpPr>
        <p:spPr>
          <a:xfrm>
            <a:off x="7150100" y="836613"/>
            <a:ext cx="3016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rbel" panose="020B0503020204020204" pitchFamily="34" charset="0"/>
                <a:ea typeface="宋体" panose="02010600030101010101" pitchFamily="2" charset="-122"/>
              </a:rPr>
              <a:t>F</a:t>
            </a:r>
            <a:endParaRPr lang="zh-CN" altLang="en-US" dirty="0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11280" name="文本框 18"/>
          <p:cNvSpPr txBox="1"/>
          <p:nvPr/>
        </p:nvSpPr>
        <p:spPr>
          <a:xfrm>
            <a:off x="5364163" y="836613"/>
            <a:ext cx="3016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rbel" panose="020B0503020204020204" pitchFamily="34" charset="0"/>
                <a:ea typeface="宋体" panose="02010600030101010101" pitchFamily="2" charset="-122"/>
              </a:rPr>
              <a:t>F</a:t>
            </a:r>
            <a:endParaRPr lang="zh-CN" altLang="en-US" dirty="0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88" y="5286375"/>
            <a:ext cx="6929438" cy="135731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1" name="标题 1"/>
          <p:cNvSpPr txBox="1"/>
          <p:nvPr/>
        </p:nvSpPr>
        <p:spPr bwMode="auto">
          <a:xfrm>
            <a:off x="14288" y="0"/>
            <a:ext cx="9344025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12292" name="Picture 19" descr="C:\Users\Administrator\Desktop\IMG_048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052513"/>
            <a:ext cx="3600450" cy="413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472</Words>
  <Application>Microsoft Office PowerPoint</Application>
  <PresentationFormat>全屏显示(4:3)</PresentationFormat>
  <Paragraphs>56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方正舒体</vt:lpstr>
      <vt:lpstr>黑体</vt:lpstr>
      <vt:lpstr>华文楷体</vt:lpstr>
      <vt:lpstr>华文新魏</vt:lpstr>
      <vt:lpstr>华文中宋</vt:lpstr>
      <vt:lpstr>隶书</vt:lpstr>
      <vt:lpstr>宋体</vt:lpstr>
      <vt:lpstr>Arial</vt:lpstr>
      <vt:lpstr>Calibri</vt:lpstr>
      <vt:lpstr>Corbel</vt:lpstr>
      <vt:lpstr>Franklin Gothic Book</vt:lpstr>
      <vt:lpstr>Franklin Gothic Medium</vt:lpstr>
      <vt:lpstr>Times New Roman</vt:lpstr>
      <vt:lpstr>Wingdings</vt:lpstr>
      <vt:lpstr>Office 主题​​</vt:lpstr>
      <vt:lpstr>MathType 6.0 Equation</vt:lpstr>
      <vt:lpstr>阿贝成像与空间滤波 </vt:lpstr>
      <vt:lpstr>PowerPoint 演示文稿</vt:lpstr>
      <vt:lpstr>PowerPoint 演示文稿</vt:lpstr>
      <vt:lpstr>阿贝成像</vt:lpstr>
      <vt:lpstr>PowerPoint 演示文稿</vt:lpstr>
      <vt:lpstr>空间滤波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阿贝成像与空间滤波</dc:title>
  <dc:creator>Jiang</dc:creator>
  <cp:lastModifiedBy>win7</cp:lastModifiedBy>
  <cp:revision>112</cp:revision>
  <dcterms:created xsi:type="dcterms:W3CDTF">2015-11-16T02:23:00Z</dcterms:created>
  <dcterms:modified xsi:type="dcterms:W3CDTF">2018-11-26T10:52:57Z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</Properties>
</file>