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handoutMasterIdLst>
    <p:handoutMasterId r:id="rId12"/>
  </p:handoutMasterIdLst>
  <p:sldIdLst>
    <p:sldId id="691" r:id="rId2"/>
    <p:sldId id="636" r:id="rId3"/>
    <p:sldId id="678" r:id="rId4"/>
    <p:sldId id="689" r:id="rId5"/>
    <p:sldId id="676" r:id="rId6"/>
    <p:sldId id="686" r:id="rId7"/>
    <p:sldId id="688" r:id="rId8"/>
    <p:sldId id="690" r:id="rId9"/>
    <p:sldId id="68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D2C29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9254" autoAdjust="0"/>
  </p:normalViewPr>
  <p:slideViewPr>
    <p:cSldViewPr>
      <p:cViewPr varScale="1">
        <p:scale>
          <a:sx n="83" d="100"/>
          <a:sy n="83" d="100"/>
        </p:scale>
        <p:origin x="16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0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C8F4A6-9743-4E4B-AFAE-AC7A18A33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13D1BF-6C77-4F9A-A963-BE535BB14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FFC04-A941-478A-92C8-218F0A454A5E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042988" y="981075"/>
            <a:ext cx="7899400" cy="36513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85750" y="6345238"/>
            <a:ext cx="8643938" cy="36512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60" y="115888"/>
            <a:ext cx="9000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2608-A716-4E31-9B3F-9B1F6BAF5E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66294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5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135EF7-0BF5-4DD4-AC5D-72C18B3EF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43464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075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284913"/>
            <a:ext cx="4752975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1" sz="1400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8533340-7D39-4E6D-8F8F-D8EC02DF8A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ransition>
    <p:random/>
    <p:sndAc>
      <p:stSnd>
        <p:snd r:embed="rId4" name="camera.wav"/>
      </p:stSnd>
    </p:sndAc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opencv.org/3.1.0/d4/d86/group__imgproc__filter.html#gaa13106761eedf14798f37aa2d60404c9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emf"/><Relationship Id="rId2" Type="http://schemas.openxmlformats.org/officeDocument/2006/relationships/hyperlink" Target="https://docs.opencv.org/3.1.0/d4/d86/group__imgproc__filter.html#gacea54f142e81b6758cb6f375ce782c8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d/d1a/group__imgproc__feature.html#ga04723e007ed888ddf11d9ba04e2232de" TargetMode="External"/><Relationship Id="rId11" Type="http://schemas.openxmlformats.org/officeDocument/2006/relationships/image" Target="../media/image7.emf"/><Relationship Id="rId5" Type="http://schemas.openxmlformats.org/officeDocument/2006/relationships/hyperlink" Target="https://docs.opencv.org/3.1.0/d4/d86/group__imgproc__filter.html#ga67493776e3ad1a3df63883829375201f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docs.opencv.org/3.1.0/d4/d86/group__imgproc__filter.html#gad78703e4c8fe703d479c1860d76429e6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ocs.opencv.org/3.1.0/d6/d6e/group__imgproc__draw.html#ga07d2f74cadcf8e305e810ce8eed13bc9" TargetMode="External"/><Relationship Id="rId7" Type="http://schemas.openxmlformats.org/officeDocument/2006/relationships/hyperlink" Target="https://docs.opencv.org/3.1.0/d6/d6e/group__imgproc__draw.html#ga5126f47f883d730f633d74f07456c576" TargetMode="External"/><Relationship Id="rId2" Type="http://schemas.openxmlformats.org/officeDocument/2006/relationships/hyperlink" Target="https://docs.opencv.org/3.1.0/d6/d6e/group__imgproc__draw.html#ga7078a9fae8c7e7d13d24dac2520ae4a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6/d6e/group__imgproc__draw.html#ga482fa7b0f578fcdd8a174904592a6250" TargetMode="External"/><Relationship Id="rId5" Type="http://schemas.openxmlformats.org/officeDocument/2006/relationships/hyperlink" Target="https://docs.opencv.org/3.1.0/d6/d6e/group__imgproc__draw.html#ga28b2267d35786f5f890ca167236cbc69" TargetMode="External"/><Relationship Id="rId4" Type="http://schemas.openxmlformats.org/officeDocument/2006/relationships/hyperlink" Target="https://docs.opencv.org/3.1.0/d6/d6e/group__imgproc__draw.html#gaf10604b069374903dbd0f0488cb4367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1.0/d3/dc0/group__imgproc__shape.html#ga8ce13c24081bbc7151e9326f412190f1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docs.opencv.org/3.1.0/d6/d6e/group__imgproc__draw.html#ga746c0625f1781f1ffc9056259103edbc" TargetMode="External"/><Relationship Id="rId7" Type="http://schemas.openxmlformats.org/officeDocument/2006/relationships/hyperlink" Target="https://docs.opencv.org/3.1.0/d3/dc0/group__imgproc__shape.html#ga3d476a3417130ae5154aea421ca7ead9" TargetMode="External"/><Relationship Id="rId12" Type="http://schemas.openxmlformats.org/officeDocument/2006/relationships/hyperlink" Target="https://docs.opencv.org/3.1.0/d3/dc0/group__imgproc__shape.html#gaadc90cb16e2362c9bd6e7363e6e4c317" TargetMode="External"/><Relationship Id="rId2" Type="http://schemas.openxmlformats.org/officeDocument/2006/relationships/hyperlink" Target="https://docs.opencv.org/3.1.0/d3/dc0/group__imgproc__shape.html#ga17ed9f5d79ae97bd4c7cf18403e1689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3/dc0/group__imgproc__shape.html#gacb413ddce8e48ff3ca61ed7cf626a366" TargetMode="External"/><Relationship Id="rId11" Type="http://schemas.openxmlformats.org/officeDocument/2006/relationships/hyperlink" Target="https://docs.opencv.org/3.1.0/d3/dc0/group__imgproc__shape.html#ga556a180f43cab22649c23ada36a8a139" TargetMode="External"/><Relationship Id="rId5" Type="http://schemas.openxmlformats.org/officeDocument/2006/relationships/hyperlink" Target="https://docs.opencv.org/3.1.0/d3/dc0/group__imgproc__shape.html#ga2c759ed9f497d4a618048a2f56dc97f1" TargetMode="External"/><Relationship Id="rId10" Type="http://schemas.openxmlformats.org/officeDocument/2006/relationships/hyperlink" Target="https://docs.opencv.org/3.1.0/d3/dc0/group__imgproc__shape.html#ga014b28e56cb8854c0de4a211cb2be656" TargetMode="External"/><Relationship Id="rId4" Type="http://schemas.openxmlformats.org/officeDocument/2006/relationships/hyperlink" Target="https://docs.opencv.org/3.1.0/d3/dc0/group__imgproc__shape.html#ga8d26483c636be6b35c3ec6335798a47c" TargetMode="External"/><Relationship Id="rId9" Type="http://schemas.openxmlformats.org/officeDocument/2006/relationships/hyperlink" Target="https://docs.opencv.org/3.1.0/d3/dc0/group__imgproc__shape.html#ga1513e72f6bbdfc370563664f71e0542f" TargetMode="Externa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1.0/d3/dc0/group__imgproc__shape.html#gaf259efaad93098103d6c27b9e4900ffa" TargetMode="External"/><Relationship Id="rId3" Type="http://schemas.openxmlformats.org/officeDocument/2006/relationships/hyperlink" Target="https://docs.opencv.org/3.1.0/dd/d1a/group__imgproc__feature.html#gac1fc3598018010880e370e2f709b4345" TargetMode="External"/><Relationship Id="rId7" Type="http://schemas.openxmlformats.org/officeDocument/2006/relationships/hyperlink" Target="https://docs.opencv.org/3.1.0/dd/d1a/group__imgproc__feature.html#ga47849c3be0d0406ad3ca45db65a25d2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d/d1a/group__imgproc__feature.html#ga8618180a5948286384e3b7ca02f6feeb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ocs.opencv.org/3.1.0/dd/d1a/group__imgproc__feature.html#ga46b4e588934f6c8dfd509cc6e0e4545a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docs.opencv.org/3.1.0/dd/d1a/group__imgproc__feature.html#ga1d6bb77486c8f92d79c8793ad995d541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opencv.org/3.1.0/df/dfb/group__imgproc__object.html#ga586ebfb0a7fb604b35a23d85391329b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916832"/>
            <a:ext cx="8567936" cy="1512168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楷体" pitchFamily="49" charset="-122"/>
                <a:ea typeface="楷体" pitchFamily="49" charset="-122"/>
              </a:rPr>
              <a:t>计算机视觉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" y="3657600"/>
            <a:ext cx="8748713" cy="2939752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上课地点：计算机楼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241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  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深圳大学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计算机与软件学院</a:t>
            </a: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altLang="zh-CN" sz="2000" b="0" dirty="0">
                <a:latin typeface="+mn-ea"/>
              </a:rPr>
              <a:t>       </a:t>
            </a:r>
          </a:p>
        </p:txBody>
      </p:sp>
      <p:sp>
        <p:nvSpPr>
          <p:cNvPr id="1536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D09B0-0A2E-4B47-9F38-1CD68590A419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45F2B0-8FE1-400D-83C6-335DCE556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2896" cy="24928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6F48B50F-C900-4DA1-92F6-DCAD0BB6326B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1451893"/>
            <a:ext cx="533400" cy="457200"/>
            <a:chOff x="1110" y="2656"/>
            <a:chExt cx="1549" cy="1351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BB80AC96-2DA1-4E49-B49B-F470FE0F61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FABC968C-9AFE-4936-89AE-A9F34FDCB2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99A0AABA-645E-4A20-93BE-0DC26FA875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A4F12C5A-D4C9-4A8C-BA95-B3B681A484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088" y="1410618"/>
            <a:ext cx="33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80685AD6-8F83-42B9-AE01-0E5944B22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984" y="1950368"/>
            <a:ext cx="3598863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247E98BD-046B-4F6B-BE50-02E0B91B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340768"/>
            <a:ext cx="2736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3EB09D2D-5385-49DE-9EAB-A0F00DB261E6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352005"/>
            <a:ext cx="533400" cy="457200"/>
            <a:chOff x="1110" y="2656"/>
            <a:chExt cx="1549" cy="1351"/>
          </a:xfrm>
        </p:grpSpPr>
        <p:sp>
          <p:nvSpPr>
            <p:cNvPr id="14" name="AutoShape 21">
              <a:extLst>
                <a:ext uri="{FF2B5EF4-FFF2-40B4-BE49-F238E27FC236}">
                  <a16:creationId xmlns:a16="http://schemas.microsoft.com/office/drawing/2014/main" id="{95BE69DE-0457-4796-A5B2-DE5D6BAD29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138481E1-1336-478E-8323-07C00D0F00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5B38537F-8169-447E-8B8A-F76BED3B76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17" name="Text Box 24">
            <a:extLst>
              <a:ext uri="{FF2B5EF4-FFF2-40B4-BE49-F238E27FC236}">
                <a16:creationId xmlns:a16="http://schemas.microsoft.com/office/drawing/2014/main" id="{C7EAC13F-0723-44EE-BD5A-8E71585ADE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088" y="2310730"/>
            <a:ext cx="33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8" name="Group 25">
            <a:extLst>
              <a:ext uri="{FF2B5EF4-FFF2-40B4-BE49-F238E27FC236}">
                <a16:creationId xmlns:a16="http://schemas.microsoft.com/office/drawing/2014/main" id="{D2A3A659-39DF-4A45-BD28-E4FED8DB2910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3290218"/>
            <a:ext cx="533400" cy="457200"/>
            <a:chOff x="1110" y="2656"/>
            <a:chExt cx="1549" cy="1351"/>
          </a:xfrm>
        </p:grpSpPr>
        <p:sp>
          <p:nvSpPr>
            <p:cNvPr id="19" name="AutoShape 26">
              <a:extLst>
                <a:ext uri="{FF2B5EF4-FFF2-40B4-BE49-F238E27FC236}">
                  <a16:creationId xmlns:a16="http://schemas.microsoft.com/office/drawing/2014/main" id="{2FE3C242-1E0A-4EB8-B1BB-75ED10C0B2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0" name="AutoShape 27">
              <a:extLst>
                <a:ext uri="{FF2B5EF4-FFF2-40B4-BE49-F238E27FC236}">
                  <a16:creationId xmlns:a16="http://schemas.microsoft.com/office/drawing/2014/main" id="{C7EE04C5-13B5-43A2-87D4-FE79395646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1" name="AutoShape 28">
              <a:extLst>
                <a:ext uri="{FF2B5EF4-FFF2-40B4-BE49-F238E27FC236}">
                  <a16:creationId xmlns:a16="http://schemas.microsoft.com/office/drawing/2014/main" id="{D7519ADA-9DF9-4FDA-A8D3-A0CB497AC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22" name="Text Box 29">
            <a:extLst>
              <a:ext uri="{FF2B5EF4-FFF2-40B4-BE49-F238E27FC236}">
                <a16:creationId xmlns:a16="http://schemas.microsoft.com/office/drawing/2014/main" id="{6A7A069C-089D-4DA5-A680-55E942CFDE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1725" y="3247355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A205B5D3-679A-4FCA-A5BD-573BE2697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2155" y="2847303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48">
            <a:extLst>
              <a:ext uri="{FF2B5EF4-FFF2-40B4-BE49-F238E27FC236}">
                <a16:creationId xmlns:a16="http://schemas.microsoft.com/office/drawing/2014/main" id="{3BB39380-054A-4C24-A014-3EF1600A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237705"/>
            <a:ext cx="31316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轮廓分析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B32F386E-5A64-4654-9093-AAA54717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174330"/>
            <a:ext cx="32036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初级特征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C9CF7-A1D8-469B-86F8-DAC3DA7AD47A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4193505"/>
            <a:ext cx="533400" cy="457200"/>
            <a:chOff x="1110" y="2656"/>
            <a:chExt cx="1549" cy="1351"/>
          </a:xfrm>
        </p:grpSpPr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57B884C4-9620-4596-A908-4938C30A4C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6245C728-2060-45EC-93C3-C9E66BA243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4DBAD752-252B-4C0C-9C83-1048CA0B80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2B4A5017-4A19-4EF0-9016-0E20A29697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1725" y="4150643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26E1ABCA-EC09-4E66-B77B-6569F72F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4077618"/>
            <a:ext cx="27130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2D2093-DB70-43A2-BFD3-E11F88CD16DB}"/>
              </a:ext>
            </a:extLst>
          </p:cNvPr>
          <p:cNvGrpSpPr>
            <a:grpSpLocks/>
          </p:cNvGrpSpPr>
          <p:nvPr/>
        </p:nvGrpSpPr>
        <p:grpSpPr bwMode="auto">
          <a:xfrm>
            <a:off x="1042864" y="5057055"/>
            <a:ext cx="533400" cy="457200"/>
            <a:chOff x="1110" y="2656"/>
            <a:chExt cx="1549" cy="1351"/>
          </a:xfrm>
        </p:grpSpPr>
        <p:sp>
          <p:nvSpPr>
            <p:cNvPr id="35" name="AutoShape 26">
              <a:extLst>
                <a:ext uri="{FF2B5EF4-FFF2-40B4-BE49-F238E27FC236}">
                  <a16:creationId xmlns:a16="http://schemas.microsoft.com/office/drawing/2014/main" id="{E78D650D-2D94-422B-9943-2608FEA407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36" name="AutoShape 27">
              <a:extLst>
                <a:ext uri="{FF2B5EF4-FFF2-40B4-BE49-F238E27FC236}">
                  <a16:creationId xmlns:a16="http://schemas.microsoft.com/office/drawing/2014/main" id="{4C4821EA-8215-4443-B6FE-A80DFD0206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37" name="AutoShape 28">
              <a:extLst>
                <a:ext uri="{FF2B5EF4-FFF2-40B4-BE49-F238E27FC236}">
                  <a16:creationId xmlns:a16="http://schemas.microsoft.com/office/drawing/2014/main" id="{4CC715E9-466C-4904-A224-D68CF7AD91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38" name="Text Box 29">
            <a:extLst>
              <a:ext uri="{FF2B5EF4-FFF2-40B4-BE49-F238E27FC236}">
                <a16:creationId xmlns:a16="http://schemas.microsoft.com/office/drawing/2014/main" id="{80052F31-F36B-43E1-8AFD-16E5B7402D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6526" y="5014193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277145BF-D479-45DD-8266-2507008A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39" y="4941168"/>
            <a:ext cx="27130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2F71D40-A051-48E3-BA33-BEC3740BD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3079" y="3785865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7">
            <a:extLst>
              <a:ext uri="{FF2B5EF4-FFF2-40B4-BE49-F238E27FC236}">
                <a16:creationId xmlns:a16="http://schemas.microsoft.com/office/drawing/2014/main" id="{DE5B8F74-9AE3-46E9-A3F0-E25AE48DF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680" y="4653136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7">
            <a:extLst>
              <a:ext uri="{FF2B5EF4-FFF2-40B4-BE49-F238E27FC236}">
                <a16:creationId xmlns:a16="http://schemas.microsoft.com/office/drawing/2014/main" id="{CBDB533B-827E-436E-B245-4FF199C24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8591" y="5514057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59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717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边缘检测（目标测量，目标提取）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187624" y="1124744"/>
            <a:ext cx="77048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基本边缘检测方法：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2"/>
              </a:rPr>
              <a:t>cv::Sobel</a:t>
            </a:r>
            <a:endParaRPr lang="en-US" b="1" dirty="0"/>
          </a:p>
          <a:p>
            <a:r>
              <a:rPr lang="en-US" b="1" dirty="0">
                <a:hlinkClick r:id="rId3"/>
              </a:rPr>
              <a:t>cv::</a:t>
            </a:r>
            <a:r>
              <a:rPr lang="en-US" b="1" dirty="0" err="1">
                <a:hlinkClick r:id="rId3"/>
              </a:rPr>
              <a:t>Scharr</a:t>
            </a:r>
            <a:endParaRPr lang="en-US" b="1" dirty="0"/>
          </a:p>
          <a:p>
            <a:r>
              <a:rPr lang="en-US" b="1" dirty="0">
                <a:hlinkClick r:id="rId4"/>
              </a:rPr>
              <a:t>cv::Laplacian</a:t>
            </a:r>
            <a:endParaRPr lang="en-US" b="1" dirty="0"/>
          </a:p>
          <a:p>
            <a:r>
              <a:rPr lang="en-US" b="1" dirty="0">
                <a:hlinkClick r:id="rId5"/>
              </a:rPr>
              <a:t>cv::</a:t>
            </a:r>
            <a:r>
              <a:rPr lang="en-US" b="1" dirty="0" err="1">
                <a:hlinkClick r:id="rId5"/>
              </a:rPr>
              <a:t>morphologyEx</a:t>
            </a:r>
            <a:endParaRPr lang="en-US" b="1" dirty="0"/>
          </a:p>
          <a:p>
            <a:r>
              <a:rPr lang="en-US" b="1" u="sng" dirty="0">
                <a:hlinkClick r:id="rId6"/>
              </a:rPr>
              <a:t>cv::Canny</a:t>
            </a:r>
            <a:endParaRPr lang="en-US" b="1" dirty="0"/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5A5D6575-527C-4875-970B-EEE35D22A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96752"/>
            <a:ext cx="1980952" cy="1495238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C0E341F1-294C-4937-8D8B-035FCB1FCA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215800"/>
            <a:ext cx="2485714" cy="1476190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18AA0EAF-C8FE-416C-8E79-DF60244F4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2725224"/>
            <a:ext cx="2427297" cy="1567871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7D63FCD6-60FC-4874-832A-FC8AB8B6F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69" y="4375660"/>
            <a:ext cx="2174046" cy="1561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FE37B-EB5D-46B5-98E8-6BF199C293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054" y="3573729"/>
            <a:ext cx="3240360" cy="2375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725A4A-FA66-4C80-82E7-948BFF8437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528" y="4005064"/>
            <a:ext cx="2860030" cy="16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9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轮廓分析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187624" y="1124744"/>
            <a:ext cx="7704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基本形状绘制</a:t>
            </a:r>
          </a:p>
          <a:p>
            <a:r>
              <a:rPr lang="en-US" b="1" dirty="0">
                <a:hlinkClick r:id="rId2"/>
              </a:rPr>
              <a:t>cv::line </a:t>
            </a:r>
            <a:endParaRPr lang="en-US" b="1" dirty="0"/>
          </a:p>
          <a:p>
            <a:r>
              <a:rPr lang="en-US" b="1" dirty="0">
                <a:hlinkClick r:id="rId3"/>
              </a:rPr>
              <a:t>cv::rectangle </a:t>
            </a:r>
            <a:endParaRPr lang="en-US" b="1" dirty="0">
              <a:hlinkClick r:id="rId4"/>
            </a:endParaRPr>
          </a:p>
          <a:p>
            <a:r>
              <a:rPr lang="en-US" b="1" dirty="0">
                <a:hlinkClick r:id="rId4"/>
              </a:rPr>
              <a:t>cv::circle </a:t>
            </a:r>
            <a:endParaRPr lang="en-US" b="1" dirty="0"/>
          </a:p>
          <a:p>
            <a:r>
              <a:rPr lang="en-US" b="1" dirty="0">
                <a:hlinkClick r:id="rId5"/>
              </a:rPr>
              <a:t>cv::ellipse </a:t>
            </a:r>
            <a:endParaRPr lang="en-US" b="1" dirty="0"/>
          </a:p>
          <a:p>
            <a:r>
              <a:rPr lang="en-US" b="1" dirty="0">
                <a:hlinkClick r:id="rId6"/>
              </a:rPr>
              <a:t>cv::</a:t>
            </a:r>
            <a:r>
              <a:rPr lang="en-US" b="1" dirty="0" err="1">
                <a:hlinkClick r:id="rId6"/>
              </a:rPr>
              <a:t>drawMarker</a:t>
            </a:r>
            <a:endParaRPr lang="en-US" b="1" dirty="0"/>
          </a:p>
          <a:p>
            <a:r>
              <a:rPr lang="en-US" sz="2800" b="1" dirty="0">
                <a:hlinkClick r:id="rId7"/>
              </a:rPr>
              <a:t>cv::</a:t>
            </a:r>
            <a:r>
              <a:rPr lang="en-US" sz="2800" b="1" dirty="0" err="1">
                <a:hlinkClick r:id="rId7"/>
              </a:rPr>
              <a:t>putText</a:t>
            </a:r>
            <a:r>
              <a:rPr lang="en-US" sz="2800" b="1" dirty="0">
                <a:hlinkClick r:id="rId7"/>
              </a:rPr>
              <a:t> </a:t>
            </a:r>
            <a:endParaRPr lang="en-US" sz="2800" b="1" dirty="0"/>
          </a:p>
          <a:p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65AC-3EAE-433B-928A-AE23807C9147}"/>
              </a:ext>
            </a:extLst>
          </p:cNvPr>
          <p:cNvSpPr txBox="1"/>
          <p:nvPr/>
        </p:nvSpPr>
        <p:spPr>
          <a:xfrm>
            <a:off x="1187623" y="1124744"/>
            <a:ext cx="7704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基本形状绘制</a:t>
            </a:r>
          </a:p>
          <a:p>
            <a:r>
              <a:rPr lang="en-US" b="1" dirty="0">
                <a:hlinkClick r:id="rId2"/>
              </a:rPr>
              <a:t>cv::line </a:t>
            </a:r>
            <a:endParaRPr lang="en-US" b="1" dirty="0"/>
          </a:p>
          <a:p>
            <a:r>
              <a:rPr lang="en-US" b="1" dirty="0">
                <a:hlinkClick r:id="rId3"/>
              </a:rPr>
              <a:t>cv::rectangle </a:t>
            </a:r>
            <a:endParaRPr lang="en-US" b="1" dirty="0">
              <a:hlinkClick r:id="rId4"/>
            </a:endParaRPr>
          </a:p>
          <a:p>
            <a:r>
              <a:rPr lang="en-US" b="1" dirty="0">
                <a:hlinkClick r:id="rId4"/>
              </a:rPr>
              <a:t>cv::circle </a:t>
            </a:r>
            <a:endParaRPr lang="en-US" b="1" dirty="0"/>
          </a:p>
          <a:p>
            <a:r>
              <a:rPr lang="en-US" b="1" dirty="0">
                <a:hlinkClick r:id="rId5"/>
              </a:rPr>
              <a:t>cv::ellipse </a:t>
            </a:r>
            <a:endParaRPr lang="en-US" b="1" dirty="0"/>
          </a:p>
          <a:p>
            <a:r>
              <a:rPr lang="en-US" b="1" dirty="0">
                <a:hlinkClick r:id="rId6"/>
              </a:rPr>
              <a:t>cv::</a:t>
            </a:r>
            <a:r>
              <a:rPr lang="en-US" b="1" dirty="0" err="1">
                <a:hlinkClick r:id="rId6"/>
              </a:rPr>
              <a:t>drawMarker</a:t>
            </a:r>
            <a:endParaRPr lang="en-US" b="1" dirty="0"/>
          </a:p>
          <a:p>
            <a:r>
              <a:rPr lang="en-US" sz="2800" b="1" dirty="0">
                <a:hlinkClick r:id="rId7"/>
              </a:rPr>
              <a:t>cv::</a:t>
            </a:r>
            <a:r>
              <a:rPr lang="en-US" sz="2800" b="1" dirty="0" err="1">
                <a:hlinkClick r:id="rId7"/>
              </a:rPr>
              <a:t>putText</a:t>
            </a:r>
            <a:r>
              <a:rPr lang="en-US" sz="2800" b="1" dirty="0">
                <a:hlinkClick r:id="rId7"/>
              </a:rPr>
              <a:t> </a:t>
            </a:r>
            <a:endParaRPr lang="en-US" sz="2800" b="1" dirty="0"/>
          </a:p>
          <a:p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380EF-1D7C-4403-894E-4E1BEDDED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896" y="476672"/>
            <a:ext cx="5400600" cy="58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72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705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轮廓分析（形状分析，字符识别）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043607" y="980728"/>
            <a:ext cx="77048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寻找轮廓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2"/>
              </a:rPr>
              <a:t>cv::</a:t>
            </a:r>
            <a:r>
              <a:rPr lang="en-US" b="1" dirty="0" err="1">
                <a:hlinkClick r:id="rId2"/>
              </a:rPr>
              <a:t>findContours</a:t>
            </a:r>
            <a:endParaRPr lang="en-US" b="1" dirty="0"/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画轮廓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3"/>
              </a:rPr>
              <a:t>cv::</a:t>
            </a:r>
            <a:r>
              <a:rPr lang="en-US" b="1" dirty="0" err="1">
                <a:hlinkClick r:id="rId3"/>
              </a:rPr>
              <a:t>drawContours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基本特性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u="sng" dirty="0">
                <a:hlinkClick r:id="rId4"/>
              </a:rPr>
              <a:t>cv::</a:t>
            </a:r>
            <a:r>
              <a:rPr lang="en-US" b="1" u="sng" dirty="0" err="1">
                <a:hlinkClick r:id="rId4"/>
              </a:rPr>
              <a:t>arcLength</a:t>
            </a:r>
            <a:r>
              <a:rPr lang="en-US" b="1" u="sng" dirty="0"/>
              <a:t>  </a:t>
            </a:r>
            <a:r>
              <a:rPr lang="en-US" altLang="zh-CN" b="1" u="sng" dirty="0"/>
              <a:t>//</a:t>
            </a:r>
            <a:r>
              <a:rPr lang="zh-CN" altLang="en-US" b="1" u="sng" dirty="0"/>
              <a:t>周长</a:t>
            </a:r>
            <a:endParaRPr lang="en-US" altLang="zh-CN" dirty="0"/>
          </a:p>
          <a:p>
            <a:r>
              <a:rPr lang="en-US" b="1" dirty="0">
                <a:hlinkClick r:id="rId5"/>
              </a:rPr>
              <a:t>cv::</a:t>
            </a:r>
            <a:r>
              <a:rPr lang="en-US" b="1" dirty="0" err="1">
                <a:hlinkClick r:id="rId5"/>
              </a:rPr>
              <a:t>contourArea</a:t>
            </a:r>
            <a:r>
              <a:rPr lang="en-US" b="1" dirty="0"/>
              <a:t> </a:t>
            </a:r>
            <a:r>
              <a:rPr lang="en-US" altLang="zh-CN" b="1" u="sng" dirty="0"/>
              <a:t>//</a:t>
            </a:r>
            <a:r>
              <a:rPr lang="zh-CN" altLang="en-US" b="1" u="sng" dirty="0"/>
              <a:t>面积</a:t>
            </a:r>
            <a:endParaRPr lang="en-US" altLang="zh-CN" dirty="0"/>
          </a:p>
          <a:p>
            <a:r>
              <a:rPr lang="en-US" b="1" u="sng" dirty="0">
                <a:hlinkClick r:id="rId6"/>
              </a:rPr>
              <a:t>cv::</a:t>
            </a:r>
            <a:r>
              <a:rPr lang="en-US" b="1" u="sng" dirty="0" err="1">
                <a:hlinkClick r:id="rId6"/>
              </a:rPr>
              <a:t>boundingRect</a:t>
            </a:r>
            <a:r>
              <a:rPr lang="en-US" dirty="0"/>
              <a:t> </a:t>
            </a:r>
            <a:r>
              <a:rPr lang="en-US" altLang="zh-CN" b="1" u="sng" dirty="0"/>
              <a:t>//</a:t>
            </a:r>
            <a:r>
              <a:rPr lang="zh-CN" altLang="en-US" b="1" u="sng" dirty="0"/>
              <a:t>矩形区域</a:t>
            </a:r>
            <a:endParaRPr lang="en-US" dirty="0"/>
          </a:p>
          <a:p>
            <a:r>
              <a:rPr lang="en-US" b="1" u="sng" dirty="0">
                <a:hlinkClick r:id="rId7"/>
              </a:rPr>
              <a:t>cv::</a:t>
            </a:r>
            <a:r>
              <a:rPr lang="en-US" b="1" u="sng" dirty="0" err="1">
                <a:hlinkClick r:id="rId7"/>
              </a:rPr>
              <a:t>minAreaRect</a:t>
            </a:r>
            <a:r>
              <a:rPr lang="en-US" b="1" u="sng" dirty="0"/>
              <a:t> </a:t>
            </a:r>
            <a:r>
              <a:rPr lang="en-US" altLang="zh-CN" b="1" u="sng" dirty="0"/>
              <a:t>//</a:t>
            </a:r>
            <a:r>
              <a:rPr lang="zh-CN" altLang="en-US" b="1" u="sng" dirty="0"/>
              <a:t>旋转矩形</a:t>
            </a:r>
            <a:endParaRPr lang="en-US" altLang="zh-CN" b="1" u="sng" dirty="0"/>
          </a:p>
          <a:p>
            <a:r>
              <a:rPr lang="en-US" b="1" dirty="0">
                <a:hlinkClick r:id="rId8"/>
              </a:rPr>
              <a:t>cv::</a:t>
            </a:r>
            <a:r>
              <a:rPr lang="en-US" b="1" dirty="0" err="1">
                <a:hlinkClick r:id="rId8"/>
              </a:rPr>
              <a:t>minEnclosingCircle</a:t>
            </a:r>
            <a:r>
              <a:rPr lang="en-US" b="1" dirty="0"/>
              <a:t> </a:t>
            </a:r>
            <a:r>
              <a:rPr lang="en-US" altLang="zh-CN" b="1" dirty="0"/>
              <a:t>//</a:t>
            </a:r>
            <a:r>
              <a:rPr lang="zh-CN" altLang="en-US" b="1" dirty="0"/>
              <a:t>圆</a:t>
            </a:r>
            <a:endParaRPr lang="en-US" altLang="zh-CN" b="1" dirty="0"/>
          </a:p>
          <a:p>
            <a:r>
              <a:rPr lang="en-US" b="1" dirty="0">
                <a:hlinkClick r:id="rId9"/>
              </a:rPr>
              <a:t>cv::</a:t>
            </a:r>
            <a:r>
              <a:rPr lang="en-US" b="1" dirty="0" err="1">
                <a:hlinkClick r:id="rId9"/>
              </a:rPr>
              <a:t>minEnclosingTriangle</a:t>
            </a:r>
            <a:r>
              <a:rPr lang="en-US" b="1" dirty="0"/>
              <a:t> </a:t>
            </a:r>
            <a:r>
              <a:rPr lang="en-US" altLang="zh-CN" b="1" dirty="0"/>
              <a:t>//</a:t>
            </a:r>
            <a:r>
              <a:rPr lang="zh-CN" altLang="en-US" b="1" dirty="0"/>
              <a:t>三角</a:t>
            </a:r>
            <a:endParaRPr lang="en-US" altLang="zh-CN" b="1" dirty="0"/>
          </a:p>
          <a:p>
            <a:r>
              <a:rPr lang="en-US" b="1" dirty="0">
                <a:hlinkClick r:id="rId10"/>
              </a:rPr>
              <a:t>cv::</a:t>
            </a:r>
            <a:r>
              <a:rPr lang="en-US" b="1" dirty="0" err="1">
                <a:hlinkClick r:id="rId10"/>
              </a:rPr>
              <a:t>convexHull</a:t>
            </a:r>
            <a:r>
              <a:rPr lang="en-US" b="1" dirty="0"/>
              <a:t> </a:t>
            </a:r>
            <a:r>
              <a:rPr lang="en-US" altLang="zh-CN" b="1" dirty="0"/>
              <a:t>//</a:t>
            </a:r>
            <a:r>
              <a:rPr lang="zh-CN" altLang="en-US" b="1" dirty="0"/>
              <a:t>凸包</a:t>
            </a:r>
            <a:endParaRPr lang="en-US" b="1" u="sng" dirty="0"/>
          </a:p>
          <a:p>
            <a:r>
              <a:rPr lang="en-US" b="1" u="sng" dirty="0">
                <a:hlinkClick r:id="rId11"/>
              </a:rPr>
              <a:t>cv::moments</a:t>
            </a:r>
            <a:r>
              <a:rPr lang="en-US" b="1" u="sng" dirty="0"/>
              <a:t> </a:t>
            </a:r>
            <a:r>
              <a:rPr lang="en-US" altLang="zh-CN" b="1" u="sng" dirty="0"/>
              <a:t>//</a:t>
            </a:r>
            <a:r>
              <a:rPr lang="zh-CN" altLang="en-US" b="1" u="sng" dirty="0"/>
              <a:t>轮廓矩</a:t>
            </a:r>
            <a:endParaRPr lang="en-US" dirty="0"/>
          </a:p>
          <a:p>
            <a:r>
              <a:rPr lang="en-US" b="1" dirty="0">
                <a:hlinkClick r:id="rId12"/>
              </a:rPr>
              <a:t>cv::</a:t>
            </a:r>
            <a:r>
              <a:rPr lang="en-US" b="1" dirty="0" err="1">
                <a:hlinkClick r:id="rId12"/>
              </a:rPr>
              <a:t>matchShapes</a:t>
            </a:r>
            <a:r>
              <a:rPr lang="en-US" b="1" dirty="0"/>
              <a:t> </a:t>
            </a:r>
            <a:r>
              <a:rPr lang="en-US" altLang="zh-CN" b="1" dirty="0"/>
              <a:t>//</a:t>
            </a:r>
            <a:r>
              <a:rPr lang="zh-CN" altLang="en-US" b="1" dirty="0"/>
              <a:t>轮廓匹配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http://img.blog.csdn.net/20140805231507673">
            <a:extLst>
              <a:ext uri="{FF2B5EF4-FFF2-40B4-BE49-F238E27FC236}">
                <a16:creationId xmlns:a16="http://schemas.microsoft.com/office/drawing/2014/main" id="{102A269E-3703-4C65-9C7D-DFD57E67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83" y="4248381"/>
            <a:ext cx="3453739" cy="23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38EAB-D368-41BF-8C3F-82DC10069A8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"/>
          <a:stretch/>
        </p:blipFill>
        <p:spPr>
          <a:xfrm>
            <a:off x="4937987" y="1036798"/>
            <a:ext cx="4198135" cy="31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91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FB861-EC6A-4B12-AD37-B7EEF02A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3" y="1008856"/>
            <a:ext cx="3635895" cy="2326495"/>
          </a:xfrm>
          <a:prstGeom prst="rect">
            <a:avLst/>
          </a:prstGeom>
        </p:spPr>
      </p:pic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初级特征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187624" y="1124744"/>
            <a:ext cx="77048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3"/>
              </a:rPr>
              <a:t>cv::</a:t>
            </a:r>
            <a:r>
              <a:rPr lang="en-US" b="1" dirty="0" err="1">
                <a:hlinkClick r:id="rId3"/>
              </a:rPr>
              <a:t>cornerHarris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4"/>
              </a:rPr>
              <a:t>cv::</a:t>
            </a:r>
            <a:r>
              <a:rPr lang="en-US" b="1" dirty="0" err="1">
                <a:hlinkClick r:id="rId4"/>
              </a:rPr>
              <a:t>goodFeaturesToTrack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5"/>
              </a:rPr>
              <a:t>cv::</a:t>
            </a:r>
            <a:r>
              <a:rPr lang="en-US" b="1" dirty="0" err="1">
                <a:hlinkClick r:id="rId5"/>
              </a:rPr>
              <a:t>HoughLines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6"/>
              </a:rPr>
              <a:t>cv::</a:t>
            </a:r>
            <a:r>
              <a:rPr lang="en-US" b="1" dirty="0" err="1">
                <a:hlinkClick r:id="rId6"/>
              </a:rPr>
              <a:t>HoughLinesP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圆（椭圆）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u="sng" dirty="0">
                <a:hlinkClick r:id="rId7"/>
              </a:rPr>
              <a:t>cv::</a:t>
            </a:r>
            <a:r>
              <a:rPr lang="en-US" b="1" u="sng" dirty="0" err="1">
                <a:hlinkClick r:id="rId7"/>
              </a:rPr>
              <a:t>HoughCircles</a:t>
            </a:r>
            <a:endParaRPr lang="en-US" b="1" u="sng" dirty="0"/>
          </a:p>
          <a:p>
            <a:r>
              <a:rPr lang="en-US" b="1" dirty="0">
                <a:hlinkClick r:id="rId8"/>
              </a:rPr>
              <a:t>cv::</a:t>
            </a:r>
            <a:r>
              <a:rPr lang="en-US" b="1" dirty="0" err="1">
                <a:hlinkClick r:id="rId8"/>
              </a:rPr>
              <a:t>fitEllipse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63AC7-DE2F-48D2-9971-5B36C86E01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369"/>
          <a:stretch/>
        </p:blipFill>
        <p:spPr>
          <a:xfrm>
            <a:off x="4742681" y="3571807"/>
            <a:ext cx="4401319" cy="3286193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966B0DB7-A3F1-461B-9228-C5ADDC6392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" b="16667"/>
          <a:stretch/>
        </p:blipFill>
        <p:spPr>
          <a:xfrm>
            <a:off x="1691681" y="2348879"/>
            <a:ext cx="2952328" cy="421761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48B48140-DEFE-4779-A496-F6DEC210C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5" y="4708619"/>
            <a:ext cx="2768502" cy="5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88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模板匹配（目标检测）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187624" y="1124744"/>
            <a:ext cx="7704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已知目标图像，在新图像中找到目标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>
                <a:hlinkClick r:id="rId2"/>
              </a:rPr>
              <a:t>cv::</a:t>
            </a:r>
            <a:r>
              <a:rPr lang="en-US" b="1" dirty="0" err="1">
                <a:hlinkClick r:id="rId2"/>
              </a:rPr>
              <a:t>matchTemplate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54721-7692-426D-A5F7-D1C3B12E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6128"/>
            <a:ext cx="709392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80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模板匹配（目标检测）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B4BFD-3F84-4ACE-9337-8F6370DEB331}"/>
              </a:ext>
            </a:extLst>
          </p:cNvPr>
          <p:cNvSpPr txBox="1"/>
          <p:nvPr/>
        </p:nvSpPr>
        <p:spPr>
          <a:xfrm>
            <a:off x="1187624" y="1052736"/>
            <a:ext cx="770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匹配函数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0F7D9-BA0E-4EEE-B7D5-E75725E8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15" y="1518981"/>
            <a:ext cx="6427897" cy="53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3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6EAFB-F6D4-494E-8515-DB1C360FE247}"/>
              </a:ext>
            </a:extLst>
          </p:cNvPr>
          <p:cNvSpPr txBox="1"/>
          <p:nvPr/>
        </p:nvSpPr>
        <p:spPr>
          <a:xfrm>
            <a:off x="1043608" y="1052736"/>
            <a:ext cx="79210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https://docs.opencv.org/3.1.0/da/d5c/tutorial_canny_detector.html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基本形状绘制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https://docs.opencv.org/3.1.0/df/d61/tutorial_random_generator_and_text.html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轮廓分析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https://docs.opencv.org/3.1.0/da/d0c/tutorial_bounding_rects_circles.html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初级特征提取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https://docs.opencv.org/3.1.0/d9/db0/tutorial_hough_lines.html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https://docs.opencv.org/3.1.0/de/da9/tutorial_template_matching.html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05E5B-119F-49BD-A98B-D27535FB79C1}"/>
              </a:ext>
            </a:extLst>
          </p:cNvPr>
          <p:cNvSpPr txBox="1"/>
          <p:nvPr/>
        </p:nvSpPr>
        <p:spPr>
          <a:xfrm>
            <a:off x="1043607" y="3338989"/>
            <a:ext cx="7921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附加实验（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C:\opencv310\sources\samples\cpp\squares.cpp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平行线、矩阵检测           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目标计数</a:t>
            </a:r>
            <a:r>
              <a:rPr lang="en-US" sz="1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C919B-D2CC-43D8-9352-275624CE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64742"/>
            <a:ext cx="2581276" cy="258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243DF-5194-4D4C-B36F-6024DC05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32" y="4254274"/>
            <a:ext cx="2581276" cy="2581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9F497-EC5C-4D15-8FEA-C1A5B6E5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6" y="4254275"/>
            <a:ext cx="4444920" cy="26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93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ZPPT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ZPPT" id="{A3B0A331-2BFB-4B9C-A7CB-F2404F35D56B}" vid="{D483C90C-1478-403D-9552-80F8870DB92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SZPPT</Template>
  <TotalTime>13141</TotalTime>
  <Words>389</Words>
  <Application>Microsoft Office PowerPoint</Application>
  <PresentationFormat>全屏显示(4:3)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微软雅黑</vt:lpstr>
      <vt:lpstr>Arial</vt:lpstr>
      <vt:lpstr>Times New Roman</vt:lpstr>
      <vt:lpstr>Wingdings</vt:lpstr>
      <vt:lpstr>SZPPT</vt:lpstr>
      <vt:lpstr>计算机视觉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 </dc:creator>
  <cp:lastModifiedBy>David</cp:lastModifiedBy>
  <cp:revision>1430</cp:revision>
  <dcterms:created xsi:type="dcterms:W3CDTF">2006-08-18T08:06:49Z</dcterms:created>
  <dcterms:modified xsi:type="dcterms:W3CDTF">2021-03-31T11:50:06Z</dcterms:modified>
</cp:coreProperties>
</file>