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4" r:id="rId9"/>
    <p:sldId id="273" r:id="rId10"/>
    <p:sldId id="275" r:id="rId11"/>
    <p:sldId id="264" r:id="rId12"/>
    <p:sldId id="277" r:id="rId13"/>
    <p:sldId id="257" r:id="rId14"/>
    <p:sldId id="276" r:id="rId15"/>
    <p:sldId id="265" r:id="rId16"/>
    <p:sldId id="278" r:id="rId17"/>
    <p:sldId id="258" r:id="rId18"/>
    <p:sldId id="279" r:id="rId19"/>
    <p:sldId id="259" r:id="rId20"/>
    <p:sldId id="280" r:id="rId21"/>
    <p:sldId id="266" r:id="rId22"/>
    <p:sldId id="282" r:id="rId23"/>
    <p:sldId id="260" r:id="rId24"/>
    <p:sldId id="281" r:id="rId25"/>
    <p:sldId id="261" r:id="rId26"/>
    <p:sldId id="283" r:id="rId27"/>
    <p:sldId id="262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D5049-BA10-40E0-8376-36DC7BA1ADC8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0BBD9-A6B0-454B-BC82-2B90650F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AU" altLang="zh-CN" sz="12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1ED338-7A3A-4E54-B730-5A50785B3184}" type="datetime3">
              <a:rPr lang="en-AU" altLang="zh-CN" sz="1200">
                <a:latin typeface="Times New Roman" panose="02020603050405020304" pitchFamily="18" charset="0"/>
              </a:rPr>
              <a:pPr algn="r"/>
              <a:t>28 December, 2018</a:t>
            </a:fld>
            <a:endParaRPr lang="en-AU" altLang="zh-CN" sz="1200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AU" altLang="zh-CN" sz="12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algn="ctr" defTabSz="892442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algn="ctr" defTabSz="89244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AC3045A-E24D-440B-8DF6-119EEE36A4AA}" type="slidenum">
              <a:rPr lang="en-AU" altLang="zh-CN" sz="1200">
                <a:latin typeface="Times New Roman" panose="02020603050405020304" pitchFamily="18" charset="0"/>
              </a:rPr>
              <a:pPr algn="r"/>
              <a:t>8</a:t>
            </a:fld>
            <a:endParaRPr lang="en-AU" altLang="zh-CN" sz="1200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5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1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1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0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F6E7-9AD2-4B03-BF3F-888D152B144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CEF1-2666-4482-B56B-6C101F293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存储基础</a:t>
            </a:r>
            <a:endParaRPr lang="en-US" altLang="zh-CN" dirty="0" smtClean="0"/>
          </a:p>
          <a:p>
            <a:r>
              <a:rPr lang="zh-CN" altLang="en-US" dirty="0" smtClean="0"/>
              <a:t>高速缓存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工作原理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性能计算：</a:t>
            </a:r>
            <a:r>
              <a:rPr lang="en-US" altLang="zh-CN" dirty="0" smtClean="0"/>
              <a:t>CPI,AMAT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三种映射方式：地址格式／序列的命中计算</a:t>
            </a:r>
            <a:endParaRPr lang="en-US" altLang="zh-CN" dirty="0" smtClean="0"/>
          </a:p>
          <a:p>
            <a:r>
              <a:rPr lang="zh-CN" altLang="en-US" dirty="0" smtClean="0"/>
              <a:t>虚拟存储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全相连：页表／</a:t>
            </a:r>
            <a:r>
              <a:rPr lang="en-US" altLang="zh-CN" dirty="0" smtClean="0"/>
              <a:t>TLB </a:t>
            </a:r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虚存／主存地址格式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虚拟地址序列的命中情况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回／写直达</a:t>
            </a:r>
            <a:endParaRPr lang="en-US" altLang="zh-CN" dirty="0" smtClean="0"/>
          </a:p>
          <a:p>
            <a:r>
              <a:rPr lang="zh-CN" altLang="en-US" dirty="0" smtClean="0"/>
              <a:t>替换策略：ＬＲＵ／随机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  </a:t>
            </a:r>
            <a:r>
              <a:rPr lang="zh-CN" altLang="zh-CN" dirty="0" smtClean="0"/>
              <a:t>假设</a:t>
            </a:r>
            <a:r>
              <a:rPr lang="zh-CN" altLang="zh-CN" dirty="0"/>
              <a:t>某一指令集有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两种结构的实现方式。</a:t>
            </a:r>
            <a:r>
              <a:rPr lang="en-US" altLang="zh-CN" dirty="0"/>
              <a:t>A</a:t>
            </a:r>
            <a:r>
              <a:rPr lang="zh-CN" altLang="zh-CN" dirty="0"/>
              <a:t>结构的计算机时钟周期为</a:t>
            </a:r>
            <a:r>
              <a:rPr lang="en-US" altLang="zh-CN" dirty="0"/>
              <a:t>500ps</a:t>
            </a:r>
            <a:r>
              <a:rPr lang="zh-CN" altLang="zh-CN" dirty="0"/>
              <a:t>，对某指令数为</a:t>
            </a:r>
            <a:r>
              <a:rPr lang="en-US" altLang="zh-CN" dirty="0"/>
              <a:t>IC</a:t>
            </a:r>
            <a:r>
              <a:rPr lang="zh-CN" altLang="zh-CN" dirty="0"/>
              <a:t>的程序的</a:t>
            </a:r>
            <a:r>
              <a:rPr lang="en-US" altLang="zh-CN" dirty="0"/>
              <a:t>CPI</a:t>
            </a:r>
            <a:r>
              <a:rPr lang="zh-CN" altLang="zh-CN" dirty="0"/>
              <a:t>为</a:t>
            </a:r>
            <a:r>
              <a:rPr lang="en-US" altLang="zh-CN" dirty="0"/>
              <a:t>2.0</a:t>
            </a:r>
            <a:r>
              <a:rPr lang="zh-CN" altLang="zh-CN" dirty="0"/>
              <a:t>；</a:t>
            </a:r>
            <a:r>
              <a:rPr lang="en-US" altLang="zh-CN" dirty="0"/>
              <a:t>B</a:t>
            </a:r>
            <a:r>
              <a:rPr lang="zh-CN" altLang="zh-CN" dirty="0"/>
              <a:t>结构的计算机时钟周期为</a:t>
            </a:r>
            <a:r>
              <a:rPr lang="en-US" altLang="zh-CN" dirty="0"/>
              <a:t>750ps</a:t>
            </a:r>
            <a:r>
              <a:rPr lang="zh-CN" altLang="zh-CN" dirty="0"/>
              <a:t>，对同样程序的</a:t>
            </a:r>
            <a:r>
              <a:rPr lang="en-US" altLang="zh-CN" dirty="0"/>
              <a:t>CPI</a:t>
            </a:r>
            <a:r>
              <a:rPr lang="zh-CN" altLang="zh-CN" dirty="0"/>
              <a:t>为</a:t>
            </a:r>
            <a:r>
              <a:rPr lang="en-US" altLang="zh-CN" dirty="0"/>
              <a:t>1.5</a:t>
            </a:r>
            <a:r>
              <a:rPr lang="zh-CN" altLang="zh-CN" dirty="0"/>
              <a:t>。对于该程序，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）请问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两种结构计算机各自执行的时钟周期数是多少、</a:t>
            </a:r>
            <a:r>
              <a:rPr lang="en-US" altLang="zh-CN" dirty="0"/>
              <a:t>CPU</a:t>
            </a:r>
            <a:r>
              <a:rPr lang="zh-CN" altLang="zh-CN" dirty="0"/>
              <a:t>时间是多少？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计算机哪个性能更高？高多少？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）对于该程序，每台计算机执行的总指令数是相同的，假设为</a:t>
            </a:r>
            <a:r>
              <a:rPr lang="en-US" altLang="zh-CN" dirty="0"/>
              <a:t>IC</a:t>
            </a:r>
            <a:r>
              <a:rPr lang="zh-CN" altLang="zh-CN" dirty="0"/>
              <a:t>。　</a:t>
            </a:r>
          </a:p>
          <a:p>
            <a:pPr marL="0" indent="0">
              <a:buNone/>
            </a:pPr>
            <a:r>
              <a:rPr lang="zh-CN" altLang="zh-CN" dirty="0"/>
              <a:t>那么，每台计算机的时钟周期数为：</a:t>
            </a:r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zh-CN" dirty="0"/>
              <a:t>时钟周期数</a:t>
            </a:r>
            <a:r>
              <a:rPr lang="en-US" altLang="zh-CN" baseline="-25000" dirty="0"/>
              <a:t>A</a:t>
            </a:r>
            <a:r>
              <a:rPr lang="en-US" altLang="zh-CN" dirty="0"/>
              <a:t>=2.0*IC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zh-CN" dirty="0"/>
              <a:t>时钟周期数</a:t>
            </a:r>
            <a:r>
              <a:rPr lang="en-US" altLang="zh-CN" baseline="-25000" dirty="0"/>
              <a:t>B</a:t>
            </a:r>
            <a:r>
              <a:rPr lang="en-US" altLang="zh-CN" dirty="0"/>
              <a:t>=1.5*IC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每台计算机的</a:t>
            </a:r>
            <a:r>
              <a:rPr lang="en-US" altLang="zh-CN" dirty="0"/>
              <a:t>CPU</a:t>
            </a:r>
            <a:r>
              <a:rPr lang="zh-CN" altLang="zh-CN" dirty="0"/>
              <a:t>时间为：</a:t>
            </a:r>
            <a:r>
              <a:rPr lang="en-US" altLang="zh-CN" dirty="0"/>
              <a:t>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zh-CN" dirty="0"/>
              <a:t>时间</a:t>
            </a:r>
            <a:r>
              <a:rPr lang="en-US" altLang="zh-CN" baseline="-25000" dirty="0"/>
              <a:t>A</a:t>
            </a:r>
            <a:r>
              <a:rPr lang="en-US" altLang="zh-CN" dirty="0"/>
              <a:t>= 2.0*IC ×500ps=1000 ×IC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zh-CN" dirty="0"/>
              <a:t>时间</a:t>
            </a:r>
            <a:r>
              <a:rPr lang="en-US" altLang="zh-CN" baseline="-25000" dirty="0"/>
              <a:t>B</a:t>
            </a:r>
            <a:r>
              <a:rPr lang="en-US" altLang="zh-CN" dirty="0"/>
              <a:t>=1.5*IC ×750ps=1125 ×IC </a:t>
            </a:r>
            <a:r>
              <a:rPr lang="en-US" altLang="zh-CN" dirty="0" err="1"/>
              <a:t>ps</a:t>
            </a:r>
            <a:r>
              <a:rPr lang="en-US" altLang="zh-CN" dirty="0"/>
              <a:t>				</a:t>
            </a: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）所以，计算机</a:t>
            </a:r>
            <a:r>
              <a:rPr lang="en-US" altLang="zh-CN" dirty="0"/>
              <a:t>A</a:t>
            </a:r>
            <a:r>
              <a:rPr lang="zh-CN" altLang="zh-CN" dirty="0"/>
              <a:t>更快。</a:t>
            </a:r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zh-CN" dirty="0"/>
              <a:t>性能</a:t>
            </a:r>
            <a:r>
              <a:rPr lang="en-US" altLang="zh-CN" baseline="-25000" dirty="0"/>
              <a:t>A</a:t>
            </a:r>
            <a:r>
              <a:rPr lang="en-US" altLang="zh-CN" dirty="0"/>
              <a:t>/ CPU</a:t>
            </a:r>
            <a:r>
              <a:rPr lang="zh-CN" altLang="zh-CN" dirty="0"/>
              <a:t>性能</a:t>
            </a:r>
            <a:r>
              <a:rPr lang="en-US" altLang="zh-CN" baseline="-25000" dirty="0"/>
              <a:t>B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=</a:t>
            </a:r>
            <a:r>
              <a:rPr lang="zh-CN" altLang="zh-CN" dirty="0"/>
              <a:t>执行时间</a:t>
            </a:r>
            <a:r>
              <a:rPr lang="en-US" altLang="zh-CN" baseline="-25000" dirty="0"/>
              <a:t>B</a:t>
            </a:r>
            <a:r>
              <a:rPr lang="en-US" altLang="zh-CN" dirty="0"/>
              <a:t>/</a:t>
            </a:r>
            <a:r>
              <a:rPr lang="zh-CN" altLang="zh-CN" dirty="0"/>
              <a:t>执行时间</a:t>
            </a:r>
            <a:r>
              <a:rPr lang="en-US" altLang="zh-CN" baseline="-25000" dirty="0"/>
              <a:t>A</a:t>
            </a:r>
            <a:r>
              <a:rPr lang="en-US" altLang="zh-CN" dirty="0"/>
              <a:t>=1125 ×IC </a:t>
            </a:r>
            <a:r>
              <a:rPr lang="en-US" altLang="zh-CN" dirty="0" err="1"/>
              <a:t>ps</a:t>
            </a:r>
            <a:r>
              <a:rPr lang="en-US" altLang="zh-CN" dirty="0"/>
              <a:t> / 1000 ×IC </a:t>
            </a:r>
            <a:r>
              <a:rPr lang="en-US" altLang="zh-CN" dirty="0" err="1"/>
              <a:t>ps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=1.125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因此，对于该程序计算机</a:t>
            </a:r>
            <a:r>
              <a:rPr lang="en-US" altLang="zh-CN" dirty="0"/>
              <a:t>A</a:t>
            </a:r>
            <a:r>
              <a:rPr lang="zh-CN" altLang="zh-CN" dirty="0"/>
              <a:t>是计算机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1.125</a:t>
            </a:r>
            <a:r>
              <a:rPr lang="zh-CN" altLang="zh-CN" dirty="0"/>
              <a:t>倍快。</a:t>
            </a:r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/>
              <a:t>以下</a:t>
            </a:r>
            <a:r>
              <a:rPr lang="en-US" altLang="zh-CN" sz="1800" dirty="0"/>
              <a:t>C</a:t>
            </a:r>
            <a:r>
              <a:rPr lang="zh-CN" altLang="zh-CN" sz="1800" dirty="0"/>
              <a:t>赋值语句用于对某个数组元素的值进行增量操作：</a:t>
            </a:r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Deposit [1] = amount  + Deposit [1];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其中数组</a:t>
            </a:r>
            <a:r>
              <a:rPr lang="en-US" altLang="zh-CN" sz="1800" dirty="0"/>
              <a:t>Deposit</a:t>
            </a:r>
            <a:r>
              <a:rPr lang="zh-CN" altLang="zh-CN" sz="1800" dirty="0"/>
              <a:t>的基址存放在</a:t>
            </a:r>
            <a:r>
              <a:rPr lang="en-US" altLang="zh-CN" sz="1800" dirty="0"/>
              <a:t>$t3</a:t>
            </a:r>
            <a:r>
              <a:rPr lang="zh-CN" altLang="zh-CN" sz="1800" dirty="0"/>
              <a:t>中，增量</a:t>
            </a:r>
            <a:r>
              <a:rPr lang="en-US" altLang="zh-CN" sz="1800" dirty="0"/>
              <a:t>amount</a:t>
            </a:r>
            <a:r>
              <a:rPr lang="zh-CN" altLang="zh-CN" sz="1800" dirty="0"/>
              <a:t>存放在</a:t>
            </a:r>
            <a:r>
              <a:rPr lang="en-US" altLang="zh-CN" sz="1800" dirty="0"/>
              <a:t>$s6</a:t>
            </a:r>
            <a:r>
              <a:rPr lang="zh-CN" altLang="zh-CN" sz="1800" dirty="0"/>
              <a:t>中。</a:t>
            </a:r>
          </a:p>
          <a:p>
            <a:pPr marL="0" indent="0">
              <a:buNone/>
            </a:pPr>
            <a:r>
              <a:rPr lang="zh-CN" altLang="zh-CN" sz="1800" dirty="0"/>
              <a:t>请回答以下问题：</a:t>
            </a:r>
            <a:r>
              <a:rPr lang="en-US" altLang="zh-CN" sz="1800" dirty="0"/>
              <a:t>															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）编译后生成的</a:t>
            </a:r>
            <a:r>
              <a:rPr lang="en-US" altLang="zh-CN" sz="1800" dirty="0"/>
              <a:t>MIPS</a:t>
            </a:r>
            <a:r>
              <a:rPr lang="zh-CN" altLang="zh-CN" sz="1800" dirty="0"/>
              <a:t>代码是什么</a:t>
            </a:r>
            <a:r>
              <a:rPr lang="zh-CN" altLang="zh-CN" sz="1800" dirty="0" smtClean="0"/>
              <a:t>？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）请写出指令“</a:t>
            </a:r>
            <a:r>
              <a:rPr lang="en-US" altLang="zh-CN" sz="1800" dirty="0"/>
              <a:t>add $t0,$s6,$t0</a:t>
            </a:r>
            <a:r>
              <a:rPr lang="zh-CN" altLang="zh-CN" sz="1800" dirty="0"/>
              <a:t>”的机器语言二进制代码（机器码请按表</a:t>
            </a:r>
            <a:r>
              <a:rPr lang="en-US" altLang="zh-CN" sz="1800" dirty="0"/>
              <a:t>2</a:t>
            </a:r>
            <a:r>
              <a:rPr lang="zh-CN" altLang="zh-CN" sz="1800" dirty="0"/>
              <a:t>的字段进行分割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106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err="1"/>
              <a:t>lw</a:t>
            </a:r>
            <a:r>
              <a:rPr lang="en-US" altLang="zh-CN" dirty="0"/>
              <a:t> 		$t0, 	4($t3)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add		$t0,	$s6,	$t0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sw</a:t>
            </a:r>
            <a:r>
              <a:rPr lang="en-US" altLang="zh-CN" dirty="0"/>
              <a:t>		$t0,		4($t3)	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000000 01000 010110 01000 00000 100000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2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CN" altLang="zh-CN" dirty="0"/>
              <a:t>现有一段</a:t>
            </a:r>
            <a:r>
              <a:rPr lang="en-US" altLang="zh-CN" dirty="0"/>
              <a:t>C</a:t>
            </a:r>
            <a:r>
              <a:rPr lang="zh-CN" altLang="zh-CN" dirty="0"/>
              <a:t>代码如下：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increase(</a:t>
            </a:r>
            <a:r>
              <a:rPr lang="en-US" altLang="zh-CN" dirty="0" err="1"/>
              <a:t>int</a:t>
            </a:r>
            <a:r>
              <a:rPr lang="en-US" altLang="zh-CN" dirty="0"/>
              <a:t> number){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temp;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temp = number + 1;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temp;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已知：（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number</a:t>
            </a:r>
            <a:r>
              <a:rPr lang="zh-CN" altLang="zh-CN" dirty="0"/>
              <a:t>在</a:t>
            </a:r>
            <a:r>
              <a:rPr lang="en-US" altLang="zh-CN" dirty="0"/>
              <a:t>$a0; (2)temp</a:t>
            </a:r>
            <a:r>
              <a:rPr lang="zh-CN" altLang="zh-CN" dirty="0"/>
              <a:t>在</a:t>
            </a:r>
            <a:r>
              <a:rPr lang="en-US" altLang="zh-CN" dirty="0"/>
              <a:t>$s2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请给出对应的</a:t>
            </a:r>
            <a:r>
              <a:rPr lang="en-US" altLang="zh-CN" dirty="0"/>
              <a:t>MIPS</a:t>
            </a:r>
            <a:r>
              <a:rPr lang="zh-CN" altLang="zh-CN" dirty="0"/>
              <a:t>汇编代码，并在代码中标注哪些语句用于堆栈调整、参数获取、算术运算、结果返回、函数返回。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0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increase: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addi</a:t>
            </a:r>
            <a:r>
              <a:rPr lang="en-US" altLang="zh-CN" dirty="0"/>
              <a:t> $</a:t>
            </a:r>
            <a:r>
              <a:rPr lang="en-US" altLang="zh-CN" dirty="0" err="1"/>
              <a:t>sp</a:t>
            </a:r>
            <a:r>
              <a:rPr lang="en-US" altLang="zh-CN" dirty="0"/>
              <a:t>, $</a:t>
            </a:r>
            <a:r>
              <a:rPr lang="en-US" altLang="zh-CN" dirty="0" err="1"/>
              <a:t>sp</a:t>
            </a:r>
            <a:r>
              <a:rPr lang="en-US" altLang="zh-CN" dirty="0"/>
              <a:t>, -4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sw</a:t>
            </a:r>
            <a:r>
              <a:rPr lang="en-US" altLang="zh-CN" dirty="0"/>
              <a:t> $s2, 0($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addi</a:t>
            </a:r>
            <a:r>
              <a:rPr lang="en-US" altLang="zh-CN" dirty="0"/>
              <a:t> $s2, $a0, 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add $v0, $s2, $zero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lw</a:t>
            </a:r>
            <a:r>
              <a:rPr lang="en-US" altLang="zh-CN" dirty="0"/>
              <a:t> $s2,0($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addi</a:t>
            </a:r>
            <a:r>
              <a:rPr lang="en-US" altLang="zh-CN" dirty="0"/>
              <a:t> $</a:t>
            </a:r>
            <a:r>
              <a:rPr lang="en-US" altLang="zh-CN" dirty="0" err="1"/>
              <a:t>sp</a:t>
            </a:r>
            <a:r>
              <a:rPr lang="en-US" altLang="zh-CN" dirty="0"/>
              <a:t>, $</a:t>
            </a:r>
            <a:r>
              <a:rPr lang="en-US" altLang="zh-CN" dirty="0" err="1"/>
              <a:t>sp</a:t>
            </a:r>
            <a:r>
              <a:rPr lang="en-US" altLang="zh-CN" dirty="0"/>
              <a:t>, 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jr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23042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1800" dirty="0"/>
              <a:t>采用</a:t>
            </a:r>
            <a:r>
              <a:rPr lang="en-US" altLang="zh-CN" sz="1800" dirty="0"/>
              <a:t>IEEE 754</a:t>
            </a:r>
            <a:r>
              <a:rPr lang="zh-CN" altLang="zh-CN" sz="1800" dirty="0"/>
              <a:t>单精度格式表示浮点数，浮点加法可采用下图所示的硬件来计算。</a:t>
            </a:r>
            <a:r>
              <a:rPr lang="en-US" altLang="zh-CN" sz="1800" dirty="0"/>
              <a:t>									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）在图中最顶上的四个空格上填写“阶码”和“尾数”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）请在图中的虚线方框和虚线椭圆框中填上部件的名称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）请在下图右侧的虚线上标出浮点数加法的步骤名称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）请用文字说明（不要直接标在图上）图中右侧的</a:t>
            </a:r>
            <a:r>
              <a:rPr lang="en-US" altLang="zh-CN" sz="1800" dirty="0"/>
              <a:t>ALU</a:t>
            </a:r>
            <a:r>
              <a:rPr lang="zh-CN" altLang="zh-CN" sz="1800" dirty="0"/>
              <a:t>的两个输入和一个输出分别是什么</a:t>
            </a:r>
            <a:r>
              <a:rPr lang="zh-CN" altLang="zh-CN" sz="1800" dirty="0" smtClean="0"/>
              <a:t>？</a:t>
            </a:r>
            <a:endParaRPr lang="zh-CN" altLang="zh-CN" sz="1800" dirty="0"/>
          </a:p>
          <a:p>
            <a:endParaRPr lang="zh-CN" altLang="en-US" sz="1800" dirty="0"/>
          </a:p>
        </p:txBody>
      </p:sp>
      <p:pic>
        <p:nvPicPr>
          <p:cNvPr id="102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7847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31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答：（</a:t>
            </a:r>
            <a:r>
              <a:rPr lang="en-US" altLang="zh-CN" dirty="0"/>
              <a:t>1</a:t>
            </a:r>
            <a:r>
              <a:rPr lang="zh-CN" altLang="zh-CN" dirty="0"/>
              <a:t>）四个空按顺序分别是“阶码”“尾数”“阶码”“尾数”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）虚线方框是</a:t>
            </a:r>
            <a:r>
              <a:rPr lang="en-US" altLang="zh-CN" dirty="0"/>
              <a:t>ALU</a:t>
            </a:r>
            <a:r>
              <a:rPr lang="zh-CN" altLang="zh-CN" dirty="0"/>
              <a:t>，椭圆方框是“控制”电路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）五个步骤从上到下分别是：</a:t>
            </a:r>
          </a:p>
          <a:p>
            <a:pPr marL="0" indent="0">
              <a:buNone/>
            </a:pPr>
            <a:r>
              <a:rPr lang="zh-CN" altLang="zh-CN" dirty="0"/>
              <a:t>求阶差（或比较指数等其他表述亦可）</a:t>
            </a:r>
          </a:p>
          <a:p>
            <a:pPr marL="0" indent="0">
              <a:buNone/>
            </a:pPr>
            <a:r>
              <a:rPr lang="zh-CN" altLang="zh-CN" dirty="0"/>
              <a:t>对阶（或者“将较小的数进行右移”亦可）</a:t>
            </a:r>
          </a:p>
          <a:p>
            <a:pPr marL="0" indent="0">
              <a:buNone/>
            </a:pPr>
            <a:r>
              <a:rPr lang="zh-CN" altLang="zh-CN" dirty="0"/>
              <a:t>尾数相加 （或者加操作亦可）</a:t>
            </a:r>
          </a:p>
          <a:p>
            <a:pPr marL="0" indent="0">
              <a:buNone/>
            </a:pPr>
            <a:r>
              <a:rPr lang="zh-CN" altLang="zh-CN" dirty="0"/>
              <a:t>规格化</a:t>
            </a:r>
          </a:p>
          <a:p>
            <a:pPr marL="0" indent="0">
              <a:buNone/>
            </a:pPr>
            <a:r>
              <a:rPr lang="zh-CN" altLang="zh-CN" dirty="0"/>
              <a:t>舍入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）图中右侧</a:t>
            </a:r>
            <a:r>
              <a:rPr lang="en-US" altLang="zh-CN" dirty="0"/>
              <a:t>ALU</a:t>
            </a:r>
            <a:r>
              <a:rPr lang="zh-CN" altLang="zh-CN" dirty="0"/>
              <a:t>的左边输入是操作数中绝对值较小的数的尾数经右移对齐后的数值</a:t>
            </a:r>
            <a:r>
              <a:rPr lang="en-US" altLang="zh-CN" dirty="0"/>
              <a:t> </a:t>
            </a:r>
            <a:r>
              <a:rPr lang="zh-CN" altLang="zh-CN" dirty="0"/>
              <a:t>，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右边的输入时操作数中绝对值较大的数的尾数数值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输出是位数求和的结果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zh-CN" altLang="zh-CN" dirty="0"/>
              <a:t>根据答题情况确定是否严格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15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399147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下图是一个非流水的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MIPS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数据通路，请在下表中填写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lw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指令的控制器输出信号值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或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x)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 $s0,$t1,$t2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指令执行时，且此时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t1=5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t2=3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。请填写图中标号位置出的信号的值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58150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74238"/>
              </p:ext>
            </p:extLst>
          </p:nvPr>
        </p:nvGraphicFramePr>
        <p:xfrm>
          <a:off x="1115616" y="1412776"/>
          <a:ext cx="5943601" cy="63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372"/>
                <a:gridCol w="539289"/>
                <a:gridCol w="630017"/>
                <a:gridCol w="723282"/>
                <a:gridCol w="629382"/>
                <a:gridCol w="629382"/>
                <a:gridCol w="723282"/>
                <a:gridCol w="449831"/>
                <a:gridCol w="629382"/>
                <a:gridCol w="629382"/>
              </a:tblGrid>
              <a:tr h="4451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RegDst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ALUSrc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MemtoReg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RegWrite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MemRead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MemWrite 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PCSrc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ALUOP1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ALUOP0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>
                          <a:effectLst/>
                        </a:rPr>
                        <a:t>lw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92068"/>
              </p:ext>
            </p:extLst>
          </p:nvPr>
        </p:nvGraphicFramePr>
        <p:xfrm>
          <a:off x="1191145" y="2204864"/>
          <a:ext cx="3048001" cy="811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975"/>
                <a:gridCol w="630818"/>
                <a:gridCol w="616842"/>
                <a:gridCol w="630183"/>
                <a:gridCol w="630183"/>
              </a:tblGrid>
              <a:tr h="6276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491880" y="4467608"/>
            <a:ext cx="288032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91880" y="4785344"/>
            <a:ext cx="288032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35896" y="5013176"/>
            <a:ext cx="288032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57382" y="5661248"/>
            <a:ext cx="288032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6016" y="4641328"/>
            <a:ext cx="288032" cy="1440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考题类型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选择题  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简答题  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  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en-US" altLang="zh-CN" dirty="0" smtClean="0"/>
              <a:t>3   </a:t>
            </a:r>
            <a:r>
              <a:rPr lang="zh-CN" altLang="en-US" dirty="0" smtClean="0"/>
              <a:t>计算问答题   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  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章考核重点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4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06242"/>
              </p:ext>
            </p:extLst>
          </p:nvPr>
        </p:nvGraphicFramePr>
        <p:xfrm>
          <a:off x="611560" y="1700808"/>
          <a:ext cx="5184575" cy="1042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484"/>
                <a:gridCol w="1073006"/>
                <a:gridCol w="1049233"/>
                <a:gridCol w="1071926"/>
                <a:gridCol w="1071926"/>
              </a:tblGrid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948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1396752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1200" dirty="0"/>
              <a:t>已知某一</a:t>
            </a:r>
            <a:r>
              <a:rPr lang="en-US" altLang="zh-CN" sz="1200" dirty="0"/>
              <a:t>MIPS 32</a:t>
            </a:r>
            <a:r>
              <a:rPr lang="zh-CN" altLang="zh-CN" sz="1200" dirty="0"/>
              <a:t>位标准</a:t>
            </a:r>
            <a:r>
              <a:rPr lang="en-US" altLang="zh-CN" sz="1200" dirty="0"/>
              <a:t>5</a:t>
            </a:r>
            <a:r>
              <a:rPr lang="zh-CN" altLang="zh-CN" sz="1200" dirty="0"/>
              <a:t>级流水线处理器的数据通路和控制信号如下图所示，用它执行以下指令： </a:t>
            </a:r>
          </a:p>
          <a:p>
            <a:pPr marL="0" indent="0">
              <a:buNone/>
            </a:pPr>
            <a:r>
              <a:rPr lang="zh-CN" altLang="zh-CN" sz="1200" b="1" dirty="0"/>
              <a:t>　　　　　　</a:t>
            </a:r>
            <a:r>
              <a:rPr lang="en-US" altLang="zh-CN" sz="1200" b="1" dirty="0"/>
              <a:t>LW R9, 20(R8)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b="1" dirty="0"/>
              <a:t>　　　　　　</a:t>
            </a:r>
            <a:r>
              <a:rPr lang="en-US" altLang="zh-CN" sz="1200" b="1" dirty="0"/>
              <a:t>ADD R8, R8, R1</a:t>
            </a:r>
            <a:endParaRPr lang="zh-CN" altLang="zh-CN" sz="1200" dirty="0"/>
          </a:p>
          <a:p>
            <a:pPr marL="0" indent="0">
              <a:buNone/>
            </a:pPr>
            <a:r>
              <a:rPr lang="zh-CN" altLang="zh-CN" sz="1200" b="1" dirty="0"/>
              <a:t>　　　　　　</a:t>
            </a:r>
            <a:r>
              <a:rPr lang="en-US" altLang="zh-CN" sz="1200" b="1" dirty="0"/>
              <a:t>ADD R21, R21, R10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b="1" dirty="0"/>
              <a:t>　　　　　　</a:t>
            </a:r>
            <a:r>
              <a:rPr lang="en-US" altLang="zh-CN" sz="1200" b="1" dirty="0"/>
              <a:t>SW R9, 4($12)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b="1" dirty="0"/>
              <a:t>　　　　　　</a:t>
            </a:r>
            <a:r>
              <a:rPr lang="en-US" altLang="zh-CN" sz="1200" b="1" dirty="0"/>
              <a:t>J 0x30030004</a:t>
            </a:r>
            <a:endParaRPr lang="zh-CN" altLang="zh-CN" sz="1200" dirty="0"/>
          </a:p>
          <a:p>
            <a:endParaRPr lang="zh-CN" altLang="en-US" dirty="0"/>
          </a:p>
        </p:txBody>
      </p:sp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6" y="1484784"/>
            <a:ext cx="57785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4869160"/>
            <a:ext cx="7409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假定现已执行到第</a:t>
            </a:r>
            <a:r>
              <a:rPr lang="en-US" altLang="zh-CN" sz="1400" dirty="0"/>
              <a:t>5</a:t>
            </a:r>
            <a:r>
              <a:rPr lang="zh-CN" altLang="zh-CN" sz="1400" dirty="0"/>
              <a:t>个时钟周期，所有指令已经在流水线中。完成以下空格内容的填写（控制信号请填写</a:t>
            </a:r>
            <a:r>
              <a:rPr lang="en-US" altLang="zh-CN" sz="1400" dirty="0"/>
              <a:t>0\1\x</a:t>
            </a:r>
            <a:r>
              <a:rPr lang="zh-CN" altLang="zh-CN" sz="1400" dirty="0"/>
              <a:t>）： </a:t>
            </a:r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1</a:t>
            </a:r>
            <a:r>
              <a:rPr lang="zh-CN" altLang="zh-CN" sz="1400" dirty="0"/>
              <a:t>）</a:t>
            </a:r>
            <a:r>
              <a:rPr lang="en-US" altLang="zh-CN" sz="1400" dirty="0"/>
              <a:t>EX</a:t>
            </a:r>
            <a:r>
              <a:rPr lang="zh-CN" altLang="zh-CN" sz="1400" dirty="0"/>
              <a:t>执行阶段：在执行指令</a:t>
            </a:r>
            <a:r>
              <a:rPr lang="en-US" altLang="zh-CN" sz="1400" u="sng" dirty="0"/>
              <a:t>__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zh-CN" altLang="zh-CN" sz="1400" dirty="0" smtClean="0"/>
              <a:t>；</a:t>
            </a:r>
            <a:r>
              <a:rPr lang="en-US" altLang="zh-CN" sz="1400" dirty="0"/>
              <a:t>ID/EX</a:t>
            </a:r>
            <a:r>
              <a:rPr lang="zh-CN" altLang="zh-CN" sz="1400" dirty="0"/>
              <a:t>流水寄存器的</a:t>
            </a:r>
            <a:r>
              <a:rPr lang="en-US" altLang="zh-CN" sz="1400" dirty="0"/>
              <a:t>WB[1</a:t>
            </a:r>
            <a:r>
              <a:rPr lang="en-US" altLang="zh-CN" sz="1400" dirty="0" smtClean="0"/>
              <a:t>]=______</a:t>
            </a:r>
            <a:r>
              <a:rPr lang="zh-CN" altLang="zh-CN" sz="1400" dirty="0"/>
              <a:t>；</a:t>
            </a:r>
            <a:r>
              <a:rPr lang="en-US" altLang="zh-CN" sz="1400" dirty="0"/>
              <a:t>WB[0</a:t>
            </a:r>
            <a:r>
              <a:rPr lang="en-US" altLang="zh-CN" sz="1400" dirty="0" smtClean="0"/>
              <a:t>]=_________</a:t>
            </a:r>
            <a:r>
              <a:rPr lang="zh-CN" altLang="zh-CN" sz="1400" dirty="0"/>
              <a:t>；</a:t>
            </a:r>
            <a:r>
              <a:rPr lang="en-US" altLang="zh-CN" sz="1400" dirty="0"/>
              <a:t>EX[3] </a:t>
            </a:r>
            <a:r>
              <a:rPr lang="en-US" altLang="zh-CN" sz="1400" dirty="0" smtClean="0"/>
              <a:t>=______; </a:t>
            </a:r>
            <a:r>
              <a:rPr lang="en-US" altLang="zh-CN" sz="1400" dirty="0"/>
              <a:t>EX[0</a:t>
            </a:r>
            <a:r>
              <a:rPr lang="en-US" altLang="zh-CN" sz="1400" dirty="0" smtClean="0"/>
              <a:t>]=________</a:t>
            </a:r>
            <a:endParaRPr lang="zh-CN" altLang="zh-CN" sz="1400" dirty="0"/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2</a:t>
            </a:r>
            <a:r>
              <a:rPr lang="zh-CN" altLang="zh-CN" sz="1400" dirty="0"/>
              <a:t>）</a:t>
            </a:r>
            <a:r>
              <a:rPr lang="en-US" altLang="zh-CN" sz="1400" dirty="0"/>
              <a:t>WB</a:t>
            </a:r>
            <a:r>
              <a:rPr lang="zh-CN" altLang="zh-CN" sz="1400" dirty="0"/>
              <a:t>写回阶段：</a:t>
            </a:r>
            <a:r>
              <a:rPr lang="en-US" altLang="zh-CN" sz="1400" dirty="0"/>
              <a:t>MEM/WB</a:t>
            </a:r>
            <a:r>
              <a:rPr lang="zh-CN" altLang="zh-CN" sz="1400" dirty="0"/>
              <a:t>流水寄存器的</a:t>
            </a:r>
            <a:r>
              <a:rPr lang="en-US" altLang="zh-CN" sz="1400" dirty="0"/>
              <a:t> WB[1</a:t>
            </a:r>
            <a:r>
              <a:rPr lang="en-US" altLang="zh-CN" sz="1400" dirty="0" smtClean="0"/>
              <a:t>]=______</a:t>
            </a:r>
            <a:r>
              <a:rPr lang="en-US" altLang="zh-CN" sz="1400" dirty="0"/>
              <a:t>WB[0</a:t>
            </a:r>
            <a:r>
              <a:rPr lang="en-US" altLang="zh-CN" sz="1400" dirty="0" smtClean="0"/>
              <a:t>]=_________ </a:t>
            </a:r>
            <a:endParaRPr lang="zh-CN" altLang="zh-CN" sz="1400" dirty="0"/>
          </a:p>
          <a:p>
            <a:r>
              <a:rPr lang="zh-CN" altLang="zh-CN" sz="1400" dirty="0"/>
              <a:t>（</a:t>
            </a:r>
            <a:r>
              <a:rPr lang="en-US" altLang="zh-CN" sz="1400" dirty="0"/>
              <a:t>3</a:t>
            </a:r>
            <a:r>
              <a:rPr lang="zh-CN" altLang="zh-CN" sz="1400" dirty="0"/>
              <a:t>）</a:t>
            </a:r>
            <a:r>
              <a:rPr lang="en-US" altLang="zh-CN" sz="1400" dirty="0"/>
              <a:t>MEM</a:t>
            </a:r>
            <a:r>
              <a:rPr lang="zh-CN" altLang="zh-CN" sz="1400" dirty="0"/>
              <a:t>访存阶段： </a:t>
            </a:r>
            <a:r>
              <a:rPr lang="en-US" altLang="zh-CN" sz="1400" dirty="0"/>
              <a:t>EX/MEM</a:t>
            </a:r>
            <a:r>
              <a:rPr lang="zh-CN" altLang="zh-CN" sz="1400" dirty="0"/>
              <a:t>流水寄存器的</a:t>
            </a:r>
            <a:r>
              <a:rPr lang="en-US" altLang="zh-CN" sz="1400" dirty="0"/>
              <a:t>M[2</a:t>
            </a:r>
            <a:r>
              <a:rPr lang="en-US" altLang="zh-CN" sz="1400" dirty="0" smtClean="0"/>
              <a:t>]=______; </a:t>
            </a:r>
            <a:r>
              <a:rPr lang="en-US" altLang="zh-CN" sz="1400" dirty="0"/>
              <a:t>M[1</a:t>
            </a:r>
            <a:r>
              <a:rPr lang="en-US" altLang="zh-CN" sz="1400" dirty="0" smtClean="0"/>
              <a:t>]=_______</a:t>
            </a:r>
            <a:r>
              <a:rPr lang="zh-CN" altLang="zh-CN" sz="1400" dirty="0"/>
              <a:t>；</a:t>
            </a:r>
            <a:r>
              <a:rPr lang="en-US" altLang="zh-CN" sz="1400" dirty="0"/>
              <a:t>M[0</a:t>
            </a:r>
            <a:r>
              <a:rPr lang="en-US" altLang="zh-CN" sz="1400" dirty="0" smtClean="0"/>
              <a:t>]=_________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9507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EX</a:t>
            </a:r>
            <a:r>
              <a:rPr lang="zh-CN" altLang="zh-CN" dirty="0"/>
              <a:t>执行阶段：在执行指令</a:t>
            </a:r>
            <a:r>
              <a:rPr lang="en-US" altLang="zh-CN" u="sng" dirty="0"/>
              <a:t>__</a:t>
            </a:r>
            <a:r>
              <a:rPr lang="en-US" altLang="zh-CN" dirty="0"/>
              <a:t> </a:t>
            </a:r>
            <a:r>
              <a:rPr lang="en-US" altLang="zh-CN" u="sng" dirty="0"/>
              <a:t>ADD R21, R21, R10   </a:t>
            </a:r>
            <a:r>
              <a:rPr lang="en-US" altLang="zh-CN" dirty="0"/>
              <a:t> </a:t>
            </a:r>
            <a:r>
              <a:rPr lang="zh-CN" altLang="zh-CN" dirty="0"/>
              <a:t>；</a:t>
            </a:r>
            <a:r>
              <a:rPr lang="en-US" altLang="zh-CN" dirty="0"/>
              <a:t>ID/EX</a:t>
            </a:r>
            <a:r>
              <a:rPr lang="zh-CN" altLang="zh-CN" dirty="0"/>
              <a:t>流水寄存器的</a:t>
            </a:r>
            <a:r>
              <a:rPr lang="en-US" altLang="zh-CN" dirty="0"/>
              <a:t>WB[1]=__1____</a:t>
            </a:r>
            <a:r>
              <a:rPr lang="zh-CN" altLang="zh-CN" dirty="0"/>
              <a:t>；</a:t>
            </a:r>
            <a:r>
              <a:rPr lang="en-US" altLang="zh-CN" dirty="0"/>
              <a:t>WB[0]=____0_____</a:t>
            </a:r>
            <a:r>
              <a:rPr lang="zh-CN" altLang="zh-CN" dirty="0"/>
              <a:t>；</a:t>
            </a:r>
            <a:r>
              <a:rPr lang="en-US" altLang="zh-CN" dirty="0"/>
              <a:t>EX[3] =__1____; EX[0]=____0____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WB</a:t>
            </a:r>
            <a:r>
              <a:rPr lang="zh-CN" altLang="zh-CN" dirty="0"/>
              <a:t>写回阶段：</a:t>
            </a:r>
            <a:r>
              <a:rPr lang="en-US" altLang="zh-CN" dirty="0"/>
              <a:t>MEM/WB</a:t>
            </a:r>
            <a:r>
              <a:rPr lang="zh-CN" altLang="zh-CN" dirty="0"/>
              <a:t>流水寄存器的</a:t>
            </a:r>
            <a:r>
              <a:rPr lang="en-US" altLang="zh-CN" dirty="0"/>
              <a:t> WB[1]=__1____WB[0]=____1_____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MEM</a:t>
            </a:r>
            <a:r>
              <a:rPr lang="zh-CN" altLang="zh-CN" dirty="0"/>
              <a:t>访存阶段： </a:t>
            </a:r>
            <a:r>
              <a:rPr lang="en-US" altLang="zh-CN" dirty="0"/>
              <a:t>EX/MEM</a:t>
            </a:r>
            <a:r>
              <a:rPr lang="zh-CN" altLang="zh-CN" dirty="0"/>
              <a:t>流水寄存器的</a:t>
            </a:r>
            <a:r>
              <a:rPr lang="en-US" altLang="zh-CN" dirty="0"/>
              <a:t>M[2]=__0____; M[1]=___0____</a:t>
            </a:r>
            <a:r>
              <a:rPr lang="zh-CN" altLang="zh-CN" dirty="0"/>
              <a:t>；</a:t>
            </a:r>
            <a:r>
              <a:rPr lang="en-US" altLang="zh-CN" dirty="0"/>
              <a:t>M[0]=____0_____</a:t>
            </a:r>
            <a:endParaRPr lang="zh-CN" altLang="zh-CN" dirty="0"/>
          </a:p>
          <a:p>
            <a:r>
              <a:rPr lang="zh-CN" altLang="zh-CN" dirty="0"/>
              <a:t>如果在上图中增加“</a:t>
            </a:r>
            <a:r>
              <a:rPr lang="en-US" altLang="zh-CN" dirty="0"/>
              <a:t>ALU</a:t>
            </a:r>
            <a:r>
              <a:rPr lang="zh-CN" altLang="zh-CN" dirty="0"/>
              <a:t>输出和</a:t>
            </a:r>
            <a:r>
              <a:rPr lang="en-US" altLang="zh-CN" dirty="0"/>
              <a:t>MEM</a:t>
            </a:r>
            <a:r>
              <a:rPr lang="zh-CN" altLang="zh-CN" dirty="0"/>
              <a:t>输出”到“</a:t>
            </a:r>
            <a:r>
              <a:rPr lang="en-US" altLang="zh-CN" dirty="0"/>
              <a:t>ALU</a:t>
            </a:r>
            <a:r>
              <a:rPr lang="zh-CN" altLang="zh-CN" dirty="0"/>
              <a:t>输入端”的前推（旁路）电路，请说出新增的复选器放在何处</a:t>
            </a:r>
            <a:r>
              <a:rPr lang="en-US" altLang="zh-CN" dirty="0"/>
              <a:t>(</a:t>
            </a:r>
            <a:r>
              <a:rPr lang="zh-CN" altLang="zh-CN" dirty="0"/>
              <a:t>指出在哪一级、什么部件或信号的输入或输出处</a:t>
            </a:r>
            <a:r>
              <a:rPr lang="en-US" altLang="zh-CN" dirty="0"/>
              <a:t>)</a:t>
            </a:r>
            <a:r>
              <a:rPr lang="zh-CN" altLang="zh-CN" dirty="0"/>
              <a:t>？相应控制电路的六个输入信号来源、两个输出控制信号作用在何处（</a:t>
            </a:r>
            <a:r>
              <a:rPr lang="en-US" altLang="zh-CN" dirty="0"/>
              <a:t>10</a:t>
            </a:r>
            <a:r>
              <a:rPr lang="zh-CN" altLang="zh-CN" dirty="0"/>
              <a:t>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3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zh-CN" altLang="zh-CN" dirty="0"/>
              <a:t>假定某</a:t>
            </a:r>
            <a:r>
              <a:rPr lang="en-US" altLang="zh-CN" dirty="0"/>
              <a:t>RISC</a:t>
            </a:r>
            <a:r>
              <a:rPr lang="zh-CN" altLang="zh-CN" dirty="0"/>
              <a:t>处理器为标准的五级流水线（</a:t>
            </a:r>
            <a:r>
              <a:rPr lang="en-US" altLang="zh-CN" dirty="0"/>
              <a:t>IF/ID/EX/MEM/WB</a:t>
            </a:r>
            <a:r>
              <a:rPr lang="zh-CN" altLang="zh-CN" dirty="0"/>
              <a:t>）结构，并且包含旁路硬件。对于下列指令序列：</a:t>
            </a:r>
          </a:p>
          <a:p>
            <a:pPr marL="0" indent="0">
              <a:buNone/>
            </a:pPr>
            <a:r>
              <a:rPr lang="pt-BR" altLang="zh-CN" dirty="0"/>
              <a:t>1</a:t>
            </a:r>
            <a:r>
              <a:rPr lang="zh-CN" altLang="zh-CN" dirty="0"/>
              <a:t>：</a:t>
            </a:r>
            <a:r>
              <a:rPr lang="pt-BR" altLang="zh-CN" dirty="0"/>
              <a:t>LW   R1, 0(R0)	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2</a:t>
            </a:r>
            <a:r>
              <a:rPr lang="zh-CN" altLang="zh-CN" dirty="0"/>
              <a:t>：</a:t>
            </a:r>
            <a:r>
              <a:rPr lang="pt-BR" altLang="zh-CN" dirty="0"/>
              <a:t>LW   R2, 4(R0)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3</a:t>
            </a:r>
            <a:r>
              <a:rPr lang="zh-CN" altLang="zh-CN" dirty="0"/>
              <a:t>：</a:t>
            </a:r>
            <a:r>
              <a:rPr lang="pt-BR" altLang="zh-CN" dirty="0"/>
              <a:t>ADD  R3, R1, R2    ; a=b+e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4</a:t>
            </a:r>
            <a:r>
              <a:rPr lang="zh-CN" altLang="zh-CN" dirty="0"/>
              <a:t>：</a:t>
            </a:r>
            <a:r>
              <a:rPr lang="pt-BR" altLang="zh-CN" dirty="0"/>
              <a:t>SW   R3, 12(R0)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5</a:t>
            </a:r>
            <a:r>
              <a:rPr lang="zh-CN" altLang="zh-CN" dirty="0"/>
              <a:t>：</a:t>
            </a:r>
            <a:r>
              <a:rPr lang="pt-BR" altLang="zh-CN" dirty="0"/>
              <a:t>LW   R4, 8(R0)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6</a:t>
            </a:r>
            <a:r>
              <a:rPr lang="zh-CN" altLang="zh-CN" dirty="0"/>
              <a:t>：</a:t>
            </a:r>
            <a:r>
              <a:rPr lang="pt-BR" altLang="zh-CN" dirty="0"/>
              <a:t>ADD  R5, R1, R4     ; c=b+f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7</a:t>
            </a:r>
            <a:r>
              <a:rPr lang="zh-CN" altLang="zh-CN" dirty="0"/>
              <a:t>：</a:t>
            </a:r>
            <a:r>
              <a:rPr lang="pt-BR" altLang="zh-CN" dirty="0"/>
              <a:t>SW   R5, 16(R0)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请列出上述指令序列所有的“先写后读”数据相关（用文字说明，例如：指令</a:t>
            </a:r>
            <a:r>
              <a:rPr lang="pt-BR" altLang="zh-CN" dirty="0"/>
              <a:t>x</a:t>
            </a:r>
            <a:r>
              <a:rPr lang="zh-CN" altLang="zh-CN" dirty="0"/>
              <a:t>与指令</a:t>
            </a:r>
            <a:r>
              <a:rPr lang="pt-BR" altLang="zh-CN" dirty="0"/>
              <a:t>y</a:t>
            </a:r>
            <a:r>
              <a:rPr lang="zh-CN" altLang="zh-CN" dirty="0"/>
              <a:t>存在</a:t>
            </a:r>
            <a:r>
              <a:rPr lang="pt-BR" altLang="zh-CN" dirty="0"/>
              <a:t>Rz</a:t>
            </a:r>
            <a:r>
              <a:rPr lang="zh-CN" altLang="zh-CN" dirty="0"/>
              <a:t>寄存器的先写后读相关</a:t>
            </a:r>
            <a:r>
              <a:rPr lang="pt-BR" altLang="zh-CN" dirty="0"/>
              <a:t>...</a:t>
            </a:r>
            <a:r>
              <a:rPr lang="zh-CN" altLang="zh-CN" dirty="0"/>
              <a:t>）。</a:t>
            </a:r>
          </a:p>
          <a:p>
            <a:pPr marL="0" lvl="0" indent="0">
              <a:buNone/>
            </a:pPr>
            <a:r>
              <a:rPr lang="zh-CN" altLang="zh-CN" dirty="0"/>
              <a:t>完成上述</a:t>
            </a:r>
            <a:r>
              <a:rPr lang="pt-BR" altLang="zh-CN" dirty="0"/>
              <a:t>7</a:t>
            </a:r>
            <a:r>
              <a:rPr lang="zh-CN" altLang="zh-CN" dirty="0"/>
              <a:t>条指令需要多少时钟周期？流水线因阻塞而停顿的周期数为多少？</a:t>
            </a:r>
          </a:p>
          <a:p>
            <a:pPr marL="0" lvl="0" indent="0">
              <a:buNone/>
            </a:pPr>
            <a:r>
              <a:rPr lang="zh-CN" altLang="zh-CN" dirty="0"/>
              <a:t>利用指令重排技术避免相关来提升程序性能，写出重排后的指令序列。重排序指令序列比原先指令序列的执行减少多少个时钟周期？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806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altLang="zh-CN" dirty="0"/>
              <a:t> </a:t>
            </a:r>
            <a:endParaRPr lang="zh-CN" altLang="zh-CN" dirty="0"/>
          </a:p>
          <a:p>
            <a:r>
              <a:rPr lang="pt-BR" altLang="zh-CN" dirty="0"/>
              <a:t>LW 		R1, 0(R0)</a:t>
            </a:r>
            <a:endParaRPr lang="zh-CN" altLang="zh-CN" dirty="0"/>
          </a:p>
          <a:p>
            <a:r>
              <a:rPr lang="pt-BR" altLang="zh-CN" dirty="0"/>
              <a:t>LW 		R2, 4(R0)</a:t>
            </a:r>
            <a:endParaRPr lang="zh-CN" altLang="zh-CN" dirty="0"/>
          </a:p>
          <a:p>
            <a:r>
              <a:rPr lang="pt-BR" altLang="zh-CN" dirty="0"/>
              <a:t>ADD	R3, R1, R2	;a=b+e</a:t>
            </a:r>
            <a:endParaRPr lang="zh-CN" altLang="zh-CN" dirty="0"/>
          </a:p>
          <a:p>
            <a:r>
              <a:rPr lang="pt-BR" altLang="zh-CN" dirty="0"/>
              <a:t>SW		R3, 12(R0)</a:t>
            </a:r>
            <a:endParaRPr lang="zh-CN" altLang="zh-CN" dirty="0"/>
          </a:p>
          <a:p>
            <a:r>
              <a:rPr lang="pt-BR" altLang="zh-CN" dirty="0"/>
              <a:t>LW		R4, 8(R0)</a:t>
            </a:r>
            <a:endParaRPr lang="zh-CN" altLang="zh-CN" dirty="0"/>
          </a:p>
          <a:p>
            <a:r>
              <a:rPr lang="pt-BR" altLang="zh-CN" dirty="0"/>
              <a:t>ADD	R5, R1, R4</a:t>
            </a:r>
            <a:endParaRPr lang="zh-CN" altLang="zh-CN" dirty="0"/>
          </a:p>
          <a:p>
            <a:r>
              <a:rPr lang="pt-BR" altLang="zh-CN" dirty="0"/>
              <a:t>SW		R5, 16(R0)</a:t>
            </a:r>
            <a:endParaRPr lang="zh-CN" altLang="zh-CN" dirty="0"/>
          </a:p>
          <a:p>
            <a:r>
              <a:rPr lang="zh-CN" altLang="zh-CN" dirty="0"/>
              <a:t>文字描述如下： 指令</a:t>
            </a:r>
            <a:r>
              <a:rPr lang="pt-BR" altLang="zh-CN" dirty="0"/>
              <a:t>1</a:t>
            </a:r>
            <a:r>
              <a:rPr lang="zh-CN" altLang="zh-CN" dirty="0"/>
              <a:t>对</a:t>
            </a:r>
            <a:r>
              <a:rPr lang="pt-BR" altLang="zh-CN" dirty="0"/>
              <a:t>R1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3</a:t>
            </a:r>
            <a:r>
              <a:rPr lang="zh-CN" altLang="zh-CN" dirty="0"/>
              <a:t>对</a:t>
            </a:r>
            <a:r>
              <a:rPr lang="pt-BR" altLang="zh-CN" dirty="0"/>
              <a:t>R1</a:t>
            </a:r>
            <a:r>
              <a:rPr lang="zh-CN" altLang="zh-CN" dirty="0"/>
              <a:t>的读；</a:t>
            </a:r>
          </a:p>
          <a:p>
            <a:r>
              <a:rPr lang="pt-BR" altLang="zh-CN" dirty="0"/>
              <a:t>			   </a:t>
            </a:r>
            <a:r>
              <a:rPr lang="zh-CN" altLang="zh-CN" dirty="0"/>
              <a:t>指令</a:t>
            </a:r>
            <a:r>
              <a:rPr lang="pt-BR" altLang="zh-CN" dirty="0"/>
              <a:t>1</a:t>
            </a:r>
            <a:r>
              <a:rPr lang="zh-CN" altLang="zh-CN" dirty="0"/>
              <a:t>对</a:t>
            </a:r>
            <a:r>
              <a:rPr lang="pt-BR" altLang="zh-CN" dirty="0"/>
              <a:t>R1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6</a:t>
            </a:r>
            <a:r>
              <a:rPr lang="zh-CN" altLang="zh-CN" dirty="0"/>
              <a:t>对</a:t>
            </a:r>
            <a:r>
              <a:rPr lang="pt-BR" altLang="zh-CN" dirty="0"/>
              <a:t>R1</a:t>
            </a:r>
            <a:r>
              <a:rPr lang="zh-CN" altLang="zh-CN" dirty="0"/>
              <a:t>的读；</a:t>
            </a:r>
          </a:p>
          <a:p>
            <a:r>
              <a:rPr lang="pt-BR" altLang="zh-CN" dirty="0"/>
              <a:t>			   </a:t>
            </a:r>
            <a:r>
              <a:rPr lang="zh-CN" altLang="zh-CN" dirty="0"/>
              <a:t>指令</a:t>
            </a:r>
            <a:r>
              <a:rPr lang="pt-BR" altLang="zh-CN" dirty="0"/>
              <a:t>2</a:t>
            </a:r>
            <a:r>
              <a:rPr lang="zh-CN" altLang="zh-CN" dirty="0"/>
              <a:t>对</a:t>
            </a:r>
            <a:r>
              <a:rPr lang="pt-BR" altLang="zh-CN" dirty="0"/>
              <a:t>R2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3</a:t>
            </a:r>
            <a:r>
              <a:rPr lang="zh-CN" altLang="zh-CN" dirty="0"/>
              <a:t>对</a:t>
            </a:r>
            <a:r>
              <a:rPr lang="pt-BR" altLang="zh-CN" dirty="0"/>
              <a:t>R2</a:t>
            </a:r>
            <a:r>
              <a:rPr lang="zh-CN" altLang="zh-CN" dirty="0"/>
              <a:t>的读；</a:t>
            </a:r>
          </a:p>
          <a:p>
            <a:r>
              <a:rPr lang="pt-BR" altLang="zh-CN" dirty="0"/>
              <a:t>			   </a:t>
            </a:r>
            <a:r>
              <a:rPr lang="zh-CN" altLang="zh-CN" dirty="0"/>
              <a:t>指令</a:t>
            </a:r>
            <a:r>
              <a:rPr lang="pt-BR" altLang="zh-CN" dirty="0"/>
              <a:t>3</a:t>
            </a:r>
            <a:r>
              <a:rPr lang="zh-CN" altLang="zh-CN" dirty="0"/>
              <a:t>对</a:t>
            </a:r>
            <a:r>
              <a:rPr lang="pt-BR" altLang="zh-CN" dirty="0"/>
              <a:t>R3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4</a:t>
            </a:r>
            <a:r>
              <a:rPr lang="zh-CN" altLang="zh-CN" dirty="0"/>
              <a:t>对</a:t>
            </a:r>
            <a:r>
              <a:rPr lang="pt-BR" altLang="zh-CN" dirty="0"/>
              <a:t>R3</a:t>
            </a:r>
            <a:r>
              <a:rPr lang="zh-CN" altLang="zh-CN" dirty="0"/>
              <a:t>的读；</a:t>
            </a:r>
          </a:p>
          <a:p>
            <a:r>
              <a:rPr lang="pt-BR" altLang="zh-CN" dirty="0"/>
              <a:t>			   </a:t>
            </a:r>
            <a:r>
              <a:rPr lang="zh-CN" altLang="zh-CN" dirty="0"/>
              <a:t>指令</a:t>
            </a:r>
            <a:r>
              <a:rPr lang="pt-BR" altLang="zh-CN" dirty="0"/>
              <a:t>5</a:t>
            </a:r>
            <a:r>
              <a:rPr lang="zh-CN" altLang="zh-CN" dirty="0"/>
              <a:t>对</a:t>
            </a:r>
            <a:r>
              <a:rPr lang="pt-BR" altLang="zh-CN" dirty="0"/>
              <a:t>R4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6</a:t>
            </a:r>
            <a:r>
              <a:rPr lang="zh-CN" altLang="zh-CN" dirty="0"/>
              <a:t>对</a:t>
            </a:r>
            <a:r>
              <a:rPr lang="pt-BR" altLang="zh-CN" dirty="0"/>
              <a:t>R4</a:t>
            </a:r>
            <a:r>
              <a:rPr lang="zh-CN" altLang="zh-CN" dirty="0"/>
              <a:t>的读；</a:t>
            </a:r>
          </a:p>
          <a:p>
            <a:r>
              <a:rPr lang="pt-BR" altLang="zh-CN" dirty="0"/>
              <a:t>			   </a:t>
            </a:r>
            <a:r>
              <a:rPr lang="zh-CN" altLang="zh-CN" dirty="0"/>
              <a:t>指令</a:t>
            </a:r>
            <a:r>
              <a:rPr lang="pt-BR" altLang="zh-CN" dirty="0"/>
              <a:t>6</a:t>
            </a:r>
            <a:r>
              <a:rPr lang="zh-CN" altLang="zh-CN" dirty="0"/>
              <a:t>对</a:t>
            </a:r>
            <a:r>
              <a:rPr lang="pt-BR" altLang="zh-CN" dirty="0"/>
              <a:t>R5</a:t>
            </a:r>
            <a:r>
              <a:rPr lang="zh-CN" altLang="zh-CN" dirty="0"/>
              <a:t>的写</a:t>
            </a:r>
            <a:r>
              <a:rPr lang="pt-BR" altLang="zh-CN" dirty="0"/>
              <a:t>/</a:t>
            </a:r>
            <a:r>
              <a:rPr lang="zh-CN" altLang="zh-CN" dirty="0"/>
              <a:t>指令</a:t>
            </a:r>
            <a:r>
              <a:rPr lang="pt-BR" altLang="zh-CN" dirty="0"/>
              <a:t>7</a:t>
            </a:r>
            <a:r>
              <a:rPr lang="zh-CN" altLang="zh-CN" dirty="0"/>
              <a:t>对</a:t>
            </a:r>
            <a:r>
              <a:rPr lang="pt-BR" altLang="zh-CN" dirty="0"/>
              <a:t>R5</a:t>
            </a:r>
            <a:r>
              <a:rPr lang="zh-CN" altLang="zh-CN" dirty="0"/>
              <a:t>的读；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pt-BR" altLang="zh-CN" dirty="0"/>
              <a:t>(5</a:t>
            </a:r>
            <a:r>
              <a:rPr lang="zh-CN" altLang="zh-CN" dirty="0"/>
              <a:t>分</a:t>
            </a:r>
            <a:r>
              <a:rPr lang="pt-BR" altLang="zh-CN" dirty="0"/>
              <a:t>)</a:t>
            </a:r>
            <a:endParaRPr lang="zh-CN" altLang="zh-CN" dirty="0"/>
          </a:p>
          <a:p>
            <a:r>
              <a:rPr lang="zh-CN" altLang="zh-CN" dirty="0"/>
              <a:t>如果不存在</a:t>
            </a:r>
            <a:r>
              <a:rPr lang="pt-BR" altLang="zh-CN" dirty="0"/>
              <a:t>forwarding</a:t>
            </a:r>
            <a:r>
              <a:rPr lang="zh-CN" altLang="zh-CN" dirty="0"/>
              <a:t>逻辑，</a:t>
            </a:r>
            <a:r>
              <a:rPr lang="pt-BR" altLang="zh-CN" dirty="0"/>
              <a:t>LW</a:t>
            </a:r>
            <a:r>
              <a:rPr lang="zh-CN" altLang="zh-CN" dirty="0"/>
              <a:t>指令之后用到该指令的结果，需要停顿</a:t>
            </a:r>
            <a:r>
              <a:rPr lang="pt-BR" altLang="zh-CN" dirty="0"/>
              <a:t>2</a:t>
            </a:r>
            <a:r>
              <a:rPr lang="zh-CN" altLang="zh-CN" dirty="0"/>
              <a:t>拍。由于存在</a:t>
            </a:r>
            <a:r>
              <a:rPr lang="en-US" altLang="zh-CN" dirty="0"/>
              <a:t>forwarding</a:t>
            </a:r>
            <a:r>
              <a:rPr lang="zh-CN" altLang="zh-CN" dirty="0"/>
              <a:t>逻辑，只需要停顿一拍。得知执行上述指令序列共需要</a:t>
            </a:r>
            <a:r>
              <a:rPr lang="en-US" altLang="zh-CN" dirty="0"/>
              <a:t>13 </a:t>
            </a:r>
            <a:r>
              <a:rPr lang="zh-CN" altLang="zh-CN" dirty="0"/>
              <a:t>拍。</a:t>
            </a:r>
          </a:p>
          <a:p>
            <a:r>
              <a:rPr lang="en-US" altLang="zh-CN" dirty="0"/>
              <a:t>(5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LW 		R1, 0(R0)</a:t>
            </a:r>
            <a:endParaRPr lang="zh-CN" altLang="zh-CN" dirty="0"/>
          </a:p>
          <a:p>
            <a:r>
              <a:rPr lang="pt-BR" altLang="zh-CN" dirty="0"/>
              <a:t>LW 		R2, 4(R0)</a:t>
            </a:r>
            <a:endParaRPr lang="zh-CN" altLang="zh-CN" dirty="0"/>
          </a:p>
          <a:p>
            <a:r>
              <a:rPr lang="pt-BR" altLang="zh-CN" dirty="0"/>
              <a:t>LW		R4, 8(R0)</a:t>
            </a:r>
            <a:endParaRPr lang="zh-CN" altLang="zh-CN" dirty="0"/>
          </a:p>
          <a:p>
            <a:r>
              <a:rPr lang="pt-BR" altLang="zh-CN" dirty="0"/>
              <a:t>ADD	R3, R1, R2	;a=b+e</a:t>
            </a:r>
            <a:endParaRPr lang="zh-CN" altLang="zh-CN" dirty="0"/>
          </a:p>
          <a:p>
            <a:r>
              <a:rPr lang="pt-BR" altLang="zh-CN" dirty="0"/>
              <a:t>ADD	R5, R1, R4</a:t>
            </a:r>
            <a:endParaRPr lang="zh-CN" altLang="zh-CN" dirty="0"/>
          </a:p>
          <a:p>
            <a:r>
              <a:rPr lang="pt-BR" altLang="zh-CN" dirty="0"/>
              <a:t>SW		R3, 12(R0)</a:t>
            </a:r>
            <a:endParaRPr lang="zh-CN" altLang="zh-CN" dirty="0"/>
          </a:p>
          <a:p>
            <a:r>
              <a:rPr lang="pt-BR" altLang="zh-CN" dirty="0"/>
              <a:t>SW		R5, 16(R0)</a:t>
            </a:r>
            <a:endParaRPr lang="zh-CN" altLang="zh-CN" dirty="0"/>
          </a:p>
          <a:p>
            <a:r>
              <a:rPr lang="zh-CN" altLang="zh-CN" dirty="0"/>
              <a:t>通过重排序指令，执行上述指令序列只需要</a:t>
            </a:r>
            <a:r>
              <a:rPr lang="pt-BR" altLang="zh-CN" dirty="0"/>
              <a:t>11</a:t>
            </a:r>
            <a:r>
              <a:rPr lang="zh-CN" altLang="zh-CN" dirty="0"/>
              <a:t>拍。重排序指令序列可以比原先指令序列的执行减少</a:t>
            </a:r>
            <a:r>
              <a:rPr lang="pt-BR" altLang="zh-CN" dirty="0"/>
              <a:t>2</a:t>
            </a:r>
            <a:r>
              <a:rPr lang="zh-CN" altLang="zh-CN" dirty="0"/>
              <a:t>拍。</a:t>
            </a:r>
            <a:r>
              <a:rPr lang="en-US" altLang="zh-CN" dirty="0"/>
              <a:t>(5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重新表述一下</a:t>
            </a:r>
          </a:p>
          <a:p>
            <a:r>
              <a:rPr lang="en-US" altLang="zh-CN" dirty="0"/>
              <a:t> 4+7=</a:t>
            </a:r>
            <a:r>
              <a:rPr lang="zh-CN" altLang="zh-CN" dirty="0"/>
              <a:t>理想，停顿</a:t>
            </a:r>
            <a:r>
              <a:rPr lang="en-US" altLang="zh-CN" dirty="0"/>
              <a:t>lw1</a:t>
            </a:r>
            <a:r>
              <a:rPr lang="zh-CN" altLang="zh-CN" dirty="0"/>
              <a:t>、</a:t>
            </a:r>
            <a:r>
              <a:rPr lang="en-US" altLang="zh-CN" dirty="0"/>
              <a:t>lw1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93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sz="2400" dirty="0"/>
              <a:t>假设某个小的</a:t>
            </a:r>
            <a:r>
              <a:rPr lang="pt-BR" altLang="zh-CN" sz="2400" dirty="0"/>
              <a:t>cache</a:t>
            </a:r>
            <a:r>
              <a:rPr lang="zh-CN" altLang="zh-CN" sz="2400" dirty="0"/>
              <a:t>，该</a:t>
            </a:r>
            <a:r>
              <a:rPr lang="pt-BR" altLang="zh-CN" sz="2400" dirty="0"/>
              <a:t>cache</a:t>
            </a:r>
            <a:r>
              <a:rPr lang="zh-CN" altLang="zh-CN" sz="2400" dirty="0"/>
              <a:t>有</a:t>
            </a:r>
            <a:r>
              <a:rPr lang="pt-BR" altLang="zh-CN" sz="2400" dirty="0"/>
              <a:t>4</a:t>
            </a:r>
            <a:r>
              <a:rPr lang="zh-CN" altLang="zh-CN" sz="2400" dirty="0"/>
              <a:t>个块，块大小为</a:t>
            </a:r>
            <a:r>
              <a:rPr lang="pt-BR" altLang="zh-CN" sz="2400" dirty="0"/>
              <a:t>1</a:t>
            </a:r>
            <a:r>
              <a:rPr lang="zh-CN" altLang="zh-CN" sz="2400" dirty="0"/>
              <a:t>个字，分别按照直接映射和全相联映射两种方案进行设计。当该</a:t>
            </a:r>
            <a:r>
              <a:rPr lang="pt-BR" altLang="zh-CN" sz="2400" dirty="0"/>
              <a:t>cache</a:t>
            </a:r>
            <a:r>
              <a:rPr lang="zh-CN" altLang="zh-CN" sz="2400" dirty="0"/>
              <a:t>全空（没有有效数据）时，按照以下地址（字地址）</a:t>
            </a:r>
            <a:r>
              <a:rPr lang="pt-BR" altLang="zh-CN" sz="2400" dirty="0"/>
              <a:t>11</a:t>
            </a:r>
            <a:r>
              <a:rPr lang="zh-CN" altLang="zh-CN" sz="2400" dirty="0"/>
              <a:t>、</a:t>
            </a:r>
            <a:r>
              <a:rPr lang="pt-BR" altLang="zh-CN" sz="2400" dirty="0"/>
              <a:t>19</a:t>
            </a:r>
            <a:r>
              <a:rPr lang="zh-CN" altLang="zh-CN" sz="2400" dirty="0"/>
              <a:t>、</a:t>
            </a:r>
            <a:r>
              <a:rPr lang="pt-BR" altLang="zh-CN" sz="2400" dirty="0"/>
              <a:t>3</a:t>
            </a:r>
            <a:r>
              <a:rPr lang="zh-CN" altLang="zh-CN" sz="2400" dirty="0"/>
              <a:t>、</a:t>
            </a:r>
            <a:r>
              <a:rPr lang="pt-BR" altLang="zh-CN" sz="2400" dirty="0"/>
              <a:t>11</a:t>
            </a:r>
            <a:r>
              <a:rPr lang="zh-CN" altLang="zh-CN" sz="2400" dirty="0"/>
              <a:t>、</a:t>
            </a:r>
            <a:r>
              <a:rPr lang="pt-BR" altLang="zh-CN" sz="2400" dirty="0"/>
              <a:t>17</a:t>
            </a:r>
            <a:r>
              <a:rPr lang="zh-CN" altLang="zh-CN" sz="2400" dirty="0"/>
              <a:t>、</a:t>
            </a:r>
            <a:r>
              <a:rPr lang="pt-BR" altLang="zh-CN" sz="2400" dirty="0"/>
              <a:t>19</a:t>
            </a:r>
            <a:r>
              <a:rPr lang="zh-CN" altLang="zh-CN" sz="2400" dirty="0"/>
              <a:t>依次访问时：</a:t>
            </a:r>
          </a:p>
          <a:p>
            <a:pPr marL="0" lv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请</a:t>
            </a:r>
            <a:r>
              <a:rPr lang="zh-CN" altLang="zh-CN" sz="2400" dirty="0"/>
              <a:t>简要说明什么是直接映射与全相联映射</a:t>
            </a:r>
            <a:r>
              <a:rPr lang="zh-CN" altLang="zh-CN" sz="2400" dirty="0" smtClean="0"/>
              <a:t>？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求</a:t>
            </a:r>
            <a:r>
              <a:rPr lang="zh-CN" altLang="zh-CN" sz="2400" dirty="0"/>
              <a:t>直接映射总共造成的</a:t>
            </a:r>
            <a:r>
              <a:rPr lang="pt-BR" altLang="zh-CN" sz="2400" dirty="0"/>
              <a:t>cache</a:t>
            </a:r>
            <a:r>
              <a:rPr lang="zh-CN" altLang="zh-CN" sz="2400" dirty="0"/>
              <a:t>缺失的次数</a:t>
            </a:r>
            <a:r>
              <a:rPr lang="zh-CN" altLang="zh-CN" sz="2400" dirty="0" smtClean="0"/>
              <a:t>？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 smtClean="0"/>
              <a:t>3)</a:t>
            </a:r>
            <a:r>
              <a:rPr lang="zh-CN" altLang="zh-CN" sz="2400" dirty="0" smtClean="0"/>
              <a:t>求</a:t>
            </a:r>
            <a:r>
              <a:rPr lang="zh-CN" altLang="zh-CN" sz="2400" dirty="0"/>
              <a:t>全相联映射总共造成的</a:t>
            </a:r>
            <a:r>
              <a:rPr lang="pt-BR" altLang="zh-CN" sz="2400" dirty="0"/>
              <a:t>cache</a:t>
            </a:r>
            <a:r>
              <a:rPr lang="zh-CN" altLang="zh-CN" sz="2400" dirty="0"/>
              <a:t>缺失的次数</a:t>
            </a:r>
            <a:r>
              <a:rPr lang="zh-CN" altLang="zh-CN" sz="2400" dirty="0" smtClean="0"/>
              <a:t>？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4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）直接映射方式是将内存块映射到</a:t>
            </a:r>
            <a:r>
              <a:rPr lang="en-US" altLang="zh-CN" dirty="0"/>
              <a:t>cache</a:t>
            </a:r>
            <a:r>
              <a:rPr lang="zh-CN" altLang="zh-CN" dirty="0"/>
              <a:t>中的唯一位置，具体映射方法为：</a:t>
            </a:r>
            <a:r>
              <a:rPr lang="en-US" altLang="zh-CN" dirty="0"/>
              <a:t>   </a:t>
            </a:r>
            <a:r>
              <a:rPr lang="zh-CN" altLang="zh-CN" dirty="0"/>
              <a:t>块地址</a:t>
            </a:r>
            <a:r>
              <a:rPr lang="en-US" altLang="zh-CN" dirty="0"/>
              <a:t> mod cache</a:t>
            </a:r>
            <a:r>
              <a:rPr lang="zh-CN" altLang="zh-CN" dirty="0"/>
              <a:t>的块数</a:t>
            </a:r>
          </a:p>
          <a:p>
            <a:r>
              <a:rPr lang="zh-CN" altLang="zh-CN" dirty="0"/>
              <a:t>全相联映射方式可以将内存块映射到</a:t>
            </a:r>
            <a:r>
              <a:rPr lang="en-US" altLang="zh-CN" dirty="0"/>
              <a:t>cache</a:t>
            </a:r>
            <a:r>
              <a:rPr lang="zh-CN" altLang="zh-CN" dirty="0"/>
              <a:t>中的任意位置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6</a:t>
            </a:r>
            <a:r>
              <a:rPr lang="zh-CN" altLang="zh-CN" dirty="0"/>
              <a:t>次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4</a:t>
            </a:r>
            <a:r>
              <a:rPr lang="zh-CN" altLang="zh-CN" dirty="0"/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49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sz="3000" dirty="0" smtClean="0"/>
              <a:t>      </a:t>
            </a:r>
            <a:r>
              <a:rPr lang="zh-CN" altLang="zh-CN" sz="3000" dirty="0" smtClean="0"/>
              <a:t>若</a:t>
            </a:r>
            <a:r>
              <a:rPr lang="zh-CN" altLang="zh-CN" sz="3000" dirty="0"/>
              <a:t>不考虑存储器阻塞时某处理器的基本</a:t>
            </a:r>
            <a:r>
              <a:rPr lang="pt-BR" altLang="zh-CN" sz="3000" dirty="0"/>
              <a:t>CPI</a:t>
            </a:r>
            <a:r>
              <a:rPr lang="zh-CN" altLang="zh-CN" sz="3000" dirty="0"/>
              <a:t>值为</a:t>
            </a:r>
            <a:r>
              <a:rPr lang="pt-BR" altLang="zh-CN" sz="3000" dirty="0"/>
              <a:t>1.8</a:t>
            </a:r>
            <a:r>
              <a:rPr lang="zh-CN" altLang="zh-CN" sz="3000" dirty="0"/>
              <a:t>。指令缓存的命中率为</a:t>
            </a:r>
            <a:r>
              <a:rPr lang="pt-BR" altLang="zh-CN" sz="3000" dirty="0"/>
              <a:t>0.95</a:t>
            </a:r>
            <a:r>
              <a:rPr lang="zh-CN" altLang="zh-CN" sz="3000" dirty="0"/>
              <a:t>，数据缓存的命中率为</a:t>
            </a:r>
            <a:r>
              <a:rPr lang="pt-BR" altLang="zh-CN" sz="3000" dirty="0"/>
              <a:t>0.98</a:t>
            </a:r>
            <a:r>
              <a:rPr lang="zh-CN" altLang="zh-CN" sz="3000" dirty="0"/>
              <a:t>。假设执行的指令总数为</a:t>
            </a:r>
            <a:r>
              <a:rPr lang="pt-BR" altLang="zh-CN" sz="3000" dirty="0"/>
              <a:t>IC</a:t>
            </a:r>
            <a:r>
              <a:rPr lang="zh-CN" altLang="zh-CN" sz="3000" dirty="0"/>
              <a:t>，内存访问指令占所有执行指令的</a:t>
            </a:r>
            <a:r>
              <a:rPr lang="pt-BR" altLang="zh-CN" sz="3000" dirty="0"/>
              <a:t>30%</a:t>
            </a:r>
            <a:r>
              <a:rPr lang="zh-CN" altLang="zh-CN" sz="3000" dirty="0"/>
              <a:t>。访存指令中</a:t>
            </a:r>
            <a:r>
              <a:rPr lang="pt-BR" altLang="zh-CN" sz="3000" dirty="0"/>
              <a:t>80%</a:t>
            </a:r>
            <a:r>
              <a:rPr lang="zh-CN" altLang="zh-CN" sz="3000" dirty="0"/>
              <a:t>是</a:t>
            </a:r>
            <a:r>
              <a:rPr lang="pt-BR" altLang="zh-CN" sz="3000" dirty="0"/>
              <a:t>lw</a:t>
            </a:r>
            <a:r>
              <a:rPr lang="zh-CN" altLang="zh-CN" sz="3000" dirty="0"/>
              <a:t>指令，</a:t>
            </a:r>
            <a:r>
              <a:rPr lang="pt-BR" altLang="zh-CN" sz="3000" dirty="0"/>
              <a:t>20%</a:t>
            </a:r>
            <a:r>
              <a:rPr lang="zh-CN" altLang="zh-CN" sz="3000" dirty="0"/>
              <a:t>是</a:t>
            </a:r>
            <a:r>
              <a:rPr lang="pt-BR" altLang="zh-CN" sz="3000" dirty="0"/>
              <a:t>sw</a:t>
            </a:r>
            <a:r>
              <a:rPr lang="zh-CN" altLang="zh-CN" sz="3000" dirty="0"/>
              <a:t>指令。读缺操作的缺失代价是</a:t>
            </a:r>
            <a:r>
              <a:rPr lang="pt-BR" altLang="zh-CN" sz="3000" dirty="0"/>
              <a:t>20</a:t>
            </a:r>
            <a:r>
              <a:rPr lang="zh-CN" altLang="zh-CN" sz="3000" dirty="0"/>
              <a:t>个周期，写操作的缺失代价是</a:t>
            </a:r>
            <a:r>
              <a:rPr lang="pt-BR" altLang="zh-CN" sz="3000" dirty="0"/>
              <a:t>5</a:t>
            </a:r>
            <a:r>
              <a:rPr lang="zh-CN" altLang="zh-CN" sz="3000" dirty="0"/>
              <a:t>个周期。</a:t>
            </a:r>
          </a:p>
          <a:p>
            <a:pPr lvl="0"/>
            <a:r>
              <a:rPr lang="zh-CN" altLang="zh-CN" sz="3000" dirty="0"/>
              <a:t>请解释什么是</a:t>
            </a:r>
            <a:r>
              <a:rPr lang="pt-BR" altLang="zh-CN" sz="3000" dirty="0"/>
              <a:t>cache</a:t>
            </a:r>
            <a:r>
              <a:rPr lang="zh-CN" altLang="zh-CN" sz="3000" dirty="0"/>
              <a:t>命中率</a:t>
            </a:r>
            <a:r>
              <a:rPr lang="zh-CN" altLang="zh-CN" sz="3000" dirty="0" smtClean="0"/>
              <a:t>？</a:t>
            </a:r>
            <a:endParaRPr lang="zh-CN" altLang="zh-CN" sz="3000" dirty="0"/>
          </a:p>
          <a:p>
            <a:pPr lvl="0"/>
            <a:r>
              <a:rPr lang="zh-CN" altLang="zh-CN" sz="3000" dirty="0"/>
              <a:t>请问由“指令缓存缺失”引起的时钟周期损失数为多少</a:t>
            </a:r>
            <a:r>
              <a:rPr lang="zh-CN" altLang="zh-CN" sz="3000" dirty="0" smtClean="0"/>
              <a:t>？）</a:t>
            </a:r>
            <a:endParaRPr lang="zh-CN" altLang="zh-CN" sz="3000" dirty="0"/>
          </a:p>
          <a:p>
            <a:pPr lvl="0"/>
            <a:r>
              <a:rPr lang="zh-CN" altLang="zh-CN" sz="3000" dirty="0"/>
              <a:t>请问“数据缓存读缺失”和“数据缓存写缺失”分别引起的时钟周期损失数为多少</a:t>
            </a:r>
            <a:r>
              <a:rPr lang="zh-CN" altLang="zh-CN" sz="3000" dirty="0" smtClean="0"/>
              <a:t>？</a:t>
            </a:r>
            <a:endParaRPr lang="zh-CN" altLang="zh-CN" sz="3000" dirty="0"/>
          </a:p>
          <a:p>
            <a:pPr lvl="0"/>
            <a:r>
              <a:rPr lang="zh-CN" altLang="zh-CN" sz="3000" dirty="0"/>
              <a:t>如果考虑上述存储器阻塞延迟，计算处理器的</a:t>
            </a:r>
            <a:r>
              <a:rPr lang="pt-BR" altLang="zh-CN" sz="3000" dirty="0"/>
              <a:t>CPI</a:t>
            </a:r>
            <a:r>
              <a:rPr lang="zh-CN" altLang="zh-CN" sz="30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18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dirty="0"/>
              <a:t>cache</a:t>
            </a:r>
            <a:r>
              <a:rPr lang="zh-CN" altLang="zh-CN" dirty="0"/>
              <a:t>命中率指在</a:t>
            </a:r>
            <a:r>
              <a:rPr lang="en-US" altLang="zh-CN" dirty="0"/>
              <a:t>cache</a:t>
            </a:r>
            <a:r>
              <a:rPr lang="zh-CN" altLang="zh-CN" dirty="0"/>
              <a:t>中找到所需数据的存储访问比例。</a:t>
            </a:r>
          </a:p>
          <a:p>
            <a:pPr marL="0" lvl="0" indent="0">
              <a:buNone/>
            </a:pPr>
            <a:r>
              <a:rPr lang="en-US" altLang="zh-CN" dirty="0"/>
              <a:t>IC*(1-0.95)*20=1*IC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数据缓存读缺失引起的时钟周期损失数：</a:t>
            </a:r>
            <a:r>
              <a:rPr lang="en-US" altLang="zh-CN" dirty="0"/>
              <a:t>IC*0.3*0.8*1-0.98</a:t>
            </a:r>
            <a:r>
              <a:rPr lang="zh-CN" altLang="zh-CN" dirty="0"/>
              <a:t>）</a:t>
            </a:r>
            <a:r>
              <a:rPr lang="en-US" altLang="zh-CN" dirty="0"/>
              <a:t>*20=0.096*IC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数据缓存写缺失引起的时钟周期损失</a:t>
            </a:r>
            <a:r>
              <a:rPr lang="en-US" altLang="zh-CN" dirty="0"/>
              <a:t>=IC*0.3*0.2*</a:t>
            </a:r>
            <a:r>
              <a:rPr lang="zh-CN" altLang="zh-CN" dirty="0"/>
              <a:t>（</a:t>
            </a:r>
            <a:r>
              <a:rPr lang="en-US" altLang="zh-CN" dirty="0"/>
              <a:t>1-0.98</a:t>
            </a:r>
            <a:r>
              <a:rPr lang="zh-CN" altLang="zh-CN" dirty="0"/>
              <a:t>）</a:t>
            </a:r>
            <a:r>
              <a:rPr lang="en-US" altLang="zh-CN" dirty="0"/>
              <a:t>*5=0.006*IC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有效</a:t>
            </a:r>
            <a:r>
              <a:rPr lang="en-US" altLang="zh-CN" dirty="0"/>
              <a:t>CPI=</a:t>
            </a:r>
            <a:r>
              <a:rPr lang="zh-CN" altLang="zh-CN" dirty="0"/>
              <a:t>基本</a:t>
            </a:r>
            <a:r>
              <a:rPr lang="en-US" altLang="zh-CN" dirty="0"/>
              <a:t>CPI + I-cache</a:t>
            </a:r>
            <a:r>
              <a:rPr lang="zh-CN" altLang="zh-CN" dirty="0"/>
              <a:t>对</a:t>
            </a:r>
            <a:r>
              <a:rPr lang="en-US" altLang="zh-CN" dirty="0"/>
              <a:t>CPI</a:t>
            </a:r>
            <a:r>
              <a:rPr lang="zh-CN" altLang="zh-CN" dirty="0"/>
              <a:t>的影响</a:t>
            </a:r>
            <a:r>
              <a:rPr lang="en-US" altLang="zh-CN" dirty="0"/>
              <a:t>+ D-cache</a:t>
            </a:r>
            <a:r>
              <a:rPr lang="zh-CN" altLang="zh-CN" dirty="0"/>
              <a:t>对</a:t>
            </a:r>
            <a:r>
              <a:rPr lang="en-US" altLang="zh-CN" dirty="0"/>
              <a:t>CPU</a:t>
            </a:r>
            <a:r>
              <a:rPr lang="zh-CN" altLang="zh-CN" dirty="0"/>
              <a:t>的影响 </a:t>
            </a:r>
          </a:p>
          <a:p>
            <a:pPr marL="0" indent="0">
              <a:buNone/>
            </a:pPr>
            <a:r>
              <a:rPr lang="en-US" altLang="zh-CN" dirty="0"/>
              <a:t>= 1.8+1+0.096+0.006=2.902</a:t>
            </a:r>
            <a:r>
              <a:rPr lang="zh-CN" altLang="zh-CN" dirty="0"/>
              <a:t>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0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第一章主要知识点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决定</a:t>
            </a:r>
            <a:r>
              <a:rPr lang="zh-CN" altLang="en-US" dirty="0">
                <a:ea typeface="宋体" pitchFamily="2" charset="-122"/>
              </a:rPr>
              <a:t>程序性能的</a:t>
            </a:r>
            <a:r>
              <a:rPr lang="zh-CN" altLang="en-US" dirty="0" smtClean="0">
                <a:ea typeface="宋体" pitchFamily="2" charset="-122"/>
              </a:rPr>
              <a:t>因素：算法，编程语言、编译器和体系结构，处理器和存储系统、</a:t>
            </a:r>
            <a:r>
              <a:rPr lang="en-US" altLang="zh-CN" dirty="0" smtClean="0">
                <a:ea typeface="宋体" pitchFamily="2" charset="-122"/>
              </a:rPr>
              <a:t>IO</a:t>
            </a:r>
            <a:r>
              <a:rPr lang="zh-CN" altLang="en-US" dirty="0" smtClean="0">
                <a:ea typeface="宋体" pitchFamily="2" charset="-122"/>
              </a:rPr>
              <a:t>系统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个伟大</a:t>
            </a:r>
            <a:r>
              <a:rPr lang="zh-CN" altLang="en-US" dirty="0" smtClean="0">
                <a:ea typeface="宋体" pitchFamily="2" charset="-122"/>
              </a:rPr>
              <a:t>思想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功耗和性能的关系：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性能定义和</a:t>
            </a:r>
            <a:r>
              <a:rPr lang="zh-CN" altLang="en-US" dirty="0" smtClean="0">
                <a:ea typeface="宋体" pitchFamily="2" charset="-122"/>
              </a:rPr>
              <a:t>度量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性能公式 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Tcpu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=CPI*IC*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Tcyc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65205"/>
              </p:ext>
            </p:extLst>
          </p:nvPr>
        </p:nvGraphicFramePr>
        <p:xfrm>
          <a:off x="4572000" y="3789040"/>
          <a:ext cx="279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3" imgW="2793960" imgH="406080" progId="Equation.3">
                  <p:embed/>
                </p:oleObj>
              </mc:Choice>
              <mc:Fallback>
                <p:oleObj name="公式" r:id="rId3" imgW="27939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789040"/>
                        <a:ext cx="2794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6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MIPS32</a:t>
            </a:r>
            <a:r>
              <a:rPr lang="zh-CN" altLang="en-US" dirty="0" smtClean="0"/>
              <a:t>指令：简单的汇编程序编程　分支，循环</a:t>
            </a:r>
            <a:endParaRPr lang="en-US" altLang="zh-CN" dirty="0" smtClean="0"/>
          </a:p>
          <a:p>
            <a:r>
              <a:rPr lang="zh-CN" altLang="en-US" dirty="0" smtClean="0"/>
              <a:t>指令编码：三种指令格式</a:t>
            </a:r>
            <a:endParaRPr lang="en-US" altLang="zh-CN" dirty="0" smtClean="0"/>
          </a:p>
          <a:p>
            <a:r>
              <a:rPr lang="zh-CN" altLang="en-US" dirty="0" smtClean="0"/>
              <a:t>地址寻址模式：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>
                <a:ea typeface="宋体" pitchFamily="2" charset="-122"/>
              </a:rPr>
              <a:t>          </a:t>
            </a:r>
            <a:r>
              <a:rPr lang="en-US" altLang="zh-CN" sz="1600" dirty="0" smtClean="0">
                <a:ea typeface="宋体" pitchFamily="2" charset="-122"/>
              </a:rPr>
              <a:t>1</a:t>
            </a:r>
            <a:r>
              <a:rPr lang="zh-CN" altLang="en-US" sz="1600" dirty="0" smtClean="0">
                <a:ea typeface="宋体" pitchFamily="2" charset="-122"/>
              </a:rPr>
              <a:t>、 基址寻址     </a:t>
            </a:r>
            <a:r>
              <a:rPr lang="en-US" altLang="zh-CN" sz="1600" dirty="0" smtClean="0">
                <a:ea typeface="宋体" pitchFamily="2" charset="-122"/>
              </a:rPr>
              <a:t>A[6] -&gt;    </a:t>
            </a:r>
            <a:r>
              <a:rPr lang="en-US" altLang="zh-CN" sz="1600" dirty="0" err="1" smtClean="0">
                <a:ea typeface="宋体" pitchFamily="2" charset="-122"/>
              </a:rPr>
              <a:t>lw</a:t>
            </a:r>
            <a:r>
              <a:rPr lang="en-US" altLang="zh-CN" sz="1600" dirty="0" smtClean="0">
                <a:ea typeface="宋体" pitchFamily="2" charset="-122"/>
              </a:rPr>
              <a:t> $t1,24($s0)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700" dirty="0" smtClean="0">
                <a:ea typeface="宋体" pitchFamily="2" charset="-122"/>
              </a:rPr>
              <a:t>          2</a:t>
            </a:r>
            <a:r>
              <a:rPr lang="zh-CN" altLang="en-US" sz="1700" dirty="0" smtClean="0">
                <a:ea typeface="宋体" pitchFamily="2" charset="-122"/>
              </a:rPr>
              <a:t>、</a:t>
            </a:r>
            <a:r>
              <a:rPr lang="en-US" altLang="zh-CN" sz="1700" dirty="0" smtClean="0">
                <a:ea typeface="宋体" pitchFamily="2" charset="-122"/>
              </a:rPr>
              <a:t>PC</a:t>
            </a:r>
            <a:r>
              <a:rPr lang="zh-CN" altLang="en-US" sz="1700" dirty="0">
                <a:ea typeface="宋体" pitchFamily="2" charset="-122"/>
              </a:rPr>
              <a:t>相对寻址  按字寻址</a:t>
            </a:r>
            <a:endParaRPr lang="en-US" altLang="zh-CN" sz="17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700" b="1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700" b="1" dirty="0" err="1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beq</a:t>
            </a:r>
            <a:r>
              <a:rPr lang="en-US" altLang="zh-CN" sz="1700" b="1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700" b="1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req1,req2,label</a:t>
            </a:r>
          </a:p>
          <a:p>
            <a:pPr marL="457200" lvl="1" indent="0">
              <a:buNone/>
            </a:pPr>
            <a:r>
              <a:rPr lang="en-US" altLang="zh-CN" sz="1700" dirty="0" smtClean="0">
                <a:ea typeface="宋体" pitchFamily="2" charset="-122"/>
              </a:rPr>
              <a:t>   16</a:t>
            </a:r>
            <a:r>
              <a:rPr lang="zh-CN" altLang="en-US" sz="1700" dirty="0">
                <a:ea typeface="宋体" pitchFamily="2" charset="-122"/>
              </a:rPr>
              <a:t>位偏移地址左移两位</a:t>
            </a:r>
            <a:r>
              <a:rPr lang="en-US" altLang="zh-CN" sz="1700" dirty="0">
                <a:ea typeface="宋体" pitchFamily="2" charset="-122"/>
              </a:rPr>
              <a:t>+PC</a:t>
            </a:r>
          </a:p>
          <a:p>
            <a:pPr marL="0" indent="0">
              <a:buNone/>
            </a:pPr>
            <a:r>
              <a:rPr lang="en-US" altLang="zh-CN" sz="1700" dirty="0" smtClean="0">
                <a:ea typeface="宋体" pitchFamily="2" charset="-122"/>
              </a:rPr>
              <a:t>         3</a:t>
            </a:r>
            <a:r>
              <a:rPr lang="zh-CN" altLang="en-US" sz="1700" dirty="0" smtClean="0">
                <a:ea typeface="宋体" pitchFamily="2" charset="-122"/>
              </a:rPr>
              <a:t>、伪</a:t>
            </a:r>
            <a:r>
              <a:rPr lang="zh-CN" altLang="en-US" sz="1700" dirty="0">
                <a:ea typeface="宋体" pitchFamily="2" charset="-122"/>
              </a:rPr>
              <a:t>直接寻址  按字寻址</a:t>
            </a:r>
            <a:endParaRPr lang="en-US" altLang="zh-CN" sz="17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700" b="1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    J </a:t>
            </a:r>
            <a:r>
              <a:rPr lang="en-US" altLang="zh-CN" sz="1700" b="1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</a:rPr>
              <a:t>label</a:t>
            </a:r>
          </a:p>
          <a:p>
            <a:pPr marL="457200" lvl="1" indent="0">
              <a:buNone/>
            </a:pPr>
            <a:r>
              <a:rPr lang="en-US" altLang="zh-CN" sz="1700" dirty="0" smtClean="0">
                <a:ea typeface="宋体" pitchFamily="2" charset="-122"/>
              </a:rPr>
              <a:t>    26</a:t>
            </a:r>
            <a:r>
              <a:rPr lang="zh-CN" altLang="en-US" sz="1700" dirty="0">
                <a:ea typeface="宋体" pitchFamily="2" charset="-122"/>
              </a:rPr>
              <a:t>位偏移地址左移两位</a:t>
            </a:r>
            <a:r>
              <a:rPr lang="en-US" altLang="zh-CN" sz="1700" dirty="0">
                <a:ea typeface="宋体" pitchFamily="2" charset="-122"/>
              </a:rPr>
              <a:t>+PC</a:t>
            </a:r>
            <a:r>
              <a:rPr lang="zh-CN" altLang="en-US" sz="1700" dirty="0">
                <a:ea typeface="宋体" pitchFamily="2" charset="-122"/>
              </a:rPr>
              <a:t>高</a:t>
            </a:r>
            <a:r>
              <a:rPr lang="en-US" altLang="zh-CN" sz="1700" dirty="0">
                <a:ea typeface="宋体" pitchFamily="2" charset="-122"/>
              </a:rPr>
              <a:t>4</a:t>
            </a:r>
            <a:r>
              <a:rPr lang="zh-CN" altLang="en-US" sz="1700" dirty="0">
                <a:ea typeface="宋体" pitchFamily="2" charset="-122"/>
              </a:rPr>
              <a:t>位</a:t>
            </a:r>
            <a:r>
              <a:rPr lang="en-US" altLang="zh-CN" sz="17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1700" dirty="0" smtClean="0">
                <a:ea typeface="宋体" pitchFamily="2" charset="-122"/>
                <a:sym typeface="Wingdings" pitchFamily="2" charset="2"/>
              </a:rPr>
              <a:t>32</a:t>
            </a:r>
            <a:r>
              <a:rPr lang="zh-CN" altLang="en-US" sz="1700" dirty="0" smtClean="0">
                <a:ea typeface="宋体" pitchFamily="2" charset="-122"/>
                <a:sym typeface="Wingdings" pitchFamily="2" charset="2"/>
              </a:rPr>
              <a:t>位</a:t>
            </a:r>
            <a:r>
              <a:rPr lang="zh-CN" altLang="en-US" sz="1700" dirty="0">
                <a:ea typeface="宋体" pitchFamily="2" charset="-122"/>
                <a:sym typeface="Wingdings" pitchFamily="2" charset="2"/>
              </a:rPr>
              <a:t>字</a:t>
            </a:r>
            <a:r>
              <a:rPr lang="zh-CN" altLang="en-US" sz="1700" dirty="0" smtClean="0">
                <a:ea typeface="宋体" pitchFamily="2" charset="-122"/>
                <a:sym typeface="Wingdings" pitchFamily="2" charset="2"/>
              </a:rPr>
              <a:t>地址</a:t>
            </a:r>
            <a:endParaRPr lang="en-US" altLang="zh-CN" sz="1700" dirty="0" smtClean="0">
              <a:ea typeface="宋体" pitchFamily="2" charset="-122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过程调用</a:t>
            </a:r>
            <a:r>
              <a:rPr lang="en-US" altLang="zh-CN" sz="3200" dirty="0" smtClean="0"/>
              <a:t>:   </a:t>
            </a:r>
            <a:r>
              <a:rPr lang="zh-CN" altLang="en-US" sz="3200" dirty="0" smtClean="0"/>
              <a:t>编程　（叶／非叶）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$a0-a3 $v0-v1  </a:t>
            </a:r>
            <a:r>
              <a:rPr lang="zh-CN" altLang="en-US" sz="3200" dirty="0" smtClean="0"/>
              <a:t>堆栈</a:t>
            </a:r>
            <a:r>
              <a:rPr lang="en-US" altLang="zh-CN" sz="3200" dirty="0" smtClean="0"/>
              <a:t>($</a:t>
            </a:r>
            <a:r>
              <a:rPr lang="en-US" altLang="zh-CN" sz="3200" dirty="0" err="1" smtClean="0"/>
              <a:t>sp</a:t>
            </a:r>
            <a:r>
              <a:rPr lang="en-US" altLang="zh-CN" sz="3200" dirty="0" smtClean="0"/>
              <a:t> $</a:t>
            </a:r>
            <a:r>
              <a:rPr lang="en-US" altLang="zh-CN" sz="3200" dirty="0" err="1" smtClean="0"/>
              <a:t>ra</a:t>
            </a:r>
            <a:r>
              <a:rPr lang="en-US" altLang="zh-CN" sz="3200" dirty="0" smtClean="0"/>
              <a:t>)  JAL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同步：概念</a:t>
            </a:r>
            <a:endParaRPr lang="en-US" altLang="zh-CN" sz="3200" dirty="0"/>
          </a:p>
          <a:p>
            <a:pPr marL="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sz="17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2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乘法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手算算法／优化算法：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结构图，具体步骤</a:t>
            </a:r>
            <a:endParaRPr lang="en-US" altLang="zh-CN" dirty="0"/>
          </a:p>
          <a:p>
            <a:r>
              <a:rPr lang="zh-CN" altLang="en-US" dirty="0" smtClean="0"/>
              <a:t>除法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手算算法／优化算法：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结构图</a:t>
            </a:r>
            <a:r>
              <a:rPr lang="zh-CN" altLang="en-US" dirty="0"/>
              <a:t>，具体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r>
              <a:rPr lang="zh-CN" altLang="en-US" dirty="0"/>
              <a:t>浮点数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结构图</a:t>
            </a:r>
            <a:r>
              <a:rPr lang="zh-CN" altLang="en-US" dirty="0" smtClean="0"/>
              <a:t>，具体</a:t>
            </a:r>
            <a:r>
              <a:rPr lang="zh-CN" altLang="en-US" dirty="0"/>
              <a:t>步骤</a:t>
            </a:r>
          </a:p>
        </p:txBody>
      </p:sp>
      <p:pic>
        <p:nvPicPr>
          <p:cNvPr id="4" name="Picture 9" descr="f03-0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77554"/>
            <a:ext cx="3095749" cy="157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03-1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6992"/>
            <a:ext cx="3168898" cy="161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4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第三章知识点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2588" y="1586706"/>
            <a:ext cx="6913562" cy="5051425"/>
            <a:chOff x="1116013" y="1268413"/>
            <a:chExt cx="6913562" cy="5051425"/>
          </a:xfrm>
        </p:grpSpPr>
        <p:pic>
          <p:nvPicPr>
            <p:cNvPr id="5" name="Picture 14" descr="f03-16-P3744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268413"/>
              <a:ext cx="5214937" cy="50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6588125" y="1844675"/>
              <a:ext cx="144463" cy="1800225"/>
            </a:xfrm>
            <a:prstGeom prst="rightBrace">
              <a:avLst>
                <a:gd name="adj1" fmla="val 1037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zh-CN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6588125" y="3716338"/>
              <a:ext cx="144463" cy="792162"/>
            </a:xfrm>
            <a:prstGeom prst="rightBrace">
              <a:avLst>
                <a:gd name="adj1" fmla="val 4564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zh-CN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6588125" y="4795838"/>
              <a:ext cx="144463" cy="576262"/>
            </a:xfrm>
            <a:prstGeom prst="rightBrace">
              <a:avLst>
                <a:gd name="adj1" fmla="val 332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zh-CN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6588125" y="5445125"/>
              <a:ext cx="144463" cy="576263"/>
            </a:xfrm>
            <a:prstGeom prst="rightBrace">
              <a:avLst>
                <a:gd name="adj1" fmla="val 332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zh-CN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877050" y="2568575"/>
              <a:ext cx="781050" cy="346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600">
                  <a:ea typeface="宋体" pitchFamily="2" charset="-122"/>
                  <a:cs typeface="Arial" pitchFamily="34" charset="0"/>
                </a:rPr>
                <a:t>Step 1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877050" y="3937000"/>
              <a:ext cx="781050" cy="346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600">
                  <a:ea typeface="宋体" pitchFamily="2" charset="-122"/>
                  <a:cs typeface="Arial" pitchFamily="34" charset="0"/>
                </a:rPr>
                <a:t>Step 2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877050" y="4873625"/>
              <a:ext cx="781050" cy="346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600">
                  <a:ea typeface="宋体" pitchFamily="2" charset="-122"/>
                  <a:cs typeface="Arial" pitchFamily="34" charset="0"/>
                </a:rPr>
                <a:t>Step 3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877050" y="5521325"/>
              <a:ext cx="781050" cy="346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600">
                  <a:ea typeface="宋体" pitchFamily="2" charset="-122"/>
                  <a:cs typeface="Arial" pitchFamily="34" charset="0"/>
                </a:rPr>
                <a:t>Step 4</a:t>
              </a: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10800000">
              <a:off x="7740650" y="4940300"/>
              <a:ext cx="288925" cy="792163"/>
            </a:xfrm>
            <a:prstGeom prst="curvedRightArrow">
              <a:avLst>
                <a:gd name="adj1" fmla="val 54835"/>
                <a:gd name="adj2" fmla="val 109670"/>
                <a:gd name="adj3" fmla="val 33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>
                <a:ea typeface="宋体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6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CPU</a:t>
            </a:r>
          </a:p>
          <a:p>
            <a:pPr marL="0" indent="0">
              <a:buNone/>
            </a:pPr>
            <a:r>
              <a:rPr lang="zh-CN" altLang="en-US" dirty="0" smtClean="0"/>
              <a:t>　数据通路：总体结构图</a:t>
            </a:r>
            <a:r>
              <a:rPr lang="zh-CN" altLang="en-US" dirty="0"/>
              <a:t>（图４－１７</a:t>
            </a:r>
            <a:r>
              <a:rPr lang="zh-CN" altLang="en-US" dirty="0" smtClean="0"/>
              <a:t>），各个组成部件的作用。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控制器：主要控制信号的含义，根据执行指令能给出控制信号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" y="4509120"/>
            <a:ext cx="82576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4 — The Processor — </a:t>
            </a:r>
            <a:fld id="{63E4E663-B6D2-432E-B74E-EEC43FF6871D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zh-CN" sz="1400"/>
          </a:p>
        </p:txBody>
      </p:sp>
      <p:pic>
        <p:nvPicPr>
          <p:cNvPr id="55299" name="Picture 5" descr="f04-1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具有</a:t>
            </a:r>
            <a:r>
              <a:rPr lang="zh-CN" altLang="en-US" dirty="0" smtClean="0">
                <a:ea typeface="宋体" panose="02010600030101010101" pitchFamily="2" charset="-122"/>
              </a:rPr>
              <a:t>控制单元的数据</a:t>
            </a:r>
            <a:r>
              <a:rPr lang="zh-CN" altLang="en-US" dirty="0">
                <a:ea typeface="宋体" panose="02010600030101010101" pitchFamily="2" charset="-122"/>
              </a:rPr>
              <a:t>通路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779912" y="6021288"/>
            <a:ext cx="108012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5" y="609282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指令</a:t>
            </a:r>
            <a:r>
              <a:rPr lang="zh-CN" altLang="en-US" smtClean="0"/>
              <a:t>（</a:t>
            </a:r>
            <a:r>
              <a:rPr lang="en-US" altLang="zh-CN" dirty="0" smtClean="0"/>
              <a:t>bit5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 bwMode="auto">
          <a:xfrm flipV="1">
            <a:off x="3203849" y="6176258"/>
            <a:ext cx="576063" cy="85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圆角矩形 13"/>
          <p:cNvSpPr/>
          <p:nvPr/>
        </p:nvSpPr>
        <p:spPr bwMode="auto">
          <a:xfrm>
            <a:off x="2531327" y="2420888"/>
            <a:ext cx="2328706" cy="132592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220073" y="5297989"/>
            <a:ext cx="792088" cy="87826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2240" y="229008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PCsrc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78534" y="369441"/>
            <a:ext cx="5916300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归类记忆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1bit</a:t>
            </a:r>
            <a:r>
              <a:rPr lang="zh-CN" altLang="en-US" dirty="0" smtClean="0">
                <a:solidFill>
                  <a:srgbClr val="C00000"/>
                </a:solidFill>
              </a:rPr>
              <a:t>的控制信号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mux</a:t>
            </a:r>
            <a:r>
              <a:rPr lang="zh-CN" altLang="en-US" dirty="0" smtClean="0">
                <a:solidFill>
                  <a:srgbClr val="C00000"/>
                </a:solidFill>
              </a:rPr>
              <a:t>控制，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个寄存器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内存读写控制信号，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个分支</a:t>
            </a:r>
            <a:r>
              <a:rPr lang="en-US" altLang="zh-CN" dirty="0" smtClean="0">
                <a:solidFill>
                  <a:srgbClr val="C00000"/>
                </a:solidFill>
              </a:rPr>
              <a:t>branch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2bit</a:t>
            </a:r>
            <a:r>
              <a:rPr lang="zh-CN" altLang="en-US" dirty="0" smtClean="0">
                <a:solidFill>
                  <a:srgbClr val="C00000"/>
                </a:solidFill>
              </a:rPr>
              <a:t>的控制信号（前面已经讨论过）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999" y="340782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 </a:t>
            </a:r>
            <a:r>
              <a:rPr lang="en-US" altLang="zh-CN" dirty="0" smtClean="0"/>
              <a:t>4-17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多周期数据通路（流水线）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流水化后的数据通路和</a:t>
            </a:r>
            <a:r>
              <a:rPr lang="zh-CN" altLang="en-US" dirty="0" smtClean="0"/>
              <a:t>控制信号处理图</a:t>
            </a:r>
            <a:r>
              <a:rPr lang="en-US" altLang="zh-CN" dirty="0" smtClean="0"/>
              <a:t>4-51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根据</a:t>
            </a:r>
            <a:r>
              <a:rPr lang="zh-CN" altLang="en-US" dirty="0" smtClean="0"/>
              <a:t>执行指令</a:t>
            </a:r>
            <a:r>
              <a:rPr lang="zh-CN" altLang="en-US" dirty="0"/>
              <a:t>序列</a:t>
            </a:r>
            <a:r>
              <a:rPr lang="zh-CN" altLang="en-US" dirty="0" smtClean="0"/>
              <a:t>能</a:t>
            </a:r>
            <a:r>
              <a:rPr lang="zh-CN" altLang="en-US" dirty="0"/>
              <a:t>给出</a:t>
            </a:r>
            <a:r>
              <a:rPr lang="zh-CN" altLang="en-US" dirty="0" smtClean="0"/>
              <a:t>控制信号</a:t>
            </a:r>
            <a:endParaRPr lang="en-US" altLang="zh-CN" dirty="0"/>
          </a:p>
          <a:p>
            <a:r>
              <a:rPr lang="zh-CN" altLang="en-US" dirty="0" smtClean="0"/>
              <a:t>冒险</a:t>
            </a:r>
            <a:r>
              <a:rPr lang="zh-CN" altLang="en-US" dirty="0"/>
              <a:t>的类型和解决方法</a:t>
            </a:r>
          </a:p>
          <a:p>
            <a:pPr marL="0" indent="0">
              <a:buNone/>
            </a:pPr>
            <a:r>
              <a:rPr lang="zh-CN" altLang="en-US" dirty="0" smtClean="0"/>
              <a:t>　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数据：前推电路设计：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　　运算</a:t>
            </a:r>
            <a:r>
              <a:rPr lang="zh-CN" altLang="en-US" dirty="0"/>
              <a:t>型指令</a:t>
            </a:r>
            <a:r>
              <a:rPr lang="zh-CN" altLang="en-US" dirty="0" smtClean="0"/>
              <a:t>之间　</a:t>
            </a:r>
            <a:r>
              <a:rPr lang="en-US" altLang="zh-CN" dirty="0" smtClean="0"/>
              <a:t>1a,1b,2a,2b</a:t>
            </a:r>
            <a:r>
              <a:rPr lang="zh-CN" altLang="en-US" dirty="0" smtClean="0"/>
              <a:t>的判定条件，检测和电路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　　</a:t>
            </a:r>
            <a:r>
              <a:rPr lang="en-US" altLang="zh-CN" dirty="0" smtClean="0"/>
              <a:t> load-use</a:t>
            </a:r>
            <a:r>
              <a:rPr lang="zh-CN" altLang="en-US" dirty="0" smtClean="0"/>
              <a:t>：检测和电路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分支：分支决策提前到</a:t>
            </a:r>
            <a:r>
              <a:rPr lang="en-US" altLang="zh-CN" dirty="0" smtClean="0"/>
              <a:t>ID</a:t>
            </a:r>
            <a:r>
              <a:rPr lang="zh-CN" altLang="en-US" dirty="0" smtClean="0"/>
              <a:t>级别，一个气泡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　　　分支中数据冒险（前一条运算指令或前２条</a:t>
            </a:r>
            <a:r>
              <a:rPr lang="en-US" altLang="zh-CN" dirty="0" smtClean="0"/>
              <a:t>LW</a:t>
            </a:r>
            <a:r>
              <a:rPr lang="zh-CN" altLang="en-US" dirty="0" smtClean="0"/>
              <a:t>输出　１个气泡）　前１条</a:t>
            </a:r>
            <a:r>
              <a:rPr lang="en-US" altLang="zh-CN" dirty="0"/>
              <a:t>LW</a:t>
            </a:r>
            <a:r>
              <a:rPr lang="zh-CN" altLang="en-US" dirty="0" smtClean="0"/>
              <a:t>输出　２个气泡</a:t>
            </a:r>
            <a:endParaRPr lang="en-US" altLang="zh-CN" dirty="0" smtClean="0"/>
          </a:p>
          <a:p>
            <a:r>
              <a:rPr lang="zh-CN" altLang="en-US" sz="3100" dirty="0"/>
              <a:t>异常处理的电路：带有异常处理的流水线</a:t>
            </a:r>
          </a:p>
        </p:txBody>
      </p:sp>
    </p:spTree>
    <p:extLst>
      <p:ext uri="{BB962C8B-B14F-4D97-AF65-F5344CB8AC3E}">
        <p14:creationId xmlns:p14="http://schemas.microsoft.com/office/powerpoint/2010/main" val="21611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1191</Words>
  <Application>Microsoft Office PowerPoint</Application>
  <PresentationFormat>全屏显示(4:3)</PresentationFormat>
  <Paragraphs>249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Arial</vt:lpstr>
      <vt:lpstr>Calibri</vt:lpstr>
      <vt:lpstr>Courier New</vt:lpstr>
      <vt:lpstr>Times New Roman</vt:lpstr>
      <vt:lpstr>Wingdings</vt:lpstr>
      <vt:lpstr>Office 主题​​</vt:lpstr>
      <vt:lpstr>公式</vt:lpstr>
      <vt:lpstr>期末复习</vt:lpstr>
      <vt:lpstr>考题类型 </vt:lpstr>
      <vt:lpstr>第一章主要知识点</vt:lpstr>
      <vt:lpstr>第二章知识点</vt:lpstr>
      <vt:lpstr>第三章知识点</vt:lpstr>
      <vt:lpstr>第三章知识点</vt:lpstr>
      <vt:lpstr>第四章知识点</vt:lpstr>
      <vt:lpstr>具有控制单元的数据通路</vt:lpstr>
      <vt:lpstr>第四章知识点</vt:lpstr>
      <vt:lpstr>第五章知识点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SZU</dc:creator>
  <cp:lastModifiedBy>szu</cp:lastModifiedBy>
  <cp:revision>39</cp:revision>
  <dcterms:created xsi:type="dcterms:W3CDTF">2017-12-25T01:58:47Z</dcterms:created>
  <dcterms:modified xsi:type="dcterms:W3CDTF">2018-12-28T03:07:58Z</dcterms:modified>
</cp:coreProperties>
</file>