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97" r:id="rId2"/>
    <p:sldId id="989" r:id="rId3"/>
    <p:sldId id="999" r:id="rId4"/>
    <p:sldId id="998" r:id="rId5"/>
  </p:sldIdLst>
  <p:sldSz cx="9144000" cy="6858000" type="screen4x3"/>
  <p:notesSz cx="6811963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FF"/>
    <a:srgbClr val="0066CC"/>
    <a:srgbClr val="FF0000"/>
    <a:srgbClr val="009242"/>
    <a:srgbClr val="3366FF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2" autoAdjust="0"/>
    <p:restoredTop sz="76498" autoAdjust="0"/>
  </p:normalViewPr>
  <p:slideViewPr>
    <p:cSldViewPr>
      <p:cViewPr varScale="1">
        <p:scale>
          <a:sx n="50" d="100"/>
          <a:sy n="50" d="100"/>
        </p:scale>
        <p:origin x="13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3131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3E76-714B-4971-A829-4BFAAF730705}" type="datetimeFigureOut">
              <a:rPr lang="zh-CN" altLang="en-US" smtClean="0"/>
              <a:pPr/>
              <a:t>2018/9/19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9213" y="9440863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D1A7-D3AF-413E-8643-80E0D3C8B3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1186"/>
            <a:ext cx="544957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9C4823F-1BC3-4BE6-B69E-164C7198A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503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45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8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2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B14B-6E3A-4C0B-8B38-B84BE43C5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403E-F1A1-472B-8002-1787FF9C1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950E-9D8E-4533-889E-38443A7A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96DF-5A19-4640-B5FA-00976208C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6A6E-F1DB-407F-A51B-772F28F13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FF87-F432-489C-97A8-A2A49E740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4635-559B-4C5F-864D-CD50D701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866F-1CF7-4617-B977-EA500AD9F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DCAB-1955-4AA8-8DB3-30E801E7E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04FC-3707-48A9-A472-B58CEEE74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D49CAD-A214-44AD-9DE4-006E27BA2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决策指令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2050" y="3699030"/>
            <a:ext cx="1450250" cy="990111"/>
          </a:xfrm>
        </p:spPr>
        <p:txBody>
          <a:bodyPr/>
          <a:lstStyle/>
          <a:p>
            <a:r>
              <a:rPr lang="en-US" altLang="zh-CN" dirty="0" smtClean="0"/>
              <a:t>2.26</a:t>
            </a:r>
          </a:p>
          <a:p>
            <a:r>
              <a:rPr lang="en-US" altLang="zh-CN" dirty="0" smtClean="0"/>
              <a:t>2.27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4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课后练习（</a:t>
            </a:r>
            <a:r>
              <a:rPr lang="en-US" altLang="zh-CN" sz="3200" dirty="0" smtClean="0"/>
              <a:t>P114 2.26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28700"/>
            <a:ext cx="8550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考虑如下的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循环：</a:t>
            </a:r>
            <a:endParaRPr lang="en-US" altLang="zh-CN" b="1" dirty="0" smtClean="0"/>
          </a:p>
          <a:p>
            <a:r>
              <a:rPr lang="en-US" altLang="zh-CN" b="1" dirty="0" smtClean="0"/>
              <a:t>LOOP: </a:t>
            </a:r>
            <a:r>
              <a:rPr lang="en-US" altLang="zh-CN" b="1" dirty="0" err="1" smtClean="0"/>
              <a:t>slt</a:t>
            </a:r>
            <a:r>
              <a:rPr lang="en-US" altLang="zh-CN" b="1" dirty="0" smtClean="0"/>
              <a:t> $t2, $0, $t1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beq</a:t>
            </a:r>
            <a:r>
              <a:rPr lang="en-US" altLang="zh-CN" b="1" dirty="0" smtClean="0"/>
              <a:t> $t2, $0, DONE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subi</a:t>
            </a:r>
            <a:r>
              <a:rPr lang="en-US" altLang="zh-CN" b="1" dirty="0" smtClean="0"/>
              <a:t> $t1, $t1, 1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addi</a:t>
            </a:r>
            <a:r>
              <a:rPr lang="en-US" altLang="zh-CN" b="1" dirty="0" smtClean="0"/>
              <a:t> $s2, $s2, 2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j LOOP</a:t>
            </a:r>
          </a:p>
          <a:p>
            <a:r>
              <a:rPr lang="en-US" altLang="zh-CN" b="1" dirty="0" smtClean="0"/>
              <a:t>DONE: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2.26.1</a:t>
            </a:r>
            <a:r>
              <a:rPr lang="zh-CN" altLang="en-US" b="1" dirty="0" smtClean="0">
                <a:solidFill>
                  <a:srgbClr val="FF0000"/>
                </a:solidFill>
              </a:rPr>
              <a:t>假设寄存器</a:t>
            </a:r>
            <a:r>
              <a:rPr lang="en-US" altLang="zh-CN" b="1" dirty="0" smtClean="0">
                <a:solidFill>
                  <a:srgbClr val="FF0000"/>
                </a:solidFill>
              </a:rPr>
              <a:t>$t1</a:t>
            </a:r>
            <a:r>
              <a:rPr lang="zh-CN" altLang="en-US" b="1" dirty="0" smtClean="0">
                <a:solidFill>
                  <a:srgbClr val="FF0000"/>
                </a:solidFill>
              </a:rPr>
              <a:t>的初始值为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/>
              <a:t>，假设</a:t>
            </a:r>
            <a:r>
              <a:rPr lang="en-US" altLang="zh-CN" b="1" dirty="0" smtClean="0"/>
              <a:t>$t2</a:t>
            </a:r>
            <a:r>
              <a:rPr lang="zh-CN" altLang="en-US" b="1" dirty="0" smtClean="0"/>
              <a:t>初始值为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，则循环执行完毕时寄存器</a:t>
            </a:r>
            <a:r>
              <a:rPr lang="en-US" altLang="zh-CN" b="1" dirty="0" smtClean="0"/>
              <a:t>$t2</a:t>
            </a:r>
            <a:r>
              <a:rPr lang="zh-CN" altLang="en-US" b="1" dirty="0" smtClean="0"/>
              <a:t>的值是多少？</a:t>
            </a:r>
            <a:endParaRPr lang="en-US" altLang="zh-CN" b="1" dirty="0" smtClean="0"/>
          </a:p>
          <a:p>
            <a:r>
              <a:rPr lang="en-US" altLang="zh-CN" b="1" dirty="0" smtClean="0"/>
              <a:t>2.26.2</a:t>
            </a:r>
            <a:r>
              <a:rPr lang="zh-CN" altLang="en-US" b="1" dirty="0" smtClean="0">
                <a:solidFill>
                  <a:srgbClr val="FF0000"/>
                </a:solidFill>
              </a:rPr>
              <a:t>对于上面的循环体，写出等价的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</a:rPr>
              <a:t>代码例程。假定寄存器</a:t>
            </a:r>
            <a:r>
              <a:rPr lang="en-US" altLang="zh-CN" b="1" dirty="0" smtClean="0">
                <a:solidFill>
                  <a:srgbClr val="FF0000"/>
                </a:solidFill>
              </a:rPr>
              <a:t>$s1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$s2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$t1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$t2</a:t>
            </a:r>
            <a:r>
              <a:rPr lang="zh-CN" altLang="en-US" b="1" dirty="0" smtClean="0">
                <a:solidFill>
                  <a:srgbClr val="FF0000"/>
                </a:solidFill>
              </a:rPr>
              <a:t>分别为整数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temp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2.26.3</a:t>
            </a:r>
            <a:r>
              <a:rPr lang="zh-CN" altLang="en-US" b="1" dirty="0" smtClean="0"/>
              <a:t>假定寄存器</a:t>
            </a:r>
            <a:r>
              <a:rPr lang="en-US" altLang="zh-CN" b="1" dirty="0" smtClean="0"/>
              <a:t>$t1</a:t>
            </a:r>
            <a:r>
              <a:rPr lang="zh-CN" altLang="en-US" b="1" dirty="0" smtClean="0"/>
              <a:t>的初始值为</a:t>
            </a:r>
            <a:r>
              <a:rPr lang="en-US" altLang="zh-CN" b="1" dirty="0" smtClean="0"/>
              <a:t>N,</a:t>
            </a:r>
            <a:r>
              <a:rPr lang="zh-CN" altLang="en-US" b="1" dirty="0" smtClean="0"/>
              <a:t>上面的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汇编循环执行了多少条指令？</a:t>
            </a:r>
            <a:endParaRPr lang="en-US" altLang="zh-CN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3829103" y="5544235"/>
            <a:ext cx="48605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kern="0" dirty="0" smtClean="0"/>
              <a:t>课后练习（</a:t>
            </a:r>
            <a:r>
              <a:rPr lang="en-US" altLang="zh-CN" sz="3200" kern="0" dirty="0" smtClean="0"/>
              <a:t>P114  2.27</a:t>
            </a:r>
            <a:r>
              <a:rPr lang="zh-CN" altLang="en-US" sz="3200" kern="0" dirty="0" smtClean="0"/>
              <a:t>）</a:t>
            </a:r>
            <a:endParaRPr lang="zh-CN" altLang="en-US" sz="3200" kern="0" dirty="0"/>
          </a:p>
        </p:txBody>
      </p:sp>
      <p:sp>
        <p:nvSpPr>
          <p:cNvPr id="10" name="文本框 9"/>
          <p:cNvSpPr txBox="1"/>
          <p:nvPr/>
        </p:nvSpPr>
        <p:spPr>
          <a:xfrm>
            <a:off x="274930" y="4509120"/>
            <a:ext cx="8550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2.27 </a:t>
            </a:r>
            <a:r>
              <a:rPr lang="zh-CN" altLang="en-US" b="1" dirty="0" smtClean="0"/>
              <a:t>将下面的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代码翻译为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汇编代码。要求使用的指令数目最少。假设值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分别寄存器</a:t>
            </a:r>
            <a:r>
              <a:rPr lang="en-US" altLang="zh-CN" b="1" dirty="0" smtClean="0"/>
              <a:t>$s0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$s1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$t0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$t1</a:t>
            </a:r>
            <a:r>
              <a:rPr lang="zh-CN" altLang="en-US" b="1" dirty="0" smtClean="0"/>
              <a:t>中。另外假设寄存器</a:t>
            </a:r>
            <a:r>
              <a:rPr lang="en-US" altLang="zh-CN" b="1" dirty="0" smtClean="0"/>
              <a:t>$s2</a:t>
            </a:r>
            <a:r>
              <a:rPr lang="zh-CN" altLang="en-US" b="1" dirty="0" smtClean="0"/>
              <a:t>中存放着数组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的基地址。</a:t>
            </a:r>
            <a:endParaRPr lang="en-US" altLang="zh-CN" b="1" dirty="0" smtClean="0"/>
          </a:p>
          <a:p>
            <a:r>
              <a:rPr lang="en-US" altLang="zh-CN" b="1" dirty="0"/>
              <a:t>f</a:t>
            </a:r>
            <a:r>
              <a:rPr lang="en-US" altLang="zh-CN" b="1" dirty="0" smtClean="0"/>
              <a:t>or 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a;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for (j = 0; j &lt; b; j++)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f[4*j]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+ j;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课后练习（</a:t>
            </a:r>
            <a:r>
              <a:rPr lang="en-US" altLang="zh-CN" dirty="0" smtClean="0"/>
              <a:t>P114 2.26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28700"/>
            <a:ext cx="85509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考虑如下的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循环：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LOOP: </a:t>
            </a:r>
            <a:r>
              <a:rPr lang="en-US" altLang="zh-CN" sz="2000" b="1" dirty="0" err="1" smtClean="0"/>
              <a:t>slt</a:t>
            </a:r>
            <a:r>
              <a:rPr lang="en-US" altLang="zh-CN" sz="2000" b="1" dirty="0" smtClean="0"/>
              <a:t> $t2, $0, $t1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beq</a:t>
            </a:r>
            <a:r>
              <a:rPr lang="en-US" altLang="zh-CN" sz="2000" b="1" dirty="0" smtClean="0"/>
              <a:t> $t2, $0, DONE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subi</a:t>
            </a:r>
            <a:r>
              <a:rPr lang="en-US" altLang="zh-CN" sz="2000" b="1" dirty="0" smtClean="0"/>
              <a:t> $t1, $t1, 1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addi</a:t>
            </a:r>
            <a:r>
              <a:rPr lang="en-US" altLang="zh-CN" sz="2000" b="1" dirty="0" smtClean="0"/>
              <a:t> $s2, $s2, 2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j LOOP</a:t>
            </a:r>
          </a:p>
          <a:p>
            <a:r>
              <a:rPr lang="en-US" altLang="zh-CN" sz="2000" b="1" dirty="0" smtClean="0"/>
              <a:t>DONE:</a:t>
            </a:r>
          </a:p>
          <a:p>
            <a:endParaRPr lang="en-US" altLang="zh-CN" sz="2000" b="1" dirty="0"/>
          </a:p>
          <a:p>
            <a:r>
              <a:rPr lang="en-US" altLang="zh-CN" sz="2000" b="1" dirty="0" smtClean="0"/>
              <a:t>2.26.1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假设寄存器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$t1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的初始值为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000" b="1" dirty="0" smtClean="0"/>
              <a:t>，假设</a:t>
            </a:r>
            <a:r>
              <a:rPr lang="en-US" altLang="zh-CN" sz="2000" b="1" dirty="0" smtClean="0"/>
              <a:t>$t2</a:t>
            </a:r>
            <a:r>
              <a:rPr lang="zh-CN" altLang="en-US" sz="2000" b="1" dirty="0" smtClean="0"/>
              <a:t>初始值为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，则循环执行完毕时寄存器</a:t>
            </a:r>
            <a:r>
              <a:rPr lang="en-US" altLang="zh-CN" sz="2000" b="1" dirty="0" smtClean="0"/>
              <a:t>$s2</a:t>
            </a:r>
            <a:r>
              <a:rPr lang="zh-CN" altLang="en-US" sz="2000" b="1" dirty="0" smtClean="0"/>
              <a:t>的值是多少？ （</a:t>
            </a:r>
            <a:r>
              <a:rPr lang="en-US" altLang="zh-CN" sz="2000" b="1" dirty="0">
                <a:solidFill>
                  <a:srgbClr val="0066CC"/>
                </a:solidFill>
              </a:rPr>
              <a:t>20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2.26.2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对于上面的循环体，写出等价的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代码例程。假定寄存器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$s1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$s2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$t1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$t2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分别为整数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temp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？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err="1">
                <a:solidFill>
                  <a:srgbClr val="0066CC"/>
                </a:solidFill>
              </a:rPr>
              <a:t>i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 =10;</a:t>
            </a:r>
          </a:p>
          <a:p>
            <a:r>
              <a:rPr lang="en-US" altLang="zh-CN" sz="2000" b="1" dirty="0">
                <a:solidFill>
                  <a:srgbClr val="0066CC"/>
                </a:solidFill>
              </a:rPr>
              <a:t>w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hile (0 &lt; </a:t>
            </a:r>
            <a:r>
              <a:rPr lang="en-US" altLang="zh-CN" sz="2000" b="1" dirty="0" err="1" smtClean="0">
                <a:solidFill>
                  <a:srgbClr val="0066CC"/>
                </a:solidFill>
              </a:rPr>
              <a:t>i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){</a:t>
            </a:r>
          </a:p>
          <a:p>
            <a:r>
              <a:rPr lang="en-US" altLang="zh-CN" sz="2000" b="1" dirty="0">
                <a:solidFill>
                  <a:srgbClr val="0066CC"/>
                </a:solidFill>
              </a:rPr>
              <a:t>	i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 = </a:t>
            </a:r>
            <a:r>
              <a:rPr lang="en-US" altLang="zh-CN" sz="2000" b="1" dirty="0" err="1" smtClean="0">
                <a:solidFill>
                  <a:srgbClr val="0066CC"/>
                </a:solidFill>
              </a:rPr>
              <a:t>i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 – 1; 		//$t1 = $t1 -1</a:t>
            </a:r>
          </a:p>
          <a:p>
            <a:r>
              <a:rPr lang="en-US" altLang="zh-CN" sz="2000" b="1" dirty="0">
                <a:solidFill>
                  <a:srgbClr val="0066CC"/>
                </a:solidFill>
              </a:rPr>
              <a:t>	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B = B + 2; 		//$s2 = $s2 + 2</a:t>
            </a:r>
          </a:p>
          <a:p>
            <a:r>
              <a:rPr lang="en-US" altLang="zh-CN" sz="2000" b="1" dirty="0">
                <a:solidFill>
                  <a:srgbClr val="0066CC"/>
                </a:solidFill>
              </a:rPr>
              <a:t>}</a:t>
            </a:r>
            <a:endParaRPr lang="en-US" altLang="zh-CN" sz="2000" b="1" dirty="0" smtClean="0">
              <a:solidFill>
                <a:srgbClr val="0066CC"/>
              </a:solidFill>
            </a:endParaRPr>
          </a:p>
          <a:p>
            <a:r>
              <a:rPr lang="en-US" altLang="zh-CN" sz="2000" b="1" dirty="0" smtClean="0"/>
              <a:t>2.26.3</a:t>
            </a:r>
            <a:r>
              <a:rPr lang="zh-CN" altLang="en-US" sz="2000" b="1" dirty="0" smtClean="0"/>
              <a:t>假定寄存器</a:t>
            </a:r>
            <a:r>
              <a:rPr lang="en-US" altLang="zh-CN" sz="2000" b="1" dirty="0" smtClean="0"/>
              <a:t>$t1</a:t>
            </a:r>
            <a:r>
              <a:rPr lang="zh-CN" altLang="en-US" sz="2000" b="1" dirty="0" smtClean="0"/>
              <a:t>的初始值为</a:t>
            </a:r>
            <a:r>
              <a:rPr lang="en-US" altLang="zh-CN" sz="2000" b="1" dirty="0" smtClean="0"/>
              <a:t>N,</a:t>
            </a:r>
            <a:r>
              <a:rPr lang="zh-CN" altLang="en-US" sz="2000" b="1" dirty="0" smtClean="0"/>
              <a:t>上面的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汇编循环执行了多少条指令？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（</a:t>
            </a:r>
            <a:r>
              <a:rPr lang="en-US" altLang="zh-CN" sz="2000" b="1" dirty="0">
                <a:solidFill>
                  <a:srgbClr val="0066CC"/>
                </a:solidFill>
              </a:rPr>
              <a:t>5</a:t>
            </a:r>
            <a:r>
              <a:rPr lang="zh-CN" altLang="en-US" sz="2000" b="1" dirty="0">
                <a:solidFill>
                  <a:srgbClr val="0066CC"/>
                </a:solidFill>
              </a:rPr>
              <a:t>*</a:t>
            </a:r>
            <a:r>
              <a:rPr lang="en-US" altLang="zh-CN" sz="2000" b="1" dirty="0" smtClean="0">
                <a:solidFill>
                  <a:srgbClr val="0066CC"/>
                </a:solidFill>
              </a:rPr>
              <a:t>N+2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2372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课后练习（</a:t>
            </a:r>
            <a:r>
              <a:rPr lang="en-US" altLang="zh-CN" sz="3600" dirty="0" smtClean="0"/>
              <a:t>P114  2.27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773705"/>
            <a:ext cx="8550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2.27 </a:t>
            </a:r>
            <a:r>
              <a:rPr lang="zh-CN" altLang="en-US" b="1" dirty="0" smtClean="0"/>
              <a:t>将下面的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代码翻译为</a:t>
            </a:r>
            <a:r>
              <a:rPr lang="en-US" altLang="zh-CN" b="1" dirty="0" smtClean="0"/>
              <a:t>MIPS</a:t>
            </a:r>
            <a:r>
              <a:rPr lang="zh-CN" altLang="en-US" b="1" dirty="0" smtClean="0"/>
              <a:t>汇编代码。要求使用的指令数目最少。假设值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分别寄存器</a:t>
            </a:r>
            <a:r>
              <a:rPr lang="en-US" altLang="zh-CN" b="1" dirty="0" smtClean="0"/>
              <a:t>$s0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$s1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$t0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$t1</a:t>
            </a:r>
            <a:r>
              <a:rPr lang="zh-CN" altLang="en-US" b="1" dirty="0" smtClean="0"/>
              <a:t>中。另外假设寄存器</a:t>
            </a:r>
            <a:r>
              <a:rPr lang="en-US" altLang="zh-CN" b="1" dirty="0" smtClean="0"/>
              <a:t>$s2</a:t>
            </a:r>
            <a:r>
              <a:rPr lang="zh-CN" altLang="en-US" b="1" dirty="0" smtClean="0"/>
              <a:t>中存放着数组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的基地址。</a:t>
            </a:r>
            <a:endParaRPr lang="en-US" altLang="zh-CN" b="1" dirty="0" smtClean="0"/>
          </a:p>
          <a:p>
            <a:r>
              <a:rPr lang="en-US" altLang="zh-CN" b="1" dirty="0"/>
              <a:t>f</a:t>
            </a:r>
            <a:r>
              <a:rPr lang="en-US" altLang="zh-CN" b="1" dirty="0" smtClean="0"/>
              <a:t>or 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a;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for (j = 0; j &lt; b; j++)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f[4*j]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+ j;</a:t>
            </a:r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>
                <a:solidFill>
                  <a:srgbClr val="0066CC"/>
                </a:solidFill>
              </a:rPr>
              <a:t>addi</a:t>
            </a:r>
            <a:r>
              <a:rPr lang="en-US" altLang="zh-CN" b="1" dirty="0" smtClean="0">
                <a:solidFill>
                  <a:srgbClr val="0066CC"/>
                </a:solidFill>
              </a:rPr>
              <a:t> $t0, $0, 0         //</a:t>
            </a:r>
            <a:r>
              <a:rPr lang="zh-CN" altLang="en-US" b="1" dirty="0" smtClean="0">
                <a:solidFill>
                  <a:srgbClr val="0066CC"/>
                </a:solidFill>
              </a:rPr>
              <a:t>或</a:t>
            </a:r>
            <a:r>
              <a:rPr lang="en-US" altLang="zh-CN" b="1" dirty="0" err="1" smtClean="0">
                <a:solidFill>
                  <a:srgbClr val="0066CC"/>
                </a:solidFill>
              </a:rPr>
              <a:t>addi</a:t>
            </a:r>
            <a:r>
              <a:rPr lang="en-US" altLang="zh-CN" b="1" dirty="0" smtClean="0">
                <a:solidFill>
                  <a:srgbClr val="0066CC"/>
                </a:solidFill>
              </a:rPr>
              <a:t> $t0, $0, 0</a:t>
            </a:r>
          </a:p>
          <a:p>
            <a:r>
              <a:rPr lang="en-US" altLang="zh-CN" b="1" dirty="0" smtClean="0">
                <a:solidFill>
                  <a:srgbClr val="0066CC"/>
                </a:solidFill>
              </a:rPr>
              <a:t>		</a:t>
            </a:r>
            <a:r>
              <a:rPr lang="en-US" altLang="zh-CN" b="1" dirty="0" err="1" smtClean="0">
                <a:solidFill>
                  <a:srgbClr val="0066CC"/>
                </a:solidFill>
              </a:rPr>
              <a:t>beq</a:t>
            </a:r>
            <a:r>
              <a:rPr lang="en-US" altLang="zh-CN" b="1" dirty="0" smtClean="0">
                <a:solidFill>
                  <a:srgbClr val="0066CC"/>
                </a:solidFill>
              </a:rPr>
              <a:t> $0, $0, TEST1</a:t>
            </a:r>
          </a:p>
          <a:p>
            <a:r>
              <a:rPr lang="en-US" altLang="zh-CN" b="1" dirty="0" smtClean="0"/>
              <a:t>LOOP1:		</a:t>
            </a:r>
            <a:r>
              <a:rPr lang="en-US" altLang="zh-CN" b="1" dirty="0" err="1" smtClean="0">
                <a:solidFill>
                  <a:srgbClr val="7030A0"/>
                </a:solidFill>
              </a:rPr>
              <a:t>addi</a:t>
            </a:r>
            <a:r>
              <a:rPr lang="en-US" altLang="zh-CN" b="1" dirty="0" smtClean="0">
                <a:solidFill>
                  <a:srgbClr val="7030A0"/>
                </a:solidFill>
              </a:rPr>
              <a:t> $t1, $0, 0</a:t>
            </a:r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	 	</a:t>
            </a:r>
            <a:r>
              <a:rPr lang="en-US" altLang="zh-CN" b="1" dirty="0" err="1" smtClean="0">
                <a:solidFill>
                  <a:srgbClr val="7030A0"/>
                </a:solidFill>
              </a:rPr>
              <a:t>beq</a:t>
            </a:r>
            <a:r>
              <a:rPr lang="en-US" altLang="zh-CN" b="1" dirty="0" smtClean="0">
                <a:solidFill>
                  <a:srgbClr val="7030A0"/>
                </a:solidFill>
              </a:rPr>
              <a:t> $0, $0, TEST2</a:t>
            </a:r>
          </a:p>
          <a:p>
            <a:r>
              <a:rPr lang="en-US" altLang="zh-CN" b="1" dirty="0" smtClean="0"/>
              <a:t>LOOP2: 	</a:t>
            </a:r>
            <a:r>
              <a:rPr lang="en-US" altLang="zh-CN" b="1" dirty="0" smtClean="0">
                <a:solidFill>
                  <a:srgbClr val="FF0000"/>
                </a:solidFill>
              </a:rPr>
              <a:t>add $t4, $t0, $t1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 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sll</a:t>
            </a:r>
            <a:r>
              <a:rPr lang="en-US" altLang="zh-CN" b="1" dirty="0" smtClean="0">
                <a:solidFill>
                  <a:srgbClr val="FF0000"/>
                </a:solidFill>
              </a:rPr>
              <a:t> $t5, $t1, 2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	add $t5, $t5, $s2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sw</a:t>
            </a:r>
            <a:r>
              <a:rPr lang="en-US" altLang="zh-CN" b="1" dirty="0" smtClean="0">
                <a:solidFill>
                  <a:srgbClr val="FF0000"/>
                </a:solidFill>
              </a:rPr>
              <a:t> $t4, ($t5)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addi</a:t>
            </a:r>
            <a:r>
              <a:rPr lang="en-US" altLang="zh-CN" b="1" dirty="0" smtClean="0">
                <a:solidFill>
                  <a:srgbClr val="FF0000"/>
                </a:solidFill>
              </a:rPr>
              <a:t> $t1, $t1 1</a:t>
            </a:r>
          </a:p>
          <a:p>
            <a:r>
              <a:rPr lang="en-US" altLang="zh-CN" b="1" dirty="0" smtClean="0"/>
              <a:t>TEST2</a:t>
            </a:r>
            <a:r>
              <a:rPr lang="en-US" altLang="zh-CN" b="1" dirty="0"/>
              <a:t>: </a:t>
            </a:r>
            <a:r>
              <a:rPr lang="en-US" altLang="zh-CN" b="1" dirty="0" smtClean="0"/>
              <a:t> 	</a:t>
            </a:r>
            <a:r>
              <a:rPr lang="en-US" altLang="zh-CN" b="1" dirty="0" err="1" smtClean="0">
                <a:solidFill>
                  <a:srgbClr val="0066FF"/>
                </a:solidFill>
              </a:rPr>
              <a:t>slti</a:t>
            </a:r>
            <a:r>
              <a:rPr lang="en-US" altLang="zh-CN" b="1" dirty="0" smtClean="0">
                <a:solidFill>
                  <a:srgbClr val="0066FF"/>
                </a:solidFill>
              </a:rPr>
              <a:t> </a:t>
            </a:r>
            <a:r>
              <a:rPr lang="en-US" altLang="zh-CN" b="1" dirty="0">
                <a:solidFill>
                  <a:srgbClr val="0066FF"/>
                </a:solidFill>
              </a:rPr>
              <a:t>$t3, $t1, $s1</a:t>
            </a:r>
          </a:p>
          <a:p>
            <a:r>
              <a:rPr lang="en-US" altLang="zh-CN" b="1" dirty="0">
                <a:solidFill>
                  <a:srgbClr val="0066FF"/>
                </a:solidFill>
              </a:rPr>
              <a:t>	</a:t>
            </a:r>
            <a:r>
              <a:rPr lang="en-US" altLang="zh-CN" b="1" dirty="0" smtClean="0">
                <a:solidFill>
                  <a:srgbClr val="0066FF"/>
                </a:solidFill>
              </a:rPr>
              <a:t>	</a:t>
            </a:r>
            <a:r>
              <a:rPr lang="en-US" altLang="zh-CN" b="1" dirty="0" err="1" smtClean="0">
                <a:solidFill>
                  <a:srgbClr val="0066FF"/>
                </a:solidFill>
              </a:rPr>
              <a:t>bne</a:t>
            </a:r>
            <a:r>
              <a:rPr lang="en-US" altLang="zh-CN" b="1" dirty="0" smtClean="0">
                <a:solidFill>
                  <a:srgbClr val="0066FF"/>
                </a:solidFill>
              </a:rPr>
              <a:t> </a:t>
            </a:r>
            <a:r>
              <a:rPr lang="en-US" altLang="zh-CN" b="1" dirty="0">
                <a:solidFill>
                  <a:srgbClr val="0066FF"/>
                </a:solidFill>
              </a:rPr>
              <a:t>$t3, </a:t>
            </a:r>
            <a:r>
              <a:rPr lang="en-US" altLang="zh-CN" b="1" dirty="0" smtClean="0">
                <a:solidFill>
                  <a:srgbClr val="0066FF"/>
                </a:solidFill>
              </a:rPr>
              <a:t>$</a:t>
            </a:r>
            <a:r>
              <a:rPr lang="en-US" altLang="zh-CN" b="1" dirty="0">
                <a:solidFill>
                  <a:srgbClr val="0066FF"/>
                </a:solidFill>
              </a:rPr>
              <a:t>0</a:t>
            </a:r>
            <a:r>
              <a:rPr lang="en-US" altLang="zh-CN" b="1" dirty="0" smtClean="0">
                <a:solidFill>
                  <a:srgbClr val="0066FF"/>
                </a:solidFill>
              </a:rPr>
              <a:t>, LOOP2</a:t>
            </a:r>
            <a:endParaRPr lang="en-US" altLang="zh-CN" b="1" dirty="0">
              <a:solidFill>
                <a:srgbClr val="0066FF"/>
              </a:solidFill>
            </a:endParaRPr>
          </a:p>
          <a:p>
            <a:r>
              <a:rPr lang="en-US" altLang="zh-CN" b="1" dirty="0">
                <a:solidFill>
                  <a:srgbClr val="0066FF"/>
                </a:solidFill>
              </a:rPr>
              <a:t>	</a:t>
            </a:r>
            <a:r>
              <a:rPr lang="en-US" altLang="zh-CN" b="1" dirty="0" smtClean="0">
                <a:solidFill>
                  <a:srgbClr val="0066FF"/>
                </a:solidFill>
              </a:rPr>
              <a:t>	</a:t>
            </a:r>
            <a:r>
              <a:rPr lang="en-US" altLang="zh-CN" b="1" dirty="0" err="1" smtClean="0">
                <a:solidFill>
                  <a:srgbClr val="0066FF"/>
                </a:solidFill>
              </a:rPr>
              <a:t>addi</a:t>
            </a:r>
            <a:r>
              <a:rPr lang="en-US" altLang="zh-CN" b="1" dirty="0" smtClean="0">
                <a:solidFill>
                  <a:srgbClr val="0066FF"/>
                </a:solidFill>
              </a:rPr>
              <a:t> $t0, $t0,1</a:t>
            </a:r>
          </a:p>
          <a:p>
            <a:r>
              <a:rPr lang="en-US" altLang="zh-CN" b="1" dirty="0" smtClean="0"/>
              <a:t>TEST1:  	</a:t>
            </a:r>
            <a:r>
              <a:rPr lang="en-US" altLang="zh-CN" b="1" dirty="0" err="1" smtClean="0">
                <a:solidFill>
                  <a:srgbClr val="CC3300"/>
                </a:solidFill>
              </a:rPr>
              <a:t>slt</a:t>
            </a:r>
            <a:r>
              <a:rPr lang="en-US" altLang="zh-CN" b="1" dirty="0" smtClean="0">
                <a:solidFill>
                  <a:srgbClr val="CC3300"/>
                </a:solidFill>
              </a:rPr>
              <a:t> </a:t>
            </a:r>
            <a:r>
              <a:rPr lang="en-US" altLang="zh-CN" b="1" dirty="0">
                <a:solidFill>
                  <a:srgbClr val="CC3300"/>
                </a:solidFill>
              </a:rPr>
              <a:t>$t2, $t0, $s0               // $t2 = 1:0, </a:t>
            </a:r>
            <a:r>
              <a:rPr lang="en-US" altLang="zh-CN" b="1" dirty="0" err="1">
                <a:solidFill>
                  <a:srgbClr val="CC3300"/>
                </a:solidFill>
              </a:rPr>
              <a:t>i</a:t>
            </a:r>
            <a:r>
              <a:rPr lang="en-US" altLang="zh-CN" b="1" dirty="0">
                <a:solidFill>
                  <a:srgbClr val="CC3300"/>
                </a:solidFill>
              </a:rPr>
              <a:t> &lt; a? </a:t>
            </a:r>
          </a:p>
          <a:p>
            <a:r>
              <a:rPr lang="en-US" altLang="zh-CN" b="1" dirty="0" smtClean="0">
                <a:solidFill>
                  <a:srgbClr val="CC3300"/>
                </a:solidFill>
              </a:rPr>
              <a:t>		</a:t>
            </a:r>
            <a:r>
              <a:rPr lang="en-US" altLang="zh-CN" b="1" dirty="0" err="1" smtClean="0">
                <a:solidFill>
                  <a:srgbClr val="CC3300"/>
                </a:solidFill>
              </a:rPr>
              <a:t>bne</a:t>
            </a:r>
            <a:r>
              <a:rPr lang="en-US" altLang="zh-CN" b="1" dirty="0" smtClean="0">
                <a:solidFill>
                  <a:srgbClr val="CC3300"/>
                </a:solidFill>
              </a:rPr>
              <a:t> </a:t>
            </a:r>
            <a:r>
              <a:rPr lang="en-US" altLang="zh-CN" b="1" dirty="0">
                <a:solidFill>
                  <a:srgbClr val="CC3300"/>
                </a:solidFill>
              </a:rPr>
              <a:t>$t2, $0, </a:t>
            </a:r>
            <a:r>
              <a:rPr lang="en-US" altLang="zh-CN" b="1" dirty="0" smtClean="0">
                <a:solidFill>
                  <a:srgbClr val="CC3300"/>
                </a:solidFill>
              </a:rPr>
              <a:t>LOOP1</a:t>
            </a:r>
            <a:endParaRPr lang="en-US" altLang="zh-CN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31283</TotalTime>
  <Words>199</Words>
  <Application>Microsoft Office PowerPoint</Application>
  <PresentationFormat>全屏显示(4:3)</PresentationFormat>
  <Paragraphs>60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黑体</vt:lpstr>
      <vt:lpstr>宋体</vt:lpstr>
      <vt:lpstr>Arial</vt:lpstr>
      <vt:lpstr>默认设计模板</vt:lpstr>
      <vt:lpstr> 决策指令</vt:lpstr>
      <vt:lpstr>课后练习（P114 2.26）</vt:lpstr>
      <vt:lpstr>课后练习（P114 2.26）</vt:lpstr>
      <vt:lpstr>课后练习（P114  2.27）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Yuhong Feng</cp:lastModifiedBy>
  <cp:revision>2113</cp:revision>
  <cp:lastPrinted>2017-04-06T04:54:58Z</cp:lastPrinted>
  <dcterms:created xsi:type="dcterms:W3CDTF">2008-04-26T09:05:28Z</dcterms:created>
  <dcterms:modified xsi:type="dcterms:W3CDTF">2018-09-19T13:11:54Z</dcterms:modified>
</cp:coreProperties>
</file>