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356" r:id="rId2"/>
    <p:sldId id="403" r:id="rId3"/>
    <p:sldId id="673" r:id="rId4"/>
    <p:sldId id="681" r:id="rId5"/>
    <p:sldId id="646" r:id="rId6"/>
    <p:sldId id="675" r:id="rId7"/>
    <p:sldId id="659" r:id="rId8"/>
    <p:sldId id="679" r:id="rId9"/>
    <p:sldId id="655" r:id="rId10"/>
    <p:sldId id="674" r:id="rId11"/>
    <p:sldId id="682" r:id="rId12"/>
    <p:sldId id="649" r:id="rId13"/>
    <p:sldId id="683" r:id="rId14"/>
    <p:sldId id="650" r:id="rId15"/>
    <p:sldId id="684" r:id="rId16"/>
    <p:sldId id="686" r:id="rId17"/>
    <p:sldId id="665" r:id="rId18"/>
    <p:sldId id="677" r:id="rId19"/>
    <p:sldId id="685" r:id="rId20"/>
    <p:sldId id="680" r:id="rId21"/>
    <p:sldId id="6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CICLEMOE@outlook.com" initials="I" lastIdx="1" clrIdx="0">
    <p:extLst>
      <p:ext uri="{19B8F6BF-5375-455C-9EA6-DF929625EA0E}">
        <p15:presenceInfo xmlns:p15="http://schemas.microsoft.com/office/powerpoint/2012/main" userId="ed13d6e95bad25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02" autoAdjust="0"/>
  </p:normalViewPr>
  <p:slideViewPr>
    <p:cSldViewPr snapToGrid="0">
      <p:cViewPr varScale="1">
        <p:scale>
          <a:sx n="85" d="100"/>
          <a:sy n="85" d="100"/>
        </p:scale>
        <p:origin x="15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CA0DB-AE42-496E-8D47-A891BF80533F}"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BA9AF-06EE-4EEC-ABDC-5EE7A68C437A}" type="slidenum">
              <a:rPr lang="zh-CN" altLang="en-US" smtClean="0"/>
              <a:t>‹#›</a:t>
            </a:fld>
            <a:endParaRPr lang="zh-CN" altLang="en-US"/>
          </a:p>
        </p:txBody>
      </p:sp>
    </p:spTree>
    <p:extLst>
      <p:ext uri="{BB962C8B-B14F-4D97-AF65-F5344CB8AC3E}">
        <p14:creationId xmlns:p14="http://schemas.microsoft.com/office/powerpoint/2010/main" val="246830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0600" y="766763"/>
            <a:ext cx="5116513" cy="3838575"/>
          </a:xfrm>
        </p:spPr>
      </p:sp>
      <p:sp>
        <p:nvSpPr>
          <p:cNvPr id="3" name="备注占位符 2"/>
          <p:cNvSpPr>
            <a:spLocks noGrp="1"/>
          </p:cNvSpPr>
          <p:nvPr>
            <p:ph type="body" idx="1"/>
          </p:nvPr>
        </p:nvSpPr>
        <p:spPr/>
        <p:txBody>
          <a:bodyPr>
            <a:normAutofit/>
          </a:bodyPr>
          <a:lstStyle/>
          <a:p>
            <a:r>
              <a:rPr lang="zh-CN" altLang="en-US" dirty="0"/>
              <a:t>汇报</a:t>
            </a:r>
            <a:r>
              <a:rPr lang="en-US" altLang="zh-CN" dirty="0"/>
              <a:t>15</a:t>
            </a:r>
            <a:r>
              <a:rPr lang="zh-CN" altLang="en-US" dirty="0"/>
              <a:t>分钟，提问</a:t>
            </a:r>
            <a:r>
              <a:rPr lang="en-US" altLang="zh-CN" dirty="0"/>
              <a:t>10</a:t>
            </a:r>
            <a:r>
              <a:rPr lang="zh-CN" altLang="en-US" dirty="0"/>
              <a:t>分钟</a:t>
            </a:r>
          </a:p>
        </p:txBody>
      </p:sp>
      <p:sp>
        <p:nvSpPr>
          <p:cNvPr id="4" name="灯片编号占位符 3"/>
          <p:cNvSpPr>
            <a:spLocks noGrp="1"/>
          </p:cNvSpPr>
          <p:nvPr>
            <p:ph type="sldNum" sz="quarter" idx="10"/>
          </p:nvPr>
        </p:nvSpPr>
        <p:spPr/>
        <p:txBody>
          <a:bodyPr/>
          <a:lstStyle/>
          <a:p>
            <a:fld id="{D2479628-7038-46C5-BFDB-B4D01F73F67E}" type="slidenum">
              <a:rPr lang="ja-JP" altLang="en-US" smtClean="0"/>
              <a:pPr/>
              <a:t>1</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27675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11</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944214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12</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877485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14</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15</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170543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16</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97306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17</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18</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61591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19</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73000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extLst>
      <p:ext uri="{BB962C8B-B14F-4D97-AF65-F5344CB8AC3E}">
        <p14:creationId xmlns:p14="http://schemas.microsoft.com/office/powerpoint/2010/main" val="1097842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66617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5BA9AF-06EE-4EEC-ABDC-5EE7A68C437A}" type="slidenum">
              <a:rPr lang="zh-CN" altLang="en-US" smtClean="0"/>
              <a:t>21</a:t>
            </a:fld>
            <a:endParaRPr lang="zh-CN" altLang="en-US"/>
          </a:p>
        </p:txBody>
      </p:sp>
    </p:spTree>
    <p:extLst>
      <p:ext uri="{BB962C8B-B14F-4D97-AF65-F5344CB8AC3E}">
        <p14:creationId xmlns:p14="http://schemas.microsoft.com/office/powerpoint/2010/main" val="175677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120013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4</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67192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5</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6</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67263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7</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8</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43922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0600" y="766763"/>
            <a:ext cx="5116513"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9</a:t>
            </a:fld>
            <a:endParaRPr kumimoji="1" lang="en-US" altLang="zh-CN" sz="1300" dirty="0">
              <a:solidFill>
                <a:prstClr val="black"/>
              </a:solidFill>
              <a:latin typeface="Times New Roman" pitchFamily="18"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160170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258215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414450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5598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192739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251312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176269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256015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211712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15444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91957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238604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C22DE-872A-4FED-AB0B-502B88775D0D}" type="slidenum">
              <a:rPr lang="zh-CN" altLang="en-US" smtClean="0"/>
              <a:t>‹#›</a:t>
            </a:fld>
            <a:endParaRPr lang="zh-CN" altLang="en-US"/>
          </a:p>
        </p:txBody>
      </p:sp>
    </p:spTree>
    <p:extLst>
      <p:ext uri="{BB962C8B-B14F-4D97-AF65-F5344CB8AC3E}">
        <p14:creationId xmlns:p14="http://schemas.microsoft.com/office/powerpoint/2010/main" val="78517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baike.baidu.com/item/%E6%BB%A4%E6%B3%A2"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ubtitle 2"/>
          <p:cNvSpPr>
            <a:spLocks noGrp="1"/>
          </p:cNvSpPr>
          <p:nvPr>
            <p:ph type="subTitle" idx="4294967295"/>
          </p:nvPr>
        </p:nvSpPr>
        <p:spPr>
          <a:xfrm>
            <a:off x="1267544" y="4890367"/>
            <a:ext cx="7704137" cy="1343025"/>
          </a:xfrm>
        </p:spPr>
        <p:txBody>
          <a:bodyPr>
            <a:normAutofit/>
          </a:bodyPr>
          <a:lstStyle/>
          <a:p>
            <a:pPr marL="0" indent="0">
              <a:spcBef>
                <a:spcPts val="600"/>
              </a:spcBef>
              <a:buNone/>
            </a:pPr>
            <a:r>
              <a:rPr lang="zh-CN" altLang="en-US" sz="2200" dirty="0">
                <a:solidFill>
                  <a:srgbClr val="0D0D0D"/>
                </a:solidFill>
                <a:latin typeface="微软雅黑" pitchFamily="34" charset="-122"/>
                <a:ea typeface="微软雅黑" pitchFamily="34" charset="-122"/>
              </a:rPr>
              <a:t>               </a:t>
            </a:r>
            <a:endParaRPr lang="ja-JP" altLang="en-US" sz="2200" dirty="0">
              <a:solidFill>
                <a:srgbClr val="898989"/>
              </a:solidFill>
            </a:endParaRPr>
          </a:p>
        </p:txBody>
      </p:sp>
      <p:sp>
        <p:nvSpPr>
          <p:cNvPr id="9218" name="Title 1"/>
          <p:cNvSpPr>
            <a:spLocks noGrp="1"/>
          </p:cNvSpPr>
          <p:nvPr>
            <p:ph type="ctrTitle" idx="4294967295"/>
          </p:nvPr>
        </p:nvSpPr>
        <p:spPr>
          <a:xfrm>
            <a:off x="179512" y="2174999"/>
            <a:ext cx="8964488" cy="1470025"/>
          </a:xfrm>
        </p:spPr>
        <p:txBody>
          <a:bodyPr>
            <a:normAutofit/>
          </a:bodyPr>
          <a:lstStyle/>
          <a:p>
            <a:pPr algn="ctr"/>
            <a:r>
              <a:rPr lang="zh-CN" altLang="en-US" sz="3600" b="1"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平滑空间滤波和锐化空间滤波 </a:t>
            </a:r>
            <a:endParaRPr lang="en-US" altLang="zh-CN" sz="3600" b="1"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431663"/>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2"/>
          <p:cNvSpPr txBox="1">
            <a:spLocks/>
          </p:cNvSpPr>
          <p:nvPr/>
        </p:nvSpPr>
        <p:spPr bwMode="auto">
          <a:xfrm>
            <a:off x="333338" y="4544286"/>
            <a:ext cx="9144000" cy="106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defTabSz="914400" fontAlgn="base">
              <a:spcBef>
                <a:spcPct val="20000"/>
              </a:spcBef>
              <a:spcAft>
                <a:spcPct val="0"/>
              </a:spcAft>
              <a:defRPr/>
            </a:pPr>
            <a:r>
              <a:rPr lang="zh-CN" altLang="en-US" b="1" kern="0" dirty="0">
                <a:solidFill>
                  <a:srgbClr val="0000FF"/>
                </a:solidFill>
                <a:latin typeface="微软雅黑" pitchFamily="34" charset="-122"/>
                <a:ea typeface="微软雅黑" pitchFamily="34" charset="-122"/>
              </a:rPr>
              <a:t>论文信息：</a:t>
            </a:r>
            <a:r>
              <a:rPr lang="en-US" altLang="zh-CN" b="1" kern="0" dirty="0">
                <a:solidFill>
                  <a:srgbClr val="0000FF"/>
                </a:solidFill>
                <a:latin typeface="微软雅黑" pitchFamily="34" charset="-122"/>
                <a:ea typeface="微软雅黑" pitchFamily="34" charset="-122"/>
              </a:rPr>
              <a:t>《</a:t>
            </a:r>
            <a:r>
              <a:rPr lang="zh-CN" altLang="en-US" b="1" kern="0" dirty="0">
                <a:solidFill>
                  <a:srgbClr val="0000FF"/>
                </a:solidFill>
                <a:latin typeface="微软雅黑" pitchFamily="34" charset="-122"/>
                <a:ea typeface="微软雅黑" pitchFamily="34" charset="-122"/>
              </a:rPr>
              <a:t>数字图像处理</a:t>
            </a:r>
            <a:r>
              <a:rPr lang="en-US" altLang="zh-CN" b="1" kern="0" dirty="0">
                <a:solidFill>
                  <a:srgbClr val="0000FF"/>
                </a:solidFill>
                <a:latin typeface="微软雅黑" pitchFamily="34" charset="-122"/>
                <a:ea typeface="微软雅黑" pitchFamily="34" charset="-122"/>
              </a:rPr>
              <a:t>》</a:t>
            </a:r>
            <a:r>
              <a:rPr lang="zh-CN" altLang="en-US" b="1" kern="0" dirty="0">
                <a:solidFill>
                  <a:srgbClr val="0000FF"/>
                </a:solidFill>
                <a:latin typeface="微软雅黑" pitchFamily="34" charset="-122"/>
                <a:ea typeface="微软雅黑" pitchFamily="34" charset="-122"/>
              </a:rPr>
              <a:t>、百度百科、</a:t>
            </a:r>
            <a:r>
              <a:rPr lang="en-US" altLang="zh-CN" b="1" kern="0" dirty="0">
                <a:solidFill>
                  <a:srgbClr val="0000FF"/>
                </a:solidFill>
                <a:latin typeface="微软雅黑" pitchFamily="34" charset="-122"/>
                <a:ea typeface="微软雅黑" pitchFamily="34" charset="-122"/>
              </a:rPr>
              <a:t>CSDN</a:t>
            </a:r>
            <a:r>
              <a:rPr lang="zh-CN" altLang="en-US" b="1" kern="0" dirty="0">
                <a:solidFill>
                  <a:srgbClr val="0000FF"/>
                </a:solidFill>
                <a:latin typeface="微软雅黑" pitchFamily="34" charset="-122"/>
                <a:ea typeface="微软雅黑" pitchFamily="34" charset="-122"/>
              </a:rPr>
              <a:t>论文</a:t>
            </a:r>
            <a:endParaRPr lang="en-US" altLang="zh-CN" b="1" kern="0" dirty="0">
              <a:solidFill>
                <a:srgbClr val="0000FF"/>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1AEA3FD3-6E18-4241-8765-7CE92A60D0B4}"/>
              </a:ext>
            </a:extLst>
          </p:cNvPr>
          <p:cNvPicPr>
            <a:picLocks noChangeAspect="1"/>
          </p:cNvPicPr>
          <p:nvPr/>
        </p:nvPicPr>
        <p:blipFill>
          <a:blip r:embed="rId4"/>
          <a:stretch>
            <a:fillRect/>
          </a:stretch>
        </p:blipFill>
        <p:spPr>
          <a:xfrm>
            <a:off x="6117936" y="5715700"/>
            <a:ext cx="2361905" cy="800000"/>
          </a:xfrm>
          <a:prstGeom prst="rect">
            <a:avLst/>
          </a:prstGeom>
        </p:spPr>
      </p:pic>
      <p:pic>
        <p:nvPicPr>
          <p:cNvPr id="7" name="图片 6">
            <a:extLst>
              <a:ext uri="{FF2B5EF4-FFF2-40B4-BE49-F238E27FC236}">
                <a16:creationId xmlns:a16="http://schemas.microsoft.com/office/drawing/2014/main" id="{C63377ED-4EB6-4666-BCBC-C46B54B96CB1}"/>
              </a:ext>
            </a:extLst>
          </p:cNvPr>
          <p:cNvPicPr>
            <a:picLocks noChangeAspect="1"/>
          </p:cNvPicPr>
          <p:nvPr/>
        </p:nvPicPr>
        <p:blipFill>
          <a:blip r:embed="rId5"/>
          <a:stretch>
            <a:fillRect/>
          </a:stretch>
        </p:blipFill>
        <p:spPr>
          <a:xfrm>
            <a:off x="-1" y="7426"/>
            <a:ext cx="9144001" cy="2248671"/>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a:t>
            </a:fld>
            <a:endParaRPr lang="zh-CN" altLang="en-US"/>
          </a:p>
        </p:txBody>
      </p:sp>
      <p:sp>
        <p:nvSpPr>
          <p:cNvPr id="14" name="页脚占位符 13"/>
          <p:cNvSpPr>
            <a:spLocks noGrp="1"/>
          </p:cNvSpPr>
          <p:nvPr>
            <p:ph type="ftr" sz="quarter" idx="11"/>
          </p:nvPr>
        </p:nvSpPr>
        <p:spPr/>
        <p:txBody>
          <a:bodyPr/>
          <a:lstStyle/>
          <a:p>
            <a:endParaRPr lang="zh-CN" altLang="en-US" dirty="0"/>
          </a:p>
        </p:txBody>
      </p:sp>
      <p:sp>
        <p:nvSpPr>
          <p:cNvPr id="3" name="TextBox 2"/>
          <p:cNvSpPr txBox="1"/>
          <p:nvPr/>
        </p:nvSpPr>
        <p:spPr>
          <a:xfrm>
            <a:off x="333338" y="5423443"/>
            <a:ext cx="7447611" cy="369332"/>
          </a:xfrm>
          <a:prstGeom prst="rect">
            <a:avLst/>
          </a:prstGeom>
          <a:noFill/>
        </p:spPr>
        <p:txBody>
          <a:bodyPr wrap="square" rtlCol="0">
            <a:spAutoFit/>
          </a:bodyPr>
          <a:lstStyle/>
          <a:p>
            <a:r>
              <a:rPr lang="zh-CN" altLang="en-US" b="1" kern="0" dirty="0">
                <a:solidFill>
                  <a:srgbClr val="0000FF"/>
                </a:solidFill>
                <a:latin typeface="微软雅黑" pitchFamily="34" charset="-122"/>
                <a:ea typeface="微软雅黑" pitchFamily="34" charset="-122"/>
              </a:rPr>
              <a:t>报告人：叶茂林                              指导老师：赖志辉                     </a:t>
            </a:r>
          </a:p>
        </p:txBody>
      </p:sp>
    </p:spTree>
  </p:cSld>
  <p:clrMapOvr>
    <a:masterClrMapping/>
  </p:clrMapOvr>
  <mc:AlternateContent xmlns:mc="http://schemas.openxmlformats.org/markup-compatibility/2006" xmlns:p14="http://schemas.microsoft.com/office/powerpoint/2010/main">
    <mc:Choice Requires="p14">
      <p:transition spd="slow" p14:dur="2000" advTm="23034"/>
    </mc:Choice>
    <mc:Fallback xmlns="">
      <p:transition spd="slow" advTm="23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heel(1)">
                                      <p:cBhvr>
                                        <p:cTn id="13" dur="2000"/>
                                        <p:tgtEl>
                                          <p:spTgt spid="921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16" presetClass="entr" presetSubtype="21" fill="hold" grpId="0" nodeType="withEffect">
                                  <p:stCondLst>
                                    <p:cond delay="0"/>
                                  </p:stCondLst>
                                  <p:childTnLst>
                                    <p:set>
                                      <p:cBhvr>
                                        <p:cTn id="22" dur="1" fill="hold">
                                          <p:stCondLst>
                                            <p:cond delay="0"/>
                                          </p:stCondLst>
                                        </p:cTn>
                                        <p:tgtEl>
                                          <p:spTgt spid="9219">
                                            <p:txEl>
                                              <p:pRg st="0" end="0"/>
                                            </p:txEl>
                                          </p:spTgt>
                                        </p:tgtEl>
                                        <p:attrNameLst>
                                          <p:attrName>style.visibility</p:attrName>
                                        </p:attrNameLst>
                                      </p:cBhvr>
                                      <p:to>
                                        <p:strVal val="visible"/>
                                      </p:to>
                                    </p:set>
                                    <p:animEffect transition="in" filter="barn(inVertical)">
                                      <p:cBhvr>
                                        <p:cTn id="23"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18"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平滑滤波</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10</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2" name="TextBox 1"/>
          <p:cNvSpPr txBox="1"/>
          <p:nvPr/>
        </p:nvSpPr>
        <p:spPr>
          <a:xfrm>
            <a:off x="417211" y="2924941"/>
            <a:ext cx="8309578" cy="1200329"/>
          </a:xfrm>
          <a:prstGeom prst="rect">
            <a:avLst/>
          </a:prstGeom>
          <a:noFill/>
        </p:spPr>
        <p:txBody>
          <a:bodyPr wrap="square" rtlCol="0">
            <a:spAutoFit/>
          </a:bodyPr>
          <a:lstStyle/>
          <a:p>
            <a:r>
              <a:rPr lang="zh-CN" altLang="en-US" sz="2400" b="1" i="0" dirty="0">
                <a:effectLst/>
                <a:latin typeface="华文楷体" panose="02010600040101010101" pitchFamily="2" charset="-122"/>
                <a:ea typeface="华文楷体" panose="02010600040101010101" pitchFamily="2" charset="-122"/>
              </a:rPr>
              <a:t>邻域的大小与平滑的效果直接相关，邻域越大平滑的效果越好（</a:t>
            </a:r>
            <a:r>
              <a:rPr lang="zh-CN" altLang="en-US" sz="2400" b="1" i="0" dirty="0">
                <a:solidFill>
                  <a:srgbClr val="00B0F0"/>
                </a:solidFill>
                <a:effectLst/>
                <a:latin typeface="华文楷体" panose="02010600040101010101" pitchFamily="2" charset="-122"/>
                <a:ea typeface="华文楷体" panose="02010600040101010101" pitchFamily="2" charset="-122"/>
              </a:rPr>
              <a:t>朦胧感</a:t>
            </a:r>
            <a:r>
              <a:rPr lang="zh-CN" altLang="en-US" sz="2400" b="1" i="0" dirty="0">
                <a:effectLst/>
                <a:latin typeface="华文楷体" panose="02010600040101010101" pitchFamily="2" charset="-122"/>
                <a:ea typeface="华文楷体" panose="02010600040101010101" pitchFamily="2" charset="-122"/>
              </a:rPr>
              <a:t>），但邻域过大，平滑会使边缘信息损失的越大，从而使输出的图像变得模糊。</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66015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3153427"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Matlab</a:t>
            </a: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Code</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11</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2" name="文本框 1">
            <a:extLst>
              <a:ext uri="{FF2B5EF4-FFF2-40B4-BE49-F238E27FC236}">
                <a16:creationId xmlns:a16="http://schemas.microsoft.com/office/drawing/2014/main" id="{DAD3C10E-7F7B-45F5-836B-A9B27A183163}"/>
              </a:ext>
            </a:extLst>
          </p:cNvPr>
          <p:cNvSpPr txBox="1"/>
          <p:nvPr/>
        </p:nvSpPr>
        <p:spPr>
          <a:xfrm>
            <a:off x="356223" y="1615470"/>
            <a:ext cx="5054443" cy="2215991"/>
          </a:xfrm>
          <a:prstGeom prst="rect">
            <a:avLst/>
          </a:prstGeom>
          <a:noFill/>
        </p:spPr>
        <p:txBody>
          <a:bodyPr wrap="square" rtlCol="0">
            <a:spAutoFit/>
          </a:bodyPr>
          <a:lstStyle/>
          <a:p>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 Data=</a:t>
            </a:r>
            <a:r>
              <a:rPr lang="pt-BR" altLang="zh-CN" sz="2400" b="0" i="0" u="none" strike="noStrike" baseline="0" dirty="0">
                <a:solidFill>
                  <a:srgbClr val="00B0F0"/>
                </a:solidFill>
                <a:latin typeface="微软雅黑" panose="020B0503020204020204" pitchFamily="34" charset="-122"/>
                <a:ea typeface="微软雅黑" panose="020B0503020204020204" pitchFamily="34" charset="-122"/>
              </a:rPr>
              <a:t>dir</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r>
              <a:rPr lang="pt-BR" altLang="zh-CN" sz="2400" b="0" i="0" u="none" strike="noStrike" baseline="0" dirty="0">
                <a:solidFill>
                  <a:srgbClr val="A020F0"/>
                </a:solidFill>
                <a:latin typeface="微软雅黑" panose="020B0503020204020204" pitchFamily="34" charset="-122"/>
                <a:ea typeface="微软雅黑" panose="020B0503020204020204" pitchFamily="34" charset="-122"/>
              </a:rPr>
              <a:t>'C:\ORL56_46\*.bmp'</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 A=</a:t>
            </a:r>
            <a:r>
              <a:rPr lang="en-US" altLang="zh-CN" sz="2400" b="0" i="0" u="none" strike="noStrike" baseline="0" dirty="0" err="1">
                <a:solidFill>
                  <a:srgbClr val="00B0F0"/>
                </a:solidFill>
                <a:latin typeface="微软雅黑" panose="020B0503020204020204" pitchFamily="34" charset="-122"/>
                <a:ea typeface="微软雅黑" panose="020B0503020204020204" pitchFamily="34" charset="-122"/>
              </a:rPr>
              <a:t>imread</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(Data(1).name);</a:t>
            </a:r>
          </a:p>
          <a:p>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 H=</a:t>
            </a:r>
            <a:r>
              <a:rPr lang="en-US" altLang="zh-CN" sz="2400" b="0" i="0" u="none" strike="noStrike" baseline="0" dirty="0" err="1">
                <a:solidFill>
                  <a:srgbClr val="00B0F0"/>
                </a:solidFill>
                <a:latin typeface="微软雅黑" panose="020B0503020204020204" pitchFamily="34" charset="-122"/>
                <a:ea typeface="微软雅黑" panose="020B0503020204020204" pitchFamily="34" charset="-122"/>
              </a:rPr>
              <a:t>fspecial</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a:t>
            </a:r>
            <a:r>
              <a:rPr lang="en-US" altLang="zh-CN" sz="2400" b="0" i="0" u="none" strike="noStrike" baseline="0" dirty="0">
                <a:solidFill>
                  <a:srgbClr val="A020F0"/>
                </a:solidFill>
                <a:latin typeface="微软雅黑" panose="020B0503020204020204" pitchFamily="34" charset="-122"/>
                <a:ea typeface="微软雅黑" panose="020B0503020204020204" pitchFamily="34" charset="-122"/>
              </a:rPr>
              <a:t>'average'</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,3);</a:t>
            </a:r>
          </a:p>
          <a:p>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 B=</a:t>
            </a:r>
            <a:r>
              <a:rPr lang="pt-BR" altLang="zh-CN" sz="2400" b="0" i="0" u="none" strike="noStrike" baseline="0" dirty="0">
                <a:solidFill>
                  <a:srgbClr val="00B0F0"/>
                </a:solidFill>
                <a:latin typeface="微软雅黑" panose="020B0503020204020204" pitchFamily="34" charset="-122"/>
                <a:ea typeface="微软雅黑" panose="020B0503020204020204" pitchFamily="34" charset="-122"/>
              </a:rPr>
              <a:t>imfilter</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(A,H,</a:t>
            </a:r>
            <a:r>
              <a:rPr lang="pt-BR" altLang="zh-CN" sz="2400" b="0" i="0" u="none" strike="noStrike" baseline="0" dirty="0">
                <a:solidFill>
                  <a:srgbClr val="A020F0"/>
                </a:solidFill>
                <a:latin typeface="微软雅黑" panose="020B0503020204020204" pitchFamily="34" charset="-122"/>
                <a:ea typeface="微软雅黑" panose="020B0503020204020204" pitchFamily="34" charset="-122"/>
              </a:rPr>
              <a:t>'replicate'</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 </a:t>
            </a:r>
            <a:r>
              <a:rPr lang="en-US" altLang="zh-CN" sz="2400" b="0" i="0" u="none" strike="noStrike" baseline="0" dirty="0" err="1">
                <a:solidFill>
                  <a:srgbClr val="00B0F0"/>
                </a:solidFill>
                <a:latin typeface="微软雅黑" panose="020B0503020204020204" pitchFamily="34" charset="-122"/>
                <a:ea typeface="微软雅黑" panose="020B0503020204020204" pitchFamily="34" charset="-122"/>
              </a:rPr>
              <a:t>imshow</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(B);</a:t>
            </a:r>
          </a:p>
          <a:p>
            <a:endParaRPr lang="zh-CN" altLang="en-US" dirty="0"/>
          </a:p>
        </p:txBody>
      </p:sp>
      <p:sp>
        <p:nvSpPr>
          <p:cNvPr id="8" name="文本框 7">
            <a:extLst>
              <a:ext uri="{FF2B5EF4-FFF2-40B4-BE49-F238E27FC236}">
                <a16:creationId xmlns:a16="http://schemas.microsoft.com/office/drawing/2014/main" id="{6B80BEA2-AAAD-420E-85BA-D795E9416AF1}"/>
              </a:ext>
            </a:extLst>
          </p:cNvPr>
          <p:cNvSpPr txBox="1"/>
          <p:nvPr/>
        </p:nvSpPr>
        <p:spPr>
          <a:xfrm>
            <a:off x="445979" y="4231907"/>
            <a:ext cx="5054443" cy="1846659"/>
          </a:xfrm>
          <a:prstGeom prst="rect">
            <a:avLst/>
          </a:prstGeom>
          <a:noFill/>
        </p:spPr>
        <p:txBody>
          <a:bodyPr wrap="square" rtlCol="0">
            <a:spAutoFit/>
          </a:bodyPr>
          <a:lstStyle/>
          <a:p>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Data=</a:t>
            </a:r>
            <a:r>
              <a:rPr lang="pt-BR" altLang="zh-CN" sz="2400" b="0" i="0" u="none" strike="noStrike" baseline="0" dirty="0">
                <a:solidFill>
                  <a:srgbClr val="00B0F0"/>
                </a:solidFill>
                <a:latin typeface="微软雅黑" panose="020B0503020204020204" pitchFamily="34" charset="-122"/>
                <a:ea typeface="微软雅黑" panose="020B0503020204020204" pitchFamily="34" charset="-122"/>
              </a:rPr>
              <a:t>dir</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r>
              <a:rPr lang="pt-BR" altLang="zh-CN" sz="2400" b="0" i="0" u="none" strike="noStrike" baseline="0" dirty="0">
                <a:solidFill>
                  <a:srgbClr val="A020F0"/>
                </a:solidFill>
                <a:latin typeface="微软雅黑" panose="020B0503020204020204" pitchFamily="34" charset="-122"/>
                <a:ea typeface="微软雅黑" panose="020B0503020204020204" pitchFamily="34" charset="-122"/>
              </a:rPr>
              <a:t>'C:\ORL56_46\*.bmp'</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A=</a:t>
            </a:r>
            <a:r>
              <a:rPr lang="en-US" altLang="zh-CN" sz="2400" b="0" i="0" u="none" strike="noStrike" baseline="0" dirty="0" err="1">
                <a:solidFill>
                  <a:srgbClr val="00B0F0"/>
                </a:solidFill>
                <a:latin typeface="微软雅黑" panose="020B0503020204020204" pitchFamily="34" charset="-122"/>
                <a:ea typeface="微软雅黑" panose="020B0503020204020204" pitchFamily="34" charset="-122"/>
              </a:rPr>
              <a:t>imread</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(Data(1).name);</a:t>
            </a:r>
          </a:p>
          <a:p>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B=</a:t>
            </a:r>
            <a:r>
              <a:rPr lang="en-US" altLang="zh-CN" sz="2400" b="0" i="0" u="none" strike="noStrike" baseline="0" dirty="0">
                <a:solidFill>
                  <a:srgbClr val="00B0F0"/>
                </a:solidFill>
                <a:latin typeface="微软雅黑" panose="020B0503020204020204" pitchFamily="34" charset="-122"/>
                <a:ea typeface="微软雅黑" panose="020B0503020204020204" pitchFamily="34" charset="-122"/>
              </a:rPr>
              <a:t>medfilt2</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(A);</a:t>
            </a:r>
          </a:p>
          <a:p>
            <a:r>
              <a:rPr lang="en-US" altLang="zh-CN" sz="2400" b="0" i="0" u="none" strike="noStrike" baseline="0" dirty="0" err="1">
                <a:solidFill>
                  <a:srgbClr val="00B0F0"/>
                </a:solidFill>
                <a:latin typeface="微软雅黑" panose="020B0503020204020204" pitchFamily="34" charset="-122"/>
                <a:ea typeface="微软雅黑" panose="020B0503020204020204" pitchFamily="34" charset="-122"/>
              </a:rPr>
              <a:t>imshow</a:t>
            </a:r>
            <a:r>
              <a:rPr lang="en-US" altLang="zh-CN" sz="2400" b="0" i="0" u="none" strike="noStrike" baseline="0" dirty="0">
                <a:solidFill>
                  <a:srgbClr val="000000"/>
                </a:solidFill>
                <a:latin typeface="微软雅黑" panose="020B0503020204020204" pitchFamily="34" charset="-122"/>
                <a:ea typeface="微软雅黑" panose="020B0503020204020204" pitchFamily="34" charset="-122"/>
              </a:rPr>
              <a:t>(B);</a:t>
            </a:r>
          </a:p>
          <a:p>
            <a:endParaRPr lang="zh-CN" altLang="en-US" dirty="0"/>
          </a:p>
        </p:txBody>
      </p:sp>
    </p:spTree>
    <p:extLst>
      <p:ext uri="{BB962C8B-B14F-4D97-AF65-F5344CB8AC3E}">
        <p14:creationId xmlns:p14="http://schemas.microsoft.com/office/powerpoint/2010/main" val="31577879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630848"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识别率比较</a:t>
            </a: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12</a:t>
            </a:fld>
            <a:endParaRPr lang="zh-CN" altLang="en-US"/>
          </a:p>
        </p:txBody>
      </p:sp>
      <p:sp>
        <p:nvSpPr>
          <p:cNvPr id="14" name="页脚占位符 13"/>
          <p:cNvSpPr>
            <a:spLocks noGrp="1"/>
          </p:cNvSpPr>
          <p:nvPr>
            <p:ph type="ftr" sz="quarter" idx="11"/>
          </p:nvPr>
        </p:nvSpPr>
        <p:spPr/>
        <p:txBody>
          <a:bodyPr/>
          <a:lstStyle/>
          <a:p>
            <a:endParaRPr lang="zh-CN" altLang="en-US"/>
          </a:p>
        </p:txBody>
      </p:sp>
      <p:graphicFrame>
        <p:nvGraphicFramePr>
          <p:cNvPr id="2" name="表格 2">
            <a:extLst>
              <a:ext uri="{FF2B5EF4-FFF2-40B4-BE49-F238E27FC236}">
                <a16:creationId xmlns:a16="http://schemas.microsoft.com/office/drawing/2014/main" id="{4829144F-BA1A-40CB-8196-CBA009927131}"/>
              </a:ext>
            </a:extLst>
          </p:cNvPr>
          <p:cNvGraphicFramePr>
            <a:graphicFrameLocks noGrp="1"/>
          </p:cNvGraphicFramePr>
          <p:nvPr>
            <p:extLst>
              <p:ext uri="{D42A27DB-BD31-4B8C-83A1-F6EECF244321}">
                <p14:modId xmlns:p14="http://schemas.microsoft.com/office/powerpoint/2010/main" val="3083848165"/>
              </p:ext>
            </p:extLst>
          </p:nvPr>
        </p:nvGraphicFramePr>
        <p:xfrm>
          <a:off x="457200" y="2610705"/>
          <a:ext cx="8229600" cy="1828800"/>
        </p:xfrm>
        <a:graphic>
          <a:graphicData uri="http://schemas.openxmlformats.org/drawingml/2006/table">
            <a:tbl>
              <a:tblPr firstRow="1" bandRow="1">
                <a:tableStyleId>{7DF18680-E054-41AD-8BC1-D1AEF772440D}</a:tableStyleId>
              </a:tblPr>
              <a:tblGrid>
                <a:gridCol w="1371600">
                  <a:extLst>
                    <a:ext uri="{9D8B030D-6E8A-4147-A177-3AD203B41FA5}">
                      <a16:colId xmlns:a16="http://schemas.microsoft.com/office/drawing/2014/main" val="132981855"/>
                    </a:ext>
                  </a:extLst>
                </a:gridCol>
                <a:gridCol w="1371600">
                  <a:extLst>
                    <a:ext uri="{9D8B030D-6E8A-4147-A177-3AD203B41FA5}">
                      <a16:colId xmlns:a16="http://schemas.microsoft.com/office/drawing/2014/main" val="1949476517"/>
                    </a:ext>
                  </a:extLst>
                </a:gridCol>
                <a:gridCol w="1371600">
                  <a:extLst>
                    <a:ext uri="{9D8B030D-6E8A-4147-A177-3AD203B41FA5}">
                      <a16:colId xmlns:a16="http://schemas.microsoft.com/office/drawing/2014/main" val="612129653"/>
                    </a:ext>
                  </a:extLst>
                </a:gridCol>
                <a:gridCol w="1371600">
                  <a:extLst>
                    <a:ext uri="{9D8B030D-6E8A-4147-A177-3AD203B41FA5}">
                      <a16:colId xmlns:a16="http://schemas.microsoft.com/office/drawing/2014/main" val="1675630363"/>
                    </a:ext>
                  </a:extLst>
                </a:gridCol>
                <a:gridCol w="1371600">
                  <a:extLst>
                    <a:ext uri="{9D8B030D-6E8A-4147-A177-3AD203B41FA5}">
                      <a16:colId xmlns:a16="http://schemas.microsoft.com/office/drawing/2014/main" val="3552074618"/>
                    </a:ext>
                  </a:extLst>
                </a:gridCol>
                <a:gridCol w="1371600">
                  <a:extLst>
                    <a:ext uri="{9D8B030D-6E8A-4147-A177-3AD203B41FA5}">
                      <a16:colId xmlns:a16="http://schemas.microsoft.com/office/drawing/2014/main" val="3796688145"/>
                    </a:ext>
                  </a:extLst>
                </a:gridCol>
              </a:tblGrid>
              <a:tr h="370840">
                <a:tc gridSpan="6">
                  <a:txBody>
                    <a:bodyPr/>
                    <a:lstStyle/>
                    <a:p>
                      <a:pPr algn="ctr"/>
                      <a:r>
                        <a:rPr lang="en-US" altLang="zh-CN" sz="2400" u="none" dirty="0">
                          <a:solidFill>
                            <a:srgbClr val="FFC000"/>
                          </a:solidFill>
                          <a:latin typeface="+mn-ea"/>
                          <a:ea typeface="+mn-ea"/>
                        </a:rPr>
                        <a:t>ORL 56_46           K=1        </a:t>
                      </a:r>
                      <a:r>
                        <a:rPr lang="en-US" altLang="zh-CN" sz="2400" u="none" dirty="0" err="1">
                          <a:solidFill>
                            <a:srgbClr val="FFC000"/>
                          </a:solidFill>
                          <a:latin typeface="+mn-ea"/>
                          <a:ea typeface="+mn-ea"/>
                        </a:rPr>
                        <a:t>Trainnumber</a:t>
                      </a:r>
                      <a:r>
                        <a:rPr lang="en-US" altLang="zh-CN" sz="2400" u="none" dirty="0">
                          <a:solidFill>
                            <a:srgbClr val="FFC000"/>
                          </a:solidFill>
                          <a:latin typeface="+mn-ea"/>
                          <a:ea typeface="+mn-ea"/>
                        </a:rPr>
                        <a:t>=6</a:t>
                      </a:r>
                      <a:endParaRPr lang="zh-CN" altLang="en-US" sz="2400" u="none" dirty="0">
                        <a:solidFill>
                          <a:srgbClr val="FFC000"/>
                        </a:solidFill>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603095934"/>
                  </a:ext>
                </a:extLst>
              </a:tr>
              <a:tr h="370840">
                <a:tc>
                  <a:txBody>
                    <a:bodyPr/>
                    <a:lstStyle/>
                    <a:p>
                      <a:pPr algn="ctr"/>
                      <a:r>
                        <a:rPr lang="zh-CN" altLang="en-US" sz="2400" b="1" dirty="0">
                          <a:solidFill>
                            <a:srgbClr val="00B0F0"/>
                          </a:solidFill>
                          <a:latin typeface="华文楷体" panose="02010600040101010101" pitchFamily="2" charset="-122"/>
                          <a:ea typeface="华文楷体" panose="02010600040101010101" pitchFamily="2" charset="-122"/>
                        </a:rPr>
                        <a:t>邻域</a:t>
                      </a:r>
                    </a:p>
                  </a:txBody>
                  <a:tcPr/>
                </a:tc>
                <a:tc>
                  <a:txBody>
                    <a:bodyPr/>
                    <a:lstStyle/>
                    <a:p>
                      <a:pPr algn="ctr"/>
                      <a:r>
                        <a:rPr lang="zh-CN" altLang="en-US" sz="2400" b="1" dirty="0">
                          <a:solidFill>
                            <a:srgbClr val="00B0F0"/>
                          </a:solidFill>
                          <a:latin typeface="华文楷体" panose="02010600040101010101" pitchFamily="2" charset="-122"/>
                          <a:ea typeface="华文楷体" panose="02010600040101010101" pitchFamily="2" charset="-122"/>
                        </a:rPr>
                        <a:t>原图</a:t>
                      </a: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3X3</a:t>
                      </a:r>
                      <a:endParaRPr lang="zh-CN" altLang="en-US" sz="2400" b="1" dirty="0">
                        <a:solidFill>
                          <a:srgbClr val="00B0F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5X5</a:t>
                      </a:r>
                      <a:endParaRPr lang="zh-CN" altLang="en-US" sz="2400" b="1" dirty="0">
                        <a:solidFill>
                          <a:srgbClr val="00B0F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7X7</a:t>
                      </a:r>
                      <a:endParaRPr lang="zh-CN" altLang="en-US" sz="2400" b="1" dirty="0">
                        <a:solidFill>
                          <a:srgbClr val="00B0F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11X11</a:t>
                      </a:r>
                      <a:endParaRPr lang="zh-CN" altLang="en-US" sz="2400" b="1" dirty="0">
                        <a:solidFill>
                          <a:srgbClr val="00B0F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59250575"/>
                  </a:ext>
                </a:extLst>
              </a:tr>
              <a:tr h="370840">
                <a:tc>
                  <a:txBody>
                    <a:bodyPr/>
                    <a:lstStyle/>
                    <a:p>
                      <a:pPr algn="ctr"/>
                      <a:r>
                        <a:rPr lang="zh-CN" altLang="en-US" sz="2400" b="1" dirty="0">
                          <a:solidFill>
                            <a:srgbClr val="92D050"/>
                          </a:solidFill>
                          <a:latin typeface="华文楷体" panose="02010600040101010101" pitchFamily="2" charset="-122"/>
                          <a:ea typeface="华文楷体" panose="02010600040101010101" pitchFamily="2" charset="-122"/>
                        </a:rPr>
                        <a:t>均值</a:t>
                      </a:r>
                      <a:r>
                        <a:rPr lang="en-US" altLang="zh-CN" sz="2400" b="1" dirty="0">
                          <a:solidFill>
                            <a:srgbClr val="92D050"/>
                          </a:solidFill>
                          <a:latin typeface="华文楷体" panose="02010600040101010101" pitchFamily="2" charset="-122"/>
                          <a:ea typeface="华文楷体" panose="02010600040101010101" pitchFamily="2" charset="-122"/>
                        </a:rPr>
                        <a:t>rate</a:t>
                      </a: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94.38%</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94.38%</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95.00%</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96.25%</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96.88%</a:t>
                      </a:r>
                      <a:endParaRPr lang="zh-CN" altLang="en-US" sz="2400" b="1" dirty="0">
                        <a:solidFill>
                          <a:srgbClr val="92D05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977736231"/>
                  </a:ext>
                </a:extLst>
              </a:tr>
              <a:tr h="370840">
                <a:tc>
                  <a:txBody>
                    <a:bodyPr/>
                    <a:lstStyle/>
                    <a:p>
                      <a:pPr algn="ctr"/>
                      <a:r>
                        <a:rPr lang="zh-CN" altLang="en-US" sz="2400" b="1" dirty="0">
                          <a:solidFill>
                            <a:srgbClr val="FFFF00"/>
                          </a:solidFill>
                          <a:latin typeface="华文楷体" panose="02010600040101010101" pitchFamily="2" charset="-122"/>
                          <a:ea typeface="华文楷体" panose="02010600040101010101" pitchFamily="2" charset="-122"/>
                        </a:rPr>
                        <a:t>中值</a:t>
                      </a:r>
                      <a:r>
                        <a:rPr lang="en-US" altLang="zh-CN" sz="2400" b="1" dirty="0">
                          <a:solidFill>
                            <a:srgbClr val="FFFF00"/>
                          </a:solidFill>
                          <a:latin typeface="华文楷体" panose="02010600040101010101" pitchFamily="2" charset="-122"/>
                          <a:ea typeface="华文楷体" panose="02010600040101010101" pitchFamily="2" charset="-122"/>
                        </a:rPr>
                        <a:t>rate</a:t>
                      </a:r>
                      <a:endParaRPr lang="zh-CN" altLang="en-US" sz="2400" b="1" dirty="0">
                        <a:solidFill>
                          <a:srgbClr val="FFFF00"/>
                        </a:solidFill>
                        <a:latin typeface="华文楷体" panose="02010600040101010101" pitchFamily="2" charset="-122"/>
                        <a:ea typeface="华文楷体" panose="02010600040101010101" pitchFamily="2" charset="-122"/>
                      </a:endParaRPr>
                    </a:p>
                  </a:txBody>
                  <a:tcPr/>
                </a:tc>
                <a:tc>
                  <a:txBody>
                    <a:bodyPr/>
                    <a:lstStyle/>
                    <a:p>
                      <a:pPr algn="ctr"/>
                      <a:r>
                        <a:rPr lang="en-US" altLang="zh-CN" sz="2400" b="1" dirty="0">
                          <a:solidFill>
                            <a:srgbClr val="FFFF00"/>
                          </a:solidFill>
                          <a:latin typeface="黑体" panose="02010609060101010101" pitchFamily="49" charset="-122"/>
                          <a:ea typeface="黑体" panose="02010609060101010101" pitchFamily="49" charset="-122"/>
                        </a:rPr>
                        <a:t>94.38%</a:t>
                      </a:r>
                      <a:endParaRPr lang="zh-CN" altLang="en-US" sz="2400" b="1" dirty="0">
                        <a:solidFill>
                          <a:srgbClr val="FFFF0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FFFF00"/>
                          </a:solidFill>
                          <a:latin typeface="黑体" panose="02010609060101010101" pitchFamily="49" charset="-122"/>
                          <a:ea typeface="黑体" panose="02010609060101010101" pitchFamily="49" charset="-122"/>
                        </a:rPr>
                        <a:t>93.75%</a:t>
                      </a:r>
                      <a:endParaRPr lang="zh-CN" altLang="en-US" sz="2400" b="1" dirty="0">
                        <a:solidFill>
                          <a:srgbClr val="FFFF0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FFFF00"/>
                          </a:solidFill>
                          <a:latin typeface="黑体" panose="02010609060101010101" pitchFamily="49" charset="-122"/>
                          <a:ea typeface="黑体" panose="02010609060101010101" pitchFamily="49" charset="-122"/>
                        </a:rPr>
                        <a:t>95.63%</a:t>
                      </a:r>
                      <a:endParaRPr lang="zh-CN" altLang="en-US" sz="2400" b="1" dirty="0">
                        <a:solidFill>
                          <a:srgbClr val="FFFF0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FFFF00"/>
                          </a:solidFill>
                          <a:latin typeface="黑体" panose="02010609060101010101" pitchFamily="49" charset="-122"/>
                          <a:ea typeface="黑体" panose="02010609060101010101" pitchFamily="49" charset="-122"/>
                        </a:rPr>
                        <a:t>93.75%</a:t>
                      </a:r>
                      <a:endParaRPr lang="zh-CN" altLang="en-US" sz="2400" b="1" dirty="0">
                        <a:solidFill>
                          <a:srgbClr val="FFFF0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FFFF00"/>
                          </a:solidFill>
                          <a:latin typeface="黑体" panose="02010609060101010101" pitchFamily="49" charset="-122"/>
                          <a:ea typeface="黑体" panose="02010609060101010101" pitchFamily="49" charset="-122"/>
                        </a:rPr>
                        <a:t>92.50%</a:t>
                      </a:r>
                      <a:endParaRPr lang="zh-CN" altLang="en-US" sz="2400" b="1" dirty="0">
                        <a:solidFill>
                          <a:srgbClr val="FFFF0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9314938"/>
                  </a:ext>
                </a:extLst>
              </a:tr>
            </a:tbl>
          </a:graphicData>
        </a:graphic>
      </p:graphicFrame>
    </p:spTree>
    <p:extLst>
      <p:ext uri="{BB962C8B-B14F-4D97-AF65-F5344CB8AC3E}">
        <p14:creationId xmlns:p14="http://schemas.microsoft.com/office/powerpoint/2010/main" val="441397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锐化滤波</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a:xfrm>
            <a:off x="6457950" y="6352144"/>
            <a:ext cx="2057400" cy="365125"/>
          </a:xfrm>
        </p:spPr>
        <p:txBody>
          <a:bodyPr/>
          <a:lstStyle/>
          <a:p>
            <a:fld id="{4C7C22DE-872A-4FED-AB0B-502B88775D0D}" type="slidenum">
              <a:rPr lang="zh-CN" altLang="en-US" smtClean="0"/>
              <a:t>13</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7" name="TextBox 6"/>
          <p:cNvSpPr txBox="1"/>
          <p:nvPr/>
        </p:nvSpPr>
        <p:spPr>
          <a:xfrm>
            <a:off x="395536" y="1668219"/>
            <a:ext cx="8165043" cy="1200329"/>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平滑滤波可以将图像模糊处理，即加强低频成分，减弱高频成分，而锐化滤波可以突出图像的细节，减弱低频成分，加强高频成分。</a:t>
            </a:r>
          </a:p>
        </p:txBody>
      </p:sp>
      <p:sp>
        <p:nvSpPr>
          <p:cNvPr id="2" name="文本框 1">
            <a:extLst>
              <a:ext uri="{FF2B5EF4-FFF2-40B4-BE49-F238E27FC236}">
                <a16:creationId xmlns:a16="http://schemas.microsoft.com/office/drawing/2014/main" id="{35FD410F-32D8-4BE7-B8DB-9CDC10A2A1D0}"/>
              </a:ext>
            </a:extLst>
          </p:cNvPr>
          <p:cNvSpPr txBox="1"/>
          <p:nvPr/>
        </p:nvSpPr>
        <p:spPr>
          <a:xfrm>
            <a:off x="395535" y="2911494"/>
            <a:ext cx="8165043" cy="830997"/>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我们在做图像平滑的时候，通过减少相邻像素之间的灰度值的差异（比如平均处理），来达到平滑的效果。</a:t>
            </a:r>
          </a:p>
        </p:txBody>
      </p:sp>
      <p:sp>
        <p:nvSpPr>
          <p:cNvPr id="3" name="文本框 2">
            <a:extLst>
              <a:ext uri="{FF2B5EF4-FFF2-40B4-BE49-F238E27FC236}">
                <a16:creationId xmlns:a16="http://schemas.microsoft.com/office/drawing/2014/main" id="{4F5850BB-2C6F-4FB6-900A-295FD255FC56}"/>
              </a:ext>
            </a:extLst>
          </p:cNvPr>
          <p:cNvSpPr txBox="1"/>
          <p:nvPr/>
        </p:nvSpPr>
        <p:spPr>
          <a:xfrm>
            <a:off x="454395" y="4078336"/>
            <a:ext cx="8487652" cy="830997"/>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那么为了达到锐化图像的目的，我们很自然地可以想到可以通过增大相邻像素之间灰度值的差异来实现。</a:t>
            </a:r>
          </a:p>
        </p:txBody>
      </p:sp>
      <p:sp>
        <p:nvSpPr>
          <p:cNvPr id="4" name="文本框 3">
            <a:extLst>
              <a:ext uri="{FF2B5EF4-FFF2-40B4-BE49-F238E27FC236}">
                <a16:creationId xmlns:a16="http://schemas.microsoft.com/office/drawing/2014/main" id="{EF58DF22-79F9-4BD2-9807-8C0EF19590B1}"/>
              </a:ext>
            </a:extLst>
          </p:cNvPr>
          <p:cNvSpPr txBox="1"/>
          <p:nvPr/>
        </p:nvSpPr>
        <p:spPr>
          <a:xfrm>
            <a:off x="454395" y="5245178"/>
            <a:ext cx="8367331"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锐化的方法有很多，像梯度锐化，拉普拉斯和</a:t>
            </a:r>
            <a:r>
              <a:rPr lang="en-US" altLang="zh-CN" sz="2400" b="1" dirty="0" err="1">
                <a:latin typeface="华文楷体" panose="02010600040101010101" pitchFamily="2" charset="-122"/>
                <a:ea typeface="华文楷体" panose="02010600040101010101" pitchFamily="2" charset="-122"/>
              </a:rPr>
              <a:t>sobel</a:t>
            </a:r>
            <a:r>
              <a:rPr lang="zh-CN" altLang="en-US" sz="2400" b="1" dirty="0">
                <a:latin typeface="华文楷体" panose="02010600040101010101" pitchFamily="2" charset="-122"/>
                <a:ea typeface="华文楷体" panose="02010600040101010101" pitchFamily="2" charset="-122"/>
              </a:rPr>
              <a:t>等。</a:t>
            </a:r>
          </a:p>
        </p:txBody>
      </p:sp>
    </p:spTree>
    <p:extLst>
      <p:ext uri="{BB962C8B-B14F-4D97-AF65-F5344CB8AC3E}">
        <p14:creationId xmlns:p14="http://schemas.microsoft.com/office/powerpoint/2010/main" val="40664822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3656770" cy="646331"/>
          </a:xfrm>
          <a:prstGeom prst="rect">
            <a:avLst/>
          </a:prstGeom>
        </p:spPr>
        <p:txBody>
          <a:bodyPr wrap="non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Unsharp Mask</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a:xfrm>
            <a:off x="6459821" y="6356351"/>
            <a:ext cx="2057400" cy="365125"/>
          </a:xfrm>
        </p:spPr>
        <p:txBody>
          <a:bodyPr/>
          <a:lstStyle/>
          <a:p>
            <a:fld id="{4C7C22DE-872A-4FED-AB0B-502B88775D0D}" type="slidenum">
              <a:rPr lang="zh-CN" altLang="en-US" smtClean="0"/>
              <a:t>14</a:t>
            </a:fld>
            <a:endParaRPr lang="zh-CN" altLang="en-US" dirty="0"/>
          </a:p>
        </p:txBody>
      </p:sp>
      <p:sp>
        <p:nvSpPr>
          <p:cNvPr id="14" name="页脚占位符 13"/>
          <p:cNvSpPr>
            <a:spLocks noGrp="1"/>
          </p:cNvSpPr>
          <p:nvPr>
            <p:ph type="ftr" sz="quarter" idx="11"/>
          </p:nvPr>
        </p:nvSpPr>
        <p:spPr/>
        <p:txBody>
          <a:bodyPr/>
          <a:lstStyle/>
          <a:p>
            <a:endParaRPr lang="zh-CN" altLang="en-US"/>
          </a:p>
        </p:txBody>
      </p:sp>
      <p:sp>
        <p:nvSpPr>
          <p:cNvPr id="7" name="TextBox 6"/>
          <p:cNvSpPr txBox="1"/>
          <p:nvPr/>
        </p:nvSpPr>
        <p:spPr>
          <a:xfrm>
            <a:off x="314151" y="1525871"/>
            <a:ext cx="8381064" cy="461665"/>
          </a:xfrm>
          <a:prstGeom prst="rect">
            <a:avLst/>
          </a:prstGeom>
          <a:noFill/>
        </p:spPr>
        <p:txBody>
          <a:bodyPr wrap="square" rtlCol="0">
            <a:spAutoFit/>
          </a:bodyPr>
          <a:lstStyle/>
          <a:p>
            <a:pPr algn="l"/>
            <a:r>
              <a:rPr lang="en-US" altLang="zh-CN" sz="2400" b="1" i="0" dirty="0">
                <a:effectLst/>
                <a:latin typeface="华文楷体" panose="02010600040101010101" pitchFamily="2" charset="-122"/>
                <a:ea typeface="华文楷体" panose="02010600040101010101" pitchFamily="2" charset="-122"/>
              </a:rPr>
              <a:t>Step 1</a:t>
            </a:r>
            <a:r>
              <a:rPr lang="zh-CN" altLang="en-US" sz="2400" b="1" i="0" dirty="0">
                <a:effectLst/>
                <a:latin typeface="华文楷体" panose="02010600040101010101" pitchFamily="2" charset="-122"/>
                <a:ea typeface="华文楷体" panose="02010600040101010101" pitchFamily="2" charset="-122"/>
              </a:rPr>
              <a:t> 使用平滑滤波对原始图像进行模糊操作，产生模糊图像。</a:t>
            </a:r>
            <a:endParaRPr lang="en-US" altLang="zh-CN" sz="2400" b="1" i="0" dirty="0">
              <a:effectLst/>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E398809B-5411-42D6-B19E-B2EE90DA302B}"/>
              </a:ext>
            </a:extLst>
          </p:cNvPr>
          <p:cNvSpPr txBox="1"/>
          <p:nvPr/>
        </p:nvSpPr>
        <p:spPr>
          <a:xfrm>
            <a:off x="359279" y="4870465"/>
            <a:ext cx="8462447" cy="1107996"/>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Step 3</a:t>
            </a:r>
            <a:r>
              <a:rPr lang="zh-CN" altLang="en-US" sz="2400" b="1" dirty="0">
                <a:latin typeface="华文楷体" panose="02010600040101010101" pitchFamily="2" charset="-122"/>
                <a:ea typeface="华文楷体" panose="02010600040101010101" pitchFamily="2" charset="-122"/>
              </a:rPr>
              <a:t> 将细节信息与原始图像进行叠加，让低频更加低频，让高频更加高频</a:t>
            </a:r>
          </a:p>
          <a:p>
            <a:endParaRPr lang="zh-CN" altLang="en-US" dirty="0"/>
          </a:p>
        </p:txBody>
      </p:sp>
      <p:sp>
        <p:nvSpPr>
          <p:cNvPr id="11" name="文本框 10">
            <a:extLst>
              <a:ext uri="{FF2B5EF4-FFF2-40B4-BE49-F238E27FC236}">
                <a16:creationId xmlns:a16="http://schemas.microsoft.com/office/drawing/2014/main" id="{F8E13356-1221-4C52-B786-F3EF64B35D85}"/>
              </a:ext>
            </a:extLst>
          </p:cNvPr>
          <p:cNvSpPr txBox="1"/>
          <p:nvPr/>
        </p:nvSpPr>
        <p:spPr>
          <a:xfrm>
            <a:off x="314152" y="3084797"/>
            <a:ext cx="8381063" cy="830997"/>
          </a:xfrm>
          <a:prstGeom prst="rect">
            <a:avLst/>
          </a:prstGeom>
          <a:noFill/>
        </p:spPr>
        <p:txBody>
          <a:bodyPr wrap="square">
            <a:spAutoFit/>
          </a:bodyPr>
          <a:lstStyle/>
          <a:p>
            <a:r>
              <a:rPr lang="en-US" altLang="zh-CN" sz="2400" b="1" dirty="0">
                <a:latin typeface="华文楷体" panose="02010600040101010101" pitchFamily="2" charset="-122"/>
                <a:ea typeface="华文楷体" panose="02010600040101010101" pitchFamily="2" charset="-122"/>
              </a:rPr>
              <a:t>Step 2 </a:t>
            </a:r>
            <a:r>
              <a:rPr lang="zh-CN" altLang="en-US" sz="2400" b="1" dirty="0">
                <a:latin typeface="华文楷体" panose="02010600040101010101" pitchFamily="2" charset="-122"/>
                <a:ea typeface="华文楷体" panose="02010600040101010101" pitchFamily="2" charset="-122"/>
              </a:rPr>
              <a:t>让原始图像减去模糊图像，去掉它们的共同特性，保留个性，即图片细节。</a:t>
            </a:r>
          </a:p>
        </p:txBody>
      </p:sp>
    </p:spTree>
    <p:extLst>
      <p:ext uri="{BB962C8B-B14F-4D97-AF65-F5344CB8AC3E}">
        <p14:creationId xmlns:p14="http://schemas.microsoft.com/office/powerpoint/2010/main" val="32275728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1466748" cy="646331"/>
          </a:xfrm>
          <a:prstGeom prst="rect">
            <a:avLst/>
          </a:prstGeom>
        </p:spPr>
        <p:txBody>
          <a:bodyPr wrap="non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Proof</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15</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7" name="TextBox 6"/>
          <p:cNvSpPr txBox="1"/>
          <p:nvPr/>
        </p:nvSpPr>
        <p:spPr>
          <a:xfrm>
            <a:off x="1886553" y="2166257"/>
            <a:ext cx="5352447" cy="646331"/>
          </a:xfrm>
          <a:prstGeom prst="rect">
            <a:avLst/>
          </a:prstGeom>
          <a:noFill/>
        </p:spPr>
        <p:txBody>
          <a:bodyPr wrap="square" rtlCol="0">
            <a:spAutoFit/>
          </a:bodyPr>
          <a:lstStyle/>
          <a:p>
            <a:r>
              <a:rPr lang="zh-CN" altLang="en-US" dirty="0"/>
              <a:t>如果有证明的，论文中的定理要给出来，并给出简要的证明过程，做</a:t>
            </a:r>
            <a:r>
              <a:rPr lang="en-US" altLang="zh-CN" dirty="0"/>
              <a:t>2-3</a:t>
            </a:r>
            <a:r>
              <a:rPr lang="zh-CN" altLang="en-US" dirty="0"/>
              <a:t>页</a:t>
            </a:r>
            <a:r>
              <a:rPr lang="en-US" altLang="zh-CN" dirty="0"/>
              <a:t>PPT</a:t>
            </a:r>
            <a:endParaRPr lang="zh-CN" altLang="en-US" dirty="0"/>
          </a:p>
        </p:txBody>
      </p:sp>
      <p:pic>
        <p:nvPicPr>
          <p:cNvPr id="3" name="图片 2">
            <a:extLst>
              <a:ext uri="{FF2B5EF4-FFF2-40B4-BE49-F238E27FC236}">
                <a16:creationId xmlns:a16="http://schemas.microsoft.com/office/drawing/2014/main" id="{8F37064C-1CBC-4EBD-8096-0CE198A63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514174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110799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原理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16</a:t>
            </a:fld>
            <a:endParaRPr lang="zh-CN" altLang="en-US"/>
          </a:p>
        </p:txBody>
      </p:sp>
      <p:sp>
        <p:nvSpPr>
          <p:cNvPr id="14" name="页脚占位符 13"/>
          <p:cNvSpPr>
            <a:spLocks noGrp="1"/>
          </p:cNvSpPr>
          <p:nvPr>
            <p:ph type="ftr" sz="quarter" idx="11"/>
          </p:nvPr>
        </p:nvSpPr>
        <p:spPr/>
        <p:txBody>
          <a:bodyPr/>
          <a:lstStyle/>
          <a:p>
            <a:endParaRPr lang="zh-CN" altLang="en-US"/>
          </a:p>
        </p:txBody>
      </p:sp>
      <p:pic>
        <p:nvPicPr>
          <p:cNvPr id="8" name="图片 7">
            <a:extLst>
              <a:ext uri="{FF2B5EF4-FFF2-40B4-BE49-F238E27FC236}">
                <a16:creationId xmlns:a16="http://schemas.microsoft.com/office/drawing/2014/main" id="{6A0E9FC6-D89F-401A-AB75-2617B21B4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20" y="0"/>
            <a:ext cx="7931929" cy="6858000"/>
          </a:xfrm>
          <a:prstGeom prst="rect">
            <a:avLst/>
          </a:prstGeom>
        </p:spPr>
      </p:pic>
    </p:spTree>
    <p:extLst>
      <p:ext uri="{BB962C8B-B14F-4D97-AF65-F5344CB8AC3E}">
        <p14:creationId xmlns:p14="http://schemas.microsoft.com/office/powerpoint/2010/main" val="293183156"/>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拉普拉斯</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17</a:t>
            </a:fld>
            <a:endParaRPr lang="zh-CN" altLang="en-US"/>
          </a:p>
        </p:txBody>
      </p:sp>
      <p:sp>
        <p:nvSpPr>
          <p:cNvPr id="14" name="页脚占位符 13"/>
          <p:cNvSpPr>
            <a:spLocks noGrp="1"/>
          </p:cNvSpPr>
          <p:nvPr>
            <p:ph type="ftr" sz="quarter" idx="11"/>
          </p:nvPr>
        </p:nvSpPr>
        <p:spPr/>
        <p:txBody>
          <a:bodyPr/>
          <a:lstStyle/>
          <a:p>
            <a:endParaRPr lang="zh-CN" altLang="en-US"/>
          </a:p>
        </p:txBody>
      </p:sp>
      <p:graphicFrame>
        <p:nvGraphicFramePr>
          <p:cNvPr id="2" name="表格 2">
            <a:extLst>
              <a:ext uri="{FF2B5EF4-FFF2-40B4-BE49-F238E27FC236}">
                <a16:creationId xmlns:a16="http://schemas.microsoft.com/office/drawing/2014/main" id="{86FC4881-B4C9-4931-8242-934CBCC959BB}"/>
              </a:ext>
            </a:extLst>
          </p:cNvPr>
          <p:cNvGraphicFramePr>
            <a:graphicFrameLocks noGrp="1"/>
          </p:cNvGraphicFramePr>
          <p:nvPr>
            <p:extLst>
              <p:ext uri="{D42A27DB-BD31-4B8C-83A1-F6EECF244321}">
                <p14:modId xmlns:p14="http://schemas.microsoft.com/office/powerpoint/2010/main" val="1085328540"/>
              </p:ext>
            </p:extLst>
          </p:nvPr>
        </p:nvGraphicFramePr>
        <p:xfrm>
          <a:off x="528875" y="1537091"/>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extLst>
                  <a:ext uri="{0D108BD9-81ED-4DB2-BD59-A6C34878D82A}">
                    <a16:rowId xmlns:a16="http://schemas.microsoft.com/office/drawing/2014/main" val="2545777969"/>
                  </a:ext>
                </a:extLst>
              </a:tr>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extLst>
                  <a:ext uri="{0D108BD9-81ED-4DB2-BD59-A6C34878D82A}">
                    <a16:rowId xmlns:a16="http://schemas.microsoft.com/office/drawing/2014/main" val="3187782758"/>
                  </a:ext>
                </a:extLst>
              </a:tr>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10</a:t>
                      </a:r>
                      <a:endParaRPr lang="zh-CN" altLang="en-US" sz="2800" dirty="0"/>
                    </a:p>
                  </a:txBody>
                  <a:tcPr>
                    <a:solidFill>
                      <a:srgbClr val="00B050"/>
                    </a:solidFill>
                  </a:tcPr>
                </a:tc>
                <a:extLst>
                  <a:ext uri="{0D108BD9-81ED-4DB2-BD59-A6C34878D82A}">
                    <a16:rowId xmlns:a16="http://schemas.microsoft.com/office/drawing/2014/main" val="789346525"/>
                  </a:ext>
                </a:extLst>
              </a:tr>
            </a:tbl>
          </a:graphicData>
        </a:graphic>
      </p:graphicFrame>
      <p:graphicFrame>
        <p:nvGraphicFramePr>
          <p:cNvPr id="17" name="表格 2">
            <a:extLst>
              <a:ext uri="{FF2B5EF4-FFF2-40B4-BE49-F238E27FC236}">
                <a16:creationId xmlns:a16="http://schemas.microsoft.com/office/drawing/2014/main" id="{B8DD002E-2FF6-4A42-B0A0-4B876E4503A1}"/>
              </a:ext>
            </a:extLst>
          </p:cNvPr>
          <p:cNvGraphicFramePr>
            <a:graphicFrameLocks noGrp="1"/>
          </p:cNvGraphicFramePr>
          <p:nvPr>
            <p:extLst>
              <p:ext uri="{D42A27DB-BD31-4B8C-83A1-F6EECF244321}">
                <p14:modId xmlns:p14="http://schemas.microsoft.com/office/powerpoint/2010/main" val="1640910911"/>
              </p:ext>
            </p:extLst>
          </p:nvPr>
        </p:nvGraphicFramePr>
        <p:xfrm>
          <a:off x="528875" y="4197079"/>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extLst>
                  <a:ext uri="{0D108BD9-81ED-4DB2-BD59-A6C34878D82A}">
                    <a16:rowId xmlns:a16="http://schemas.microsoft.com/office/drawing/2014/main" val="2545777969"/>
                  </a:ext>
                </a:extLst>
              </a:tr>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extLst>
                  <a:ext uri="{0D108BD9-81ED-4DB2-BD59-A6C34878D82A}">
                    <a16:rowId xmlns:a16="http://schemas.microsoft.com/office/drawing/2014/main" val="3187782758"/>
                  </a:ext>
                </a:extLst>
              </a:tr>
              <a:tr h="538543">
                <a:tc>
                  <a:txBody>
                    <a:bodyPr/>
                    <a:lstStyle/>
                    <a:p>
                      <a:r>
                        <a:rPr lang="en-US" altLang="zh-CN" sz="2800" dirty="0"/>
                        <a:t>10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tc>
                  <a:txBody>
                    <a:bodyPr/>
                    <a:lstStyle/>
                    <a:p>
                      <a:r>
                        <a:rPr lang="en-US" altLang="zh-CN" sz="2800" dirty="0"/>
                        <a:t>90</a:t>
                      </a:r>
                      <a:endParaRPr lang="zh-CN" altLang="en-US" sz="2800" dirty="0"/>
                    </a:p>
                  </a:txBody>
                  <a:tcPr>
                    <a:solidFill>
                      <a:srgbClr val="00B050"/>
                    </a:solidFill>
                  </a:tcPr>
                </a:tc>
                <a:extLst>
                  <a:ext uri="{0D108BD9-81ED-4DB2-BD59-A6C34878D82A}">
                    <a16:rowId xmlns:a16="http://schemas.microsoft.com/office/drawing/2014/main" val="789346525"/>
                  </a:ext>
                </a:extLst>
              </a:tr>
            </a:tbl>
          </a:graphicData>
        </a:graphic>
      </p:graphicFrame>
      <p:graphicFrame>
        <p:nvGraphicFramePr>
          <p:cNvPr id="19" name="表格 2">
            <a:extLst>
              <a:ext uri="{FF2B5EF4-FFF2-40B4-BE49-F238E27FC236}">
                <a16:creationId xmlns:a16="http://schemas.microsoft.com/office/drawing/2014/main" id="{03BCAC3A-FC60-4434-A9CD-120881FFBDF3}"/>
              </a:ext>
            </a:extLst>
          </p:cNvPr>
          <p:cNvGraphicFramePr>
            <a:graphicFrameLocks noGrp="1"/>
          </p:cNvGraphicFramePr>
          <p:nvPr>
            <p:extLst>
              <p:ext uri="{D42A27DB-BD31-4B8C-83A1-F6EECF244321}">
                <p14:modId xmlns:p14="http://schemas.microsoft.com/office/powerpoint/2010/main" val="75999060"/>
              </p:ext>
            </p:extLst>
          </p:nvPr>
        </p:nvGraphicFramePr>
        <p:xfrm>
          <a:off x="6738591" y="1537090"/>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2545777969"/>
                  </a:ext>
                </a:extLst>
              </a:tr>
              <a:tr h="538543">
                <a:tc>
                  <a:txBody>
                    <a:bodyPr/>
                    <a:lstStyle/>
                    <a:p>
                      <a:endParaRPr lang="zh-CN" altLang="en-US" sz="2800" dirty="0"/>
                    </a:p>
                  </a:txBody>
                  <a:tcPr/>
                </a:tc>
                <a:tc>
                  <a:txBody>
                    <a:bodyPr/>
                    <a:lstStyle/>
                    <a:p>
                      <a:pPr algn="ctr"/>
                      <a:r>
                        <a:rPr lang="en-US" altLang="zh-CN" sz="2800" dirty="0"/>
                        <a:t>0</a:t>
                      </a:r>
                      <a:endParaRPr lang="zh-CN" altLang="en-US" sz="2800" dirty="0"/>
                    </a:p>
                  </a:txBody>
                  <a:tcPr>
                    <a:solidFill>
                      <a:srgbClr val="92D050"/>
                    </a:solidFill>
                  </a:tcPr>
                </a:tc>
                <a:tc>
                  <a:txBody>
                    <a:bodyPr/>
                    <a:lstStyle/>
                    <a:p>
                      <a:endParaRPr lang="zh-CN" altLang="en-US" sz="2800" dirty="0"/>
                    </a:p>
                  </a:txBody>
                  <a:tcPr/>
                </a:tc>
                <a:extLst>
                  <a:ext uri="{0D108BD9-81ED-4DB2-BD59-A6C34878D82A}">
                    <a16:rowId xmlns:a16="http://schemas.microsoft.com/office/drawing/2014/main" val="3187782758"/>
                  </a:ext>
                </a:extLst>
              </a:tr>
              <a:tr h="538543">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789346525"/>
                  </a:ext>
                </a:extLst>
              </a:tr>
            </a:tbl>
          </a:graphicData>
        </a:graphic>
      </p:graphicFrame>
      <p:graphicFrame>
        <p:nvGraphicFramePr>
          <p:cNvPr id="20" name="表格 2">
            <a:extLst>
              <a:ext uri="{FF2B5EF4-FFF2-40B4-BE49-F238E27FC236}">
                <a16:creationId xmlns:a16="http://schemas.microsoft.com/office/drawing/2014/main" id="{9D17AC88-2EA6-4E59-900B-B28F531B8353}"/>
              </a:ext>
            </a:extLst>
          </p:cNvPr>
          <p:cNvGraphicFramePr>
            <a:graphicFrameLocks noGrp="1"/>
          </p:cNvGraphicFramePr>
          <p:nvPr>
            <p:extLst>
              <p:ext uri="{D42A27DB-BD31-4B8C-83A1-F6EECF244321}">
                <p14:modId xmlns:p14="http://schemas.microsoft.com/office/powerpoint/2010/main" val="1888319317"/>
              </p:ext>
            </p:extLst>
          </p:nvPr>
        </p:nvGraphicFramePr>
        <p:xfrm>
          <a:off x="6738590" y="4197078"/>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2545777969"/>
                  </a:ext>
                </a:extLst>
              </a:tr>
              <a:tr h="538543">
                <a:tc>
                  <a:txBody>
                    <a:bodyPr/>
                    <a:lstStyle/>
                    <a:p>
                      <a:endParaRPr lang="zh-CN" altLang="en-US" sz="2800" dirty="0"/>
                    </a:p>
                  </a:txBody>
                  <a:tcPr/>
                </a:tc>
                <a:tc>
                  <a:txBody>
                    <a:bodyPr/>
                    <a:lstStyle/>
                    <a:p>
                      <a:r>
                        <a:rPr lang="en-US" altLang="zh-CN" sz="2800" dirty="0"/>
                        <a:t>16</a:t>
                      </a:r>
                      <a:endParaRPr lang="zh-CN" altLang="en-US" sz="2800" dirty="0"/>
                    </a:p>
                  </a:txBody>
                  <a:tcPr>
                    <a:solidFill>
                      <a:srgbClr val="92D050"/>
                    </a:solidFill>
                  </a:tcPr>
                </a:tc>
                <a:tc>
                  <a:txBody>
                    <a:bodyPr/>
                    <a:lstStyle/>
                    <a:p>
                      <a:endParaRPr lang="zh-CN" altLang="en-US" sz="2800" dirty="0"/>
                    </a:p>
                  </a:txBody>
                  <a:tcPr/>
                </a:tc>
                <a:extLst>
                  <a:ext uri="{0D108BD9-81ED-4DB2-BD59-A6C34878D82A}">
                    <a16:rowId xmlns:a16="http://schemas.microsoft.com/office/drawing/2014/main" val="3187782758"/>
                  </a:ext>
                </a:extLst>
              </a:tr>
              <a:tr h="538543">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789346525"/>
                  </a:ext>
                </a:extLst>
              </a:tr>
            </a:tbl>
          </a:graphicData>
        </a:graphic>
      </p:graphicFrame>
      <p:graphicFrame>
        <p:nvGraphicFramePr>
          <p:cNvPr id="21" name="表格 2">
            <a:extLst>
              <a:ext uri="{FF2B5EF4-FFF2-40B4-BE49-F238E27FC236}">
                <a16:creationId xmlns:a16="http://schemas.microsoft.com/office/drawing/2014/main" id="{99898917-25B8-4950-AD26-AE9674241819}"/>
              </a:ext>
            </a:extLst>
          </p:cNvPr>
          <p:cNvGraphicFramePr>
            <a:graphicFrameLocks noGrp="1"/>
          </p:cNvGraphicFramePr>
          <p:nvPr>
            <p:extLst>
              <p:ext uri="{D42A27DB-BD31-4B8C-83A1-F6EECF244321}">
                <p14:modId xmlns:p14="http://schemas.microsoft.com/office/powerpoint/2010/main" val="3261361214"/>
              </p:ext>
            </p:extLst>
          </p:nvPr>
        </p:nvGraphicFramePr>
        <p:xfrm>
          <a:off x="3683620" y="4197077"/>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2545777969"/>
                  </a:ext>
                </a:extLst>
              </a:tr>
              <a:tr h="538543">
                <a:tc>
                  <a:txBody>
                    <a:bodyPr/>
                    <a:lstStyle/>
                    <a:p>
                      <a:r>
                        <a:rPr lang="en-US" altLang="zh-CN" sz="2800" dirty="0"/>
                        <a:t>-1</a:t>
                      </a:r>
                      <a:endParaRPr lang="zh-CN" altLang="en-US" sz="2800" dirty="0"/>
                    </a:p>
                  </a:txBody>
                  <a:tcPr/>
                </a:tc>
                <a:tc>
                  <a:txBody>
                    <a:bodyPr/>
                    <a:lstStyle/>
                    <a:p>
                      <a:pPr algn="ctr"/>
                      <a:r>
                        <a:rPr lang="en-US" altLang="zh-CN" sz="2800" dirty="0"/>
                        <a:t>4</a:t>
                      </a:r>
                      <a:endParaRPr lang="zh-CN" altLang="en-US" sz="2800" dirty="0"/>
                    </a:p>
                  </a:txBody>
                  <a:tcPr/>
                </a:tc>
                <a:tc>
                  <a:txBody>
                    <a:bodyPr/>
                    <a:lstStyle/>
                    <a:p>
                      <a:r>
                        <a:rPr lang="en-US" altLang="zh-CN" sz="2800" dirty="0"/>
                        <a:t>-1</a:t>
                      </a:r>
                      <a:endParaRPr lang="zh-CN" altLang="en-US" sz="2800" dirty="0"/>
                    </a:p>
                  </a:txBody>
                  <a:tcPr/>
                </a:tc>
                <a:extLst>
                  <a:ext uri="{0D108BD9-81ED-4DB2-BD59-A6C34878D82A}">
                    <a16:rowId xmlns:a16="http://schemas.microsoft.com/office/drawing/2014/main" val="3187782758"/>
                  </a:ext>
                </a:extLst>
              </a:tr>
              <a:tr h="538543">
                <a:tc>
                  <a:txBody>
                    <a:bodyPr/>
                    <a:lstStyle/>
                    <a:p>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789346525"/>
                  </a:ext>
                </a:extLst>
              </a:tr>
            </a:tbl>
          </a:graphicData>
        </a:graphic>
      </p:graphicFrame>
      <p:graphicFrame>
        <p:nvGraphicFramePr>
          <p:cNvPr id="22" name="表格 2">
            <a:extLst>
              <a:ext uri="{FF2B5EF4-FFF2-40B4-BE49-F238E27FC236}">
                <a16:creationId xmlns:a16="http://schemas.microsoft.com/office/drawing/2014/main" id="{DE19C170-9DE6-4D38-8F00-9EE043B76C9F}"/>
              </a:ext>
            </a:extLst>
          </p:cNvPr>
          <p:cNvGraphicFramePr>
            <a:graphicFrameLocks noGrp="1"/>
          </p:cNvGraphicFramePr>
          <p:nvPr>
            <p:extLst>
              <p:ext uri="{D42A27DB-BD31-4B8C-83A1-F6EECF244321}">
                <p14:modId xmlns:p14="http://schemas.microsoft.com/office/powerpoint/2010/main" val="3248431990"/>
              </p:ext>
            </p:extLst>
          </p:nvPr>
        </p:nvGraphicFramePr>
        <p:xfrm>
          <a:off x="3683620" y="1537089"/>
          <a:ext cx="1776759" cy="1615629"/>
        </p:xfrm>
        <a:graphic>
          <a:graphicData uri="http://schemas.openxmlformats.org/drawingml/2006/table">
            <a:tbl>
              <a:tblPr firstRow="1" bandRow="1">
                <a:tableStyleId>{5940675A-B579-460E-94D1-54222C63F5DA}</a:tableStyleId>
              </a:tblPr>
              <a:tblGrid>
                <a:gridCol w="592253">
                  <a:extLst>
                    <a:ext uri="{9D8B030D-6E8A-4147-A177-3AD203B41FA5}">
                      <a16:colId xmlns:a16="http://schemas.microsoft.com/office/drawing/2014/main" val="996065932"/>
                    </a:ext>
                  </a:extLst>
                </a:gridCol>
                <a:gridCol w="592253">
                  <a:extLst>
                    <a:ext uri="{9D8B030D-6E8A-4147-A177-3AD203B41FA5}">
                      <a16:colId xmlns:a16="http://schemas.microsoft.com/office/drawing/2014/main" val="3035373564"/>
                    </a:ext>
                  </a:extLst>
                </a:gridCol>
                <a:gridCol w="592253">
                  <a:extLst>
                    <a:ext uri="{9D8B030D-6E8A-4147-A177-3AD203B41FA5}">
                      <a16:colId xmlns:a16="http://schemas.microsoft.com/office/drawing/2014/main" val="3973356222"/>
                    </a:ext>
                  </a:extLst>
                </a:gridCol>
              </a:tblGrid>
              <a:tr h="538543">
                <a:tc>
                  <a:txBody>
                    <a:bodyPr/>
                    <a:lstStyle/>
                    <a:p>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2545777969"/>
                  </a:ext>
                </a:extLst>
              </a:tr>
              <a:tr h="538543">
                <a:tc>
                  <a:txBody>
                    <a:bodyPr/>
                    <a:lstStyle/>
                    <a:p>
                      <a:r>
                        <a:rPr lang="en-US" altLang="zh-CN" sz="2800" dirty="0"/>
                        <a:t>-1</a:t>
                      </a:r>
                      <a:endParaRPr lang="zh-CN" altLang="en-US" sz="2800" dirty="0"/>
                    </a:p>
                  </a:txBody>
                  <a:tcPr/>
                </a:tc>
                <a:tc>
                  <a:txBody>
                    <a:bodyPr/>
                    <a:lstStyle/>
                    <a:p>
                      <a:pPr algn="ctr"/>
                      <a:r>
                        <a:rPr lang="en-US" altLang="zh-CN" sz="2800" dirty="0"/>
                        <a:t>4</a:t>
                      </a:r>
                      <a:endParaRPr lang="zh-CN" altLang="en-US" sz="2800" dirty="0"/>
                    </a:p>
                  </a:txBody>
                  <a:tcPr/>
                </a:tc>
                <a:tc>
                  <a:txBody>
                    <a:bodyPr/>
                    <a:lstStyle/>
                    <a:p>
                      <a:r>
                        <a:rPr lang="en-US" altLang="zh-CN" sz="2800" dirty="0"/>
                        <a:t>-1</a:t>
                      </a:r>
                      <a:endParaRPr lang="zh-CN" altLang="en-US" sz="2800" dirty="0"/>
                    </a:p>
                  </a:txBody>
                  <a:tcPr/>
                </a:tc>
                <a:extLst>
                  <a:ext uri="{0D108BD9-81ED-4DB2-BD59-A6C34878D82A}">
                    <a16:rowId xmlns:a16="http://schemas.microsoft.com/office/drawing/2014/main" val="3187782758"/>
                  </a:ext>
                </a:extLst>
              </a:tr>
              <a:tr h="538543">
                <a:tc>
                  <a:txBody>
                    <a:bodyPr/>
                    <a:lstStyle/>
                    <a:p>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0</a:t>
                      </a:r>
                      <a:endParaRPr lang="zh-CN" altLang="en-US" sz="2800" dirty="0"/>
                    </a:p>
                  </a:txBody>
                  <a:tcPr/>
                </a:tc>
                <a:extLst>
                  <a:ext uri="{0D108BD9-81ED-4DB2-BD59-A6C34878D82A}">
                    <a16:rowId xmlns:a16="http://schemas.microsoft.com/office/drawing/2014/main" val="789346525"/>
                  </a:ext>
                </a:extLst>
              </a:tr>
            </a:tbl>
          </a:graphicData>
        </a:graphic>
      </p:graphicFrame>
      <p:sp>
        <p:nvSpPr>
          <p:cNvPr id="3" name="文本框 2">
            <a:extLst>
              <a:ext uri="{FF2B5EF4-FFF2-40B4-BE49-F238E27FC236}">
                <a16:creationId xmlns:a16="http://schemas.microsoft.com/office/drawing/2014/main" id="{CF754175-BCD6-46C5-B3B8-2B1BBC616E48}"/>
              </a:ext>
            </a:extLst>
          </p:cNvPr>
          <p:cNvSpPr txBox="1"/>
          <p:nvPr/>
        </p:nvSpPr>
        <p:spPr>
          <a:xfrm>
            <a:off x="279439" y="3408176"/>
            <a:ext cx="2263517" cy="400110"/>
          </a:xfrm>
          <a:prstGeom prst="rect">
            <a:avLst/>
          </a:prstGeom>
          <a:noFill/>
        </p:spPr>
        <p:txBody>
          <a:bodyPr wrap="square" rtlCol="0">
            <a:spAutoFit/>
          </a:bodyPr>
          <a:lstStyle/>
          <a:p>
            <a:r>
              <a:rPr lang="zh-CN" altLang="en-US" sz="2000" b="1" dirty="0">
                <a:solidFill>
                  <a:srgbClr val="00B0F0"/>
                </a:solidFill>
                <a:latin typeface="华文楷体" panose="02010600040101010101" pitchFamily="2" charset="-122"/>
                <a:ea typeface="华文楷体" panose="02010600040101010101" pitchFamily="2" charset="-122"/>
              </a:rPr>
              <a:t>原像素的一个邻域</a:t>
            </a:r>
          </a:p>
        </p:txBody>
      </p:sp>
      <p:sp>
        <p:nvSpPr>
          <p:cNvPr id="4" name="文本框 3">
            <a:extLst>
              <a:ext uri="{FF2B5EF4-FFF2-40B4-BE49-F238E27FC236}">
                <a16:creationId xmlns:a16="http://schemas.microsoft.com/office/drawing/2014/main" id="{CB301F5F-E7A2-45DF-B97F-501B6B7F3753}"/>
              </a:ext>
            </a:extLst>
          </p:cNvPr>
          <p:cNvSpPr txBox="1"/>
          <p:nvPr/>
        </p:nvSpPr>
        <p:spPr>
          <a:xfrm>
            <a:off x="3425569" y="3408176"/>
            <a:ext cx="2431430"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计算模板（滤波器）</a:t>
            </a:r>
          </a:p>
        </p:txBody>
      </p:sp>
      <p:sp>
        <p:nvSpPr>
          <p:cNvPr id="5" name="文本框 4">
            <a:extLst>
              <a:ext uri="{FF2B5EF4-FFF2-40B4-BE49-F238E27FC236}">
                <a16:creationId xmlns:a16="http://schemas.microsoft.com/office/drawing/2014/main" id="{130CDDF0-FBDF-4D72-B3F7-5031B2E33400}"/>
              </a:ext>
            </a:extLst>
          </p:cNvPr>
          <p:cNvSpPr txBox="1"/>
          <p:nvPr/>
        </p:nvSpPr>
        <p:spPr>
          <a:xfrm>
            <a:off x="6617874" y="3453379"/>
            <a:ext cx="2057400" cy="400110"/>
          </a:xfrm>
          <a:prstGeom prst="rect">
            <a:avLst/>
          </a:prstGeom>
          <a:noFill/>
        </p:spPr>
        <p:txBody>
          <a:bodyPr wrap="square" rtlCol="0">
            <a:spAutoFit/>
          </a:bodyPr>
          <a:lstStyle/>
          <a:p>
            <a:r>
              <a:rPr lang="zh-CN" altLang="en-US" sz="2000" b="1" dirty="0">
                <a:solidFill>
                  <a:srgbClr val="00B0F0"/>
                </a:solidFill>
                <a:latin typeface="华文楷体" panose="02010600040101010101" pitchFamily="2" charset="-122"/>
                <a:ea typeface="华文楷体" panose="02010600040101010101" pitchFamily="2" charset="-122"/>
              </a:rPr>
              <a:t>提取的像素细节</a:t>
            </a:r>
          </a:p>
        </p:txBody>
      </p:sp>
      <p:sp>
        <p:nvSpPr>
          <p:cNvPr id="6" name="文本框 5">
            <a:extLst>
              <a:ext uri="{FF2B5EF4-FFF2-40B4-BE49-F238E27FC236}">
                <a16:creationId xmlns:a16="http://schemas.microsoft.com/office/drawing/2014/main" id="{E187D631-C52D-494B-B9A4-309DB370A498}"/>
              </a:ext>
            </a:extLst>
          </p:cNvPr>
          <p:cNvSpPr txBox="1"/>
          <p:nvPr/>
        </p:nvSpPr>
        <p:spPr>
          <a:xfrm>
            <a:off x="2694502" y="4588828"/>
            <a:ext cx="611470" cy="1107996"/>
          </a:xfrm>
          <a:prstGeom prst="rect">
            <a:avLst/>
          </a:prstGeom>
          <a:noFill/>
        </p:spPr>
        <p:txBody>
          <a:bodyPr wrap="square" rtlCol="0">
            <a:spAutoFit/>
          </a:bodyPr>
          <a:lstStyle/>
          <a:p>
            <a:r>
              <a:rPr lang="en-US" altLang="zh-CN" sz="6600" dirty="0"/>
              <a:t>*</a:t>
            </a:r>
            <a:endParaRPr lang="zh-CN" altLang="en-US" sz="6600" dirty="0"/>
          </a:p>
        </p:txBody>
      </p:sp>
      <p:sp>
        <p:nvSpPr>
          <p:cNvPr id="25" name="文本框 24">
            <a:extLst>
              <a:ext uri="{FF2B5EF4-FFF2-40B4-BE49-F238E27FC236}">
                <a16:creationId xmlns:a16="http://schemas.microsoft.com/office/drawing/2014/main" id="{00B6F3D2-5B05-4A41-8041-E0F72FD05121}"/>
              </a:ext>
            </a:extLst>
          </p:cNvPr>
          <p:cNvSpPr txBox="1"/>
          <p:nvPr/>
        </p:nvSpPr>
        <p:spPr>
          <a:xfrm>
            <a:off x="2688892" y="1992419"/>
            <a:ext cx="611470" cy="1107996"/>
          </a:xfrm>
          <a:prstGeom prst="rect">
            <a:avLst/>
          </a:prstGeom>
          <a:noFill/>
        </p:spPr>
        <p:txBody>
          <a:bodyPr wrap="square" rtlCol="0">
            <a:spAutoFit/>
          </a:bodyPr>
          <a:lstStyle/>
          <a:p>
            <a:r>
              <a:rPr lang="en-US" altLang="zh-CN" sz="6600" dirty="0"/>
              <a:t>*</a:t>
            </a:r>
            <a:endParaRPr lang="zh-CN" altLang="en-US" sz="6600" dirty="0"/>
          </a:p>
        </p:txBody>
      </p:sp>
      <p:sp>
        <p:nvSpPr>
          <p:cNvPr id="26" name="文本框 25">
            <a:extLst>
              <a:ext uri="{FF2B5EF4-FFF2-40B4-BE49-F238E27FC236}">
                <a16:creationId xmlns:a16="http://schemas.microsoft.com/office/drawing/2014/main" id="{99AA356A-6D25-44CC-BF06-5AB0F0F41A8A}"/>
              </a:ext>
            </a:extLst>
          </p:cNvPr>
          <p:cNvSpPr txBox="1"/>
          <p:nvPr/>
        </p:nvSpPr>
        <p:spPr>
          <a:xfrm>
            <a:off x="5809315" y="4422535"/>
            <a:ext cx="611470" cy="1107996"/>
          </a:xfrm>
          <a:prstGeom prst="rect">
            <a:avLst/>
          </a:prstGeom>
          <a:noFill/>
        </p:spPr>
        <p:txBody>
          <a:bodyPr wrap="square" rtlCol="0">
            <a:spAutoFit/>
          </a:bodyPr>
          <a:lstStyle/>
          <a:p>
            <a:r>
              <a:rPr lang="en-US" altLang="zh-CN" sz="6600" dirty="0"/>
              <a:t>=</a:t>
            </a:r>
            <a:endParaRPr lang="zh-CN" altLang="en-US" sz="6600" dirty="0"/>
          </a:p>
        </p:txBody>
      </p:sp>
      <p:sp>
        <p:nvSpPr>
          <p:cNvPr id="27" name="文本框 26">
            <a:extLst>
              <a:ext uri="{FF2B5EF4-FFF2-40B4-BE49-F238E27FC236}">
                <a16:creationId xmlns:a16="http://schemas.microsoft.com/office/drawing/2014/main" id="{6F41061A-D99C-4149-BBBE-AEA43FD83109}"/>
              </a:ext>
            </a:extLst>
          </p:cNvPr>
          <p:cNvSpPr txBox="1"/>
          <p:nvPr/>
        </p:nvSpPr>
        <p:spPr>
          <a:xfrm>
            <a:off x="5793750" y="1724321"/>
            <a:ext cx="611470" cy="1107996"/>
          </a:xfrm>
          <a:prstGeom prst="rect">
            <a:avLst/>
          </a:prstGeom>
          <a:noFill/>
        </p:spPr>
        <p:txBody>
          <a:bodyPr wrap="square" rtlCol="0">
            <a:spAutoFit/>
          </a:bodyPr>
          <a:lstStyle/>
          <a:p>
            <a:r>
              <a:rPr lang="en-US" altLang="zh-CN" sz="6600" dirty="0"/>
              <a:t>=</a:t>
            </a:r>
            <a:endParaRPr lang="zh-CN" altLang="en-US" sz="6600" dirty="0"/>
          </a:p>
        </p:txBody>
      </p:sp>
    </p:spTree>
    <p:extLst>
      <p:ext uri="{BB962C8B-B14F-4D97-AF65-F5344CB8AC3E}">
        <p14:creationId xmlns:p14="http://schemas.microsoft.com/office/powerpoint/2010/main" val="33933277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6203686" cy="646331"/>
          </a:xfrm>
          <a:prstGeom prst="rect">
            <a:avLst/>
          </a:prstGeom>
        </p:spPr>
        <p:txBody>
          <a:bodyPr wrap="non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Experiments of the paper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18</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7" name="TextBox 6"/>
          <p:cNvSpPr txBox="1"/>
          <p:nvPr/>
        </p:nvSpPr>
        <p:spPr>
          <a:xfrm>
            <a:off x="1886553" y="2166257"/>
            <a:ext cx="5352447" cy="923330"/>
          </a:xfrm>
          <a:prstGeom prst="rect">
            <a:avLst/>
          </a:prstGeom>
          <a:noFill/>
        </p:spPr>
        <p:txBody>
          <a:bodyPr wrap="square" rtlCol="0">
            <a:spAutoFit/>
          </a:bodyPr>
          <a:lstStyle/>
          <a:p>
            <a:r>
              <a:rPr lang="zh-CN" altLang="en-US" dirty="0"/>
              <a:t>从论文中摘录一些实验结果，组装成</a:t>
            </a:r>
            <a:r>
              <a:rPr lang="en-US" altLang="zh-CN" dirty="0"/>
              <a:t>3-4</a:t>
            </a:r>
            <a:r>
              <a:rPr lang="zh-CN" altLang="en-US" dirty="0"/>
              <a:t>页</a:t>
            </a:r>
            <a:r>
              <a:rPr lang="en-US" altLang="zh-CN" dirty="0"/>
              <a:t>PPT</a:t>
            </a:r>
            <a:r>
              <a:rPr lang="zh-CN" altLang="en-US" dirty="0"/>
              <a:t>：不同数据集上的实验效果，图，表，参数变化图，收敛性图等</a:t>
            </a:r>
          </a:p>
        </p:txBody>
      </p:sp>
      <p:pic>
        <p:nvPicPr>
          <p:cNvPr id="4" name="图片 3">
            <a:extLst>
              <a:ext uri="{FF2B5EF4-FFF2-40B4-BE49-F238E27FC236}">
                <a16:creationId xmlns:a16="http://schemas.microsoft.com/office/drawing/2014/main" id="{C72A672F-3DAF-43C6-BB38-928BD74F12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912897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3153427"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Matlab</a:t>
            </a: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Code</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19</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8" name="文本框 7">
            <a:extLst>
              <a:ext uri="{FF2B5EF4-FFF2-40B4-BE49-F238E27FC236}">
                <a16:creationId xmlns:a16="http://schemas.microsoft.com/office/drawing/2014/main" id="{FAD92E95-CD6F-40E9-B6E2-3C67107913E2}"/>
              </a:ext>
            </a:extLst>
          </p:cNvPr>
          <p:cNvSpPr txBox="1"/>
          <p:nvPr/>
        </p:nvSpPr>
        <p:spPr>
          <a:xfrm>
            <a:off x="445979" y="3546949"/>
            <a:ext cx="5054443" cy="2585323"/>
          </a:xfrm>
          <a:prstGeom prst="rect">
            <a:avLst/>
          </a:prstGeom>
          <a:noFill/>
        </p:spPr>
        <p:txBody>
          <a:bodyPr wrap="square" rtlCol="0">
            <a:spAutoFit/>
          </a:bodyPr>
          <a:lstStyle/>
          <a:p>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Data=</a:t>
            </a:r>
            <a:r>
              <a:rPr lang="pt-BR" altLang="zh-CN" sz="2400" b="0" i="0" u="none" strike="noStrike" baseline="0" dirty="0">
                <a:solidFill>
                  <a:srgbClr val="00B0F0"/>
                </a:solidFill>
                <a:latin typeface="微软雅黑" panose="020B0503020204020204" pitchFamily="34" charset="-122"/>
                <a:ea typeface="微软雅黑" panose="020B0503020204020204" pitchFamily="34" charset="-122"/>
              </a:rPr>
              <a:t>dir</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r>
              <a:rPr lang="pt-BR" altLang="zh-CN" sz="2400" b="0" i="0" u="none" strike="noStrike" baseline="0" dirty="0">
                <a:solidFill>
                  <a:srgbClr val="A020F0"/>
                </a:solidFill>
                <a:latin typeface="微软雅黑" panose="020B0503020204020204" pitchFamily="34" charset="-122"/>
                <a:ea typeface="微软雅黑" panose="020B0503020204020204" pitchFamily="34" charset="-122"/>
              </a:rPr>
              <a:t>'C:\ORL56_46\*.bmp'</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A=</a:t>
            </a:r>
            <a:r>
              <a:rPr lang="en-US" altLang="zh-CN" sz="2400" i="0" u="none" strike="noStrike" baseline="0" dirty="0" err="1">
                <a:solidFill>
                  <a:srgbClr val="00B0F0"/>
                </a:solidFill>
                <a:latin typeface="微软雅黑" panose="020B0503020204020204" pitchFamily="34" charset="-122"/>
                <a:ea typeface="微软雅黑" panose="020B0503020204020204" pitchFamily="34" charset="-122"/>
              </a:rPr>
              <a:t>imread</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(Data(1).name);</a:t>
            </a:r>
          </a:p>
          <a:p>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H=</a:t>
            </a:r>
            <a:r>
              <a:rPr lang="en-US" altLang="zh-CN" sz="2400" i="0" u="none" strike="noStrike" baseline="0" dirty="0" err="1">
                <a:solidFill>
                  <a:srgbClr val="00B0F0"/>
                </a:solidFill>
                <a:latin typeface="微软雅黑" panose="020B0503020204020204" pitchFamily="34" charset="-122"/>
                <a:ea typeface="微软雅黑" panose="020B0503020204020204" pitchFamily="34" charset="-122"/>
              </a:rPr>
              <a:t>fspecial</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a:t>
            </a:r>
            <a:r>
              <a:rPr lang="en-US" altLang="zh-CN" sz="2400" i="0" u="none" strike="noStrike" baseline="0" dirty="0">
                <a:solidFill>
                  <a:srgbClr val="A020F0"/>
                </a:solidFill>
                <a:latin typeface="微软雅黑" panose="020B0503020204020204" pitchFamily="34" charset="-122"/>
                <a:ea typeface="微软雅黑" panose="020B0503020204020204" pitchFamily="34" charset="-122"/>
              </a:rPr>
              <a:t>'log'</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a:t>
            </a:r>
          </a:p>
          <a:p>
            <a:r>
              <a:rPr lang="pt-BR" altLang="zh-CN" sz="2400" i="0" u="none" strike="noStrike" baseline="0" dirty="0">
                <a:solidFill>
                  <a:srgbClr val="000000"/>
                </a:solidFill>
                <a:latin typeface="微软雅黑" panose="020B0503020204020204" pitchFamily="34" charset="-122"/>
                <a:ea typeface="微软雅黑" panose="020B0503020204020204" pitchFamily="34" charset="-122"/>
              </a:rPr>
              <a:t>B=</a:t>
            </a:r>
            <a:r>
              <a:rPr lang="pt-BR" altLang="zh-CN" sz="2400" i="0" u="none" strike="noStrike" baseline="0" dirty="0">
                <a:solidFill>
                  <a:srgbClr val="00B0F0"/>
                </a:solidFill>
                <a:latin typeface="微软雅黑" panose="020B0503020204020204" pitchFamily="34" charset="-122"/>
                <a:ea typeface="微软雅黑" panose="020B0503020204020204" pitchFamily="34" charset="-122"/>
              </a:rPr>
              <a:t>imfilter</a:t>
            </a:r>
            <a:r>
              <a:rPr lang="pt-BR" altLang="zh-CN" sz="2400" i="0" u="none" strike="noStrike" baseline="0" dirty="0">
                <a:solidFill>
                  <a:srgbClr val="000000"/>
                </a:solidFill>
                <a:latin typeface="微软雅黑" panose="020B0503020204020204" pitchFamily="34" charset="-122"/>
                <a:ea typeface="微软雅黑" panose="020B0503020204020204" pitchFamily="34" charset="-122"/>
              </a:rPr>
              <a:t>(A,H,</a:t>
            </a:r>
            <a:r>
              <a:rPr lang="pt-BR" altLang="zh-CN" sz="2400" i="0" u="none" strike="noStrike" baseline="0" dirty="0">
                <a:solidFill>
                  <a:srgbClr val="A020F0"/>
                </a:solidFill>
                <a:latin typeface="微软雅黑" panose="020B0503020204020204" pitchFamily="34" charset="-122"/>
                <a:ea typeface="微软雅黑" panose="020B0503020204020204" pitchFamily="34" charset="-122"/>
              </a:rPr>
              <a:t>'replicate'</a:t>
            </a:r>
            <a:r>
              <a:rPr lang="pt-BR" altLang="zh-CN" sz="240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i="0" u="none" strike="noStrike" baseline="0" dirty="0" err="1">
                <a:solidFill>
                  <a:srgbClr val="00B0F0"/>
                </a:solidFill>
                <a:latin typeface="微软雅黑" panose="020B0503020204020204" pitchFamily="34" charset="-122"/>
                <a:ea typeface="微软雅黑" panose="020B0503020204020204" pitchFamily="34" charset="-122"/>
              </a:rPr>
              <a:t>imshow</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(B);</a:t>
            </a:r>
          </a:p>
          <a:p>
            <a:endParaRPr lang="zh-CN" altLang="en-US" sz="2400" b="0" i="0" u="none" strike="noStrike" baseline="0" dirty="0"/>
          </a:p>
          <a:p>
            <a:endParaRPr lang="zh-CN" altLang="en-US" dirty="0"/>
          </a:p>
        </p:txBody>
      </p:sp>
      <p:sp>
        <p:nvSpPr>
          <p:cNvPr id="9" name="文本框 8">
            <a:extLst>
              <a:ext uri="{FF2B5EF4-FFF2-40B4-BE49-F238E27FC236}">
                <a16:creationId xmlns:a16="http://schemas.microsoft.com/office/drawing/2014/main" id="{9496FB3B-3EB7-451A-8366-F03738A020E2}"/>
              </a:ext>
            </a:extLst>
          </p:cNvPr>
          <p:cNvSpPr txBox="1"/>
          <p:nvPr/>
        </p:nvSpPr>
        <p:spPr>
          <a:xfrm>
            <a:off x="445979" y="1474813"/>
            <a:ext cx="5054443" cy="2215991"/>
          </a:xfrm>
          <a:prstGeom prst="rect">
            <a:avLst/>
          </a:prstGeom>
          <a:noFill/>
        </p:spPr>
        <p:txBody>
          <a:bodyPr wrap="square" rtlCol="0">
            <a:spAutoFit/>
          </a:bodyPr>
          <a:lstStyle/>
          <a:p>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Data=</a:t>
            </a:r>
            <a:r>
              <a:rPr lang="pt-BR" altLang="zh-CN" sz="2400" b="0" i="0" u="none" strike="noStrike" baseline="0" dirty="0">
                <a:solidFill>
                  <a:srgbClr val="00B0F0"/>
                </a:solidFill>
                <a:latin typeface="微软雅黑" panose="020B0503020204020204" pitchFamily="34" charset="-122"/>
                <a:ea typeface="微软雅黑" panose="020B0503020204020204" pitchFamily="34" charset="-122"/>
              </a:rPr>
              <a:t>dir</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r>
              <a:rPr lang="pt-BR" altLang="zh-CN" sz="2400" b="0" i="0" u="none" strike="noStrike" baseline="0" dirty="0">
                <a:solidFill>
                  <a:srgbClr val="A020F0"/>
                </a:solidFill>
                <a:latin typeface="微软雅黑" panose="020B0503020204020204" pitchFamily="34" charset="-122"/>
                <a:ea typeface="微软雅黑" panose="020B0503020204020204" pitchFamily="34" charset="-122"/>
              </a:rPr>
              <a:t>'C:\ORL56_46\*.bmp'</a:t>
            </a:r>
            <a:r>
              <a:rPr lang="pt-BR" altLang="zh-CN" sz="2400" b="0" i="0" u="none" strike="noStrike" baseline="0" dirty="0">
                <a:solidFill>
                  <a:srgbClr val="000000"/>
                </a:solidFill>
                <a:latin typeface="微软雅黑" panose="020B0503020204020204" pitchFamily="34" charset="-122"/>
                <a:ea typeface="微软雅黑" panose="020B0503020204020204" pitchFamily="34" charset="-122"/>
              </a:rPr>
              <a:t>);</a:t>
            </a:r>
          </a:p>
          <a:p>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A=</a:t>
            </a:r>
            <a:r>
              <a:rPr lang="en-US" altLang="zh-CN" sz="2400" i="0" u="none" strike="noStrike" baseline="0" dirty="0" err="1">
                <a:solidFill>
                  <a:srgbClr val="00B0F0"/>
                </a:solidFill>
                <a:latin typeface="微软雅黑" panose="020B0503020204020204" pitchFamily="34" charset="-122"/>
                <a:ea typeface="微软雅黑" panose="020B0503020204020204" pitchFamily="34" charset="-122"/>
              </a:rPr>
              <a:t>imread</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(Data(1).name);</a:t>
            </a:r>
          </a:p>
          <a:p>
            <a:r>
              <a:rPr lang="en-US" altLang="zh-CN" sz="2400" dirty="0">
                <a:solidFill>
                  <a:srgbClr val="000000"/>
                </a:solidFill>
                <a:latin typeface="微软雅黑" panose="020B0503020204020204" pitchFamily="34" charset="-122"/>
                <a:ea typeface="微软雅黑" panose="020B0503020204020204" pitchFamily="34" charset="-122"/>
              </a:rPr>
              <a:t>C=</a:t>
            </a:r>
            <a:r>
              <a:rPr lang="en-US" altLang="zh-CN" sz="2400" dirty="0" err="1">
                <a:solidFill>
                  <a:srgbClr val="00B0F0"/>
                </a:solidFill>
                <a:latin typeface="微软雅黑" panose="020B0503020204020204" pitchFamily="34" charset="-122"/>
                <a:ea typeface="微软雅黑" panose="020B0503020204020204" pitchFamily="34" charset="-122"/>
              </a:rPr>
              <a:t>imsharpen</a:t>
            </a:r>
            <a:r>
              <a:rPr lang="en-US" altLang="zh-CN" sz="2400" dirty="0">
                <a:solidFill>
                  <a:srgbClr val="000000"/>
                </a:solidFill>
                <a:latin typeface="微软雅黑" panose="020B0503020204020204" pitchFamily="34" charset="-122"/>
                <a:ea typeface="微软雅黑" panose="020B0503020204020204" pitchFamily="34" charset="-122"/>
              </a:rPr>
              <a:t>(A);</a:t>
            </a:r>
            <a:endParaRPr lang="en-US" altLang="zh-CN" sz="2400" i="0" u="none" strike="noStrike" baseline="0" dirty="0">
              <a:solidFill>
                <a:srgbClr val="000000"/>
              </a:solidFill>
              <a:latin typeface="微软雅黑" panose="020B0503020204020204" pitchFamily="34" charset="-122"/>
              <a:ea typeface="微软雅黑" panose="020B0503020204020204" pitchFamily="34" charset="-122"/>
            </a:endParaRPr>
          </a:p>
          <a:p>
            <a:r>
              <a:rPr lang="en-US" altLang="zh-CN" sz="2400" i="0" u="none" strike="noStrike" baseline="0" dirty="0" err="1">
                <a:solidFill>
                  <a:srgbClr val="00B0F0"/>
                </a:solidFill>
                <a:latin typeface="微软雅黑" panose="020B0503020204020204" pitchFamily="34" charset="-122"/>
                <a:ea typeface="微软雅黑" panose="020B0503020204020204" pitchFamily="34" charset="-122"/>
              </a:rPr>
              <a:t>imshow</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(C);</a:t>
            </a:r>
          </a:p>
          <a:p>
            <a:endParaRPr lang="zh-CN" altLang="en-US" sz="2400" b="0" i="0" u="none" strike="noStrike" baseline="0" dirty="0"/>
          </a:p>
          <a:p>
            <a:endParaRPr lang="zh-CN" altLang="en-US" dirty="0"/>
          </a:p>
        </p:txBody>
      </p:sp>
    </p:spTree>
    <p:extLst>
      <p:ext uri="{BB962C8B-B14F-4D97-AF65-F5344CB8AC3E}">
        <p14:creationId xmlns:p14="http://schemas.microsoft.com/office/powerpoint/2010/main" val="5572384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297253" y="3544160"/>
            <a:ext cx="2352980" cy="2352980"/>
            <a:chOff x="304800" y="673100"/>
            <a:chExt cx="4000500" cy="4000500"/>
          </a:xfrm>
          <a:effectLst>
            <a:outerShdw blurRad="444500" dist="254000" dir="684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n-ea"/>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n-ea"/>
              </a:endParaRPr>
            </a:p>
          </p:txBody>
        </p:sp>
      </p:grpSp>
      <p:sp>
        <p:nvSpPr>
          <p:cNvPr id="21" name="矩形 20"/>
          <p:cNvSpPr/>
          <p:nvPr/>
        </p:nvSpPr>
        <p:spPr>
          <a:xfrm>
            <a:off x="3502668" y="4361079"/>
            <a:ext cx="1857357" cy="584775"/>
          </a:xfrm>
          <a:prstGeom prst="rect">
            <a:avLst/>
          </a:prstGeom>
        </p:spPr>
        <p:txBody>
          <a:bodyPr wrap="square">
            <a:spAutoFit/>
          </a:bodyPr>
          <a:lstStyle/>
          <a:p>
            <a:pPr defTabSz="934085">
              <a:defRPr/>
            </a:pPr>
            <a:r>
              <a:rPr lang="en-US" altLang="zh-CN" sz="3200" b="1" kern="0" dirty="0">
                <a:solidFill>
                  <a:srgbClr val="080808"/>
                </a:solidFill>
              </a:rPr>
              <a:t>CATALOG</a:t>
            </a:r>
            <a:endParaRPr lang="zh-CN" altLang="en-US" sz="2400" b="1" kern="0" dirty="0">
              <a:solidFill>
                <a:srgbClr val="080808"/>
              </a:solidFill>
            </a:endParaRPr>
          </a:p>
        </p:txBody>
      </p:sp>
      <p:grpSp>
        <p:nvGrpSpPr>
          <p:cNvPr id="91" name="组合 90"/>
          <p:cNvGrpSpPr/>
          <p:nvPr/>
        </p:nvGrpSpPr>
        <p:grpSpPr>
          <a:xfrm>
            <a:off x="1136609" y="2913547"/>
            <a:ext cx="1602228" cy="1359398"/>
            <a:chOff x="1881842" y="2656049"/>
            <a:chExt cx="2397222" cy="2093640"/>
          </a:xfrm>
        </p:grpSpPr>
        <p:grpSp>
          <p:nvGrpSpPr>
            <p:cNvPr id="92" name="组合 91"/>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95"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sp>
            <p:nvSpPr>
              <p:cNvPr id="96"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93"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C00000"/>
            </a:solidFill>
            <a:ln w="7938" cap="flat">
              <a:noFill/>
              <a:prstDash val="solid"/>
              <a:miter lim="800000"/>
            </a:ln>
            <a:effectLst/>
          </p:spPr>
          <p:txBody>
            <a:bodyPr vert="horz" wrap="square" lIns="91440" tIns="45720" rIns="91440" bIns="45720" numCol="1" anchor="t" anchorCtr="0" compatLnSpc="1"/>
            <a:lstStyle/>
            <a:p>
              <a:endParaRPr lang="zh-CN" altLang="en-US">
                <a:solidFill>
                  <a:srgbClr val="C00000"/>
                </a:solidFill>
                <a:latin typeface="+mn-ea"/>
              </a:endParaRPr>
            </a:p>
          </p:txBody>
        </p:sp>
        <p:sp>
          <p:nvSpPr>
            <p:cNvPr id="94" name="TextBox 93"/>
            <p:cNvSpPr txBox="1"/>
            <p:nvPr/>
          </p:nvSpPr>
          <p:spPr>
            <a:xfrm>
              <a:off x="2575311" y="3250047"/>
              <a:ext cx="1157729" cy="995429"/>
            </a:xfrm>
            <a:prstGeom prst="rect">
              <a:avLst/>
            </a:prstGeom>
            <a:noFill/>
          </p:spPr>
          <p:txBody>
            <a:bodyPr wrap="square" rtlCol="0">
              <a:spAutoFit/>
            </a:bodyPr>
            <a:lstStyle/>
            <a:p>
              <a:r>
                <a:rPr lang="en-US" altLang="zh-CN" sz="3600" dirty="0">
                  <a:solidFill>
                    <a:schemeClr val="bg1"/>
                  </a:solidFill>
                  <a:latin typeface="+mn-ea"/>
                </a:rPr>
                <a:t>01</a:t>
              </a:r>
              <a:endParaRPr lang="zh-CN" altLang="en-US" sz="3600" dirty="0">
                <a:solidFill>
                  <a:schemeClr val="bg1"/>
                </a:solidFill>
                <a:latin typeface="+mn-ea"/>
              </a:endParaRPr>
            </a:p>
          </p:txBody>
        </p:sp>
      </p:grpSp>
      <p:grpSp>
        <p:nvGrpSpPr>
          <p:cNvPr id="97" name="组合 96"/>
          <p:cNvGrpSpPr/>
          <p:nvPr/>
        </p:nvGrpSpPr>
        <p:grpSpPr>
          <a:xfrm>
            <a:off x="2380321" y="2233848"/>
            <a:ext cx="1602228" cy="1359398"/>
            <a:chOff x="3721944" y="3702869"/>
            <a:chExt cx="2397222" cy="2093640"/>
          </a:xfrm>
        </p:grpSpPr>
        <p:grpSp>
          <p:nvGrpSpPr>
            <p:cNvPr id="98" name="组合 97"/>
            <p:cNvGrpSpPr/>
            <p:nvPr/>
          </p:nvGrpSpPr>
          <p:grpSpPr>
            <a:xfrm>
              <a:off x="3721944" y="3702869"/>
              <a:ext cx="2397222" cy="2093640"/>
              <a:chOff x="3721944" y="3702869"/>
              <a:chExt cx="2397222" cy="2093640"/>
            </a:xfrm>
          </p:grpSpPr>
          <p:grpSp>
            <p:nvGrpSpPr>
              <p:cNvPr id="100" name="组合 99"/>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102"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sp>
              <p:nvSpPr>
                <p:cNvPr id="103"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101"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2"/>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99" name="TextBox 98"/>
            <p:cNvSpPr txBox="1"/>
            <p:nvPr/>
          </p:nvSpPr>
          <p:spPr>
            <a:xfrm>
              <a:off x="4382515" y="4183862"/>
              <a:ext cx="1220570" cy="995429"/>
            </a:xfrm>
            <a:prstGeom prst="rect">
              <a:avLst/>
            </a:prstGeom>
            <a:noFill/>
          </p:spPr>
          <p:txBody>
            <a:bodyPr wrap="square" rtlCol="0">
              <a:spAutoFit/>
            </a:bodyPr>
            <a:lstStyle/>
            <a:p>
              <a:r>
                <a:rPr lang="en-US" altLang="zh-CN" sz="3600" dirty="0">
                  <a:solidFill>
                    <a:schemeClr val="bg1"/>
                  </a:solidFill>
                  <a:latin typeface="+mn-ea"/>
                </a:rPr>
                <a:t>02</a:t>
              </a:r>
              <a:endParaRPr lang="zh-CN" altLang="en-US" sz="3600" dirty="0">
                <a:solidFill>
                  <a:schemeClr val="bg1"/>
                </a:solidFill>
                <a:latin typeface="+mn-ea"/>
              </a:endParaRPr>
            </a:p>
          </p:txBody>
        </p:sp>
      </p:grpSp>
      <p:grpSp>
        <p:nvGrpSpPr>
          <p:cNvPr id="104" name="组合 103"/>
          <p:cNvGrpSpPr/>
          <p:nvPr/>
        </p:nvGrpSpPr>
        <p:grpSpPr>
          <a:xfrm>
            <a:off x="4849119" y="2213943"/>
            <a:ext cx="1602228" cy="1359398"/>
            <a:chOff x="7388330" y="3692384"/>
            <a:chExt cx="2397222" cy="2093640"/>
          </a:xfrm>
        </p:grpSpPr>
        <p:grpSp>
          <p:nvGrpSpPr>
            <p:cNvPr id="105" name="组合 104"/>
            <p:cNvGrpSpPr/>
            <p:nvPr/>
          </p:nvGrpSpPr>
          <p:grpSpPr>
            <a:xfrm>
              <a:off x="7388330" y="3692384"/>
              <a:ext cx="2397222" cy="2093640"/>
              <a:chOff x="7388330" y="3692384"/>
              <a:chExt cx="2397222" cy="2093640"/>
            </a:xfrm>
          </p:grpSpPr>
          <p:grpSp>
            <p:nvGrpSpPr>
              <p:cNvPr id="107" name="组合 106"/>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10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sp>
              <p:nvSpPr>
                <p:cNvPr id="110"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108"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2"/>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106" name="TextBox 105"/>
            <p:cNvSpPr txBox="1"/>
            <p:nvPr/>
          </p:nvSpPr>
          <p:spPr>
            <a:xfrm>
              <a:off x="8048903" y="4173377"/>
              <a:ext cx="1185202" cy="995429"/>
            </a:xfrm>
            <a:prstGeom prst="rect">
              <a:avLst/>
            </a:prstGeom>
            <a:noFill/>
          </p:spPr>
          <p:txBody>
            <a:bodyPr wrap="square" rtlCol="0">
              <a:spAutoFit/>
            </a:bodyPr>
            <a:lstStyle/>
            <a:p>
              <a:r>
                <a:rPr lang="en-US" altLang="zh-CN" sz="3600" dirty="0">
                  <a:solidFill>
                    <a:schemeClr val="bg1"/>
                  </a:solidFill>
                  <a:latin typeface="+mn-ea"/>
                </a:rPr>
                <a:t>04</a:t>
              </a:r>
              <a:endParaRPr lang="zh-CN" altLang="en-US" sz="3600" dirty="0">
                <a:solidFill>
                  <a:schemeClr val="bg1"/>
                </a:solidFill>
                <a:latin typeface="+mn-ea"/>
              </a:endParaRPr>
            </a:p>
          </p:txBody>
        </p:sp>
      </p:grpSp>
      <p:sp>
        <p:nvSpPr>
          <p:cNvPr id="112" name="TextBox 111"/>
          <p:cNvSpPr txBox="1"/>
          <p:nvPr/>
        </p:nvSpPr>
        <p:spPr>
          <a:xfrm>
            <a:off x="1319097" y="4252505"/>
            <a:ext cx="1271629" cy="323165"/>
          </a:xfrm>
          <a:prstGeom prst="rect">
            <a:avLst/>
          </a:prstGeom>
          <a:noFill/>
        </p:spPr>
        <p:txBody>
          <a:bodyPr wrap="square" rtlCol="0">
            <a:spAutoFit/>
          </a:bodyPr>
          <a:lstStyle/>
          <a:p>
            <a:pPr algn="ctr"/>
            <a:r>
              <a:rPr lang="en-US" altLang="zh-CN" sz="1500" b="1" dirty="0">
                <a:solidFill>
                  <a:schemeClr val="tx1">
                    <a:lumMod val="65000"/>
                    <a:lumOff val="35000"/>
                  </a:schemeClr>
                </a:solidFill>
                <a:latin typeface="+mn-ea"/>
              </a:rPr>
              <a:t>Concept</a:t>
            </a:r>
            <a:endParaRPr lang="zh-CN" altLang="en-US" sz="1500" b="1" dirty="0">
              <a:solidFill>
                <a:schemeClr val="tx1">
                  <a:lumMod val="65000"/>
                  <a:lumOff val="35000"/>
                </a:schemeClr>
              </a:solidFill>
              <a:latin typeface="+mn-ea"/>
            </a:endParaRPr>
          </a:p>
        </p:txBody>
      </p:sp>
      <p:sp>
        <p:nvSpPr>
          <p:cNvPr id="115" name="TextBox 114"/>
          <p:cNvSpPr txBox="1"/>
          <p:nvPr/>
        </p:nvSpPr>
        <p:spPr>
          <a:xfrm>
            <a:off x="2709997" y="3506184"/>
            <a:ext cx="1027882" cy="323165"/>
          </a:xfrm>
          <a:prstGeom prst="rect">
            <a:avLst/>
          </a:prstGeom>
          <a:noFill/>
        </p:spPr>
        <p:txBody>
          <a:bodyPr wrap="square" rtlCol="0">
            <a:spAutoFit/>
          </a:bodyPr>
          <a:lstStyle/>
          <a:p>
            <a:pPr algn="ctr"/>
            <a:r>
              <a:rPr lang="en-US" altLang="zh-CN" sz="1500" b="1" dirty="0">
                <a:solidFill>
                  <a:schemeClr val="tx1">
                    <a:lumMod val="65000"/>
                    <a:lumOff val="35000"/>
                  </a:schemeClr>
                </a:solidFill>
                <a:latin typeface="+mn-ea"/>
              </a:rPr>
              <a:t>Principle</a:t>
            </a:r>
            <a:endParaRPr lang="zh-CN" altLang="en-US" sz="1500" b="1" dirty="0">
              <a:solidFill>
                <a:schemeClr val="tx1">
                  <a:lumMod val="65000"/>
                  <a:lumOff val="35000"/>
                </a:schemeClr>
              </a:solidFill>
              <a:latin typeface="+mn-ea"/>
            </a:endParaRPr>
          </a:p>
        </p:txBody>
      </p:sp>
      <p:grpSp>
        <p:nvGrpSpPr>
          <p:cNvPr id="2" name="组合 1">
            <a:extLst>
              <a:ext uri="{FF2B5EF4-FFF2-40B4-BE49-F238E27FC236}">
                <a16:creationId xmlns:a16="http://schemas.microsoft.com/office/drawing/2014/main" id="{0AAA2F7E-8137-45AF-9C68-2A76AAB378BC}"/>
              </a:ext>
            </a:extLst>
          </p:cNvPr>
          <p:cNvGrpSpPr/>
          <p:nvPr/>
        </p:nvGrpSpPr>
        <p:grpSpPr>
          <a:xfrm>
            <a:off x="3601257" y="1530840"/>
            <a:ext cx="1602228" cy="1682563"/>
            <a:chOff x="8253210" y="2338097"/>
            <a:chExt cx="1602228" cy="1682563"/>
          </a:xfrm>
        </p:grpSpPr>
        <p:grpSp>
          <p:nvGrpSpPr>
            <p:cNvPr id="84" name="组合 83"/>
            <p:cNvGrpSpPr/>
            <p:nvPr/>
          </p:nvGrpSpPr>
          <p:grpSpPr>
            <a:xfrm>
              <a:off x="8253210" y="2338097"/>
              <a:ext cx="1602228" cy="1359398"/>
              <a:chOff x="5553262" y="2638733"/>
              <a:chExt cx="2397222" cy="2093640"/>
            </a:xfrm>
          </p:grpSpPr>
          <p:grpSp>
            <p:nvGrpSpPr>
              <p:cNvPr id="85" name="组合 84"/>
              <p:cNvGrpSpPr/>
              <p:nvPr/>
            </p:nvGrpSpPr>
            <p:grpSpPr>
              <a:xfrm>
                <a:off x="5553262" y="2638733"/>
                <a:ext cx="2397222" cy="2093640"/>
                <a:chOff x="5553262" y="2638733"/>
                <a:chExt cx="2397222" cy="2093640"/>
              </a:xfrm>
            </p:grpSpPr>
            <p:grpSp>
              <p:nvGrpSpPr>
                <p:cNvPr id="87" name="组合 86"/>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89"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sp>
                <p:nvSpPr>
                  <p:cNvPr id="90" name="Freeform 6"/>
                  <p:cNvSpPr/>
                  <p:nvPr/>
                </p:nvSpPr>
                <p:spPr bwMode="auto">
                  <a:xfrm>
                    <a:off x="1524105"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88"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C00000"/>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86" name="TextBox 85"/>
              <p:cNvSpPr txBox="1"/>
              <p:nvPr/>
            </p:nvSpPr>
            <p:spPr>
              <a:xfrm>
                <a:off x="6259489" y="3110169"/>
                <a:ext cx="1273333" cy="995429"/>
              </a:xfrm>
              <a:prstGeom prst="rect">
                <a:avLst/>
              </a:prstGeom>
              <a:noFill/>
            </p:spPr>
            <p:txBody>
              <a:bodyPr wrap="square" rtlCol="0">
                <a:spAutoFit/>
              </a:bodyPr>
              <a:lstStyle/>
              <a:p>
                <a:r>
                  <a:rPr lang="en-US" altLang="zh-CN" sz="3600" dirty="0">
                    <a:solidFill>
                      <a:schemeClr val="bg1"/>
                    </a:solidFill>
                    <a:latin typeface="+mn-ea"/>
                  </a:rPr>
                  <a:t>03</a:t>
                </a:r>
                <a:endParaRPr lang="zh-CN" altLang="en-US" sz="3600" dirty="0">
                  <a:solidFill>
                    <a:schemeClr val="bg1"/>
                  </a:solidFill>
                  <a:latin typeface="+mn-ea"/>
                </a:endParaRPr>
              </a:p>
            </p:txBody>
          </p:sp>
        </p:grpSp>
        <p:sp>
          <p:nvSpPr>
            <p:cNvPr id="118" name="TextBox 117"/>
            <p:cNvSpPr txBox="1"/>
            <p:nvPr/>
          </p:nvSpPr>
          <p:spPr>
            <a:xfrm>
              <a:off x="8548404" y="3697495"/>
              <a:ext cx="1027882" cy="323165"/>
            </a:xfrm>
            <a:prstGeom prst="rect">
              <a:avLst/>
            </a:prstGeom>
            <a:noFill/>
          </p:spPr>
          <p:txBody>
            <a:bodyPr wrap="square" rtlCol="0">
              <a:spAutoFit/>
            </a:bodyPr>
            <a:lstStyle/>
            <a:p>
              <a:pPr algn="ctr"/>
              <a:r>
                <a:rPr lang="en-US" altLang="zh-CN" sz="1500" b="1" dirty="0">
                  <a:solidFill>
                    <a:schemeClr val="tx1">
                      <a:lumMod val="65000"/>
                      <a:lumOff val="35000"/>
                    </a:schemeClr>
                  </a:solidFill>
                  <a:latin typeface="+mn-ea"/>
                </a:rPr>
                <a:t>Example</a:t>
              </a:r>
              <a:endParaRPr lang="zh-CN" altLang="en-US" sz="1500" dirty="0">
                <a:solidFill>
                  <a:schemeClr val="tx1">
                    <a:lumMod val="65000"/>
                    <a:lumOff val="35000"/>
                  </a:schemeClr>
                </a:solidFill>
                <a:latin typeface="+mn-ea"/>
              </a:endParaRPr>
            </a:p>
          </p:txBody>
        </p:sp>
      </p:grpSp>
      <p:sp>
        <p:nvSpPr>
          <p:cNvPr id="121" name="TextBox 120"/>
          <p:cNvSpPr txBox="1"/>
          <p:nvPr/>
        </p:nvSpPr>
        <p:spPr>
          <a:xfrm>
            <a:off x="5006491" y="3494219"/>
            <a:ext cx="1300764" cy="323165"/>
          </a:xfrm>
          <a:prstGeom prst="rect">
            <a:avLst/>
          </a:prstGeom>
          <a:noFill/>
        </p:spPr>
        <p:txBody>
          <a:bodyPr wrap="square" rtlCol="0">
            <a:spAutoFit/>
          </a:bodyPr>
          <a:lstStyle/>
          <a:p>
            <a:pPr algn="ctr"/>
            <a:r>
              <a:rPr lang="en-US" altLang="zh-CN" sz="1500" b="1" dirty="0">
                <a:solidFill>
                  <a:schemeClr val="tx1">
                    <a:lumMod val="65000"/>
                    <a:lumOff val="35000"/>
                  </a:schemeClr>
                </a:solidFill>
                <a:latin typeface="+mn-ea"/>
              </a:rPr>
              <a:t>Code</a:t>
            </a:r>
            <a:endParaRPr lang="zh-CN" altLang="en-US" sz="1500" b="1" dirty="0">
              <a:solidFill>
                <a:schemeClr val="tx1">
                  <a:lumMod val="65000"/>
                  <a:lumOff val="35000"/>
                </a:schemeClr>
              </a:solidFill>
              <a:latin typeface="+mn-ea"/>
            </a:endParaRPr>
          </a:p>
        </p:txBody>
      </p:sp>
      <p:sp>
        <p:nvSpPr>
          <p:cNvPr id="38" name="标题 1">
            <a:extLst>
              <a:ext uri="{FF2B5EF4-FFF2-40B4-BE49-F238E27FC236}">
                <a16:creationId xmlns:a16="http://schemas.microsoft.com/office/drawing/2014/main" id="{91AFEA2E-4B9C-4665-84A7-760FCAF98F99}"/>
              </a:ext>
            </a:extLst>
          </p:cNvPr>
          <p:cNvSpPr txBox="1">
            <a:spLocks/>
          </p:cNvSpPr>
          <p:nvPr/>
        </p:nvSpPr>
        <p:spPr>
          <a:xfrm>
            <a:off x="-1099859"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b="1" dirty="0">
                <a:solidFill>
                  <a:srgbClr val="0000FF"/>
                </a:solidFill>
                <a:latin typeface="Times New Roman" pitchFamily="18" charset="0"/>
                <a:cs typeface="Times New Roman" pitchFamily="18" charset="0"/>
              </a:rPr>
              <a:t>Outline</a:t>
            </a:r>
            <a:endParaRPr lang="zh-CN" altLang="en-US" b="1" dirty="0">
              <a:solidFill>
                <a:srgbClr val="0000FF"/>
              </a:solidFill>
              <a:latin typeface="Times New Roman" pitchFamily="18" charset="0"/>
              <a:cs typeface="Times New Roman" pitchFamily="18" charset="0"/>
            </a:endParaRPr>
          </a:p>
        </p:txBody>
      </p:sp>
      <p:pic>
        <p:nvPicPr>
          <p:cNvPr id="39" name="图片 38">
            <a:extLst>
              <a:ext uri="{FF2B5EF4-FFF2-40B4-BE49-F238E27FC236}">
                <a16:creationId xmlns:a16="http://schemas.microsoft.com/office/drawing/2014/main" id="{121C823A-7951-45EC-ABFA-591B8505B42D}"/>
              </a:ext>
            </a:extLst>
          </p:cNvPr>
          <p:cNvPicPr>
            <a:picLocks noChangeAspect="1"/>
          </p:cNvPicPr>
          <p:nvPr/>
        </p:nvPicPr>
        <p:blipFill>
          <a:blip r:embed="rId3"/>
          <a:stretch>
            <a:fillRect/>
          </a:stretch>
        </p:blipFill>
        <p:spPr>
          <a:xfrm>
            <a:off x="6459821" y="87720"/>
            <a:ext cx="2361905" cy="800000"/>
          </a:xfrm>
          <a:prstGeom prst="rect">
            <a:avLst/>
          </a:prstGeom>
        </p:spPr>
      </p:pic>
      <p:pic>
        <p:nvPicPr>
          <p:cNvPr id="40" name="Picture 9">
            <a:extLst>
              <a:ext uri="{FF2B5EF4-FFF2-40B4-BE49-F238E27FC236}">
                <a16:creationId xmlns:a16="http://schemas.microsoft.com/office/drawing/2014/main" id="{B97769CE-4DC7-4D45-884A-DB6ACC7835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组合 48">
            <a:extLst>
              <a:ext uri="{FF2B5EF4-FFF2-40B4-BE49-F238E27FC236}">
                <a16:creationId xmlns:a16="http://schemas.microsoft.com/office/drawing/2014/main" id="{0AAA2F7E-8137-45AF-9C68-2A76AAB378BC}"/>
              </a:ext>
            </a:extLst>
          </p:cNvPr>
          <p:cNvGrpSpPr/>
          <p:nvPr/>
        </p:nvGrpSpPr>
        <p:grpSpPr>
          <a:xfrm>
            <a:off x="6070083" y="2926660"/>
            <a:ext cx="1631916" cy="1902762"/>
            <a:chOff x="8238366" y="2338097"/>
            <a:chExt cx="1631916" cy="1902762"/>
          </a:xfrm>
        </p:grpSpPr>
        <p:grpSp>
          <p:nvGrpSpPr>
            <p:cNvPr id="50" name="组合 49"/>
            <p:cNvGrpSpPr/>
            <p:nvPr/>
          </p:nvGrpSpPr>
          <p:grpSpPr>
            <a:xfrm>
              <a:off x="8253210" y="2338097"/>
              <a:ext cx="1602228" cy="1359398"/>
              <a:chOff x="5553262" y="2638733"/>
              <a:chExt cx="2397222" cy="2093640"/>
            </a:xfrm>
          </p:grpSpPr>
          <p:grpSp>
            <p:nvGrpSpPr>
              <p:cNvPr id="52" name="组合 51"/>
              <p:cNvGrpSpPr/>
              <p:nvPr/>
            </p:nvGrpSpPr>
            <p:grpSpPr>
              <a:xfrm>
                <a:off x="5553262" y="2638733"/>
                <a:ext cx="2397222" cy="2093640"/>
                <a:chOff x="5553262" y="2638733"/>
                <a:chExt cx="2397222" cy="2093640"/>
              </a:xfrm>
            </p:grpSpPr>
            <p:grpSp>
              <p:nvGrpSpPr>
                <p:cNvPr id="54" name="组合 53"/>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56"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sp>
                <p:nvSpPr>
                  <p:cNvPr id="57" name="Freeform 6"/>
                  <p:cNvSpPr/>
                  <p:nvPr/>
                </p:nvSpPr>
                <p:spPr bwMode="auto">
                  <a:xfrm>
                    <a:off x="1524104" y="2431737"/>
                    <a:ext cx="2602832" cy="2271470"/>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55"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C00000"/>
                </a:solidFill>
                <a:ln w="7938" cap="flat">
                  <a:noFill/>
                  <a:prstDash val="solid"/>
                  <a:miter lim="800000"/>
                </a:ln>
                <a:effectLst/>
              </p:spPr>
              <p:txBody>
                <a:bodyPr vert="horz" wrap="square" lIns="91440" tIns="45720" rIns="91440" bIns="45720" numCol="1" anchor="t" anchorCtr="0" compatLnSpc="1"/>
                <a:lstStyle/>
                <a:p>
                  <a:endParaRPr lang="zh-CN" altLang="en-US">
                    <a:latin typeface="+mn-ea"/>
                  </a:endParaRPr>
                </a:p>
              </p:txBody>
            </p:sp>
          </p:grpSp>
          <p:sp>
            <p:nvSpPr>
              <p:cNvPr id="53" name="TextBox 52"/>
              <p:cNvSpPr txBox="1"/>
              <p:nvPr/>
            </p:nvSpPr>
            <p:spPr>
              <a:xfrm>
                <a:off x="6259489" y="3110169"/>
                <a:ext cx="1273333" cy="995429"/>
              </a:xfrm>
              <a:prstGeom prst="rect">
                <a:avLst/>
              </a:prstGeom>
              <a:noFill/>
            </p:spPr>
            <p:txBody>
              <a:bodyPr wrap="square" rtlCol="0">
                <a:spAutoFit/>
              </a:bodyPr>
              <a:lstStyle/>
              <a:p>
                <a:r>
                  <a:rPr lang="en-US" altLang="zh-CN" sz="3600" dirty="0">
                    <a:solidFill>
                      <a:schemeClr val="bg1"/>
                    </a:solidFill>
                    <a:latin typeface="+mn-ea"/>
                  </a:rPr>
                  <a:t>05</a:t>
                </a:r>
                <a:endParaRPr lang="zh-CN" altLang="en-US" sz="3600" dirty="0">
                  <a:solidFill>
                    <a:schemeClr val="bg1"/>
                  </a:solidFill>
                  <a:latin typeface="+mn-ea"/>
                </a:endParaRPr>
              </a:p>
            </p:txBody>
          </p:sp>
        </p:grpSp>
        <p:sp>
          <p:nvSpPr>
            <p:cNvPr id="51" name="TextBox 50"/>
            <p:cNvSpPr txBox="1"/>
            <p:nvPr/>
          </p:nvSpPr>
          <p:spPr>
            <a:xfrm>
              <a:off x="8238366" y="3686861"/>
              <a:ext cx="1631916" cy="553998"/>
            </a:xfrm>
            <a:prstGeom prst="rect">
              <a:avLst/>
            </a:prstGeom>
            <a:noFill/>
          </p:spPr>
          <p:txBody>
            <a:bodyPr wrap="square" rtlCol="0">
              <a:spAutoFit/>
            </a:bodyPr>
            <a:lstStyle/>
            <a:p>
              <a:pPr algn="ctr"/>
              <a:r>
                <a:rPr lang="en-US" altLang="zh-CN" sz="1500" b="1" dirty="0">
                  <a:solidFill>
                    <a:schemeClr val="tx1">
                      <a:lumMod val="65000"/>
                      <a:lumOff val="35000"/>
                    </a:schemeClr>
                  </a:solidFill>
                  <a:latin typeface="+mn-ea"/>
                </a:rPr>
                <a:t>Comparison</a:t>
              </a:r>
              <a:endParaRPr lang="zh-CN" altLang="en-US" sz="1500" b="1" dirty="0">
                <a:solidFill>
                  <a:schemeClr val="tx1">
                    <a:lumMod val="65000"/>
                    <a:lumOff val="35000"/>
                  </a:schemeClr>
                </a:solidFill>
                <a:latin typeface="+mn-ea"/>
              </a:endParaRPr>
            </a:p>
            <a:p>
              <a:pPr algn="ctr"/>
              <a:endParaRPr lang="zh-CN" altLang="en-US" sz="1500" dirty="0">
                <a:solidFill>
                  <a:schemeClr val="tx1">
                    <a:lumMod val="65000"/>
                    <a:lumOff val="35000"/>
                  </a:schemeClr>
                </a:solidFill>
                <a:latin typeface="+mn-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1000"/>
                                        <p:tgtEl>
                                          <p:spTgt spid="91"/>
                                        </p:tgtEl>
                                      </p:cBhvr>
                                    </p:animEffect>
                                    <p:anim calcmode="lin" valueType="num">
                                      <p:cBhvr>
                                        <p:cTn id="18" dur="1000" fill="hold"/>
                                        <p:tgtEl>
                                          <p:spTgt spid="91"/>
                                        </p:tgtEl>
                                        <p:attrNameLst>
                                          <p:attrName>ppt_x</p:attrName>
                                        </p:attrNameLst>
                                      </p:cBhvr>
                                      <p:tavLst>
                                        <p:tav tm="0">
                                          <p:val>
                                            <p:strVal val="#ppt_x"/>
                                          </p:val>
                                        </p:tav>
                                        <p:tav tm="100000">
                                          <p:val>
                                            <p:strVal val="#ppt_x"/>
                                          </p:val>
                                        </p:tav>
                                      </p:tavLst>
                                    </p:anim>
                                    <p:anim calcmode="lin" valueType="num">
                                      <p:cBhvr>
                                        <p:cTn id="19" dur="1000" fill="hold"/>
                                        <p:tgtEl>
                                          <p:spTgt spid="9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1000"/>
                                        <p:tgtEl>
                                          <p:spTgt spid="112"/>
                                        </p:tgtEl>
                                      </p:cBhvr>
                                    </p:animEffect>
                                    <p:anim calcmode="lin" valueType="num">
                                      <p:cBhvr>
                                        <p:cTn id="23" dur="1000" fill="hold"/>
                                        <p:tgtEl>
                                          <p:spTgt spid="112"/>
                                        </p:tgtEl>
                                        <p:attrNameLst>
                                          <p:attrName>ppt_x</p:attrName>
                                        </p:attrNameLst>
                                      </p:cBhvr>
                                      <p:tavLst>
                                        <p:tav tm="0">
                                          <p:val>
                                            <p:strVal val="#ppt_x"/>
                                          </p:val>
                                        </p:tav>
                                        <p:tav tm="100000">
                                          <p:val>
                                            <p:strVal val="#ppt_x"/>
                                          </p:val>
                                        </p:tav>
                                      </p:tavLst>
                                    </p:anim>
                                    <p:anim calcmode="lin" valueType="num">
                                      <p:cBhvr>
                                        <p:cTn id="24"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1000"/>
                                        <p:tgtEl>
                                          <p:spTgt spid="97"/>
                                        </p:tgtEl>
                                      </p:cBhvr>
                                    </p:animEffect>
                                    <p:anim calcmode="lin" valueType="num">
                                      <p:cBhvr>
                                        <p:cTn id="30" dur="1000" fill="hold"/>
                                        <p:tgtEl>
                                          <p:spTgt spid="97"/>
                                        </p:tgtEl>
                                        <p:attrNameLst>
                                          <p:attrName>ppt_x</p:attrName>
                                        </p:attrNameLst>
                                      </p:cBhvr>
                                      <p:tavLst>
                                        <p:tav tm="0">
                                          <p:val>
                                            <p:strVal val="#ppt_x"/>
                                          </p:val>
                                        </p:tav>
                                        <p:tav tm="100000">
                                          <p:val>
                                            <p:strVal val="#ppt_x"/>
                                          </p:val>
                                        </p:tav>
                                      </p:tavLst>
                                    </p:anim>
                                    <p:anim calcmode="lin" valueType="num">
                                      <p:cBhvr>
                                        <p:cTn id="31" dur="1000" fill="hold"/>
                                        <p:tgtEl>
                                          <p:spTgt spid="9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1000"/>
                                        <p:tgtEl>
                                          <p:spTgt spid="115"/>
                                        </p:tgtEl>
                                      </p:cBhvr>
                                    </p:animEffect>
                                    <p:anim calcmode="lin" valueType="num">
                                      <p:cBhvr>
                                        <p:cTn id="35" dur="1000" fill="hold"/>
                                        <p:tgtEl>
                                          <p:spTgt spid="115"/>
                                        </p:tgtEl>
                                        <p:attrNameLst>
                                          <p:attrName>ppt_x</p:attrName>
                                        </p:attrNameLst>
                                      </p:cBhvr>
                                      <p:tavLst>
                                        <p:tav tm="0">
                                          <p:val>
                                            <p:strVal val="#ppt_x"/>
                                          </p:val>
                                        </p:tav>
                                        <p:tav tm="100000">
                                          <p:val>
                                            <p:strVal val="#ppt_x"/>
                                          </p:val>
                                        </p:tav>
                                      </p:tavLst>
                                    </p:anim>
                                    <p:anim calcmode="lin" valueType="num">
                                      <p:cBhvr>
                                        <p:cTn id="36"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1000"/>
                                        <p:tgtEl>
                                          <p:spTgt spid="2"/>
                                        </p:tgtEl>
                                      </p:cBhvr>
                                    </p:animEffect>
                                    <p:anim calcmode="lin" valueType="num">
                                      <p:cBhvr>
                                        <p:cTn id="42" dur="1000" fill="hold"/>
                                        <p:tgtEl>
                                          <p:spTgt spid="2"/>
                                        </p:tgtEl>
                                        <p:attrNameLst>
                                          <p:attrName>ppt_x</p:attrName>
                                        </p:attrNameLst>
                                      </p:cBhvr>
                                      <p:tavLst>
                                        <p:tav tm="0">
                                          <p:val>
                                            <p:strVal val="#ppt_x"/>
                                          </p:val>
                                        </p:tav>
                                        <p:tav tm="100000">
                                          <p:val>
                                            <p:strVal val="#ppt_x"/>
                                          </p:val>
                                        </p:tav>
                                      </p:tavLst>
                                    </p:anim>
                                    <p:anim calcmode="lin" valueType="num">
                                      <p:cBhvr>
                                        <p:cTn id="4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1000"/>
                                        <p:tgtEl>
                                          <p:spTgt spid="104"/>
                                        </p:tgtEl>
                                      </p:cBhvr>
                                    </p:animEffect>
                                    <p:anim calcmode="lin" valueType="num">
                                      <p:cBhvr>
                                        <p:cTn id="49" dur="1000" fill="hold"/>
                                        <p:tgtEl>
                                          <p:spTgt spid="104"/>
                                        </p:tgtEl>
                                        <p:attrNameLst>
                                          <p:attrName>ppt_x</p:attrName>
                                        </p:attrNameLst>
                                      </p:cBhvr>
                                      <p:tavLst>
                                        <p:tav tm="0">
                                          <p:val>
                                            <p:strVal val="#ppt_x"/>
                                          </p:val>
                                        </p:tav>
                                        <p:tav tm="100000">
                                          <p:val>
                                            <p:strVal val="#ppt_x"/>
                                          </p:val>
                                        </p:tav>
                                      </p:tavLst>
                                    </p:anim>
                                    <p:anim calcmode="lin" valueType="num">
                                      <p:cBhvr>
                                        <p:cTn id="50" dur="1000" fill="hold"/>
                                        <p:tgtEl>
                                          <p:spTgt spid="10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fade">
                                      <p:cBhvr>
                                        <p:cTn id="53" dur="1000"/>
                                        <p:tgtEl>
                                          <p:spTgt spid="121"/>
                                        </p:tgtEl>
                                      </p:cBhvr>
                                    </p:animEffect>
                                    <p:anim calcmode="lin" valueType="num">
                                      <p:cBhvr>
                                        <p:cTn id="54" dur="1000" fill="hold"/>
                                        <p:tgtEl>
                                          <p:spTgt spid="121"/>
                                        </p:tgtEl>
                                        <p:attrNameLst>
                                          <p:attrName>ppt_x</p:attrName>
                                        </p:attrNameLst>
                                      </p:cBhvr>
                                      <p:tavLst>
                                        <p:tav tm="0">
                                          <p:val>
                                            <p:strVal val="#ppt_x"/>
                                          </p:val>
                                        </p:tav>
                                        <p:tav tm="100000">
                                          <p:val>
                                            <p:strVal val="#ppt_x"/>
                                          </p:val>
                                        </p:tav>
                                      </p:tavLst>
                                    </p:anim>
                                    <p:anim calcmode="lin" valueType="num">
                                      <p:cBhvr>
                                        <p:cTn id="55"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1000"/>
                                        <p:tgtEl>
                                          <p:spTgt spid="49"/>
                                        </p:tgtEl>
                                      </p:cBhvr>
                                    </p:animEffect>
                                    <p:anim calcmode="lin" valueType="num">
                                      <p:cBhvr>
                                        <p:cTn id="61" dur="1000" fill="hold"/>
                                        <p:tgtEl>
                                          <p:spTgt spid="49"/>
                                        </p:tgtEl>
                                        <p:attrNameLst>
                                          <p:attrName>ppt_x</p:attrName>
                                        </p:attrNameLst>
                                      </p:cBhvr>
                                      <p:tavLst>
                                        <p:tav tm="0">
                                          <p:val>
                                            <p:strVal val="#ppt_x"/>
                                          </p:val>
                                        </p:tav>
                                        <p:tav tm="100000">
                                          <p:val>
                                            <p:strVal val="#ppt_x"/>
                                          </p:val>
                                        </p:tav>
                                      </p:tavLst>
                                    </p:anim>
                                    <p:anim calcmode="lin" valueType="num">
                                      <p:cBhvr>
                                        <p:cTn id="6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2" grpId="0"/>
      <p:bldP spid="115" grpId="0"/>
      <p:bldP spid="1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102189"/>
            <a:ext cx="2492990" cy="1200329"/>
          </a:xfrm>
          <a:prstGeom prst="rect">
            <a:avLst/>
          </a:prstGeom>
        </p:spPr>
        <p:txBody>
          <a:bodyPr wrap="none">
            <a:spAutoFit/>
          </a:bodyPr>
          <a:lstStyle/>
          <a:p>
            <a:pPr marL="0" lvl="1"/>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识别率比较</a:t>
            </a:r>
            <a:endPar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20</a:t>
            </a:fld>
            <a:endParaRPr lang="zh-CN" altLang="en-US"/>
          </a:p>
        </p:txBody>
      </p:sp>
      <p:sp>
        <p:nvSpPr>
          <p:cNvPr id="14" name="页脚占位符 13"/>
          <p:cNvSpPr>
            <a:spLocks noGrp="1"/>
          </p:cNvSpPr>
          <p:nvPr>
            <p:ph type="ftr" sz="quarter" idx="11"/>
          </p:nvPr>
        </p:nvSpPr>
        <p:spPr/>
        <p:txBody>
          <a:bodyPr/>
          <a:lstStyle/>
          <a:p>
            <a:endParaRPr lang="zh-CN" altLang="en-US"/>
          </a:p>
        </p:txBody>
      </p:sp>
      <p:graphicFrame>
        <p:nvGraphicFramePr>
          <p:cNvPr id="8" name="表格 2">
            <a:extLst>
              <a:ext uri="{FF2B5EF4-FFF2-40B4-BE49-F238E27FC236}">
                <a16:creationId xmlns:a16="http://schemas.microsoft.com/office/drawing/2014/main" id="{E4EC076B-1BEA-4E49-AC07-BFBCE1CD69BA}"/>
              </a:ext>
            </a:extLst>
          </p:cNvPr>
          <p:cNvGraphicFramePr>
            <a:graphicFrameLocks noGrp="1"/>
          </p:cNvGraphicFramePr>
          <p:nvPr>
            <p:extLst>
              <p:ext uri="{D42A27DB-BD31-4B8C-83A1-F6EECF244321}">
                <p14:modId xmlns:p14="http://schemas.microsoft.com/office/powerpoint/2010/main" val="3315558802"/>
              </p:ext>
            </p:extLst>
          </p:nvPr>
        </p:nvGraphicFramePr>
        <p:xfrm>
          <a:off x="714048" y="3033165"/>
          <a:ext cx="7715904" cy="1371600"/>
        </p:xfrm>
        <a:graphic>
          <a:graphicData uri="http://schemas.openxmlformats.org/drawingml/2006/table">
            <a:tbl>
              <a:tblPr firstRow="1" bandRow="1">
                <a:tableStyleId>{7DF18680-E054-41AD-8BC1-D1AEF772440D}</a:tableStyleId>
              </a:tblPr>
              <a:tblGrid>
                <a:gridCol w="1285984">
                  <a:extLst>
                    <a:ext uri="{9D8B030D-6E8A-4147-A177-3AD203B41FA5}">
                      <a16:colId xmlns:a16="http://schemas.microsoft.com/office/drawing/2014/main" val="132981855"/>
                    </a:ext>
                  </a:extLst>
                </a:gridCol>
                <a:gridCol w="1285984">
                  <a:extLst>
                    <a:ext uri="{9D8B030D-6E8A-4147-A177-3AD203B41FA5}">
                      <a16:colId xmlns:a16="http://schemas.microsoft.com/office/drawing/2014/main" val="1949476517"/>
                    </a:ext>
                  </a:extLst>
                </a:gridCol>
                <a:gridCol w="1285984">
                  <a:extLst>
                    <a:ext uri="{9D8B030D-6E8A-4147-A177-3AD203B41FA5}">
                      <a16:colId xmlns:a16="http://schemas.microsoft.com/office/drawing/2014/main" val="612129653"/>
                    </a:ext>
                  </a:extLst>
                </a:gridCol>
                <a:gridCol w="1285984">
                  <a:extLst>
                    <a:ext uri="{9D8B030D-6E8A-4147-A177-3AD203B41FA5}">
                      <a16:colId xmlns:a16="http://schemas.microsoft.com/office/drawing/2014/main" val="1675630363"/>
                    </a:ext>
                  </a:extLst>
                </a:gridCol>
                <a:gridCol w="1285984">
                  <a:extLst>
                    <a:ext uri="{9D8B030D-6E8A-4147-A177-3AD203B41FA5}">
                      <a16:colId xmlns:a16="http://schemas.microsoft.com/office/drawing/2014/main" val="3552074618"/>
                    </a:ext>
                  </a:extLst>
                </a:gridCol>
                <a:gridCol w="1285984">
                  <a:extLst>
                    <a:ext uri="{9D8B030D-6E8A-4147-A177-3AD203B41FA5}">
                      <a16:colId xmlns:a16="http://schemas.microsoft.com/office/drawing/2014/main" val="3796688145"/>
                    </a:ext>
                  </a:extLst>
                </a:gridCol>
              </a:tblGrid>
              <a:tr h="370840">
                <a:tc gridSpan="6">
                  <a:txBody>
                    <a:bodyPr/>
                    <a:lstStyle/>
                    <a:p>
                      <a:pPr algn="ctr"/>
                      <a:r>
                        <a:rPr lang="en-US" altLang="zh-CN" sz="2400" u="none" dirty="0">
                          <a:solidFill>
                            <a:srgbClr val="FFC000"/>
                          </a:solidFill>
                          <a:latin typeface="+mn-ea"/>
                          <a:ea typeface="+mn-ea"/>
                        </a:rPr>
                        <a:t>ORL 56_46           K=1        </a:t>
                      </a:r>
                      <a:r>
                        <a:rPr lang="en-US" altLang="zh-CN" sz="2400" u="none" dirty="0" err="1">
                          <a:solidFill>
                            <a:srgbClr val="FFC000"/>
                          </a:solidFill>
                          <a:latin typeface="+mn-ea"/>
                          <a:ea typeface="+mn-ea"/>
                        </a:rPr>
                        <a:t>Trainnumber</a:t>
                      </a:r>
                      <a:r>
                        <a:rPr lang="en-US" altLang="zh-CN" sz="2400" u="none" dirty="0">
                          <a:solidFill>
                            <a:srgbClr val="FFC000"/>
                          </a:solidFill>
                          <a:latin typeface="+mn-ea"/>
                          <a:ea typeface="+mn-ea"/>
                        </a:rPr>
                        <a:t>=6</a:t>
                      </a:r>
                      <a:endParaRPr lang="zh-CN" altLang="en-US" sz="2400" u="none" dirty="0">
                        <a:solidFill>
                          <a:srgbClr val="FFC000"/>
                        </a:solidFill>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603095934"/>
                  </a:ext>
                </a:extLst>
              </a:tr>
              <a:tr h="370840">
                <a:tc>
                  <a:txBody>
                    <a:bodyPr/>
                    <a:lstStyle/>
                    <a:p>
                      <a:pPr algn="ctr"/>
                      <a:r>
                        <a:rPr lang="zh-CN" altLang="en-US" sz="2400" b="1" dirty="0">
                          <a:solidFill>
                            <a:srgbClr val="00B0F0"/>
                          </a:solidFill>
                          <a:latin typeface="华文楷体" panose="02010600040101010101" pitchFamily="2" charset="-122"/>
                          <a:ea typeface="华文楷体" panose="02010600040101010101" pitchFamily="2" charset="-122"/>
                        </a:rPr>
                        <a:t>类型</a:t>
                      </a:r>
                    </a:p>
                  </a:txBody>
                  <a:tcPr/>
                </a:tc>
                <a:tc>
                  <a:txBody>
                    <a:bodyPr/>
                    <a:lstStyle/>
                    <a:p>
                      <a:pPr algn="ctr"/>
                      <a:r>
                        <a:rPr lang="zh-CN" altLang="en-US" sz="2400" b="1" dirty="0">
                          <a:solidFill>
                            <a:srgbClr val="00B0F0"/>
                          </a:solidFill>
                          <a:latin typeface="华文楷体" panose="02010600040101010101" pitchFamily="2" charset="-122"/>
                          <a:ea typeface="华文楷体" panose="02010600040101010101" pitchFamily="2" charset="-122"/>
                        </a:rPr>
                        <a:t>原图</a:t>
                      </a:r>
                    </a:p>
                  </a:txBody>
                  <a:tcPr/>
                </a:tc>
                <a:tc>
                  <a:txBody>
                    <a:bodyPr/>
                    <a:lstStyle/>
                    <a:p>
                      <a:pPr algn="ctr"/>
                      <a:r>
                        <a:rPr lang="zh-CN" altLang="en-US" sz="2400" b="1" dirty="0">
                          <a:solidFill>
                            <a:srgbClr val="00B0F0"/>
                          </a:solidFill>
                          <a:latin typeface="黑体" panose="02010609060101010101" pitchFamily="49" charset="-122"/>
                          <a:ea typeface="黑体" panose="02010609060101010101" pitchFamily="49" charset="-122"/>
                        </a:rPr>
                        <a:t>锐化</a:t>
                      </a:r>
                    </a:p>
                  </a:txBody>
                  <a:tcPr/>
                </a:tc>
                <a:tc>
                  <a:txBody>
                    <a:bodyPr/>
                    <a:lstStyle/>
                    <a:p>
                      <a:pPr algn="ctr"/>
                      <a:r>
                        <a:rPr lang="zh-CN" altLang="en-US" sz="2400" b="1" dirty="0">
                          <a:solidFill>
                            <a:srgbClr val="00B0F0"/>
                          </a:solidFill>
                          <a:latin typeface="黑体" panose="02010609060101010101" pitchFamily="49" charset="-122"/>
                          <a:ea typeface="黑体" panose="02010609060101010101" pitchFamily="49" charset="-122"/>
                        </a:rPr>
                        <a:t>叠加</a:t>
                      </a: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USM</a:t>
                      </a:r>
                      <a:endParaRPr lang="zh-CN" altLang="en-US" sz="2400" b="1" dirty="0">
                        <a:solidFill>
                          <a:srgbClr val="00B0F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00B0F0"/>
                          </a:solidFill>
                          <a:latin typeface="黑体" panose="02010609060101010101" pitchFamily="49" charset="-122"/>
                          <a:ea typeface="黑体" panose="02010609060101010101" pitchFamily="49" charset="-122"/>
                        </a:rPr>
                        <a:t>unsharp</a:t>
                      </a:r>
                      <a:endParaRPr lang="zh-CN" altLang="en-US" sz="2400" b="1" dirty="0">
                        <a:solidFill>
                          <a:srgbClr val="00B0F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59250575"/>
                  </a:ext>
                </a:extLst>
              </a:tr>
              <a:tr h="370840">
                <a:tc>
                  <a:txBody>
                    <a:bodyPr/>
                    <a:lstStyle/>
                    <a:p>
                      <a:pPr algn="ctr"/>
                      <a:r>
                        <a:rPr lang="zh-CN" altLang="en-US" sz="2400" b="1" dirty="0">
                          <a:solidFill>
                            <a:srgbClr val="92D050"/>
                          </a:solidFill>
                          <a:latin typeface="华文楷体" panose="02010600040101010101" pitchFamily="2" charset="-122"/>
                          <a:ea typeface="华文楷体" panose="02010600040101010101" pitchFamily="2" charset="-122"/>
                        </a:rPr>
                        <a:t>识别率</a:t>
                      </a: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94.38%</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48.75%</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95.00%</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90.63%</a:t>
                      </a:r>
                      <a:endParaRPr lang="zh-CN" altLang="en-US" sz="2400" b="1" dirty="0">
                        <a:solidFill>
                          <a:srgbClr val="92D050"/>
                        </a:solidFill>
                        <a:latin typeface="黑体" panose="02010609060101010101" pitchFamily="49" charset="-122"/>
                        <a:ea typeface="黑体" panose="02010609060101010101" pitchFamily="49" charset="-122"/>
                      </a:endParaRPr>
                    </a:p>
                  </a:txBody>
                  <a:tcPr/>
                </a:tc>
                <a:tc>
                  <a:txBody>
                    <a:bodyPr/>
                    <a:lstStyle/>
                    <a:p>
                      <a:pPr algn="ctr"/>
                      <a:r>
                        <a:rPr lang="en-US" altLang="zh-CN" sz="2400" b="1" dirty="0">
                          <a:solidFill>
                            <a:srgbClr val="92D050"/>
                          </a:solidFill>
                          <a:latin typeface="黑体" panose="02010609060101010101" pitchFamily="49" charset="-122"/>
                          <a:ea typeface="黑体" panose="02010609060101010101" pitchFamily="49" charset="-122"/>
                        </a:rPr>
                        <a:t>86.88%</a:t>
                      </a:r>
                      <a:endParaRPr lang="zh-CN" altLang="en-US" sz="2400" b="1" dirty="0">
                        <a:solidFill>
                          <a:srgbClr val="92D05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977736231"/>
                  </a:ext>
                </a:extLst>
              </a:tr>
            </a:tbl>
          </a:graphicData>
        </a:graphic>
      </p:graphicFrame>
    </p:spTree>
    <p:extLst>
      <p:ext uri="{BB962C8B-B14F-4D97-AF65-F5344CB8AC3E}">
        <p14:creationId xmlns:p14="http://schemas.microsoft.com/office/powerpoint/2010/main" val="38641566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ctrTitle" idx="4294967295"/>
          </p:nvPr>
        </p:nvSpPr>
        <p:spPr>
          <a:xfrm>
            <a:off x="685800" y="2130425"/>
            <a:ext cx="7772400" cy="1470025"/>
          </a:xfrm>
        </p:spPr>
        <p:txBody>
          <a:bodyPr/>
          <a:lstStyle/>
          <a:p>
            <a:pPr eaLnBrk="1" hangingPunct="1"/>
            <a:endParaRPr lang="zh-CN" altLang="en-US">
              <a:latin typeface="Calibri" pitchFamily="34" charset="0"/>
              <a:ea typeface="宋体" charset="-122"/>
            </a:endParaRPr>
          </a:p>
        </p:txBody>
      </p:sp>
      <p:sp>
        <p:nvSpPr>
          <p:cNvPr id="115715" name="副标题 2"/>
          <p:cNvSpPr>
            <a:spLocks noGrp="1"/>
          </p:cNvSpPr>
          <p:nvPr>
            <p:ph type="subTitle" idx="4294967295"/>
          </p:nvPr>
        </p:nvSpPr>
        <p:spPr>
          <a:xfrm>
            <a:off x="781050" y="2014538"/>
            <a:ext cx="6400800" cy="1752600"/>
          </a:xfrm>
        </p:spPr>
        <p:txBody>
          <a:bodyPr/>
          <a:lstStyle/>
          <a:p>
            <a:pPr marL="0" indent="0" algn="ctr" eaLnBrk="1" hangingPunct="1">
              <a:buFont typeface="Arial" charset="0"/>
              <a:buNone/>
            </a:pPr>
            <a:endParaRPr lang="zh-CN" altLang="en-US">
              <a:solidFill>
                <a:srgbClr val="898989"/>
              </a:solidFill>
              <a:latin typeface="Arial" charset="0"/>
              <a:ea typeface="宋体" charset="-122"/>
            </a:endParaRPr>
          </a:p>
        </p:txBody>
      </p:sp>
      <p:pic>
        <p:nvPicPr>
          <p:cNvPr id="1157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9190038"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12"/>
          <p:cNvSpPr>
            <a:spLocks noChangeArrowheads="1"/>
          </p:cNvSpPr>
          <p:nvPr/>
        </p:nvSpPr>
        <p:spPr bwMode="auto">
          <a:xfrm>
            <a:off x="755650" y="9652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5400" b="1" dirty="0">
                <a:solidFill>
                  <a:srgbClr val="993300"/>
                </a:solidFill>
                <a:latin typeface="Times New Roman" pitchFamily="18" charset="0"/>
              </a:rPr>
              <a:t>Thank You!      Questions?</a:t>
            </a:r>
          </a:p>
        </p:txBody>
      </p:sp>
      <p:sp>
        <p:nvSpPr>
          <p:cNvPr id="115718" name="Rectangle 12"/>
          <p:cNvSpPr>
            <a:spLocks noChangeArrowheads="1"/>
          </p:cNvSpPr>
          <p:nvPr/>
        </p:nvSpPr>
        <p:spPr bwMode="auto">
          <a:xfrm>
            <a:off x="4211638" y="4572000"/>
            <a:ext cx="4503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2400" b="1" dirty="0">
                <a:solidFill>
                  <a:srgbClr val="993300"/>
                </a:solidFill>
              </a:rPr>
              <a:t>深圳大学计算机与软件学院</a:t>
            </a:r>
            <a:endParaRPr lang="zh-CN" altLang="en-US" sz="2400" b="1" dirty="0">
              <a:solidFill>
                <a:srgbClr val="993300"/>
              </a:solidFill>
              <a:latin typeface="黑体" pitchFamily="49" charset="-122"/>
              <a:ea typeface="黑体" pitchFamily="49" charset="-122"/>
            </a:endParaRPr>
          </a:p>
        </p:txBody>
      </p:sp>
      <p:sp>
        <p:nvSpPr>
          <p:cNvPr id="115719" name="TextBox 7"/>
          <p:cNvSpPr txBox="1">
            <a:spLocks noChangeArrowheads="1"/>
          </p:cNvSpPr>
          <p:nvPr/>
        </p:nvSpPr>
        <p:spPr bwMode="auto">
          <a:xfrm>
            <a:off x="6210066" y="5715000"/>
            <a:ext cx="2754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dirty="0">
                <a:solidFill>
                  <a:schemeClr val="tx2"/>
                </a:solidFill>
                <a:latin typeface="Calibri" pitchFamily="34" charset="0"/>
              </a:rPr>
              <a:t>2021</a:t>
            </a:r>
            <a:r>
              <a:rPr lang="zh-CN" altLang="en-US" sz="2400" b="1" dirty="0">
                <a:solidFill>
                  <a:schemeClr val="tx2"/>
                </a:solidFill>
                <a:latin typeface="Calibri" pitchFamily="34" charset="0"/>
              </a:rPr>
              <a:t>年</a:t>
            </a:r>
            <a:r>
              <a:rPr lang="en-US" altLang="zh-CN" sz="2400" b="1" dirty="0">
                <a:solidFill>
                  <a:schemeClr val="tx2"/>
                </a:solidFill>
                <a:latin typeface="Calibri" pitchFamily="34" charset="0"/>
              </a:rPr>
              <a:t> 11 </a:t>
            </a:r>
            <a:r>
              <a:rPr lang="zh-CN" altLang="en-US" sz="2400" b="1" dirty="0">
                <a:solidFill>
                  <a:schemeClr val="tx2"/>
                </a:solidFill>
                <a:latin typeface="Calibri" pitchFamily="34" charset="0"/>
              </a:rPr>
              <a:t>月</a:t>
            </a:r>
            <a:r>
              <a:rPr lang="en-US" altLang="zh-CN" sz="2400" b="1" dirty="0">
                <a:solidFill>
                  <a:schemeClr val="tx2"/>
                </a:solidFill>
                <a:latin typeface="Calibri" pitchFamily="34" charset="0"/>
              </a:rPr>
              <a:t> 11  </a:t>
            </a:r>
            <a:r>
              <a:rPr lang="zh-CN" altLang="en-US" sz="2400" b="1" dirty="0">
                <a:solidFill>
                  <a:schemeClr val="tx2"/>
                </a:solidFill>
                <a:latin typeface="Calibri" pitchFamily="34" charset="0"/>
              </a:rPr>
              <a:t>日</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9" y="5262562"/>
            <a:ext cx="46863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5650" y="5573486"/>
            <a:ext cx="2660728" cy="830997"/>
          </a:xfrm>
          <a:prstGeom prst="rect">
            <a:avLst/>
          </a:prstGeom>
          <a:noFill/>
        </p:spPr>
        <p:txBody>
          <a:bodyPr wrap="square" rtlCol="0">
            <a:spAutoFit/>
          </a:bodyPr>
          <a:lstStyle/>
          <a:p>
            <a:r>
              <a:rPr lang="zh-CN" altLang="en-US" sz="2400" b="1" dirty="0"/>
              <a:t>报告人：叶茂林</a:t>
            </a:r>
            <a:endParaRPr lang="en-US" altLang="zh-CN" sz="2400" b="1" dirty="0"/>
          </a:p>
          <a:p>
            <a:r>
              <a:rPr lang="zh-CN" altLang="en-US" sz="2400" b="1" dirty="0"/>
              <a:t>指导老师：赖志辉</a:t>
            </a:r>
          </a:p>
        </p:txBody>
      </p:sp>
    </p:spTree>
    <p:extLst>
      <p:ext uri="{BB962C8B-B14F-4D97-AF65-F5344CB8AC3E}">
        <p14:creationId xmlns:p14="http://schemas.microsoft.com/office/powerpoint/2010/main" val="317036156"/>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空间滤波</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3</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2" name="TextBox 1"/>
          <p:cNvSpPr txBox="1"/>
          <p:nvPr/>
        </p:nvSpPr>
        <p:spPr>
          <a:xfrm>
            <a:off x="300126" y="1446580"/>
            <a:ext cx="8644726" cy="830997"/>
          </a:xfrm>
          <a:prstGeom prst="rect">
            <a:avLst/>
          </a:prstGeom>
          <a:noFill/>
        </p:spPr>
        <p:txBody>
          <a:bodyPr wrap="square" rtlCol="0">
            <a:spAutoFit/>
          </a:bodyPr>
          <a:lstStyle/>
          <a:p>
            <a:r>
              <a:rPr lang="zh-CN" altLang="en-US" sz="2400" b="1" i="0" dirty="0">
                <a:solidFill>
                  <a:srgbClr val="333333"/>
                </a:solidFill>
                <a:effectLst/>
                <a:latin typeface="华文楷体" panose="02010600040101010101" pitchFamily="2" charset="-122"/>
                <a:ea typeface="华文楷体" panose="02010600040101010101" pitchFamily="2" charset="-122"/>
              </a:rPr>
              <a:t>空间滤波是一种采用</a:t>
            </a:r>
            <a:r>
              <a:rPr lang="zh-CN" altLang="en-US" sz="2400" b="1" i="0" u="none" strike="noStrike" dirty="0">
                <a:solidFill>
                  <a:srgbClr val="136EC2"/>
                </a:solidFill>
                <a:effectLst/>
                <a:latin typeface="华文楷体" panose="02010600040101010101" pitchFamily="2" charset="-122"/>
                <a:ea typeface="华文楷体" panose="02010600040101010101" pitchFamily="2" charset="-122"/>
                <a:hlinkClick r:id="rId5"/>
              </a:rPr>
              <a:t>滤波</a:t>
            </a:r>
            <a:r>
              <a:rPr lang="zh-CN" altLang="en-US" sz="2400" b="1" i="0" dirty="0">
                <a:solidFill>
                  <a:srgbClr val="333333"/>
                </a:solidFill>
                <a:effectLst/>
                <a:latin typeface="华文楷体" panose="02010600040101010101" pitchFamily="2" charset="-122"/>
                <a:ea typeface="华文楷体" panose="02010600040101010101" pitchFamily="2" charset="-122"/>
              </a:rPr>
              <a:t>处理的</a:t>
            </a:r>
            <a:r>
              <a:rPr lang="zh-CN" altLang="en-US" sz="2400" b="1" dirty="0">
                <a:solidFill>
                  <a:srgbClr val="136EC2"/>
                </a:solidFill>
                <a:latin typeface="华文楷体" panose="02010600040101010101" pitchFamily="2" charset="-122"/>
                <a:ea typeface="华文楷体" panose="02010600040101010101" pitchFamily="2" charset="-122"/>
              </a:rPr>
              <a:t>图像处理</a:t>
            </a:r>
            <a:r>
              <a:rPr lang="zh-CN" altLang="en-US" sz="2400" b="1" i="0" dirty="0">
                <a:solidFill>
                  <a:srgbClr val="333333"/>
                </a:solidFill>
                <a:effectLst/>
                <a:latin typeface="华文楷体" panose="02010600040101010101" pitchFamily="2" charset="-122"/>
                <a:ea typeface="华文楷体" panose="02010600040101010101" pitchFamily="2" charset="-122"/>
              </a:rPr>
              <a:t>方法，目的是</a:t>
            </a:r>
            <a:r>
              <a:rPr lang="zh-CN" altLang="en-US" sz="2400" b="1" dirty="0">
                <a:solidFill>
                  <a:srgbClr val="333333"/>
                </a:solidFill>
                <a:latin typeface="华文楷体" panose="02010600040101010101" pitchFamily="2" charset="-122"/>
                <a:ea typeface="华文楷体" panose="02010600040101010101" pitchFamily="2" charset="-122"/>
              </a:rPr>
              <a:t>达到某种目的（让它更</a:t>
            </a:r>
            <a:r>
              <a:rPr lang="zh-CN" altLang="en-US" sz="2400" b="1" dirty="0">
                <a:solidFill>
                  <a:srgbClr val="00B0F0"/>
                </a:solidFill>
                <a:latin typeface="华文楷体" panose="02010600040101010101" pitchFamily="2" charset="-122"/>
                <a:ea typeface="华文楷体" panose="02010600040101010101" pitchFamily="2" charset="-122"/>
              </a:rPr>
              <a:t>模糊</a:t>
            </a:r>
            <a:r>
              <a:rPr lang="zh-CN" altLang="en-US" sz="2400" b="1" dirty="0">
                <a:solidFill>
                  <a:srgbClr val="333333"/>
                </a:solidFill>
                <a:latin typeface="华文楷体" panose="02010600040101010101" pitchFamily="2" charset="-122"/>
                <a:ea typeface="华文楷体" panose="02010600040101010101" pitchFamily="2" charset="-122"/>
              </a:rPr>
              <a:t>或者让它更</a:t>
            </a:r>
            <a:r>
              <a:rPr lang="zh-CN" altLang="en-US" sz="2400" b="1" dirty="0">
                <a:solidFill>
                  <a:srgbClr val="00B0F0"/>
                </a:solidFill>
                <a:latin typeface="华文楷体" panose="02010600040101010101" pitchFamily="2" charset="-122"/>
                <a:ea typeface="华文楷体" panose="02010600040101010101" pitchFamily="2" charset="-122"/>
              </a:rPr>
              <a:t>清晰</a:t>
            </a:r>
            <a:r>
              <a:rPr lang="zh-CN" altLang="en-US" sz="2400" b="1" dirty="0">
                <a:solidFill>
                  <a:srgbClr val="333333"/>
                </a:solidFill>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B95ABA69-6423-45AA-91D7-05FB56A797C1}"/>
              </a:ext>
            </a:extLst>
          </p:cNvPr>
          <p:cNvSpPr txBox="1"/>
          <p:nvPr/>
        </p:nvSpPr>
        <p:spPr>
          <a:xfrm>
            <a:off x="300126" y="2324226"/>
            <a:ext cx="8378260" cy="461665"/>
          </a:xfrm>
          <a:prstGeom prst="rect">
            <a:avLst/>
          </a:prstGeom>
          <a:noFill/>
        </p:spPr>
        <p:txBody>
          <a:bodyPr wrap="square" rtlCol="0">
            <a:spAutoFit/>
          </a:bodyPr>
          <a:lstStyle/>
          <a:p>
            <a:r>
              <a:rPr lang="zh-CN" altLang="en-US" sz="2400" b="1" dirty="0">
                <a:solidFill>
                  <a:srgbClr val="136EC2"/>
                </a:solidFill>
                <a:latin typeface="华文楷体" panose="02010600040101010101" pitchFamily="2" charset="-122"/>
                <a:ea typeface="华文楷体" panose="02010600040101010101" pitchFamily="2" charset="-122"/>
              </a:rPr>
              <a:t>滤波</a:t>
            </a:r>
            <a:r>
              <a:rPr lang="zh-CN" altLang="en-US" sz="2400" b="1" i="0" dirty="0">
                <a:effectLst/>
                <a:latin typeface="华文楷体" panose="02010600040101010101" pitchFamily="2" charset="-122"/>
                <a:ea typeface="华文楷体" panose="02010600040101010101" pitchFamily="2" charset="-122"/>
              </a:rPr>
              <a:t>是将信号中特定波段频率</a:t>
            </a:r>
            <a:r>
              <a:rPr lang="zh-CN" altLang="en-US" sz="2400" b="1" dirty="0">
                <a:solidFill>
                  <a:srgbClr val="136EC2"/>
                </a:solidFill>
                <a:latin typeface="华文楷体" panose="02010600040101010101" pitchFamily="2" charset="-122"/>
                <a:ea typeface="华文楷体" panose="02010600040101010101" pitchFamily="2" charset="-122"/>
              </a:rPr>
              <a:t>滤除</a:t>
            </a:r>
            <a:r>
              <a:rPr lang="zh-CN" altLang="en-US" sz="2400" b="1" i="0" dirty="0">
                <a:effectLst/>
                <a:latin typeface="华文楷体" panose="02010600040101010101" pitchFamily="2" charset="-122"/>
                <a:ea typeface="华文楷体" panose="02010600040101010101" pitchFamily="2" charset="-122"/>
              </a:rPr>
              <a:t>的操作</a:t>
            </a:r>
            <a:r>
              <a:rPr lang="zh-CN" altLang="en-US" sz="2400" b="1" dirty="0">
                <a:latin typeface="华文楷体" panose="02010600040101010101" pitchFamily="2" charset="-122"/>
                <a:ea typeface="华文楷体" panose="02010600040101010101" pitchFamily="2" charset="-122"/>
              </a:rPr>
              <a:t>。</a:t>
            </a:r>
          </a:p>
        </p:txBody>
      </p:sp>
      <p:sp>
        <p:nvSpPr>
          <p:cNvPr id="10" name="TextBox 6">
            <a:extLst>
              <a:ext uri="{FF2B5EF4-FFF2-40B4-BE49-F238E27FC236}">
                <a16:creationId xmlns:a16="http://schemas.microsoft.com/office/drawing/2014/main" id="{EEA3182B-F4C5-4073-B57E-46D798419BF8}"/>
              </a:ext>
            </a:extLst>
          </p:cNvPr>
          <p:cNvSpPr txBox="1"/>
          <p:nvPr/>
        </p:nvSpPr>
        <p:spPr>
          <a:xfrm>
            <a:off x="300126" y="2940758"/>
            <a:ext cx="8274478" cy="830997"/>
          </a:xfrm>
          <a:prstGeom prst="rect">
            <a:avLst/>
          </a:prstGeom>
          <a:noFill/>
        </p:spPr>
        <p:txBody>
          <a:bodyPr wrap="square" rtlCol="0">
            <a:spAutoFit/>
          </a:bodyPr>
          <a:lstStyle/>
          <a:p>
            <a:r>
              <a:rPr lang="zh-CN" altLang="en-US" sz="2400" b="1" i="0" dirty="0">
                <a:effectLst/>
                <a:latin typeface="华文楷体" panose="02010600040101010101" pitchFamily="2" charset="-122"/>
                <a:ea typeface="华文楷体" panose="02010600040101010101" pitchFamily="2" charset="-122"/>
              </a:rPr>
              <a:t>根据</a:t>
            </a:r>
            <a:r>
              <a:rPr lang="zh-CN" altLang="en-US" sz="2400" b="1" i="0" dirty="0">
                <a:solidFill>
                  <a:srgbClr val="00B0F0"/>
                </a:solidFill>
                <a:effectLst/>
                <a:latin typeface="华文楷体" panose="02010600040101010101" pitchFamily="2" charset="-122"/>
                <a:ea typeface="华文楷体" panose="02010600040101010101" pitchFamily="2" charset="-122"/>
              </a:rPr>
              <a:t>滤波频率</a:t>
            </a:r>
            <a:r>
              <a:rPr lang="zh-CN" altLang="en-US" sz="2400" b="1" i="0" dirty="0">
                <a:effectLst/>
                <a:latin typeface="华文楷体" panose="02010600040101010101" pitchFamily="2" charset="-122"/>
                <a:ea typeface="华文楷体" panose="02010600040101010101" pitchFamily="2" charset="-122"/>
              </a:rPr>
              <a:t>的不同，空间滤波可以分为</a:t>
            </a:r>
            <a:r>
              <a:rPr lang="zh-CN" altLang="en-US" sz="2400" b="1" i="0" dirty="0">
                <a:solidFill>
                  <a:srgbClr val="00B0F0"/>
                </a:solidFill>
                <a:effectLst/>
                <a:latin typeface="华文楷体" panose="02010600040101010101" pitchFamily="2" charset="-122"/>
                <a:ea typeface="华文楷体" panose="02010600040101010101" pitchFamily="2" charset="-122"/>
              </a:rPr>
              <a:t>平滑滤波（加强低频信息）</a:t>
            </a:r>
            <a:r>
              <a:rPr lang="zh-CN" altLang="en-US" sz="2400" b="1" i="0" dirty="0">
                <a:effectLst/>
                <a:latin typeface="华文楷体" panose="02010600040101010101" pitchFamily="2" charset="-122"/>
                <a:ea typeface="华文楷体" panose="02010600040101010101" pitchFamily="2" charset="-122"/>
              </a:rPr>
              <a:t>和</a:t>
            </a:r>
            <a:r>
              <a:rPr lang="zh-CN" altLang="en-US" sz="2400" b="1" i="0" dirty="0">
                <a:solidFill>
                  <a:srgbClr val="00B0F0"/>
                </a:solidFill>
                <a:effectLst/>
                <a:latin typeface="华文楷体" panose="02010600040101010101" pitchFamily="2" charset="-122"/>
                <a:ea typeface="华文楷体" panose="02010600040101010101" pitchFamily="2" charset="-122"/>
              </a:rPr>
              <a:t>锐化滤波（加强高频信息）</a:t>
            </a:r>
            <a:r>
              <a:rPr lang="zh-CN" altLang="en-US" sz="2400" b="1" dirty="0">
                <a:solidFill>
                  <a:srgbClr val="00B0F0"/>
                </a:solidFill>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11" name="文本框 10">
            <a:extLst>
              <a:ext uri="{FF2B5EF4-FFF2-40B4-BE49-F238E27FC236}">
                <a16:creationId xmlns:a16="http://schemas.microsoft.com/office/drawing/2014/main" id="{E21498EE-B08F-4020-B362-123DEC7E6C08}"/>
              </a:ext>
            </a:extLst>
          </p:cNvPr>
          <p:cNvSpPr txBox="1"/>
          <p:nvPr/>
        </p:nvSpPr>
        <p:spPr>
          <a:xfrm>
            <a:off x="300126" y="3958433"/>
            <a:ext cx="7982417" cy="830997"/>
          </a:xfrm>
          <a:prstGeom prst="rect">
            <a:avLst/>
          </a:prstGeom>
          <a:noFill/>
        </p:spPr>
        <p:txBody>
          <a:bodyPr wrap="square" rtlCol="0">
            <a:spAutoFit/>
          </a:bodyPr>
          <a:lstStyle/>
          <a:p>
            <a:r>
              <a:rPr lang="zh-CN" altLang="en-US" sz="2400" b="1" i="0" dirty="0">
                <a:effectLst/>
                <a:latin typeface="华文楷体" panose="02010600040101010101" pitchFamily="2" charset="-122"/>
                <a:ea typeface="华文楷体" panose="02010600040101010101" pitchFamily="2" charset="-122"/>
              </a:rPr>
              <a:t>在灰度图像中，</a:t>
            </a:r>
            <a:r>
              <a:rPr lang="zh-CN" altLang="en-US" sz="2400" b="1" dirty="0">
                <a:latin typeface="华文楷体" panose="02010600040101010101" pitchFamily="2" charset="-122"/>
                <a:ea typeface="华文楷体" panose="02010600040101010101" pitchFamily="2" charset="-122"/>
              </a:rPr>
              <a:t>低频成分指的是</a:t>
            </a:r>
            <a:r>
              <a:rPr lang="zh-CN" altLang="en-US" sz="2400" b="1" dirty="0">
                <a:solidFill>
                  <a:srgbClr val="00B0F0"/>
                </a:solidFill>
                <a:latin typeface="华文楷体" panose="02010600040101010101" pitchFamily="2" charset="-122"/>
                <a:ea typeface="华文楷体" panose="02010600040101010101" pitchFamily="2" charset="-122"/>
              </a:rPr>
              <a:t>灰度变化小</a:t>
            </a:r>
            <a:r>
              <a:rPr lang="zh-CN" altLang="en-US" sz="2400" b="1" dirty="0">
                <a:latin typeface="华文楷体" panose="02010600040101010101" pitchFamily="2" charset="-122"/>
                <a:ea typeface="华文楷体" panose="02010600040101010101" pitchFamily="2" charset="-122"/>
              </a:rPr>
              <a:t>的区域，高频成分指的是</a:t>
            </a:r>
            <a:r>
              <a:rPr lang="zh-CN" altLang="en-US" sz="2400" b="1" dirty="0">
                <a:solidFill>
                  <a:srgbClr val="00B0F0"/>
                </a:solidFill>
                <a:latin typeface="华文楷体" panose="02010600040101010101" pitchFamily="2" charset="-122"/>
                <a:ea typeface="华文楷体" panose="02010600040101010101" pitchFamily="2" charset="-122"/>
              </a:rPr>
              <a:t>灰度变化大</a:t>
            </a:r>
            <a:r>
              <a:rPr lang="zh-CN" altLang="en-US" sz="2400" b="1" dirty="0">
                <a:latin typeface="华文楷体" panose="02010600040101010101" pitchFamily="2" charset="-122"/>
                <a:ea typeface="华文楷体" panose="02010600040101010101" pitchFamily="2" charset="-122"/>
              </a:rPr>
              <a:t>的区域。</a:t>
            </a:r>
          </a:p>
        </p:txBody>
      </p:sp>
      <p:sp>
        <p:nvSpPr>
          <p:cNvPr id="12" name="文本框 11">
            <a:extLst>
              <a:ext uri="{FF2B5EF4-FFF2-40B4-BE49-F238E27FC236}">
                <a16:creationId xmlns:a16="http://schemas.microsoft.com/office/drawing/2014/main" id="{2F969AB1-0D05-4E02-BE18-51118EC3BBC0}"/>
              </a:ext>
            </a:extLst>
          </p:cNvPr>
          <p:cNvSpPr txBox="1"/>
          <p:nvPr/>
        </p:nvSpPr>
        <p:spPr>
          <a:xfrm>
            <a:off x="300126" y="4994712"/>
            <a:ext cx="7449836"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所以平滑滤波又叫低通滤波，锐化滤波又叫高通滤波。</a:t>
            </a:r>
          </a:p>
        </p:txBody>
      </p:sp>
    </p:spTree>
    <p:extLst>
      <p:ext uri="{BB962C8B-B14F-4D97-AF65-F5344CB8AC3E}">
        <p14:creationId xmlns:p14="http://schemas.microsoft.com/office/powerpoint/2010/main" val="36383974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110799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原理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4</a:t>
            </a:fld>
            <a:endParaRPr lang="zh-CN" altLang="en-US"/>
          </a:p>
        </p:txBody>
      </p:sp>
      <p:sp>
        <p:nvSpPr>
          <p:cNvPr id="14" name="页脚占位符 13"/>
          <p:cNvSpPr>
            <a:spLocks noGrp="1"/>
          </p:cNvSpPr>
          <p:nvPr>
            <p:ph type="ftr" sz="quarter" idx="11"/>
          </p:nvPr>
        </p:nvSpPr>
        <p:spPr/>
        <p:txBody>
          <a:bodyPr/>
          <a:lstStyle/>
          <a:p>
            <a:endParaRPr lang="zh-CN" altLang="en-US"/>
          </a:p>
        </p:txBody>
      </p:sp>
      <p:pic>
        <p:nvPicPr>
          <p:cNvPr id="4" name="图片 3">
            <a:extLst>
              <a:ext uri="{FF2B5EF4-FFF2-40B4-BE49-F238E27FC236}">
                <a16:creationId xmlns:a16="http://schemas.microsoft.com/office/drawing/2014/main" id="{F4522D53-3A93-4D06-9C6F-7AFC98CD7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07571"/>
            <a:ext cx="9144000" cy="3338286"/>
          </a:xfrm>
          <a:prstGeom prst="rect">
            <a:avLst/>
          </a:prstGeom>
        </p:spPr>
      </p:pic>
      <p:sp>
        <p:nvSpPr>
          <p:cNvPr id="11" name="文本框 10">
            <a:extLst>
              <a:ext uri="{FF2B5EF4-FFF2-40B4-BE49-F238E27FC236}">
                <a16:creationId xmlns:a16="http://schemas.microsoft.com/office/drawing/2014/main" id="{695AC5F1-B25A-4D16-9C7E-F49BF6257F0C}"/>
              </a:ext>
            </a:extLst>
          </p:cNvPr>
          <p:cNvSpPr txBox="1"/>
          <p:nvPr/>
        </p:nvSpPr>
        <p:spPr>
          <a:xfrm>
            <a:off x="300126" y="1571127"/>
            <a:ext cx="8521600" cy="830997"/>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空间滤波通过把每个像素的值替换成</a:t>
            </a:r>
            <a:r>
              <a:rPr lang="zh-CN" altLang="en-US" sz="2400" b="1" dirty="0">
                <a:solidFill>
                  <a:srgbClr val="00B0F0"/>
                </a:solidFill>
                <a:latin typeface="华文楷体" panose="02010600040101010101" pitchFamily="2" charset="-122"/>
                <a:ea typeface="华文楷体" panose="02010600040101010101" pitchFamily="2" charset="-122"/>
              </a:rPr>
              <a:t>该像素及其邻域的函数值</a:t>
            </a:r>
            <a:r>
              <a:rPr lang="zh-CN" altLang="en-US" sz="2400" b="1" dirty="0">
                <a:latin typeface="华文楷体" panose="02010600040101010101" pitchFamily="2" charset="-122"/>
                <a:ea typeface="华文楷体" panose="02010600040101010101" pitchFamily="2" charset="-122"/>
              </a:rPr>
              <a:t>来修改图像。</a:t>
            </a:r>
          </a:p>
        </p:txBody>
      </p:sp>
    </p:spTree>
    <p:extLst>
      <p:ext uri="{BB962C8B-B14F-4D97-AF65-F5344CB8AC3E}">
        <p14:creationId xmlns:p14="http://schemas.microsoft.com/office/powerpoint/2010/main" val="7052909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110799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原理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5</a:t>
            </a:fld>
            <a:endParaRPr lang="zh-CN" altLang="en-US"/>
          </a:p>
        </p:txBody>
      </p:sp>
      <p:sp>
        <p:nvSpPr>
          <p:cNvPr id="14" name="页脚占位符 13"/>
          <p:cNvSpPr>
            <a:spLocks noGrp="1"/>
          </p:cNvSpPr>
          <p:nvPr>
            <p:ph type="ftr" sz="quarter" idx="11"/>
          </p:nvPr>
        </p:nvSpPr>
        <p:spPr/>
        <p:txBody>
          <a:bodyPr/>
          <a:lstStyle/>
          <a:p>
            <a:endParaRPr lang="zh-CN" altLang="en-US"/>
          </a:p>
        </p:txBody>
      </p:sp>
      <p:pic>
        <p:nvPicPr>
          <p:cNvPr id="8" name="图片 7">
            <a:extLst>
              <a:ext uri="{FF2B5EF4-FFF2-40B4-BE49-F238E27FC236}">
                <a16:creationId xmlns:a16="http://schemas.microsoft.com/office/drawing/2014/main" id="{6A0E9FC6-D89F-401A-AB75-2617B21B4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20" y="0"/>
            <a:ext cx="7931929" cy="6858000"/>
          </a:xfrm>
          <a:prstGeom prst="rect">
            <a:avLst/>
          </a:prstGeom>
        </p:spPr>
      </p:pic>
    </p:spTree>
    <p:extLst>
      <p:ext uri="{BB962C8B-B14F-4D97-AF65-F5344CB8AC3E}">
        <p14:creationId xmlns:p14="http://schemas.microsoft.com/office/powerpoint/2010/main" val="36441931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平滑滤波</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6</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3" name="文本框 2">
            <a:extLst>
              <a:ext uri="{FF2B5EF4-FFF2-40B4-BE49-F238E27FC236}">
                <a16:creationId xmlns:a16="http://schemas.microsoft.com/office/drawing/2014/main" id="{CE419398-0DD1-40FE-974D-B31F4113B802}"/>
              </a:ext>
            </a:extLst>
          </p:cNvPr>
          <p:cNvSpPr txBox="1"/>
          <p:nvPr/>
        </p:nvSpPr>
        <p:spPr>
          <a:xfrm>
            <a:off x="516104" y="2475525"/>
            <a:ext cx="7758025"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线性平滑滤波器就是求一个邻域内像素的</a:t>
            </a:r>
            <a:r>
              <a:rPr lang="zh-CN" altLang="en-US" sz="2400" b="1" dirty="0">
                <a:solidFill>
                  <a:srgbClr val="00B0F0"/>
                </a:solidFill>
                <a:latin typeface="华文楷体" panose="02010600040101010101" pitchFamily="2" charset="-122"/>
                <a:ea typeface="华文楷体" panose="02010600040101010101" pitchFamily="2" charset="-122"/>
              </a:rPr>
              <a:t>加权均值。</a:t>
            </a:r>
            <a:endParaRPr lang="zh-CN" altLang="en-US" sz="2400" dirty="0"/>
          </a:p>
        </p:txBody>
      </p:sp>
      <p:sp>
        <p:nvSpPr>
          <p:cNvPr id="4" name="文本框 3">
            <a:extLst>
              <a:ext uri="{FF2B5EF4-FFF2-40B4-BE49-F238E27FC236}">
                <a16:creationId xmlns:a16="http://schemas.microsoft.com/office/drawing/2014/main" id="{00B4A922-FBEE-40D1-8C13-163CFB25EFF6}"/>
              </a:ext>
            </a:extLst>
          </p:cNvPr>
          <p:cNvSpPr txBox="1"/>
          <p:nvPr/>
        </p:nvSpPr>
        <p:spPr>
          <a:xfrm>
            <a:off x="516104" y="3599237"/>
            <a:ext cx="7964339" cy="1938992"/>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非线性平滑滤波器（</a:t>
            </a:r>
            <a:r>
              <a:rPr lang="zh-CN" altLang="en-US" sz="2400" b="1" dirty="0">
                <a:solidFill>
                  <a:srgbClr val="00B0F0"/>
                </a:solidFill>
                <a:latin typeface="华文楷体" panose="02010600040101010101" pitchFamily="2" charset="-122"/>
                <a:ea typeface="华文楷体" panose="02010600040101010101" pitchFamily="2" charset="-122"/>
              </a:rPr>
              <a:t>统计排序</a:t>
            </a:r>
            <a:r>
              <a:rPr lang="zh-CN" altLang="en-US" sz="2400" b="1" dirty="0">
                <a:latin typeface="华文楷体" panose="02010600040101010101" pitchFamily="2" charset="-122"/>
                <a:ea typeface="华文楷体" panose="02010600040101010101" pitchFamily="2" charset="-122"/>
              </a:rPr>
              <a:t>滤波器）就是将滤波器区域像素的值进行各种排序，然后选择最大值、最小值、中值等填入中间的像素，所以这些平滑滤波器又叫最大值滤波器，最小值滤波器，</a:t>
            </a:r>
            <a:r>
              <a:rPr lang="zh-CN" altLang="en-US" sz="2400" b="1" dirty="0">
                <a:solidFill>
                  <a:srgbClr val="00B0F0"/>
                </a:solidFill>
                <a:latin typeface="华文楷体" panose="02010600040101010101" pitchFamily="2" charset="-122"/>
                <a:ea typeface="华文楷体" panose="02010600040101010101" pitchFamily="2" charset="-122"/>
              </a:rPr>
              <a:t>中值滤波器</a:t>
            </a:r>
            <a:r>
              <a:rPr lang="zh-CN" altLang="en-US" sz="2400" b="1" dirty="0">
                <a:latin typeface="华文楷体" panose="02010600040101010101" pitchFamily="2" charset="-122"/>
                <a:ea typeface="华文楷体" panose="02010600040101010101" pitchFamily="2" charset="-122"/>
              </a:rPr>
              <a:t>，其中中值滤波器是使用最广泛的统计排序滤波器。</a:t>
            </a:r>
          </a:p>
        </p:txBody>
      </p:sp>
      <p:sp>
        <p:nvSpPr>
          <p:cNvPr id="5" name="文本框 4">
            <a:extLst>
              <a:ext uri="{FF2B5EF4-FFF2-40B4-BE49-F238E27FC236}">
                <a16:creationId xmlns:a16="http://schemas.microsoft.com/office/drawing/2014/main" id="{C121FC14-7D94-44B0-84E1-F80EC921D6BD}"/>
              </a:ext>
            </a:extLst>
          </p:cNvPr>
          <p:cNvSpPr txBox="1"/>
          <p:nvPr/>
        </p:nvSpPr>
        <p:spPr>
          <a:xfrm>
            <a:off x="516104" y="1437386"/>
            <a:ext cx="7062758"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滤波器分为线性滤波器和非线性滤波器。</a:t>
            </a:r>
          </a:p>
        </p:txBody>
      </p:sp>
    </p:spTree>
    <p:extLst>
      <p:ext uri="{BB962C8B-B14F-4D97-AF65-F5344CB8AC3E}">
        <p14:creationId xmlns:p14="http://schemas.microsoft.com/office/powerpoint/2010/main" val="17409976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3714030" cy="646331"/>
          </a:xfrm>
          <a:prstGeom prst="rect">
            <a:avLst/>
          </a:prstGeom>
        </p:spPr>
        <p:txBody>
          <a:bodyPr wrap="non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Those </a:t>
            </a:r>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pictrues</a:t>
            </a: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7</a:t>
            </a:fld>
            <a:endParaRPr lang="zh-CN" altLang="en-US"/>
          </a:p>
        </p:txBody>
      </p:sp>
      <p:sp>
        <p:nvSpPr>
          <p:cNvPr id="14" name="页脚占位符 13"/>
          <p:cNvSpPr>
            <a:spLocks noGrp="1"/>
          </p:cNvSpPr>
          <p:nvPr>
            <p:ph type="ftr" sz="quarter" idx="11"/>
          </p:nvPr>
        </p:nvSpPr>
        <p:spPr/>
        <p:txBody>
          <a:bodyPr/>
          <a:lstStyle/>
          <a:p>
            <a:endParaRPr lang="zh-CN" altLang="en-US"/>
          </a:p>
        </p:txBody>
      </p:sp>
      <p:pic>
        <p:nvPicPr>
          <p:cNvPr id="3" name="图片 2">
            <a:extLst>
              <a:ext uri="{FF2B5EF4-FFF2-40B4-BE49-F238E27FC236}">
                <a16:creationId xmlns:a16="http://schemas.microsoft.com/office/drawing/2014/main" id="{7633E2F0-2277-4924-B653-EA5B62492C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862054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4421082" cy="646331"/>
          </a:xfrm>
          <a:prstGeom prst="rect">
            <a:avLst/>
          </a:prstGeom>
        </p:spPr>
        <p:txBody>
          <a:bodyPr wrap="non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Method’s model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8</a:t>
            </a:fld>
            <a:endParaRPr lang="zh-CN" altLang="en-US"/>
          </a:p>
        </p:txBody>
      </p:sp>
      <p:sp>
        <p:nvSpPr>
          <p:cNvPr id="14" name="页脚占位符 13"/>
          <p:cNvSpPr>
            <a:spLocks noGrp="1"/>
          </p:cNvSpPr>
          <p:nvPr>
            <p:ph type="ftr" sz="quarter" idx="11"/>
          </p:nvPr>
        </p:nvSpPr>
        <p:spPr/>
        <p:txBody>
          <a:bodyPr/>
          <a:lstStyle/>
          <a:p>
            <a:endParaRPr lang="zh-CN" altLang="en-US"/>
          </a:p>
        </p:txBody>
      </p:sp>
      <p:pic>
        <p:nvPicPr>
          <p:cNvPr id="3" name="图片 2">
            <a:extLst>
              <a:ext uri="{FF2B5EF4-FFF2-40B4-BE49-F238E27FC236}">
                <a16:creationId xmlns:a16="http://schemas.microsoft.com/office/drawing/2014/main" id="{EC642D4D-43B0-4235-B496-9449AAA04A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23430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95536" y="188640"/>
            <a:ext cx="3092513"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平滑的朦胧感</a:t>
            </a: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68219"/>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6459821" y="87720"/>
            <a:ext cx="2361905" cy="800000"/>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9</a:t>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7" name="TextBox 6"/>
          <p:cNvSpPr txBox="1"/>
          <p:nvPr/>
        </p:nvSpPr>
        <p:spPr>
          <a:xfrm>
            <a:off x="1886553" y="2166257"/>
            <a:ext cx="5352447" cy="923330"/>
          </a:xfrm>
          <a:prstGeom prst="rect">
            <a:avLst/>
          </a:prstGeom>
          <a:noFill/>
        </p:spPr>
        <p:txBody>
          <a:bodyPr wrap="square" rtlCol="0">
            <a:spAutoFit/>
          </a:bodyPr>
          <a:lstStyle/>
          <a:p>
            <a:r>
              <a:rPr lang="zh-CN" altLang="en-US" dirty="0"/>
              <a:t>从论文中摘录一些实验结果，组装成</a:t>
            </a:r>
            <a:r>
              <a:rPr lang="en-US" altLang="zh-CN" dirty="0"/>
              <a:t>3-4</a:t>
            </a:r>
            <a:r>
              <a:rPr lang="zh-CN" altLang="en-US" dirty="0"/>
              <a:t>页</a:t>
            </a:r>
            <a:r>
              <a:rPr lang="en-US" altLang="zh-CN" dirty="0"/>
              <a:t>PPT</a:t>
            </a:r>
            <a:r>
              <a:rPr lang="zh-CN" altLang="en-US" dirty="0"/>
              <a:t>：不同数据集上的实验效果，图，表，参数变化图，收敛性图等</a:t>
            </a:r>
          </a:p>
        </p:txBody>
      </p:sp>
      <p:pic>
        <p:nvPicPr>
          <p:cNvPr id="3" name="图片 2">
            <a:extLst>
              <a:ext uri="{FF2B5EF4-FFF2-40B4-BE49-F238E27FC236}">
                <a16:creationId xmlns:a16="http://schemas.microsoft.com/office/drawing/2014/main" id="{DA3B397E-CCE1-46C5-89F3-52C93F2B3F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87253"/>
            <a:ext cx="9144000" cy="5083493"/>
          </a:xfrm>
          <a:prstGeom prst="rect">
            <a:avLst/>
          </a:prstGeom>
        </p:spPr>
      </p:pic>
    </p:spTree>
    <p:extLst>
      <p:ext uri="{BB962C8B-B14F-4D97-AF65-F5344CB8AC3E}">
        <p14:creationId xmlns:p14="http://schemas.microsoft.com/office/powerpoint/2010/main" val="25787484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TotalTime>
  <Words>937</Words>
  <Application>Microsoft Office PowerPoint</Application>
  <PresentationFormat>全屏显示(4:3)</PresentationFormat>
  <Paragraphs>196</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黑体</vt:lpstr>
      <vt:lpstr>华文楷体</vt:lpstr>
      <vt:lpstr>微软雅黑</vt:lpstr>
      <vt:lpstr>Arial</vt:lpstr>
      <vt:lpstr>Calibri</vt:lpstr>
      <vt:lpstr>Calibri Light</vt:lpstr>
      <vt:lpstr>Times New Roman</vt:lpstr>
      <vt:lpstr>Office 主题​​</vt:lpstr>
      <vt:lpstr>平滑空间滤波和锐化空间滤波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万 俊</dc:creator>
  <cp:lastModifiedBy>ICICLEMOE@outlook.com</cp:lastModifiedBy>
  <cp:revision>330</cp:revision>
  <cp:lastPrinted>2019-11-08T05:37:06Z</cp:lastPrinted>
  <dcterms:created xsi:type="dcterms:W3CDTF">2019-07-17T03:03:35Z</dcterms:created>
  <dcterms:modified xsi:type="dcterms:W3CDTF">2021-11-11T12:13:05Z</dcterms:modified>
</cp:coreProperties>
</file>