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7" r:id="rId2"/>
    <p:sldId id="259" r:id="rId3"/>
    <p:sldId id="392" r:id="rId4"/>
    <p:sldId id="256" r:id="rId5"/>
    <p:sldId id="258" r:id="rId6"/>
    <p:sldId id="354" r:id="rId7"/>
    <p:sldId id="308" r:id="rId8"/>
    <p:sldId id="309" r:id="rId9"/>
    <p:sldId id="310" r:id="rId10"/>
    <p:sldId id="311" r:id="rId11"/>
    <p:sldId id="312" r:id="rId12"/>
    <p:sldId id="320" r:id="rId13"/>
    <p:sldId id="321" r:id="rId14"/>
    <p:sldId id="323" r:id="rId15"/>
    <p:sldId id="325" r:id="rId16"/>
    <p:sldId id="331" r:id="rId17"/>
    <p:sldId id="326" r:id="rId18"/>
    <p:sldId id="328" r:id="rId19"/>
    <p:sldId id="355" r:id="rId20"/>
    <p:sldId id="335" r:id="rId21"/>
    <p:sldId id="336" r:id="rId22"/>
    <p:sldId id="356" r:id="rId23"/>
    <p:sldId id="357" r:id="rId24"/>
    <p:sldId id="358" r:id="rId25"/>
    <p:sldId id="337" r:id="rId26"/>
    <p:sldId id="359" r:id="rId27"/>
    <p:sldId id="329" r:id="rId28"/>
    <p:sldId id="330" r:id="rId29"/>
    <p:sldId id="333" r:id="rId30"/>
    <p:sldId id="396" r:id="rId31"/>
    <p:sldId id="361" r:id="rId32"/>
    <p:sldId id="362" r:id="rId33"/>
    <p:sldId id="367" r:id="rId34"/>
    <p:sldId id="393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6" r:id="rId52"/>
    <p:sldId id="387" r:id="rId53"/>
    <p:sldId id="388" r:id="rId54"/>
    <p:sldId id="352" r:id="rId55"/>
    <p:sldId id="391" r:id="rId56"/>
    <p:sldId id="389" r:id="rId57"/>
    <p:sldId id="390" r:id="rId58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4A7"/>
    <a:srgbClr val="1F4E79"/>
    <a:srgbClr val="0000FF"/>
    <a:srgbClr val="EDF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 autoAdjust="0"/>
    <p:restoredTop sz="96314" autoAdjust="0"/>
  </p:normalViewPr>
  <p:slideViewPr>
    <p:cSldViewPr snapToGrid="0">
      <p:cViewPr varScale="1">
        <p:scale>
          <a:sx n="75" d="100"/>
          <a:sy n="75" d="100"/>
        </p:scale>
        <p:origin x="7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2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91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1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21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63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8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5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17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49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6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0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2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2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6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0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04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2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90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72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18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8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61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1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27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54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4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00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37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4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63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27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3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95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6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84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34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50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338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5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86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518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49327-3B2F-EA4B-902F-85ED6D917E1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3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4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9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77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4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100364" y="643000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447800" y="806587"/>
            <a:ext cx="107442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0"/>
            <a:ext cx="1287857" cy="8441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447800" y="806587"/>
            <a:ext cx="1074420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48D777F-4772-442D-95D8-3EABA4212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4" y="-36944"/>
            <a:ext cx="1597891" cy="10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2" r:id="rId6"/>
    <p:sldLayoutId id="214748367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3.png"/><Relationship Id="rId5" Type="http://schemas.openxmlformats.org/officeDocument/2006/relationships/tags" Target="../tags/tag6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wlsyzhao.ys168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22823;&#23398;&#29289;&#29702;&#23454;&#39564;&#65288;2&#65289;&#30005;&#23398;&#23454;&#39564;&#25968;&#25454;&#34920;&#26684;.doc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Relationship Id="rId1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32.bin"/><Relationship Id="rId26" Type="http://schemas.openxmlformats.org/officeDocument/2006/relationships/oleObject" Target="../embeddings/oleObject36.bin"/><Relationship Id="rId3" Type="http://schemas.openxmlformats.org/officeDocument/2006/relationships/notesSlide" Target="../notesSlides/notesSlide40.xml"/><Relationship Id="rId21" Type="http://schemas.openxmlformats.org/officeDocument/2006/relationships/image" Target="../media/image43.wmf"/><Relationship Id="rId34" Type="http://schemas.openxmlformats.org/officeDocument/2006/relationships/oleObject" Target="../embeddings/oleObject41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1.wmf"/><Relationship Id="rId25" Type="http://schemas.openxmlformats.org/officeDocument/2006/relationships/image" Target="../media/image45.wmf"/><Relationship Id="rId3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35.bin"/><Relationship Id="rId32" Type="http://schemas.openxmlformats.org/officeDocument/2006/relationships/image" Target="../media/image4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28" Type="http://schemas.openxmlformats.org/officeDocument/2006/relationships/oleObject" Target="../embeddings/oleObject37.bin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2.wmf"/><Relationship Id="rId31" Type="http://schemas.openxmlformats.org/officeDocument/2006/relationships/oleObject" Target="../embeddings/oleObject39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Relationship Id="rId27" Type="http://schemas.openxmlformats.org/officeDocument/2006/relationships/image" Target="../media/image46.wmf"/><Relationship Id="rId30" Type="http://schemas.openxmlformats.org/officeDocument/2006/relationships/image" Target="../media/image47.wmf"/><Relationship Id="rId35" Type="http://schemas.openxmlformats.org/officeDocument/2006/relationships/image" Target="../media/image4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3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5.wmf"/><Relationship Id="rId3" Type="http://schemas.openxmlformats.org/officeDocument/2006/relationships/notesSlide" Target="../notesSlides/notesSlide51.xml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76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hyperlink" Target="http://wlsyzhao.ys168.com/" TargetMode="External"/><Relationship Id="rId5" Type="http://schemas.openxmlformats.org/officeDocument/2006/relationships/tags" Target="../tags/tag14.xml"/><Relationship Id="rId10" Type="http://schemas.openxmlformats.org/officeDocument/2006/relationships/image" Target="../media/image3.png"/><Relationship Id="rId4" Type="http://schemas.openxmlformats.org/officeDocument/2006/relationships/tags" Target="../tags/tag13.xml"/><Relationship Id="rId9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phet.colorado.edu/sims/html/masses-and-springs-basics/latest/masses-and-springs-basics_zh_C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s://phet.colorado.edu/sims/html/wave-interference/latest/wave-interference_zh_CN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"/>
          <p:cNvSpPr/>
          <p:nvPr>
            <p:custDataLst>
              <p:tags r:id="rId1"/>
            </p:custDataLst>
          </p:nvPr>
        </p:nvSpPr>
        <p:spPr>
          <a:xfrm>
            <a:off x="0" y="2639504"/>
            <a:ext cx="311085" cy="30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4"/>
          <p:cNvSpPr/>
          <p:nvPr>
            <p:custDataLst>
              <p:tags r:id="rId2"/>
            </p:custDataLst>
          </p:nvPr>
        </p:nvSpPr>
        <p:spPr>
          <a:xfrm>
            <a:off x="8091090" y="2639504"/>
            <a:ext cx="311085" cy="30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3"/>
            </p:custDataLst>
          </p:nvPr>
        </p:nvCxnSpPr>
        <p:spPr>
          <a:xfrm>
            <a:off x="8033209" y="5688174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A_直接连接符 17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11085" y="5688174"/>
            <a:ext cx="782813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11084" y="2658359"/>
            <a:ext cx="772212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311083" y="4615406"/>
            <a:ext cx="7722126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"/>
          <p:cNvSpPr txBox="1"/>
          <p:nvPr>
            <p:custDataLst>
              <p:tags r:id="rId7"/>
            </p:custDataLst>
          </p:nvPr>
        </p:nvSpPr>
        <p:spPr>
          <a:xfrm>
            <a:off x="733678" y="2762833"/>
            <a:ext cx="6433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大学物理实验（一）</a:t>
            </a:r>
          </a:p>
        </p:txBody>
      </p:sp>
      <p:sp>
        <p:nvSpPr>
          <p:cNvPr id="27" name="21"/>
          <p:cNvSpPr txBox="1"/>
          <p:nvPr>
            <p:custDataLst>
              <p:tags r:id="rId8"/>
            </p:custDataLst>
          </p:nvPr>
        </p:nvSpPr>
        <p:spPr>
          <a:xfrm>
            <a:off x="661800" y="3790481"/>
            <a:ext cx="6433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cs typeface="+mn-ea"/>
                <a:sym typeface="+mn-lt"/>
              </a:rPr>
              <a:t>绪论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148" y="2781597"/>
            <a:ext cx="3721764" cy="2917792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9408C0E1-5546-411A-A514-AB1FF8B744A6}"/>
              </a:ext>
            </a:extLst>
          </p:cNvPr>
          <p:cNvGrpSpPr>
            <a:grpSpLocks noChangeAspect="1"/>
          </p:cNvGrpSpPr>
          <p:nvPr/>
        </p:nvGrpSpPr>
        <p:grpSpPr>
          <a:xfrm>
            <a:off x="356093" y="274655"/>
            <a:ext cx="1367998" cy="1368000"/>
            <a:chOff x="-2955925" y="2012950"/>
            <a:chExt cx="1855787" cy="1855788"/>
          </a:xfrm>
          <a:solidFill>
            <a:srgbClr val="1F4E79">
              <a:alpha val="81000"/>
            </a:srgbClr>
          </a:solidFill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F36F323-07E8-46EC-A81B-03AACE58C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025" y="2114550"/>
              <a:ext cx="161925" cy="173038"/>
            </a:xfrm>
            <a:custGeom>
              <a:avLst/>
              <a:gdLst>
                <a:gd name="T0" fmla="*/ 32 w 43"/>
                <a:gd name="T1" fmla="*/ 34 h 46"/>
                <a:gd name="T2" fmla="*/ 15 w 43"/>
                <a:gd name="T3" fmla="*/ 45 h 46"/>
                <a:gd name="T4" fmla="*/ 1 w 43"/>
                <a:gd name="T5" fmla="*/ 32 h 46"/>
                <a:gd name="T6" fmla="*/ 6 w 43"/>
                <a:gd name="T7" fmla="*/ 5 h 46"/>
                <a:gd name="T8" fmla="*/ 1 w 43"/>
                <a:gd name="T9" fmla="*/ 0 h 46"/>
                <a:gd name="T10" fmla="*/ 2 w 43"/>
                <a:gd name="T11" fmla="*/ 0 h 46"/>
                <a:gd name="T12" fmla="*/ 11 w 43"/>
                <a:gd name="T13" fmla="*/ 1 h 46"/>
                <a:gd name="T14" fmla="*/ 19 w 43"/>
                <a:gd name="T15" fmla="*/ 2 h 46"/>
                <a:gd name="T16" fmla="*/ 20 w 43"/>
                <a:gd name="T17" fmla="*/ 3 h 46"/>
                <a:gd name="T18" fmla="*/ 14 w 43"/>
                <a:gd name="T19" fmla="*/ 7 h 46"/>
                <a:gd name="T20" fmla="*/ 10 w 43"/>
                <a:gd name="T21" fmla="*/ 33 h 46"/>
                <a:gd name="T22" fmla="*/ 18 w 43"/>
                <a:gd name="T23" fmla="*/ 43 h 46"/>
                <a:gd name="T24" fmla="*/ 30 w 43"/>
                <a:gd name="T25" fmla="*/ 34 h 46"/>
                <a:gd name="T26" fmla="*/ 33 w 43"/>
                <a:gd name="T27" fmla="*/ 15 h 46"/>
                <a:gd name="T28" fmla="*/ 30 w 43"/>
                <a:gd name="T29" fmla="*/ 6 h 46"/>
                <a:gd name="T30" fmla="*/ 28 w 43"/>
                <a:gd name="T31" fmla="*/ 5 h 46"/>
                <a:gd name="T32" fmla="*/ 29 w 43"/>
                <a:gd name="T33" fmla="*/ 4 h 46"/>
                <a:gd name="T34" fmla="*/ 36 w 43"/>
                <a:gd name="T35" fmla="*/ 5 h 46"/>
                <a:gd name="T36" fmla="*/ 42 w 43"/>
                <a:gd name="T37" fmla="*/ 6 h 46"/>
                <a:gd name="T38" fmla="*/ 43 w 43"/>
                <a:gd name="T39" fmla="*/ 7 h 46"/>
                <a:gd name="T40" fmla="*/ 41 w 43"/>
                <a:gd name="T41" fmla="*/ 7 h 46"/>
                <a:gd name="T42" fmla="*/ 35 w 43"/>
                <a:gd name="T43" fmla="*/ 16 h 46"/>
                <a:gd name="T44" fmla="*/ 32 w 43"/>
                <a:gd name="T45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6">
                  <a:moveTo>
                    <a:pt x="32" y="34"/>
                  </a:moveTo>
                  <a:cubicBezTo>
                    <a:pt x="31" y="43"/>
                    <a:pt x="24" y="46"/>
                    <a:pt x="15" y="45"/>
                  </a:cubicBezTo>
                  <a:cubicBezTo>
                    <a:pt x="6" y="43"/>
                    <a:pt x="0" y="38"/>
                    <a:pt x="1" y="3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"/>
                    <a:pt x="1" y="2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8" y="1"/>
                    <a:pt x="11" y="1"/>
                  </a:cubicBezTo>
                  <a:cubicBezTo>
                    <a:pt x="13" y="2"/>
                    <a:pt x="16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15" y="2"/>
                    <a:pt x="14" y="7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8"/>
                    <a:pt x="13" y="43"/>
                    <a:pt x="18" y="43"/>
                  </a:cubicBezTo>
                  <a:cubicBezTo>
                    <a:pt x="24" y="44"/>
                    <a:pt x="29" y="41"/>
                    <a:pt x="30" y="3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4" y="10"/>
                    <a:pt x="33" y="7"/>
                    <a:pt x="30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1" y="4"/>
                    <a:pt x="33" y="5"/>
                    <a:pt x="36" y="5"/>
                  </a:cubicBezTo>
                  <a:cubicBezTo>
                    <a:pt x="38" y="5"/>
                    <a:pt x="40" y="6"/>
                    <a:pt x="42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7"/>
                    <a:pt x="42" y="7"/>
                    <a:pt x="41" y="7"/>
                  </a:cubicBezTo>
                  <a:cubicBezTo>
                    <a:pt x="38" y="8"/>
                    <a:pt x="36" y="11"/>
                    <a:pt x="35" y="16"/>
                  </a:cubicBezTo>
                  <a:lnTo>
                    <a:pt x="3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5F06D60-E6E9-46FA-BCF7-A338FC71D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31975" y="2152650"/>
              <a:ext cx="215900" cy="203200"/>
            </a:xfrm>
            <a:custGeom>
              <a:avLst/>
              <a:gdLst>
                <a:gd name="T0" fmla="*/ 11 w 57"/>
                <a:gd name="T1" fmla="*/ 32 h 54"/>
                <a:gd name="T2" fmla="*/ 11 w 57"/>
                <a:gd name="T3" fmla="*/ 41 h 54"/>
                <a:gd name="T4" fmla="*/ 14 w 57"/>
                <a:gd name="T5" fmla="*/ 43 h 54"/>
                <a:gd name="T6" fmla="*/ 13 w 57"/>
                <a:gd name="T7" fmla="*/ 44 h 54"/>
                <a:gd name="T8" fmla="*/ 7 w 57"/>
                <a:gd name="T9" fmla="*/ 41 h 54"/>
                <a:gd name="T10" fmla="*/ 0 w 57"/>
                <a:gd name="T11" fmla="*/ 38 h 54"/>
                <a:gd name="T12" fmla="*/ 0 w 57"/>
                <a:gd name="T13" fmla="*/ 37 h 54"/>
                <a:gd name="T14" fmla="*/ 3 w 57"/>
                <a:gd name="T15" fmla="*/ 37 h 54"/>
                <a:gd name="T16" fmla="*/ 10 w 57"/>
                <a:gd name="T17" fmla="*/ 32 h 54"/>
                <a:gd name="T18" fmla="*/ 21 w 57"/>
                <a:gd name="T19" fmla="*/ 7 h 54"/>
                <a:gd name="T20" fmla="*/ 17 w 57"/>
                <a:gd name="T21" fmla="*/ 2 h 54"/>
                <a:gd name="T22" fmla="*/ 16 w 57"/>
                <a:gd name="T23" fmla="*/ 0 h 54"/>
                <a:gd name="T24" fmla="*/ 17 w 57"/>
                <a:gd name="T25" fmla="*/ 0 h 54"/>
                <a:gd name="T26" fmla="*/ 23 w 57"/>
                <a:gd name="T27" fmla="*/ 3 h 54"/>
                <a:gd name="T28" fmla="*/ 29 w 57"/>
                <a:gd name="T29" fmla="*/ 5 h 54"/>
                <a:gd name="T30" fmla="*/ 38 w 57"/>
                <a:gd name="T31" fmla="*/ 39 h 54"/>
                <a:gd name="T32" fmla="*/ 38 w 57"/>
                <a:gd name="T33" fmla="*/ 39 h 54"/>
                <a:gd name="T34" fmla="*/ 45 w 57"/>
                <a:gd name="T35" fmla="*/ 23 h 54"/>
                <a:gd name="T36" fmla="*/ 45 w 57"/>
                <a:gd name="T37" fmla="*/ 14 h 54"/>
                <a:gd name="T38" fmla="*/ 43 w 57"/>
                <a:gd name="T39" fmla="*/ 12 h 54"/>
                <a:gd name="T40" fmla="*/ 44 w 57"/>
                <a:gd name="T41" fmla="*/ 12 h 54"/>
                <a:gd name="T42" fmla="*/ 50 w 57"/>
                <a:gd name="T43" fmla="*/ 15 h 54"/>
                <a:gd name="T44" fmla="*/ 56 w 57"/>
                <a:gd name="T45" fmla="*/ 17 h 54"/>
                <a:gd name="T46" fmla="*/ 57 w 57"/>
                <a:gd name="T47" fmla="*/ 18 h 54"/>
                <a:gd name="T48" fmla="*/ 53 w 57"/>
                <a:gd name="T49" fmla="*/ 18 h 54"/>
                <a:gd name="T50" fmla="*/ 47 w 57"/>
                <a:gd name="T51" fmla="*/ 24 h 54"/>
                <a:gd name="T52" fmla="*/ 34 w 57"/>
                <a:gd name="T53" fmla="*/ 52 h 54"/>
                <a:gd name="T54" fmla="*/ 33 w 57"/>
                <a:gd name="T55" fmla="*/ 54 h 54"/>
                <a:gd name="T56" fmla="*/ 32 w 57"/>
                <a:gd name="T57" fmla="*/ 52 h 54"/>
                <a:gd name="T58" fmla="*/ 21 w 57"/>
                <a:gd name="T59" fmla="*/ 10 h 54"/>
                <a:gd name="T60" fmla="*/ 21 w 57"/>
                <a:gd name="T61" fmla="*/ 10 h 54"/>
                <a:gd name="T62" fmla="*/ 11 w 57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54">
                  <a:moveTo>
                    <a:pt x="11" y="32"/>
                  </a:moveTo>
                  <a:cubicBezTo>
                    <a:pt x="9" y="37"/>
                    <a:pt x="10" y="40"/>
                    <a:pt x="11" y="41"/>
                  </a:cubicBezTo>
                  <a:cubicBezTo>
                    <a:pt x="13" y="42"/>
                    <a:pt x="14" y="42"/>
                    <a:pt x="14" y="43"/>
                  </a:cubicBezTo>
                  <a:cubicBezTo>
                    <a:pt x="14" y="44"/>
                    <a:pt x="14" y="44"/>
                    <a:pt x="13" y="44"/>
                  </a:cubicBezTo>
                  <a:cubicBezTo>
                    <a:pt x="11" y="43"/>
                    <a:pt x="9" y="42"/>
                    <a:pt x="7" y="41"/>
                  </a:cubicBezTo>
                  <a:cubicBezTo>
                    <a:pt x="4" y="40"/>
                    <a:pt x="2" y="39"/>
                    <a:pt x="0" y="38"/>
                  </a:cubicBezTo>
                  <a:cubicBezTo>
                    <a:pt x="0" y="38"/>
                    <a:pt x="0" y="37"/>
                    <a:pt x="0" y="37"/>
                  </a:cubicBezTo>
                  <a:cubicBezTo>
                    <a:pt x="0" y="36"/>
                    <a:pt x="1" y="37"/>
                    <a:pt x="3" y="37"/>
                  </a:cubicBezTo>
                  <a:cubicBezTo>
                    <a:pt x="5" y="37"/>
                    <a:pt x="8" y="36"/>
                    <a:pt x="10" y="3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4"/>
                    <a:pt x="19" y="3"/>
                    <a:pt x="17" y="2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9" y="1"/>
                    <a:pt x="21" y="2"/>
                    <a:pt x="2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19"/>
                    <a:pt x="46" y="16"/>
                    <a:pt x="45" y="14"/>
                  </a:cubicBezTo>
                  <a:cubicBezTo>
                    <a:pt x="44" y="13"/>
                    <a:pt x="42" y="13"/>
                    <a:pt x="43" y="12"/>
                  </a:cubicBezTo>
                  <a:cubicBezTo>
                    <a:pt x="43" y="12"/>
                    <a:pt x="43" y="11"/>
                    <a:pt x="44" y="12"/>
                  </a:cubicBezTo>
                  <a:cubicBezTo>
                    <a:pt x="45" y="13"/>
                    <a:pt x="48" y="14"/>
                    <a:pt x="50" y="15"/>
                  </a:cubicBezTo>
                  <a:cubicBezTo>
                    <a:pt x="52" y="16"/>
                    <a:pt x="54" y="17"/>
                    <a:pt x="56" y="1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6" y="19"/>
                    <a:pt x="55" y="18"/>
                    <a:pt x="53" y="18"/>
                  </a:cubicBezTo>
                  <a:cubicBezTo>
                    <a:pt x="51" y="18"/>
                    <a:pt x="49" y="19"/>
                    <a:pt x="47" y="2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3"/>
                    <a:pt x="33" y="54"/>
                    <a:pt x="33" y="54"/>
                  </a:cubicBezTo>
                  <a:cubicBezTo>
                    <a:pt x="32" y="54"/>
                    <a:pt x="32" y="53"/>
                    <a:pt x="32" y="5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98793AB-0701-4ACF-98F5-9EBBF59C6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5288" y="2246313"/>
              <a:ext cx="147637" cy="169863"/>
            </a:xfrm>
            <a:custGeom>
              <a:avLst/>
              <a:gdLst>
                <a:gd name="T0" fmla="*/ 25 w 39"/>
                <a:gd name="T1" fmla="*/ 7 h 45"/>
                <a:gd name="T2" fmla="*/ 23 w 39"/>
                <a:gd name="T3" fmla="*/ 1 h 45"/>
                <a:gd name="T4" fmla="*/ 25 w 39"/>
                <a:gd name="T5" fmla="*/ 1 h 45"/>
                <a:gd name="T6" fmla="*/ 31 w 39"/>
                <a:gd name="T7" fmla="*/ 6 h 45"/>
                <a:gd name="T8" fmla="*/ 38 w 39"/>
                <a:gd name="T9" fmla="*/ 11 h 45"/>
                <a:gd name="T10" fmla="*/ 39 w 39"/>
                <a:gd name="T11" fmla="*/ 12 h 45"/>
                <a:gd name="T12" fmla="*/ 32 w 39"/>
                <a:gd name="T13" fmla="*/ 13 h 45"/>
                <a:gd name="T14" fmla="*/ 14 w 39"/>
                <a:gd name="T15" fmla="*/ 38 h 45"/>
                <a:gd name="T16" fmla="*/ 16 w 39"/>
                <a:gd name="T17" fmla="*/ 45 h 45"/>
                <a:gd name="T18" fmla="*/ 14 w 39"/>
                <a:gd name="T19" fmla="*/ 45 h 45"/>
                <a:gd name="T20" fmla="*/ 7 w 39"/>
                <a:gd name="T21" fmla="*/ 40 h 45"/>
                <a:gd name="T22" fmla="*/ 0 w 39"/>
                <a:gd name="T23" fmla="*/ 35 h 45"/>
                <a:gd name="T24" fmla="*/ 0 w 39"/>
                <a:gd name="T25" fmla="*/ 33 h 45"/>
                <a:gd name="T26" fmla="*/ 7 w 39"/>
                <a:gd name="T27" fmla="*/ 33 h 45"/>
                <a:gd name="T28" fmla="*/ 25 w 39"/>
                <a:gd name="T29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7"/>
                  </a:moveTo>
                  <a:cubicBezTo>
                    <a:pt x="28" y="3"/>
                    <a:pt x="22" y="2"/>
                    <a:pt x="23" y="1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7" y="3"/>
                    <a:pt x="29" y="5"/>
                    <a:pt x="31" y="6"/>
                  </a:cubicBezTo>
                  <a:cubicBezTo>
                    <a:pt x="33" y="7"/>
                    <a:pt x="36" y="9"/>
                    <a:pt x="38" y="11"/>
                  </a:cubicBezTo>
                  <a:cubicBezTo>
                    <a:pt x="39" y="11"/>
                    <a:pt x="39" y="12"/>
                    <a:pt x="39" y="12"/>
                  </a:cubicBezTo>
                  <a:cubicBezTo>
                    <a:pt x="38" y="14"/>
                    <a:pt x="35" y="9"/>
                    <a:pt x="32" y="13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1" y="42"/>
                    <a:pt x="17" y="43"/>
                    <a:pt x="16" y="45"/>
                  </a:cubicBezTo>
                  <a:cubicBezTo>
                    <a:pt x="15" y="45"/>
                    <a:pt x="15" y="45"/>
                    <a:pt x="14" y="45"/>
                  </a:cubicBezTo>
                  <a:cubicBezTo>
                    <a:pt x="12" y="43"/>
                    <a:pt x="9" y="41"/>
                    <a:pt x="7" y="40"/>
                  </a:cubicBezTo>
                  <a:cubicBezTo>
                    <a:pt x="5" y="38"/>
                    <a:pt x="3" y="37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1" y="32"/>
                    <a:pt x="4" y="37"/>
                    <a:pt x="7" y="33"/>
                  </a:cubicBezTo>
                  <a:lnTo>
                    <a:pt x="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29272177-FEC3-443B-911E-09E253DCC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4638" y="2314575"/>
              <a:ext cx="173037" cy="169863"/>
            </a:xfrm>
            <a:custGeom>
              <a:avLst/>
              <a:gdLst>
                <a:gd name="T0" fmla="*/ 31 w 46"/>
                <a:gd name="T1" fmla="*/ 31 h 45"/>
                <a:gd name="T2" fmla="*/ 35 w 46"/>
                <a:gd name="T3" fmla="*/ 29 h 45"/>
                <a:gd name="T4" fmla="*/ 36 w 46"/>
                <a:gd name="T5" fmla="*/ 21 h 45"/>
                <a:gd name="T6" fmla="*/ 37 w 46"/>
                <a:gd name="T7" fmla="*/ 21 h 45"/>
                <a:gd name="T8" fmla="*/ 41 w 46"/>
                <a:gd name="T9" fmla="*/ 26 h 45"/>
                <a:gd name="T10" fmla="*/ 45 w 46"/>
                <a:gd name="T11" fmla="*/ 30 h 45"/>
                <a:gd name="T12" fmla="*/ 46 w 46"/>
                <a:gd name="T13" fmla="*/ 32 h 45"/>
                <a:gd name="T14" fmla="*/ 35 w 46"/>
                <a:gd name="T15" fmla="*/ 32 h 45"/>
                <a:gd name="T16" fmla="*/ 2 w 46"/>
                <a:gd name="T17" fmla="*/ 44 h 45"/>
                <a:gd name="T18" fmla="*/ 0 w 46"/>
                <a:gd name="T19" fmla="*/ 45 h 45"/>
                <a:gd name="T20" fmla="*/ 1 w 46"/>
                <a:gd name="T21" fmla="*/ 43 h 45"/>
                <a:gd name="T22" fmla="*/ 16 w 46"/>
                <a:gd name="T23" fmla="*/ 8 h 45"/>
                <a:gd name="T24" fmla="*/ 16 w 46"/>
                <a:gd name="T25" fmla="*/ 0 h 45"/>
                <a:gd name="T26" fmla="*/ 17 w 46"/>
                <a:gd name="T27" fmla="*/ 1 h 45"/>
                <a:gd name="T28" fmla="*/ 23 w 46"/>
                <a:gd name="T29" fmla="*/ 7 h 45"/>
                <a:gd name="T30" fmla="*/ 29 w 46"/>
                <a:gd name="T31" fmla="*/ 13 h 45"/>
                <a:gd name="T32" fmla="*/ 29 w 46"/>
                <a:gd name="T33" fmla="*/ 14 h 45"/>
                <a:gd name="T34" fmla="*/ 24 w 46"/>
                <a:gd name="T35" fmla="*/ 13 h 45"/>
                <a:gd name="T36" fmla="*/ 23 w 46"/>
                <a:gd name="T37" fmla="*/ 15 h 45"/>
                <a:gd name="T38" fmla="*/ 12 w 46"/>
                <a:gd name="T39" fmla="*/ 39 h 45"/>
                <a:gd name="T40" fmla="*/ 31 w 46"/>
                <a:gd name="T41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5">
                  <a:moveTo>
                    <a:pt x="31" y="31"/>
                  </a:moveTo>
                  <a:cubicBezTo>
                    <a:pt x="33" y="31"/>
                    <a:pt x="34" y="30"/>
                    <a:pt x="35" y="29"/>
                  </a:cubicBezTo>
                  <a:cubicBezTo>
                    <a:pt x="39" y="25"/>
                    <a:pt x="35" y="22"/>
                    <a:pt x="36" y="21"/>
                  </a:cubicBezTo>
                  <a:cubicBezTo>
                    <a:pt x="36" y="21"/>
                    <a:pt x="36" y="21"/>
                    <a:pt x="37" y="21"/>
                  </a:cubicBezTo>
                  <a:cubicBezTo>
                    <a:pt x="38" y="23"/>
                    <a:pt x="40" y="25"/>
                    <a:pt x="41" y="26"/>
                  </a:cubicBezTo>
                  <a:cubicBezTo>
                    <a:pt x="42" y="27"/>
                    <a:pt x="44" y="29"/>
                    <a:pt x="45" y="30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5" y="34"/>
                    <a:pt x="43" y="28"/>
                    <a:pt x="35" y="32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5"/>
                    <a:pt x="1" y="45"/>
                    <a:pt x="0" y="45"/>
                  </a:cubicBezTo>
                  <a:cubicBezTo>
                    <a:pt x="0" y="44"/>
                    <a:pt x="0" y="44"/>
                    <a:pt x="1" y="4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3"/>
                    <a:pt x="15" y="1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9" y="3"/>
                    <a:pt x="21" y="5"/>
                    <a:pt x="23" y="7"/>
                  </a:cubicBezTo>
                  <a:cubicBezTo>
                    <a:pt x="25" y="9"/>
                    <a:pt x="27" y="11"/>
                    <a:pt x="29" y="13"/>
                  </a:cubicBezTo>
                  <a:cubicBezTo>
                    <a:pt x="30" y="14"/>
                    <a:pt x="30" y="14"/>
                    <a:pt x="29" y="14"/>
                  </a:cubicBezTo>
                  <a:cubicBezTo>
                    <a:pt x="28" y="15"/>
                    <a:pt x="27" y="11"/>
                    <a:pt x="24" y="13"/>
                  </a:cubicBezTo>
                  <a:cubicBezTo>
                    <a:pt x="24" y="14"/>
                    <a:pt x="23" y="15"/>
                    <a:pt x="23" y="15"/>
                  </a:cubicBezTo>
                  <a:cubicBezTo>
                    <a:pt x="12" y="39"/>
                    <a:pt x="12" y="39"/>
                    <a:pt x="12" y="39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7797FC7-9AE6-4BF3-BF58-1D664592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7488" y="2457450"/>
              <a:ext cx="195262" cy="192088"/>
            </a:xfrm>
            <a:custGeom>
              <a:avLst/>
              <a:gdLst>
                <a:gd name="T0" fmla="*/ 34 w 52"/>
                <a:gd name="T1" fmla="*/ 7 h 51"/>
                <a:gd name="T2" fmla="*/ 35 w 52"/>
                <a:gd name="T3" fmla="*/ 0 h 51"/>
                <a:gd name="T4" fmla="*/ 36 w 52"/>
                <a:gd name="T5" fmla="*/ 1 h 51"/>
                <a:gd name="T6" fmla="*/ 41 w 52"/>
                <a:gd name="T7" fmla="*/ 8 h 51"/>
                <a:gd name="T8" fmla="*/ 52 w 52"/>
                <a:gd name="T9" fmla="*/ 27 h 51"/>
                <a:gd name="T10" fmla="*/ 43 w 52"/>
                <a:gd name="T11" fmla="*/ 36 h 51"/>
                <a:gd name="T12" fmla="*/ 42 w 52"/>
                <a:gd name="T13" fmla="*/ 37 h 51"/>
                <a:gd name="T14" fmla="*/ 42 w 52"/>
                <a:gd name="T15" fmla="*/ 36 h 51"/>
                <a:gd name="T16" fmla="*/ 44 w 52"/>
                <a:gd name="T17" fmla="*/ 31 h 51"/>
                <a:gd name="T18" fmla="*/ 43 w 52"/>
                <a:gd name="T19" fmla="*/ 16 h 51"/>
                <a:gd name="T20" fmla="*/ 42 w 52"/>
                <a:gd name="T21" fmla="*/ 13 h 51"/>
                <a:gd name="T22" fmla="*/ 27 w 52"/>
                <a:gd name="T23" fmla="*/ 22 h 51"/>
                <a:gd name="T24" fmla="*/ 27 w 52"/>
                <a:gd name="T25" fmla="*/ 23 h 51"/>
                <a:gd name="T26" fmla="*/ 38 w 52"/>
                <a:gd name="T27" fmla="*/ 26 h 51"/>
                <a:gd name="T28" fmla="*/ 40 w 52"/>
                <a:gd name="T29" fmla="*/ 26 h 51"/>
                <a:gd name="T30" fmla="*/ 39 w 52"/>
                <a:gd name="T31" fmla="*/ 27 h 51"/>
                <a:gd name="T32" fmla="*/ 23 w 52"/>
                <a:gd name="T33" fmla="*/ 36 h 51"/>
                <a:gd name="T34" fmla="*/ 22 w 52"/>
                <a:gd name="T35" fmla="*/ 36 h 51"/>
                <a:gd name="T36" fmla="*/ 23 w 52"/>
                <a:gd name="T37" fmla="*/ 35 h 51"/>
                <a:gd name="T38" fmla="*/ 26 w 52"/>
                <a:gd name="T39" fmla="*/ 24 h 51"/>
                <a:gd name="T40" fmla="*/ 25 w 52"/>
                <a:gd name="T41" fmla="*/ 22 h 51"/>
                <a:gd name="T42" fmla="*/ 12 w 52"/>
                <a:gd name="T43" fmla="*/ 30 h 51"/>
                <a:gd name="T44" fmla="*/ 11 w 52"/>
                <a:gd name="T45" fmla="*/ 37 h 51"/>
                <a:gd name="T46" fmla="*/ 31 w 52"/>
                <a:gd name="T47" fmla="*/ 44 h 51"/>
                <a:gd name="T48" fmla="*/ 32 w 52"/>
                <a:gd name="T49" fmla="*/ 44 h 51"/>
                <a:gd name="T50" fmla="*/ 32 w 52"/>
                <a:gd name="T51" fmla="*/ 45 h 51"/>
                <a:gd name="T52" fmla="*/ 31 w 52"/>
                <a:gd name="T53" fmla="*/ 46 h 51"/>
                <a:gd name="T54" fmla="*/ 18 w 52"/>
                <a:gd name="T55" fmla="*/ 51 h 51"/>
                <a:gd name="T56" fmla="*/ 5 w 52"/>
                <a:gd name="T57" fmla="*/ 29 h 51"/>
                <a:gd name="T58" fmla="*/ 1 w 52"/>
                <a:gd name="T59" fmla="*/ 22 h 51"/>
                <a:gd name="T60" fmla="*/ 1 w 52"/>
                <a:gd name="T61" fmla="*/ 21 h 51"/>
                <a:gd name="T62" fmla="*/ 7 w 52"/>
                <a:gd name="T63" fmla="*/ 23 h 51"/>
                <a:gd name="T64" fmla="*/ 34 w 52"/>
                <a:gd name="T65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1">
                  <a:moveTo>
                    <a:pt x="34" y="7"/>
                  </a:moveTo>
                  <a:cubicBezTo>
                    <a:pt x="38" y="4"/>
                    <a:pt x="34" y="1"/>
                    <a:pt x="35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8" y="4"/>
                    <a:pt x="39" y="6"/>
                    <a:pt x="41" y="8"/>
                  </a:cubicBezTo>
                  <a:cubicBezTo>
                    <a:pt x="44" y="15"/>
                    <a:pt x="48" y="21"/>
                    <a:pt x="52" y="2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2" y="37"/>
                    <a:pt x="42" y="37"/>
                  </a:cubicBezTo>
                  <a:cubicBezTo>
                    <a:pt x="42" y="37"/>
                    <a:pt x="42" y="37"/>
                    <a:pt x="42" y="36"/>
                  </a:cubicBezTo>
                  <a:cubicBezTo>
                    <a:pt x="41" y="36"/>
                    <a:pt x="42" y="35"/>
                    <a:pt x="44" y="31"/>
                  </a:cubicBezTo>
                  <a:cubicBezTo>
                    <a:pt x="47" y="26"/>
                    <a:pt x="47" y="22"/>
                    <a:pt x="43" y="16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0" y="27"/>
                    <a:pt x="34" y="28"/>
                    <a:pt x="38" y="26"/>
                  </a:cubicBezTo>
                  <a:cubicBezTo>
                    <a:pt x="39" y="25"/>
                    <a:pt x="39" y="25"/>
                    <a:pt x="40" y="26"/>
                  </a:cubicBezTo>
                  <a:cubicBezTo>
                    <a:pt x="40" y="26"/>
                    <a:pt x="40" y="26"/>
                    <a:pt x="39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6"/>
                  </a:cubicBezTo>
                  <a:cubicBezTo>
                    <a:pt x="22" y="36"/>
                    <a:pt x="22" y="35"/>
                    <a:pt x="23" y="35"/>
                  </a:cubicBezTo>
                  <a:cubicBezTo>
                    <a:pt x="27" y="32"/>
                    <a:pt x="28" y="27"/>
                    <a:pt x="26" y="24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2"/>
                    <a:pt x="9" y="33"/>
                    <a:pt x="11" y="37"/>
                  </a:cubicBezTo>
                  <a:cubicBezTo>
                    <a:pt x="16" y="45"/>
                    <a:pt x="24" y="46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5"/>
                    <a:pt x="33" y="45"/>
                    <a:pt x="32" y="45"/>
                  </a:cubicBezTo>
                  <a:cubicBezTo>
                    <a:pt x="32" y="45"/>
                    <a:pt x="31" y="46"/>
                    <a:pt x="31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3" y="44"/>
                    <a:pt x="9" y="37"/>
                    <a:pt x="5" y="29"/>
                  </a:cubicBezTo>
                  <a:cubicBezTo>
                    <a:pt x="4" y="27"/>
                    <a:pt x="2" y="25"/>
                    <a:pt x="1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2" y="20"/>
                    <a:pt x="3" y="26"/>
                    <a:pt x="7" y="23"/>
                  </a:cubicBezTo>
                  <a:lnTo>
                    <a:pt x="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4B875F2-EA5B-4B66-A636-650166C58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04938" y="2635250"/>
              <a:ext cx="180975" cy="200025"/>
            </a:xfrm>
            <a:custGeom>
              <a:avLst/>
              <a:gdLst>
                <a:gd name="T0" fmla="*/ 21 w 48"/>
                <a:gd name="T1" fmla="*/ 29 h 53"/>
                <a:gd name="T2" fmla="*/ 23 w 48"/>
                <a:gd name="T3" fmla="*/ 20 h 53"/>
                <a:gd name="T4" fmla="*/ 9 w 48"/>
                <a:gd name="T5" fmla="*/ 24 h 53"/>
                <a:gd name="T6" fmla="*/ 6 w 48"/>
                <a:gd name="T7" fmla="*/ 30 h 53"/>
                <a:gd name="T8" fmla="*/ 5 w 48"/>
                <a:gd name="T9" fmla="*/ 30 h 53"/>
                <a:gd name="T10" fmla="*/ 3 w 48"/>
                <a:gd name="T11" fmla="*/ 21 h 53"/>
                <a:gd name="T12" fmla="*/ 0 w 48"/>
                <a:gd name="T13" fmla="*/ 13 h 53"/>
                <a:gd name="T14" fmla="*/ 1 w 48"/>
                <a:gd name="T15" fmla="*/ 12 h 53"/>
                <a:gd name="T16" fmla="*/ 6 w 48"/>
                <a:gd name="T17" fmla="*/ 16 h 53"/>
                <a:gd name="T18" fmla="*/ 36 w 48"/>
                <a:gd name="T19" fmla="*/ 7 h 53"/>
                <a:gd name="T20" fmla="*/ 39 w 48"/>
                <a:gd name="T21" fmla="*/ 1 h 53"/>
                <a:gd name="T22" fmla="*/ 40 w 48"/>
                <a:gd name="T23" fmla="*/ 1 h 53"/>
                <a:gd name="T24" fmla="*/ 42 w 48"/>
                <a:gd name="T25" fmla="*/ 10 h 53"/>
                <a:gd name="T26" fmla="*/ 45 w 48"/>
                <a:gd name="T27" fmla="*/ 19 h 53"/>
                <a:gd name="T28" fmla="*/ 39 w 48"/>
                <a:gd name="T29" fmla="*/ 37 h 53"/>
                <a:gd name="T30" fmla="*/ 25 w 48"/>
                <a:gd name="T31" fmla="*/ 25 h 53"/>
                <a:gd name="T32" fmla="*/ 24 w 48"/>
                <a:gd name="T33" fmla="*/ 25 h 53"/>
                <a:gd name="T34" fmla="*/ 22 w 48"/>
                <a:gd name="T35" fmla="*/ 39 h 53"/>
                <a:gd name="T36" fmla="*/ 15 w 48"/>
                <a:gd name="T37" fmla="*/ 46 h 53"/>
                <a:gd name="T38" fmla="*/ 13 w 48"/>
                <a:gd name="T39" fmla="*/ 53 h 53"/>
                <a:gd name="T40" fmla="*/ 12 w 48"/>
                <a:gd name="T41" fmla="*/ 53 h 53"/>
                <a:gd name="T42" fmla="*/ 10 w 48"/>
                <a:gd name="T43" fmla="*/ 47 h 53"/>
                <a:gd name="T44" fmla="*/ 8 w 48"/>
                <a:gd name="T45" fmla="*/ 40 h 53"/>
                <a:gd name="T46" fmla="*/ 21 w 48"/>
                <a:gd name="T47" fmla="*/ 29 h 53"/>
                <a:gd name="T48" fmla="*/ 24 w 48"/>
                <a:gd name="T49" fmla="*/ 20 h 53"/>
                <a:gd name="T50" fmla="*/ 24 w 48"/>
                <a:gd name="T51" fmla="*/ 22 h 53"/>
                <a:gd name="T52" fmla="*/ 37 w 48"/>
                <a:gd name="T53" fmla="*/ 29 h 53"/>
                <a:gd name="T54" fmla="*/ 43 w 48"/>
                <a:gd name="T55" fmla="*/ 18 h 53"/>
                <a:gd name="T56" fmla="*/ 42 w 48"/>
                <a:gd name="T57" fmla="*/ 14 h 53"/>
                <a:gd name="T58" fmla="*/ 24 w 48"/>
                <a:gd name="T5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53">
                  <a:moveTo>
                    <a:pt x="21" y="29"/>
                  </a:moveTo>
                  <a:cubicBezTo>
                    <a:pt x="23" y="27"/>
                    <a:pt x="24" y="24"/>
                    <a:pt x="23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4" y="26"/>
                    <a:pt x="8" y="30"/>
                    <a:pt x="6" y="30"/>
                  </a:cubicBezTo>
                  <a:cubicBezTo>
                    <a:pt x="6" y="31"/>
                    <a:pt x="5" y="30"/>
                    <a:pt x="5" y="30"/>
                  </a:cubicBezTo>
                  <a:cubicBezTo>
                    <a:pt x="4" y="27"/>
                    <a:pt x="3" y="24"/>
                    <a:pt x="3" y="21"/>
                  </a:cubicBezTo>
                  <a:cubicBezTo>
                    <a:pt x="2" y="19"/>
                    <a:pt x="1" y="16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1"/>
                    <a:pt x="1" y="17"/>
                    <a:pt x="6" y="1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1" y="5"/>
                    <a:pt x="37" y="1"/>
                    <a:pt x="39" y="1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1" y="4"/>
                    <a:pt x="42" y="7"/>
                    <a:pt x="42" y="10"/>
                  </a:cubicBezTo>
                  <a:cubicBezTo>
                    <a:pt x="43" y="13"/>
                    <a:pt x="44" y="15"/>
                    <a:pt x="45" y="19"/>
                  </a:cubicBezTo>
                  <a:cubicBezTo>
                    <a:pt x="48" y="29"/>
                    <a:pt x="45" y="36"/>
                    <a:pt x="39" y="37"/>
                  </a:cubicBezTo>
                  <a:cubicBezTo>
                    <a:pt x="34" y="39"/>
                    <a:pt x="29" y="37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32"/>
                    <a:pt x="26" y="35"/>
                    <a:pt x="22" y="39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1" y="50"/>
                    <a:pt x="14" y="53"/>
                    <a:pt x="1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49"/>
                    <a:pt x="10" y="47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21" y="29"/>
                  </a:lnTo>
                  <a:close/>
                  <a:moveTo>
                    <a:pt x="24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6" y="29"/>
                    <a:pt x="30" y="31"/>
                    <a:pt x="37" y="29"/>
                  </a:cubicBezTo>
                  <a:cubicBezTo>
                    <a:pt x="43" y="27"/>
                    <a:pt x="45" y="23"/>
                    <a:pt x="43" y="18"/>
                  </a:cubicBezTo>
                  <a:cubicBezTo>
                    <a:pt x="42" y="14"/>
                    <a:pt x="42" y="14"/>
                    <a:pt x="42" y="14"/>
                  </a:cubicBezTo>
                  <a:lnTo>
                    <a:pt x="2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742F9AD7-8748-4C43-9FE2-5993BC4E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3663" y="2846388"/>
              <a:ext cx="166687" cy="120650"/>
            </a:xfrm>
            <a:custGeom>
              <a:avLst/>
              <a:gdLst>
                <a:gd name="T0" fmla="*/ 18 w 44"/>
                <a:gd name="T1" fmla="*/ 0 h 32"/>
                <a:gd name="T2" fmla="*/ 19 w 44"/>
                <a:gd name="T3" fmla="*/ 1 h 32"/>
                <a:gd name="T4" fmla="*/ 17 w 44"/>
                <a:gd name="T5" fmla="*/ 2 h 32"/>
                <a:gd name="T6" fmla="*/ 2 w 44"/>
                <a:gd name="T7" fmla="*/ 16 h 32"/>
                <a:gd name="T8" fmla="*/ 10 w 44"/>
                <a:gd name="T9" fmla="*/ 26 h 32"/>
                <a:gd name="T10" fmla="*/ 30 w 44"/>
                <a:gd name="T11" fmla="*/ 0 h 32"/>
                <a:gd name="T12" fmla="*/ 44 w 44"/>
                <a:gd name="T13" fmla="*/ 13 h 32"/>
                <a:gd name="T14" fmla="*/ 42 w 44"/>
                <a:gd name="T15" fmla="*/ 24 h 32"/>
                <a:gd name="T16" fmla="*/ 44 w 44"/>
                <a:gd name="T17" fmla="*/ 26 h 32"/>
                <a:gd name="T18" fmla="*/ 42 w 44"/>
                <a:gd name="T19" fmla="*/ 27 h 32"/>
                <a:gd name="T20" fmla="*/ 31 w 44"/>
                <a:gd name="T21" fmla="*/ 28 h 32"/>
                <a:gd name="T22" fmla="*/ 29 w 44"/>
                <a:gd name="T23" fmla="*/ 29 h 32"/>
                <a:gd name="T24" fmla="*/ 28 w 44"/>
                <a:gd name="T25" fmla="*/ 28 h 32"/>
                <a:gd name="T26" fmla="*/ 32 w 44"/>
                <a:gd name="T27" fmla="*/ 26 h 32"/>
                <a:gd name="T28" fmla="*/ 42 w 44"/>
                <a:gd name="T29" fmla="*/ 13 h 32"/>
                <a:gd name="T30" fmla="*/ 35 w 44"/>
                <a:gd name="T31" fmla="*/ 6 h 32"/>
                <a:gd name="T32" fmla="*/ 16 w 44"/>
                <a:gd name="T33" fmla="*/ 31 h 32"/>
                <a:gd name="T34" fmla="*/ 0 w 44"/>
                <a:gd name="T35" fmla="*/ 16 h 32"/>
                <a:gd name="T36" fmla="*/ 3 w 44"/>
                <a:gd name="T37" fmla="*/ 5 h 32"/>
                <a:gd name="T38" fmla="*/ 0 w 44"/>
                <a:gd name="T39" fmla="*/ 2 h 32"/>
                <a:gd name="T40" fmla="*/ 1 w 44"/>
                <a:gd name="T41" fmla="*/ 1 h 32"/>
                <a:gd name="T42" fmla="*/ 18 w 44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2">
                  <a:moveTo>
                    <a:pt x="18" y="0"/>
                  </a:moveTo>
                  <a:cubicBezTo>
                    <a:pt x="19" y="0"/>
                    <a:pt x="19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9" y="4"/>
                    <a:pt x="1" y="7"/>
                    <a:pt x="2" y="16"/>
                  </a:cubicBezTo>
                  <a:cubicBezTo>
                    <a:pt x="2" y="22"/>
                    <a:pt x="6" y="26"/>
                    <a:pt x="10" y="26"/>
                  </a:cubicBezTo>
                  <a:cubicBezTo>
                    <a:pt x="23" y="25"/>
                    <a:pt x="15" y="1"/>
                    <a:pt x="30" y="0"/>
                  </a:cubicBezTo>
                  <a:cubicBezTo>
                    <a:pt x="38" y="0"/>
                    <a:pt x="43" y="6"/>
                    <a:pt x="44" y="13"/>
                  </a:cubicBezTo>
                  <a:cubicBezTo>
                    <a:pt x="44" y="19"/>
                    <a:pt x="42" y="22"/>
                    <a:pt x="42" y="24"/>
                  </a:cubicBezTo>
                  <a:cubicBezTo>
                    <a:pt x="42" y="26"/>
                    <a:pt x="43" y="25"/>
                    <a:pt x="44" y="26"/>
                  </a:cubicBezTo>
                  <a:cubicBezTo>
                    <a:pt x="44" y="26"/>
                    <a:pt x="43" y="27"/>
                    <a:pt x="42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9" y="29"/>
                    <a:pt x="28" y="29"/>
                    <a:pt x="28" y="28"/>
                  </a:cubicBezTo>
                  <a:cubicBezTo>
                    <a:pt x="28" y="28"/>
                    <a:pt x="30" y="28"/>
                    <a:pt x="32" y="26"/>
                  </a:cubicBezTo>
                  <a:cubicBezTo>
                    <a:pt x="39" y="23"/>
                    <a:pt x="43" y="20"/>
                    <a:pt x="42" y="13"/>
                  </a:cubicBezTo>
                  <a:cubicBezTo>
                    <a:pt x="42" y="9"/>
                    <a:pt x="40" y="6"/>
                    <a:pt x="35" y="6"/>
                  </a:cubicBezTo>
                  <a:cubicBezTo>
                    <a:pt x="25" y="6"/>
                    <a:pt x="32" y="31"/>
                    <a:pt x="16" y="31"/>
                  </a:cubicBezTo>
                  <a:cubicBezTo>
                    <a:pt x="7" y="32"/>
                    <a:pt x="1" y="25"/>
                    <a:pt x="0" y="16"/>
                  </a:cubicBezTo>
                  <a:cubicBezTo>
                    <a:pt x="0" y="10"/>
                    <a:pt x="3" y="7"/>
                    <a:pt x="3" y="5"/>
                  </a:cubicBez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B88ACB0-7FFB-4342-9A2B-3663C8726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6838" y="2992438"/>
              <a:ext cx="161925" cy="95250"/>
            </a:xfrm>
            <a:custGeom>
              <a:avLst/>
              <a:gdLst>
                <a:gd name="T0" fmla="*/ 38 w 43"/>
                <a:gd name="T1" fmla="*/ 10 h 25"/>
                <a:gd name="T2" fmla="*/ 43 w 43"/>
                <a:gd name="T3" fmla="*/ 6 h 25"/>
                <a:gd name="T4" fmla="*/ 43 w 43"/>
                <a:gd name="T5" fmla="*/ 7 h 25"/>
                <a:gd name="T6" fmla="*/ 42 w 43"/>
                <a:gd name="T7" fmla="*/ 15 h 25"/>
                <a:gd name="T8" fmla="*/ 41 w 43"/>
                <a:gd name="T9" fmla="*/ 24 h 25"/>
                <a:gd name="T10" fmla="*/ 40 w 43"/>
                <a:gd name="T11" fmla="*/ 25 h 25"/>
                <a:gd name="T12" fmla="*/ 37 w 43"/>
                <a:gd name="T13" fmla="*/ 19 h 25"/>
                <a:gd name="T14" fmla="*/ 5 w 43"/>
                <a:gd name="T15" fmla="*/ 15 h 25"/>
                <a:gd name="T16" fmla="*/ 0 w 43"/>
                <a:gd name="T17" fmla="*/ 19 h 25"/>
                <a:gd name="T18" fmla="*/ 0 w 43"/>
                <a:gd name="T19" fmla="*/ 18 h 25"/>
                <a:gd name="T20" fmla="*/ 1 w 43"/>
                <a:gd name="T21" fmla="*/ 10 h 25"/>
                <a:gd name="T22" fmla="*/ 2 w 43"/>
                <a:gd name="T23" fmla="*/ 1 h 25"/>
                <a:gd name="T24" fmla="*/ 3 w 43"/>
                <a:gd name="T25" fmla="*/ 0 h 25"/>
                <a:gd name="T26" fmla="*/ 6 w 43"/>
                <a:gd name="T27" fmla="*/ 6 h 25"/>
                <a:gd name="T28" fmla="*/ 38 w 43"/>
                <a:gd name="T2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5">
                  <a:moveTo>
                    <a:pt x="38" y="10"/>
                  </a:moveTo>
                  <a:cubicBezTo>
                    <a:pt x="43" y="11"/>
                    <a:pt x="41" y="5"/>
                    <a:pt x="43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10"/>
                    <a:pt x="42" y="13"/>
                    <a:pt x="42" y="15"/>
                  </a:cubicBezTo>
                  <a:cubicBezTo>
                    <a:pt x="42" y="18"/>
                    <a:pt x="41" y="21"/>
                    <a:pt x="41" y="24"/>
                  </a:cubicBezTo>
                  <a:cubicBezTo>
                    <a:pt x="41" y="25"/>
                    <a:pt x="41" y="25"/>
                    <a:pt x="40" y="25"/>
                  </a:cubicBezTo>
                  <a:cubicBezTo>
                    <a:pt x="38" y="25"/>
                    <a:pt x="41" y="20"/>
                    <a:pt x="37" y="19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4"/>
                    <a:pt x="2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1" y="7"/>
                    <a:pt x="2" y="4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2" y="5"/>
                    <a:pt x="6" y="6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7CB3D542-3CD3-4EB3-9A30-456479CE5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4938" y="3117850"/>
              <a:ext cx="184150" cy="147638"/>
            </a:xfrm>
            <a:custGeom>
              <a:avLst/>
              <a:gdLst>
                <a:gd name="T0" fmla="*/ 43 w 49"/>
                <a:gd name="T1" fmla="*/ 18 h 39"/>
                <a:gd name="T2" fmla="*/ 35 w 49"/>
                <a:gd name="T3" fmla="*/ 1 h 39"/>
                <a:gd name="T4" fmla="*/ 36 w 49"/>
                <a:gd name="T5" fmla="*/ 0 h 39"/>
                <a:gd name="T6" fmla="*/ 38 w 49"/>
                <a:gd name="T7" fmla="*/ 1 h 39"/>
                <a:gd name="T8" fmla="*/ 48 w 49"/>
                <a:gd name="T9" fmla="*/ 7 h 39"/>
                <a:gd name="T10" fmla="*/ 49 w 49"/>
                <a:gd name="T11" fmla="*/ 8 h 39"/>
                <a:gd name="T12" fmla="*/ 48 w 49"/>
                <a:gd name="T13" fmla="*/ 8 h 39"/>
                <a:gd name="T14" fmla="*/ 47 w 49"/>
                <a:gd name="T15" fmla="*/ 10 h 39"/>
                <a:gd name="T16" fmla="*/ 38 w 49"/>
                <a:gd name="T17" fmla="*/ 36 h 39"/>
                <a:gd name="T18" fmla="*/ 38 w 49"/>
                <a:gd name="T19" fmla="*/ 37 h 39"/>
                <a:gd name="T20" fmla="*/ 38 w 49"/>
                <a:gd name="T21" fmla="*/ 38 h 39"/>
                <a:gd name="T22" fmla="*/ 37 w 49"/>
                <a:gd name="T23" fmla="*/ 38 h 39"/>
                <a:gd name="T24" fmla="*/ 26 w 49"/>
                <a:gd name="T25" fmla="*/ 37 h 39"/>
                <a:gd name="T26" fmla="*/ 24 w 49"/>
                <a:gd name="T27" fmla="*/ 36 h 39"/>
                <a:gd name="T28" fmla="*/ 23 w 49"/>
                <a:gd name="T29" fmla="*/ 36 h 39"/>
                <a:gd name="T30" fmla="*/ 40 w 49"/>
                <a:gd name="T31" fmla="*/ 26 h 39"/>
                <a:gd name="T32" fmla="*/ 8 w 49"/>
                <a:gd name="T33" fmla="*/ 16 h 39"/>
                <a:gd name="T34" fmla="*/ 2 w 49"/>
                <a:gd name="T35" fmla="*/ 19 h 39"/>
                <a:gd name="T36" fmla="*/ 1 w 49"/>
                <a:gd name="T37" fmla="*/ 20 h 39"/>
                <a:gd name="T38" fmla="*/ 0 w 49"/>
                <a:gd name="T39" fmla="*/ 18 h 39"/>
                <a:gd name="T40" fmla="*/ 3 w 49"/>
                <a:gd name="T41" fmla="*/ 9 h 39"/>
                <a:gd name="T42" fmla="*/ 6 w 49"/>
                <a:gd name="T43" fmla="*/ 0 h 39"/>
                <a:gd name="T44" fmla="*/ 7 w 49"/>
                <a:gd name="T45" fmla="*/ 0 h 39"/>
                <a:gd name="T46" fmla="*/ 8 w 49"/>
                <a:gd name="T47" fmla="*/ 1 h 39"/>
                <a:gd name="T48" fmla="*/ 11 w 49"/>
                <a:gd name="T49" fmla="*/ 7 h 39"/>
                <a:gd name="T50" fmla="*/ 43 w 49"/>
                <a:gd name="T5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9">
                  <a:moveTo>
                    <a:pt x="43" y="18"/>
                  </a:moveTo>
                  <a:cubicBezTo>
                    <a:pt x="43" y="5"/>
                    <a:pt x="35" y="2"/>
                    <a:pt x="35" y="1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8"/>
                  </a:cubicBezTo>
                  <a:cubicBezTo>
                    <a:pt x="49" y="8"/>
                    <a:pt x="48" y="8"/>
                    <a:pt x="48" y="8"/>
                  </a:cubicBezTo>
                  <a:cubicBezTo>
                    <a:pt x="48" y="9"/>
                    <a:pt x="47" y="9"/>
                    <a:pt x="47" y="1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8" y="37"/>
                  </a:cubicBezTo>
                  <a:cubicBezTo>
                    <a:pt x="38" y="38"/>
                    <a:pt x="39" y="38"/>
                    <a:pt x="38" y="38"/>
                  </a:cubicBezTo>
                  <a:cubicBezTo>
                    <a:pt x="38" y="38"/>
                    <a:pt x="38" y="39"/>
                    <a:pt x="37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33" y="37"/>
                    <a:pt x="40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4"/>
                    <a:pt x="3" y="16"/>
                    <a:pt x="2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1" y="15"/>
                    <a:pt x="3" y="12"/>
                    <a:pt x="3" y="9"/>
                  </a:cubicBezTo>
                  <a:cubicBezTo>
                    <a:pt x="4" y="7"/>
                    <a:pt x="5" y="4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7" y="4"/>
                    <a:pt x="7" y="6"/>
                    <a:pt x="11" y="7"/>
                  </a:cubicBez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7C7F2F4-986B-40E4-80AB-A11CBCEF9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6375" y="3260725"/>
              <a:ext cx="192087" cy="180975"/>
            </a:xfrm>
            <a:custGeom>
              <a:avLst/>
              <a:gdLst>
                <a:gd name="T0" fmla="*/ 21 w 51"/>
                <a:gd name="T1" fmla="*/ 23 h 48"/>
                <a:gd name="T2" fmla="*/ 25 w 51"/>
                <a:gd name="T3" fmla="*/ 31 h 48"/>
                <a:gd name="T4" fmla="*/ 30 w 51"/>
                <a:gd name="T5" fmla="*/ 37 h 48"/>
                <a:gd name="T6" fmla="*/ 36 w 51"/>
                <a:gd name="T7" fmla="*/ 36 h 48"/>
                <a:gd name="T8" fmla="*/ 36 w 51"/>
                <a:gd name="T9" fmla="*/ 37 h 48"/>
                <a:gd name="T10" fmla="*/ 33 w 51"/>
                <a:gd name="T11" fmla="*/ 42 h 48"/>
                <a:gd name="T12" fmla="*/ 30 w 51"/>
                <a:gd name="T13" fmla="*/ 47 h 48"/>
                <a:gd name="T14" fmla="*/ 29 w 51"/>
                <a:gd name="T15" fmla="*/ 47 h 48"/>
                <a:gd name="T16" fmla="*/ 26 w 51"/>
                <a:gd name="T17" fmla="*/ 35 h 48"/>
                <a:gd name="T18" fmla="*/ 19 w 51"/>
                <a:gd name="T19" fmla="*/ 23 h 48"/>
                <a:gd name="T20" fmla="*/ 7 w 51"/>
                <a:gd name="T21" fmla="*/ 15 h 48"/>
                <a:gd name="T22" fmla="*/ 0 w 51"/>
                <a:gd name="T23" fmla="*/ 17 h 48"/>
                <a:gd name="T24" fmla="*/ 0 w 51"/>
                <a:gd name="T25" fmla="*/ 16 h 48"/>
                <a:gd name="T26" fmla="*/ 5 w 51"/>
                <a:gd name="T27" fmla="*/ 9 h 48"/>
                <a:gd name="T28" fmla="*/ 9 w 51"/>
                <a:gd name="T29" fmla="*/ 1 h 48"/>
                <a:gd name="T30" fmla="*/ 11 w 51"/>
                <a:gd name="T31" fmla="*/ 1 h 48"/>
                <a:gd name="T32" fmla="*/ 11 w 51"/>
                <a:gd name="T33" fmla="*/ 7 h 48"/>
                <a:gd name="T34" fmla="*/ 23 w 51"/>
                <a:gd name="T35" fmla="*/ 15 h 48"/>
                <a:gd name="T36" fmla="*/ 43 w 51"/>
                <a:gd name="T37" fmla="*/ 16 h 48"/>
                <a:gd name="T38" fmla="*/ 50 w 51"/>
                <a:gd name="T39" fmla="*/ 13 h 48"/>
                <a:gd name="T40" fmla="*/ 50 w 51"/>
                <a:gd name="T41" fmla="*/ 14 h 48"/>
                <a:gd name="T42" fmla="*/ 46 w 51"/>
                <a:gd name="T43" fmla="*/ 21 h 48"/>
                <a:gd name="T44" fmla="*/ 41 w 51"/>
                <a:gd name="T45" fmla="*/ 29 h 48"/>
                <a:gd name="T46" fmla="*/ 40 w 51"/>
                <a:gd name="T47" fmla="*/ 30 h 48"/>
                <a:gd name="T48" fmla="*/ 39 w 51"/>
                <a:gd name="T49" fmla="*/ 25 h 48"/>
                <a:gd name="T50" fmla="*/ 36 w 51"/>
                <a:gd name="T51" fmla="*/ 24 h 48"/>
                <a:gd name="T52" fmla="*/ 21 w 51"/>
                <a:gd name="T53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48">
                  <a:moveTo>
                    <a:pt x="21" y="2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7" y="34"/>
                    <a:pt x="29" y="36"/>
                    <a:pt x="30" y="37"/>
                  </a:cubicBezTo>
                  <a:cubicBezTo>
                    <a:pt x="34" y="39"/>
                    <a:pt x="35" y="35"/>
                    <a:pt x="36" y="36"/>
                  </a:cubicBezTo>
                  <a:cubicBezTo>
                    <a:pt x="36" y="36"/>
                    <a:pt x="36" y="37"/>
                    <a:pt x="36" y="37"/>
                  </a:cubicBezTo>
                  <a:cubicBezTo>
                    <a:pt x="35" y="39"/>
                    <a:pt x="34" y="40"/>
                    <a:pt x="33" y="42"/>
                  </a:cubicBezTo>
                  <a:cubicBezTo>
                    <a:pt x="32" y="44"/>
                    <a:pt x="31" y="46"/>
                    <a:pt x="30" y="47"/>
                  </a:cubicBezTo>
                  <a:cubicBezTo>
                    <a:pt x="29" y="48"/>
                    <a:pt x="29" y="48"/>
                    <a:pt x="29" y="47"/>
                  </a:cubicBezTo>
                  <a:cubicBezTo>
                    <a:pt x="28" y="47"/>
                    <a:pt x="31" y="45"/>
                    <a:pt x="26" y="3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2"/>
                    <a:pt x="2" y="18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2" y="13"/>
                    <a:pt x="4" y="11"/>
                    <a:pt x="5" y="9"/>
                  </a:cubicBezTo>
                  <a:cubicBezTo>
                    <a:pt x="6" y="6"/>
                    <a:pt x="8" y="4"/>
                    <a:pt x="9" y="1"/>
                  </a:cubicBezTo>
                  <a:cubicBezTo>
                    <a:pt x="10" y="0"/>
                    <a:pt x="10" y="0"/>
                    <a:pt x="11" y="1"/>
                  </a:cubicBezTo>
                  <a:cubicBezTo>
                    <a:pt x="12" y="2"/>
                    <a:pt x="7" y="5"/>
                    <a:pt x="11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9" y="16"/>
                    <a:pt x="49" y="12"/>
                    <a:pt x="50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49" y="17"/>
                    <a:pt x="47" y="19"/>
                    <a:pt x="46" y="21"/>
                  </a:cubicBezTo>
                  <a:cubicBezTo>
                    <a:pt x="44" y="24"/>
                    <a:pt x="43" y="26"/>
                    <a:pt x="41" y="29"/>
                  </a:cubicBezTo>
                  <a:cubicBezTo>
                    <a:pt x="41" y="30"/>
                    <a:pt x="40" y="30"/>
                    <a:pt x="40" y="30"/>
                  </a:cubicBezTo>
                  <a:cubicBezTo>
                    <a:pt x="39" y="29"/>
                    <a:pt x="42" y="26"/>
                    <a:pt x="39" y="25"/>
                  </a:cubicBezTo>
                  <a:cubicBezTo>
                    <a:pt x="38" y="24"/>
                    <a:pt x="37" y="24"/>
                    <a:pt x="36" y="24"/>
                  </a:cubicBezTo>
                  <a:lnTo>
                    <a:pt x="2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BA2FFB4C-A432-4463-8FB2-F15C5A2C0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0025" y="3271838"/>
              <a:ext cx="188912" cy="161925"/>
            </a:xfrm>
            <a:custGeom>
              <a:avLst/>
              <a:gdLst>
                <a:gd name="T0" fmla="*/ 35 w 50"/>
                <a:gd name="T1" fmla="*/ 32 h 43"/>
                <a:gd name="T2" fmla="*/ 34 w 50"/>
                <a:gd name="T3" fmla="*/ 32 h 43"/>
                <a:gd name="T4" fmla="*/ 36 w 50"/>
                <a:gd name="T5" fmla="*/ 31 h 43"/>
                <a:gd name="T6" fmla="*/ 41 w 50"/>
                <a:gd name="T7" fmla="*/ 11 h 43"/>
                <a:gd name="T8" fmla="*/ 29 w 50"/>
                <a:gd name="T9" fmla="*/ 7 h 43"/>
                <a:gd name="T10" fmla="*/ 25 w 50"/>
                <a:gd name="T11" fmla="*/ 39 h 43"/>
                <a:gd name="T12" fmla="*/ 7 w 50"/>
                <a:gd name="T13" fmla="*/ 35 h 43"/>
                <a:gd name="T14" fmla="*/ 3 w 50"/>
                <a:gd name="T15" fmla="*/ 25 h 43"/>
                <a:gd name="T16" fmla="*/ 0 w 50"/>
                <a:gd name="T17" fmla="*/ 24 h 43"/>
                <a:gd name="T18" fmla="*/ 1 w 50"/>
                <a:gd name="T19" fmla="*/ 23 h 43"/>
                <a:gd name="T20" fmla="*/ 10 w 50"/>
                <a:gd name="T21" fmla="*/ 15 h 43"/>
                <a:gd name="T22" fmla="*/ 11 w 50"/>
                <a:gd name="T23" fmla="*/ 14 h 43"/>
                <a:gd name="T24" fmla="*/ 12 w 50"/>
                <a:gd name="T25" fmla="*/ 14 h 43"/>
                <a:gd name="T26" fmla="*/ 10 w 50"/>
                <a:gd name="T27" fmla="*/ 17 h 43"/>
                <a:gd name="T28" fmla="*/ 8 w 50"/>
                <a:gd name="T29" fmla="*/ 34 h 43"/>
                <a:gd name="T30" fmla="*/ 18 w 50"/>
                <a:gd name="T31" fmla="*/ 37 h 43"/>
                <a:gd name="T32" fmla="*/ 22 w 50"/>
                <a:gd name="T33" fmla="*/ 5 h 43"/>
                <a:gd name="T34" fmla="*/ 42 w 50"/>
                <a:gd name="T35" fmla="*/ 10 h 43"/>
                <a:gd name="T36" fmla="*/ 46 w 50"/>
                <a:gd name="T37" fmla="*/ 21 h 43"/>
                <a:gd name="T38" fmla="*/ 50 w 50"/>
                <a:gd name="T39" fmla="*/ 22 h 43"/>
                <a:gd name="T40" fmla="*/ 50 w 50"/>
                <a:gd name="T41" fmla="*/ 23 h 43"/>
                <a:gd name="T42" fmla="*/ 35 w 50"/>
                <a:gd name="T43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3">
                  <a:moveTo>
                    <a:pt x="35" y="32"/>
                  </a:moveTo>
                  <a:cubicBezTo>
                    <a:pt x="35" y="33"/>
                    <a:pt x="35" y="33"/>
                    <a:pt x="34" y="32"/>
                  </a:cubicBezTo>
                  <a:cubicBezTo>
                    <a:pt x="34" y="32"/>
                    <a:pt x="35" y="31"/>
                    <a:pt x="36" y="31"/>
                  </a:cubicBezTo>
                  <a:cubicBezTo>
                    <a:pt x="41" y="25"/>
                    <a:pt x="46" y="18"/>
                    <a:pt x="41" y="11"/>
                  </a:cubicBezTo>
                  <a:cubicBezTo>
                    <a:pt x="38" y="6"/>
                    <a:pt x="33" y="4"/>
                    <a:pt x="29" y="7"/>
                  </a:cubicBezTo>
                  <a:cubicBezTo>
                    <a:pt x="19" y="14"/>
                    <a:pt x="37" y="31"/>
                    <a:pt x="25" y="39"/>
                  </a:cubicBezTo>
                  <a:cubicBezTo>
                    <a:pt x="19" y="43"/>
                    <a:pt x="11" y="41"/>
                    <a:pt x="7" y="35"/>
                  </a:cubicBezTo>
                  <a:cubicBezTo>
                    <a:pt x="4" y="30"/>
                    <a:pt x="4" y="26"/>
                    <a:pt x="3" y="25"/>
                  </a:cubicBezTo>
                  <a:cubicBezTo>
                    <a:pt x="2" y="23"/>
                    <a:pt x="1" y="25"/>
                    <a:pt x="0" y="24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1" y="15"/>
                    <a:pt x="10" y="17"/>
                  </a:cubicBezTo>
                  <a:cubicBezTo>
                    <a:pt x="6" y="23"/>
                    <a:pt x="4" y="28"/>
                    <a:pt x="8" y="34"/>
                  </a:cubicBezTo>
                  <a:cubicBezTo>
                    <a:pt x="11" y="38"/>
                    <a:pt x="14" y="39"/>
                    <a:pt x="18" y="37"/>
                  </a:cubicBezTo>
                  <a:cubicBezTo>
                    <a:pt x="26" y="31"/>
                    <a:pt x="8" y="14"/>
                    <a:pt x="22" y="5"/>
                  </a:cubicBezTo>
                  <a:cubicBezTo>
                    <a:pt x="28" y="0"/>
                    <a:pt x="37" y="2"/>
                    <a:pt x="42" y="10"/>
                  </a:cubicBezTo>
                  <a:cubicBezTo>
                    <a:pt x="46" y="15"/>
                    <a:pt x="45" y="19"/>
                    <a:pt x="46" y="21"/>
                  </a:cubicBezTo>
                  <a:cubicBezTo>
                    <a:pt x="48" y="23"/>
                    <a:pt x="49" y="21"/>
                    <a:pt x="50" y="22"/>
                  </a:cubicBezTo>
                  <a:cubicBezTo>
                    <a:pt x="50" y="23"/>
                    <a:pt x="50" y="23"/>
                    <a:pt x="50" y="23"/>
                  </a:cubicBezTo>
                  <a:lnTo>
                    <a:pt x="3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786766-C921-4673-A65D-B8DA1AF05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35275" y="3076575"/>
              <a:ext cx="200025" cy="206375"/>
            </a:xfrm>
            <a:custGeom>
              <a:avLst/>
              <a:gdLst>
                <a:gd name="T0" fmla="*/ 17 w 53"/>
                <a:gd name="T1" fmla="*/ 48 h 55"/>
                <a:gd name="T2" fmla="*/ 14 w 53"/>
                <a:gd name="T3" fmla="*/ 55 h 55"/>
                <a:gd name="T4" fmla="*/ 13 w 53"/>
                <a:gd name="T5" fmla="*/ 54 h 55"/>
                <a:gd name="T6" fmla="*/ 11 w 53"/>
                <a:gd name="T7" fmla="*/ 46 h 55"/>
                <a:gd name="T8" fmla="*/ 8 w 53"/>
                <a:gd name="T9" fmla="*/ 38 h 55"/>
                <a:gd name="T10" fmla="*/ 8 w 53"/>
                <a:gd name="T11" fmla="*/ 36 h 55"/>
                <a:gd name="T12" fmla="*/ 14 w 53"/>
                <a:gd name="T13" fmla="*/ 40 h 55"/>
                <a:gd name="T14" fmla="*/ 27 w 53"/>
                <a:gd name="T15" fmla="*/ 35 h 55"/>
                <a:gd name="T16" fmla="*/ 22 w 53"/>
                <a:gd name="T17" fmla="*/ 20 h 55"/>
                <a:gd name="T18" fmla="*/ 9 w 53"/>
                <a:gd name="T19" fmla="*/ 25 h 55"/>
                <a:gd name="T20" fmla="*/ 7 w 53"/>
                <a:gd name="T21" fmla="*/ 31 h 55"/>
                <a:gd name="T22" fmla="*/ 5 w 53"/>
                <a:gd name="T23" fmla="*/ 30 h 55"/>
                <a:gd name="T24" fmla="*/ 3 w 53"/>
                <a:gd name="T25" fmla="*/ 22 h 55"/>
                <a:gd name="T26" fmla="*/ 0 w 53"/>
                <a:gd name="T27" fmla="*/ 14 h 55"/>
                <a:gd name="T28" fmla="*/ 0 w 53"/>
                <a:gd name="T29" fmla="*/ 13 h 55"/>
                <a:gd name="T30" fmla="*/ 6 w 53"/>
                <a:gd name="T31" fmla="*/ 16 h 55"/>
                <a:gd name="T32" fmla="*/ 36 w 53"/>
                <a:gd name="T33" fmla="*/ 6 h 55"/>
                <a:gd name="T34" fmla="*/ 38 w 53"/>
                <a:gd name="T35" fmla="*/ 0 h 55"/>
                <a:gd name="T36" fmla="*/ 39 w 53"/>
                <a:gd name="T37" fmla="*/ 1 h 55"/>
                <a:gd name="T38" fmla="*/ 42 w 53"/>
                <a:gd name="T39" fmla="*/ 9 h 55"/>
                <a:gd name="T40" fmla="*/ 45 w 53"/>
                <a:gd name="T41" fmla="*/ 17 h 55"/>
                <a:gd name="T42" fmla="*/ 44 w 53"/>
                <a:gd name="T43" fmla="*/ 18 h 55"/>
                <a:gd name="T44" fmla="*/ 39 w 53"/>
                <a:gd name="T45" fmla="*/ 15 h 55"/>
                <a:gd name="T46" fmla="*/ 24 w 53"/>
                <a:gd name="T47" fmla="*/ 20 h 55"/>
                <a:gd name="T48" fmla="*/ 29 w 53"/>
                <a:gd name="T49" fmla="*/ 35 h 55"/>
                <a:gd name="T50" fmla="*/ 44 w 53"/>
                <a:gd name="T51" fmla="*/ 30 h 55"/>
                <a:gd name="T52" fmla="*/ 46 w 53"/>
                <a:gd name="T53" fmla="*/ 24 h 55"/>
                <a:gd name="T54" fmla="*/ 47 w 53"/>
                <a:gd name="T55" fmla="*/ 24 h 55"/>
                <a:gd name="T56" fmla="*/ 50 w 53"/>
                <a:gd name="T57" fmla="*/ 33 h 55"/>
                <a:gd name="T58" fmla="*/ 53 w 53"/>
                <a:gd name="T59" fmla="*/ 41 h 55"/>
                <a:gd name="T60" fmla="*/ 52 w 53"/>
                <a:gd name="T61" fmla="*/ 42 h 55"/>
                <a:gd name="T62" fmla="*/ 47 w 53"/>
                <a:gd name="T63" fmla="*/ 38 h 55"/>
                <a:gd name="T64" fmla="*/ 17 w 53"/>
                <a:gd name="T65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5">
                  <a:moveTo>
                    <a:pt x="17" y="48"/>
                  </a:moveTo>
                  <a:cubicBezTo>
                    <a:pt x="12" y="50"/>
                    <a:pt x="16" y="54"/>
                    <a:pt x="14" y="55"/>
                  </a:cubicBezTo>
                  <a:cubicBezTo>
                    <a:pt x="14" y="55"/>
                    <a:pt x="14" y="55"/>
                    <a:pt x="13" y="54"/>
                  </a:cubicBezTo>
                  <a:cubicBezTo>
                    <a:pt x="12" y="51"/>
                    <a:pt x="12" y="48"/>
                    <a:pt x="11" y="46"/>
                  </a:cubicBezTo>
                  <a:cubicBezTo>
                    <a:pt x="10" y="43"/>
                    <a:pt x="9" y="41"/>
                    <a:pt x="8" y="38"/>
                  </a:cubicBezTo>
                  <a:cubicBezTo>
                    <a:pt x="8" y="37"/>
                    <a:pt x="8" y="36"/>
                    <a:pt x="8" y="36"/>
                  </a:cubicBezTo>
                  <a:cubicBezTo>
                    <a:pt x="10" y="36"/>
                    <a:pt x="9" y="41"/>
                    <a:pt x="14" y="40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6"/>
                    <a:pt x="8" y="31"/>
                    <a:pt x="7" y="31"/>
                  </a:cubicBezTo>
                  <a:cubicBezTo>
                    <a:pt x="6" y="31"/>
                    <a:pt x="6" y="31"/>
                    <a:pt x="5" y="30"/>
                  </a:cubicBezTo>
                  <a:cubicBezTo>
                    <a:pt x="4" y="27"/>
                    <a:pt x="4" y="24"/>
                    <a:pt x="3" y="22"/>
                  </a:cubicBezTo>
                  <a:cubicBezTo>
                    <a:pt x="2" y="20"/>
                    <a:pt x="1" y="17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2"/>
                    <a:pt x="1" y="18"/>
                    <a:pt x="6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5"/>
                    <a:pt x="37" y="0"/>
                    <a:pt x="38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0" y="4"/>
                    <a:pt x="41" y="7"/>
                    <a:pt x="42" y="9"/>
                  </a:cubicBezTo>
                  <a:cubicBezTo>
                    <a:pt x="43" y="11"/>
                    <a:pt x="44" y="14"/>
                    <a:pt x="45" y="17"/>
                  </a:cubicBezTo>
                  <a:cubicBezTo>
                    <a:pt x="45" y="18"/>
                    <a:pt x="45" y="18"/>
                    <a:pt x="44" y="18"/>
                  </a:cubicBezTo>
                  <a:cubicBezTo>
                    <a:pt x="43" y="19"/>
                    <a:pt x="43" y="13"/>
                    <a:pt x="39" y="1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9" y="28"/>
                    <a:pt x="45" y="24"/>
                    <a:pt x="46" y="24"/>
                  </a:cubicBezTo>
                  <a:cubicBezTo>
                    <a:pt x="47" y="23"/>
                    <a:pt x="47" y="24"/>
                    <a:pt x="47" y="24"/>
                  </a:cubicBezTo>
                  <a:cubicBezTo>
                    <a:pt x="48" y="27"/>
                    <a:pt x="49" y="30"/>
                    <a:pt x="50" y="33"/>
                  </a:cubicBezTo>
                  <a:cubicBezTo>
                    <a:pt x="51" y="35"/>
                    <a:pt x="52" y="38"/>
                    <a:pt x="53" y="41"/>
                  </a:cubicBezTo>
                  <a:cubicBezTo>
                    <a:pt x="53" y="41"/>
                    <a:pt x="53" y="42"/>
                    <a:pt x="52" y="42"/>
                  </a:cubicBezTo>
                  <a:cubicBezTo>
                    <a:pt x="51" y="42"/>
                    <a:pt x="51" y="37"/>
                    <a:pt x="47" y="38"/>
                  </a:cubicBezTo>
                  <a:lnTo>
                    <a:pt x="1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57A297D-8676-4B72-85E4-E4D89FF5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54325" y="2906713"/>
              <a:ext cx="163512" cy="146050"/>
            </a:xfrm>
            <a:custGeom>
              <a:avLst/>
              <a:gdLst>
                <a:gd name="T0" fmla="*/ 6 w 43"/>
                <a:gd name="T1" fmla="*/ 33 h 39"/>
                <a:gd name="T2" fmla="*/ 2 w 43"/>
                <a:gd name="T3" fmla="*/ 39 h 39"/>
                <a:gd name="T4" fmla="*/ 1 w 43"/>
                <a:gd name="T5" fmla="*/ 37 h 39"/>
                <a:gd name="T6" fmla="*/ 1 w 43"/>
                <a:gd name="T7" fmla="*/ 29 h 39"/>
                <a:gd name="T8" fmla="*/ 0 w 43"/>
                <a:gd name="T9" fmla="*/ 7 h 39"/>
                <a:gd name="T10" fmla="*/ 11 w 43"/>
                <a:gd name="T11" fmla="*/ 3 h 39"/>
                <a:gd name="T12" fmla="*/ 13 w 43"/>
                <a:gd name="T13" fmla="*/ 3 h 39"/>
                <a:gd name="T14" fmla="*/ 13 w 43"/>
                <a:gd name="T15" fmla="*/ 4 h 39"/>
                <a:gd name="T16" fmla="*/ 9 w 43"/>
                <a:gd name="T17" fmla="*/ 7 h 39"/>
                <a:gd name="T18" fmla="*/ 2 w 43"/>
                <a:gd name="T19" fmla="*/ 21 h 39"/>
                <a:gd name="T20" fmla="*/ 2 w 43"/>
                <a:gd name="T21" fmla="*/ 24 h 39"/>
                <a:gd name="T22" fmla="*/ 20 w 43"/>
                <a:gd name="T23" fmla="*/ 24 h 39"/>
                <a:gd name="T24" fmla="*/ 20 w 43"/>
                <a:gd name="T25" fmla="*/ 22 h 39"/>
                <a:gd name="T26" fmla="*/ 12 w 43"/>
                <a:gd name="T27" fmla="*/ 15 h 39"/>
                <a:gd name="T28" fmla="*/ 10 w 43"/>
                <a:gd name="T29" fmla="*/ 14 h 39"/>
                <a:gd name="T30" fmla="*/ 11 w 43"/>
                <a:gd name="T31" fmla="*/ 13 h 39"/>
                <a:gd name="T32" fmla="*/ 30 w 43"/>
                <a:gd name="T33" fmla="*/ 13 h 39"/>
                <a:gd name="T34" fmla="*/ 31 w 43"/>
                <a:gd name="T35" fmla="*/ 13 h 39"/>
                <a:gd name="T36" fmla="*/ 29 w 43"/>
                <a:gd name="T37" fmla="*/ 14 h 39"/>
                <a:gd name="T38" fmla="*/ 21 w 43"/>
                <a:gd name="T39" fmla="*/ 22 h 39"/>
                <a:gd name="T40" fmla="*/ 21 w 43"/>
                <a:gd name="T41" fmla="*/ 24 h 39"/>
                <a:gd name="T42" fmla="*/ 37 w 43"/>
                <a:gd name="T43" fmla="*/ 23 h 39"/>
                <a:gd name="T44" fmla="*/ 41 w 43"/>
                <a:gd name="T45" fmla="*/ 18 h 39"/>
                <a:gd name="T46" fmla="*/ 27 w 43"/>
                <a:gd name="T47" fmla="*/ 2 h 39"/>
                <a:gd name="T48" fmla="*/ 25 w 43"/>
                <a:gd name="T49" fmla="*/ 1 h 39"/>
                <a:gd name="T50" fmla="*/ 26 w 43"/>
                <a:gd name="T51" fmla="*/ 0 h 39"/>
                <a:gd name="T52" fmla="*/ 28 w 43"/>
                <a:gd name="T53" fmla="*/ 0 h 39"/>
                <a:gd name="T54" fmla="*/ 41 w 43"/>
                <a:gd name="T55" fmla="*/ 2 h 39"/>
                <a:gd name="T56" fmla="*/ 42 w 43"/>
                <a:gd name="T57" fmla="*/ 27 h 39"/>
                <a:gd name="T58" fmla="*/ 43 w 43"/>
                <a:gd name="T59" fmla="*/ 35 h 39"/>
                <a:gd name="T60" fmla="*/ 42 w 43"/>
                <a:gd name="T61" fmla="*/ 37 h 39"/>
                <a:gd name="T62" fmla="*/ 38 w 43"/>
                <a:gd name="T63" fmla="*/ 32 h 39"/>
                <a:gd name="T64" fmla="*/ 6 w 43"/>
                <a:gd name="T65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9">
                  <a:moveTo>
                    <a:pt x="6" y="33"/>
                  </a:moveTo>
                  <a:cubicBezTo>
                    <a:pt x="1" y="33"/>
                    <a:pt x="4" y="39"/>
                    <a:pt x="2" y="39"/>
                  </a:cubicBezTo>
                  <a:cubicBezTo>
                    <a:pt x="2" y="39"/>
                    <a:pt x="1" y="38"/>
                    <a:pt x="1" y="37"/>
                  </a:cubicBezTo>
                  <a:cubicBezTo>
                    <a:pt x="1" y="34"/>
                    <a:pt x="1" y="31"/>
                    <a:pt x="1" y="29"/>
                  </a:cubicBezTo>
                  <a:cubicBezTo>
                    <a:pt x="1" y="21"/>
                    <a:pt x="0" y="14"/>
                    <a:pt x="0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4" y="4"/>
                    <a:pt x="12" y="4"/>
                    <a:pt x="9" y="7"/>
                  </a:cubicBezTo>
                  <a:cubicBezTo>
                    <a:pt x="4" y="10"/>
                    <a:pt x="2" y="14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18"/>
                    <a:pt x="16" y="15"/>
                    <a:pt x="12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1" y="13"/>
                    <a:pt x="31" y="13"/>
                  </a:cubicBezTo>
                  <a:cubicBezTo>
                    <a:pt x="31" y="14"/>
                    <a:pt x="30" y="14"/>
                    <a:pt x="29" y="14"/>
                  </a:cubicBezTo>
                  <a:cubicBezTo>
                    <a:pt x="24" y="15"/>
                    <a:pt x="21" y="18"/>
                    <a:pt x="21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1"/>
                    <a:pt x="41" y="18"/>
                  </a:cubicBezTo>
                  <a:cubicBezTo>
                    <a:pt x="40" y="8"/>
                    <a:pt x="33" y="3"/>
                    <a:pt x="27" y="2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0"/>
                    <a:pt x="42" y="19"/>
                    <a:pt x="42" y="27"/>
                  </a:cubicBezTo>
                  <a:cubicBezTo>
                    <a:pt x="43" y="29"/>
                    <a:pt x="43" y="32"/>
                    <a:pt x="43" y="35"/>
                  </a:cubicBezTo>
                  <a:cubicBezTo>
                    <a:pt x="43" y="36"/>
                    <a:pt x="43" y="37"/>
                    <a:pt x="42" y="37"/>
                  </a:cubicBezTo>
                  <a:cubicBezTo>
                    <a:pt x="41" y="37"/>
                    <a:pt x="43" y="31"/>
                    <a:pt x="38" y="32"/>
                  </a:cubicBezTo>
                  <a:lnTo>
                    <a:pt x="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7A7E37A-C4F7-485A-BBE9-6664507D0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9563" y="2679700"/>
              <a:ext cx="188912" cy="200025"/>
            </a:xfrm>
            <a:custGeom>
              <a:avLst/>
              <a:gdLst>
                <a:gd name="T0" fmla="*/ 33 w 50"/>
                <a:gd name="T1" fmla="*/ 42 h 53"/>
                <a:gd name="T2" fmla="*/ 41 w 50"/>
                <a:gd name="T3" fmla="*/ 40 h 53"/>
                <a:gd name="T4" fmla="*/ 43 w 50"/>
                <a:gd name="T5" fmla="*/ 37 h 53"/>
                <a:gd name="T6" fmla="*/ 43 w 50"/>
                <a:gd name="T7" fmla="*/ 38 h 53"/>
                <a:gd name="T8" fmla="*/ 42 w 50"/>
                <a:gd name="T9" fmla="*/ 45 h 53"/>
                <a:gd name="T10" fmla="*/ 40 w 50"/>
                <a:gd name="T11" fmla="*/ 52 h 53"/>
                <a:gd name="T12" fmla="*/ 40 w 50"/>
                <a:gd name="T13" fmla="*/ 53 h 53"/>
                <a:gd name="T14" fmla="*/ 39 w 50"/>
                <a:gd name="T15" fmla="*/ 49 h 53"/>
                <a:gd name="T16" fmla="*/ 32 w 50"/>
                <a:gd name="T17" fmla="*/ 44 h 53"/>
                <a:gd name="T18" fmla="*/ 6 w 50"/>
                <a:gd name="T19" fmla="*/ 38 h 53"/>
                <a:gd name="T20" fmla="*/ 1 w 50"/>
                <a:gd name="T21" fmla="*/ 43 h 53"/>
                <a:gd name="T22" fmla="*/ 0 w 50"/>
                <a:gd name="T23" fmla="*/ 44 h 53"/>
                <a:gd name="T24" fmla="*/ 0 w 50"/>
                <a:gd name="T25" fmla="*/ 43 h 53"/>
                <a:gd name="T26" fmla="*/ 1 w 50"/>
                <a:gd name="T27" fmla="*/ 37 h 53"/>
                <a:gd name="T28" fmla="*/ 3 w 50"/>
                <a:gd name="T29" fmla="*/ 30 h 53"/>
                <a:gd name="T30" fmla="*/ 34 w 50"/>
                <a:gd name="T31" fmla="*/ 15 h 53"/>
                <a:gd name="T32" fmla="*/ 34 w 50"/>
                <a:gd name="T33" fmla="*/ 15 h 53"/>
                <a:gd name="T34" fmla="*/ 17 w 50"/>
                <a:gd name="T35" fmla="*/ 11 h 53"/>
                <a:gd name="T36" fmla="*/ 8 w 50"/>
                <a:gd name="T37" fmla="*/ 13 h 53"/>
                <a:gd name="T38" fmla="*/ 6 w 50"/>
                <a:gd name="T39" fmla="*/ 16 h 53"/>
                <a:gd name="T40" fmla="*/ 6 w 50"/>
                <a:gd name="T41" fmla="*/ 15 h 53"/>
                <a:gd name="T42" fmla="*/ 8 w 50"/>
                <a:gd name="T43" fmla="*/ 8 h 53"/>
                <a:gd name="T44" fmla="*/ 9 w 50"/>
                <a:gd name="T45" fmla="*/ 1 h 53"/>
                <a:gd name="T46" fmla="*/ 10 w 50"/>
                <a:gd name="T47" fmla="*/ 0 h 53"/>
                <a:gd name="T48" fmla="*/ 10 w 50"/>
                <a:gd name="T49" fmla="*/ 4 h 53"/>
                <a:gd name="T50" fmla="*/ 17 w 50"/>
                <a:gd name="T51" fmla="*/ 9 h 53"/>
                <a:gd name="T52" fmla="*/ 48 w 50"/>
                <a:gd name="T53" fmla="*/ 16 h 53"/>
                <a:gd name="T54" fmla="*/ 49 w 50"/>
                <a:gd name="T55" fmla="*/ 17 h 53"/>
                <a:gd name="T56" fmla="*/ 48 w 50"/>
                <a:gd name="T57" fmla="*/ 18 h 53"/>
                <a:gd name="T58" fmla="*/ 9 w 50"/>
                <a:gd name="T59" fmla="*/ 37 h 53"/>
                <a:gd name="T60" fmla="*/ 9 w 50"/>
                <a:gd name="T61" fmla="*/ 37 h 53"/>
                <a:gd name="T62" fmla="*/ 33 w 50"/>
                <a:gd name="T6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3">
                  <a:moveTo>
                    <a:pt x="33" y="42"/>
                  </a:moveTo>
                  <a:cubicBezTo>
                    <a:pt x="37" y="44"/>
                    <a:pt x="40" y="42"/>
                    <a:pt x="41" y="40"/>
                  </a:cubicBezTo>
                  <a:cubicBezTo>
                    <a:pt x="42" y="39"/>
                    <a:pt x="42" y="37"/>
                    <a:pt x="43" y="37"/>
                  </a:cubicBezTo>
                  <a:cubicBezTo>
                    <a:pt x="43" y="38"/>
                    <a:pt x="44" y="38"/>
                    <a:pt x="43" y="38"/>
                  </a:cubicBezTo>
                  <a:cubicBezTo>
                    <a:pt x="43" y="40"/>
                    <a:pt x="42" y="43"/>
                    <a:pt x="42" y="45"/>
                  </a:cubicBezTo>
                  <a:cubicBezTo>
                    <a:pt x="41" y="48"/>
                    <a:pt x="41" y="50"/>
                    <a:pt x="40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2"/>
                    <a:pt x="39" y="51"/>
                    <a:pt x="39" y="49"/>
                  </a:cubicBezTo>
                  <a:cubicBezTo>
                    <a:pt x="39" y="47"/>
                    <a:pt x="37" y="45"/>
                    <a:pt x="32" y="4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3" y="40"/>
                    <a:pt x="2" y="41"/>
                    <a:pt x="1" y="43"/>
                  </a:cubicBezTo>
                  <a:cubicBezTo>
                    <a:pt x="1" y="44"/>
                    <a:pt x="1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1"/>
                    <a:pt x="1" y="39"/>
                    <a:pt x="1" y="3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10"/>
                    <a:pt x="9" y="11"/>
                    <a:pt x="8" y="13"/>
                  </a:cubicBezTo>
                  <a:cubicBezTo>
                    <a:pt x="7" y="14"/>
                    <a:pt x="7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3"/>
                    <a:pt x="7" y="10"/>
                    <a:pt x="8" y="8"/>
                  </a:cubicBezTo>
                  <a:cubicBezTo>
                    <a:pt x="8" y="6"/>
                    <a:pt x="8" y="3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1" y="1"/>
                    <a:pt x="10" y="2"/>
                    <a:pt x="10" y="4"/>
                  </a:cubicBezTo>
                  <a:cubicBezTo>
                    <a:pt x="11" y="6"/>
                    <a:pt x="12" y="8"/>
                    <a:pt x="17" y="9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50" y="17"/>
                    <a:pt x="49" y="17"/>
                  </a:cubicBezTo>
                  <a:cubicBezTo>
                    <a:pt x="49" y="18"/>
                    <a:pt x="49" y="18"/>
                    <a:pt x="48" y="18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lnTo>
                    <a:pt x="3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A86F9C5F-4EBD-4EC7-B6DE-DA4EBEBE7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4000" y="2536825"/>
              <a:ext cx="182562" cy="180975"/>
            </a:xfrm>
            <a:custGeom>
              <a:avLst/>
              <a:gdLst>
                <a:gd name="T0" fmla="*/ 40 w 48"/>
                <a:gd name="T1" fmla="*/ 33 h 48"/>
                <a:gd name="T2" fmla="*/ 40 w 48"/>
                <a:gd name="T3" fmla="*/ 18 h 48"/>
                <a:gd name="T4" fmla="*/ 35 w 48"/>
                <a:gd name="T5" fmla="*/ 11 h 48"/>
                <a:gd name="T6" fmla="*/ 36 w 48"/>
                <a:gd name="T7" fmla="*/ 11 h 48"/>
                <a:gd name="T8" fmla="*/ 38 w 48"/>
                <a:gd name="T9" fmla="*/ 12 h 48"/>
                <a:gd name="T10" fmla="*/ 48 w 48"/>
                <a:gd name="T11" fmla="*/ 20 h 48"/>
                <a:gd name="T12" fmla="*/ 42 w 48"/>
                <a:gd name="T13" fmla="*/ 33 h 48"/>
                <a:gd name="T14" fmla="*/ 36 w 48"/>
                <a:gd name="T15" fmla="*/ 47 h 48"/>
                <a:gd name="T16" fmla="*/ 35 w 48"/>
                <a:gd name="T17" fmla="*/ 47 h 48"/>
                <a:gd name="T18" fmla="*/ 34 w 48"/>
                <a:gd name="T19" fmla="*/ 46 h 48"/>
                <a:gd name="T20" fmla="*/ 9 w 48"/>
                <a:gd name="T21" fmla="*/ 9 h 48"/>
                <a:gd name="T22" fmla="*/ 7 w 48"/>
                <a:gd name="T23" fmla="*/ 13 h 48"/>
                <a:gd name="T24" fmla="*/ 8 w 48"/>
                <a:gd name="T25" fmla="*/ 29 h 48"/>
                <a:gd name="T26" fmla="*/ 11 w 48"/>
                <a:gd name="T27" fmla="*/ 33 h 48"/>
                <a:gd name="T28" fmla="*/ 10 w 48"/>
                <a:gd name="T29" fmla="*/ 34 h 48"/>
                <a:gd name="T30" fmla="*/ 9 w 48"/>
                <a:gd name="T31" fmla="*/ 33 h 48"/>
                <a:gd name="T32" fmla="*/ 0 w 48"/>
                <a:gd name="T33" fmla="*/ 25 h 48"/>
                <a:gd name="T34" fmla="*/ 6 w 48"/>
                <a:gd name="T35" fmla="*/ 13 h 48"/>
                <a:gd name="T36" fmla="*/ 11 w 48"/>
                <a:gd name="T37" fmla="*/ 0 h 48"/>
                <a:gd name="T38" fmla="*/ 12 w 48"/>
                <a:gd name="T39" fmla="*/ 0 h 48"/>
                <a:gd name="T40" fmla="*/ 14 w 48"/>
                <a:gd name="T41" fmla="*/ 1 h 48"/>
                <a:gd name="T42" fmla="*/ 38 w 48"/>
                <a:gd name="T43" fmla="*/ 38 h 48"/>
                <a:gd name="T44" fmla="*/ 40 w 48"/>
                <a:gd name="T4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48">
                  <a:moveTo>
                    <a:pt x="40" y="33"/>
                  </a:moveTo>
                  <a:cubicBezTo>
                    <a:pt x="43" y="27"/>
                    <a:pt x="42" y="21"/>
                    <a:pt x="40" y="18"/>
                  </a:cubicBezTo>
                  <a:cubicBezTo>
                    <a:pt x="38" y="13"/>
                    <a:pt x="34" y="12"/>
                    <a:pt x="35" y="11"/>
                  </a:cubicBezTo>
                  <a:cubicBezTo>
                    <a:pt x="35" y="11"/>
                    <a:pt x="35" y="11"/>
                    <a:pt x="36" y="11"/>
                  </a:cubicBezTo>
                  <a:cubicBezTo>
                    <a:pt x="36" y="11"/>
                    <a:pt x="37" y="11"/>
                    <a:pt x="38" y="1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6" y="24"/>
                    <a:pt x="44" y="29"/>
                    <a:pt x="42" y="33"/>
                  </a:cubicBezTo>
                  <a:cubicBezTo>
                    <a:pt x="40" y="38"/>
                    <a:pt x="38" y="42"/>
                    <a:pt x="36" y="47"/>
                  </a:cubicBezTo>
                  <a:cubicBezTo>
                    <a:pt x="35" y="47"/>
                    <a:pt x="35" y="48"/>
                    <a:pt x="35" y="47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9"/>
                    <a:pt x="5" y="24"/>
                    <a:pt x="8" y="29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10" y="33"/>
                    <a:pt x="10" y="33"/>
                    <a:pt x="9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21"/>
                    <a:pt x="4" y="17"/>
                    <a:pt x="6" y="13"/>
                  </a:cubicBezTo>
                  <a:cubicBezTo>
                    <a:pt x="8" y="9"/>
                    <a:pt x="9" y="5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4" y="1"/>
                  </a:cubicBezTo>
                  <a:cubicBezTo>
                    <a:pt x="38" y="38"/>
                    <a:pt x="38" y="38"/>
                    <a:pt x="38" y="38"/>
                  </a:cubicBezTo>
                  <a:lnTo>
                    <a:pt x="4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49FA007C-A213-42AA-ABED-2D0BE420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20975" y="2359025"/>
              <a:ext cx="222250" cy="227013"/>
            </a:xfrm>
            <a:custGeom>
              <a:avLst/>
              <a:gdLst>
                <a:gd name="T0" fmla="*/ 7 w 59"/>
                <a:gd name="T1" fmla="*/ 34 h 60"/>
                <a:gd name="T2" fmla="*/ 0 w 59"/>
                <a:gd name="T3" fmla="*/ 35 h 60"/>
                <a:gd name="T4" fmla="*/ 0 w 59"/>
                <a:gd name="T5" fmla="*/ 34 h 60"/>
                <a:gd name="T6" fmla="*/ 6 w 59"/>
                <a:gd name="T7" fmla="*/ 27 h 60"/>
                <a:gd name="T8" fmla="*/ 11 w 59"/>
                <a:gd name="T9" fmla="*/ 20 h 60"/>
                <a:gd name="T10" fmla="*/ 12 w 59"/>
                <a:gd name="T11" fmla="*/ 20 h 60"/>
                <a:gd name="T12" fmla="*/ 12 w 59"/>
                <a:gd name="T13" fmla="*/ 27 h 60"/>
                <a:gd name="T14" fmla="*/ 23 w 59"/>
                <a:gd name="T15" fmla="*/ 36 h 60"/>
                <a:gd name="T16" fmla="*/ 33 w 59"/>
                <a:gd name="T17" fmla="*/ 23 h 60"/>
                <a:gd name="T18" fmla="*/ 22 w 59"/>
                <a:gd name="T19" fmla="*/ 14 h 60"/>
                <a:gd name="T20" fmla="*/ 16 w 59"/>
                <a:gd name="T21" fmla="*/ 16 h 60"/>
                <a:gd name="T22" fmla="*/ 16 w 59"/>
                <a:gd name="T23" fmla="*/ 14 h 60"/>
                <a:gd name="T24" fmla="*/ 21 w 59"/>
                <a:gd name="T25" fmla="*/ 8 h 60"/>
                <a:gd name="T26" fmla="*/ 26 w 59"/>
                <a:gd name="T27" fmla="*/ 1 h 60"/>
                <a:gd name="T28" fmla="*/ 28 w 59"/>
                <a:gd name="T29" fmla="*/ 1 h 60"/>
                <a:gd name="T30" fmla="*/ 28 w 59"/>
                <a:gd name="T31" fmla="*/ 7 h 60"/>
                <a:gd name="T32" fmla="*/ 52 w 59"/>
                <a:gd name="T33" fmla="*/ 27 h 60"/>
                <a:gd name="T34" fmla="*/ 59 w 59"/>
                <a:gd name="T35" fmla="*/ 26 h 60"/>
                <a:gd name="T36" fmla="*/ 59 w 59"/>
                <a:gd name="T37" fmla="*/ 27 h 60"/>
                <a:gd name="T38" fmla="*/ 53 w 59"/>
                <a:gd name="T39" fmla="*/ 34 h 60"/>
                <a:gd name="T40" fmla="*/ 48 w 59"/>
                <a:gd name="T41" fmla="*/ 40 h 60"/>
                <a:gd name="T42" fmla="*/ 47 w 59"/>
                <a:gd name="T43" fmla="*/ 41 h 60"/>
                <a:gd name="T44" fmla="*/ 47 w 59"/>
                <a:gd name="T45" fmla="*/ 34 h 60"/>
                <a:gd name="T46" fmla="*/ 34 w 59"/>
                <a:gd name="T47" fmla="*/ 24 h 60"/>
                <a:gd name="T48" fmla="*/ 24 w 59"/>
                <a:gd name="T49" fmla="*/ 36 h 60"/>
                <a:gd name="T50" fmla="*/ 37 w 59"/>
                <a:gd name="T51" fmla="*/ 46 h 60"/>
                <a:gd name="T52" fmla="*/ 43 w 59"/>
                <a:gd name="T53" fmla="*/ 45 h 60"/>
                <a:gd name="T54" fmla="*/ 43 w 59"/>
                <a:gd name="T55" fmla="*/ 46 h 60"/>
                <a:gd name="T56" fmla="*/ 38 w 59"/>
                <a:gd name="T57" fmla="*/ 53 h 60"/>
                <a:gd name="T58" fmla="*/ 33 w 59"/>
                <a:gd name="T59" fmla="*/ 60 h 60"/>
                <a:gd name="T60" fmla="*/ 31 w 59"/>
                <a:gd name="T61" fmla="*/ 60 h 60"/>
                <a:gd name="T62" fmla="*/ 31 w 59"/>
                <a:gd name="T63" fmla="*/ 53 h 60"/>
                <a:gd name="T64" fmla="*/ 7 w 59"/>
                <a:gd name="T6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60">
                  <a:moveTo>
                    <a:pt x="7" y="34"/>
                  </a:moveTo>
                  <a:cubicBezTo>
                    <a:pt x="3" y="31"/>
                    <a:pt x="1" y="36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2" y="31"/>
                    <a:pt x="4" y="29"/>
                    <a:pt x="6" y="27"/>
                  </a:cubicBezTo>
                  <a:cubicBezTo>
                    <a:pt x="7" y="25"/>
                    <a:pt x="9" y="23"/>
                    <a:pt x="11" y="20"/>
                  </a:cubicBezTo>
                  <a:cubicBezTo>
                    <a:pt x="11" y="20"/>
                    <a:pt x="12" y="20"/>
                    <a:pt x="12" y="20"/>
                  </a:cubicBezTo>
                  <a:cubicBezTo>
                    <a:pt x="14" y="21"/>
                    <a:pt x="8" y="24"/>
                    <a:pt x="12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1"/>
                    <a:pt x="17" y="17"/>
                    <a:pt x="16" y="16"/>
                  </a:cubicBezTo>
                  <a:cubicBezTo>
                    <a:pt x="15" y="15"/>
                    <a:pt x="15" y="15"/>
                    <a:pt x="16" y="14"/>
                  </a:cubicBezTo>
                  <a:cubicBezTo>
                    <a:pt x="18" y="12"/>
                    <a:pt x="20" y="10"/>
                    <a:pt x="21" y="8"/>
                  </a:cubicBezTo>
                  <a:cubicBezTo>
                    <a:pt x="23" y="6"/>
                    <a:pt x="24" y="3"/>
                    <a:pt x="26" y="1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9" y="2"/>
                    <a:pt x="24" y="4"/>
                    <a:pt x="28" y="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6" y="30"/>
                    <a:pt x="58" y="25"/>
                    <a:pt x="59" y="26"/>
                  </a:cubicBezTo>
                  <a:cubicBezTo>
                    <a:pt x="59" y="26"/>
                    <a:pt x="59" y="26"/>
                    <a:pt x="59" y="27"/>
                  </a:cubicBezTo>
                  <a:cubicBezTo>
                    <a:pt x="57" y="30"/>
                    <a:pt x="55" y="32"/>
                    <a:pt x="53" y="34"/>
                  </a:cubicBezTo>
                  <a:cubicBezTo>
                    <a:pt x="52" y="36"/>
                    <a:pt x="50" y="38"/>
                    <a:pt x="48" y="40"/>
                  </a:cubicBezTo>
                  <a:cubicBezTo>
                    <a:pt x="48" y="41"/>
                    <a:pt x="47" y="41"/>
                    <a:pt x="47" y="41"/>
                  </a:cubicBezTo>
                  <a:cubicBezTo>
                    <a:pt x="46" y="40"/>
                    <a:pt x="51" y="37"/>
                    <a:pt x="47" y="3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1" y="50"/>
                    <a:pt x="42" y="44"/>
                    <a:pt x="43" y="45"/>
                  </a:cubicBezTo>
                  <a:cubicBezTo>
                    <a:pt x="44" y="45"/>
                    <a:pt x="44" y="46"/>
                    <a:pt x="43" y="46"/>
                  </a:cubicBezTo>
                  <a:cubicBezTo>
                    <a:pt x="41" y="49"/>
                    <a:pt x="39" y="51"/>
                    <a:pt x="38" y="53"/>
                  </a:cubicBezTo>
                  <a:cubicBezTo>
                    <a:pt x="36" y="55"/>
                    <a:pt x="35" y="57"/>
                    <a:pt x="33" y="60"/>
                  </a:cubicBezTo>
                  <a:cubicBezTo>
                    <a:pt x="32" y="60"/>
                    <a:pt x="32" y="60"/>
                    <a:pt x="31" y="60"/>
                  </a:cubicBezTo>
                  <a:cubicBezTo>
                    <a:pt x="30" y="59"/>
                    <a:pt x="35" y="57"/>
                    <a:pt x="31" y="53"/>
                  </a:cubicBezTo>
                  <a:lnTo>
                    <a:pt x="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4ED0FC7-43AF-4C44-99D9-F5FE104D7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63813" y="2243138"/>
              <a:ext cx="196850" cy="195263"/>
            </a:xfrm>
            <a:custGeom>
              <a:avLst/>
              <a:gdLst>
                <a:gd name="T0" fmla="*/ 7 w 52"/>
                <a:gd name="T1" fmla="*/ 19 h 52"/>
                <a:gd name="T2" fmla="*/ 0 w 52"/>
                <a:gd name="T3" fmla="*/ 19 h 52"/>
                <a:gd name="T4" fmla="*/ 1 w 52"/>
                <a:gd name="T5" fmla="*/ 17 h 52"/>
                <a:gd name="T6" fmla="*/ 8 w 52"/>
                <a:gd name="T7" fmla="*/ 12 h 52"/>
                <a:gd name="T8" fmla="*/ 25 w 52"/>
                <a:gd name="T9" fmla="*/ 0 h 52"/>
                <a:gd name="T10" fmla="*/ 35 w 52"/>
                <a:gd name="T11" fmla="*/ 7 h 52"/>
                <a:gd name="T12" fmla="*/ 36 w 52"/>
                <a:gd name="T13" fmla="*/ 8 h 52"/>
                <a:gd name="T14" fmla="*/ 36 w 52"/>
                <a:gd name="T15" fmla="*/ 9 h 52"/>
                <a:gd name="T16" fmla="*/ 30 w 52"/>
                <a:gd name="T17" fmla="*/ 7 h 52"/>
                <a:gd name="T18" fmla="*/ 15 w 52"/>
                <a:gd name="T19" fmla="*/ 9 h 52"/>
                <a:gd name="T20" fmla="*/ 12 w 52"/>
                <a:gd name="T21" fmla="*/ 11 h 52"/>
                <a:gd name="T22" fmla="*/ 22 w 52"/>
                <a:gd name="T23" fmla="*/ 25 h 52"/>
                <a:gd name="T24" fmla="*/ 23 w 52"/>
                <a:gd name="T25" fmla="*/ 24 h 52"/>
                <a:gd name="T26" fmla="*/ 25 w 52"/>
                <a:gd name="T27" fmla="*/ 14 h 52"/>
                <a:gd name="T28" fmla="*/ 25 w 52"/>
                <a:gd name="T29" fmla="*/ 12 h 52"/>
                <a:gd name="T30" fmla="*/ 26 w 52"/>
                <a:gd name="T31" fmla="*/ 12 h 52"/>
                <a:gd name="T32" fmla="*/ 37 w 52"/>
                <a:gd name="T33" fmla="*/ 28 h 52"/>
                <a:gd name="T34" fmla="*/ 37 w 52"/>
                <a:gd name="T35" fmla="*/ 29 h 52"/>
                <a:gd name="T36" fmla="*/ 35 w 52"/>
                <a:gd name="T37" fmla="*/ 28 h 52"/>
                <a:gd name="T38" fmla="*/ 24 w 52"/>
                <a:gd name="T39" fmla="*/ 26 h 52"/>
                <a:gd name="T40" fmla="*/ 23 w 52"/>
                <a:gd name="T41" fmla="*/ 26 h 52"/>
                <a:gd name="T42" fmla="*/ 32 w 52"/>
                <a:gd name="T43" fmla="*/ 39 h 52"/>
                <a:gd name="T44" fmla="*/ 39 w 52"/>
                <a:gd name="T45" fmla="*/ 40 h 52"/>
                <a:gd name="T46" fmla="*/ 45 w 52"/>
                <a:gd name="T47" fmla="*/ 20 h 52"/>
                <a:gd name="T48" fmla="*/ 44 w 52"/>
                <a:gd name="T49" fmla="*/ 18 h 52"/>
                <a:gd name="T50" fmla="*/ 45 w 52"/>
                <a:gd name="T51" fmla="*/ 18 h 52"/>
                <a:gd name="T52" fmla="*/ 46 w 52"/>
                <a:gd name="T53" fmla="*/ 19 h 52"/>
                <a:gd name="T54" fmla="*/ 52 w 52"/>
                <a:gd name="T55" fmla="*/ 32 h 52"/>
                <a:gd name="T56" fmla="*/ 32 w 52"/>
                <a:gd name="T57" fmla="*/ 46 h 52"/>
                <a:gd name="T58" fmla="*/ 25 w 52"/>
                <a:gd name="T59" fmla="*/ 51 h 52"/>
                <a:gd name="T60" fmla="*/ 23 w 52"/>
                <a:gd name="T61" fmla="*/ 51 h 52"/>
                <a:gd name="T62" fmla="*/ 25 w 52"/>
                <a:gd name="T63" fmla="*/ 45 h 52"/>
                <a:gd name="T64" fmla="*/ 7 w 52"/>
                <a:gd name="T65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2">
                  <a:moveTo>
                    <a:pt x="7" y="19"/>
                  </a:moveTo>
                  <a:cubicBezTo>
                    <a:pt x="4" y="15"/>
                    <a:pt x="1" y="20"/>
                    <a:pt x="0" y="19"/>
                  </a:cubicBezTo>
                  <a:cubicBezTo>
                    <a:pt x="0" y="18"/>
                    <a:pt x="0" y="18"/>
                    <a:pt x="1" y="17"/>
                  </a:cubicBezTo>
                  <a:cubicBezTo>
                    <a:pt x="3" y="16"/>
                    <a:pt x="6" y="14"/>
                    <a:pt x="8" y="12"/>
                  </a:cubicBezTo>
                  <a:cubicBezTo>
                    <a:pt x="14" y="8"/>
                    <a:pt x="20" y="4"/>
                    <a:pt x="2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6" y="8"/>
                    <a:pt x="36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9"/>
                    <a:pt x="35" y="9"/>
                    <a:pt x="30" y="7"/>
                  </a:cubicBezTo>
                  <a:cubicBezTo>
                    <a:pt x="25" y="5"/>
                    <a:pt x="21" y="5"/>
                    <a:pt x="15" y="9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22"/>
                    <a:pt x="28" y="18"/>
                    <a:pt x="25" y="14"/>
                  </a:cubicBezTo>
                  <a:cubicBezTo>
                    <a:pt x="25" y="13"/>
                    <a:pt x="25" y="12"/>
                    <a:pt x="25" y="12"/>
                  </a:cubicBezTo>
                  <a:cubicBezTo>
                    <a:pt x="25" y="12"/>
                    <a:pt x="26" y="12"/>
                    <a:pt x="26" y="12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9"/>
                  </a:cubicBezTo>
                  <a:cubicBezTo>
                    <a:pt x="36" y="29"/>
                    <a:pt x="36" y="29"/>
                    <a:pt x="35" y="28"/>
                  </a:cubicBezTo>
                  <a:cubicBezTo>
                    <a:pt x="32" y="24"/>
                    <a:pt x="28" y="23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4" y="41"/>
                    <a:pt x="35" y="42"/>
                    <a:pt x="39" y="40"/>
                  </a:cubicBezTo>
                  <a:cubicBezTo>
                    <a:pt x="46" y="34"/>
                    <a:pt x="47" y="26"/>
                    <a:pt x="45" y="20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5" y="18"/>
                    <a:pt x="46" y="19"/>
                    <a:pt x="46" y="1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45" y="37"/>
                    <a:pt x="39" y="41"/>
                    <a:pt x="32" y="46"/>
                  </a:cubicBezTo>
                  <a:cubicBezTo>
                    <a:pt x="30" y="48"/>
                    <a:pt x="27" y="49"/>
                    <a:pt x="25" y="51"/>
                  </a:cubicBezTo>
                  <a:cubicBezTo>
                    <a:pt x="24" y="52"/>
                    <a:pt x="24" y="52"/>
                    <a:pt x="23" y="51"/>
                  </a:cubicBezTo>
                  <a:cubicBezTo>
                    <a:pt x="22" y="50"/>
                    <a:pt x="28" y="49"/>
                    <a:pt x="25" y="45"/>
                  </a:cubicBezTo>
                  <a:lnTo>
                    <a:pt x="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EFC32084-C1F9-4B96-9777-51953F913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7125" y="2141538"/>
              <a:ext cx="188912" cy="203200"/>
            </a:xfrm>
            <a:custGeom>
              <a:avLst/>
              <a:gdLst>
                <a:gd name="T0" fmla="*/ 19 w 50"/>
                <a:gd name="T1" fmla="*/ 42 h 54"/>
                <a:gd name="T2" fmla="*/ 26 w 50"/>
                <a:gd name="T3" fmla="*/ 48 h 54"/>
                <a:gd name="T4" fmla="*/ 29 w 50"/>
                <a:gd name="T5" fmla="*/ 48 h 54"/>
                <a:gd name="T6" fmla="*/ 28 w 50"/>
                <a:gd name="T7" fmla="*/ 49 h 54"/>
                <a:gd name="T8" fmla="*/ 22 w 50"/>
                <a:gd name="T9" fmla="*/ 51 h 54"/>
                <a:gd name="T10" fmla="*/ 15 w 50"/>
                <a:gd name="T11" fmla="*/ 54 h 54"/>
                <a:gd name="T12" fmla="*/ 14 w 50"/>
                <a:gd name="T13" fmla="*/ 54 h 54"/>
                <a:gd name="T14" fmla="*/ 17 w 50"/>
                <a:gd name="T15" fmla="*/ 51 h 54"/>
                <a:gd name="T16" fmla="*/ 18 w 50"/>
                <a:gd name="T17" fmla="*/ 43 h 54"/>
                <a:gd name="T18" fmla="*/ 8 w 50"/>
                <a:gd name="T19" fmla="*/ 18 h 54"/>
                <a:gd name="T20" fmla="*/ 2 w 50"/>
                <a:gd name="T21" fmla="*/ 16 h 54"/>
                <a:gd name="T22" fmla="*/ 0 w 50"/>
                <a:gd name="T23" fmla="*/ 16 h 54"/>
                <a:gd name="T24" fmla="*/ 1 w 50"/>
                <a:gd name="T25" fmla="*/ 15 h 54"/>
                <a:gd name="T26" fmla="*/ 7 w 50"/>
                <a:gd name="T27" fmla="*/ 13 h 54"/>
                <a:gd name="T28" fmla="*/ 13 w 50"/>
                <a:gd name="T29" fmla="*/ 10 h 54"/>
                <a:gd name="T30" fmla="*/ 43 w 50"/>
                <a:gd name="T31" fmla="*/ 28 h 54"/>
                <a:gd name="T32" fmla="*/ 43 w 50"/>
                <a:gd name="T33" fmla="*/ 28 h 54"/>
                <a:gd name="T34" fmla="*/ 37 w 50"/>
                <a:gd name="T35" fmla="*/ 11 h 54"/>
                <a:gd name="T36" fmla="*/ 31 w 50"/>
                <a:gd name="T37" fmla="*/ 6 h 54"/>
                <a:gd name="T38" fmla="*/ 27 w 50"/>
                <a:gd name="T39" fmla="*/ 6 h 54"/>
                <a:gd name="T40" fmla="*/ 28 w 50"/>
                <a:gd name="T41" fmla="*/ 5 h 54"/>
                <a:gd name="T42" fmla="*/ 34 w 50"/>
                <a:gd name="T43" fmla="*/ 2 h 54"/>
                <a:gd name="T44" fmla="*/ 41 w 50"/>
                <a:gd name="T45" fmla="*/ 0 h 54"/>
                <a:gd name="T46" fmla="*/ 42 w 50"/>
                <a:gd name="T47" fmla="*/ 0 h 54"/>
                <a:gd name="T48" fmla="*/ 39 w 50"/>
                <a:gd name="T49" fmla="*/ 2 h 54"/>
                <a:gd name="T50" fmla="*/ 38 w 50"/>
                <a:gd name="T51" fmla="*/ 11 h 54"/>
                <a:gd name="T52" fmla="*/ 50 w 50"/>
                <a:gd name="T53" fmla="*/ 40 h 54"/>
                <a:gd name="T54" fmla="*/ 50 w 50"/>
                <a:gd name="T55" fmla="*/ 42 h 54"/>
                <a:gd name="T56" fmla="*/ 48 w 50"/>
                <a:gd name="T57" fmla="*/ 42 h 54"/>
                <a:gd name="T58" fmla="*/ 11 w 50"/>
                <a:gd name="T59" fmla="*/ 19 h 54"/>
                <a:gd name="T60" fmla="*/ 11 w 50"/>
                <a:gd name="T61" fmla="*/ 19 h 54"/>
                <a:gd name="T62" fmla="*/ 19 w 50"/>
                <a:gd name="T63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4">
                  <a:moveTo>
                    <a:pt x="19" y="42"/>
                  </a:moveTo>
                  <a:cubicBezTo>
                    <a:pt x="21" y="47"/>
                    <a:pt x="24" y="48"/>
                    <a:pt x="26" y="48"/>
                  </a:cubicBezTo>
                  <a:cubicBezTo>
                    <a:pt x="27" y="48"/>
                    <a:pt x="29" y="47"/>
                    <a:pt x="29" y="48"/>
                  </a:cubicBezTo>
                  <a:cubicBezTo>
                    <a:pt x="29" y="48"/>
                    <a:pt x="29" y="49"/>
                    <a:pt x="28" y="49"/>
                  </a:cubicBezTo>
                  <a:cubicBezTo>
                    <a:pt x="26" y="50"/>
                    <a:pt x="24" y="50"/>
                    <a:pt x="22" y="51"/>
                  </a:cubicBezTo>
                  <a:cubicBezTo>
                    <a:pt x="20" y="52"/>
                    <a:pt x="17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3"/>
                    <a:pt x="16" y="53"/>
                    <a:pt x="17" y="51"/>
                  </a:cubicBezTo>
                  <a:cubicBezTo>
                    <a:pt x="18" y="50"/>
                    <a:pt x="20" y="47"/>
                    <a:pt x="18" y="4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4" y="16"/>
                    <a:pt x="2" y="16"/>
                  </a:cubicBezTo>
                  <a:cubicBezTo>
                    <a:pt x="1" y="16"/>
                    <a:pt x="0" y="17"/>
                    <a:pt x="0" y="16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" y="14"/>
                    <a:pt x="5" y="14"/>
                    <a:pt x="7" y="1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7"/>
                    <a:pt x="33" y="6"/>
                    <a:pt x="31" y="6"/>
                  </a:cubicBezTo>
                  <a:cubicBezTo>
                    <a:pt x="29" y="6"/>
                    <a:pt x="28" y="7"/>
                    <a:pt x="27" y="6"/>
                  </a:cubicBezTo>
                  <a:cubicBezTo>
                    <a:pt x="27" y="5"/>
                    <a:pt x="27" y="5"/>
                    <a:pt x="28" y="5"/>
                  </a:cubicBezTo>
                  <a:cubicBezTo>
                    <a:pt x="30" y="4"/>
                    <a:pt x="32" y="3"/>
                    <a:pt x="34" y="2"/>
                  </a:cubicBezTo>
                  <a:cubicBezTo>
                    <a:pt x="37" y="2"/>
                    <a:pt x="39" y="1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1" y="1"/>
                    <a:pt x="39" y="2"/>
                  </a:cubicBezTo>
                  <a:cubicBezTo>
                    <a:pt x="38" y="4"/>
                    <a:pt x="37" y="6"/>
                    <a:pt x="38" y="11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2"/>
                    <a:pt x="50" y="42"/>
                  </a:cubicBezTo>
                  <a:cubicBezTo>
                    <a:pt x="49" y="43"/>
                    <a:pt x="49" y="42"/>
                    <a:pt x="48" y="42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lnTo>
                    <a:pt x="19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7C6636B3-6AB8-4F1F-8CB6-D549588D0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60625" y="3556000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BC6A6280-2580-44DD-9346-E8D30FA26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8300" y="3556000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444EE881-7F51-4A4D-95F2-A1386E5AA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5925" y="2012950"/>
              <a:ext cx="1855787" cy="1855788"/>
            </a:xfrm>
            <a:custGeom>
              <a:avLst/>
              <a:gdLst>
                <a:gd name="T0" fmla="*/ 246 w 492"/>
                <a:gd name="T1" fmla="*/ 492 h 492"/>
                <a:gd name="T2" fmla="*/ 150 w 492"/>
                <a:gd name="T3" fmla="*/ 473 h 492"/>
                <a:gd name="T4" fmla="*/ 72 w 492"/>
                <a:gd name="T5" fmla="*/ 420 h 492"/>
                <a:gd name="T6" fmla="*/ 19 w 492"/>
                <a:gd name="T7" fmla="*/ 342 h 492"/>
                <a:gd name="T8" fmla="*/ 0 w 492"/>
                <a:gd name="T9" fmla="*/ 246 h 492"/>
                <a:gd name="T10" fmla="*/ 19 w 492"/>
                <a:gd name="T11" fmla="*/ 150 h 492"/>
                <a:gd name="T12" fmla="*/ 72 w 492"/>
                <a:gd name="T13" fmla="*/ 72 h 492"/>
                <a:gd name="T14" fmla="*/ 150 w 492"/>
                <a:gd name="T15" fmla="*/ 20 h 492"/>
                <a:gd name="T16" fmla="*/ 246 w 492"/>
                <a:gd name="T17" fmla="*/ 0 h 492"/>
                <a:gd name="T18" fmla="*/ 342 w 492"/>
                <a:gd name="T19" fmla="*/ 20 h 492"/>
                <a:gd name="T20" fmla="*/ 420 w 492"/>
                <a:gd name="T21" fmla="*/ 72 h 492"/>
                <a:gd name="T22" fmla="*/ 473 w 492"/>
                <a:gd name="T23" fmla="*/ 150 h 492"/>
                <a:gd name="T24" fmla="*/ 492 w 492"/>
                <a:gd name="T25" fmla="*/ 246 h 492"/>
                <a:gd name="T26" fmla="*/ 473 w 492"/>
                <a:gd name="T27" fmla="*/ 342 h 492"/>
                <a:gd name="T28" fmla="*/ 420 w 492"/>
                <a:gd name="T29" fmla="*/ 420 h 492"/>
                <a:gd name="T30" fmla="*/ 342 w 492"/>
                <a:gd name="T31" fmla="*/ 473 h 492"/>
                <a:gd name="T32" fmla="*/ 246 w 492"/>
                <a:gd name="T33" fmla="*/ 492 h 492"/>
                <a:gd name="T34" fmla="*/ 246 w 492"/>
                <a:gd name="T35" fmla="*/ 12 h 492"/>
                <a:gd name="T36" fmla="*/ 12 w 492"/>
                <a:gd name="T37" fmla="*/ 246 h 492"/>
                <a:gd name="T38" fmla="*/ 246 w 492"/>
                <a:gd name="T39" fmla="*/ 481 h 492"/>
                <a:gd name="T40" fmla="*/ 481 w 492"/>
                <a:gd name="T41" fmla="*/ 246 h 492"/>
                <a:gd name="T42" fmla="*/ 246 w 492"/>
                <a:gd name="T43" fmla="*/ 1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2" h="492">
                  <a:moveTo>
                    <a:pt x="246" y="492"/>
                  </a:moveTo>
                  <a:cubicBezTo>
                    <a:pt x="213" y="492"/>
                    <a:pt x="181" y="486"/>
                    <a:pt x="150" y="473"/>
                  </a:cubicBezTo>
                  <a:cubicBezTo>
                    <a:pt x="121" y="460"/>
                    <a:pt x="95" y="443"/>
                    <a:pt x="72" y="420"/>
                  </a:cubicBezTo>
                  <a:cubicBezTo>
                    <a:pt x="50" y="398"/>
                    <a:pt x="32" y="371"/>
                    <a:pt x="19" y="342"/>
                  </a:cubicBezTo>
                  <a:cubicBezTo>
                    <a:pt x="7" y="312"/>
                    <a:pt x="0" y="279"/>
                    <a:pt x="0" y="246"/>
                  </a:cubicBezTo>
                  <a:cubicBezTo>
                    <a:pt x="0" y="213"/>
                    <a:pt x="7" y="181"/>
                    <a:pt x="19" y="150"/>
                  </a:cubicBezTo>
                  <a:cubicBezTo>
                    <a:pt x="32" y="121"/>
                    <a:pt x="50" y="95"/>
                    <a:pt x="72" y="72"/>
                  </a:cubicBezTo>
                  <a:cubicBezTo>
                    <a:pt x="95" y="50"/>
                    <a:pt x="121" y="32"/>
                    <a:pt x="150" y="20"/>
                  </a:cubicBezTo>
                  <a:cubicBezTo>
                    <a:pt x="181" y="7"/>
                    <a:pt x="213" y="0"/>
                    <a:pt x="246" y="0"/>
                  </a:cubicBezTo>
                  <a:cubicBezTo>
                    <a:pt x="279" y="0"/>
                    <a:pt x="311" y="7"/>
                    <a:pt x="342" y="20"/>
                  </a:cubicBezTo>
                  <a:cubicBezTo>
                    <a:pt x="371" y="32"/>
                    <a:pt x="397" y="50"/>
                    <a:pt x="420" y="72"/>
                  </a:cubicBezTo>
                  <a:cubicBezTo>
                    <a:pt x="443" y="95"/>
                    <a:pt x="460" y="121"/>
                    <a:pt x="473" y="150"/>
                  </a:cubicBezTo>
                  <a:cubicBezTo>
                    <a:pt x="486" y="181"/>
                    <a:pt x="492" y="213"/>
                    <a:pt x="492" y="246"/>
                  </a:cubicBezTo>
                  <a:cubicBezTo>
                    <a:pt x="492" y="279"/>
                    <a:pt x="486" y="312"/>
                    <a:pt x="473" y="342"/>
                  </a:cubicBezTo>
                  <a:cubicBezTo>
                    <a:pt x="460" y="371"/>
                    <a:pt x="443" y="398"/>
                    <a:pt x="420" y="420"/>
                  </a:cubicBezTo>
                  <a:cubicBezTo>
                    <a:pt x="397" y="443"/>
                    <a:pt x="371" y="460"/>
                    <a:pt x="342" y="473"/>
                  </a:cubicBezTo>
                  <a:cubicBezTo>
                    <a:pt x="311" y="486"/>
                    <a:pt x="279" y="492"/>
                    <a:pt x="246" y="492"/>
                  </a:cubicBezTo>
                  <a:close/>
                  <a:moveTo>
                    <a:pt x="246" y="12"/>
                  </a:moveTo>
                  <a:cubicBezTo>
                    <a:pt x="117" y="12"/>
                    <a:pt x="12" y="117"/>
                    <a:pt x="12" y="246"/>
                  </a:cubicBezTo>
                  <a:cubicBezTo>
                    <a:pt x="12" y="375"/>
                    <a:pt x="117" y="481"/>
                    <a:pt x="246" y="481"/>
                  </a:cubicBezTo>
                  <a:cubicBezTo>
                    <a:pt x="375" y="481"/>
                    <a:pt x="481" y="375"/>
                    <a:pt x="481" y="246"/>
                  </a:cubicBezTo>
                  <a:cubicBezTo>
                    <a:pt x="481" y="117"/>
                    <a:pt x="375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71FCD6F0-0DD3-45EA-AEFE-26807409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39975" y="3570288"/>
              <a:ext cx="112712" cy="166688"/>
            </a:xfrm>
            <a:custGeom>
              <a:avLst/>
              <a:gdLst>
                <a:gd name="T0" fmla="*/ 19 w 30"/>
                <a:gd name="T1" fmla="*/ 36 h 44"/>
                <a:gd name="T2" fmla="*/ 22 w 30"/>
                <a:gd name="T3" fmla="*/ 41 h 44"/>
                <a:gd name="T4" fmla="*/ 26 w 30"/>
                <a:gd name="T5" fmla="*/ 44 h 44"/>
                <a:gd name="T6" fmla="*/ 25 w 30"/>
                <a:gd name="T7" fmla="*/ 44 h 44"/>
                <a:gd name="T8" fmla="*/ 13 w 30"/>
                <a:gd name="T9" fmla="*/ 40 h 44"/>
                <a:gd name="T10" fmla="*/ 1 w 30"/>
                <a:gd name="T11" fmla="*/ 36 h 44"/>
                <a:gd name="T12" fmla="*/ 0 w 30"/>
                <a:gd name="T13" fmla="*/ 35 h 44"/>
                <a:gd name="T14" fmla="*/ 4 w 30"/>
                <a:gd name="T15" fmla="*/ 36 h 44"/>
                <a:gd name="T16" fmla="*/ 10 w 30"/>
                <a:gd name="T17" fmla="*/ 33 h 44"/>
                <a:gd name="T18" fmla="*/ 20 w 30"/>
                <a:gd name="T19" fmla="*/ 6 h 44"/>
                <a:gd name="T20" fmla="*/ 19 w 30"/>
                <a:gd name="T21" fmla="*/ 4 h 44"/>
                <a:gd name="T22" fmla="*/ 11 w 30"/>
                <a:gd name="T23" fmla="*/ 2 h 44"/>
                <a:gd name="T24" fmla="*/ 10 w 30"/>
                <a:gd name="T25" fmla="*/ 1 h 44"/>
                <a:gd name="T26" fmla="*/ 17 w 30"/>
                <a:gd name="T27" fmla="*/ 2 h 44"/>
                <a:gd name="T28" fmla="*/ 29 w 30"/>
                <a:gd name="T29" fmla="*/ 1 h 44"/>
                <a:gd name="T30" fmla="*/ 30 w 30"/>
                <a:gd name="T31" fmla="*/ 3 h 44"/>
                <a:gd name="T32" fmla="*/ 19 w 30"/>
                <a:gd name="T33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44">
                  <a:moveTo>
                    <a:pt x="19" y="36"/>
                  </a:moveTo>
                  <a:cubicBezTo>
                    <a:pt x="18" y="38"/>
                    <a:pt x="19" y="40"/>
                    <a:pt x="22" y="41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4"/>
                    <a:pt x="25" y="44"/>
                    <a:pt x="25" y="44"/>
                  </a:cubicBezTo>
                  <a:cubicBezTo>
                    <a:pt x="21" y="43"/>
                    <a:pt x="17" y="41"/>
                    <a:pt x="13" y="40"/>
                  </a:cubicBezTo>
                  <a:cubicBezTo>
                    <a:pt x="9" y="39"/>
                    <a:pt x="5" y="38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1" y="34"/>
                    <a:pt x="1" y="35"/>
                    <a:pt x="4" y="36"/>
                  </a:cubicBezTo>
                  <a:cubicBezTo>
                    <a:pt x="8" y="36"/>
                    <a:pt x="10" y="36"/>
                    <a:pt x="10" y="3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2" y="1"/>
                    <a:pt x="17" y="2"/>
                  </a:cubicBezTo>
                  <a:cubicBezTo>
                    <a:pt x="25" y="3"/>
                    <a:pt x="28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85F3EE9C-B631-4B2D-A84F-17E405020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875" y="3597275"/>
              <a:ext cx="125412" cy="157163"/>
            </a:xfrm>
            <a:custGeom>
              <a:avLst/>
              <a:gdLst>
                <a:gd name="T0" fmla="*/ 17 w 33"/>
                <a:gd name="T1" fmla="*/ 1 h 42"/>
                <a:gd name="T2" fmla="*/ 32 w 33"/>
                <a:gd name="T3" fmla="*/ 20 h 42"/>
                <a:gd name="T4" fmla="*/ 4 w 33"/>
                <a:gd name="T5" fmla="*/ 42 h 42"/>
                <a:gd name="T6" fmla="*/ 4 w 33"/>
                <a:gd name="T7" fmla="*/ 42 h 42"/>
                <a:gd name="T8" fmla="*/ 22 w 33"/>
                <a:gd name="T9" fmla="*/ 24 h 42"/>
                <a:gd name="T10" fmla="*/ 13 w 33"/>
                <a:gd name="T11" fmla="*/ 26 h 42"/>
                <a:gd name="T12" fmla="*/ 0 w 33"/>
                <a:gd name="T13" fmla="*/ 12 h 42"/>
                <a:gd name="T14" fmla="*/ 17 w 33"/>
                <a:gd name="T15" fmla="*/ 1 h 42"/>
                <a:gd name="T16" fmla="*/ 15 w 33"/>
                <a:gd name="T17" fmla="*/ 25 h 42"/>
                <a:gd name="T18" fmla="*/ 22 w 33"/>
                <a:gd name="T19" fmla="*/ 22 h 42"/>
                <a:gd name="T20" fmla="*/ 23 w 33"/>
                <a:gd name="T21" fmla="*/ 17 h 42"/>
                <a:gd name="T22" fmla="*/ 17 w 33"/>
                <a:gd name="T23" fmla="*/ 2 h 42"/>
                <a:gd name="T24" fmla="*/ 9 w 33"/>
                <a:gd name="T25" fmla="*/ 13 h 42"/>
                <a:gd name="T26" fmla="*/ 15 w 33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2">
                  <a:moveTo>
                    <a:pt x="17" y="1"/>
                  </a:moveTo>
                  <a:cubicBezTo>
                    <a:pt x="27" y="2"/>
                    <a:pt x="33" y="10"/>
                    <a:pt x="32" y="20"/>
                  </a:cubicBezTo>
                  <a:cubicBezTo>
                    <a:pt x="30" y="38"/>
                    <a:pt x="7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1"/>
                    <a:pt x="17" y="39"/>
                    <a:pt x="22" y="24"/>
                  </a:cubicBezTo>
                  <a:cubicBezTo>
                    <a:pt x="19" y="26"/>
                    <a:pt x="17" y="26"/>
                    <a:pt x="13" y="26"/>
                  </a:cubicBezTo>
                  <a:cubicBezTo>
                    <a:pt x="3" y="25"/>
                    <a:pt x="0" y="18"/>
                    <a:pt x="0" y="12"/>
                  </a:cubicBezTo>
                  <a:cubicBezTo>
                    <a:pt x="1" y="5"/>
                    <a:pt x="7" y="0"/>
                    <a:pt x="17" y="1"/>
                  </a:cubicBezTo>
                  <a:close/>
                  <a:moveTo>
                    <a:pt x="15" y="25"/>
                  </a:moveTo>
                  <a:cubicBezTo>
                    <a:pt x="18" y="25"/>
                    <a:pt x="21" y="23"/>
                    <a:pt x="22" y="22"/>
                  </a:cubicBezTo>
                  <a:cubicBezTo>
                    <a:pt x="23" y="22"/>
                    <a:pt x="23" y="19"/>
                    <a:pt x="23" y="17"/>
                  </a:cubicBezTo>
                  <a:cubicBezTo>
                    <a:pt x="25" y="6"/>
                    <a:pt x="21" y="2"/>
                    <a:pt x="17" y="2"/>
                  </a:cubicBezTo>
                  <a:cubicBezTo>
                    <a:pt x="14" y="2"/>
                    <a:pt x="10" y="3"/>
                    <a:pt x="9" y="13"/>
                  </a:cubicBezTo>
                  <a:cubicBezTo>
                    <a:pt x="8" y="21"/>
                    <a:pt x="11" y="24"/>
                    <a:pt x="1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9BC72EBB-D90B-467A-89E8-DFC973B36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12950" y="3600450"/>
              <a:ext cx="120650" cy="161925"/>
            </a:xfrm>
            <a:custGeom>
              <a:avLst/>
              <a:gdLst>
                <a:gd name="T0" fmla="*/ 6 w 32"/>
                <a:gd name="T1" fmla="*/ 22 h 43"/>
                <a:gd name="T2" fmla="*/ 1 w 32"/>
                <a:gd name="T3" fmla="*/ 13 h 43"/>
                <a:gd name="T4" fmla="*/ 14 w 32"/>
                <a:gd name="T5" fmla="*/ 0 h 43"/>
                <a:gd name="T6" fmla="*/ 27 w 32"/>
                <a:gd name="T7" fmla="*/ 9 h 43"/>
                <a:gd name="T8" fmla="*/ 23 w 32"/>
                <a:gd name="T9" fmla="*/ 18 h 43"/>
                <a:gd name="T10" fmla="*/ 32 w 32"/>
                <a:gd name="T11" fmla="*/ 29 h 43"/>
                <a:gd name="T12" fmla="*/ 16 w 32"/>
                <a:gd name="T13" fmla="*/ 43 h 43"/>
                <a:gd name="T14" fmla="*/ 1 w 32"/>
                <a:gd name="T15" fmla="*/ 32 h 43"/>
                <a:gd name="T16" fmla="*/ 6 w 32"/>
                <a:gd name="T17" fmla="*/ 22 h 43"/>
                <a:gd name="T18" fmla="*/ 16 w 32"/>
                <a:gd name="T19" fmla="*/ 42 h 43"/>
                <a:gd name="T20" fmla="*/ 24 w 32"/>
                <a:gd name="T21" fmla="*/ 32 h 43"/>
                <a:gd name="T22" fmla="*/ 16 w 32"/>
                <a:gd name="T23" fmla="*/ 25 h 43"/>
                <a:gd name="T24" fmla="*/ 8 w 32"/>
                <a:gd name="T25" fmla="*/ 22 h 43"/>
                <a:gd name="T26" fmla="*/ 5 w 32"/>
                <a:gd name="T27" fmla="*/ 31 h 43"/>
                <a:gd name="T28" fmla="*/ 16 w 32"/>
                <a:gd name="T29" fmla="*/ 42 h 43"/>
                <a:gd name="T30" fmla="*/ 15 w 32"/>
                <a:gd name="T31" fmla="*/ 1 h 43"/>
                <a:gd name="T32" fmla="*/ 8 w 32"/>
                <a:gd name="T33" fmla="*/ 9 h 43"/>
                <a:gd name="T34" fmla="*/ 22 w 32"/>
                <a:gd name="T35" fmla="*/ 18 h 43"/>
                <a:gd name="T36" fmla="*/ 24 w 32"/>
                <a:gd name="T37" fmla="*/ 10 h 43"/>
                <a:gd name="T38" fmla="*/ 15 w 32"/>
                <a:gd name="T3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43">
                  <a:moveTo>
                    <a:pt x="6" y="22"/>
                  </a:moveTo>
                  <a:cubicBezTo>
                    <a:pt x="3" y="19"/>
                    <a:pt x="1" y="16"/>
                    <a:pt x="1" y="13"/>
                  </a:cubicBezTo>
                  <a:cubicBezTo>
                    <a:pt x="0" y="7"/>
                    <a:pt x="6" y="1"/>
                    <a:pt x="14" y="0"/>
                  </a:cubicBezTo>
                  <a:cubicBezTo>
                    <a:pt x="21" y="0"/>
                    <a:pt x="27" y="3"/>
                    <a:pt x="27" y="9"/>
                  </a:cubicBezTo>
                  <a:cubicBezTo>
                    <a:pt x="28" y="12"/>
                    <a:pt x="26" y="16"/>
                    <a:pt x="23" y="18"/>
                  </a:cubicBezTo>
                  <a:cubicBezTo>
                    <a:pt x="28" y="19"/>
                    <a:pt x="31" y="23"/>
                    <a:pt x="32" y="29"/>
                  </a:cubicBezTo>
                  <a:cubicBezTo>
                    <a:pt x="32" y="36"/>
                    <a:pt x="26" y="42"/>
                    <a:pt x="16" y="43"/>
                  </a:cubicBezTo>
                  <a:cubicBezTo>
                    <a:pt x="7" y="43"/>
                    <a:pt x="1" y="39"/>
                    <a:pt x="1" y="32"/>
                  </a:cubicBezTo>
                  <a:cubicBezTo>
                    <a:pt x="0" y="29"/>
                    <a:pt x="2" y="25"/>
                    <a:pt x="6" y="22"/>
                  </a:cubicBezTo>
                  <a:close/>
                  <a:moveTo>
                    <a:pt x="16" y="42"/>
                  </a:moveTo>
                  <a:cubicBezTo>
                    <a:pt x="22" y="41"/>
                    <a:pt x="25" y="37"/>
                    <a:pt x="24" y="32"/>
                  </a:cubicBezTo>
                  <a:cubicBezTo>
                    <a:pt x="24" y="29"/>
                    <a:pt x="22" y="26"/>
                    <a:pt x="16" y="25"/>
                  </a:cubicBezTo>
                  <a:cubicBezTo>
                    <a:pt x="9" y="23"/>
                    <a:pt x="9" y="22"/>
                    <a:pt x="8" y="22"/>
                  </a:cubicBezTo>
                  <a:cubicBezTo>
                    <a:pt x="7" y="23"/>
                    <a:pt x="4" y="26"/>
                    <a:pt x="5" y="31"/>
                  </a:cubicBezTo>
                  <a:cubicBezTo>
                    <a:pt x="5" y="38"/>
                    <a:pt x="9" y="42"/>
                    <a:pt x="16" y="42"/>
                  </a:cubicBezTo>
                  <a:close/>
                  <a:moveTo>
                    <a:pt x="15" y="1"/>
                  </a:moveTo>
                  <a:cubicBezTo>
                    <a:pt x="10" y="2"/>
                    <a:pt x="8" y="5"/>
                    <a:pt x="8" y="9"/>
                  </a:cubicBezTo>
                  <a:cubicBezTo>
                    <a:pt x="9" y="15"/>
                    <a:pt x="18" y="17"/>
                    <a:pt x="22" y="18"/>
                  </a:cubicBezTo>
                  <a:cubicBezTo>
                    <a:pt x="24" y="16"/>
                    <a:pt x="25" y="14"/>
                    <a:pt x="24" y="10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1E83DB56-5497-4B66-BAA4-B2937DA9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62138" y="3570288"/>
              <a:ext cx="133350" cy="169863"/>
            </a:xfrm>
            <a:custGeom>
              <a:avLst/>
              <a:gdLst>
                <a:gd name="T0" fmla="*/ 23 w 35"/>
                <a:gd name="T1" fmla="*/ 15 h 45"/>
                <a:gd name="T2" fmla="*/ 33 w 35"/>
                <a:gd name="T3" fmla="*/ 23 h 45"/>
                <a:gd name="T4" fmla="*/ 21 w 35"/>
                <a:gd name="T5" fmla="*/ 42 h 45"/>
                <a:gd name="T6" fmla="*/ 5 w 35"/>
                <a:gd name="T7" fmla="*/ 38 h 45"/>
                <a:gd name="T8" fmla="*/ 8 w 35"/>
                <a:gd name="T9" fmla="*/ 33 h 45"/>
                <a:gd name="T10" fmla="*/ 14 w 35"/>
                <a:gd name="T11" fmla="*/ 37 h 45"/>
                <a:gd name="T12" fmla="*/ 21 w 35"/>
                <a:gd name="T13" fmla="*/ 41 h 45"/>
                <a:gd name="T14" fmla="*/ 26 w 35"/>
                <a:gd name="T15" fmla="*/ 29 h 45"/>
                <a:gd name="T16" fmla="*/ 17 w 35"/>
                <a:gd name="T17" fmla="*/ 22 h 45"/>
                <a:gd name="T18" fmla="*/ 12 w 35"/>
                <a:gd name="T19" fmla="*/ 22 h 45"/>
                <a:gd name="T20" fmla="*/ 16 w 35"/>
                <a:gd name="T21" fmla="*/ 19 h 45"/>
                <a:gd name="T22" fmla="*/ 17 w 35"/>
                <a:gd name="T23" fmla="*/ 11 h 45"/>
                <a:gd name="T24" fmla="*/ 7 w 35"/>
                <a:gd name="T25" fmla="*/ 7 h 45"/>
                <a:gd name="T26" fmla="*/ 1 w 35"/>
                <a:gd name="T27" fmla="*/ 14 h 45"/>
                <a:gd name="T28" fmla="*/ 0 w 35"/>
                <a:gd name="T29" fmla="*/ 13 h 45"/>
                <a:gd name="T30" fmla="*/ 10 w 35"/>
                <a:gd name="T31" fmla="*/ 1 h 45"/>
                <a:gd name="T32" fmla="*/ 24 w 35"/>
                <a:gd name="T33" fmla="*/ 7 h 45"/>
                <a:gd name="T34" fmla="*/ 23 w 35"/>
                <a:gd name="T35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5">
                  <a:moveTo>
                    <a:pt x="23" y="15"/>
                  </a:moveTo>
                  <a:cubicBezTo>
                    <a:pt x="28" y="16"/>
                    <a:pt x="31" y="19"/>
                    <a:pt x="33" y="23"/>
                  </a:cubicBezTo>
                  <a:cubicBezTo>
                    <a:pt x="35" y="31"/>
                    <a:pt x="30" y="40"/>
                    <a:pt x="21" y="42"/>
                  </a:cubicBezTo>
                  <a:cubicBezTo>
                    <a:pt x="13" y="45"/>
                    <a:pt x="6" y="43"/>
                    <a:pt x="5" y="38"/>
                  </a:cubicBezTo>
                  <a:cubicBezTo>
                    <a:pt x="4" y="36"/>
                    <a:pt x="5" y="34"/>
                    <a:pt x="8" y="33"/>
                  </a:cubicBezTo>
                  <a:cubicBezTo>
                    <a:pt x="11" y="32"/>
                    <a:pt x="12" y="33"/>
                    <a:pt x="14" y="37"/>
                  </a:cubicBezTo>
                  <a:cubicBezTo>
                    <a:pt x="15" y="41"/>
                    <a:pt x="18" y="42"/>
                    <a:pt x="21" y="41"/>
                  </a:cubicBezTo>
                  <a:cubicBezTo>
                    <a:pt x="25" y="40"/>
                    <a:pt x="28" y="35"/>
                    <a:pt x="26" y="29"/>
                  </a:cubicBezTo>
                  <a:cubicBezTo>
                    <a:pt x="24" y="24"/>
                    <a:pt x="20" y="22"/>
                    <a:pt x="17" y="22"/>
                  </a:cubicBezTo>
                  <a:cubicBezTo>
                    <a:pt x="14" y="21"/>
                    <a:pt x="12" y="23"/>
                    <a:pt x="12" y="22"/>
                  </a:cubicBezTo>
                  <a:cubicBezTo>
                    <a:pt x="11" y="21"/>
                    <a:pt x="14" y="21"/>
                    <a:pt x="16" y="19"/>
                  </a:cubicBezTo>
                  <a:cubicBezTo>
                    <a:pt x="18" y="17"/>
                    <a:pt x="18" y="14"/>
                    <a:pt x="17" y="11"/>
                  </a:cubicBezTo>
                  <a:cubicBezTo>
                    <a:pt x="16" y="7"/>
                    <a:pt x="12" y="5"/>
                    <a:pt x="7" y="7"/>
                  </a:cubicBezTo>
                  <a:cubicBezTo>
                    <a:pt x="1" y="9"/>
                    <a:pt x="2" y="13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0" y="12"/>
                    <a:pt x="2" y="4"/>
                    <a:pt x="10" y="1"/>
                  </a:cubicBezTo>
                  <a:cubicBezTo>
                    <a:pt x="15" y="0"/>
                    <a:pt x="22" y="1"/>
                    <a:pt x="24" y="7"/>
                  </a:cubicBezTo>
                  <a:cubicBezTo>
                    <a:pt x="25" y="10"/>
                    <a:pt x="24" y="12"/>
                    <a:pt x="2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E92D382-4BFF-44DB-A794-FC4EE94CE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3925" y="3008313"/>
              <a:ext cx="30162" cy="11113"/>
            </a:xfrm>
            <a:custGeom>
              <a:avLst/>
              <a:gdLst>
                <a:gd name="T0" fmla="*/ 2 w 8"/>
                <a:gd name="T1" fmla="*/ 3 h 3"/>
                <a:gd name="T2" fmla="*/ 4 w 8"/>
                <a:gd name="T3" fmla="*/ 3 h 3"/>
                <a:gd name="T4" fmla="*/ 7 w 8"/>
                <a:gd name="T5" fmla="*/ 2 h 3"/>
                <a:gd name="T6" fmla="*/ 8 w 8"/>
                <a:gd name="T7" fmla="*/ 2 h 3"/>
                <a:gd name="T8" fmla="*/ 4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2" y="3"/>
                    <a:pt x="3" y="3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5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1FD96BD4-15DB-49F5-B5AD-8CB485489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43138" y="3121025"/>
              <a:ext cx="114300" cy="19050"/>
            </a:xfrm>
            <a:custGeom>
              <a:avLst/>
              <a:gdLst>
                <a:gd name="T0" fmla="*/ 30 w 30"/>
                <a:gd name="T1" fmla="*/ 3 h 5"/>
                <a:gd name="T2" fmla="*/ 22 w 30"/>
                <a:gd name="T3" fmla="*/ 0 h 5"/>
                <a:gd name="T4" fmla="*/ 3 w 30"/>
                <a:gd name="T5" fmla="*/ 1 h 5"/>
                <a:gd name="T6" fmla="*/ 1 w 30"/>
                <a:gd name="T7" fmla="*/ 3 h 5"/>
                <a:gd name="T8" fmla="*/ 13 w 30"/>
                <a:gd name="T9" fmla="*/ 5 h 5"/>
                <a:gd name="T10" fmla="*/ 18 w 30"/>
                <a:gd name="T11" fmla="*/ 5 h 5"/>
                <a:gd name="T12" fmla="*/ 30 w 3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">
                  <a:moveTo>
                    <a:pt x="30" y="3"/>
                  </a:moveTo>
                  <a:cubicBezTo>
                    <a:pt x="30" y="0"/>
                    <a:pt x="29" y="1"/>
                    <a:pt x="22" y="0"/>
                  </a:cubicBezTo>
                  <a:cubicBezTo>
                    <a:pt x="18" y="0"/>
                    <a:pt x="6" y="0"/>
                    <a:pt x="3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0" y="5"/>
                    <a:pt x="13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6" y="4"/>
                    <a:pt x="28" y="5"/>
                    <a:pt x="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AD7ECB25-0B58-477D-A85E-A7C7F4E28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89213" y="2378075"/>
              <a:ext cx="1123950" cy="1123950"/>
            </a:xfrm>
            <a:custGeom>
              <a:avLst/>
              <a:gdLst>
                <a:gd name="T0" fmla="*/ 298 w 298"/>
                <a:gd name="T1" fmla="*/ 91 h 298"/>
                <a:gd name="T2" fmla="*/ 198 w 298"/>
                <a:gd name="T3" fmla="*/ 3 h 298"/>
                <a:gd name="T4" fmla="*/ 109 w 298"/>
                <a:gd name="T5" fmla="*/ 9 h 298"/>
                <a:gd name="T6" fmla="*/ 92 w 298"/>
                <a:gd name="T7" fmla="*/ 0 h 298"/>
                <a:gd name="T8" fmla="*/ 42 w 298"/>
                <a:gd name="T9" fmla="*/ 93 h 298"/>
                <a:gd name="T10" fmla="*/ 4 w 298"/>
                <a:gd name="T11" fmla="*/ 140 h 298"/>
                <a:gd name="T12" fmla="*/ 43 w 298"/>
                <a:gd name="T13" fmla="*/ 145 h 298"/>
                <a:gd name="T14" fmla="*/ 4 w 298"/>
                <a:gd name="T15" fmla="*/ 192 h 298"/>
                <a:gd name="T16" fmla="*/ 46 w 298"/>
                <a:gd name="T17" fmla="*/ 189 h 298"/>
                <a:gd name="T18" fmla="*/ 102 w 298"/>
                <a:gd name="T19" fmla="*/ 262 h 298"/>
                <a:gd name="T20" fmla="*/ 92 w 298"/>
                <a:gd name="T21" fmla="*/ 298 h 298"/>
                <a:gd name="T22" fmla="*/ 137 w 298"/>
                <a:gd name="T23" fmla="*/ 262 h 298"/>
                <a:gd name="T24" fmla="*/ 161 w 298"/>
                <a:gd name="T25" fmla="*/ 258 h 298"/>
                <a:gd name="T26" fmla="*/ 182 w 298"/>
                <a:gd name="T27" fmla="*/ 258 h 298"/>
                <a:gd name="T28" fmla="*/ 255 w 298"/>
                <a:gd name="T29" fmla="*/ 205 h 298"/>
                <a:gd name="T30" fmla="*/ 295 w 298"/>
                <a:gd name="T31" fmla="*/ 213 h 298"/>
                <a:gd name="T32" fmla="*/ 252 w 298"/>
                <a:gd name="T33" fmla="*/ 145 h 298"/>
                <a:gd name="T34" fmla="*/ 298 w 298"/>
                <a:gd name="T35" fmla="*/ 192 h 298"/>
                <a:gd name="T36" fmla="*/ 252 w 298"/>
                <a:gd name="T37" fmla="*/ 89 h 298"/>
                <a:gd name="T38" fmla="*/ 223 w 298"/>
                <a:gd name="T39" fmla="*/ 96 h 298"/>
                <a:gd name="T40" fmla="*/ 172 w 298"/>
                <a:gd name="T41" fmla="*/ 77 h 298"/>
                <a:gd name="T42" fmla="*/ 172 w 298"/>
                <a:gd name="T43" fmla="*/ 77 h 298"/>
                <a:gd name="T44" fmla="*/ 170 w 298"/>
                <a:gd name="T45" fmla="*/ 113 h 298"/>
                <a:gd name="T46" fmla="*/ 167 w 298"/>
                <a:gd name="T47" fmla="*/ 116 h 298"/>
                <a:gd name="T48" fmla="*/ 159 w 298"/>
                <a:gd name="T49" fmla="*/ 75 h 298"/>
                <a:gd name="T50" fmla="*/ 157 w 298"/>
                <a:gd name="T51" fmla="*/ 128 h 298"/>
                <a:gd name="T52" fmla="*/ 115 w 298"/>
                <a:gd name="T53" fmla="*/ 226 h 298"/>
                <a:gd name="T54" fmla="*/ 85 w 298"/>
                <a:gd name="T55" fmla="*/ 218 h 298"/>
                <a:gd name="T56" fmla="*/ 85 w 298"/>
                <a:gd name="T57" fmla="*/ 201 h 298"/>
                <a:gd name="T58" fmla="*/ 131 w 298"/>
                <a:gd name="T59" fmla="*/ 212 h 298"/>
                <a:gd name="T60" fmla="*/ 70 w 298"/>
                <a:gd name="T61" fmla="*/ 204 h 298"/>
                <a:gd name="T62" fmla="*/ 87 w 298"/>
                <a:gd name="T63" fmla="*/ 166 h 298"/>
                <a:gd name="T64" fmla="*/ 75 w 298"/>
                <a:gd name="T65" fmla="*/ 181 h 298"/>
                <a:gd name="T66" fmla="*/ 97 w 298"/>
                <a:gd name="T67" fmla="*/ 160 h 298"/>
                <a:gd name="T68" fmla="*/ 115 w 298"/>
                <a:gd name="T69" fmla="*/ 164 h 298"/>
                <a:gd name="T70" fmla="*/ 116 w 298"/>
                <a:gd name="T71" fmla="*/ 180 h 298"/>
                <a:gd name="T72" fmla="*/ 96 w 298"/>
                <a:gd name="T73" fmla="*/ 170 h 298"/>
                <a:gd name="T74" fmla="*/ 130 w 298"/>
                <a:gd name="T75" fmla="*/ 176 h 298"/>
                <a:gd name="T76" fmla="*/ 125 w 298"/>
                <a:gd name="T77" fmla="*/ 161 h 298"/>
                <a:gd name="T78" fmla="*/ 108 w 298"/>
                <a:gd name="T79" fmla="*/ 122 h 298"/>
                <a:gd name="T80" fmla="*/ 79 w 298"/>
                <a:gd name="T81" fmla="*/ 98 h 298"/>
                <a:gd name="T82" fmla="*/ 107 w 298"/>
                <a:gd name="T83" fmla="*/ 71 h 298"/>
                <a:gd name="T84" fmla="*/ 133 w 298"/>
                <a:gd name="T85" fmla="*/ 92 h 298"/>
                <a:gd name="T86" fmla="*/ 112 w 298"/>
                <a:gd name="T87" fmla="*/ 46 h 298"/>
                <a:gd name="T88" fmla="*/ 172 w 298"/>
                <a:gd name="T89" fmla="*/ 212 h 298"/>
                <a:gd name="T90" fmla="*/ 162 w 298"/>
                <a:gd name="T91" fmla="*/ 212 h 298"/>
                <a:gd name="T92" fmla="*/ 162 w 298"/>
                <a:gd name="T93" fmla="*/ 191 h 298"/>
                <a:gd name="T94" fmla="*/ 183 w 298"/>
                <a:gd name="T95" fmla="*/ 169 h 298"/>
                <a:gd name="T96" fmla="*/ 184 w 298"/>
                <a:gd name="T97" fmla="*/ 213 h 298"/>
                <a:gd name="T98" fmla="*/ 197 w 298"/>
                <a:gd name="T99" fmla="*/ 159 h 298"/>
                <a:gd name="T100" fmla="*/ 212 w 298"/>
                <a:gd name="T101" fmla="*/ 231 h 298"/>
                <a:gd name="T102" fmla="*/ 211 w 298"/>
                <a:gd name="T103" fmla="*/ 157 h 298"/>
                <a:gd name="T104" fmla="*/ 225 w 298"/>
                <a:gd name="T105" fmla="*/ 221 h 298"/>
                <a:gd name="T106" fmla="*/ 220 w 298"/>
                <a:gd name="T107" fmla="*/ 156 h 298"/>
                <a:gd name="T108" fmla="*/ 208 w 298"/>
                <a:gd name="T109" fmla="*/ 144 h 298"/>
                <a:gd name="T110" fmla="*/ 181 w 298"/>
                <a:gd name="T111" fmla="*/ 147 h 298"/>
                <a:gd name="T112" fmla="*/ 187 w 298"/>
                <a:gd name="T113" fmla="*/ 102 h 298"/>
                <a:gd name="T114" fmla="*/ 228 w 298"/>
                <a:gd name="T115" fmla="*/ 102 h 298"/>
                <a:gd name="T116" fmla="*/ 230 w 298"/>
                <a:gd name="T117" fmla="*/ 14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8" h="298">
                  <a:moveTo>
                    <a:pt x="252" y="85"/>
                  </a:moveTo>
                  <a:cubicBezTo>
                    <a:pt x="252" y="88"/>
                    <a:pt x="253" y="91"/>
                    <a:pt x="256" y="93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6" y="134"/>
                    <a:pt x="298" y="137"/>
                    <a:pt x="298" y="140"/>
                  </a:cubicBezTo>
                  <a:cubicBezTo>
                    <a:pt x="298" y="91"/>
                    <a:pt x="298" y="91"/>
                    <a:pt x="298" y="91"/>
                  </a:cubicBezTo>
                  <a:cubicBezTo>
                    <a:pt x="298" y="89"/>
                    <a:pt x="296" y="86"/>
                    <a:pt x="295" y="84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2" y="2"/>
                    <a:pt x="209" y="0"/>
                    <a:pt x="207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99" y="0"/>
                    <a:pt x="198" y="1"/>
                    <a:pt x="198" y="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8" y="44"/>
                    <a:pt x="196" y="46"/>
                    <a:pt x="193" y="46"/>
                  </a:cubicBezTo>
                  <a:cubicBezTo>
                    <a:pt x="189" y="46"/>
                    <a:pt x="189" y="46"/>
                    <a:pt x="189" y="46"/>
                  </a:cubicBezTo>
                  <a:cubicBezTo>
                    <a:pt x="189" y="9"/>
                    <a:pt x="189" y="9"/>
                    <a:pt x="189" y="9"/>
                  </a:cubicBezTo>
                  <a:cubicBezTo>
                    <a:pt x="189" y="4"/>
                    <a:pt x="185" y="0"/>
                    <a:pt x="1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3" y="0"/>
                    <a:pt x="109" y="4"/>
                    <a:pt x="109" y="9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2" y="46"/>
                    <a:pt x="100" y="44"/>
                    <a:pt x="100" y="42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1"/>
                    <a:pt x="99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6" y="2"/>
                    <a:pt x="85" y="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6"/>
                    <a:pt x="0" y="89"/>
                    <a:pt x="0" y="9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7"/>
                    <a:pt x="2" y="134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5" y="91"/>
                    <a:pt x="46" y="88"/>
                    <a:pt x="46" y="85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96"/>
                    <a:pt x="45" y="99"/>
                    <a:pt x="43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2" y="142"/>
                    <a:pt x="0" y="145"/>
                    <a:pt x="0" y="14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89"/>
                    <a:pt x="2" y="186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5" y="143"/>
                    <a:pt x="46" y="140"/>
                    <a:pt x="46" y="137"/>
                  </a:cubicBezTo>
                  <a:cubicBezTo>
                    <a:pt x="46" y="141"/>
                    <a:pt x="46" y="141"/>
                    <a:pt x="46" y="141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8"/>
                    <a:pt x="45" y="151"/>
                    <a:pt x="43" y="153"/>
                  </a:cubicBezTo>
                  <a:cubicBezTo>
                    <a:pt x="43" y="153"/>
                    <a:pt x="43" y="153"/>
                    <a:pt x="43" y="153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2" y="194"/>
                    <a:pt x="0" y="197"/>
                    <a:pt x="0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9"/>
                    <a:pt x="2" y="212"/>
                    <a:pt x="3" y="213"/>
                  </a:cubicBezTo>
                  <a:cubicBezTo>
                    <a:pt x="15" y="225"/>
                    <a:pt x="15" y="225"/>
                    <a:pt x="15" y="22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45" y="195"/>
                    <a:pt x="46" y="192"/>
                    <a:pt x="46" y="189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7"/>
                    <a:pt x="46" y="197"/>
                    <a:pt x="46" y="197"/>
                  </a:cubicBezTo>
                  <a:cubicBezTo>
                    <a:pt x="46" y="200"/>
                    <a:pt x="45" y="203"/>
                    <a:pt x="43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19" y="229"/>
                    <a:pt x="19" y="229"/>
                    <a:pt x="19" y="229"/>
                  </a:cubicBezTo>
                  <a:cubicBezTo>
                    <a:pt x="84" y="294"/>
                    <a:pt x="84" y="294"/>
                    <a:pt x="84" y="294"/>
                  </a:cubicBezTo>
                  <a:cubicBezTo>
                    <a:pt x="102" y="262"/>
                    <a:pt x="102" y="262"/>
                    <a:pt x="102" y="262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12" y="258"/>
                    <a:pt x="112" y="258"/>
                    <a:pt x="112" y="258"/>
                  </a:cubicBezTo>
                  <a:cubicBezTo>
                    <a:pt x="116" y="258"/>
                    <a:pt x="116" y="258"/>
                    <a:pt x="116" y="258"/>
                  </a:cubicBezTo>
                  <a:cubicBezTo>
                    <a:pt x="113" y="258"/>
                    <a:pt x="110" y="260"/>
                    <a:pt x="108" y="262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90" y="297"/>
                    <a:pt x="91" y="298"/>
                    <a:pt x="92" y="298"/>
                  </a:cubicBezTo>
                  <a:cubicBezTo>
                    <a:pt x="125" y="298"/>
                    <a:pt x="125" y="298"/>
                    <a:pt x="125" y="298"/>
                  </a:cubicBezTo>
                  <a:cubicBezTo>
                    <a:pt x="131" y="262"/>
                    <a:pt x="131" y="262"/>
                    <a:pt x="131" y="262"/>
                  </a:cubicBezTo>
                  <a:cubicBezTo>
                    <a:pt x="132" y="260"/>
                    <a:pt x="134" y="258"/>
                    <a:pt x="137" y="258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38" y="258"/>
                    <a:pt x="138" y="258"/>
                    <a:pt x="138" y="258"/>
                  </a:cubicBezTo>
                  <a:cubicBezTo>
                    <a:pt x="143" y="258"/>
                    <a:pt x="143" y="258"/>
                    <a:pt x="143" y="258"/>
                  </a:cubicBezTo>
                  <a:cubicBezTo>
                    <a:pt x="140" y="258"/>
                    <a:pt x="138" y="260"/>
                    <a:pt x="137" y="262"/>
                  </a:cubicBezTo>
                  <a:cubicBezTo>
                    <a:pt x="131" y="298"/>
                    <a:pt x="131" y="298"/>
                    <a:pt x="131" y="298"/>
                  </a:cubicBezTo>
                  <a:cubicBezTo>
                    <a:pt x="167" y="298"/>
                    <a:pt x="167" y="298"/>
                    <a:pt x="167" y="298"/>
                  </a:cubicBezTo>
                  <a:cubicBezTo>
                    <a:pt x="161" y="262"/>
                    <a:pt x="161" y="262"/>
                    <a:pt x="161" y="262"/>
                  </a:cubicBezTo>
                  <a:cubicBezTo>
                    <a:pt x="160" y="260"/>
                    <a:pt x="158" y="258"/>
                    <a:pt x="155" y="258"/>
                  </a:cubicBezTo>
                  <a:cubicBezTo>
                    <a:pt x="160" y="258"/>
                    <a:pt x="160" y="258"/>
                    <a:pt x="160" y="258"/>
                  </a:cubicBezTo>
                  <a:cubicBezTo>
                    <a:pt x="161" y="258"/>
                    <a:pt x="161" y="258"/>
                    <a:pt x="161" y="258"/>
                  </a:cubicBezTo>
                  <a:cubicBezTo>
                    <a:pt x="161" y="258"/>
                    <a:pt x="161" y="258"/>
                    <a:pt x="161" y="258"/>
                  </a:cubicBezTo>
                  <a:cubicBezTo>
                    <a:pt x="164" y="258"/>
                    <a:pt x="166" y="260"/>
                    <a:pt x="167" y="262"/>
                  </a:cubicBezTo>
                  <a:cubicBezTo>
                    <a:pt x="173" y="298"/>
                    <a:pt x="173" y="298"/>
                    <a:pt x="173" y="298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8"/>
                    <a:pt x="208" y="297"/>
                    <a:pt x="209" y="297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88" y="260"/>
                    <a:pt x="185" y="258"/>
                    <a:pt x="182" y="258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189" y="258"/>
                    <a:pt x="189" y="258"/>
                    <a:pt x="189" y="258"/>
                  </a:cubicBezTo>
                  <a:cubicBezTo>
                    <a:pt x="192" y="258"/>
                    <a:pt x="195" y="259"/>
                    <a:pt x="197" y="262"/>
                  </a:cubicBezTo>
                  <a:cubicBezTo>
                    <a:pt x="214" y="294"/>
                    <a:pt x="214" y="294"/>
                    <a:pt x="214" y="294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3"/>
                    <a:pt x="252" y="200"/>
                    <a:pt x="252" y="197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89"/>
                    <a:pt x="252" y="189"/>
                    <a:pt x="252" y="189"/>
                  </a:cubicBezTo>
                  <a:cubicBezTo>
                    <a:pt x="252" y="192"/>
                    <a:pt x="253" y="195"/>
                    <a:pt x="256" y="197"/>
                  </a:cubicBezTo>
                  <a:cubicBezTo>
                    <a:pt x="256" y="197"/>
                    <a:pt x="256" y="197"/>
                    <a:pt x="256" y="197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95" y="213"/>
                    <a:pt x="295" y="213"/>
                    <a:pt x="295" y="213"/>
                  </a:cubicBezTo>
                  <a:cubicBezTo>
                    <a:pt x="296" y="212"/>
                    <a:pt x="298" y="209"/>
                    <a:pt x="298" y="206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298" y="197"/>
                    <a:pt x="296" y="194"/>
                    <a:pt x="294" y="192"/>
                  </a:cubicBezTo>
                  <a:cubicBezTo>
                    <a:pt x="294" y="192"/>
                    <a:pt x="294" y="192"/>
                    <a:pt x="294" y="192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53" y="151"/>
                    <a:pt x="252" y="148"/>
                    <a:pt x="252" y="145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2" y="137"/>
                    <a:pt x="252" y="137"/>
                    <a:pt x="252" y="137"/>
                  </a:cubicBezTo>
                  <a:cubicBezTo>
                    <a:pt x="252" y="140"/>
                    <a:pt x="253" y="143"/>
                    <a:pt x="256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6"/>
                    <a:pt x="298" y="189"/>
                    <a:pt x="298" y="192"/>
                  </a:cubicBezTo>
                  <a:cubicBezTo>
                    <a:pt x="298" y="148"/>
                    <a:pt x="298" y="148"/>
                    <a:pt x="298" y="148"/>
                  </a:cubicBezTo>
                  <a:cubicBezTo>
                    <a:pt x="298" y="145"/>
                    <a:pt x="296" y="142"/>
                    <a:pt x="294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55" y="101"/>
                    <a:pt x="255" y="101"/>
                    <a:pt x="255" y="101"/>
                  </a:cubicBezTo>
                  <a:cubicBezTo>
                    <a:pt x="255" y="101"/>
                    <a:pt x="255" y="101"/>
                    <a:pt x="255" y="101"/>
                  </a:cubicBezTo>
                  <a:cubicBezTo>
                    <a:pt x="253" y="99"/>
                    <a:pt x="252" y="96"/>
                    <a:pt x="252" y="93"/>
                  </a:cubicBezTo>
                  <a:cubicBezTo>
                    <a:pt x="252" y="89"/>
                    <a:pt x="252" y="89"/>
                    <a:pt x="252" y="89"/>
                  </a:cubicBezTo>
                  <a:lnTo>
                    <a:pt x="252" y="85"/>
                  </a:lnTo>
                  <a:close/>
                  <a:moveTo>
                    <a:pt x="181" y="87"/>
                  </a:moveTo>
                  <a:cubicBezTo>
                    <a:pt x="182" y="75"/>
                    <a:pt x="182" y="77"/>
                    <a:pt x="189" y="74"/>
                  </a:cubicBezTo>
                  <a:cubicBezTo>
                    <a:pt x="197" y="73"/>
                    <a:pt x="201" y="71"/>
                    <a:pt x="205" y="72"/>
                  </a:cubicBezTo>
                  <a:cubicBezTo>
                    <a:pt x="209" y="72"/>
                    <a:pt x="219" y="72"/>
                    <a:pt x="227" y="75"/>
                  </a:cubicBezTo>
                  <a:cubicBezTo>
                    <a:pt x="231" y="76"/>
                    <a:pt x="229" y="78"/>
                    <a:pt x="230" y="91"/>
                  </a:cubicBezTo>
                  <a:cubicBezTo>
                    <a:pt x="229" y="97"/>
                    <a:pt x="228" y="96"/>
                    <a:pt x="223" y="96"/>
                  </a:cubicBezTo>
                  <a:cubicBezTo>
                    <a:pt x="219" y="96"/>
                    <a:pt x="217" y="96"/>
                    <a:pt x="211" y="95"/>
                  </a:cubicBezTo>
                  <a:cubicBezTo>
                    <a:pt x="209" y="93"/>
                    <a:pt x="207" y="80"/>
                    <a:pt x="203" y="82"/>
                  </a:cubicBezTo>
                  <a:cubicBezTo>
                    <a:pt x="201" y="83"/>
                    <a:pt x="203" y="83"/>
                    <a:pt x="200" y="89"/>
                  </a:cubicBezTo>
                  <a:cubicBezTo>
                    <a:pt x="199" y="90"/>
                    <a:pt x="198" y="93"/>
                    <a:pt x="197" y="94"/>
                  </a:cubicBezTo>
                  <a:cubicBezTo>
                    <a:pt x="193" y="96"/>
                    <a:pt x="189" y="96"/>
                    <a:pt x="184" y="96"/>
                  </a:cubicBezTo>
                  <a:cubicBezTo>
                    <a:pt x="180" y="96"/>
                    <a:pt x="181" y="94"/>
                    <a:pt x="181" y="87"/>
                  </a:cubicBezTo>
                  <a:close/>
                  <a:moveTo>
                    <a:pt x="172" y="77"/>
                  </a:moveTo>
                  <a:cubicBezTo>
                    <a:pt x="173" y="75"/>
                    <a:pt x="172" y="74"/>
                    <a:pt x="174" y="74"/>
                  </a:cubicBezTo>
                  <a:cubicBezTo>
                    <a:pt x="178" y="74"/>
                    <a:pt x="178" y="75"/>
                    <a:pt x="178" y="77"/>
                  </a:cubicBezTo>
                  <a:cubicBezTo>
                    <a:pt x="178" y="79"/>
                    <a:pt x="178" y="85"/>
                    <a:pt x="178" y="90"/>
                  </a:cubicBezTo>
                  <a:cubicBezTo>
                    <a:pt x="178" y="93"/>
                    <a:pt x="178" y="99"/>
                    <a:pt x="175" y="100"/>
                  </a:cubicBezTo>
                  <a:cubicBezTo>
                    <a:pt x="173" y="100"/>
                    <a:pt x="171" y="100"/>
                    <a:pt x="171" y="97"/>
                  </a:cubicBezTo>
                  <a:cubicBezTo>
                    <a:pt x="171" y="96"/>
                    <a:pt x="172" y="93"/>
                    <a:pt x="173" y="91"/>
                  </a:cubicBezTo>
                  <a:cubicBezTo>
                    <a:pt x="173" y="88"/>
                    <a:pt x="173" y="80"/>
                    <a:pt x="172" y="77"/>
                  </a:cubicBezTo>
                  <a:close/>
                  <a:moveTo>
                    <a:pt x="174" y="108"/>
                  </a:moveTo>
                  <a:cubicBezTo>
                    <a:pt x="177" y="109"/>
                    <a:pt x="177" y="118"/>
                    <a:pt x="177" y="118"/>
                  </a:cubicBezTo>
                  <a:cubicBezTo>
                    <a:pt x="177" y="120"/>
                    <a:pt x="177" y="128"/>
                    <a:pt x="177" y="131"/>
                  </a:cubicBezTo>
                  <a:cubicBezTo>
                    <a:pt x="177" y="133"/>
                    <a:pt x="178" y="135"/>
                    <a:pt x="177" y="137"/>
                  </a:cubicBezTo>
                  <a:cubicBezTo>
                    <a:pt x="176" y="137"/>
                    <a:pt x="175" y="137"/>
                    <a:pt x="173" y="137"/>
                  </a:cubicBezTo>
                  <a:cubicBezTo>
                    <a:pt x="172" y="136"/>
                    <a:pt x="171" y="129"/>
                    <a:pt x="171" y="127"/>
                  </a:cubicBezTo>
                  <a:cubicBezTo>
                    <a:pt x="171" y="124"/>
                    <a:pt x="171" y="119"/>
                    <a:pt x="170" y="113"/>
                  </a:cubicBezTo>
                  <a:cubicBezTo>
                    <a:pt x="170" y="108"/>
                    <a:pt x="170" y="108"/>
                    <a:pt x="174" y="108"/>
                  </a:cubicBezTo>
                  <a:close/>
                  <a:moveTo>
                    <a:pt x="163" y="103"/>
                  </a:moveTo>
                  <a:cubicBezTo>
                    <a:pt x="163" y="99"/>
                    <a:pt x="164" y="85"/>
                    <a:pt x="164" y="81"/>
                  </a:cubicBezTo>
                  <a:cubicBezTo>
                    <a:pt x="164" y="79"/>
                    <a:pt x="163" y="76"/>
                    <a:pt x="164" y="73"/>
                  </a:cubicBezTo>
                  <a:cubicBezTo>
                    <a:pt x="164" y="72"/>
                    <a:pt x="166" y="72"/>
                    <a:pt x="168" y="72"/>
                  </a:cubicBezTo>
                  <a:cubicBezTo>
                    <a:pt x="171" y="71"/>
                    <a:pt x="170" y="82"/>
                    <a:pt x="170" y="82"/>
                  </a:cubicBezTo>
                  <a:cubicBezTo>
                    <a:pt x="170" y="92"/>
                    <a:pt x="167" y="111"/>
                    <a:pt x="167" y="116"/>
                  </a:cubicBezTo>
                  <a:cubicBezTo>
                    <a:pt x="166" y="124"/>
                    <a:pt x="170" y="146"/>
                    <a:pt x="168" y="148"/>
                  </a:cubicBezTo>
                  <a:cubicBezTo>
                    <a:pt x="167" y="149"/>
                    <a:pt x="164" y="149"/>
                    <a:pt x="164" y="148"/>
                  </a:cubicBezTo>
                  <a:cubicBezTo>
                    <a:pt x="162" y="142"/>
                    <a:pt x="162" y="133"/>
                    <a:pt x="161" y="125"/>
                  </a:cubicBezTo>
                  <a:cubicBezTo>
                    <a:pt x="161" y="116"/>
                    <a:pt x="162" y="107"/>
                    <a:pt x="163" y="103"/>
                  </a:cubicBezTo>
                  <a:close/>
                  <a:moveTo>
                    <a:pt x="154" y="90"/>
                  </a:moveTo>
                  <a:cubicBezTo>
                    <a:pt x="155" y="84"/>
                    <a:pt x="155" y="77"/>
                    <a:pt x="155" y="75"/>
                  </a:cubicBezTo>
                  <a:cubicBezTo>
                    <a:pt x="156" y="75"/>
                    <a:pt x="157" y="74"/>
                    <a:pt x="159" y="75"/>
                  </a:cubicBezTo>
                  <a:cubicBezTo>
                    <a:pt x="161" y="76"/>
                    <a:pt x="162" y="95"/>
                    <a:pt x="157" y="99"/>
                  </a:cubicBezTo>
                  <a:cubicBezTo>
                    <a:pt x="156" y="99"/>
                    <a:pt x="154" y="99"/>
                    <a:pt x="153" y="98"/>
                  </a:cubicBezTo>
                  <a:cubicBezTo>
                    <a:pt x="153" y="97"/>
                    <a:pt x="153" y="94"/>
                    <a:pt x="154" y="90"/>
                  </a:cubicBezTo>
                  <a:close/>
                  <a:moveTo>
                    <a:pt x="151" y="115"/>
                  </a:moveTo>
                  <a:cubicBezTo>
                    <a:pt x="151" y="108"/>
                    <a:pt x="152" y="106"/>
                    <a:pt x="154" y="104"/>
                  </a:cubicBezTo>
                  <a:cubicBezTo>
                    <a:pt x="155" y="103"/>
                    <a:pt x="158" y="105"/>
                    <a:pt x="158" y="105"/>
                  </a:cubicBezTo>
                  <a:cubicBezTo>
                    <a:pt x="159" y="108"/>
                    <a:pt x="158" y="122"/>
                    <a:pt x="157" y="128"/>
                  </a:cubicBezTo>
                  <a:cubicBezTo>
                    <a:pt x="157" y="134"/>
                    <a:pt x="159" y="140"/>
                    <a:pt x="157" y="141"/>
                  </a:cubicBezTo>
                  <a:cubicBezTo>
                    <a:pt x="154" y="142"/>
                    <a:pt x="152" y="141"/>
                    <a:pt x="152" y="139"/>
                  </a:cubicBezTo>
                  <a:cubicBezTo>
                    <a:pt x="151" y="132"/>
                    <a:pt x="151" y="115"/>
                    <a:pt x="151" y="115"/>
                  </a:cubicBezTo>
                  <a:close/>
                  <a:moveTo>
                    <a:pt x="145" y="210"/>
                  </a:moveTo>
                  <a:cubicBezTo>
                    <a:pt x="144" y="220"/>
                    <a:pt x="144" y="219"/>
                    <a:pt x="137" y="219"/>
                  </a:cubicBezTo>
                  <a:cubicBezTo>
                    <a:pt x="131" y="219"/>
                    <a:pt x="116" y="219"/>
                    <a:pt x="115" y="219"/>
                  </a:cubicBezTo>
                  <a:cubicBezTo>
                    <a:pt x="115" y="220"/>
                    <a:pt x="114" y="223"/>
                    <a:pt x="115" y="226"/>
                  </a:cubicBezTo>
                  <a:cubicBezTo>
                    <a:pt x="115" y="230"/>
                    <a:pt x="117" y="231"/>
                    <a:pt x="101" y="233"/>
                  </a:cubicBezTo>
                  <a:cubicBezTo>
                    <a:pt x="97" y="233"/>
                    <a:pt x="73" y="232"/>
                    <a:pt x="71" y="229"/>
                  </a:cubicBezTo>
                  <a:cubicBezTo>
                    <a:pt x="70" y="226"/>
                    <a:pt x="67" y="222"/>
                    <a:pt x="69" y="218"/>
                  </a:cubicBezTo>
                  <a:cubicBezTo>
                    <a:pt x="72" y="220"/>
                    <a:pt x="76" y="222"/>
                    <a:pt x="83" y="225"/>
                  </a:cubicBezTo>
                  <a:cubicBezTo>
                    <a:pt x="89" y="226"/>
                    <a:pt x="98" y="227"/>
                    <a:pt x="103" y="225"/>
                  </a:cubicBezTo>
                  <a:cubicBezTo>
                    <a:pt x="107" y="224"/>
                    <a:pt x="107" y="223"/>
                    <a:pt x="106" y="219"/>
                  </a:cubicBezTo>
                  <a:cubicBezTo>
                    <a:pt x="95" y="219"/>
                    <a:pt x="89" y="218"/>
                    <a:pt x="85" y="218"/>
                  </a:cubicBezTo>
                  <a:cubicBezTo>
                    <a:pt x="79" y="217"/>
                    <a:pt x="79" y="217"/>
                    <a:pt x="79" y="214"/>
                  </a:cubicBezTo>
                  <a:cubicBezTo>
                    <a:pt x="80" y="212"/>
                    <a:pt x="80" y="211"/>
                    <a:pt x="84" y="211"/>
                  </a:cubicBezTo>
                  <a:cubicBezTo>
                    <a:pt x="87" y="212"/>
                    <a:pt x="91" y="212"/>
                    <a:pt x="98" y="212"/>
                  </a:cubicBezTo>
                  <a:cubicBezTo>
                    <a:pt x="103" y="212"/>
                    <a:pt x="106" y="212"/>
                    <a:pt x="106" y="212"/>
                  </a:cubicBezTo>
                  <a:cubicBezTo>
                    <a:pt x="106" y="207"/>
                    <a:pt x="106" y="207"/>
                    <a:pt x="106" y="207"/>
                  </a:cubicBezTo>
                  <a:cubicBezTo>
                    <a:pt x="106" y="207"/>
                    <a:pt x="98" y="207"/>
                    <a:pt x="94" y="207"/>
                  </a:cubicBezTo>
                  <a:cubicBezTo>
                    <a:pt x="84" y="207"/>
                    <a:pt x="86" y="205"/>
                    <a:pt x="85" y="201"/>
                  </a:cubicBezTo>
                  <a:cubicBezTo>
                    <a:pt x="86" y="192"/>
                    <a:pt x="86" y="193"/>
                    <a:pt x="94" y="193"/>
                  </a:cubicBezTo>
                  <a:cubicBezTo>
                    <a:pt x="100" y="193"/>
                    <a:pt x="119" y="192"/>
                    <a:pt x="123" y="193"/>
                  </a:cubicBezTo>
                  <a:cubicBezTo>
                    <a:pt x="131" y="193"/>
                    <a:pt x="130" y="194"/>
                    <a:pt x="130" y="200"/>
                  </a:cubicBezTo>
                  <a:cubicBezTo>
                    <a:pt x="129" y="204"/>
                    <a:pt x="130" y="206"/>
                    <a:pt x="123" y="207"/>
                  </a:cubicBezTo>
                  <a:cubicBezTo>
                    <a:pt x="122" y="207"/>
                    <a:pt x="115" y="207"/>
                    <a:pt x="115" y="207"/>
                  </a:cubicBezTo>
                  <a:cubicBezTo>
                    <a:pt x="115" y="212"/>
                    <a:pt x="115" y="212"/>
                    <a:pt x="115" y="212"/>
                  </a:cubicBezTo>
                  <a:cubicBezTo>
                    <a:pt x="131" y="212"/>
                    <a:pt x="131" y="212"/>
                    <a:pt x="131" y="212"/>
                  </a:cubicBezTo>
                  <a:cubicBezTo>
                    <a:pt x="131" y="212"/>
                    <a:pt x="137" y="212"/>
                    <a:pt x="137" y="207"/>
                  </a:cubicBezTo>
                  <a:cubicBezTo>
                    <a:pt x="137" y="202"/>
                    <a:pt x="138" y="195"/>
                    <a:pt x="138" y="195"/>
                  </a:cubicBezTo>
                  <a:cubicBezTo>
                    <a:pt x="138" y="195"/>
                    <a:pt x="138" y="190"/>
                    <a:pt x="133" y="190"/>
                  </a:cubicBezTo>
                  <a:cubicBezTo>
                    <a:pt x="128" y="190"/>
                    <a:pt x="100" y="189"/>
                    <a:pt x="88" y="189"/>
                  </a:cubicBezTo>
                  <a:cubicBezTo>
                    <a:pt x="80" y="189"/>
                    <a:pt x="79" y="191"/>
                    <a:pt x="79" y="194"/>
                  </a:cubicBezTo>
                  <a:cubicBezTo>
                    <a:pt x="78" y="197"/>
                    <a:pt x="77" y="211"/>
                    <a:pt x="75" y="211"/>
                  </a:cubicBezTo>
                  <a:cubicBezTo>
                    <a:pt x="68" y="209"/>
                    <a:pt x="70" y="208"/>
                    <a:pt x="70" y="204"/>
                  </a:cubicBezTo>
                  <a:cubicBezTo>
                    <a:pt x="70" y="199"/>
                    <a:pt x="71" y="194"/>
                    <a:pt x="72" y="189"/>
                  </a:cubicBezTo>
                  <a:cubicBezTo>
                    <a:pt x="73" y="185"/>
                    <a:pt x="74" y="183"/>
                    <a:pt x="95" y="183"/>
                  </a:cubicBezTo>
                  <a:cubicBezTo>
                    <a:pt x="105" y="183"/>
                    <a:pt x="135" y="183"/>
                    <a:pt x="135" y="183"/>
                  </a:cubicBezTo>
                  <a:cubicBezTo>
                    <a:pt x="141" y="184"/>
                    <a:pt x="144" y="183"/>
                    <a:pt x="145" y="190"/>
                  </a:cubicBezTo>
                  <a:cubicBezTo>
                    <a:pt x="145" y="199"/>
                    <a:pt x="145" y="202"/>
                    <a:pt x="145" y="210"/>
                  </a:cubicBezTo>
                  <a:close/>
                  <a:moveTo>
                    <a:pt x="79" y="165"/>
                  </a:moveTo>
                  <a:cubicBezTo>
                    <a:pt x="79" y="167"/>
                    <a:pt x="82" y="167"/>
                    <a:pt x="87" y="166"/>
                  </a:cubicBezTo>
                  <a:cubicBezTo>
                    <a:pt x="92" y="166"/>
                    <a:pt x="91" y="165"/>
                    <a:pt x="92" y="169"/>
                  </a:cubicBezTo>
                  <a:cubicBezTo>
                    <a:pt x="92" y="171"/>
                    <a:pt x="92" y="171"/>
                    <a:pt x="89" y="171"/>
                  </a:cubicBezTo>
                  <a:cubicBezTo>
                    <a:pt x="78" y="172"/>
                    <a:pt x="79" y="171"/>
                    <a:pt x="79" y="174"/>
                  </a:cubicBezTo>
                  <a:cubicBezTo>
                    <a:pt x="79" y="176"/>
                    <a:pt x="81" y="175"/>
                    <a:pt x="87" y="175"/>
                  </a:cubicBezTo>
                  <a:cubicBezTo>
                    <a:pt x="91" y="175"/>
                    <a:pt x="92" y="174"/>
                    <a:pt x="92" y="177"/>
                  </a:cubicBezTo>
                  <a:cubicBezTo>
                    <a:pt x="92" y="179"/>
                    <a:pt x="92" y="180"/>
                    <a:pt x="92" y="180"/>
                  </a:cubicBezTo>
                  <a:cubicBezTo>
                    <a:pt x="89" y="180"/>
                    <a:pt x="77" y="181"/>
                    <a:pt x="75" y="181"/>
                  </a:cubicBezTo>
                  <a:cubicBezTo>
                    <a:pt x="72" y="180"/>
                    <a:pt x="72" y="181"/>
                    <a:pt x="72" y="174"/>
                  </a:cubicBezTo>
                  <a:cubicBezTo>
                    <a:pt x="72" y="169"/>
                    <a:pt x="72" y="164"/>
                    <a:pt x="74" y="159"/>
                  </a:cubicBezTo>
                  <a:cubicBezTo>
                    <a:pt x="75" y="156"/>
                    <a:pt x="75" y="157"/>
                    <a:pt x="87" y="157"/>
                  </a:cubicBezTo>
                  <a:cubicBezTo>
                    <a:pt x="93" y="157"/>
                    <a:pt x="92" y="156"/>
                    <a:pt x="93" y="160"/>
                  </a:cubicBezTo>
                  <a:cubicBezTo>
                    <a:pt x="93" y="162"/>
                    <a:pt x="93" y="162"/>
                    <a:pt x="83" y="163"/>
                  </a:cubicBezTo>
                  <a:cubicBezTo>
                    <a:pt x="79" y="163"/>
                    <a:pt x="79" y="162"/>
                    <a:pt x="79" y="165"/>
                  </a:cubicBezTo>
                  <a:close/>
                  <a:moveTo>
                    <a:pt x="97" y="160"/>
                  </a:moveTo>
                  <a:cubicBezTo>
                    <a:pt x="96" y="159"/>
                    <a:pt x="98" y="156"/>
                    <a:pt x="99" y="156"/>
                  </a:cubicBezTo>
                  <a:cubicBezTo>
                    <a:pt x="101" y="156"/>
                    <a:pt x="105" y="159"/>
                    <a:pt x="106" y="159"/>
                  </a:cubicBezTo>
                  <a:cubicBezTo>
                    <a:pt x="106" y="159"/>
                    <a:pt x="107" y="160"/>
                    <a:pt x="109" y="161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2" y="159"/>
                    <a:pt x="118" y="156"/>
                    <a:pt x="119" y="156"/>
                  </a:cubicBezTo>
                  <a:cubicBezTo>
                    <a:pt x="120" y="156"/>
                    <a:pt x="122" y="160"/>
                    <a:pt x="120" y="160"/>
                  </a:cubicBezTo>
                  <a:cubicBezTo>
                    <a:pt x="119" y="162"/>
                    <a:pt x="116" y="163"/>
                    <a:pt x="115" y="164"/>
                  </a:cubicBezTo>
                  <a:cubicBezTo>
                    <a:pt x="117" y="165"/>
                    <a:pt x="118" y="166"/>
                    <a:pt x="118" y="166"/>
                  </a:cubicBezTo>
                  <a:cubicBezTo>
                    <a:pt x="121" y="167"/>
                    <a:pt x="121" y="168"/>
                    <a:pt x="121" y="170"/>
                  </a:cubicBezTo>
                  <a:cubicBezTo>
                    <a:pt x="121" y="171"/>
                    <a:pt x="120" y="171"/>
                    <a:pt x="119" y="172"/>
                  </a:cubicBezTo>
                  <a:cubicBezTo>
                    <a:pt x="118" y="172"/>
                    <a:pt x="117" y="173"/>
                    <a:pt x="115" y="174"/>
                  </a:cubicBezTo>
                  <a:cubicBezTo>
                    <a:pt x="116" y="174"/>
                    <a:pt x="117" y="175"/>
                    <a:pt x="118" y="175"/>
                  </a:cubicBezTo>
                  <a:cubicBezTo>
                    <a:pt x="123" y="178"/>
                    <a:pt x="123" y="177"/>
                    <a:pt x="121" y="180"/>
                  </a:cubicBezTo>
                  <a:cubicBezTo>
                    <a:pt x="120" y="182"/>
                    <a:pt x="117" y="181"/>
                    <a:pt x="116" y="180"/>
                  </a:cubicBezTo>
                  <a:cubicBezTo>
                    <a:pt x="116" y="180"/>
                    <a:pt x="112" y="179"/>
                    <a:pt x="109" y="177"/>
                  </a:cubicBezTo>
                  <a:cubicBezTo>
                    <a:pt x="107" y="178"/>
                    <a:pt x="104" y="179"/>
                    <a:pt x="102" y="180"/>
                  </a:cubicBezTo>
                  <a:cubicBezTo>
                    <a:pt x="99" y="182"/>
                    <a:pt x="98" y="182"/>
                    <a:pt x="97" y="180"/>
                  </a:cubicBezTo>
                  <a:cubicBezTo>
                    <a:pt x="95" y="177"/>
                    <a:pt x="96" y="178"/>
                    <a:pt x="99" y="176"/>
                  </a:cubicBezTo>
                  <a:cubicBezTo>
                    <a:pt x="100" y="175"/>
                    <a:pt x="101" y="175"/>
                    <a:pt x="103" y="174"/>
                  </a:cubicBezTo>
                  <a:cubicBezTo>
                    <a:pt x="101" y="173"/>
                    <a:pt x="100" y="173"/>
                    <a:pt x="98" y="171"/>
                  </a:cubicBezTo>
                  <a:cubicBezTo>
                    <a:pt x="97" y="171"/>
                    <a:pt x="96" y="170"/>
                    <a:pt x="96" y="170"/>
                  </a:cubicBezTo>
                  <a:cubicBezTo>
                    <a:pt x="96" y="168"/>
                    <a:pt x="95" y="167"/>
                    <a:pt x="99" y="165"/>
                  </a:cubicBezTo>
                  <a:cubicBezTo>
                    <a:pt x="100" y="165"/>
                    <a:pt x="101" y="164"/>
                    <a:pt x="102" y="164"/>
                  </a:cubicBezTo>
                  <a:cubicBezTo>
                    <a:pt x="100" y="163"/>
                    <a:pt x="97" y="161"/>
                    <a:pt x="97" y="160"/>
                  </a:cubicBezTo>
                  <a:close/>
                  <a:moveTo>
                    <a:pt x="143" y="180"/>
                  </a:moveTo>
                  <a:cubicBezTo>
                    <a:pt x="141" y="180"/>
                    <a:pt x="127" y="181"/>
                    <a:pt x="127" y="181"/>
                  </a:cubicBezTo>
                  <a:cubicBezTo>
                    <a:pt x="125" y="181"/>
                    <a:pt x="125" y="181"/>
                    <a:pt x="125" y="179"/>
                  </a:cubicBezTo>
                  <a:cubicBezTo>
                    <a:pt x="125" y="176"/>
                    <a:pt x="125" y="176"/>
                    <a:pt x="130" y="176"/>
                  </a:cubicBezTo>
                  <a:cubicBezTo>
                    <a:pt x="134" y="176"/>
                    <a:pt x="138" y="176"/>
                    <a:pt x="138" y="174"/>
                  </a:cubicBezTo>
                  <a:cubicBezTo>
                    <a:pt x="138" y="172"/>
                    <a:pt x="137" y="171"/>
                    <a:pt x="130" y="172"/>
                  </a:cubicBezTo>
                  <a:cubicBezTo>
                    <a:pt x="126" y="172"/>
                    <a:pt x="126" y="172"/>
                    <a:pt x="126" y="171"/>
                  </a:cubicBezTo>
                  <a:cubicBezTo>
                    <a:pt x="125" y="168"/>
                    <a:pt x="125" y="167"/>
                    <a:pt x="128" y="166"/>
                  </a:cubicBezTo>
                  <a:cubicBezTo>
                    <a:pt x="134" y="166"/>
                    <a:pt x="138" y="166"/>
                    <a:pt x="138" y="165"/>
                  </a:cubicBezTo>
                  <a:cubicBezTo>
                    <a:pt x="139" y="163"/>
                    <a:pt x="138" y="162"/>
                    <a:pt x="134" y="162"/>
                  </a:cubicBezTo>
                  <a:cubicBezTo>
                    <a:pt x="125" y="163"/>
                    <a:pt x="125" y="164"/>
                    <a:pt x="125" y="161"/>
                  </a:cubicBezTo>
                  <a:cubicBezTo>
                    <a:pt x="125" y="158"/>
                    <a:pt x="124" y="158"/>
                    <a:pt x="131" y="157"/>
                  </a:cubicBezTo>
                  <a:cubicBezTo>
                    <a:pt x="138" y="157"/>
                    <a:pt x="143" y="156"/>
                    <a:pt x="144" y="159"/>
                  </a:cubicBezTo>
                  <a:cubicBezTo>
                    <a:pt x="145" y="163"/>
                    <a:pt x="145" y="168"/>
                    <a:pt x="145" y="175"/>
                  </a:cubicBezTo>
                  <a:cubicBezTo>
                    <a:pt x="145" y="180"/>
                    <a:pt x="145" y="180"/>
                    <a:pt x="143" y="180"/>
                  </a:cubicBezTo>
                  <a:close/>
                  <a:moveTo>
                    <a:pt x="142" y="151"/>
                  </a:moveTo>
                  <a:cubicBezTo>
                    <a:pt x="140" y="152"/>
                    <a:pt x="131" y="140"/>
                    <a:pt x="125" y="132"/>
                  </a:cubicBezTo>
                  <a:cubicBezTo>
                    <a:pt x="122" y="129"/>
                    <a:pt x="115" y="123"/>
                    <a:pt x="108" y="122"/>
                  </a:cubicBezTo>
                  <a:cubicBezTo>
                    <a:pt x="97" y="122"/>
                    <a:pt x="83" y="140"/>
                    <a:pt x="79" y="146"/>
                  </a:cubicBezTo>
                  <a:cubicBezTo>
                    <a:pt x="77" y="149"/>
                    <a:pt x="75" y="152"/>
                    <a:pt x="72" y="151"/>
                  </a:cubicBezTo>
                  <a:cubicBezTo>
                    <a:pt x="69" y="149"/>
                    <a:pt x="69" y="149"/>
                    <a:pt x="71" y="144"/>
                  </a:cubicBezTo>
                  <a:cubicBezTo>
                    <a:pt x="74" y="137"/>
                    <a:pt x="87" y="123"/>
                    <a:pt x="93" y="119"/>
                  </a:cubicBezTo>
                  <a:cubicBezTo>
                    <a:pt x="98" y="113"/>
                    <a:pt x="100" y="113"/>
                    <a:pt x="102" y="106"/>
                  </a:cubicBezTo>
                  <a:cubicBezTo>
                    <a:pt x="103" y="94"/>
                    <a:pt x="102" y="91"/>
                    <a:pt x="99" y="91"/>
                  </a:cubicBezTo>
                  <a:cubicBezTo>
                    <a:pt x="95" y="90"/>
                    <a:pt x="80" y="88"/>
                    <a:pt x="79" y="98"/>
                  </a:cubicBezTo>
                  <a:cubicBezTo>
                    <a:pt x="79" y="106"/>
                    <a:pt x="79" y="109"/>
                    <a:pt x="79" y="113"/>
                  </a:cubicBezTo>
                  <a:cubicBezTo>
                    <a:pt x="79" y="118"/>
                    <a:pt x="78" y="117"/>
                    <a:pt x="74" y="117"/>
                  </a:cubicBezTo>
                  <a:cubicBezTo>
                    <a:pt x="71" y="117"/>
                    <a:pt x="72" y="100"/>
                    <a:pt x="72" y="89"/>
                  </a:cubicBezTo>
                  <a:cubicBezTo>
                    <a:pt x="74" y="83"/>
                    <a:pt x="78" y="84"/>
                    <a:pt x="85" y="83"/>
                  </a:cubicBezTo>
                  <a:cubicBezTo>
                    <a:pt x="88" y="84"/>
                    <a:pt x="92" y="83"/>
                    <a:pt x="95" y="83"/>
                  </a:cubicBezTo>
                  <a:cubicBezTo>
                    <a:pt x="100" y="83"/>
                    <a:pt x="102" y="81"/>
                    <a:pt x="102" y="76"/>
                  </a:cubicBezTo>
                  <a:cubicBezTo>
                    <a:pt x="102" y="72"/>
                    <a:pt x="103" y="71"/>
                    <a:pt x="107" y="71"/>
                  </a:cubicBezTo>
                  <a:cubicBezTo>
                    <a:pt x="110" y="70"/>
                    <a:pt x="110" y="73"/>
                    <a:pt x="111" y="76"/>
                  </a:cubicBezTo>
                  <a:cubicBezTo>
                    <a:pt x="112" y="82"/>
                    <a:pt x="110" y="82"/>
                    <a:pt x="118" y="83"/>
                  </a:cubicBezTo>
                  <a:cubicBezTo>
                    <a:pt x="125" y="83"/>
                    <a:pt x="130" y="83"/>
                    <a:pt x="133" y="83"/>
                  </a:cubicBezTo>
                  <a:cubicBezTo>
                    <a:pt x="139" y="84"/>
                    <a:pt x="143" y="83"/>
                    <a:pt x="143" y="93"/>
                  </a:cubicBezTo>
                  <a:cubicBezTo>
                    <a:pt x="143" y="101"/>
                    <a:pt x="145" y="109"/>
                    <a:pt x="143" y="112"/>
                  </a:cubicBezTo>
                  <a:cubicBezTo>
                    <a:pt x="142" y="114"/>
                    <a:pt x="139" y="115"/>
                    <a:pt x="137" y="115"/>
                  </a:cubicBezTo>
                  <a:cubicBezTo>
                    <a:pt x="134" y="113"/>
                    <a:pt x="140" y="95"/>
                    <a:pt x="133" y="92"/>
                  </a:cubicBezTo>
                  <a:cubicBezTo>
                    <a:pt x="128" y="90"/>
                    <a:pt x="117" y="90"/>
                    <a:pt x="113" y="91"/>
                  </a:cubicBezTo>
                  <a:cubicBezTo>
                    <a:pt x="110" y="93"/>
                    <a:pt x="111" y="100"/>
                    <a:pt x="111" y="104"/>
                  </a:cubicBezTo>
                  <a:cubicBezTo>
                    <a:pt x="111" y="108"/>
                    <a:pt x="111" y="112"/>
                    <a:pt x="119" y="117"/>
                  </a:cubicBezTo>
                  <a:cubicBezTo>
                    <a:pt x="126" y="123"/>
                    <a:pt x="134" y="130"/>
                    <a:pt x="141" y="138"/>
                  </a:cubicBezTo>
                  <a:cubicBezTo>
                    <a:pt x="145" y="143"/>
                    <a:pt x="149" y="149"/>
                    <a:pt x="142" y="151"/>
                  </a:cubicBezTo>
                  <a:close/>
                  <a:moveTo>
                    <a:pt x="146" y="46"/>
                  </a:moveTo>
                  <a:cubicBezTo>
                    <a:pt x="112" y="46"/>
                    <a:pt x="112" y="46"/>
                    <a:pt x="112" y="46"/>
                  </a:cubicBezTo>
                  <a:cubicBezTo>
                    <a:pt x="112" y="41"/>
                    <a:pt x="116" y="37"/>
                    <a:pt x="120" y="37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4" y="37"/>
                    <a:pt x="146" y="39"/>
                    <a:pt x="146" y="42"/>
                  </a:cubicBezTo>
                  <a:lnTo>
                    <a:pt x="146" y="46"/>
                  </a:lnTo>
                  <a:close/>
                  <a:moveTo>
                    <a:pt x="179" y="194"/>
                  </a:moveTo>
                  <a:cubicBezTo>
                    <a:pt x="178" y="196"/>
                    <a:pt x="173" y="196"/>
                    <a:pt x="172" y="198"/>
                  </a:cubicBezTo>
                  <a:cubicBezTo>
                    <a:pt x="171" y="199"/>
                    <a:pt x="171" y="211"/>
                    <a:pt x="172" y="212"/>
                  </a:cubicBezTo>
                  <a:cubicBezTo>
                    <a:pt x="173" y="213"/>
                    <a:pt x="175" y="212"/>
                    <a:pt x="178" y="212"/>
                  </a:cubicBezTo>
                  <a:cubicBezTo>
                    <a:pt x="181" y="212"/>
                    <a:pt x="182" y="220"/>
                    <a:pt x="180" y="220"/>
                  </a:cubicBezTo>
                  <a:cubicBezTo>
                    <a:pt x="178" y="220"/>
                    <a:pt x="170" y="221"/>
                    <a:pt x="166" y="222"/>
                  </a:cubicBezTo>
                  <a:cubicBezTo>
                    <a:pt x="162" y="222"/>
                    <a:pt x="160" y="223"/>
                    <a:pt x="155" y="222"/>
                  </a:cubicBezTo>
                  <a:cubicBezTo>
                    <a:pt x="152" y="222"/>
                    <a:pt x="152" y="220"/>
                    <a:pt x="151" y="218"/>
                  </a:cubicBezTo>
                  <a:cubicBezTo>
                    <a:pt x="151" y="214"/>
                    <a:pt x="151" y="213"/>
                    <a:pt x="154" y="214"/>
                  </a:cubicBezTo>
                  <a:cubicBezTo>
                    <a:pt x="157" y="214"/>
                    <a:pt x="159" y="214"/>
                    <a:pt x="162" y="212"/>
                  </a:cubicBezTo>
                  <a:cubicBezTo>
                    <a:pt x="164" y="210"/>
                    <a:pt x="163" y="206"/>
                    <a:pt x="163" y="203"/>
                  </a:cubicBezTo>
                  <a:cubicBezTo>
                    <a:pt x="163" y="200"/>
                    <a:pt x="164" y="197"/>
                    <a:pt x="160" y="198"/>
                  </a:cubicBezTo>
                  <a:cubicBezTo>
                    <a:pt x="154" y="199"/>
                    <a:pt x="154" y="200"/>
                    <a:pt x="154" y="191"/>
                  </a:cubicBezTo>
                  <a:cubicBezTo>
                    <a:pt x="154" y="187"/>
                    <a:pt x="154" y="184"/>
                    <a:pt x="154" y="181"/>
                  </a:cubicBezTo>
                  <a:cubicBezTo>
                    <a:pt x="154" y="177"/>
                    <a:pt x="153" y="174"/>
                    <a:pt x="159" y="173"/>
                  </a:cubicBezTo>
                  <a:cubicBezTo>
                    <a:pt x="162" y="173"/>
                    <a:pt x="160" y="180"/>
                    <a:pt x="160" y="184"/>
                  </a:cubicBezTo>
                  <a:cubicBezTo>
                    <a:pt x="160" y="187"/>
                    <a:pt x="160" y="191"/>
                    <a:pt x="162" y="191"/>
                  </a:cubicBezTo>
                  <a:cubicBezTo>
                    <a:pt x="167" y="191"/>
                    <a:pt x="164" y="181"/>
                    <a:pt x="164" y="171"/>
                  </a:cubicBezTo>
                  <a:cubicBezTo>
                    <a:pt x="164" y="165"/>
                    <a:pt x="163" y="163"/>
                    <a:pt x="168" y="162"/>
                  </a:cubicBezTo>
                  <a:cubicBezTo>
                    <a:pt x="172" y="161"/>
                    <a:pt x="171" y="163"/>
                    <a:pt x="171" y="168"/>
                  </a:cubicBezTo>
                  <a:cubicBezTo>
                    <a:pt x="171" y="172"/>
                    <a:pt x="171" y="189"/>
                    <a:pt x="173" y="189"/>
                  </a:cubicBezTo>
                  <a:cubicBezTo>
                    <a:pt x="177" y="188"/>
                    <a:pt x="176" y="175"/>
                    <a:pt x="176" y="172"/>
                  </a:cubicBezTo>
                  <a:cubicBezTo>
                    <a:pt x="176" y="168"/>
                    <a:pt x="175" y="167"/>
                    <a:pt x="179" y="166"/>
                  </a:cubicBezTo>
                  <a:cubicBezTo>
                    <a:pt x="182" y="166"/>
                    <a:pt x="182" y="166"/>
                    <a:pt x="183" y="169"/>
                  </a:cubicBezTo>
                  <a:cubicBezTo>
                    <a:pt x="183" y="173"/>
                    <a:pt x="183" y="176"/>
                    <a:pt x="183" y="179"/>
                  </a:cubicBezTo>
                  <a:cubicBezTo>
                    <a:pt x="183" y="182"/>
                    <a:pt x="183" y="184"/>
                    <a:pt x="182" y="188"/>
                  </a:cubicBezTo>
                  <a:cubicBezTo>
                    <a:pt x="182" y="192"/>
                    <a:pt x="180" y="193"/>
                    <a:pt x="179" y="194"/>
                  </a:cubicBezTo>
                  <a:close/>
                  <a:moveTo>
                    <a:pt x="197" y="232"/>
                  </a:moveTo>
                  <a:cubicBezTo>
                    <a:pt x="195" y="233"/>
                    <a:pt x="194" y="233"/>
                    <a:pt x="191" y="232"/>
                  </a:cubicBezTo>
                  <a:cubicBezTo>
                    <a:pt x="189" y="232"/>
                    <a:pt x="188" y="230"/>
                    <a:pt x="187" y="225"/>
                  </a:cubicBezTo>
                  <a:cubicBezTo>
                    <a:pt x="186" y="222"/>
                    <a:pt x="185" y="219"/>
                    <a:pt x="184" y="213"/>
                  </a:cubicBezTo>
                  <a:cubicBezTo>
                    <a:pt x="183" y="206"/>
                    <a:pt x="182" y="200"/>
                    <a:pt x="184" y="197"/>
                  </a:cubicBezTo>
                  <a:cubicBezTo>
                    <a:pt x="184" y="194"/>
                    <a:pt x="186" y="190"/>
                    <a:pt x="188" y="187"/>
                  </a:cubicBezTo>
                  <a:cubicBezTo>
                    <a:pt x="189" y="184"/>
                    <a:pt x="190" y="182"/>
                    <a:pt x="191" y="177"/>
                  </a:cubicBezTo>
                  <a:cubicBezTo>
                    <a:pt x="192" y="171"/>
                    <a:pt x="192" y="171"/>
                    <a:pt x="191" y="167"/>
                  </a:cubicBezTo>
                  <a:cubicBezTo>
                    <a:pt x="191" y="165"/>
                    <a:pt x="190" y="163"/>
                    <a:pt x="189" y="160"/>
                  </a:cubicBezTo>
                  <a:cubicBezTo>
                    <a:pt x="188" y="157"/>
                    <a:pt x="187" y="156"/>
                    <a:pt x="190" y="155"/>
                  </a:cubicBezTo>
                  <a:cubicBezTo>
                    <a:pt x="195" y="155"/>
                    <a:pt x="195" y="155"/>
                    <a:pt x="197" y="159"/>
                  </a:cubicBezTo>
                  <a:cubicBezTo>
                    <a:pt x="200" y="164"/>
                    <a:pt x="200" y="167"/>
                    <a:pt x="200" y="168"/>
                  </a:cubicBezTo>
                  <a:cubicBezTo>
                    <a:pt x="200" y="173"/>
                    <a:pt x="200" y="177"/>
                    <a:pt x="196" y="186"/>
                  </a:cubicBezTo>
                  <a:cubicBezTo>
                    <a:pt x="192" y="194"/>
                    <a:pt x="191" y="197"/>
                    <a:pt x="191" y="204"/>
                  </a:cubicBezTo>
                  <a:cubicBezTo>
                    <a:pt x="192" y="213"/>
                    <a:pt x="194" y="221"/>
                    <a:pt x="195" y="224"/>
                  </a:cubicBezTo>
                  <a:cubicBezTo>
                    <a:pt x="196" y="227"/>
                    <a:pt x="198" y="232"/>
                    <a:pt x="197" y="232"/>
                  </a:cubicBezTo>
                  <a:close/>
                  <a:moveTo>
                    <a:pt x="209" y="221"/>
                  </a:moveTo>
                  <a:cubicBezTo>
                    <a:pt x="211" y="226"/>
                    <a:pt x="214" y="231"/>
                    <a:pt x="212" y="231"/>
                  </a:cubicBezTo>
                  <a:cubicBezTo>
                    <a:pt x="210" y="232"/>
                    <a:pt x="207" y="232"/>
                    <a:pt x="206" y="231"/>
                  </a:cubicBezTo>
                  <a:cubicBezTo>
                    <a:pt x="204" y="228"/>
                    <a:pt x="202" y="224"/>
                    <a:pt x="200" y="217"/>
                  </a:cubicBezTo>
                  <a:cubicBezTo>
                    <a:pt x="199" y="209"/>
                    <a:pt x="199" y="204"/>
                    <a:pt x="199" y="198"/>
                  </a:cubicBezTo>
                  <a:cubicBezTo>
                    <a:pt x="202" y="187"/>
                    <a:pt x="207" y="184"/>
                    <a:pt x="208" y="175"/>
                  </a:cubicBezTo>
                  <a:cubicBezTo>
                    <a:pt x="208" y="170"/>
                    <a:pt x="208" y="168"/>
                    <a:pt x="207" y="166"/>
                  </a:cubicBezTo>
                  <a:cubicBezTo>
                    <a:pt x="205" y="162"/>
                    <a:pt x="201" y="156"/>
                    <a:pt x="206" y="156"/>
                  </a:cubicBezTo>
                  <a:cubicBezTo>
                    <a:pt x="210" y="156"/>
                    <a:pt x="210" y="156"/>
                    <a:pt x="211" y="157"/>
                  </a:cubicBezTo>
                  <a:cubicBezTo>
                    <a:pt x="213" y="159"/>
                    <a:pt x="216" y="166"/>
                    <a:pt x="216" y="170"/>
                  </a:cubicBezTo>
                  <a:cubicBezTo>
                    <a:pt x="217" y="177"/>
                    <a:pt x="214" y="183"/>
                    <a:pt x="212" y="188"/>
                  </a:cubicBezTo>
                  <a:cubicBezTo>
                    <a:pt x="209" y="195"/>
                    <a:pt x="207" y="198"/>
                    <a:pt x="207" y="204"/>
                  </a:cubicBezTo>
                  <a:cubicBezTo>
                    <a:pt x="207" y="208"/>
                    <a:pt x="207" y="214"/>
                    <a:pt x="209" y="221"/>
                  </a:cubicBezTo>
                  <a:close/>
                  <a:moveTo>
                    <a:pt x="229" y="182"/>
                  </a:moveTo>
                  <a:cubicBezTo>
                    <a:pt x="226" y="193"/>
                    <a:pt x="224" y="191"/>
                    <a:pt x="222" y="203"/>
                  </a:cubicBezTo>
                  <a:cubicBezTo>
                    <a:pt x="222" y="207"/>
                    <a:pt x="224" y="217"/>
                    <a:pt x="225" y="221"/>
                  </a:cubicBezTo>
                  <a:cubicBezTo>
                    <a:pt x="226" y="224"/>
                    <a:pt x="229" y="231"/>
                    <a:pt x="227" y="231"/>
                  </a:cubicBezTo>
                  <a:cubicBezTo>
                    <a:pt x="226" y="232"/>
                    <a:pt x="222" y="231"/>
                    <a:pt x="221" y="230"/>
                  </a:cubicBezTo>
                  <a:cubicBezTo>
                    <a:pt x="219" y="228"/>
                    <a:pt x="217" y="222"/>
                    <a:pt x="217" y="219"/>
                  </a:cubicBezTo>
                  <a:cubicBezTo>
                    <a:pt x="215" y="213"/>
                    <a:pt x="212" y="201"/>
                    <a:pt x="217" y="192"/>
                  </a:cubicBezTo>
                  <a:cubicBezTo>
                    <a:pt x="219" y="189"/>
                    <a:pt x="221" y="185"/>
                    <a:pt x="222" y="177"/>
                  </a:cubicBezTo>
                  <a:cubicBezTo>
                    <a:pt x="222" y="167"/>
                    <a:pt x="222" y="166"/>
                    <a:pt x="220" y="161"/>
                  </a:cubicBezTo>
                  <a:cubicBezTo>
                    <a:pt x="219" y="158"/>
                    <a:pt x="218" y="156"/>
                    <a:pt x="220" y="156"/>
                  </a:cubicBezTo>
                  <a:cubicBezTo>
                    <a:pt x="228" y="156"/>
                    <a:pt x="227" y="158"/>
                    <a:pt x="229" y="163"/>
                  </a:cubicBezTo>
                  <a:cubicBezTo>
                    <a:pt x="230" y="169"/>
                    <a:pt x="230" y="172"/>
                    <a:pt x="229" y="182"/>
                  </a:cubicBezTo>
                  <a:close/>
                  <a:moveTo>
                    <a:pt x="227" y="147"/>
                  </a:moveTo>
                  <a:cubicBezTo>
                    <a:pt x="223" y="148"/>
                    <a:pt x="223" y="146"/>
                    <a:pt x="223" y="140"/>
                  </a:cubicBezTo>
                  <a:cubicBezTo>
                    <a:pt x="223" y="137"/>
                    <a:pt x="223" y="125"/>
                    <a:pt x="218" y="123"/>
                  </a:cubicBezTo>
                  <a:cubicBezTo>
                    <a:pt x="214" y="121"/>
                    <a:pt x="210" y="121"/>
                    <a:pt x="209" y="122"/>
                  </a:cubicBezTo>
                  <a:cubicBezTo>
                    <a:pt x="208" y="123"/>
                    <a:pt x="208" y="144"/>
                    <a:pt x="208" y="144"/>
                  </a:cubicBezTo>
                  <a:cubicBezTo>
                    <a:pt x="208" y="149"/>
                    <a:pt x="206" y="148"/>
                    <a:pt x="204" y="148"/>
                  </a:cubicBezTo>
                  <a:cubicBezTo>
                    <a:pt x="200" y="147"/>
                    <a:pt x="200" y="144"/>
                    <a:pt x="200" y="140"/>
                  </a:cubicBezTo>
                  <a:cubicBezTo>
                    <a:pt x="200" y="137"/>
                    <a:pt x="200" y="122"/>
                    <a:pt x="200" y="122"/>
                  </a:cubicBezTo>
                  <a:cubicBezTo>
                    <a:pt x="199" y="121"/>
                    <a:pt x="191" y="120"/>
                    <a:pt x="189" y="129"/>
                  </a:cubicBezTo>
                  <a:cubicBezTo>
                    <a:pt x="188" y="137"/>
                    <a:pt x="187" y="142"/>
                    <a:pt x="187" y="144"/>
                  </a:cubicBezTo>
                  <a:cubicBezTo>
                    <a:pt x="187" y="145"/>
                    <a:pt x="187" y="146"/>
                    <a:pt x="186" y="147"/>
                  </a:cubicBezTo>
                  <a:cubicBezTo>
                    <a:pt x="184" y="147"/>
                    <a:pt x="181" y="148"/>
                    <a:pt x="181" y="147"/>
                  </a:cubicBezTo>
                  <a:cubicBezTo>
                    <a:pt x="180" y="144"/>
                    <a:pt x="181" y="139"/>
                    <a:pt x="181" y="134"/>
                  </a:cubicBezTo>
                  <a:cubicBezTo>
                    <a:pt x="182" y="129"/>
                    <a:pt x="183" y="125"/>
                    <a:pt x="185" y="121"/>
                  </a:cubicBezTo>
                  <a:cubicBezTo>
                    <a:pt x="186" y="117"/>
                    <a:pt x="194" y="115"/>
                    <a:pt x="199" y="113"/>
                  </a:cubicBezTo>
                  <a:cubicBezTo>
                    <a:pt x="201" y="113"/>
                    <a:pt x="201" y="108"/>
                    <a:pt x="200" y="108"/>
                  </a:cubicBezTo>
                  <a:cubicBezTo>
                    <a:pt x="198" y="108"/>
                    <a:pt x="193" y="109"/>
                    <a:pt x="189" y="109"/>
                  </a:cubicBezTo>
                  <a:cubicBezTo>
                    <a:pt x="187" y="109"/>
                    <a:pt x="185" y="111"/>
                    <a:pt x="183" y="107"/>
                  </a:cubicBezTo>
                  <a:cubicBezTo>
                    <a:pt x="182" y="105"/>
                    <a:pt x="181" y="103"/>
                    <a:pt x="187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200" y="102"/>
                    <a:pt x="200" y="101"/>
                  </a:cubicBezTo>
                  <a:cubicBezTo>
                    <a:pt x="200" y="99"/>
                    <a:pt x="201" y="97"/>
                    <a:pt x="202" y="95"/>
                  </a:cubicBezTo>
                  <a:cubicBezTo>
                    <a:pt x="202" y="94"/>
                    <a:pt x="204" y="94"/>
                    <a:pt x="206" y="95"/>
                  </a:cubicBezTo>
                  <a:cubicBezTo>
                    <a:pt x="209" y="95"/>
                    <a:pt x="208" y="95"/>
                    <a:pt x="208" y="99"/>
                  </a:cubicBezTo>
                  <a:cubicBezTo>
                    <a:pt x="208" y="101"/>
                    <a:pt x="208" y="101"/>
                    <a:pt x="217" y="101"/>
                  </a:cubicBezTo>
                  <a:cubicBezTo>
                    <a:pt x="224" y="101"/>
                    <a:pt x="228" y="100"/>
                    <a:pt x="228" y="102"/>
                  </a:cubicBezTo>
                  <a:cubicBezTo>
                    <a:pt x="228" y="104"/>
                    <a:pt x="228" y="106"/>
                    <a:pt x="228" y="107"/>
                  </a:cubicBezTo>
                  <a:cubicBezTo>
                    <a:pt x="227" y="108"/>
                    <a:pt x="225" y="108"/>
                    <a:pt x="222" y="108"/>
                  </a:cubicBezTo>
                  <a:cubicBezTo>
                    <a:pt x="217" y="108"/>
                    <a:pt x="210" y="108"/>
                    <a:pt x="209" y="108"/>
                  </a:cubicBezTo>
                  <a:cubicBezTo>
                    <a:pt x="208" y="109"/>
                    <a:pt x="208" y="110"/>
                    <a:pt x="208" y="111"/>
                  </a:cubicBezTo>
                  <a:cubicBezTo>
                    <a:pt x="209" y="112"/>
                    <a:pt x="208" y="113"/>
                    <a:pt x="212" y="114"/>
                  </a:cubicBezTo>
                  <a:cubicBezTo>
                    <a:pt x="227" y="118"/>
                    <a:pt x="227" y="117"/>
                    <a:pt x="229" y="126"/>
                  </a:cubicBezTo>
                  <a:cubicBezTo>
                    <a:pt x="230" y="134"/>
                    <a:pt x="230" y="138"/>
                    <a:pt x="230" y="141"/>
                  </a:cubicBezTo>
                  <a:cubicBezTo>
                    <a:pt x="230" y="144"/>
                    <a:pt x="231" y="145"/>
                    <a:pt x="227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4DC25CC6-3E95-487D-9955-6F8B0858F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5938" y="2676525"/>
              <a:ext cx="41275" cy="38100"/>
            </a:xfrm>
            <a:custGeom>
              <a:avLst/>
              <a:gdLst>
                <a:gd name="T0" fmla="*/ 6 w 11"/>
                <a:gd name="T1" fmla="*/ 10 h 10"/>
                <a:gd name="T2" fmla="*/ 9 w 11"/>
                <a:gd name="T3" fmla="*/ 9 h 10"/>
                <a:gd name="T4" fmla="*/ 10 w 11"/>
                <a:gd name="T5" fmla="*/ 2 h 10"/>
                <a:gd name="T6" fmla="*/ 2 w 11"/>
                <a:gd name="T7" fmla="*/ 0 h 10"/>
                <a:gd name="T8" fmla="*/ 0 w 11"/>
                <a:gd name="T9" fmla="*/ 3 h 10"/>
                <a:gd name="T10" fmla="*/ 6 w 11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1" y="9"/>
                    <a:pt x="11" y="6"/>
                    <a:pt x="10" y="2"/>
                  </a:cubicBezTo>
                  <a:cubicBezTo>
                    <a:pt x="8" y="0"/>
                    <a:pt x="5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10"/>
                    <a:pt x="2" y="9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DC26EB2E-6FC8-4744-987F-2014B630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84363" y="2679700"/>
              <a:ext cx="33337" cy="34925"/>
            </a:xfrm>
            <a:custGeom>
              <a:avLst/>
              <a:gdLst>
                <a:gd name="T0" fmla="*/ 1 w 9"/>
                <a:gd name="T1" fmla="*/ 9 h 9"/>
                <a:gd name="T2" fmla="*/ 4 w 9"/>
                <a:gd name="T3" fmla="*/ 9 h 9"/>
                <a:gd name="T4" fmla="*/ 9 w 9"/>
                <a:gd name="T5" fmla="*/ 1 h 9"/>
                <a:gd name="T6" fmla="*/ 4 w 9"/>
                <a:gd name="T7" fmla="*/ 1 h 9"/>
                <a:gd name="T8" fmla="*/ 1 w 9"/>
                <a:gd name="T9" fmla="*/ 3 h 9"/>
                <a:gd name="T10" fmla="*/ 1 w 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9" y="8"/>
                    <a:pt x="9" y="6"/>
                    <a:pt x="9" y="1"/>
                  </a:cubicBezTo>
                  <a:cubicBezTo>
                    <a:pt x="9" y="0"/>
                    <a:pt x="7" y="0"/>
                    <a:pt x="4" y="1"/>
                  </a:cubicBezTo>
                  <a:cubicBezTo>
                    <a:pt x="1" y="1"/>
                    <a:pt x="1" y="1"/>
                    <a:pt x="1" y="3"/>
                  </a:cubicBezTo>
                  <a:cubicBezTo>
                    <a:pt x="0" y="5"/>
                    <a:pt x="0" y="8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9159968-9358-4491-BF91-DD323B2BA3EE}"/>
              </a:ext>
            </a:extLst>
          </p:cNvPr>
          <p:cNvGrpSpPr/>
          <p:nvPr/>
        </p:nvGrpSpPr>
        <p:grpSpPr>
          <a:xfrm>
            <a:off x="2129149" y="559606"/>
            <a:ext cx="2492739" cy="822773"/>
            <a:chOff x="3551238" y="2663826"/>
            <a:chExt cx="5097463" cy="1522412"/>
          </a:xfrm>
          <a:solidFill>
            <a:srgbClr val="1F4E79"/>
          </a:solidFill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87B34FE-2D7D-4F1F-B79E-332046CAC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3767138"/>
              <a:ext cx="203200" cy="241300"/>
            </a:xfrm>
            <a:custGeom>
              <a:avLst/>
              <a:gdLst>
                <a:gd name="T0" fmla="*/ 28 w 54"/>
                <a:gd name="T1" fmla="*/ 6 h 64"/>
                <a:gd name="T2" fmla="*/ 1 w 54"/>
                <a:gd name="T3" fmla="*/ 36 h 64"/>
                <a:gd name="T4" fmla="*/ 28 w 54"/>
                <a:gd name="T5" fmla="*/ 64 h 64"/>
                <a:gd name="T6" fmla="*/ 35 w 54"/>
                <a:gd name="T7" fmla="*/ 60 h 64"/>
                <a:gd name="T8" fmla="*/ 54 w 54"/>
                <a:gd name="T9" fmla="*/ 24 h 64"/>
                <a:gd name="T10" fmla="*/ 54 w 54"/>
                <a:gd name="T11" fmla="*/ 20 h 64"/>
                <a:gd name="T12" fmla="*/ 28 w 54"/>
                <a:gd name="T1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4">
                  <a:moveTo>
                    <a:pt x="28" y="6"/>
                  </a:moveTo>
                  <a:cubicBezTo>
                    <a:pt x="15" y="11"/>
                    <a:pt x="3" y="25"/>
                    <a:pt x="1" y="36"/>
                  </a:cubicBezTo>
                  <a:cubicBezTo>
                    <a:pt x="0" y="53"/>
                    <a:pt x="14" y="59"/>
                    <a:pt x="28" y="64"/>
                  </a:cubicBezTo>
                  <a:cubicBezTo>
                    <a:pt x="31" y="64"/>
                    <a:pt x="33" y="64"/>
                    <a:pt x="35" y="60"/>
                  </a:cubicBezTo>
                  <a:cubicBezTo>
                    <a:pt x="40" y="44"/>
                    <a:pt x="44" y="35"/>
                    <a:pt x="54" y="24"/>
                  </a:cubicBezTo>
                  <a:cubicBezTo>
                    <a:pt x="54" y="23"/>
                    <a:pt x="54" y="21"/>
                    <a:pt x="54" y="20"/>
                  </a:cubicBezTo>
                  <a:cubicBezTo>
                    <a:pt x="51" y="2"/>
                    <a:pt x="39" y="0"/>
                    <a:pt x="2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94D42DE-A28F-429C-B1E8-338BDE52F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1" y="3178176"/>
              <a:ext cx="261938" cy="781050"/>
            </a:xfrm>
            <a:custGeom>
              <a:avLst/>
              <a:gdLst>
                <a:gd name="T0" fmla="*/ 54 w 70"/>
                <a:gd name="T1" fmla="*/ 138 h 207"/>
                <a:gd name="T2" fmla="*/ 49 w 70"/>
                <a:gd name="T3" fmla="*/ 66 h 207"/>
                <a:gd name="T4" fmla="*/ 58 w 70"/>
                <a:gd name="T5" fmla="*/ 20 h 207"/>
                <a:gd name="T6" fmla="*/ 27 w 70"/>
                <a:gd name="T7" fmla="*/ 12 h 207"/>
                <a:gd name="T8" fmla="*/ 3 w 70"/>
                <a:gd name="T9" fmla="*/ 128 h 207"/>
                <a:gd name="T10" fmla="*/ 29 w 70"/>
                <a:gd name="T11" fmla="*/ 207 h 207"/>
                <a:gd name="T12" fmla="*/ 68 w 70"/>
                <a:gd name="T13" fmla="*/ 135 h 207"/>
                <a:gd name="T14" fmla="*/ 54 w 70"/>
                <a:gd name="T15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07">
                  <a:moveTo>
                    <a:pt x="54" y="138"/>
                  </a:moveTo>
                  <a:cubicBezTo>
                    <a:pt x="38" y="130"/>
                    <a:pt x="47" y="80"/>
                    <a:pt x="49" y="66"/>
                  </a:cubicBezTo>
                  <a:cubicBezTo>
                    <a:pt x="54" y="53"/>
                    <a:pt x="59" y="33"/>
                    <a:pt x="58" y="20"/>
                  </a:cubicBezTo>
                  <a:cubicBezTo>
                    <a:pt x="47" y="0"/>
                    <a:pt x="42" y="2"/>
                    <a:pt x="27" y="12"/>
                  </a:cubicBezTo>
                  <a:cubicBezTo>
                    <a:pt x="0" y="47"/>
                    <a:pt x="3" y="81"/>
                    <a:pt x="3" y="128"/>
                  </a:cubicBezTo>
                  <a:cubicBezTo>
                    <a:pt x="6" y="151"/>
                    <a:pt x="6" y="192"/>
                    <a:pt x="29" y="207"/>
                  </a:cubicBezTo>
                  <a:cubicBezTo>
                    <a:pt x="51" y="203"/>
                    <a:pt x="70" y="158"/>
                    <a:pt x="68" y="135"/>
                  </a:cubicBezTo>
                  <a:cubicBezTo>
                    <a:pt x="63" y="125"/>
                    <a:pt x="62" y="138"/>
                    <a:pt x="5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66191962-B311-4BAA-9DB6-E35FA5DB5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51" y="2757488"/>
              <a:ext cx="571500" cy="1379538"/>
            </a:xfrm>
            <a:custGeom>
              <a:avLst/>
              <a:gdLst>
                <a:gd name="T0" fmla="*/ 116 w 152"/>
                <a:gd name="T1" fmla="*/ 190 h 365"/>
                <a:gd name="T2" fmla="*/ 127 w 152"/>
                <a:gd name="T3" fmla="*/ 185 h 365"/>
                <a:gd name="T4" fmla="*/ 133 w 152"/>
                <a:gd name="T5" fmla="*/ 165 h 365"/>
                <a:gd name="T6" fmla="*/ 127 w 152"/>
                <a:gd name="T7" fmla="*/ 165 h 365"/>
                <a:gd name="T8" fmla="*/ 84 w 152"/>
                <a:gd name="T9" fmla="*/ 153 h 365"/>
                <a:gd name="T10" fmla="*/ 111 w 152"/>
                <a:gd name="T11" fmla="*/ 105 h 365"/>
                <a:gd name="T12" fmla="*/ 101 w 152"/>
                <a:gd name="T13" fmla="*/ 88 h 365"/>
                <a:gd name="T14" fmla="*/ 104 w 152"/>
                <a:gd name="T15" fmla="*/ 86 h 365"/>
                <a:gd name="T16" fmla="*/ 127 w 152"/>
                <a:gd name="T17" fmla="*/ 62 h 365"/>
                <a:gd name="T18" fmla="*/ 142 w 152"/>
                <a:gd name="T19" fmla="*/ 42 h 365"/>
                <a:gd name="T20" fmla="*/ 127 w 152"/>
                <a:gd name="T21" fmla="*/ 2 h 365"/>
                <a:gd name="T22" fmla="*/ 89 w 152"/>
                <a:gd name="T23" fmla="*/ 5 h 365"/>
                <a:gd name="T24" fmla="*/ 64 w 152"/>
                <a:gd name="T25" fmla="*/ 21 h 365"/>
                <a:gd name="T26" fmla="*/ 58 w 152"/>
                <a:gd name="T27" fmla="*/ 27 h 365"/>
                <a:gd name="T28" fmla="*/ 74 w 152"/>
                <a:gd name="T29" fmla="*/ 48 h 365"/>
                <a:gd name="T30" fmla="*/ 108 w 152"/>
                <a:gd name="T31" fmla="*/ 34 h 365"/>
                <a:gd name="T32" fmla="*/ 107 w 152"/>
                <a:gd name="T33" fmla="*/ 41 h 365"/>
                <a:gd name="T34" fmla="*/ 107 w 152"/>
                <a:gd name="T35" fmla="*/ 41 h 365"/>
                <a:gd name="T36" fmla="*/ 75 w 152"/>
                <a:gd name="T37" fmla="*/ 79 h 365"/>
                <a:gd name="T38" fmla="*/ 79 w 152"/>
                <a:gd name="T39" fmla="*/ 123 h 365"/>
                <a:gd name="T40" fmla="*/ 76 w 152"/>
                <a:gd name="T41" fmla="*/ 135 h 365"/>
                <a:gd name="T42" fmla="*/ 47 w 152"/>
                <a:gd name="T43" fmla="*/ 172 h 365"/>
                <a:gd name="T44" fmla="*/ 32 w 152"/>
                <a:gd name="T45" fmla="*/ 191 h 365"/>
                <a:gd name="T46" fmla="*/ 29 w 152"/>
                <a:gd name="T47" fmla="*/ 194 h 365"/>
                <a:gd name="T48" fmla="*/ 0 w 152"/>
                <a:gd name="T49" fmla="*/ 223 h 365"/>
                <a:gd name="T50" fmla="*/ 1 w 152"/>
                <a:gd name="T51" fmla="*/ 225 h 365"/>
                <a:gd name="T52" fmla="*/ 29 w 152"/>
                <a:gd name="T53" fmla="*/ 235 h 365"/>
                <a:gd name="T54" fmla="*/ 34 w 152"/>
                <a:gd name="T55" fmla="*/ 235 h 365"/>
                <a:gd name="T56" fmla="*/ 36 w 152"/>
                <a:gd name="T57" fmla="*/ 234 h 365"/>
                <a:gd name="T58" fmla="*/ 36 w 152"/>
                <a:gd name="T59" fmla="*/ 233 h 365"/>
                <a:gd name="T60" fmla="*/ 36 w 152"/>
                <a:gd name="T61" fmla="*/ 230 h 365"/>
                <a:gd name="T62" fmla="*/ 71 w 152"/>
                <a:gd name="T63" fmla="*/ 204 h 365"/>
                <a:gd name="T64" fmla="*/ 74 w 152"/>
                <a:gd name="T65" fmla="*/ 301 h 365"/>
                <a:gd name="T66" fmla="*/ 66 w 152"/>
                <a:gd name="T67" fmla="*/ 305 h 365"/>
                <a:gd name="T68" fmla="*/ 65 w 152"/>
                <a:gd name="T69" fmla="*/ 306 h 365"/>
                <a:gd name="T70" fmla="*/ 57 w 152"/>
                <a:gd name="T71" fmla="*/ 317 h 365"/>
                <a:gd name="T72" fmla="*/ 57 w 152"/>
                <a:gd name="T73" fmla="*/ 317 h 365"/>
                <a:gd name="T74" fmla="*/ 78 w 152"/>
                <a:gd name="T75" fmla="*/ 365 h 365"/>
                <a:gd name="T76" fmla="*/ 103 w 152"/>
                <a:gd name="T77" fmla="*/ 333 h 365"/>
                <a:gd name="T78" fmla="*/ 102 w 152"/>
                <a:gd name="T79" fmla="*/ 197 h 365"/>
                <a:gd name="T80" fmla="*/ 116 w 152"/>
                <a:gd name="T81" fmla="*/ 19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365">
                  <a:moveTo>
                    <a:pt x="116" y="190"/>
                  </a:moveTo>
                  <a:cubicBezTo>
                    <a:pt x="119" y="189"/>
                    <a:pt x="123" y="187"/>
                    <a:pt x="127" y="185"/>
                  </a:cubicBezTo>
                  <a:cubicBezTo>
                    <a:pt x="135" y="181"/>
                    <a:pt x="143" y="175"/>
                    <a:pt x="133" y="165"/>
                  </a:cubicBezTo>
                  <a:cubicBezTo>
                    <a:pt x="131" y="165"/>
                    <a:pt x="129" y="165"/>
                    <a:pt x="127" y="165"/>
                  </a:cubicBezTo>
                  <a:cubicBezTo>
                    <a:pt x="112" y="165"/>
                    <a:pt x="85" y="175"/>
                    <a:pt x="84" y="153"/>
                  </a:cubicBezTo>
                  <a:cubicBezTo>
                    <a:pt x="92" y="140"/>
                    <a:pt x="110" y="120"/>
                    <a:pt x="111" y="105"/>
                  </a:cubicBezTo>
                  <a:cubicBezTo>
                    <a:pt x="99" y="102"/>
                    <a:pt x="101" y="99"/>
                    <a:pt x="101" y="88"/>
                  </a:cubicBezTo>
                  <a:cubicBezTo>
                    <a:pt x="102" y="87"/>
                    <a:pt x="103" y="87"/>
                    <a:pt x="104" y="86"/>
                  </a:cubicBezTo>
                  <a:cubicBezTo>
                    <a:pt x="112" y="81"/>
                    <a:pt x="120" y="72"/>
                    <a:pt x="127" y="62"/>
                  </a:cubicBezTo>
                  <a:cubicBezTo>
                    <a:pt x="132" y="55"/>
                    <a:pt x="137" y="48"/>
                    <a:pt x="142" y="42"/>
                  </a:cubicBezTo>
                  <a:cubicBezTo>
                    <a:pt x="152" y="16"/>
                    <a:pt x="142" y="5"/>
                    <a:pt x="127" y="2"/>
                  </a:cubicBezTo>
                  <a:cubicBezTo>
                    <a:pt x="115" y="0"/>
                    <a:pt x="99" y="3"/>
                    <a:pt x="89" y="5"/>
                  </a:cubicBezTo>
                  <a:cubicBezTo>
                    <a:pt x="83" y="8"/>
                    <a:pt x="64" y="17"/>
                    <a:pt x="64" y="21"/>
                  </a:cubicBezTo>
                  <a:cubicBezTo>
                    <a:pt x="60" y="24"/>
                    <a:pt x="59" y="25"/>
                    <a:pt x="58" y="27"/>
                  </a:cubicBezTo>
                  <a:cubicBezTo>
                    <a:pt x="49" y="44"/>
                    <a:pt x="57" y="47"/>
                    <a:pt x="74" y="48"/>
                  </a:cubicBezTo>
                  <a:cubicBezTo>
                    <a:pt x="81" y="46"/>
                    <a:pt x="98" y="21"/>
                    <a:pt x="108" y="34"/>
                  </a:cubicBezTo>
                  <a:cubicBezTo>
                    <a:pt x="108" y="36"/>
                    <a:pt x="107" y="39"/>
                    <a:pt x="107" y="41"/>
                  </a:cubicBezTo>
                  <a:cubicBezTo>
                    <a:pt x="106" y="41"/>
                    <a:pt x="107" y="41"/>
                    <a:pt x="107" y="41"/>
                  </a:cubicBezTo>
                  <a:cubicBezTo>
                    <a:pt x="103" y="52"/>
                    <a:pt x="82" y="72"/>
                    <a:pt x="75" y="79"/>
                  </a:cubicBezTo>
                  <a:cubicBezTo>
                    <a:pt x="69" y="93"/>
                    <a:pt x="79" y="106"/>
                    <a:pt x="79" y="123"/>
                  </a:cubicBezTo>
                  <a:cubicBezTo>
                    <a:pt x="78" y="127"/>
                    <a:pt x="77" y="131"/>
                    <a:pt x="76" y="135"/>
                  </a:cubicBezTo>
                  <a:cubicBezTo>
                    <a:pt x="66" y="146"/>
                    <a:pt x="59" y="164"/>
                    <a:pt x="47" y="172"/>
                  </a:cubicBezTo>
                  <a:cubicBezTo>
                    <a:pt x="44" y="178"/>
                    <a:pt x="33" y="186"/>
                    <a:pt x="32" y="191"/>
                  </a:cubicBezTo>
                  <a:cubicBezTo>
                    <a:pt x="31" y="192"/>
                    <a:pt x="30" y="193"/>
                    <a:pt x="29" y="194"/>
                  </a:cubicBezTo>
                  <a:cubicBezTo>
                    <a:pt x="19" y="203"/>
                    <a:pt x="9" y="214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7" y="230"/>
                    <a:pt x="18" y="234"/>
                    <a:pt x="29" y="235"/>
                  </a:cubicBezTo>
                  <a:cubicBezTo>
                    <a:pt x="30" y="235"/>
                    <a:pt x="32" y="235"/>
                    <a:pt x="34" y="235"/>
                  </a:cubicBezTo>
                  <a:cubicBezTo>
                    <a:pt x="35" y="234"/>
                    <a:pt x="36" y="235"/>
                    <a:pt x="36" y="234"/>
                  </a:cubicBezTo>
                  <a:cubicBezTo>
                    <a:pt x="37" y="234"/>
                    <a:pt x="36" y="233"/>
                    <a:pt x="36" y="233"/>
                  </a:cubicBezTo>
                  <a:cubicBezTo>
                    <a:pt x="36" y="232"/>
                    <a:pt x="36" y="231"/>
                    <a:pt x="36" y="230"/>
                  </a:cubicBezTo>
                  <a:cubicBezTo>
                    <a:pt x="47" y="217"/>
                    <a:pt x="53" y="206"/>
                    <a:pt x="71" y="204"/>
                  </a:cubicBezTo>
                  <a:cubicBezTo>
                    <a:pt x="70" y="206"/>
                    <a:pt x="71" y="223"/>
                    <a:pt x="74" y="301"/>
                  </a:cubicBezTo>
                  <a:cubicBezTo>
                    <a:pt x="72" y="303"/>
                    <a:pt x="73" y="303"/>
                    <a:pt x="66" y="305"/>
                  </a:cubicBezTo>
                  <a:cubicBezTo>
                    <a:pt x="66" y="305"/>
                    <a:pt x="65" y="306"/>
                    <a:pt x="65" y="306"/>
                  </a:cubicBezTo>
                  <a:cubicBezTo>
                    <a:pt x="61" y="308"/>
                    <a:pt x="58" y="311"/>
                    <a:pt x="57" y="317"/>
                  </a:cubicBezTo>
                  <a:cubicBezTo>
                    <a:pt x="58" y="317"/>
                    <a:pt x="57" y="317"/>
                    <a:pt x="57" y="317"/>
                  </a:cubicBezTo>
                  <a:cubicBezTo>
                    <a:pt x="59" y="337"/>
                    <a:pt x="61" y="352"/>
                    <a:pt x="78" y="365"/>
                  </a:cubicBezTo>
                  <a:cubicBezTo>
                    <a:pt x="92" y="363"/>
                    <a:pt x="98" y="347"/>
                    <a:pt x="103" y="333"/>
                  </a:cubicBezTo>
                  <a:cubicBezTo>
                    <a:pt x="103" y="315"/>
                    <a:pt x="103" y="315"/>
                    <a:pt x="102" y="197"/>
                  </a:cubicBezTo>
                  <a:cubicBezTo>
                    <a:pt x="107" y="194"/>
                    <a:pt x="111" y="192"/>
                    <a:pt x="116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7410BB8-F19C-4348-964F-383BC1DCE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1" y="3660776"/>
              <a:ext cx="247650" cy="265113"/>
            </a:xfrm>
            <a:custGeom>
              <a:avLst/>
              <a:gdLst>
                <a:gd name="T0" fmla="*/ 21 w 66"/>
                <a:gd name="T1" fmla="*/ 1 h 70"/>
                <a:gd name="T2" fmla="*/ 19 w 66"/>
                <a:gd name="T3" fmla="*/ 2 h 70"/>
                <a:gd name="T4" fmla="*/ 16 w 66"/>
                <a:gd name="T5" fmla="*/ 26 h 70"/>
                <a:gd name="T6" fmla="*/ 0 w 66"/>
                <a:gd name="T7" fmla="*/ 66 h 70"/>
                <a:gd name="T8" fmla="*/ 1 w 66"/>
                <a:gd name="T9" fmla="*/ 69 h 70"/>
                <a:gd name="T10" fmla="*/ 8 w 66"/>
                <a:gd name="T11" fmla="*/ 70 h 70"/>
                <a:gd name="T12" fmla="*/ 19 w 66"/>
                <a:gd name="T13" fmla="*/ 67 h 70"/>
                <a:gd name="T14" fmla="*/ 62 w 66"/>
                <a:gd name="T15" fmla="*/ 27 h 70"/>
                <a:gd name="T16" fmla="*/ 21 w 66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0">
                  <a:moveTo>
                    <a:pt x="21" y="1"/>
                  </a:moveTo>
                  <a:cubicBezTo>
                    <a:pt x="21" y="1"/>
                    <a:pt x="20" y="2"/>
                    <a:pt x="19" y="2"/>
                  </a:cubicBezTo>
                  <a:cubicBezTo>
                    <a:pt x="11" y="7"/>
                    <a:pt x="5" y="18"/>
                    <a:pt x="16" y="26"/>
                  </a:cubicBezTo>
                  <a:cubicBezTo>
                    <a:pt x="21" y="46"/>
                    <a:pt x="7" y="51"/>
                    <a:pt x="0" y="66"/>
                  </a:cubicBezTo>
                  <a:cubicBezTo>
                    <a:pt x="1" y="66"/>
                    <a:pt x="1" y="67"/>
                    <a:pt x="1" y="69"/>
                  </a:cubicBezTo>
                  <a:cubicBezTo>
                    <a:pt x="3" y="69"/>
                    <a:pt x="6" y="69"/>
                    <a:pt x="8" y="70"/>
                  </a:cubicBezTo>
                  <a:cubicBezTo>
                    <a:pt x="11" y="69"/>
                    <a:pt x="15" y="69"/>
                    <a:pt x="19" y="67"/>
                  </a:cubicBezTo>
                  <a:cubicBezTo>
                    <a:pt x="39" y="63"/>
                    <a:pt x="66" y="54"/>
                    <a:pt x="62" y="27"/>
                  </a:cubicBezTo>
                  <a:cubicBezTo>
                    <a:pt x="51" y="6"/>
                    <a:pt x="40" y="0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CCB0F3DC-2008-43A3-8512-2B0031648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2894013"/>
              <a:ext cx="252413" cy="238125"/>
            </a:xfrm>
            <a:custGeom>
              <a:avLst/>
              <a:gdLst>
                <a:gd name="T0" fmla="*/ 38 w 67"/>
                <a:gd name="T1" fmla="*/ 63 h 63"/>
                <a:gd name="T2" fmla="*/ 65 w 67"/>
                <a:gd name="T3" fmla="*/ 52 h 63"/>
                <a:gd name="T4" fmla="*/ 66 w 67"/>
                <a:gd name="T5" fmla="*/ 51 h 63"/>
                <a:gd name="T6" fmla="*/ 67 w 67"/>
                <a:gd name="T7" fmla="*/ 50 h 63"/>
                <a:gd name="T8" fmla="*/ 57 w 67"/>
                <a:gd name="T9" fmla="*/ 17 h 63"/>
                <a:gd name="T10" fmla="*/ 38 w 6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3">
                  <a:moveTo>
                    <a:pt x="38" y="63"/>
                  </a:moveTo>
                  <a:cubicBezTo>
                    <a:pt x="52" y="62"/>
                    <a:pt x="55" y="62"/>
                    <a:pt x="65" y="52"/>
                  </a:cubicBezTo>
                  <a:cubicBezTo>
                    <a:pt x="66" y="51"/>
                    <a:pt x="66" y="52"/>
                    <a:pt x="66" y="51"/>
                  </a:cubicBezTo>
                  <a:cubicBezTo>
                    <a:pt x="67" y="51"/>
                    <a:pt x="66" y="51"/>
                    <a:pt x="67" y="50"/>
                  </a:cubicBezTo>
                  <a:cubicBezTo>
                    <a:pt x="67" y="32"/>
                    <a:pt x="60" y="20"/>
                    <a:pt x="57" y="17"/>
                  </a:cubicBezTo>
                  <a:cubicBezTo>
                    <a:pt x="23" y="0"/>
                    <a:pt x="0" y="45"/>
                    <a:pt x="38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5E1EDE42-43A0-4774-9BDA-BFBAB8468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2989263"/>
              <a:ext cx="187325" cy="200025"/>
            </a:xfrm>
            <a:custGeom>
              <a:avLst/>
              <a:gdLst>
                <a:gd name="T0" fmla="*/ 25 w 50"/>
                <a:gd name="T1" fmla="*/ 52 h 53"/>
                <a:gd name="T2" fmla="*/ 30 w 50"/>
                <a:gd name="T3" fmla="*/ 51 h 53"/>
                <a:gd name="T4" fmla="*/ 35 w 50"/>
                <a:gd name="T5" fmla="*/ 47 h 53"/>
                <a:gd name="T6" fmla="*/ 44 w 50"/>
                <a:gd name="T7" fmla="*/ 3 h 53"/>
                <a:gd name="T8" fmla="*/ 35 w 50"/>
                <a:gd name="T9" fmla="*/ 1 h 53"/>
                <a:gd name="T10" fmla="*/ 25 w 50"/>
                <a:gd name="T1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3">
                  <a:moveTo>
                    <a:pt x="25" y="52"/>
                  </a:moveTo>
                  <a:cubicBezTo>
                    <a:pt x="26" y="53"/>
                    <a:pt x="28" y="52"/>
                    <a:pt x="30" y="51"/>
                  </a:cubicBezTo>
                  <a:cubicBezTo>
                    <a:pt x="32" y="50"/>
                    <a:pt x="33" y="49"/>
                    <a:pt x="35" y="47"/>
                  </a:cubicBezTo>
                  <a:cubicBezTo>
                    <a:pt x="44" y="35"/>
                    <a:pt x="50" y="15"/>
                    <a:pt x="44" y="3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15" y="3"/>
                    <a:pt x="0" y="39"/>
                    <a:pt x="2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9EAD885-FB1A-4802-85F1-6A9F8D61B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1" y="3014663"/>
              <a:ext cx="379413" cy="889000"/>
            </a:xfrm>
            <a:custGeom>
              <a:avLst/>
              <a:gdLst>
                <a:gd name="T0" fmla="*/ 89 w 101"/>
                <a:gd name="T1" fmla="*/ 154 h 235"/>
                <a:gd name="T2" fmla="*/ 63 w 101"/>
                <a:gd name="T3" fmla="*/ 114 h 235"/>
                <a:gd name="T4" fmla="*/ 101 w 101"/>
                <a:gd name="T5" fmla="*/ 78 h 235"/>
                <a:gd name="T6" fmla="*/ 101 w 101"/>
                <a:gd name="T7" fmla="*/ 78 h 235"/>
                <a:gd name="T8" fmla="*/ 101 w 101"/>
                <a:gd name="T9" fmla="*/ 78 h 235"/>
                <a:gd name="T10" fmla="*/ 101 w 101"/>
                <a:gd name="T11" fmla="*/ 78 h 235"/>
                <a:gd name="T12" fmla="*/ 101 w 101"/>
                <a:gd name="T13" fmla="*/ 77 h 235"/>
                <a:gd name="T14" fmla="*/ 101 w 101"/>
                <a:gd name="T15" fmla="*/ 77 h 235"/>
                <a:gd name="T16" fmla="*/ 101 w 101"/>
                <a:gd name="T17" fmla="*/ 77 h 235"/>
                <a:gd name="T18" fmla="*/ 101 w 101"/>
                <a:gd name="T19" fmla="*/ 77 h 235"/>
                <a:gd name="T20" fmla="*/ 101 w 101"/>
                <a:gd name="T21" fmla="*/ 77 h 235"/>
                <a:gd name="T22" fmla="*/ 101 w 101"/>
                <a:gd name="T23" fmla="*/ 77 h 235"/>
                <a:gd name="T24" fmla="*/ 101 w 101"/>
                <a:gd name="T25" fmla="*/ 77 h 235"/>
                <a:gd name="T26" fmla="*/ 101 w 101"/>
                <a:gd name="T27" fmla="*/ 77 h 235"/>
                <a:gd name="T28" fmla="*/ 101 w 101"/>
                <a:gd name="T29" fmla="*/ 76 h 235"/>
                <a:gd name="T30" fmla="*/ 101 w 101"/>
                <a:gd name="T31" fmla="*/ 76 h 235"/>
                <a:gd name="T32" fmla="*/ 101 w 101"/>
                <a:gd name="T33" fmla="*/ 76 h 235"/>
                <a:gd name="T34" fmla="*/ 101 w 101"/>
                <a:gd name="T35" fmla="*/ 76 h 235"/>
                <a:gd name="T36" fmla="*/ 101 w 101"/>
                <a:gd name="T37" fmla="*/ 76 h 235"/>
                <a:gd name="T38" fmla="*/ 101 w 101"/>
                <a:gd name="T39" fmla="*/ 76 h 235"/>
                <a:gd name="T40" fmla="*/ 101 w 101"/>
                <a:gd name="T41" fmla="*/ 76 h 235"/>
                <a:gd name="T42" fmla="*/ 101 w 101"/>
                <a:gd name="T43" fmla="*/ 75 h 235"/>
                <a:gd name="T44" fmla="*/ 101 w 101"/>
                <a:gd name="T45" fmla="*/ 75 h 235"/>
                <a:gd name="T46" fmla="*/ 101 w 101"/>
                <a:gd name="T47" fmla="*/ 75 h 235"/>
                <a:gd name="T48" fmla="*/ 101 w 101"/>
                <a:gd name="T49" fmla="*/ 75 h 235"/>
                <a:gd name="T50" fmla="*/ 101 w 101"/>
                <a:gd name="T51" fmla="*/ 75 h 235"/>
                <a:gd name="T52" fmla="*/ 101 w 101"/>
                <a:gd name="T53" fmla="*/ 75 h 235"/>
                <a:gd name="T54" fmla="*/ 101 w 101"/>
                <a:gd name="T55" fmla="*/ 75 h 235"/>
                <a:gd name="T56" fmla="*/ 101 w 101"/>
                <a:gd name="T57" fmla="*/ 75 h 235"/>
                <a:gd name="T58" fmla="*/ 101 w 101"/>
                <a:gd name="T59" fmla="*/ 74 h 235"/>
                <a:gd name="T60" fmla="*/ 101 w 101"/>
                <a:gd name="T61" fmla="*/ 74 h 235"/>
                <a:gd name="T62" fmla="*/ 101 w 101"/>
                <a:gd name="T63" fmla="*/ 74 h 235"/>
                <a:gd name="T64" fmla="*/ 101 w 101"/>
                <a:gd name="T65" fmla="*/ 74 h 235"/>
                <a:gd name="T66" fmla="*/ 101 w 101"/>
                <a:gd name="T67" fmla="*/ 74 h 235"/>
                <a:gd name="T68" fmla="*/ 101 w 101"/>
                <a:gd name="T69" fmla="*/ 74 h 235"/>
                <a:gd name="T70" fmla="*/ 78 w 101"/>
                <a:gd name="T71" fmla="*/ 48 h 235"/>
                <a:gd name="T72" fmla="*/ 46 w 101"/>
                <a:gd name="T73" fmla="*/ 21 h 235"/>
                <a:gd name="T74" fmla="*/ 10 w 101"/>
                <a:gd name="T75" fmla="*/ 97 h 235"/>
                <a:gd name="T76" fmla="*/ 19 w 101"/>
                <a:gd name="T77" fmla="*/ 178 h 235"/>
                <a:gd name="T78" fmla="*/ 100 w 101"/>
                <a:gd name="T79" fmla="*/ 14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235">
                  <a:moveTo>
                    <a:pt x="89" y="152"/>
                  </a:moveTo>
                  <a:cubicBezTo>
                    <a:pt x="89" y="153"/>
                    <a:pt x="89" y="153"/>
                    <a:pt x="89" y="154"/>
                  </a:cubicBezTo>
                  <a:cubicBezTo>
                    <a:pt x="80" y="161"/>
                    <a:pt x="70" y="181"/>
                    <a:pt x="60" y="183"/>
                  </a:cubicBezTo>
                  <a:cubicBezTo>
                    <a:pt x="57" y="159"/>
                    <a:pt x="62" y="136"/>
                    <a:pt x="63" y="114"/>
                  </a:cubicBezTo>
                  <a:cubicBezTo>
                    <a:pt x="70" y="101"/>
                    <a:pt x="73" y="101"/>
                    <a:pt x="86" y="95"/>
                  </a:cubicBezTo>
                  <a:cubicBezTo>
                    <a:pt x="94" y="91"/>
                    <a:pt x="97" y="87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0" y="54"/>
                    <a:pt x="94" y="51"/>
                    <a:pt x="78" y="48"/>
                  </a:cubicBezTo>
                  <a:cubicBezTo>
                    <a:pt x="76" y="35"/>
                    <a:pt x="77" y="22"/>
                    <a:pt x="76" y="10"/>
                  </a:cubicBezTo>
                  <a:cubicBezTo>
                    <a:pt x="67" y="0"/>
                    <a:pt x="51" y="12"/>
                    <a:pt x="46" y="21"/>
                  </a:cubicBezTo>
                  <a:cubicBezTo>
                    <a:pt x="29" y="34"/>
                    <a:pt x="41" y="53"/>
                    <a:pt x="39" y="75"/>
                  </a:cubicBezTo>
                  <a:cubicBezTo>
                    <a:pt x="30" y="81"/>
                    <a:pt x="18" y="89"/>
                    <a:pt x="10" y="97"/>
                  </a:cubicBezTo>
                  <a:cubicBezTo>
                    <a:pt x="0" y="119"/>
                    <a:pt x="4" y="122"/>
                    <a:pt x="25" y="130"/>
                  </a:cubicBezTo>
                  <a:cubicBezTo>
                    <a:pt x="27" y="141"/>
                    <a:pt x="20" y="169"/>
                    <a:pt x="19" y="178"/>
                  </a:cubicBezTo>
                  <a:cubicBezTo>
                    <a:pt x="20" y="194"/>
                    <a:pt x="17" y="223"/>
                    <a:pt x="35" y="235"/>
                  </a:cubicBezTo>
                  <a:cubicBezTo>
                    <a:pt x="57" y="229"/>
                    <a:pt x="101" y="176"/>
                    <a:pt x="100" y="149"/>
                  </a:cubicBezTo>
                  <a:cubicBezTo>
                    <a:pt x="95" y="148"/>
                    <a:pt x="93" y="150"/>
                    <a:pt x="89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1EE0E942-1253-4AA5-9637-38D0233BA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238" y="3178176"/>
              <a:ext cx="180975" cy="622300"/>
            </a:xfrm>
            <a:custGeom>
              <a:avLst/>
              <a:gdLst>
                <a:gd name="T0" fmla="*/ 13 w 48"/>
                <a:gd name="T1" fmla="*/ 28 h 165"/>
                <a:gd name="T2" fmla="*/ 10 w 48"/>
                <a:gd name="T3" fmla="*/ 114 h 165"/>
                <a:gd name="T4" fmla="*/ 1 w 48"/>
                <a:gd name="T5" fmla="*/ 150 h 165"/>
                <a:gd name="T6" fmla="*/ 1 w 48"/>
                <a:gd name="T7" fmla="*/ 156 h 165"/>
                <a:gd name="T8" fmla="*/ 3 w 48"/>
                <a:gd name="T9" fmla="*/ 165 h 165"/>
                <a:gd name="T10" fmla="*/ 28 w 48"/>
                <a:gd name="T11" fmla="*/ 150 h 165"/>
                <a:gd name="T12" fmla="*/ 45 w 48"/>
                <a:gd name="T13" fmla="*/ 24 h 165"/>
                <a:gd name="T14" fmla="*/ 13 w 48"/>
                <a:gd name="T15" fmla="*/ 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5">
                  <a:moveTo>
                    <a:pt x="13" y="28"/>
                  </a:moveTo>
                  <a:cubicBezTo>
                    <a:pt x="14" y="56"/>
                    <a:pt x="13" y="84"/>
                    <a:pt x="10" y="114"/>
                  </a:cubicBezTo>
                  <a:cubicBezTo>
                    <a:pt x="8" y="124"/>
                    <a:pt x="2" y="137"/>
                    <a:pt x="1" y="150"/>
                  </a:cubicBezTo>
                  <a:cubicBezTo>
                    <a:pt x="0" y="152"/>
                    <a:pt x="0" y="154"/>
                    <a:pt x="1" y="156"/>
                  </a:cubicBezTo>
                  <a:cubicBezTo>
                    <a:pt x="1" y="159"/>
                    <a:pt x="2" y="162"/>
                    <a:pt x="3" y="165"/>
                  </a:cubicBezTo>
                  <a:cubicBezTo>
                    <a:pt x="11" y="165"/>
                    <a:pt x="20" y="160"/>
                    <a:pt x="28" y="150"/>
                  </a:cubicBezTo>
                  <a:cubicBezTo>
                    <a:pt x="43" y="115"/>
                    <a:pt x="48" y="62"/>
                    <a:pt x="45" y="24"/>
                  </a:cubicBezTo>
                  <a:cubicBezTo>
                    <a:pt x="35" y="0"/>
                    <a:pt x="20" y="12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A268F91-EEAF-404C-AF69-DD4DF4236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1" y="2932113"/>
              <a:ext cx="149225" cy="1198563"/>
            </a:xfrm>
            <a:custGeom>
              <a:avLst/>
              <a:gdLst>
                <a:gd name="T0" fmla="*/ 30 w 40"/>
                <a:gd name="T1" fmla="*/ 5 h 317"/>
                <a:gd name="T2" fmla="*/ 4 w 40"/>
                <a:gd name="T3" fmla="*/ 10 h 317"/>
                <a:gd name="T4" fmla="*/ 4 w 40"/>
                <a:gd name="T5" fmla="*/ 17 h 317"/>
                <a:gd name="T6" fmla="*/ 4 w 40"/>
                <a:gd name="T7" fmla="*/ 297 h 317"/>
                <a:gd name="T8" fmla="*/ 9 w 40"/>
                <a:gd name="T9" fmla="*/ 317 h 317"/>
                <a:gd name="T10" fmla="*/ 39 w 40"/>
                <a:gd name="T11" fmla="*/ 283 h 317"/>
                <a:gd name="T12" fmla="*/ 40 w 40"/>
                <a:gd name="T13" fmla="*/ 182 h 317"/>
                <a:gd name="T14" fmla="*/ 40 w 40"/>
                <a:gd name="T15" fmla="*/ 145 h 317"/>
                <a:gd name="T16" fmla="*/ 39 w 40"/>
                <a:gd name="T17" fmla="*/ 16 h 317"/>
                <a:gd name="T18" fmla="*/ 30 w 40"/>
                <a:gd name="T19" fmla="*/ 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17">
                  <a:moveTo>
                    <a:pt x="30" y="5"/>
                  </a:moveTo>
                  <a:cubicBezTo>
                    <a:pt x="18" y="0"/>
                    <a:pt x="13" y="4"/>
                    <a:pt x="4" y="10"/>
                  </a:cubicBezTo>
                  <a:cubicBezTo>
                    <a:pt x="4" y="12"/>
                    <a:pt x="4" y="14"/>
                    <a:pt x="4" y="17"/>
                  </a:cubicBezTo>
                  <a:cubicBezTo>
                    <a:pt x="7" y="109"/>
                    <a:pt x="9" y="204"/>
                    <a:pt x="4" y="297"/>
                  </a:cubicBezTo>
                  <a:cubicBezTo>
                    <a:pt x="2" y="306"/>
                    <a:pt x="0" y="310"/>
                    <a:pt x="9" y="317"/>
                  </a:cubicBezTo>
                  <a:cubicBezTo>
                    <a:pt x="31" y="315"/>
                    <a:pt x="35" y="306"/>
                    <a:pt x="39" y="283"/>
                  </a:cubicBezTo>
                  <a:cubicBezTo>
                    <a:pt x="39" y="262"/>
                    <a:pt x="38" y="183"/>
                    <a:pt x="40" y="182"/>
                  </a:cubicBezTo>
                  <a:cubicBezTo>
                    <a:pt x="39" y="175"/>
                    <a:pt x="39" y="147"/>
                    <a:pt x="40" y="145"/>
                  </a:cubicBezTo>
                  <a:cubicBezTo>
                    <a:pt x="40" y="68"/>
                    <a:pt x="40" y="68"/>
                    <a:pt x="39" y="16"/>
                  </a:cubicBezTo>
                  <a:cubicBezTo>
                    <a:pt x="36" y="10"/>
                    <a:pt x="34" y="8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8A5BFB0B-5841-47DA-9093-B12353FE9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1" y="3214688"/>
              <a:ext cx="179388" cy="458788"/>
            </a:xfrm>
            <a:custGeom>
              <a:avLst/>
              <a:gdLst>
                <a:gd name="T0" fmla="*/ 42 w 48"/>
                <a:gd name="T1" fmla="*/ 7 h 121"/>
                <a:gd name="T2" fmla="*/ 17 w 48"/>
                <a:gd name="T3" fmla="*/ 41 h 121"/>
                <a:gd name="T4" fmla="*/ 24 w 48"/>
                <a:gd name="T5" fmla="*/ 121 h 121"/>
                <a:gd name="T6" fmla="*/ 36 w 48"/>
                <a:gd name="T7" fmla="*/ 115 h 121"/>
                <a:gd name="T8" fmla="*/ 48 w 48"/>
                <a:gd name="T9" fmla="*/ 13 h 121"/>
                <a:gd name="T10" fmla="*/ 42 w 48"/>
                <a:gd name="T1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1">
                  <a:moveTo>
                    <a:pt x="42" y="7"/>
                  </a:moveTo>
                  <a:cubicBezTo>
                    <a:pt x="24" y="0"/>
                    <a:pt x="22" y="29"/>
                    <a:pt x="17" y="41"/>
                  </a:cubicBezTo>
                  <a:cubicBezTo>
                    <a:pt x="15" y="57"/>
                    <a:pt x="0" y="110"/>
                    <a:pt x="24" y="121"/>
                  </a:cubicBezTo>
                  <a:cubicBezTo>
                    <a:pt x="29" y="121"/>
                    <a:pt x="32" y="119"/>
                    <a:pt x="36" y="115"/>
                  </a:cubicBezTo>
                  <a:cubicBezTo>
                    <a:pt x="48" y="84"/>
                    <a:pt x="46" y="46"/>
                    <a:pt x="48" y="13"/>
                  </a:cubicBezTo>
                  <a:cubicBezTo>
                    <a:pt x="47" y="11"/>
                    <a:pt x="43" y="8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11CD1275-8543-4771-A4DC-2403F53E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1" y="3556001"/>
              <a:ext cx="495300" cy="449263"/>
            </a:xfrm>
            <a:custGeom>
              <a:avLst/>
              <a:gdLst>
                <a:gd name="T0" fmla="*/ 95 w 132"/>
                <a:gd name="T1" fmla="*/ 77 h 119"/>
                <a:gd name="T2" fmla="*/ 94 w 132"/>
                <a:gd name="T3" fmla="*/ 76 h 119"/>
                <a:gd name="T4" fmla="*/ 93 w 132"/>
                <a:gd name="T5" fmla="*/ 76 h 119"/>
                <a:gd name="T6" fmla="*/ 90 w 132"/>
                <a:gd name="T7" fmla="*/ 74 h 119"/>
                <a:gd name="T8" fmla="*/ 74 w 132"/>
                <a:gd name="T9" fmla="*/ 62 h 119"/>
                <a:gd name="T10" fmla="*/ 71 w 132"/>
                <a:gd name="T11" fmla="*/ 60 h 119"/>
                <a:gd name="T12" fmla="*/ 61 w 132"/>
                <a:gd name="T13" fmla="*/ 51 h 119"/>
                <a:gd name="T14" fmla="*/ 56 w 132"/>
                <a:gd name="T15" fmla="*/ 47 h 119"/>
                <a:gd name="T16" fmla="*/ 47 w 132"/>
                <a:gd name="T17" fmla="*/ 39 h 119"/>
                <a:gd name="T18" fmla="*/ 45 w 132"/>
                <a:gd name="T19" fmla="*/ 37 h 119"/>
                <a:gd name="T20" fmla="*/ 32 w 132"/>
                <a:gd name="T21" fmla="*/ 21 h 119"/>
                <a:gd name="T22" fmla="*/ 17 w 132"/>
                <a:gd name="T23" fmla="*/ 2 h 119"/>
                <a:gd name="T24" fmla="*/ 1 w 132"/>
                <a:gd name="T25" fmla="*/ 18 h 119"/>
                <a:gd name="T26" fmla="*/ 32 w 132"/>
                <a:gd name="T27" fmla="*/ 74 h 119"/>
                <a:gd name="T28" fmla="*/ 83 w 132"/>
                <a:gd name="T29" fmla="*/ 118 h 119"/>
                <a:gd name="T30" fmla="*/ 131 w 132"/>
                <a:gd name="T31" fmla="*/ 104 h 119"/>
                <a:gd name="T32" fmla="*/ 130 w 132"/>
                <a:gd name="T33" fmla="*/ 96 h 119"/>
                <a:gd name="T34" fmla="*/ 95 w 132"/>
                <a:gd name="T35" fmla="*/ 7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19">
                  <a:moveTo>
                    <a:pt x="95" y="77"/>
                  </a:moveTo>
                  <a:cubicBezTo>
                    <a:pt x="95" y="77"/>
                    <a:pt x="94" y="77"/>
                    <a:pt x="94" y="76"/>
                  </a:cubicBezTo>
                  <a:cubicBezTo>
                    <a:pt x="92" y="75"/>
                    <a:pt x="93" y="76"/>
                    <a:pt x="93" y="76"/>
                  </a:cubicBezTo>
                  <a:cubicBezTo>
                    <a:pt x="92" y="75"/>
                    <a:pt x="90" y="75"/>
                    <a:pt x="90" y="74"/>
                  </a:cubicBezTo>
                  <a:cubicBezTo>
                    <a:pt x="87" y="73"/>
                    <a:pt x="78" y="64"/>
                    <a:pt x="74" y="62"/>
                  </a:cubicBezTo>
                  <a:cubicBezTo>
                    <a:pt x="74" y="61"/>
                    <a:pt x="71" y="60"/>
                    <a:pt x="71" y="60"/>
                  </a:cubicBezTo>
                  <a:cubicBezTo>
                    <a:pt x="66" y="57"/>
                    <a:pt x="64" y="54"/>
                    <a:pt x="61" y="51"/>
                  </a:cubicBezTo>
                  <a:cubicBezTo>
                    <a:pt x="59" y="50"/>
                    <a:pt x="58" y="49"/>
                    <a:pt x="56" y="47"/>
                  </a:cubicBezTo>
                  <a:cubicBezTo>
                    <a:pt x="51" y="44"/>
                    <a:pt x="49" y="40"/>
                    <a:pt x="47" y="39"/>
                  </a:cubicBezTo>
                  <a:cubicBezTo>
                    <a:pt x="46" y="38"/>
                    <a:pt x="46" y="37"/>
                    <a:pt x="45" y="37"/>
                  </a:cubicBezTo>
                  <a:cubicBezTo>
                    <a:pt x="41" y="31"/>
                    <a:pt x="37" y="26"/>
                    <a:pt x="32" y="21"/>
                  </a:cubicBezTo>
                  <a:cubicBezTo>
                    <a:pt x="27" y="15"/>
                    <a:pt x="21" y="9"/>
                    <a:pt x="17" y="2"/>
                  </a:cubicBezTo>
                  <a:cubicBezTo>
                    <a:pt x="6" y="0"/>
                    <a:pt x="0" y="5"/>
                    <a:pt x="1" y="18"/>
                  </a:cubicBezTo>
                  <a:cubicBezTo>
                    <a:pt x="6" y="37"/>
                    <a:pt x="18" y="56"/>
                    <a:pt x="32" y="74"/>
                  </a:cubicBezTo>
                  <a:cubicBezTo>
                    <a:pt x="47" y="92"/>
                    <a:pt x="65" y="108"/>
                    <a:pt x="83" y="118"/>
                  </a:cubicBezTo>
                  <a:cubicBezTo>
                    <a:pt x="101" y="117"/>
                    <a:pt x="117" y="119"/>
                    <a:pt x="131" y="104"/>
                  </a:cubicBezTo>
                  <a:cubicBezTo>
                    <a:pt x="131" y="101"/>
                    <a:pt x="132" y="98"/>
                    <a:pt x="130" y="96"/>
                  </a:cubicBezTo>
                  <a:cubicBezTo>
                    <a:pt x="118" y="88"/>
                    <a:pt x="106" y="82"/>
                    <a:pt x="9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E76B5B20-6EA2-42A7-B9D6-A0E59EDFE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2928938"/>
              <a:ext cx="700088" cy="1054100"/>
            </a:xfrm>
            <a:custGeom>
              <a:avLst/>
              <a:gdLst>
                <a:gd name="T0" fmla="*/ 150 w 186"/>
                <a:gd name="T1" fmla="*/ 109 h 279"/>
                <a:gd name="T2" fmla="*/ 181 w 186"/>
                <a:gd name="T3" fmla="*/ 68 h 279"/>
                <a:gd name="T4" fmla="*/ 158 w 186"/>
                <a:gd name="T5" fmla="*/ 52 h 279"/>
                <a:gd name="T6" fmla="*/ 150 w 186"/>
                <a:gd name="T7" fmla="*/ 56 h 279"/>
                <a:gd name="T8" fmla="*/ 137 w 186"/>
                <a:gd name="T9" fmla="*/ 63 h 279"/>
                <a:gd name="T10" fmla="*/ 134 w 186"/>
                <a:gd name="T11" fmla="*/ 21 h 279"/>
                <a:gd name="T12" fmla="*/ 110 w 186"/>
                <a:gd name="T13" fmla="*/ 0 h 279"/>
                <a:gd name="T14" fmla="*/ 104 w 186"/>
                <a:gd name="T15" fmla="*/ 25 h 279"/>
                <a:gd name="T16" fmla="*/ 102 w 186"/>
                <a:gd name="T17" fmla="*/ 76 h 279"/>
                <a:gd name="T18" fmla="*/ 49 w 186"/>
                <a:gd name="T19" fmla="*/ 104 h 279"/>
                <a:gd name="T20" fmla="*/ 38 w 186"/>
                <a:gd name="T21" fmla="*/ 130 h 279"/>
                <a:gd name="T22" fmla="*/ 75 w 186"/>
                <a:gd name="T23" fmla="*/ 144 h 279"/>
                <a:gd name="T24" fmla="*/ 72 w 186"/>
                <a:gd name="T25" fmla="*/ 165 h 279"/>
                <a:gd name="T26" fmla="*/ 55 w 186"/>
                <a:gd name="T27" fmla="*/ 201 h 279"/>
                <a:gd name="T28" fmla="*/ 4 w 186"/>
                <a:gd name="T29" fmla="*/ 253 h 279"/>
                <a:gd name="T30" fmla="*/ 0 w 186"/>
                <a:gd name="T31" fmla="*/ 259 h 279"/>
                <a:gd name="T32" fmla="*/ 23 w 186"/>
                <a:gd name="T33" fmla="*/ 279 h 279"/>
                <a:gd name="T34" fmla="*/ 53 w 186"/>
                <a:gd name="T35" fmla="*/ 268 h 279"/>
                <a:gd name="T36" fmla="*/ 102 w 186"/>
                <a:gd name="T37" fmla="*/ 177 h 279"/>
                <a:gd name="T38" fmla="*/ 103 w 186"/>
                <a:gd name="T39" fmla="*/ 176 h 279"/>
                <a:gd name="T40" fmla="*/ 133 w 186"/>
                <a:gd name="T41" fmla="*/ 117 h 279"/>
                <a:gd name="T42" fmla="*/ 150 w 186"/>
                <a:gd name="T43" fmla="*/ 10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279">
                  <a:moveTo>
                    <a:pt x="150" y="109"/>
                  </a:moveTo>
                  <a:cubicBezTo>
                    <a:pt x="168" y="102"/>
                    <a:pt x="186" y="95"/>
                    <a:pt x="181" y="68"/>
                  </a:cubicBezTo>
                  <a:cubicBezTo>
                    <a:pt x="173" y="56"/>
                    <a:pt x="169" y="53"/>
                    <a:pt x="158" y="52"/>
                  </a:cubicBezTo>
                  <a:cubicBezTo>
                    <a:pt x="155" y="53"/>
                    <a:pt x="152" y="54"/>
                    <a:pt x="150" y="56"/>
                  </a:cubicBezTo>
                  <a:cubicBezTo>
                    <a:pt x="141" y="60"/>
                    <a:pt x="138" y="63"/>
                    <a:pt x="137" y="63"/>
                  </a:cubicBezTo>
                  <a:cubicBezTo>
                    <a:pt x="136" y="48"/>
                    <a:pt x="136" y="35"/>
                    <a:pt x="134" y="21"/>
                  </a:cubicBezTo>
                  <a:cubicBezTo>
                    <a:pt x="126" y="3"/>
                    <a:pt x="125" y="0"/>
                    <a:pt x="110" y="0"/>
                  </a:cubicBezTo>
                  <a:cubicBezTo>
                    <a:pt x="96" y="3"/>
                    <a:pt x="83" y="15"/>
                    <a:pt x="104" y="25"/>
                  </a:cubicBezTo>
                  <a:cubicBezTo>
                    <a:pt x="112" y="33"/>
                    <a:pt x="108" y="67"/>
                    <a:pt x="102" y="76"/>
                  </a:cubicBezTo>
                  <a:cubicBezTo>
                    <a:pt x="84" y="85"/>
                    <a:pt x="66" y="94"/>
                    <a:pt x="49" y="104"/>
                  </a:cubicBezTo>
                  <a:cubicBezTo>
                    <a:pt x="41" y="113"/>
                    <a:pt x="38" y="119"/>
                    <a:pt x="38" y="130"/>
                  </a:cubicBezTo>
                  <a:cubicBezTo>
                    <a:pt x="42" y="156"/>
                    <a:pt x="57" y="139"/>
                    <a:pt x="75" y="144"/>
                  </a:cubicBezTo>
                  <a:cubicBezTo>
                    <a:pt x="77" y="147"/>
                    <a:pt x="74" y="163"/>
                    <a:pt x="72" y="165"/>
                  </a:cubicBezTo>
                  <a:cubicBezTo>
                    <a:pt x="70" y="172"/>
                    <a:pt x="58" y="198"/>
                    <a:pt x="55" y="201"/>
                  </a:cubicBezTo>
                  <a:cubicBezTo>
                    <a:pt x="49" y="221"/>
                    <a:pt x="19" y="243"/>
                    <a:pt x="4" y="253"/>
                  </a:cubicBezTo>
                  <a:cubicBezTo>
                    <a:pt x="2" y="255"/>
                    <a:pt x="1" y="257"/>
                    <a:pt x="0" y="259"/>
                  </a:cubicBezTo>
                  <a:cubicBezTo>
                    <a:pt x="1" y="271"/>
                    <a:pt x="11" y="277"/>
                    <a:pt x="23" y="279"/>
                  </a:cubicBezTo>
                  <a:cubicBezTo>
                    <a:pt x="35" y="278"/>
                    <a:pt x="43" y="278"/>
                    <a:pt x="53" y="268"/>
                  </a:cubicBezTo>
                  <a:cubicBezTo>
                    <a:pt x="71" y="241"/>
                    <a:pt x="91" y="210"/>
                    <a:pt x="102" y="177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9" y="156"/>
                    <a:pt x="121" y="133"/>
                    <a:pt x="133" y="117"/>
                  </a:cubicBezTo>
                  <a:cubicBezTo>
                    <a:pt x="138" y="114"/>
                    <a:pt x="144" y="111"/>
                    <a:pt x="15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B9CFA744-56F4-4395-9E9F-1AE0A88AA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1" y="2773363"/>
              <a:ext cx="153988" cy="419100"/>
            </a:xfrm>
            <a:custGeom>
              <a:avLst/>
              <a:gdLst>
                <a:gd name="T0" fmla="*/ 13 w 41"/>
                <a:gd name="T1" fmla="*/ 111 h 111"/>
                <a:gd name="T2" fmla="*/ 22 w 41"/>
                <a:gd name="T3" fmla="*/ 108 h 111"/>
                <a:gd name="T4" fmla="*/ 30 w 41"/>
                <a:gd name="T5" fmla="*/ 98 h 111"/>
                <a:gd name="T6" fmla="*/ 41 w 41"/>
                <a:gd name="T7" fmla="*/ 27 h 111"/>
                <a:gd name="T8" fmla="*/ 36 w 41"/>
                <a:gd name="T9" fmla="*/ 3 h 111"/>
                <a:gd name="T10" fmla="*/ 22 w 41"/>
                <a:gd name="T11" fmla="*/ 5 h 111"/>
                <a:gd name="T12" fmla="*/ 18 w 41"/>
                <a:gd name="T13" fmla="*/ 14 h 111"/>
                <a:gd name="T14" fmla="*/ 4 w 41"/>
                <a:gd name="T15" fmla="*/ 77 h 111"/>
                <a:gd name="T16" fmla="*/ 13 w 41"/>
                <a:gd name="T1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1">
                  <a:moveTo>
                    <a:pt x="13" y="111"/>
                  </a:moveTo>
                  <a:cubicBezTo>
                    <a:pt x="17" y="111"/>
                    <a:pt x="20" y="110"/>
                    <a:pt x="22" y="108"/>
                  </a:cubicBezTo>
                  <a:cubicBezTo>
                    <a:pt x="25" y="106"/>
                    <a:pt x="28" y="102"/>
                    <a:pt x="30" y="98"/>
                  </a:cubicBezTo>
                  <a:cubicBezTo>
                    <a:pt x="35" y="74"/>
                    <a:pt x="38" y="51"/>
                    <a:pt x="41" y="27"/>
                  </a:cubicBezTo>
                  <a:cubicBezTo>
                    <a:pt x="41" y="18"/>
                    <a:pt x="40" y="11"/>
                    <a:pt x="36" y="3"/>
                  </a:cubicBezTo>
                  <a:cubicBezTo>
                    <a:pt x="28" y="0"/>
                    <a:pt x="25" y="1"/>
                    <a:pt x="22" y="5"/>
                  </a:cubicBezTo>
                  <a:cubicBezTo>
                    <a:pt x="21" y="7"/>
                    <a:pt x="20" y="10"/>
                    <a:pt x="18" y="14"/>
                  </a:cubicBezTo>
                  <a:cubicBezTo>
                    <a:pt x="12" y="33"/>
                    <a:pt x="8" y="56"/>
                    <a:pt x="4" y="77"/>
                  </a:cubicBezTo>
                  <a:cubicBezTo>
                    <a:pt x="4" y="89"/>
                    <a:pt x="0" y="103"/>
                    <a:pt x="13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856825E6-9AFA-4AFB-90CD-A4462C3BA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2663826"/>
              <a:ext cx="695325" cy="744538"/>
            </a:xfrm>
            <a:custGeom>
              <a:avLst/>
              <a:gdLst>
                <a:gd name="T0" fmla="*/ 83 w 185"/>
                <a:gd name="T1" fmla="*/ 112 h 197"/>
                <a:gd name="T2" fmla="*/ 81 w 185"/>
                <a:gd name="T3" fmla="*/ 128 h 197"/>
                <a:gd name="T4" fmla="*/ 76 w 185"/>
                <a:gd name="T5" fmla="*/ 135 h 197"/>
                <a:gd name="T6" fmla="*/ 71 w 185"/>
                <a:gd name="T7" fmla="*/ 144 h 197"/>
                <a:gd name="T8" fmla="*/ 52 w 185"/>
                <a:gd name="T9" fmla="*/ 156 h 197"/>
                <a:gd name="T10" fmla="*/ 43 w 185"/>
                <a:gd name="T11" fmla="*/ 162 h 197"/>
                <a:gd name="T12" fmla="*/ 11 w 185"/>
                <a:gd name="T13" fmla="*/ 181 h 197"/>
                <a:gd name="T14" fmla="*/ 11 w 185"/>
                <a:gd name="T15" fmla="*/ 181 h 197"/>
                <a:gd name="T16" fmla="*/ 0 w 185"/>
                <a:gd name="T17" fmla="*/ 187 h 197"/>
                <a:gd name="T18" fmla="*/ 11 w 185"/>
                <a:gd name="T19" fmla="*/ 193 h 197"/>
                <a:gd name="T20" fmla="*/ 25 w 185"/>
                <a:gd name="T21" fmla="*/ 190 h 197"/>
                <a:gd name="T22" fmla="*/ 43 w 185"/>
                <a:gd name="T23" fmla="*/ 182 h 197"/>
                <a:gd name="T24" fmla="*/ 86 w 185"/>
                <a:gd name="T25" fmla="*/ 169 h 197"/>
                <a:gd name="T26" fmla="*/ 125 w 185"/>
                <a:gd name="T27" fmla="*/ 162 h 197"/>
                <a:gd name="T28" fmla="*/ 139 w 185"/>
                <a:gd name="T29" fmla="*/ 164 h 197"/>
                <a:gd name="T30" fmla="*/ 121 w 185"/>
                <a:gd name="T31" fmla="*/ 192 h 197"/>
                <a:gd name="T32" fmla="*/ 130 w 185"/>
                <a:gd name="T33" fmla="*/ 197 h 197"/>
                <a:gd name="T34" fmla="*/ 185 w 185"/>
                <a:gd name="T35" fmla="*/ 164 h 197"/>
                <a:gd name="T36" fmla="*/ 150 w 185"/>
                <a:gd name="T37" fmla="*/ 131 h 197"/>
                <a:gd name="T38" fmla="*/ 120 w 185"/>
                <a:gd name="T39" fmla="*/ 134 h 197"/>
                <a:gd name="T40" fmla="*/ 96 w 185"/>
                <a:gd name="T41" fmla="*/ 139 h 197"/>
                <a:gd name="T42" fmla="*/ 112 w 185"/>
                <a:gd name="T43" fmla="*/ 124 h 197"/>
                <a:gd name="T44" fmla="*/ 102 w 185"/>
                <a:gd name="T45" fmla="*/ 106 h 197"/>
                <a:gd name="T46" fmla="*/ 130 w 185"/>
                <a:gd name="T47" fmla="*/ 80 h 197"/>
                <a:gd name="T48" fmla="*/ 118 w 185"/>
                <a:gd name="T49" fmla="*/ 67 h 197"/>
                <a:gd name="T50" fmla="*/ 107 w 185"/>
                <a:gd name="T51" fmla="*/ 62 h 197"/>
                <a:gd name="T52" fmla="*/ 125 w 185"/>
                <a:gd name="T53" fmla="*/ 50 h 197"/>
                <a:gd name="T54" fmla="*/ 124 w 185"/>
                <a:gd name="T55" fmla="*/ 7 h 197"/>
                <a:gd name="T56" fmla="*/ 95 w 185"/>
                <a:gd name="T57" fmla="*/ 11 h 197"/>
                <a:gd name="T58" fmla="*/ 95 w 185"/>
                <a:gd name="T59" fmla="*/ 11 h 197"/>
                <a:gd name="T60" fmla="*/ 95 w 185"/>
                <a:gd name="T61" fmla="*/ 41 h 197"/>
                <a:gd name="T62" fmla="*/ 87 w 185"/>
                <a:gd name="T63" fmla="*/ 43 h 197"/>
                <a:gd name="T64" fmla="*/ 81 w 185"/>
                <a:gd name="T65" fmla="*/ 48 h 197"/>
                <a:gd name="T66" fmla="*/ 79 w 185"/>
                <a:gd name="T67" fmla="*/ 72 h 197"/>
                <a:gd name="T68" fmla="*/ 76 w 185"/>
                <a:gd name="T69" fmla="*/ 76 h 197"/>
                <a:gd name="T70" fmla="*/ 64 w 185"/>
                <a:gd name="T71" fmla="*/ 104 h 197"/>
                <a:gd name="T72" fmla="*/ 83 w 185"/>
                <a:gd name="T73" fmla="*/ 11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197">
                  <a:moveTo>
                    <a:pt x="83" y="112"/>
                  </a:moveTo>
                  <a:cubicBezTo>
                    <a:pt x="83" y="116"/>
                    <a:pt x="82" y="126"/>
                    <a:pt x="81" y="128"/>
                  </a:cubicBezTo>
                  <a:cubicBezTo>
                    <a:pt x="81" y="131"/>
                    <a:pt x="78" y="134"/>
                    <a:pt x="76" y="135"/>
                  </a:cubicBezTo>
                  <a:cubicBezTo>
                    <a:pt x="75" y="137"/>
                    <a:pt x="71" y="143"/>
                    <a:pt x="71" y="144"/>
                  </a:cubicBezTo>
                  <a:cubicBezTo>
                    <a:pt x="63" y="152"/>
                    <a:pt x="61" y="149"/>
                    <a:pt x="52" y="156"/>
                  </a:cubicBezTo>
                  <a:cubicBezTo>
                    <a:pt x="50" y="158"/>
                    <a:pt x="46" y="160"/>
                    <a:pt x="43" y="162"/>
                  </a:cubicBezTo>
                  <a:cubicBezTo>
                    <a:pt x="33" y="170"/>
                    <a:pt x="25" y="175"/>
                    <a:pt x="11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8" y="182"/>
                    <a:pt x="4" y="186"/>
                    <a:pt x="0" y="187"/>
                  </a:cubicBezTo>
                  <a:cubicBezTo>
                    <a:pt x="0" y="193"/>
                    <a:pt x="5" y="193"/>
                    <a:pt x="11" y="193"/>
                  </a:cubicBezTo>
                  <a:cubicBezTo>
                    <a:pt x="17" y="192"/>
                    <a:pt x="22" y="190"/>
                    <a:pt x="25" y="190"/>
                  </a:cubicBezTo>
                  <a:cubicBezTo>
                    <a:pt x="31" y="187"/>
                    <a:pt x="37" y="185"/>
                    <a:pt x="43" y="182"/>
                  </a:cubicBezTo>
                  <a:cubicBezTo>
                    <a:pt x="57" y="177"/>
                    <a:pt x="72" y="172"/>
                    <a:pt x="86" y="169"/>
                  </a:cubicBezTo>
                  <a:cubicBezTo>
                    <a:pt x="94" y="167"/>
                    <a:pt x="113" y="163"/>
                    <a:pt x="125" y="162"/>
                  </a:cubicBezTo>
                  <a:cubicBezTo>
                    <a:pt x="132" y="161"/>
                    <a:pt x="134" y="163"/>
                    <a:pt x="139" y="164"/>
                  </a:cubicBezTo>
                  <a:cubicBezTo>
                    <a:pt x="146" y="176"/>
                    <a:pt x="128" y="188"/>
                    <a:pt x="121" y="192"/>
                  </a:cubicBezTo>
                  <a:cubicBezTo>
                    <a:pt x="121" y="195"/>
                    <a:pt x="125" y="196"/>
                    <a:pt x="130" y="197"/>
                  </a:cubicBezTo>
                  <a:cubicBezTo>
                    <a:pt x="150" y="195"/>
                    <a:pt x="180" y="193"/>
                    <a:pt x="185" y="164"/>
                  </a:cubicBezTo>
                  <a:cubicBezTo>
                    <a:pt x="185" y="137"/>
                    <a:pt x="167" y="133"/>
                    <a:pt x="150" y="131"/>
                  </a:cubicBezTo>
                  <a:cubicBezTo>
                    <a:pt x="146" y="132"/>
                    <a:pt x="135" y="132"/>
                    <a:pt x="120" y="134"/>
                  </a:cubicBezTo>
                  <a:cubicBezTo>
                    <a:pt x="113" y="135"/>
                    <a:pt x="97" y="140"/>
                    <a:pt x="96" y="139"/>
                  </a:cubicBezTo>
                  <a:cubicBezTo>
                    <a:pt x="99" y="134"/>
                    <a:pt x="108" y="128"/>
                    <a:pt x="112" y="124"/>
                  </a:cubicBezTo>
                  <a:cubicBezTo>
                    <a:pt x="114" y="113"/>
                    <a:pt x="107" y="112"/>
                    <a:pt x="102" y="106"/>
                  </a:cubicBezTo>
                  <a:cubicBezTo>
                    <a:pt x="99" y="85"/>
                    <a:pt x="121" y="91"/>
                    <a:pt x="130" y="80"/>
                  </a:cubicBezTo>
                  <a:cubicBezTo>
                    <a:pt x="129" y="73"/>
                    <a:pt x="123" y="70"/>
                    <a:pt x="118" y="67"/>
                  </a:cubicBezTo>
                  <a:cubicBezTo>
                    <a:pt x="113" y="65"/>
                    <a:pt x="109" y="63"/>
                    <a:pt x="107" y="62"/>
                  </a:cubicBezTo>
                  <a:cubicBezTo>
                    <a:pt x="108" y="53"/>
                    <a:pt x="117" y="52"/>
                    <a:pt x="125" y="50"/>
                  </a:cubicBezTo>
                  <a:cubicBezTo>
                    <a:pt x="137" y="41"/>
                    <a:pt x="129" y="17"/>
                    <a:pt x="124" y="7"/>
                  </a:cubicBezTo>
                  <a:cubicBezTo>
                    <a:pt x="115" y="2"/>
                    <a:pt x="98" y="0"/>
                    <a:pt x="95" y="11"/>
                  </a:cubicBezTo>
                  <a:cubicBezTo>
                    <a:pt x="96" y="11"/>
                    <a:pt x="95" y="11"/>
                    <a:pt x="95" y="11"/>
                  </a:cubicBezTo>
                  <a:cubicBezTo>
                    <a:pt x="96" y="21"/>
                    <a:pt x="99" y="30"/>
                    <a:pt x="95" y="41"/>
                  </a:cubicBezTo>
                  <a:cubicBezTo>
                    <a:pt x="92" y="42"/>
                    <a:pt x="90" y="42"/>
                    <a:pt x="87" y="43"/>
                  </a:cubicBezTo>
                  <a:cubicBezTo>
                    <a:pt x="85" y="44"/>
                    <a:pt x="83" y="48"/>
                    <a:pt x="81" y="48"/>
                  </a:cubicBezTo>
                  <a:cubicBezTo>
                    <a:pt x="79" y="59"/>
                    <a:pt x="81" y="67"/>
                    <a:pt x="79" y="72"/>
                  </a:cubicBezTo>
                  <a:cubicBezTo>
                    <a:pt x="78" y="73"/>
                    <a:pt x="77" y="75"/>
                    <a:pt x="76" y="76"/>
                  </a:cubicBezTo>
                  <a:cubicBezTo>
                    <a:pt x="70" y="84"/>
                    <a:pt x="64" y="93"/>
                    <a:pt x="64" y="104"/>
                  </a:cubicBezTo>
                  <a:cubicBezTo>
                    <a:pt x="69" y="112"/>
                    <a:pt x="76" y="105"/>
                    <a:pt x="83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634BFFDF-A9CF-4B42-A633-EA343B9DF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6" y="2830513"/>
              <a:ext cx="173038" cy="369888"/>
            </a:xfrm>
            <a:custGeom>
              <a:avLst/>
              <a:gdLst>
                <a:gd name="T0" fmla="*/ 27 w 46"/>
                <a:gd name="T1" fmla="*/ 98 h 98"/>
                <a:gd name="T2" fmla="*/ 35 w 46"/>
                <a:gd name="T3" fmla="*/ 97 h 98"/>
                <a:gd name="T4" fmla="*/ 42 w 46"/>
                <a:gd name="T5" fmla="*/ 94 h 98"/>
                <a:gd name="T6" fmla="*/ 35 w 46"/>
                <a:gd name="T7" fmla="*/ 74 h 98"/>
                <a:gd name="T8" fmla="*/ 35 w 46"/>
                <a:gd name="T9" fmla="*/ 73 h 98"/>
                <a:gd name="T10" fmla="*/ 35 w 46"/>
                <a:gd name="T11" fmla="*/ 48 h 98"/>
                <a:gd name="T12" fmla="*/ 45 w 46"/>
                <a:gd name="T13" fmla="*/ 21 h 98"/>
                <a:gd name="T14" fmla="*/ 38 w 46"/>
                <a:gd name="T15" fmla="*/ 0 h 98"/>
                <a:gd name="T16" fmla="*/ 35 w 46"/>
                <a:gd name="T17" fmla="*/ 0 h 98"/>
                <a:gd name="T18" fmla="*/ 12 w 46"/>
                <a:gd name="T19" fmla="*/ 19 h 98"/>
                <a:gd name="T20" fmla="*/ 6 w 46"/>
                <a:gd name="T21" fmla="*/ 39 h 98"/>
                <a:gd name="T22" fmla="*/ 6 w 46"/>
                <a:gd name="T23" fmla="*/ 82 h 98"/>
                <a:gd name="T24" fmla="*/ 27 w 46"/>
                <a:gd name="T2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8">
                  <a:moveTo>
                    <a:pt x="27" y="98"/>
                  </a:moveTo>
                  <a:cubicBezTo>
                    <a:pt x="30" y="98"/>
                    <a:pt x="32" y="98"/>
                    <a:pt x="35" y="97"/>
                  </a:cubicBezTo>
                  <a:cubicBezTo>
                    <a:pt x="38" y="97"/>
                    <a:pt x="40" y="96"/>
                    <a:pt x="42" y="94"/>
                  </a:cubicBezTo>
                  <a:cubicBezTo>
                    <a:pt x="42" y="85"/>
                    <a:pt x="38" y="80"/>
                    <a:pt x="35" y="74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3" y="63"/>
                    <a:pt x="33" y="55"/>
                    <a:pt x="35" y="48"/>
                  </a:cubicBezTo>
                  <a:cubicBezTo>
                    <a:pt x="37" y="39"/>
                    <a:pt x="41" y="31"/>
                    <a:pt x="45" y="21"/>
                  </a:cubicBezTo>
                  <a:cubicBezTo>
                    <a:pt x="46" y="9"/>
                    <a:pt x="45" y="4"/>
                    <a:pt x="38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22" y="2"/>
                    <a:pt x="19" y="6"/>
                    <a:pt x="12" y="19"/>
                  </a:cubicBezTo>
                  <a:cubicBezTo>
                    <a:pt x="10" y="24"/>
                    <a:pt x="8" y="31"/>
                    <a:pt x="6" y="39"/>
                  </a:cubicBezTo>
                  <a:cubicBezTo>
                    <a:pt x="2" y="54"/>
                    <a:pt x="0" y="70"/>
                    <a:pt x="6" y="82"/>
                  </a:cubicBezTo>
                  <a:cubicBezTo>
                    <a:pt x="10" y="90"/>
                    <a:pt x="16" y="96"/>
                    <a:pt x="2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03A671F1-F82A-4DAF-8114-E3EFA360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3408363"/>
              <a:ext cx="808038" cy="777875"/>
            </a:xfrm>
            <a:custGeom>
              <a:avLst/>
              <a:gdLst>
                <a:gd name="T0" fmla="*/ 132 w 215"/>
                <a:gd name="T1" fmla="*/ 77 h 206"/>
                <a:gd name="T2" fmla="*/ 108 w 215"/>
                <a:gd name="T3" fmla="*/ 74 h 206"/>
                <a:gd name="T4" fmla="*/ 104 w 215"/>
                <a:gd name="T5" fmla="*/ 70 h 206"/>
                <a:gd name="T6" fmla="*/ 108 w 215"/>
                <a:gd name="T7" fmla="*/ 58 h 206"/>
                <a:gd name="T8" fmla="*/ 122 w 215"/>
                <a:gd name="T9" fmla="*/ 41 h 206"/>
                <a:gd name="T10" fmla="*/ 108 w 215"/>
                <a:gd name="T11" fmla="*/ 5 h 206"/>
                <a:gd name="T12" fmla="*/ 106 w 215"/>
                <a:gd name="T13" fmla="*/ 3 h 206"/>
                <a:gd name="T14" fmla="*/ 89 w 215"/>
                <a:gd name="T15" fmla="*/ 1 h 206"/>
                <a:gd name="T16" fmla="*/ 70 w 215"/>
                <a:gd name="T17" fmla="*/ 6 h 206"/>
                <a:gd name="T18" fmla="*/ 68 w 215"/>
                <a:gd name="T19" fmla="*/ 15 h 206"/>
                <a:gd name="T20" fmla="*/ 86 w 215"/>
                <a:gd name="T21" fmla="*/ 23 h 206"/>
                <a:gd name="T22" fmla="*/ 94 w 215"/>
                <a:gd name="T23" fmla="*/ 41 h 206"/>
                <a:gd name="T24" fmla="*/ 84 w 215"/>
                <a:gd name="T25" fmla="*/ 80 h 206"/>
                <a:gd name="T26" fmla="*/ 65 w 215"/>
                <a:gd name="T27" fmla="*/ 86 h 206"/>
                <a:gd name="T28" fmla="*/ 40 w 215"/>
                <a:gd name="T29" fmla="*/ 97 h 206"/>
                <a:gd name="T30" fmla="*/ 32 w 215"/>
                <a:gd name="T31" fmla="*/ 100 h 206"/>
                <a:gd name="T32" fmla="*/ 4 w 215"/>
                <a:gd name="T33" fmla="*/ 102 h 206"/>
                <a:gd name="T34" fmla="*/ 0 w 215"/>
                <a:gd name="T35" fmla="*/ 103 h 206"/>
                <a:gd name="T36" fmla="*/ 4 w 215"/>
                <a:gd name="T37" fmla="*/ 113 h 206"/>
                <a:gd name="T38" fmla="*/ 21 w 215"/>
                <a:gd name="T39" fmla="*/ 124 h 206"/>
                <a:gd name="T40" fmla="*/ 37 w 215"/>
                <a:gd name="T41" fmla="*/ 122 h 206"/>
                <a:gd name="T42" fmla="*/ 65 w 215"/>
                <a:gd name="T43" fmla="*/ 114 h 206"/>
                <a:gd name="T44" fmla="*/ 96 w 215"/>
                <a:gd name="T45" fmla="*/ 118 h 206"/>
                <a:gd name="T46" fmla="*/ 85 w 215"/>
                <a:gd name="T47" fmla="*/ 158 h 206"/>
                <a:gd name="T48" fmla="*/ 66 w 215"/>
                <a:gd name="T49" fmla="*/ 153 h 206"/>
                <a:gd name="T50" fmla="*/ 65 w 215"/>
                <a:gd name="T51" fmla="*/ 153 h 206"/>
                <a:gd name="T52" fmla="*/ 51 w 215"/>
                <a:gd name="T53" fmla="*/ 140 h 206"/>
                <a:gd name="T54" fmla="*/ 53 w 215"/>
                <a:gd name="T55" fmla="*/ 177 h 206"/>
                <a:gd name="T56" fmla="*/ 65 w 215"/>
                <a:gd name="T57" fmla="*/ 202 h 206"/>
                <a:gd name="T58" fmla="*/ 74 w 215"/>
                <a:gd name="T59" fmla="*/ 206 h 206"/>
                <a:gd name="T60" fmla="*/ 108 w 215"/>
                <a:gd name="T61" fmla="*/ 183 h 206"/>
                <a:gd name="T62" fmla="*/ 108 w 215"/>
                <a:gd name="T63" fmla="*/ 182 h 206"/>
                <a:gd name="T64" fmla="*/ 110 w 215"/>
                <a:gd name="T65" fmla="*/ 180 h 206"/>
                <a:gd name="T66" fmla="*/ 126 w 215"/>
                <a:gd name="T67" fmla="*/ 112 h 206"/>
                <a:gd name="T68" fmla="*/ 168 w 215"/>
                <a:gd name="T69" fmla="*/ 108 h 206"/>
                <a:gd name="T70" fmla="*/ 185 w 215"/>
                <a:gd name="T71" fmla="*/ 115 h 206"/>
                <a:gd name="T72" fmla="*/ 202 w 215"/>
                <a:gd name="T73" fmla="*/ 73 h 206"/>
                <a:gd name="T74" fmla="*/ 132 w 215"/>
                <a:gd name="T75" fmla="*/ 7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206">
                  <a:moveTo>
                    <a:pt x="132" y="77"/>
                  </a:moveTo>
                  <a:cubicBezTo>
                    <a:pt x="122" y="78"/>
                    <a:pt x="115" y="78"/>
                    <a:pt x="108" y="74"/>
                  </a:cubicBezTo>
                  <a:cubicBezTo>
                    <a:pt x="107" y="72"/>
                    <a:pt x="105" y="71"/>
                    <a:pt x="104" y="70"/>
                  </a:cubicBezTo>
                  <a:cubicBezTo>
                    <a:pt x="104" y="65"/>
                    <a:pt x="106" y="62"/>
                    <a:pt x="108" y="58"/>
                  </a:cubicBezTo>
                  <a:cubicBezTo>
                    <a:pt x="112" y="52"/>
                    <a:pt x="118" y="46"/>
                    <a:pt x="122" y="41"/>
                  </a:cubicBezTo>
                  <a:cubicBezTo>
                    <a:pt x="127" y="19"/>
                    <a:pt x="122" y="15"/>
                    <a:pt x="108" y="5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0" y="2"/>
                    <a:pt x="94" y="0"/>
                    <a:pt x="89" y="1"/>
                  </a:cubicBezTo>
                  <a:cubicBezTo>
                    <a:pt x="87" y="1"/>
                    <a:pt x="73" y="1"/>
                    <a:pt x="70" y="6"/>
                  </a:cubicBezTo>
                  <a:cubicBezTo>
                    <a:pt x="70" y="7"/>
                    <a:pt x="68" y="14"/>
                    <a:pt x="68" y="15"/>
                  </a:cubicBezTo>
                  <a:cubicBezTo>
                    <a:pt x="65" y="19"/>
                    <a:pt x="81" y="16"/>
                    <a:pt x="86" y="23"/>
                  </a:cubicBezTo>
                  <a:cubicBezTo>
                    <a:pt x="91" y="28"/>
                    <a:pt x="93" y="31"/>
                    <a:pt x="94" y="41"/>
                  </a:cubicBezTo>
                  <a:cubicBezTo>
                    <a:pt x="84" y="55"/>
                    <a:pt x="78" y="60"/>
                    <a:pt x="84" y="80"/>
                  </a:cubicBezTo>
                  <a:cubicBezTo>
                    <a:pt x="80" y="82"/>
                    <a:pt x="73" y="83"/>
                    <a:pt x="65" y="86"/>
                  </a:cubicBezTo>
                  <a:cubicBezTo>
                    <a:pt x="48" y="92"/>
                    <a:pt x="44" y="95"/>
                    <a:pt x="40" y="97"/>
                  </a:cubicBezTo>
                  <a:cubicBezTo>
                    <a:pt x="37" y="98"/>
                    <a:pt x="33" y="99"/>
                    <a:pt x="32" y="100"/>
                  </a:cubicBezTo>
                  <a:cubicBezTo>
                    <a:pt x="29" y="102"/>
                    <a:pt x="27" y="101"/>
                    <a:pt x="4" y="102"/>
                  </a:cubicBezTo>
                  <a:cubicBezTo>
                    <a:pt x="2" y="102"/>
                    <a:pt x="1" y="102"/>
                    <a:pt x="0" y="103"/>
                  </a:cubicBezTo>
                  <a:cubicBezTo>
                    <a:pt x="1" y="106"/>
                    <a:pt x="2" y="110"/>
                    <a:pt x="4" y="113"/>
                  </a:cubicBezTo>
                  <a:cubicBezTo>
                    <a:pt x="9" y="122"/>
                    <a:pt x="11" y="122"/>
                    <a:pt x="21" y="124"/>
                  </a:cubicBezTo>
                  <a:cubicBezTo>
                    <a:pt x="23" y="123"/>
                    <a:pt x="35" y="123"/>
                    <a:pt x="37" y="122"/>
                  </a:cubicBezTo>
                  <a:cubicBezTo>
                    <a:pt x="48" y="121"/>
                    <a:pt x="57" y="116"/>
                    <a:pt x="65" y="114"/>
                  </a:cubicBezTo>
                  <a:cubicBezTo>
                    <a:pt x="77" y="113"/>
                    <a:pt x="90" y="113"/>
                    <a:pt x="96" y="118"/>
                  </a:cubicBezTo>
                  <a:cubicBezTo>
                    <a:pt x="98" y="128"/>
                    <a:pt x="90" y="148"/>
                    <a:pt x="85" y="158"/>
                  </a:cubicBezTo>
                  <a:cubicBezTo>
                    <a:pt x="76" y="167"/>
                    <a:pt x="71" y="163"/>
                    <a:pt x="66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2" y="140"/>
                    <a:pt x="60" y="138"/>
                    <a:pt x="51" y="140"/>
                  </a:cubicBezTo>
                  <a:cubicBezTo>
                    <a:pt x="47" y="150"/>
                    <a:pt x="52" y="165"/>
                    <a:pt x="53" y="177"/>
                  </a:cubicBezTo>
                  <a:cubicBezTo>
                    <a:pt x="57" y="189"/>
                    <a:pt x="57" y="196"/>
                    <a:pt x="65" y="202"/>
                  </a:cubicBezTo>
                  <a:cubicBezTo>
                    <a:pt x="68" y="203"/>
                    <a:pt x="70" y="205"/>
                    <a:pt x="74" y="206"/>
                  </a:cubicBezTo>
                  <a:cubicBezTo>
                    <a:pt x="90" y="204"/>
                    <a:pt x="97" y="197"/>
                    <a:pt x="108" y="183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10" y="181"/>
                    <a:pt x="110" y="181"/>
                    <a:pt x="110" y="180"/>
                  </a:cubicBezTo>
                  <a:cubicBezTo>
                    <a:pt x="122" y="158"/>
                    <a:pt x="129" y="138"/>
                    <a:pt x="126" y="112"/>
                  </a:cubicBezTo>
                  <a:cubicBezTo>
                    <a:pt x="133" y="106"/>
                    <a:pt x="158" y="106"/>
                    <a:pt x="168" y="108"/>
                  </a:cubicBezTo>
                  <a:cubicBezTo>
                    <a:pt x="172" y="110"/>
                    <a:pt x="180" y="111"/>
                    <a:pt x="185" y="115"/>
                  </a:cubicBezTo>
                  <a:cubicBezTo>
                    <a:pt x="201" y="115"/>
                    <a:pt x="215" y="90"/>
                    <a:pt x="202" y="73"/>
                  </a:cubicBezTo>
                  <a:cubicBezTo>
                    <a:pt x="176" y="66"/>
                    <a:pt x="156" y="73"/>
                    <a:pt x="13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98A2592A-433F-4FC1-9854-1BCEEFE6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252788"/>
              <a:ext cx="203200" cy="363538"/>
            </a:xfrm>
            <a:custGeom>
              <a:avLst/>
              <a:gdLst>
                <a:gd name="T0" fmla="*/ 47 w 54"/>
                <a:gd name="T1" fmla="*/ 54 h 96"/>
                <a:gd name="T2" fmla="*/ 48 w 54"/>
                <a:gd name="T3" fmla="*/ 4 h 96"/>
                <a:gd name="T4" fmla="*/ 47 w 54"/>
                <a:gd name="T5" fmla="*/ 4 h 96"/>
                <a:gd name="T6" fmla="*/ 9 w 54"/>
                <a:gd name="T7" fmla="*/ 48 h 96"/>
                <a:gd name="T8" fmla="*/ 29 w 54"/>
                <a:gd name="T9" fmla="*/ 96 h 96"/>
                <a:gd name="T10" fmla="*/ 45 w 54"/>
                <a:gd name="T11" fmla="*/ 63 h 96"/>
                <a:gd name="T12" fmla="*/ 47 w 54"/>
                <a:gd name="T13" fmla="*/ 5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6">
                  <a:moveTo>
                    <a:pt x="47" y="54"/>
                  </a:moveTo>
                  <a:cubicBezTo>
                    <a:pt x="50" y="38"/>
                    <a:pt x="54" y="16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31" y="0"/>
                    <a:pt x="15" y="35"/>
                    <a:pt x="9" y="48"/>
                  </a:cubicBezTo>
                  <a:cubicBezTo>
                    <a:pt x="4" y="75"/>
                    <a:pt x="0" y="86"/>
                    <a:pt x="29" y="96"/>
                  </a:cubicBezTo>
                  <a:cubicBezTo>
                    <a:pt x="41" y="92"/>
                    <a:pt x="43" y="75"/>
                    <a:pt x="45" y="63"/>
                  </a:cubicBezTo>
                  <a:cubicBezTo>
                    <a:pt x="46" y="60"/>
                    <a:pt x="46" y="57"/>
                    <a:pt x="4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7156B5EA-1F4A-47A5-8158-CCA60E088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3094038"/>
              <a:ext cx="157163" cy="242888"/>
            </a:xfrm>
            <a:custGeom>
              <a:avLst/>
              <a:gdLst>
                <a:gd name="T0" fmla="*/ 5 w 42"/>
                <a:gd name="T1" fmla="*/ 35 h 64"/>
                <a:gd name="T2" fmla="*/ 5 w 42"/>
                <a:gd name="T3" fmla="*/ 35 h 64"/>
                <a:gd name="T4" fmla="*/ 5 w 42"/>
                <a:gd name="T5" fmla="*/ 35 h 64"/>
                <a:gd name="T6" fmla="*/ 1 w 42"/>
                <a:gd name="T7" fmla="*/ 39 h 64"/>
                <a:gd name="T8" fmla="*/ 3 w 42"/>
                <a:gd name="T9" fmla="*/ 54 h 64"/>
                <a:gd name="T10" fmla="*/ 3 w 42"/>
                <a:gd name="T11" fmla="*/ 55 h 64"/>
                <a:gd name="T12" fmla="*/ 3 w 42"/>
                <a:gd name="T13" fmla="*/ 55 h 64"/>
                <a:gd name="T14" fmla="*/ 5 w 42"/>
                <a:gd name="T15" fmla="*/ 57 h 64"/>
                <a:gd name="T16" fmla="*/ 7 w 42"/>
                <a:gd name="T17" fmla="*/ 59 h 64"/>
                <a:gd name="T18" fmla="*/ 7 w 42"/>
                <a:gd name="T19" fmla="*/ 59 h 64"/>
                <a:gd name="T20" fmla="*/ 7 w 42"/>
                <a:gd name="T21" fmla="*/ 59 h 64"/>
                <a:gd name="T22" fmla="*/ 7 w 42"/>
                <a:gd name="T23" fmla="*/ 59 h 64"/>
                <a:gd name="T24" fmla="*/ 7 w 42"/>
                <a:gd name="T25" fmla="*/ 59 h 64"/>
                <a:gd name="T26" fmla="*/ 19 w 42"/>
                <a:gd name="T27" fmla="*/ 64 h 64"/>
                <a:gd name="T28" fmla="*/ 42 w 42"/>
                <a:gd name="T29" fmla="*/ 26 h 64"/>
                <a:gd name="T30" fmla="*/ 5 w 42"/>
                <a:gd name="T31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4"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7"/>
                    <a:pt x="2" y="38"/>
                    <a:pt x="1" y="39"/>
                  </a:cubicBezTo>
                  <a:cubicBezTo>
                    <a:pt x="0" y="46"/>
                    <a:pt x="1" y="51"/>
                    <a:pt x="3" y="54"/>
                  </a:cubicBezTo>
                  <a:cubicBezTo>
                    <a:pt x="3" y="54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4" y="56"/>
                    <a:pt x="4" y="56"/>
                    <a:pt x="5" y="57"/>
                  </a:cubicBezTo>
                  <a:cubicBezTo>
                    <a:pt x="5" y="57"/>
                    <a:pt x="6" y="58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10" y="61"/>
                    <a:pt x="14" y="62"/>
                    <a:pt x="19" y="64"/>
                  </a:cubicBezTo>
                  <a:cubicBezTo>
                    <a:pt x="35" y="59"/>
                    <a:pt x="40" y="43"/>
                    <a:pt x="42" y="26"/>
                  </a:cubicBezTo>
                  <a:cubicBezTo>
                    <a:pt x="38" y="0"/>
                    <a:pt x="14" y="20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出品 4"/>
          <p:cNvSpPr txBox="1"/>
          <p:nvPr/>
        </p:nvSpPr>
        <p:spPr>
          <a:xfrm>
            <a:off x="2168165" y="264321"/>
            <a:ext cx="472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一、实验课程要求与任务</a:t>
            </a:r>
          </a:p>
        </p:txBody>
      </p:sp>
      <p:grpSp>
        <p:nvGrpSpPr>
          <p:cNvPr id="22" name="出品 21"/>
          <p:cNvGrpSpPr/>
          <p:nvPr/>
        </p:nvGrpSpPr>
        <p:grpSpPr>
          <a:xfrm>
            <a:off x="1753235" y="2343315"/>
            <a:ext cx="8974455" cy="3060000"/>
            <a:chOff x="2761" y="3185"/>
            <a:chExt cx="14133" cy="5000"/>
          </a:xfrm>
        </p:grpSpPr>
        <p:sp>
          <p:nvSpPr>
            <p:cNvPr id="14" name="出品 13"/>
            <p:cNvSpPr/>
            <p:nvPr/>
          </p:nvSpPr>
          <p:spPr>
            <a:xfrm>
              <a:off x="2761" y="3185"/>
              <a:ext cx="14133" cy="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半闭框 14"/>
            <p:cNvSpPr/>
            <p:nvPr/>
          </p:nvSpPr>
          <p:spPr>
            <a:xfrm>
              <a:off x="2761" y="3185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半闭框 15"/>
            <p:cNvSpPr/>
            <p:nvPr/>
          </p:nvSpPr>
          <p:spPr>
            <a:xfrm>
              <a:off x="15142" y="7157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出品 16"/>
            <p:cNvSpPr txBox="1"/>
            <p:nvPr/>
          </p:nvSpPr>
          <p:spPr>
            <a:xfrm>
              <a:off x="3079" y="3474"/>
              <a:ext cx="13552" cy="4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zh-CN" altLang="en-US" sz="2000" b="1" dirty="0">
                  <a:latin typeface="+mn-ea"/>
                  <a:cs typeface="+mn-ea"/>
                  <a:sym typeface="+mn-lt"/>
                </a:rPr>
                <a:t>能调整仪器到最佳测量状态，能正确读数，注意对仪器的保护</a:t>
              </a:r>
              <a:br>
                <a:rPr lang="en-US" altLang="zh-CN" sz="2000" dirty="0">
                  <a:latin typeface="+mn-ea"/>
                  <a:cs typeface="+mn-ea"/>
                  <a:sym typeface="+mn-lt"/>
                </a:rPr>
              </a:br>
              <a:r>
                <a:rPr lang="zh-CN" altLang="en-US" sz="2000" dirty="0">
                  <a:latin typeface="+mn-ea"/>
                  <a:cs typeface="+mn-ea"/>
                  <a:sym typeface="+mn-lt"/>
                </a:rPr>
                <a:t>例如：长度测量仪器、计时仪器、测温仪器、变阻器、电表、交</a:t>
              </a:r>
              <a:r>
                <a:rPr lang="en-US" altLang="zh-CN" sz="2000" dirty="0">
                  <a:latin typeface="+mn-ea"/>
                  <a:cs typeface="+mn-ea"/>
                  <a:sym typeface="+mn-lt"/>
                </a:rPr>
                <a:t>/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直流电桥、通用示波器、低频信号发生器、分光仪、光谱仪和光源等。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适当学习引入科学研究与工程技术中广泛应用的</a:t>
              </a:r>
              <a:r>
                <a:rPr lang="zh-CN" altLang="en-US" sz="2000" b="1" dirty="0">
                  <a:latin typeface="+mn-ea"/>
                  <a:cs typeface="+mn-ea"/>
                  <a:sym typeface="+mn-lt"/>
                </a:rPr>
                <a:t>现代物理技术</a:t>
              </a:r>
              <a:br>
                <a: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+mn-ea"/>
                  <a:sym typeface="+mn-lt"/>
                </a:rPr>
              </a:br>
              <a:r>
                <a:rPr lang="zh-CN" altLang="en-US" sz="2000" dirty="0">
                  <a:latin typeface="+mn-ea"/>
                  <a:cs typeface="+mn-ea"/>
                  <a:sym typeface="+mn-lt"/>
                </a:rPr>
                <a:t>例如：激光技术、传感器技术、微弱信号检测技术、光电子技术、结构分析波谱技术等。</a:t>
              </a:r>
              <a:endPara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淘出品 1">
            <a:extLst>
              <a:ext uri="{FF2B5EF4-FFF2-40B4-BE49-F238E27FC236}">
                <a16:creationId xmlns:a16="http://schemas.microsoft.com/office/drawing/2014/main" id="{6D5C2BEF-A7A8-4975-AC6C-9A0D3B7D10D8}"/>
              </a:ext>
            </a:extLst>
          </p:cNvPr>
          <p:cNvGrpSpPr/>
          <p:nvPr/>
        </p:nvGrpSpPr>
        <p:grpSpPr>
          <a:xfrm>
            <a:off x="1753234" y="1690001"/>
            <a:ext cx="8974455" cy="528915"/>
            <a:chOff x="5834" y="3118"/>
            <a:chExt cx="11342" cy="668"/>
          </a:xfrm>
        </p:grpSpPr>
        <p:sp>
          <p:nvSpPr>
            <p:cNvPr id="23" name="淘出品 7">
              <a:extLst>
                <a:ext uri="{FF2B5EF4-FFF2-40B4-BE49-F238E27FC236}">
                  <a16:creationId xmlns:a16="http://schemas.microsoft.com/office/drawing/2014/main" id="{3BF715C6-E765-482D-8035-25ABF2C8B9D6}"/>
                </a:ext>
              </a:extLst>
            </p:cNvPr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淘出品 8">
              <a:extLst>
                <a:ext uri="{FF2B5EF4-FFF2-40B4-BE49-F238E27FC236}">
                  <a16:creationId xmlns:a16="http://schemas.microsoft.com/office/drawing/2014/main" id="{EC869DC2-F2BD-4083-964C-E55681DA4F80}"/>
                </a:ext>
              </a:extLst>
            </p:cNvPr>
            <p:cNvSpPr txBox="1"/>
            <p:nvPr/>
          </p:nvSpPr>
          <p:spPr>
            <a:xfrm>
              <a:off x="6089" y="3210"/>
              <a:ext cx="10759" cy="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4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） 掌握实验室</a:t>
              </a:r>
              <a:r>
                <a:rPr lang="zh-CN" altLang="en-US" sz="2000" b="1" dirty="0">
                  <a:solidFill>
                    <a:srgbClr val="FFFF00"/>
                  </a:solidFill>
                  <a:latin typeface="+mn-ea"/>
                  <a:cs typeface="+mn-ea"/>
                  <a:sym typeface="+mn-lt"/>
                </a:rPr>
                <a:t>常用仪器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的性能，并能够正确使用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4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出品 4"/>
          <p:cNvSpPr txBox="1"/>
          <p:nvPr/>
        </p:nvSpPr>
        <p:spPr>
          <a:xfrm>
            <a:off x="2168165" y="264321"/>
            <a:ext cx="4799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一、实验课程要求与任务</a:t>
            </a:r>
          </a:p>
        </p:txBody>
      </p:sp>
      <p:grpSp>
        <p:nvGrpSpPr>
          <p:cNvPr id="22" name="出品 21"/>
          <p:cNvGrpSpPr/>
          <p:nvPr/>
        </p:nvGrpSpPr>
        <p:grpSpPr>
          <a:xfrm>
            <a:off x="1753235" y="2343315"/>
            <a:ext cx="8974455" cy="3060065"/>
            <a:chOff x="2761" y="3185"/>
            <a:chExt cx="14133" cy="4819"/>
          </a:xfrm>
        </p:grpSpPr>
        <p:sp>
          <p:nvSpPr>
            <p:cNvPr id="14" name="出品 13"/>
            <p:cNvSpPr/>
            <p:nvPr/>
          </p:nvSpPr>
          <p:spPr>
            <a:xfrm>
              <a:off x="2761" y="3185"/>
              <a:ext cx="14133" cy="48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半闭框 14"/>
            <p:cNvSpPr/>
            <p:nvPr/>
          </p:nvSpPr>
          <p:spPr>
            <a:xfrm>
              <a:off x="2761" y="3185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半闭框 15"/>
            <p:cNvSpPr/>
            <p:nvPr/>
          </p:nvSpPr>
          <p:spPr>
            <a:xfrm>
              <a:off x="15142" y="6972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出品 16"/>
            <p:cNvSpPr txBox="1"/>
            <p:nvPr/>
          </p:nvSpPr>
          <p:spPr>
            <a:xfrm>
              <a:off x="3072" y="3867"/>
              <a:ext cx="13552" cy="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例如：零位调整、水平、铅直调整、光路的共轴调整、消视差调整、逐次逼近调整、根据给定的电路图正确接线、简单的电路故障检查与排除，以及在近代科学研究与工程技术中广泛应用的仪器的正确调节。</a:t>
              </a:r>
              <a:endPara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淘出品 1">
            <a:extLst>
              <a:ext uri="{FF2B5EF4-FFF2-40B4-BE49-F238E27FC236}">
                <a16:creationId xmlns:a16="http://schemas.microsoft.com/office/drawing/2014/main" id="{6D5C2BEF-A7A8-4975-AC6C-9A0D3B7D10D8}"/>
              </a:ext>
            </a:extLst>
          </p:cNvPr>
          <p:cNvGrpSpPr/>
          <p:nvPr/>
        </p:nvGrpSpPr>
        <p:grpSpPr>
          <a:xfrm>
            <a:off x="1753234" y="1690001"/>
            <a:ext cx="8974455" cy="528915"/>
            <a:chOff x="5834" y="3118"/>
            <a:chExt cx="11342" cy="668"/>
          </a:xfrm>
        </p:grpSpPr>
        <p:sp>
          <p:nvSpPr>
            <p:cNvPr id="23" name="淘出品 7">
              <a:extLst>
                <a:ext uri="{FF2B5EF4-FFF2-40B4-BE49-F238E27FC236}">
                  <a16:creationId xmlns:a16="http://schemas.microsoft.com/office/drawing/2014/main" id="{3BF715C6-E765-482D-8035-25ABF2C8B9D6}"/>
                </a:ext>
              </a:extLst>
            </p:cNvPr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淘出品 8">
              <a:extLst>
                <a:ext uri="{FF2B5EF4-FFF2-40B4-BE49-F238E27FC236}">
                  <a16:creationId xmlns:a16="http://schemas.microsoft.com/office/drawing/2014/main" id="{EC869DC2-F2BD-4083-964C-E55681DA4F80}"/>
                </a:ext>
              </a:extLst>
            </p:cNvPr>
            <p:cNvSpPr txBox="1"/>
            <p:nvPr/>
          </p:nvSpPr>
          <p:spPr>
            <a:xfrm>
              <a:off x="6089" y="3210"/>
              <a:ext cx="10759" cy="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5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） 掌控常用的</a:t>
              </a:r>
              <a:r>
                <a:rPr lang="zh-CN" altLang="en-US" sz="2000" b="1" dirty="0">
                  <a:solidFill>
                    <a:srgbClr val="FFFF00"/>
                  </a:solidFill>
                  <a:latin typeface="+mn-ea"/>
                  <a:cs typeface="+mn-ea"/>
                  <a:sym typeface="+mn-lt"/>
                </a:rPr>
                <a:t>实验操作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9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"/>
          <p:cNvSpPr/>
          <p:nvPr/>
        </p:nvSpPr>
        <p:spPr>
          <a:xfrm>
            <a:off x="3022896" y="236272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淘宝网出品 10"/>
          <p:cNvSpPr txBox="1"/>
          <p:nvPr/>
        </p:nvSpPr>
        <p:spPr>
          <a:xfrm>
            <a:off x="481262" y="3793483"/>
            <a:ext cx="5826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实验课程程序</a:t>
            </a:r>
          </a:p>
        </p:txBody>
      </p:sp>
      <p:sp>
        <p:nvSpPr>
          <p:cNvPr id="12" name="淘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淘宝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"/>
          <p:cNvSpPr txBox="1"/>
          <p:nvPr/>
        </p:nvSpPr>
        <p:spPr>
          <a:xfrm>
            <a:off x="9000000" y="1800000"/>
            <a:ext cx="210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课前预习报告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出品 24"/>
          <p:cNvSpPr/>
          <p:nvPr/>
        </p:nvSpPr>
        <p:spPr>
          <a:xfrm>
            <a:off x="8559442" y="289583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淘宝出品 25"/>
          <p:cNvSpPr txBox="1"/>
          <p:nvPr/>
        </p:nvSpPr>
        <p:spPr>
          <a:xfrm>
            <a:off x="9000000" y="2700000"/>
            <a:ext cx="210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课中实验过程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2956329"/>
            <a:ext cx="0" cy="9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淘宝出品 29"/>
          <p:cNvSpPr txBox="1"/>
          <p:nvPr/>
        </p:nvSpPr>
        <p:spPr>
          <a:xfrm>
            <a:off x="9000000" y="3600000"/>
            <a:ext cx="210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课后实验报告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46853" y="666227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https://www.ypppt.com/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19" name="淘宝出品 27">
            <a:extLst>
              <a:ext uri="{FF2B5EF4-FFF2-40B4-BE49-F238E27FC236}">
                <a16:creationId xmlns:a16="http://schemas.microsoft.com/office/drawing/2014/main" id="{5594B609-BB02-451F-85DA-69235255F225}"/>
              </a:ext>
            </a:extLst>
          </p:cNvPr>
          <p:cNvSpPr/>
          <p:nvPr/>
        </p:nvSpPr>
        <p:spPr>
          <a:xfrm>
            <a:off x="8555081" y="379685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83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1" grpId="0"/>
      <p:bldP spid="21" grpId="1"/>
      <p:bldP spid="25" grpId="0" animBg="1"/>
      <p:bldP spid="26" grpId="0"/>
      <p:bldP spid="30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22224" y="3339571"/>
            <a:ext cx="2618793" cy="2367129"/>
            <a:chOff x="3471863" y="2343150"/>
            <a:chExt cx="2197101" cy="1985963"/>
          </a:xfrm>
        </p:grpSpPr>
        <p:sp>
          <p:nvSpPr>
            <p:cNvPr id="6" name="Freeform 5"/>
            <p:cNvSpPr/>
            <p:nvPr/>
          </p:nvSpPr>
          <p:spPr bwMode="auto">
            <a:xfrm>
              <a:off x="3476626" y="2381250"/>
              <a:ext cx="2192338" cy="1495425"/>
            </a:xfrm>
            <a:custGeom>
              <a:avLst/>
              <a:gdLst/>
              <a:ahLst/>
              <a:cxnLst>
                <a:cxn ang="0">
                  <a:pos x="1202" y="800"/>
                </a:cxn>
                <a:cxn ang="0">
                  <a:pos x="1182" y="820"/>
                </a:cxn>
                <a:cxn ang="0">
                  <a:pos x="20" y="820"/>
                </a:cxn>
                <a:cxn ang="0">
                  <a:pos x="0" y="800"/>
                </a:cxn>
                <a:cxn ang="0">
                  <a:pos x="0" y="20"/>
                </a:cxn>
                <a:cxn ang="0">
                  <a:pos x="20" y="0"/>
                </a:cxn>
                <a:cxn ang="0">
                  <a:pos x="1182" y="0"/>
                </a:cxn>
                <a:cxn ang="0">
                  <a:pos x="1202" y="20"/>
                </a:cxn>
                <a:cxn ang="0">
                  <a:pos x="1202" y="800"/>
                </a:cxn>
              </a:cxnLst>
              <a:rect l="0" t="0" r="r" b="b"/>
              <a:pathLst>
                <a:path w="1202" h="820">
                  <a:moveTo>
                    <a:pt x="1202" y="800"/>
                  </a:moveTo>
                  <a:cubicBezTo>
                    <a:pt x="1202" y="811"/>
                    <a:pt x="1193" y="820"/>
                    <a:pt x="1182" y="820"/>
                  </a:cubicBezTo>
                  <a:cubicBezTo>
                    <a:pt x="20" y="820"/>
                    <a:pt x="20" y="820"/>
                    <a:pt x="20" y="820"/>
                  </a:cubicBezTo>
                  <a:cubicBezTo>
                    <a:pt x="9" y="820"/>
                    <a:pt x="0" y="811"/>
                    <a:pt x="0" y="80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82" y="0"/>
                    <a:pt x="1182" y="0"/>
                    <a:pt x="1182" y="0"/>
                  </a:cubicBezTo>
                  <a:cubicBezTo>
                    <a:pt x="1193" y="0"/>
                    <a:pt x="1202" y="9"/>
                    <a:pt x="1202" y="20"/>
                  </a:cubicBezTo>
                  <a:lnTo>
                    <a:pt x="1202" y="800"/>
                  </a:lnTo>
                  <a:close/>
                </a:path>
              </a:pathLst>
            </a:custGeom>
            <a:solidFill>
              <a:srgbClr val="1F4E79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63938" y="3713163"/>
              <a:ext cx="2019300" cy="904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573587" y="2343150"/>
              <a:ext cx="1009650" cy="1460500"/>
            </a:xfrm>
            <a:custGeom>
              <a:avLst/>
              <a:gdLst/>
              <a:ahLst/>
              <a:cxnLst>
                <a:cxn ang="0">
                  <a:pos x="0" y="801"/>
                </a:cxn>
                <a:cxn ang="0">
                  <a:pos x="0" y="73"/>
                </a:cxn>
                <a:cxn ang="0">
                  <a:pos x="1" y="71"/>
                </a:cxn>
                <a:cxn ang="0">
                  <a:pos x="1" y="65"/>
                </a:cxn>
                <a:cxn ang="0">
                  <a:pos x="70" y="0"/>
                </a:cxn>
                <a:cxn ang="0">
                  <a:pos x="554" y="0"/>
                </a:cxn>
                <a:cxn ang="0">
                  <a:pos x="554" y="758"/>
                </a:cxn>
                <a:cxn ang="0">
                  <a:pos x="70" y="758"/>
                </a:cxn>
                <a:cxn ang="0">
                  <a:pos x="0" y="801"/>
                </a:cxn>
              </a:cxnLst>
              <a:rect l="0" t="0" r="r" b="b"/>
              <a:pathLst>
                <a:path w="554" h="801">
                  <a:moveTo>
                    <a:pt x="0" y="801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" y="72"/>
                    <a:pt x="1" y="71"/>
                    <a:pt x="1" y="71"/>
                  </a:cubicBezTo>
                  <a:cubicBezTo>
                    <a:pt x="1" y="69"/>
                    <a:pt x="1" y="67"/>
                    <a:pt x="1" y="65"/>
                  </a:cubicBezTo>
                  <a:cubicBezTo>
                    <a:pt x="4" y="29"/>
                    <a:pt x="34" y="0"/>
                    <a:pt x="70" y="0"/>
                  </a:cubicBezTo>
                  <a:cubicBezTo>
                    <a:pt x="554" y="0"/>
                    <a:pt x="554" y="0"/>
                    <a:pt x="554" y="0"/>
                  </a:cubicBezTo>
                  <a:cubicBezTo>
                    <a:pt x="554" y="758"/>
                    <a:pt x="554" y="758"/>
                    <a:pt x="554" y="758"/>
                  </a:cubicBezTo>
                  <a:cubicBezTo>
                    <a:pt x="70" y="758"/>
                    <a:pt x="70" y="758"/>
                    <a:pt x="70" y="758"/>
                  </a:cubicBezTo>
                  <a:cubicBezTo>
                    <a:pt x="40" y="758"/>
                    <a:pt x="13" y="775"/>
                    <a:pt x="0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563938" y="2343150"/>
              <a:ext cx="1011238" cy="1460500"/>
            </a:xfrm>
            <a:custGeom>
              <a:avLst/>
              <a:gdLst/>
              <a:ahLst/>
              <a:cxnLst>
                <a:cxn ang="0">
                  <a:pos x="554" y="801"/>
                </a:cxn>
                <a:cxn ang="0">
                  <a:pos x="554" y="73"/>
                </a:cxn>
                <a:cxn ang="0">
                  <a:pos x="553" y="71"/>
                </a:cxn>
                <a:cxn ang="0">
                  <a:pos x="553" y="65"/>
                </a:cxn>
                <a:cxn ang="0">
                  <a:pos x="483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483" y="758"/>
                </a:cxn>
                <a:cxn ang="0">
                  <a:pos x="554" y="801"/>
                </a:cxn>
              </a:cxnLst>
              <a:rect l="0" t="0" r="r" b="b"/>
              <a:pathLst>
                <a:path w="554" h="801">
                  <a:moveTo>
                    <a:pt x="554" y="801"/>
                  </a:moveTo>
                  <a:cubicBezTo>
                    <a:pt x="554" y="73"/>
                    <a:pt x="554" y="73"/>
                    <a:pt x="554" y="73"/>
                  </a:cubicBezTo>
                  <a:cubicBezTo>
                    <a:pt x="553" y="72"/>
                    <a:pt x="553" y="71"/>
                    <a:pt x="553" y="71"/>
                  </a:cubicBezTo>
                  <a:cubicBezTo>
                    <a:pt x="553" y="69"/>
                    <a:pt x="553" y="67"/>
                    <a:pt x="553" y="65"/>
                  </a:cubicBezTo>
                  <a:cubicBezTo>
                    <a:pt x="550" y="29"/>
                    <a:pt x="520" y="0"/>
                    <a:pt x="4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8"/>
                    <a:pt x="0" y="758"/>
                    <a:pt x="0" y="758"/>
                  </a:cubicBezTo>
                  <a:cubicBezTo>
                    <a:pt x="483" y="758"/>
                    <a:pt x="483" y="758"/>
                    <a:pt x="483" y="758"/>
                  </a:cubicBezTo>
                  <a:cubicBezTo>
                    <a:pt x="514" y="758"/>
                    <a:pt x="540" y="775"/>
                    <a:pt x="554" y="80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502151" y="2357438"/>
              <a:ext cx="73025" cy="1446213"/>
            </a:xfrm>
            <a:custGeom>
              <a:avLst/>
              <a:gdLst/>
              <a:ahLst/>
              <a:cxnLst>
                <a:cxn ang="0">
                  <a:pos x="39" y="57"/>
                </a:cxn>
                <a:cxn ang="0">
                  <a:pos x="0" y="0"/>
                </a:cxn>
                <a:cxn ang="0">
                  <a:pos x="0" y="756"/>
                </a:cxn>
                <a:cxn ang="0">
                  <a:pos x="40" y="793"/>
                </a:cxn>
                <a:cxn ang="0">
                  <a:pos x="40" y="65"/>
                </a:cxn>
                <a:cxn ang="0">
                  <a:pos x="39" y="63"/>
                </a:cxn>
                <a:cxn ang="0">
                  <a:pos x="39" y="57"/>
                </a:cxn>
              </a:cxnLst>
              <a:rect l="0" t="0" r="r" b="b"/>
              <a:pathLst>
                <a:path w="40" h="793">
                  <a:moveTo>
                    <a:pt x="39" y="57"/>
                  </a:moveTo>
                  <a:cubicBezTo>
                    <a:pt x="37" y="32"/>
                    <a:pt x="22" y="10"/>
                    <a:pt x="0" y="0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17" y="764"/>
                    <a:pt x="31" y="776"/>
                    <a:pt x="40" y="793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4"/>
                    <a:pt x="39" y="63"/>
                    <a:pt x="39" y="63"/>
                  </a:cubicBezTo>
                  <a:cubicBezTo>
                    <a:pt x="39" y="61"/>
                    <a:pt x="39" y="59"/>
                    <a:pt x="39" y="5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00588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700588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700588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00588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700588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700588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92526" y="2586038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692526" y="2759075"/>
              <a:ext cx="746125" cy="47625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92526" y="29321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692526" y="3105150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92526" y="3279775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692526" y="3452813"/>
              <a:ext cx="746125" cy="49213"/>
            </a:xfrm>
            <a:prstGeom prst="rect">
              <a:avLst/>
            </a:prstGeom>
            <a:solidFill>
              <a:srgbClr val="A8AAAD"/>
            </a:solidFill>
            <a:ln w="9525">
              <a:noFill/>
              <a:miter lim="800000"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3548063" y="3338513"/>
              <a:ext cx="928688" cy="917575"/>
            </a:xfrm>
            <a:custGeom>
              <a:avLst/>
              <a:gdLst/>
              <a:ahLst/>
              <a:cxnLst>
                <a:cxn ang="0">
                  <a:pos x="32" y="500"/>
                </a:cxn>
                <a:cxn ang="0">
                  <a:pos x="14" y="489"/>
                </a:cxn>
                <a:cxn ang="0">
                  <a:pos x="15" y="436"/>
                </a:cxn>
                <a:cxn ang="0">
                  <a:pos x="441" y="15"/>
                </a:cxn>
                <a:cxn ang="0">
                  <a:pos x="495" y="15"/>
                </a:cxn>
                <a:cxn ang="0">
                  <a:pos x="494" y="69"/>
                </a:cxn>
                <a:cxn ang="0">
                  <a:pos x="68" y="490"/>
                </a:cxn>
                <a:cxn ang="0">
                  <a:pos x="32" y="500"/>
                </a:cxn>
              </a:cxnLst>
              <a:rect l="0" t="0" r="r" b="b"/>
              <a:pathLst>
                <a:path w="509" h="503">
                  <a:moveTo>
                    <a:pt x="32" y="500"/>
                  </a:moveTo>
                  <a:cubicBezTo>
                    <a:pt x="26" y="498"/>
                    <a:pt x="19" y="495"/>
                    <a:pt x="14" y="489"/>
                  </a:cubicBezTo>
                  <a:cubicBezTo>
                    <a:pt x="0" y="475"/>
                    <a:pt x="0" y="450"/>
                    <a:pt x="15" y="436"/>
                  </a:cubicBezTo>
                  <a:cubicBezTo>
                    <a:pt x="441" y="15"/>
                    <a:pt x="441" y="15"/>
                    <a:pt x="441" y="15"/>
                  </a:cubicBezTo>
                  <a:cubicBezTo>
                    <a:pt x="456" y="0"/>
                    <a:pt x="480" y="0"/>
                    <a:pt x="495" y="15"/>
                  </a:cubicBezTo>
                  <a:cubicBezTo>
                    <a:pt x="509" y="30"/>
                    <a:pt x="509" y="54"/>
                    <a:pt x="494" y="69"/>
                  </a:cubicBezTo>
                  <a:cubicBezTo>
                    <a:pt x="68" y="490"/>
                    <a:pt x="68" y="490"/>
                    <a:pt x="68" y="490"/>
                  </a:cubicBezTo>
                  <a:cubicBezTo>
                    <a:pt x="58" y="499"/>
                    <a:pt x="44" y="503"/>
                    <a:pt x="32" y="500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3471863" y="3467100"/>
              <a:ext cx="874713" cy="862013"/>
            </a:xfrm>
            <a:custGeom>
              <a:avLst/>
              <a:gdLst/>
              <a:ahLst/>
              <a:cxnLst>
                <a:cxn ang="0">
                  <a:pos x="65" y="466"/>
                </a:cxn>
                <a:cxn ang="0">
                  <a:pos x="29" y="446"/>
                </a:cxn>
                <a:cxn ang="0">
                  <a:pos x="30" y="339"/>
                </a:cxn>
                <a:cxn ang="0">
                  <a:pos x="343" y="29"/>
                </a:cxn>
                <a:cxn ang="0">
                  <a:pos x="451" y="30"/>
                </a:cxn>
                <a:cxn ang="0">
                  <a:pos x="450" y="137"/>
                </a:cxn>
                <a:cxn ang="0">
                  <a:pos x="137" y="447"/>
                </a:cxn>
                <a:cxn ang="0">
                  <a:pos x="65" y="466"/>
                </a:cxn>
              </a:cxnLst>
              <a:rect l="0" t="0" r="r" b="b"/>
              <a:pathLst>
                <a:path w="480" h="473">
                  <a:moveTo>
                    <a:pt x="65" y="466"/>
                  </a:moveTo>
                  <a:cubicBezTo>
                    <a:pt x="52" y="463"/>
                    <a:pt x="39" y="456"/>
                    <a:pt x="29" y="446"/>
                  </a:cubicBezTo>
                  <a:cubicBezTo>
                    <a:pt x="0" y="416"/>
                    <a:pt x="0" y="368"/>
                    <a:pt x="30" y="339"/>
                  </a:cubicBezTo>
                  <a:cubicBezTo>
                    <a:pt x="343" y="29"/>
                    <a:pt x="343" y="29"/>
                    <a:pt x="343" y="29"/>
                  </a:cubicBezTo>
                  <a:cubicBezTo>
                    <a:pt x="373" y="0"/>
                    <a:pt x="421" y="0"/>
                    <a:pt x="451" y="30"/>
                  </a:cubicBezTo>
                  <a:cubicBezTo>
                    <a:pt x="480" y="60"/>
                    <a:pt x="480" y="108"/>
                    <a:pt x="450" y="137"/>
                  </a:cubicBezTo>
                  <a:cubicBezTo>
                    <a:pt x="137" y="447"/>
                    <a:pt x="137" y="447"/>
                    <a:pt x="137" y="447"/>
                  </a:cubicBezTo>
                  <a:cubicBezTo>
                    <a:pt x="117" y="466"/>
                    <a:pt x="90" y="473"/>
                    <a:pt x="65" y="466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4195763" y="2540000"/>
              <a:ext cx="1084263" cy="1084263"/>
            </a:xfrm>
            <a:custGeom>
              <a:avLst/>
              <a:gdLst/>
              <a:ahLst/>
              <a:cxnLst>
                <a:cxn ang="0">
                  <a:pos x="595" y="299"/>
                </a:cxn>
                <a:cxn ang="0">
                  <a:pos x="370" y="9"/>
                </a:cxn>
                <a:cxn ang="0">
                  <a:pos x="300" y="0"/>
                </a:cxn>
                <a:cxn ang="0">
                  <a:pos x="89" y="86"/>
                </a:cxn>
                <a:cxn ang="0">
                  <a:pos x="1" y="295"/>
                </a:cxn>
                <a:cxn ang="0">
                  <a:pos x="225" y="585"/>
                </a:cxn>
                <a:cxn ang="0">
                  <a:pos x="296" y="594"/>
                </a:cxn>
                <a:cxn ang="0">
                  <a:pos x="506" y="508"/>
                </a:cxn>
                <a:cxn ang="0">
                  <a:pos x="595" y="299"/>
                </a:cxn>
                <a:cxn ang="0">
                  <a:pos x="453" y="454"/>
                </a:cxn>
                <a:cxn ang="0">
                  <a:pos x="296" y="518"/>
                </a:cxn>
                <a:cxn ang="0">
                  <a:pos x="244" y="511"/>
                </a:cxn>
                <a:cxn ang="0">
                  <a:pos x="77" y="296"/>
                </a:cxn>
                <a:cxn ang="0">
                  <a:pos x="143" y="140"/>
                </a:cxn>
                <a:cxn ang="0">
                  <a:pos x="299" y="76"/>
                </a:cxn>
                <a:cxn ang="0">
                  <a:pos x="352" y="83"/>
                </a:cxn>
                <a:cxn ang="0">
                  <a:pos x="519" y="298"/>
                </a:cxn>
                <a:cxn ang="0">
                  <a:pos x="453" y="454"/>
                </a:cxn>
              </a:cxnLst>
              <a:rect l="0" t="0" r="r" b="b"/>
              <a:pathLst>
                <a:path w="595" h="594">
                  <a:moveTo>
                    <a:pt x="595" y="299"/>
                  </a:moveTo>
                  <a:cubicBezTo>
                    <a:pt x="595" y="162"/>
                    <a:pt x="503" y="43"/>
                    <a:pt x="370" y="9"/>
                  </a:cubicBezTo>
                  <a:cubicBezTo>
                    <a:pt x="347" y="3"/>
                    <a:pt x="323" y="0"/>
                    <a:pt x="300" y="0"/>
                  </a:cubicBezTo>
                  <a:cubicBezTo>
                    <a:pt x="220" y="0"/>
                    <a:pt x="146" y="30"/>
                    <a:pt x="89" y="86"/>
                  </a:cubicBezTo>
                  <a:cubicBezTo>
                    <a:pt x="33" y="142"/>
                    <a:pt x="1" y="216"/>
                    <a:pt x="1" y="295"/>
                  </a:cubicBezTo>
                  <a:cubicBezTo>
                    <a:pt x="0" y="432"/>
                    <a:pt x="92" y="552"/>
                    <a:pt x="225" y="585"/>
                  </a:cubicBezTo>
                  <a:cubicBezTo>
                    <a:pt x="248" y="591"/>
                    <a:pt x="272" y="594"/>
                    <a:pt x="296" y="594"/>
                  </a:cubicBezTo>
                  <a:cubicBezTo>
                    <a:pt x="375" y="594"/>
                    <a:pt x="450" y="564"/>
                    <a:pt x="506" y="508"/>
                  </a:cubicBezTo>
                  <a:cubicBezTo>
                    <a:pt x="563" y="452"/>
                    <a:pt x="594" y="378"/>
                    <a:pt x="595" y="299"/>
                  </a:cubicBezTo>
                  <a:close/>
                  <a:moveTo>
                    <a:pt x="453" y="454"/>
                  </a:moveTo>
                  <a:cubicBezTo>
                    <a:pt x="411" y="496"/>
                    <a:pt x="355" y="518"/>
                    <a:pt x="296" y="518"/>
                  </a:cubicBezTo>
                  <a:cubicBezTo>
                    <a:pt x="279" y="518"/>
                    <a:pt x="261" y="516"/>
                    <a:pt x="244" y="511"/>
                  </a:cubicBezTo>
                  <a:cubicBezTo>
                    <a:pt x="145" y="486"/>
                    <a:pt x="76" y="398"/>
                    <a:pt x="77" y="296"/>
                  </a:cubicBezTo>
                  <a:cubicBezTo>
                    <a:pt x="77" y="237"/>
                    <a:pt x="101" y="181"/>
                    <a:pt x="143" y="140"/>
                  </a:cubicBezTo>
                  <a:cubicBezTo>
                    <a:pt x="185" y="98"/>
                    <a:pt x="240" y="76"/>
                    <a:pt x="299" y="76"/>
                  </a:cubicBezTo>
                  <a:cubicBezTo>
                    <a:pt x="317" y="76"/>
                    <a:pt x="335" y="79"/>
                    <a:pt x="352" y="83"/>
                  </a:cubicBezTo>
                  <a:cubicBezTo>
                    <a:pt x="451" y="108"/>
                    <a:pt x="519" y="196"/>
                    <a:pt x="519" y="298"/>
                  </a:cubicBezTo>
                  <a:cubicBezTo>
                    <a:pt x="518" y="357"/>
                    <a:pt x="495" y="413"/>
                    <a:pt x="453" y="454"/>
                  </a:cubicBez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</a:ln>
          </p:spPr>
          <p:txBody>
            <a:bodyPr vert="horz" wrap="square" lIns="121913" tIns="60956" rIns="121913" bIns="60956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760">
                <a:cs typeface="+mn-ea"/>
                <a:sym typeface="+mn-lt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36393" y="1708888"/>
            <a:ext cx="6923636" cy="277717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indent="-457200" defTabSz="1218565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上课前通读教材，书写预习报告。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  <a:sym typeface="+mn-lt"/>
              </a:rPr>
              <a:t>疫情期间主要下发阅读材料，以求对当次实验有个全面了解，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按指定的预习重点，精读有关数学模型，明确要测量的物理量，对主要仪器的功能及使用方法形成初步印象。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pPr marL="457200" indent="-457200" defTabSz="1218565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课前预习必须做书面预习报告，课上请老师批阅。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无预习报告或预习报告不合格者不准上课。</a:t>
            </a:r>
            <a:endParaRPr lang="en-US" altLang="zh-CN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74" name="淘出品 4"/>
          <p:cNvSpPr txBox="1"/>
          <p:nvPr/>
        </p:nvSpPr>
        <p:spPr>
          <a:xfrm>
            <a:off x="2168165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二、实验课程程序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A5F7ED6-6B64-4D6D-97BD-98DECC9941BA}"/>
              </a:ext>
            </a:extLst>
          </p:cNvPr>
          <p:cNvSpPr/>
          <p:nvPr/>
        </p:nvSpPr>
        <p:spPr>
          <a:xfrm>
            <a:off x="4673797" y="4838539"/>
            <a:ext cx="1723531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手写预习报告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7" name="矩形 47">
            <a:extLst>
              <a:ext uri="{FF2B5EF4-FFF2-40B4-BE49-F238E27FC236}">
                <a16:creationId xmlns:a16="http://schemas.microsoft.com/office/drawing/2014/main" id="{27D4C05C-11E5-4322-B5CF-A616B169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796" y="5323035"/>
            <a:ext cx="2880495" cy="113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包括：实验目的、实验原理、实验仪器、实验内容与步骤、数据表格。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74CE5FB-FB2B-4BE8-88AF-8E4D41D0630A}"/>
              </a:ext>
            </a:extLst>
          </p:cNvPr>
          <p:cNvSpPr/>
          <p:nvPr/>
        </p:nvSpPr>
        <p:spPr>
          <a:xfrm>
            <a:off x="7695259" y="4838539"/>
            <a:ext cx="3262413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网络答题和打印版预习报告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9" name="矩形 47">
            <a:extLst>
              <a:ext uri="{FF2B5EF4-FFF2-40B4-BE49-F238E27FC236}">
                <a16:creationId xmlns:a16="http://schemas.microsoft.com/office/drawing/2014/main" id="{26D7781E-A74D-45B3-B15C-EDA7D612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257" y="5323035"/>
            <a:ext cx="3262413" cy="77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预习成绩，电子版预习报告，内容同手写版。</a:t>
            </a:r>
          </a:p>
        </p:txBody>
      </p:sp>
      <p:sp>
        <p:nvSpPr>
          <p:cNvPr id="30" name="圆角淘出品 6">
            <a:extLst>
              <a:ext uri="{FF2B5EF4-FFF2-40B4-BE49-F238E27FC236}">
                <a16:creationId xmlns:a16="http://schemas.microsoft.com/office/drawing/2014/main" id="{6912065F-BACB-4F4A-8EFB-B388B0BA64C5}"/>
              </a:ext>
            </a:extLst>
          </p:cNvPr>
          <p:cNvSpPr/>
          <p:nvPr/>
        </p:nvSpPr>
        <p:spPr>
          <a:xfrm>
            <a:off x="780193" y="1827076"/>
            <a:ext cx="3035576" cy="7998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1</a:t>
            </a:r>
            <a:r>
              <a:rPr lang="zh-CN" altLang="en-US" sz="2800" b="1" dirty="0">
                <a:cs typeface="+mn-ea"/>
                <a:sym typeface="+mn-lt"/>
              </a:rPr>
              <a:t>、课前预习报告</a:t>
            </a:r>
            <a:endParaRPr lang="en-US" altLang="zh-CN" sz="28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182437" y="1444215"/>
            <a:ext cx="6923636" cy="51470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457200" indent="-457200" defTabSz="1218565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sz="2000" dirty="0">
                <a:latin typeface="+mn-ea"/>
                <a:cs typeface="+mn-ea"/>
                <a:sym typeface="+mn-lt"/>
              </a:rPr>
              <a:t>提前五分钟进入实验室，按组号入座。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进入实验室，不要擅自动手，以免造成仪器损坏或发生事故。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严格按操作要求进行操作，损坏仪器要按规定赔偿。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cs typeface="+mn-ea"/>
                <a:sym typeface="+mn-lt"/>
              </a:rPr>
              <a:t>（疫情期间，考核腾讯会议等出勤）</a:t>
            </a:r>
            <a:endParaRPr lang="en-US" altLang="zh-CN" sz="2000" dirty="0">
              <a:solidFill>
                <a:srgbClr val="0000FF"/>
              </a:solidFill>
              <a:latin typeface="+mn-ea"/>
              <a:cs typeface="+mn-ea"/>
              <a:sym typeface="+mn-lt"/>
            </a:endParaRPr>
          </a:p>
          <a:p>
            <a:pPr marL="457200" indent="-457200" defTabSz="1218565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注意在细节上培养科学作风。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如仪器布局合理整齐；操作姿式正确文明；电学仪器经教师检查后才能通电；不要触摸光学元件的工作表面；实验完毕及时断开电源，整理仪器并恢复到原来的陈列状态；主动请老师指导操作、检查数据、验收仪器等。</a:t>
            </a:r>
            <a:endParaRPr lang="en-US" altLang="zh-CN" sz="2000" dirty="0">
              <a:latin typeface="+mn-ea"/>
              <a:cs typeface="+mn-ea"/>
              <a:sym typeface="+mn-lt"/>
            </a:endParaRPr>
          </a:p>
          <a:p>
            <a:pPr marL="457200" indent="-457200" defTabSz="1218565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实验数据记录完整，实事求是。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有些实验条件，如温度、仪器规格等比较重要，但不一定参加运算，不要漏记。</a:t>
            </a:r>
            <a:endParaRPr lang="en-US" altLang="zh-CN" sz="2000" dirty="0">
              <a:latin typeface="+mn-ea"/>
              <a:cs typeface="+mn-ea"/>
              <a:sym typeface="+mn-lt"/>
            </a:endParaRPr>
          </a:p>
        </p:txBody>
      </p:sp>
      <p:sp>
        <p:nvSpPr>
          <p:cNvPr id="82" name="圆角淘出品 6">
            <a:extLst>
              <a:ext uri="{FF2B5EF4-FFF2-40B4-BE49-F238E27FC236}">
                <a16:creationId xmlns:a16="http://schemas.microsoft.com/office/drawing/2014/main" id="{CD6877E1-AB7B-4543-9FFB-E0386787D2EE}"/>
              </a:ext>
            </a:extLst>
          </p:cNvPr>
          <p:cNvSpPr/>
          <p:nvPr/>
        </p:nvSpPr>
        <p:spPr>
          <a:xfrm>
            <a:off x="780193" y="1827076"/>
            <a:ext cx="3035576" cy="7998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2</a:t>
            </a:r>
            <a:r>
              <a:rPr lang="zh-CN" altLang="en-US" sz="2800" b="1" dirty="0">
                <a:cs typeface="+mn-ea"/>
                <a:sym typeface="+mn-lt"/>
              </a:rPr>
              <a:t>、课中实验过程</a:t>
            </a:r>
            <a:endParaRPr lang="en-US" altLang="zh-CN" sz="2800" b="1" dirty="0">
              <a:cs typeface="+mn-ea"/>
              <a:sym typeface="+mn-lt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36B02E-E521-4225-8A88-2F66F5525827}"/>
              </a:ext>
            </a:extLst>
          </p:cNvPr>
          <p:cNvGrpSpPr/>
          <p:nvPr/>
        </p:nvGrpSpPr>
        <p:grpSpPr>
          <a:xfrm>
            <a:off x="1041124" y="3461655"/>
            <a:ext cx="1114409" cy="1113289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1C4D5AA2-F012-4DEC-BD6E-96488FCD9B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CB32BAD2-390D-4D06-822A-B235C21CC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750BB94-B52B-46D6-AFCD-A28304F52CF7}"/>
              </a:ext>
            </a:extLst>
          </p:cNvPr>
          <p:cNvGrpSpPr/>
          <p:nvPr/>
        </p:nvGrpSpPr>
        <p:grpSpPr>
          <a:xfrm>
            <a:off x="1617234" y="4034540"/>
            <a:ext cx="1777911" cy="1775064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DFF81471-1620-4E22-94E2-16EA0E193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rgbClr val="1F4E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3A571EAA-488F-441D-896B-A02AB1E5B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1" name="淘出品 4">
            <a:extLst>
              <a:ext uri="{FF2B5EF4-FFF2-40B4-BE49-F238E27FC236}">
                <a16:creationId xmlns:a16="http://schemas.microsoft.com/office/drawing/2014/main" id="{EDE096D1-7104-4F58-93F6-DFCA3ACA5061}"/>
              </a:ext>
            </a:extLst>
          </p:cNvPr>
          <p:cNvSpPr txBox="1"/>
          <p:nvPr/>
        </p:nvSpPr>
        <p:spPr>
          <a:xfrm>
            <a:off x="2168165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二、实验课程程序</a:t>
            </a:r>
          </a:p>
        </p:txBody>
      </p:sp>
    </p:spTree>
    <p:extLst>
      <p:ext uri="{BB962C8B-B14F-4D97-AF65-F5344CB8AC3E}">
        <p14:creationId xmlns:p14="http://schemas.microsoft.com/office/powerpoint/2010/main" val="19579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" dur="8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16" dur="7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Arrow 37"/>
          <p:cNvSpPr/>
          <p:nvPr/>
        </p:nvSpPr>
        <p:spPr>
          <a:xfrm>
            <a:off x="1957010" y="2333672"/>
            <a:ext cx="266096" cy="151601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5" dirty="0">
              <a:cs typeface="+mn-ea"/>
              <a:sym typeface="+mn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94643" y="2093581"/>
            <a:ext cx="8567057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65"/>
              </a:spcBef>
            </a:pPr>
            <a:r>
              <a:rPr lang="zh-CN" altLang="en-US" sz="2000" dirty="0">
                <a:solidFill>
                  <a:srgbClr val="1F4E79"/>
                </a:solidFill>
                <a:latin typeface="+mn-ea"/>
                <a:cs typeface="+mn-ea"/>
                <a:sym typeface="+mn-lt"/>
              </a:rPr>
              <a:t>请教师在预习报告上签字；</a:t>
            </a:r>
            <a:endParaRPr lang="zh-CN" altLang="en-US" sz="2000" dirty="0">
              <a:solidFill>
                <a:srgbClr val="1F4E79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学生在实验记录本上签字；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教师讲解约 </a:t>
            </a:r>
            <a:r>
              <a:rPr lang="en-US" altLang="zh-CN" sz="2000" dirty="0">
                <a:solidFill>
                  <a:srgbClr val="1F4E79"/>
                </a:solidFill>
                <a:latin typeface="+mn-ea"/>
              </a:rPr>
              <a:t>15-30</a:t>
            </a: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分后学生实验，实验前要先看注意事项；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教师指导 </a:t>
            </a:r>
            <a:r>
              <a:rPr lang="en-US" altLang="zh-CN" sz="2000" dirty="0">
                <a:solidFill>
                  <a:srgbClr val="1F4E79"/>
                </a:solidFill>
                <a:latin typeface="+mn-ea"/>
              </a:rPr>
              <a:t>40</a:t>
            </a: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分</a:t>
            </a:r>
            <a:r>
              <a:rPr lang="en-US" altLang="zh-CN" sz="2000" dirty="0">
                <a:solidFill>
                  <a:srgbClr val="1F4E79"/>
                </a:solidFill>
                <a:latin typeface="+mn-ea"/>
              </a:rPr>
              <a:t>~1</a:t>
            </a: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小时，有问题尽可能在这个时段问；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数据采集完先签字后拆线；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离开登记（仪器使用是否正常，不正常的要简单描述故障）；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F4E79"/>
                </a:solidFill>
                <a:latin typeface="+mn-ea"/>
              </a:rPr>
              <a:t>仪器、桌凳归位、关仪器、关电。（一般顺序：调小仪器电压输出→关掉仪器电源→关插座、盖盖子、仪器摆放整齐、凳子摆放整齐、桌面干干净</a:t>
            </a:r>
            <a:r>
              <a:rPr lang="en-US" altLang="zh-CN" sz="2000" dirty="0">
                <a:solidFill>
                  <a:srgbClr val="1F4E79"/>
                </a:solidFill>
                <a:latin typeface="+mn-ea"/>
              </a:rPr>
              <a:t>)</a:t>
            </a:r>
          </a:p>
        </p:txBody>
      </p:sp>
      <p:sp>
        <p:nvSpPr>
          <p:cNvPr id="11" name="淘出品 4">
            <a:extLst>
              <a:ext uri="{FF2B5EF4-FFF2-40B4-BE49-F238E27FC236}">
                <a16:creationId xmlns:a16="http://schemas.microsoft.com/office/drawing/2014/main" id="{4564FEFE-1AE1-4AA7-BE8E-E6F958F3DDEF}"/>
              </a:ext>
            </a:extLst>
          </p:cNvPr>
          <p:cNvSpPr txBox="1"/>
          <p:nvPr/>
        </p:nvSpPr>
        <p:spPr>
          <a:xfrm>
            <a:off x="2168165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二、实验课程程序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DB4AA7-77C2-4894-B390-B312976456E9}"/>
              </a:ext>
            </a:extLst>
          </p:cNvPr>
          <p:cNvSpPr txBox="1"/>
          <p:nvPr/>
        </p:nvSpPr>
        <p:spPr>
          <a:xfrm>
            <a:off x="1547690" y="14100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实验流程：</a:t>
            </a:r>
          </a:p>
        </p:txBody>
      </p:sp>
      <p:sp>
        <p:nvSpPr>
          <p:cNvPr id="12" name="Right Arrow 37">
            <a:extLst>
              <a:ext uri="{FF2B5EF4-FFF2-40B4-BE49-F238E27FC236}">
                <a16:creationId xmlns:a16="http://schemas.microsoft.com/office/drawing/2014/main" id="{061C9FCD-A818-432D-B7C7-877B2C2D88DC}"/>
              </a:ext>
            </a:extLst>
          </p:cNvPr>
          <p:cNvSpPr/>
          <p:nvPr/>
        </p:nvSpPr>
        <p:spPr>
          <a:xfrm>
            <a:off x="1957010" y="2762759"/>
            <a:ext cx="266096" cy="151601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5" dirty="0">
              <a:cs typeface="+mn-ea"/>
              <a:sym typeface="+mn-lt"/>
            </a:endParaRPr>
          </a:p>
        </p:txBody>
      </p:sp>
      <p:sp>
        <p:nvSpPr>
          <p:cNvPr id="13" name="Right Arrow 37">
            <a:extLst>
              <a:ext uri="{FF2B5EF4-FFF2-40B4-BE49-F238E27FC236}">
                <a16:creationId xmlns:a16="http://schemas.microsoft.com/office/drawing/2014/main" id="{21C97F57-5535-47AB-8DDB-7C8F549FB330}"/>
              </a:ext>
            </a:extLst>
          </p:cNvPr>
          <p:cNvSpPr/>
          <p:nvPr/>
        </p:nvSpPr>
        <p:spPr>
          <a:xfrm>
            <a:off x="1939168" y="3225909"/>
            <a:ext cx="266096" cy="151601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5" dirty="0">
              <a:cs typeface="+mn-ea"/>
              <a:sym typeface="+mn-lt"/>
            </a:endParaRPr>
          </a:p>
        </p:txBody>
      </p:sp>
      <p:sp>
        <p:nvSpPr>
          <p:cNvPr id="14" name="Right Arrow 37">
            <a:extLst>
              <a:ext uri="{FF2B5EF4-FFF2-40B4-BE49-F238E27FC236}">
                <a16:creationId xmlns:a16="http://schemas.microsoft.com/office/drawing/2014/main" id="{4507E2BE-BB35-4564-BCF0-391A95F6B3AD}"/>
              </a:ext>
            </a:extLst>
          </p:cNvPr>
          <p:cNvSpPr/>
          <p:nvPr/>
        </p:nvSpPr>
        <p:spPr>
          <a:xfrm>
            <a:off x="1940378" y="3681142"/>
            <a:ext cx="266096" cy="151601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5" dirty="0">
              <a:cs typeface="+mn-ea"/>
              <a:sym typeface="+mn-lt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6B432CA5-0DED-401C-A4C2-F3131044CFD5}"/>
              </a:ext>
            </a:extLst>
          </p:cNvPr>
          <p:cNvSpPr/>
          <p:nvPr/>
        </p:nvSpPr>
        <p:spPr>
          <a:xfrm>
            <a:off x="1957009" y="4140204"/>
            <a:ext cx="266096" cy="151601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5" dirty="0">
              <a:cs typeface="+mn-ea"/>
              <a:sym typeface="+mn-lt"/>
            </a:endParaRPr>
          </a:p>
        </p:txBody>
      </p:sp>
      <p:sp>
        <p:nvSpPr>
          <p:cNvPr id="16" name="Right Arrow 37">
            <a:extLst>
              <a:ext uri="{FF2B5EF4-FFF2-40B4-BE49-F238E27FC236}">
                <a16:creationId xmlns:a16="http://schemas.microsoft.com/office/drawing/2014/main" id="{81F316A6-CEAD-40EA-88BA-603EEFA2CB97}"/>
              </a:ext>
            </a:extLst>
          </p:cNvPr>
          <p:cNvSpPr/>
          <p:nvPr/>
        </p:nvSpPr>
        <p:spPr>
          <a:xfrm>
            <a:off x="1939168" y="5031898"/>
            <a:ext cx="266096" cy="151601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5" dirty="0">
              <a:cs typeface="+mn-ea"/>
              <a:sym typeface="+mn-lt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12216E60-32C6-4573-8BAC-3A0353AD9AC1}"/>
              </a:ext>
            </a:extLst>
          </p:cNvPr>
          <p:cNvSpPr/>
          <p:nvPr/>
        </p:nvSpPr>
        <p:spPr>
          <a:xfrm>
            <a:off x="1940378" y="4599266"/>
            <a:ext cx="266096" cy="151601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71490" y="1990310"/>
            <a:ext cx="9230228" cy="3977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实验课要严格按照轮换表，不随意更换实验分组，不迟到，不旷课；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认真阅读学生守则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;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保持实验室安静卫生，不大声喧哗，不将任何垃圾遗留在桌面，不刻画桌面，不用力过猛拉扯电线，禁止在实验室吃东西，爱护公物，禁止对仪器“暴力”操作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;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按组号入座，使用本组仪器独立完成实验，不允许随意调换其他组的仪器，本组仪器损坏从备用仪器柜取，损坏的仪器放置在讲台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;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按时交报告，反对抄袭报告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!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4" name="淘出品 4">
            <a:extLst>
              <a:ext uri="{FF2B5EF4-FFF2-40B4-BE49-F238E27FC236}">
                <a16:creationId xmlns:a16="http://schemas.microsoft.com/office/drawing/2014/main" id="{6F7D6116-26EE-4345-A8E3-60605943118B}"/>
              </a:ext>
            </a:extLst>
          </p:cNvPr>
          <p:cNvSpPr txBox="1"/>
          <p:nvPr/>
        </p:nvSpPr>
        <p:spPr>
          <a:xfrm>
            <a:off x="2168165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二、实验课程程序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8F00C1-50AD-421E-95C8-FFC8E811D8EB}"/>
              </a:ext>
            </a:extLst>
          </p:cNvPr>
          <p:cNvSpPr txBox="1"/>
          <p:nvPr/>
        </p:nvSpPr>
        <p:spPr>
          <a:xfrm>
            <a:off x="1471490" y="137190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注意事项：</a:t>
            </a:r>
          </a:p>
        </p:txBody>
      </p:sp>
    </p:spTree>
    <p:extLst>
      <p:ext uri="{BB962C8B-B14F-4D97-AF65-F5344CB8AC3E}">
        <p14:creationId xmlns:p14="http://schemas.microsoft.com/office/powerpoint/2010/main" val="18798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淘出品 1"/>
          <p:cNvGrpSpPr/>
          <p:nvPr/>
        </p:nvGrpSpPr>
        <p:grpSpPr>
          <a:xfrm>
            <a:off x="3954961" y="1979930"/>
            <a:ext cx="7202170" cy="433070"/>
            <a:chOff x="5834" y="3118"/>
            <a:chExt cx="11342" cy="682"/>
          </a:xfrm>
        </p:grpSpPr>
        <p:sp>
          <p:nvSpPr>
            <p:cNvPr id="8" name="淘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淘出品 8"/>
            <p:cNvSpPr txBox="1"/>
            <p:nvPr/>
          </p:nvSpPr>
          <p:spPr>
            <a:xfrm>
              <a:off x="6209" y="3170"/>
              <a:ext cx="364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课后完成实验报告</a:t>
              </a:r>
            </a:p>
          </p:txBody>
        </p:sp>
      </p:grpSp>
      <p:sp>
        <p:nvSpPr>
          <p:cNvPr id="11" name="淘出品 10"/>
          <p:cNvSpPr txBox="1"/>
          <p:nvPr/>
        </p:nvSpPr>
        <p:spPr>
          <a:xfrm>
            <a:off x="4193132" y="2539457"/>
            <a:ext cx="695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----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在预习报告的基础上添加内容</a:t>
            </a:r>
          </a:p>
        </p:txBody>
      </p:sp>
      <p:sp>
        <p:nvSpPr>
          <p:cNvPr id="17" name="淘宝出品 16"/>
          <p:cNvSpPr txBox="1"/>
          <p:nvPr/>
        </p:nvSpPr>
        <p:spPr>
          <a:xfrm>
            <a:off x="3835611" y="3296118"/>
            <a:ext cx="7314503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数据整理后重新写入报告正文（原始数据必须附在报告中）；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数据处理及结论；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问题讨论：对本实验的原理、方法、仪器、不确定度评定的进一步探讨或改进建议，要有具体分析，切忌泛泛空谈，有则写，无则免；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回答思考问题。</a:t>
            </a:r>
          </a:p>
        </p:txBody>
      </p:sp>
      <p:sp>
        <p:nvSpPr>
          <p:cNvPr id="18" name="任意多边形 101">
            <a:extLst>
              <a:ext uri="{FF2B5EF4-FFF2-40B4-BE49-F238E27FC236}">
                <a16:creationId xmlns:a16="http://schemas.microsoft.com/office/drawing/2014/main" id="{BEB51D06-41F3-47E0-B49C-36B88F20BCDE}"/>
              </a:ext>
            </a:extLst>
          </p:cNvPr>
          <p:cNvSpPr/>
          <p:nvPr/>
        </p:nvSpPr>
        <p:spPr bwMode="auto">
          <a:xfrm>
            <a:off x="1161236" y="3429000"/>
            <a:ext cx="2013857" cy="1656815"/>
          </a:xfrm>
          <a:custGeom>
            <a:avLst/>
            <a:gdLst>
              <a:gd name="connsiteX0" fmla="*/ 355975 w 703391"/>
              <a:gd name="connsiteY0" fmla="*/ 151108 h 682375"/>
              <a:gd name="connsiteX1" fmla="*/ 595644 w 703391"/>
              <a:gd name="connsiteY1" fmla="*/ 373898 h 682375"/>
              <a:gd name="connsiteX2" fmla="*/ 595644 w 703391"/>
              <a:gd name="connsiteY2" fmla="*/ 656669 h 682375"/>
              <a:gd name="connsiteX3" fmla="*/ 587085 w 703391"/>
              <a:gd name="connsiteY3" fmla="*/ 682375 h 682375"/>
              <a:gd name="connsiteX4" fmla="*/ 561406 w 703391"/>
              <a:gd name="connsiteY4" fmla="*/ 682375 h 682375"/>
              <a:gd name="connsiteX5" fmla="*/ 433011 w 703391"/>
              <a:gd name="connsiteY5" fmla="*/ 682375 h 682375"/>
              <a:gd name="connsiteX6" fmla="*/ 424452 w 703391"/>
              <a:gd name="connsiteY6" fmla="*/ 682375 h 682375"/>
              <a:gd name="connsiteX7" fmla="*/ 415892 w 703391"/>
              <a:gd name="connsiteY7" fmla="*/ 673806 h 682375"/>
              <a:gd name="connsiteX8" fmla="*/ 415892 w 703391"/>
              <a:gd name="connsiteY8" fmla="*/ 536705 h 682375"/>
              <a:gd name="connsiteX9" fmla="*/ 287498 w 703391"/>
              <a:gd name="connsiteY9" fmla="*/ 536705 h 682375"/>
              <a:gd name="connsiteX10" fmla="*/ 287498 w 703391"/>
              <a:gd name="connsiteY10" fmla="*/ 673806 h 682375"/>
              <a:gd name="connsiteX11" fmla="*/ 287498 w 703391"/>
              <a:gd name="connsiteY11" fmla="*/ 682375 h 682375"/>
              <a:gd name="connsiteX12" fmla="*/ 270379 w 703391"/>
              <a:gd name="connsiteY12" fmla="*/ 682375 h 682375"/>
              <a:gd name="connsiteX13" fmla="*/ 141985 w 703391"/>
              <a:gd name="connsiteY13" fmla="*/ 682375 h 682375"/>
              <a:gd name="connsiteX14" fmla="*/ 124865 w 703391"/>
              <a:gd name="connsiteY14" fmla="*/ 682375 h 682375"/>
              <a:gd name="connsiteX15" fmla="*/ 107746 w 703391"/>
              <a:gd name="connsiteY15" fmla="*/ 656669 h 682375"/>
              <a:gd name="connsiteX16" fmla="*/ 107746 w 703391"/>
              <a:gd name="connsiteY16" fmla="*/ 373898 h 682375"/>
              <a:gd name="connsiteX17" fmla="*/ 351696 w 703391"/>
              <a:gd name="connsiteY17" fmla="*/ 0 h 682375"/>
              <a:gd name="connsiteX18" fmla="*/ 381718 w 703391"/>
              <a:gd name="connsiteY18" fmla="*/ 12890 h 682375"/>
              <a:gd name="connsiteX19" fmla="*/ 501810 w 703391"/>
              <a:gd name="connsiteY19" fmla="*/ 124605 h 682375"/>
              <a:gd name="connsiteX20" fmla="*/ 501810 w 703391"/>
              <a:gd name="connsiteY20" fmla="*/ 30077 h 682375"/>
              <a:gd name="connsiteX21" fmla="*/ 518965 w 703391"/>
              <a:gd name="connsiteY21" fmla="*/ 12890 h 682375"/>
              <a:gd name="connsiteX22" fmla="*/ 561855 w 703391"/>
              <a:gd name="connsiteY22" fmla="*/ 12890 h 682375"/>
              <a:gd name="connsiteX23" fmla="*/ 579011 w 703391"/>
              <a:gd name="connsiteY23" fmla="*/ 30077 h 682375"/>
              <a:gd name="connsiteX24" fmla="*/ 579011 w 703391"/>
              <a:gd name="connsiteY24" fmla="*/ 193352 h 682375"/>
              <a:gd name="connsiteX25" fmla="*/ 690524 w 703391"/>
              <a:gd name="connsiteY25" fmla="*/ 296474 h 682375"/>
              <a:gd name="connsiteX26" fmla="*/ 690524 w 703391"/>
              <a:gd name="connsiteY26" fmla="*/ 365221 h 682375"/>
              <a:gd name="connsiteX27" fmla="*/ 630479 w 703391"/>
              <a:gd name="connsiteY27" fmla="*/ 365221 h 682375"/>
              <a:gd name="connsiteX28" fmla="*/ 355985 w 703391"/>
              <a:gd name="connsiteY28" fmla="*/ 107418 h 682375"/>
              <a:gd name="connsiteX29" fmla="*/ 81490 w 703391"/>
              <a:gd name="connsiteY29" fmla="*/ 365221 h 682375"/>
              <a:gd name="connsiteX30" fmla="*/ 47179 w 703391"/>
              <a:gd name="connsiteY30" fmla="*/ 373815 h 682375"/>
              <a:gd name="connsiteX31" fmla="*/ 12867 w 703391"/>
              <a:gd name="connsiteY31" fmla="*/ 365221 h 682375"/>
              <a:gd name="connsiteX32" fmla="*/ 12867 w 703391"/>
              <a:gd name="connsiteY32" fmla="*/ 296474 h 682375"/>
              <a:gd name="connsiteX33" fmla="*/ 321673 w 703391"/>
              <a:gd name="connsiteY33" fmla="*/ 12890 h 682375"/>
              <a:gd name="connsiteX34" fmla="*/ 351696 w 703391"/>
              <a:gd name="connsiteY34" fmla="*/ 0 h 68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03391" h="682375">
                <a:moveTo>
                  <a:pt x="355975" y="151108"/>
                </a:moveTo>
                <a:cubicBezTo>
                  <a:pt x="355975" y="151108"/>
                  <a:pt x="355975" y="151108"/>
                  <a:pt x="595644" y="373898"/>
                </a:cubicBezTo>
                <a:cubicBezTo>
                  <a:pt x="595644" y="373898"/>
                  <a:pt x="595644" y="373898"/>
                  <a:pt x="595644" y="656669"/>
                </a:cubicBezTo>
                <a:cubicBezTo>
                  <a:pt x="595644" y="673806"/>
                  <a:pt x="587085" y="682375"/>
                  <a:pt x="587085" y="682375"/>
                </a:cubicBezTo>
                <a:cubicBezTo>
                  <a:pt x="578525" y="682375"/>
                  <a:pt x="569965" y="682375"/>
                  <a:pt x="561406" y="682375"/>
                </a:cubicBezTo>
                <a:cubicBezTo>
                  <a:pt x="561406" y="682375"/>
                  <a:pt x="561406" y="682375"/>
                  <a:pt x="433011" y="682375"/>
                </a:cubicBezTo>
                <a:cubicBezTo>
                  <a:pt x="433011" y="682375"/>
                  <a:pt x="424452" y="682375"/>
                  <a:pt x="424452" y="682375"/>
                </a:cubicBezTo>
                <a:cubicBezTo>
                  <a:pt x="424452" y="682375"/>
                  <a:pt x="415892" y="673806"/>
                  <a:pt x="415892" y="673806"/>
                </a:cubicBezTo>
                <a:cubicBezTo>
                  <a:pt x="415892" y="673806"/>
                  <a:pt x="415892" y="673806"/>
                  <a:pt x="415892" y="536705"/>
                </a:cubicBezTo>
                <a:cubicBezTo>
                  <a:pt x="415892" y="536705"/>
                  <a:pt x="415892" y="536705"/>
                  <a:pt x="287498" y="536705"/>
                </a:cubicBezTo>
                <a:cubicBezTo>
                  <a:pt x="287498" y="536705"/>
                  <a:pt x="287498" y="536705"/>
                  <a:pt x="287498" y="673806"/>
                </a:cubicBezTo>
                <a:cubicBezTo>
                  <a:pt x="287498" y="673806"/>
                  <a:pt x="287498" y="682375"/>
                  <a:pt x="287498" y="682375"/>
                </a:cubicBezTo>
                <a:cubicBezTo>
                  <a:pt x="278938" y="682375"/>
                  <a:pt x="278938" y="682375"/>
                  <a:pt x="270379" y="682375"/>
                </a:cubicBezTo>
                <a:cubicBezTo>
                  <a:pt x="270379" y="682375"/>
                  <a:pt x="270379" y="682375"/>
                  <a:pt x="141985" y="682375"/>
                </a:cubicBezTo>
                <a:cubicBezTo>
                  <a:pt x="133425" y="682375"/>
                  <a:pt x="133425" y="682375"/>
                  <a:pt x="124865" y="682375"/>
                </a:cubicBezTo>
                <a:cubicBezTo>
                  <a:pt x="116306" y="682375"/>
                  <a:pt x="107746" y="673806"/>
                  <a:pt x="107746" y="656669"/>
                </a:cubicBezTo>
                <a:cubicBezTo>
                  <a:pt x="107746" y="656669"/>
                  <a:pt x="107746" y="656669"/>
                  <a:pt x="107746" y="373898"/>
                </a:cubicBezTo>
                <a:close/>
                <a:moveTo>
                  <a:pt x="351696" y="0"/>
                </a:moveTo>
                <a:cubicBezTo>
                  <a:pt x="362418" y="0"/>
                  <a:pt x="373140" y="4296"/>
                  <a:pt x="381718" y="12890"/>
                </a:cubicBezTo>
                <a:cubicBezTo>
                  <a:pt x="381718" y="12890"/>
                  <a:pt x="381718" y="12890"/>
                  <a:pt x="501810" y="124605"/>
                </a:cubicBezTo>
                <a:cubicBezTo>
                  <a:pt x="501810" y="124605"/>
                  <a:pt x="501810" y="124605"/>
                  <a:pt x="501810" y="30077"/>
                </a:cubicBezTo>
                <a:cubicBezTo>
                  <a:pt x="501810" y="21483"/>
                  <a:pt x="510388" y="12890"/>
                  <a:pt x="518965" y="12890"/>
                </a:cubicBezTo>
                <a:cubicBezTo>
                  <a:pt x="518965" y="12890"/>
                  <a:pt x="518965" y="12890"/>
                  <a:pt x="561855" y="12890"/>
                </a:cubicBezTo>
                <a:cubicBezTo>
                  <a:pt x="570433" y="12890"/>
                  <a:pt x="579011" y="21483"/>
                  <a:pt x="579011" y="30077"/>
                </a:cubicBezTo>
                <a:cubicBezTo>
                  <a:pt x="579011" y="30077"/>
                  <a:pt x="579011" y="30077"/>
                  <a:pt x="579011" y="193352"/>
                </a:cubicBezTo>
                <a:cubicBezTo>
                  <a:pt x="579011" y="193352"/>
                  <a:pt x="579011" y="193352"/>
                  <a:pt x="690524" y="296474"/>
                </a:cubicBezTo>
                <a:cubicBezTo>
                  <a:pt x="707680" y="313661"/>
                  <a:pt x="707680" y="339441"/>
                  <a:pt x="690524" y="365221"/>
                </a:cubicBezTo>
                <a:cubicBezTo>
                  <a:pt x="681946" y="382408"/>
                  <a:pt x="647635" y="382408"/>
                  <a:pt x="630479" y="365221"/>
                </a:cubicBezTo>
                <a:cubicBezTo>
                  <a:pt x="630479" y="365221"/>
                  <a:pt x="630479" y="365221"/>
                  <a:pt x="355985" y="107418"/>
                </a:cubicBezTo>
                <a:cubicBezTo>
                  <a:pt x="355985" y="107418"/>
                  <a:pt x="355985" y="107418"/>
                  <a:pt x="81490" y="365221"/>
                </a:cubicBezTo>
                <a:cubicBezTo>
                  <a:pt x="72912" y="373815"/>
                  <a:pt x="55757" y="373815"/>
                  <a:pt x="47179" y="373815"/>
                </a:cubicBezTo>
                <a:cubicBezTo>
                  <a:pt x="38601" y="373815"/>
                  <a:pt x="21445" y="373815"/>
                  <a:pt x="12867" y="365221"/>
                </a:cubicBezTo>
                <a:cubicBezTo>
                  <a:pt x="-4289" y="339441"/>
                  <a:pt x="-4289" y="313661"/>
                  <a:pt x="12867" y="296474"/>
                </a:cubicBezTo>
                <a:cubicBezTo>
                  <a:pt x="12867" y="296474"/>
                  <a:pt x="12867" y="296474"/>
                  <a:pt x="321673" y="12890"/>
                </a:cubicBezTo>
                <a:cubicBezTo>
                  <a:pt x="330251" y="4296"/>
                  <a:pt x="340973" y="0"/>
                  <a:pt x="351696" y="0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65">
              <a:cs typeface="+mn-ea"/>
              <a:sym typeface="+mn-lt"/>
            </a:endParaRPr>
          </a:p>
        </p:txBody>
      </p:sp>
      <p:sp>
        <p:nvSpPr>
          <p:cNvPr id="19" name="圆角淘出品 6">
            <a:extLst>
              <a:ext uri="{FF2B5EF4-FFF2-40B4-BE49-F238E27FC236}">
                <a16:creationId xmlns:a16="http://schemas.microsoft.com/office/drawing/2014/main" id="{BFC3BEE7-D47E-4AC7-A13C-5C22F4BBBA37}"/>
              </a:ext>
            </a:extLst>
          </p:cNvPr>
          <p:cNvSpPr/>
          <p:nvPr/>
        </p:nvSpPr>
        <p:spPr>
          <a:xfrm>
            <a:off x="973997" y="2038584"/>
            <a:ext cx="2520923" cy="79983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cs typeface="+mn-ea"/>
                <a:sym typeface="+mn-lt"/>
              </a:rPr>
              <a:t>3</a:t>
            </a:r>
            <a:r>
              <a:rPr lang="zh-CN" altLang="en-US" sz="2800" b="1" dirty="0">
                <a:cs typeface="+mn-ea"/>
                <a:sym typeface="+mn-lt"/>
              </a:rPr>
              <a:t>、课后报告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12" name="淘出品 4">
            <a:extLst>
              <a:ext uri="{FF2B5EF4-FFF2-40B4-BE49-F238E27FC236}">
                <a16:creationId xmlns:a16="http://schemas.microsoft.com/office/drawing/2014/main" id="{FC085F84-D17C-46E4-95F5-9EA199B0C733}"/>
              </a:ext>
            </a:extLst>
          </p:cNvPr>
          <p:cNvSpPr txBox="1"/>
          <p:nvPr/>
        </p:nvSpPr>
        <p:spPr>
          <a:xfrm>
            <a:off x="2168165" y="264321"/>
            <a:ext cx="3927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二、实验课程程序</a:t>
            </a:r>
          </a:p>
        </p:txBody>
      </p:sp>
    </p:spTree>
    <p:extLst>
      <p:ext uri="{BB962C8B-B14F-4D97-AF65-F5344CB8AC3E}">
        <p14:creationId xmlns:p14="http://schemas.microsoft.com/office/powerpoint/2010/main" val="5107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"/>
          <p:cNvSpPr/>
          <p:nvPr/>
        </p:nvSpPr>
        <p:spPr>
          <a:xfrm>
            <a:off x="3022896" y="236272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淘宝网出品 10"/>
          <p:cNvSpPr txBox="1"/>
          <p:nvPr/>
        </p:nvSpPr>
        <p:spPr>
          <a:xfrm>
            <a:off x="481262" y="3793483"/>
            <a:ext cx="5826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实验报告规范</a:t>
            </a:r>
          </a:p>
        </p:txBody>
      </p:sp>
      <p:sp>
        <p:nvSpPr>
          <p:cNvPr id="12" name="淘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淘宝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"/>
          <p:cNvSpPr txBox="1"/>
          <p:nvPr/>
        </p:nvSpPr>
        <p:spPr>
          <a:xfrm>
            <a:off x="9000000" y="1800000"/>
            <a:ext cx="222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实验报告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出品 24"/>
          <p:cNvSpPr/>
          <p:nvPr/>
        </p:nvSpPr>
        <p:spPr>
          <a:xfrm>
            <a:off x="8559442" y="289583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淘宝出品 25"/>
          <p:cNvSpPr txBox="1"/>
          <p:nvPr/>
        </p:nvSpPr>
        <p:spPr>
          <a:xfrm>
            <a:off x="8999999" y="2700000"/>
            <a:ext cx="266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报告书写注意事项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2956329"/>
            <a:ext cx="0" cy="9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淘宝出品 29"/>
          <p:cNvSpPr txBox="1"/>
          <p:nvPr/>
        </p:nvSpPr>
        <p:spPr>
          <a:xfrm>
            <a:off x="9000000" y="3600000"/>
            <a:ext cx="246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报告文本格式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46853" y="666227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https://www.ypppt.com/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19" name="淘宝出品 27">
            <a:extLst>
              <a:ext uri="{FF2B5EF4-FFF2-40B4-BE49-F238E27FC236}">
                <a16:creationId xmlns:a16="http://schemas.microsoft.com/office/drawing/2014/main" id="{5594B609-BB02-451F-85DA-69235255F225}"/>
              </a:ext>
            </a:extLst>
          </p:cNvPr>
          <p:cNvSpPr/>
          <p:nvPr/>
        </p:nvSpPr>
        <p:spPr>
          <a:xfrm>
            <a:off x="8555081" y="379685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71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1" grpId="0"/>
      <p:bldP spid="21" grpId="1"/>
      <p:bldP spid="25" grpId="0" animBg="1"/>
      <p:bldP spid="26" grpId="0"/>
      <p:bldP spid="30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三、实验报告规范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A3CA32-0F29-40DE-959C-5B482D740362}"/>
              </a:ext>
            </a:extLst>
          </p:cNvPr>
          <p:cNvSpPr txBox="1"/>
          <p:nvPr/>
        </p:nvSpPr>
        <p:spPr>
          <a:xfrm>
            <a:off x="8141375" y="174672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3D74A7"/>
                </a:solidFill>
              </a:rPr>
              <a:t>预习报告</a:t>
            </a:r>
            <a:endParaRPr lang="en-US" altLang="zh-CN" sz="2400" b="1" dirty="0">
              <a:solidFill>
                <a:srgbClr val="3D74A7"/>
              </a:solidFill>
            </a:endParaRPr>
          </a:p>
          <a:p>
            <a:r>
              <a:rPr lang="zh-CN" altLang="en-US" sz="2400" b="1" dirty="0">
                <a:solidFill>
                  <a:srgbClr val="3D74A7"/>
                </a:solidFill>
              </a:rPr>
              <a:t>（课前完成）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02D9B0-EEFA-4615-B912-229C0860739E}"/>
              </a:ext>
            </a:extLst>
          </p:cNvPr>
          <p:cNvSpPr txBox="1"/>
          <p:nvPr/>
        </p:nvSpPr>
        <p:spPr>
          <a:xfrm>
            <a:off x="8047864" y="506442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实验报告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（课后完成）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922B43-16E3-4283-836A-D49797359272}"/>
              </a:ext>
            </a:extLst>
          </p:cNvPr>
          <p:cNvSpPr txBox="1"/>
          <p:nvPr/>
        </p:nvSpPr>
        <p:spPr>
          <a:xfrm>
            <a:off x="1592155" y="1208855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、实验报告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AEF73-5D63-4703-86B7-8DF739E6E1B8}"/>
              </a:ext>
            </a:extLst>
          </p:cNvPr>
          <p:cNvSpPr txBox="1"/>
          <p:nvPr/>
        </p:nvSpPr>
        <p:spPr>
          <a:xfrm>
            <a:off x="2168164" y="1720642"/>
            <a:ext cx="5604236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1.1 </a:t>
            </a:r>
            <a:r>
              <a:rPr lang="zh-CN" altLang="en-US" sz="2000" dirty="0">
                <a:latin typeface="+mn-ea"/>
              </a:rPr>
              <a:t>预习报告（</a:t>
            </a:r>
            <a:r>
              <a:rPr lang="en-US" altLang="zh-CN" sz="2000" dirty="0">
                <a:latin typeface="+mn-ea"/>
              </a:rPr>
              <a:t>20</a:t>
            </a:r>
            <a:r>
              <a:rPr lang="zh-CN" altLang="en-US" sz="2000" dirty="0">
                <a:latin typeface="+mn-ea"/>
              </a:rPr>
              <a:t>分）：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实验目的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实验原理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实验装置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实验内容及步骤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110128-735B-46B2-8077-53A54A002317}"/>
              </a:ext>
            </a:extLst>
          </p:cNvPr>
          <p:cNvSpPr txBox="1"/>
          <p:nvPr/>
        </p:nvSpPr>
        <p:spPr>
          <a:xfrm>
            <a:off x="2168165" y="4747161"/>
            <a:ext cx="3021981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1.3 </a:t>
            </a:r>
            <a:r>
              <a:rPr lang="zh-CN" altLang="en-US" sz="2000" dirty="0">
                <a:latin typeface="+mn-ea"/>
              </a:rPr>
              <a:t>实验报告（</a:t>
            </a:r>
            <a:r>
              <a:rPr lang="en-US" altLang="zh-CN" sz="2000" dirty="0">
                <a:latin typeface="+mn-ea"/>
              </a:rPr>
              <a:t>40</a:t>
            </a:r>
            <a:r>
              <a:rPr lang="zh-CN" altLang="en-US" sz="2000" dirty="0">
                <a:latin typeface="+mn-ea"/>
              </a:rPr>
              <a:t>分）：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数据处理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结果陈述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+mn-ea"/>
              </a:rPr>
              <a:t>实验总结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7751E2-6D6B-41A6-93F7-7137896812CB}"/>
              </a:ext>
            </a:extLst>
          </p:cNvPr>
          <p:cNvSpPr txBox="1"/>
          <p:nvPr/>
        </p:nvSpPr>
        <p:spPr>
          <a:xfrm>
            <a:off x="2168165" y="4169696"/>
            <a:ext cx="5330305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1.2 </a:t>
            </a:r>
            <a:r>
              <a:rPr lang="zh-CN" altLang="en-US" sz="2000" dirty="0">
                <a:latin typeface="+mn-ea"/>
              </a:rPr>
              <a:t>实验操作（</a:t>
            </a:r>
            <a:r>
              <a:rPr lang="en-US" altLang="zh-CN" sz="2000" dirty="0">
                <a:latin typeface="+mn-ea"/>
              </a:rPr>
              <a:t>40</a:t>
            </a:r>
            <a:r>
              <a:rPr lang="zh-CN" altLang="en-US" sz="2000" dirty="0">
                <a:latin typeface="+mn-ea"/>
              </a:rPr>
              <a:t>分）：包括图像、数据记录</a:t>
            </a:r>
            <a:endParaRPr lang="en-US" altLang="zh-CN" sz="20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C92D3E-71B4-4623-85A8-5E891C2A5599}"/>
              </a:ext>
            </a:extLst>
          </p:cNvPr>
          <p:cNvSpPr/>
          <p:nvPr/>
        </p:nvSpPr>
        <p:spPr>
          <a:xfrm>
            <a:off x="1981200" y="1746720"/>
            <a:ext cx="5772150" cy="2320205"/>
          </a:xfrm>
          <a:prstGeom prst="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5E0B4B2-0762-4A4B-94E5-1A17BF045F8B}"/>
              </a:ext>
            </a:extLst>
          </p:cNvPr>
          <p:cNvSpPr/>
          <p:nvPr/>
        </p:nvSpPr>
        <p:spPr>
          <a:xfrm>
            <a:off x="2000250" y="4832820"/>
            <a:ext cx="5772150" cy="17989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情况说明</a:t>
            </a:r>
          </a:p>
        </p:txBody>
      </p:sp>
      <p:sp>
        <p:nvSpPr>
          <p:cNvPr id="8" name="淘宝出品 7"/>
          <p:cNvSpPr txBox="1"/>
          <p:nvPr/>
        </p:nvSpPr>
        <p:spPr>
          <a:xfrm>
            <a:off x="1510146" y="2225609"/>
            <a:ext cx="91578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同学们：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cs typeface="+mn-ea"/>
              <a:sym typeface="+mn-lt"/>
            </a:endParaRPr>
          </a:p>
          <a:p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cs typeface="+mn-ea"/>
              <a:sym typeface="+mn-lt"/>
            </a:endParaRP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     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因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疫情防空期间暂时无法正常返校，我们先学习一些非常有用的虚拟仿真设计软件和自主实验，大家努力克服困难，积极配合，共同学习科学文化知识！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cs typeface="+mn-ea"/>
              <a:sym typeface="+mn-lt"/>
            </a:endParaRPr>
          </a:p>
          <a:p>
            <a:pPr algn="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2022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年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3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月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16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rPr>
              <a:t>日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cs typeface="+mn-ea"/>
              <a:sym typeface="+mn-lt"/>
            </a:endParaRPr>
          </a:p>
          <a:p>
            <a:endParaRPr lang="zh-CN" altLang="en-US" sz="28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2">
            <a:extLst>
              <a:ext uri="{FF2B5EF4-FFF2-40B4-BE49-F238E27FC236}">
                <a16:creationId xmlns:a16="http://schemas.microsoft.com/office/drawing/2014/main" id="{9D046182-F1D9-48FC-900C-24FD4E5FD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61" y="1784731"/>
            <a:ext cx="3391665" cy="480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8F4197-402B-403D-B486-6103000318E1}"/>
              </a:ext>
            </a:extLst>
          </p:cNvPr>
          <p:cNvSpPr txBox="1"/>
          <p:nvPr/>
        </p:nvSpPr>
        <p:spPr>
          <a:xfrm>
            <a:off x="2168165" y="1145467"/>
            <a:ext cx="356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D74A7"/>
                </a:solidFill>
              </a:rPr>
              <a:t>实验报告要求统一的封面包装：</a:t>
            </a:r>
          </a:p>
        </p:txBody>
      </p:sp>
      <p:sp>
        <p:nvSpPr>
          <p:cNvPr id="5" name="淘出品 4">
            <a:extLst>
              <a:ext uri="{FF2B5EF4-FFF2-40B4-BE49-F238E27FC236}">
                <a16:creationId xmlns:a16="http://schemas.microsoft.com/office/drawing/2014/main" id="{50257780-AF0E-45A9-8CA9-8B5E77155754}"/>
              </a:ext>
            </a:extLst>
          </p:cNvPr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三、实验报告规范</a:t>
            </a:r>
          </a:p>
        </p:txBody>
      </p:sp>
    </p:spTree>
    <p:extLst>
      <p:ext uri="{BB962C8B-B14F-4D97-AF65-F5344CB8AC3E}">
        <p14:creationId xmlns:p14="http://schemas.microsoft.com/office/powerpoint/2010/main" val="358803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三、实验报告规范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6B3D9329-5221-4FD5-BE39-C9C5ADB5C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65" y="2596091"/>
            <a:ext cx="6834134" cy="364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FFF6F641-47D2-464C-9E5E-574AC69F1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165" y="1450168"/>
            <a:ext cx="41142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000" b="0" dirty="0">
                <a:latin typeface="+mn-ea"/>
                <a:ea typeface="+mn-ea"/>
                <a:hlinkClick r:id="rId4"/>
              </a:rPr>
              <a:t>http://www.wlsyzhao.ys168.com</a:t>
            </a:r>
            <a:endParaRPr lang="en-US" altLang="zh-CN" sz="2000" b="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000" b="0" dirty="0">
                <a:latin typeface="+mn-ea"/>
                <a:ea typeface="+mn-ea"/>
              </a:rPr>
              <a:t>密码：</a:t>
            </a:r>
            <a:r>
              <a:rPr lang="en-US" altLang="zh-CN" sz="2000" b="0" dirty="0">
                <a:latin typeface="+mn-ea"/>
                <a:ea typeface="+mn-ea"/>
              </a:rPr>
              <a:t>666666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9006D8-4D2F-468F-9755-A11983F7F2F1}"/>
              </a:ext>
            </a:extLst>
          </p:cNvPr>
          <p:cNvSpPr txBox="1"/>
          <p:nvPr/>
        </p:nvSpPr>
        <p:spPr>
          <a:xfrm>
            <a:off x="2168165" y="101213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D74A7"/>
                </a:solidFill>
              </a:rPr>
              <a:t>封面下载地址：</a:t>
            </a:r>
          </a:p>
        </p:txBody>
      </p:sp>
    </p:spTree>
    <p:extLst>
      <p:ext uri="{BB962C8B-B14F-4D97-AF65-F5344CB8AC3E}">
        <p14:creationId xmlns:p14="http://schemas.microsoft.com/office/powerpoint/2010/main" val="29247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出品 4">
            <a:extLst>
              <a:ext uri="{FF2B5EF4-FFF2-40B4-BE49-F238E27FC236}">
                <a16:creationId xmlns:a16="http://schemas.microsoft.com/office/drawing/2014/main" id="{50257780-AF0E-45A9-8CA9-8B5E77155754}"/>
              </a:ext>
            </a:extLst>
          </p:cNvPr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三、实验报告规范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EF69A7-CCC7-471F-A588-404E8AE61A0B}"/>
              </a:ext>
            </a:extLst>
          </p:cNvPr>
          <p:cNvSpPr txBox="1"/>
          <p:nvPr/>
        </p:nvSpPr>
        <p:spPr>
          <a:xfrm>
            <a:off x="1686163" y="1101470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、报告书写注意事项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CA72E-6CD9-48B0-86C5-D14C1DD1DAC4}"/>
              </a:ext>
            </a:extLst>
          </p:cNvPr>
          <p:cNvSpPr txBox="1"/>
          <p:nvPr/>
        </p:nvSpPr>
        <p:spPr>
          <a:xfrm>
            <a:off x="1686162" y="1592349"/>
            <a:ext cx="93247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实验目的明确具体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围绕实验目的展开，主要回答理论依据是什么，怎么实现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（实验思想、实验方法、仪器装备、测量内容），简明扼要，常见公式不用推导，但要指出出处，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图、表、公式要编号，变量要有定义</a:t>
            </a:r>
          </a:p>
          <a:p>
            <a:endParaRPr lang="zh-CN" altLang="en-US" dirty="0"/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939E23EA-7A0E-4B68-9BF6-83BEB1736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806" y="3429000"/>
            <a:ext cx="6172994" cy="316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出品 4">
            <a:extLst>
              <a:ext uri="{FF2B5EF4-FFF2-40B4-BE49-F238E27FC236}">
                <a16:creationId xmlns:a16="http://schemas.microsoft.com/office/drawing/2014/main" id="{50257780-AF0E-45A9-8CA9-8B5E77155754}"/>
              </a:ext>
            </a:extLst>
          </p:cNvPr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三、实验报告规范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CA72E-6CD9-48B0-86C5-D14C1DD1DAC4}"/>
              </a:ext>
            </a:extLst>
          </p:cNvPr>
          <p:cNvSpPr txBox="1"/>
          <p:nvPr/>
        </p:nvSpPr>
        <p:spPr>
          <a:xfrm>
            <a:off x="1686163" y="1592349"/>
            <a:ext cx="5705238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实验内容及步骤：</a:t>
            </a:r>
            <a:r>
              <a:rPr lang="zh-CN" altLang="en-US" sz="2000" dirty="0">
                <a:latin typeface="+mn-ea"/>
              </a:rPr>
              <a:t>简要每个内容的关键性步骤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数据采集记录：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每个采集出来的图像、数据要进行分析、计算并得出相应的实验结论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3D74A7"/>
                </a:solidFill>
                <a:latin typeface="+mn-ea"/>
              </a:rPr>
              <a:t>数据处理：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包括结果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计算、不确定度评定和曲线图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+mn-ea"/>
                <a:sym typeface="+mn-lt"/>
              </a:rPr>
              <a:t>等内容。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cs typeface="+mn-ea"/>
                <a:sym typeface="+mn-lt"/>
              </a:rPr>
              <a:t>凡属计算，均应有文字公式、代入数据和计算结果等主要运算步骤。</a:t>
            </a:r>
            <a:r>
              <a:rPr lang="zh-CN" altLang="en-US" sz="2000" dirty="0">
                <a:latin typeface="+mn-ea"/>
                <a:cs typeface="+mn-ea"/>
                <a:sym typeface="+mn-lt"/>
              </a:rPr>
              <a:t>不要漏写单位</a:t>
            </a:r>
            <a:endParaRPr lang="zh-CN" altLang="en-US" sz="2000" b="1" dirty="0">
              <a:latin typeface="+mn-ea"/>
            </a:endParaRPr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1CB21904-438F-4660-99BF-EA09FEC9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011" y="1257300"/>
            <a:ext cx="4444283" cy="505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85C8A1-B7CC-46AD-8003-D3075030488F}"/>
              </a:ext>
            </a:extLst>
          </p:cNvPr>
          <p:cNvSpPr txBox="1"/>
          <p:nvPr/>
        </p:nvSpPr>
        <p:spPr>
          <a:xfrm>
            <a:off x="2168165" y="4620698"/>
            <a:ext cx="4365985" cy="12899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</a:rPr>
              <a:t>例如，数据采集和数据处理案例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这三项就是图中的结论，它们就是在报告中实验结论部分要陈述的内容。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36AC1A-C792-4D4E-B09E-85E9BA97679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534150" y="4248150"/>
            <a:ext cx="1543050" cy="10175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075832-18E8-4EDC-893F-7AF0053A452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534150" y="4972050"/>
            <a:ext cx="1390650" cy="29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C6DA7D6-213E-457A-AD99-D2F64A2F244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534150" y="5265651"/>
            <a:ext cx="1752600" cy="805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出品 4">
            <a:extLst>
              <a:ext uri="{FF2B5EF4-FFF2-40B4-BE49-F238E27FC236}">
                <a16:creationId xmlns:a16="http://schemas.microsoft.com/office/drawing/2014/main" id="{50257780-AF0E-45A9-8CA9-8B5E77155754}"/>
              </a:ext>
            </a:extLst>
          </p:cNvPr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三、实验报告规范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CA72E-6CD9-48B0-86C5-D14C1DD1DAC4}"/>
              </a:ext>
            </a:extLst>
          </p:cNvPr>
          <p:cNvSpPr txBox="1"/>
          <p:nvPr/>
        </p:nvSpPr>
        <p:spPr>
          <a:xfrm>
            <a:off x="1798457" y="1458999"/>
            <a:ext cx="8607076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结果陈述：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分析出来的结果按顺序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整齐列出来。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所有的实验结论必须要有证据支持，必须是你在实验过程中观测到的、图像中分析出来的、数据计算出来的，没有证据的结论是扣分项。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理论得出的结论不等于实验结论</a:t>
            </a:r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D5642837-A72D-4E60-8C0C-863A57207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82" y="3284685"/>
            <a:ext cx="7179035" cy="253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B3446D6-4D87-490C-9A10-9BDA6638E90B}"/>
              </a:ext>
            </a:extLst>
          </p:cNvPr>
          <p:cNvSpPr txBox="1"/>
          <p:nvPr/>
        </p:nvSpPr>
        <p:spPr>
          <a:xfrm>
            <a:off x="1798457" y="6088880"/>
            <a:ext cx="860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1F4E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结果总结：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自由发挥。主要从获得经验、改进设想、潜在应用等方法去发挥。</a:t>
            </a:r>
          </a:p>
        </p:txBody>
      </p:sp>
    </p:spTree>
    <p:extLst>
      <p:ext uri="{BB962C8B-B14F-4D97-AF65-F5344CB8AC3E}">
        <p14:creationId xmlns:p14="http://schemas.microsoft.com/office/powerpoint/2010/main" val="12068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9964D3-1691-418D-AB16-E95C0E84F884}"/>
              </a:ext>
            </a:extLst>
          </p:cNvPr>
          <p:cNvSpPr txBox="1"/>
          <p:nvPr/>
        </p:nvSpPr>
        <p:spPr>
          <a:xfrm>
            <a:off x="1870384" y="1715500"/>
            <a:ext cx="8679083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数据记录完整、真实。</a:t>
            </a:r>
            <a:r>
              <a:rPr kumimoji="1" lang="zh-CN" altLang="en-US" dirty="0">
                <a:latin typeface="+mn-ea"/>
              </a:rPr>
              <a:t>有些实验条件（如温度、仪器规格等）比较重要，但不一定参加运算，不要漏记。</a:t>
            </a:r>
            <a:endParaRPr kumimoji="1" lang="en-US" altLang="zh-CN" dirty="0">
              <a:latin typeface="+mn-ea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实验数据不得随意改动。</a:t>
            </a:r>
            <a:r>
              <a:rPr kumimoji="1" lang="zh-CN" altLang="en-US" dirty="0">
                <a:latin typeface="+mn-ea"/>
              </a:rPr>
              <a:t>当确认测量有误时才能修改。先在原数据上划一条横线，再把新测数据工整地写在一旁，必要时应注明更改理由。不应重笔描画、涂抹黑块甚至撕扯挖补，这样既影响卷面整洁，也失去了分析错误的依据。有时毁掉的数据反而是正确的。</a:t>
            </a:r>
            <a:endParaRPr kumimoji="1" lang="en-US" altLang="zh-CN" dirty="0">
              <a:latin typeface="+mn-ea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不能用铅笔记录数据。</a:t>
            </a:r>
            <a:endParaRPr kumimoji="1" lang="en-US" altLang="zh-CN" b="1" dirty="0">
              <a:solidFill>
                <a:srgbClr val="C00000"/>
              </a:solidFill>
              <a:latin typeface="+mn-ea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使用数据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表格记录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，数据表格必须是完整的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A4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纸，必须要有组号，姓名。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B9A36C-4AAD-40EC-8931-4CB0E182C2F4}"/>
              </a:ext>
            </a:extLst>
          </p:cNvPr>
          <p:cNvSpPr txBox="1"/>
          <p:nvPr/>
        </p:nvSpPr>
        <p:spPr>
          <a:xfrm>
            <a:off x="1870383" y="5267929"/>
            <a:ext cx="882067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1800" b="1" dirty="0">
                <a:solidFill>
                  <a:srgbClr val="000066"/>
                </a:solidFill>
                <a:latin typeface="+mn-ea"/>
              </a:rPr>
              <a:t>注：每份报告有两份数据记录：</a:t>
            </a:r>
            <a:endParaRPr kumimoji="1" lang="en-US" altLang="zh-CN" sz="1800" b="1" dirty="0">
              <a:solidFill>
                <a:srgbClr val="000066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 dirty="0">
                <a:solidFill>
                  <a:srgbClr val="000066"/>
                </a:solidFill>
                <a:latin typeface="+mn-ea"/>
              </a:rPr>
              <a:t>在课堂上记录的数据，有教师的签字，叫</a:t>
            </a:r>
            <a:r>
              <a:rPr kumimoji="1" lang="zh-CN" altLang="en-US" sz="1800" b="1" dirty="0">
                <a:solidFill>
                  <a:srgbClr val="C00000"/>
                </a:solidFill>
                <a:latin typeface="+mn-ea"/>
              </a:rPr>
              <a:t>原始数据</a:t>
            </a:r>
            <a:r>
              <a:rPr kumimoji="1" lang="zh-CN" altLang="en-US" sz="1800" dirty="0">
                <a:solidFill>
                  <a:srgbClr val="C00000"/>
                </a:solidFill>
                <a:latin typeface="+mn-ea"/>
              </a:rPr>
              <a:t>，</a:t>
            </a:r>
            <a:r>
              <a:rPr kumimoji="1" lang="zh-CN" altLang="en-US" sz="1800" dirty="0">
                <a:solidFill>
                  <a:srgbClr val="000066"/>
                </a:solidFill>
                <a:latin typeface="+mn-ea"/>
              </a:rPr>
              <a:t>钉在报告的最后一页。</a:t>
            </a:r>
            <a:endParaRPr kumimoji="1" lang="en-US" altLang="zh-CN" sz="1800" dirty="0">
              <a:solidFill>
                <a:srgbClr val="000066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 dirty="0">
                <a:solidFill>
                  <a:srgbClr val="000066"/>
                </a:solidFill>
                <a:latin typeface="+mn-ea"/>
              </a:rPr>
              <a:t>将原始数据整齐的抄一份，钉在正文的相应的位置，叫</a:t>
            </a:r>
            <a:r>
              <a:rPr kumimoji="1" lang="zh-CN" altLang="en-US" sz="1800" b="1" dirty="0">
                <a:solidFill>
                  <a:srgbClr val="C00000"/>
                </a:solidFill>
                <a:latin typeface="+mn-ea"/>
              </a:rPr>
              <a:t>正文数据</a:t>
            </a:r>
            <a:r>
              <a:rPr kumimoji="1" lang="zh-CN" altLang="en-US" sz="1800" dirty="0">
                <a:solidFill>
                  <a:srgbClr val="C00000"/>
                </a:solidFill>
                <a:latin typeface="+mn-ea"/>
              </a:rPr>
              <a:t>，</a:t>
            </a:r>
            <a:r>
              <a:rPr kumimoji="1" lang="zh-CN" altLang="en-US" sz="1800" dirty="0">
                <a:solidFill>
                  <a:srgbClr val="000066"/>
                </a:solidFill>
                <a:latin typeface="+mn-ea"/>
              </a:rPr>
              <a:t>正文数据尽量整洁。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3964C6-F948-4FC2-B866-BFC4193A70F9}"/>
              </a:ext>
            </a:extLst>
          </p:cNvPr>
          <p:cNvSpPr txBox="1"/>
          <p:nvPr/>
        </p:nvSpPr>
        <p:spPr>
          <a:xfrm>
            <a:off x="1870383" y="1022819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数据记录注意事项：</a:t>
            </a:r>
          </a:p>
        </p:txBody>
      </p:sp>
      <p:sp>
        <p:nvSpPr>
          <p:cNvPr id="12" name="淘出品 4">
            <a:extLst>
              <a:ext uri="{FF2B5EF4-FFF2-40B4-BE49-F238E27FC236}">
                <a16:creationId xmlns:a16="http://schemas.microsoft.com/office/drawing/2014/main" id="{6D2C3A84-59D5-4859-9910-463C2C678450}"/>
              </a:ext>
            </a:extLst>
          </p:cNvPr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三、实验报告规范</a:t>
            </a:r>
          </a:p>
        </p:txBody>
      </p:sp>
    </p:spTree>
    <p:extLst>
      <p:ext uri="{BB962C8B-B14F-4D97-AF65-F5344CB8AC3E}">
        <p14:creationId xmlns:p14="http://schemas.microsoft.com/office/powerpoint/2010/main" val="2089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出品 4">
            <a:extLst>
              <a:ext uri="{FF2B5EF4-FFF2-40B4-BE49-F238E27FC236}">
                <a16:creationId xmlns:a16="http://schemas.microsoft.com/office/drawing/2014/main" id="{50257780-AF0E-45A9-8CA9-8B5E77155754}"/>
              </a:ext>
            </a:extLst>
          </p:cNvPr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三、实验报告规范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ADED8C-8DF7-4538-AF4C-1E41D406DA17}"/>
              </a:ext>
            </a:extLst>
          </p:cNvPr>
          <p:cNvSpPr txBox="1"/>
          <p:nvPr/>
        </p:nvSpPr>
        <p:spPr>
          <a:xfrm>
            <a:off x="1686163" y="1101470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、报告文本格式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E189B7-00E5-4800-8E96-20DF7D1C8810}"/>
              </a:ext>
            </a:extLst>
          </p:cNvPr>
          <p:cNvSpPr txBox="1"/>
          <p:nvPr/>
        </p:nvSpPr>
        <p:spPr>
          <a:xfrm>
            <a:off x="1686163" y="1877064"/>
            <a:ext cx="9846976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4E79"/>
                </a:solidFill>
                <a:latin typeface="+mn-ea"/>
              </a:rPr>
              <a:t>正文：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号宋体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1F4E79"/>
                </a:solidFill>
                <a:latin typeface="+mn-ea"/>
              </a:rPr>
              <a:t>公式：</a:t>
            </a:r>
            <a:r>
              <a:rPr lang="zh-CN" altLang="en-US" sz="2000" dirty="0">
                <a:latin typeface="+mn-ea"/>
              </a:rPr>
              <a:t>大多数公式不需要推导，除非这个公式是你挖掘出来的或者推导过程至关重要。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但公式中的每一个变量要求定义，而且要给公式编号。公式必须用</a:t>
            </a:r>
            <a:r>
              <a:rPr lang="en-US" altLang="zh-CN" sz="2000" dirty="0" err="1">
                <a:solidFill>
                  <a:srgbClr val="C00000"/>
                </a:solidFill>
                <a:latin typeface="+mn-ea"/>
              </a:rPr>
              <a:t>MathType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插入，并且公式另起一行，不能和文字混在一行内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1F4E79"/>
                </a:solidFill>
                <a:latin typeface="+mn-ea"/>
              </a:rPr>
              <a:t>图：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每个图必须要有图号和图名，图号和图名必须位于图的正下方，且为小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号，每个图在文中有引用，</a:t>
            </a:r>
            <a:r>
              <a:rPr lang="zh-CN" altLang="en-US" sz="2000" dirty="0">
                <a:latin typeface="+mn-ea"/>
              </a:rPr>
              <a:t>譬如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测量电路如图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所示</a:t>
            </a:r>
            <a:r>
              <a:rPr lang="en-US" altLang="zh-CN" sz="2000" dirty="0">
                <a:latin typeface="+mn-ea"/>
              </a:rPr>
              <a:t>”</a:t>
            </a:r>
            <a:r>
              <a:rPr lang="zh-CN" altLang="en-US" sz="2000" dirty="0">
                <a:latin typeface="+mn-ea"/>
              </a:rPr>
              <a:t>。图不等于实验结论， 你截取到文章里的图要分析并得出相应的结论，截图不能太大，占版面太大的图不合格，图中的字要求能看得见，至少为小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号</a:t>
            </a:r>
            <a:endParaRPr lang="en-US" altLang="zh-CN" sz="2000" dirty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1F4E79"/>
                </a:solidFill>
                <a:latin typeface="+mn-ea"/>
              </a:rPr>
              <a:t>表：</a:t>
            </a:r>
            <a:r>
              <a:rPr lang="zh-CN" altLang="en-US" sz="2000" dirty="0">
                <a:latin typeface="+mn-ea"/>
              </a:rPr>
              <a:t>每个表必须要有表号标号在表的上方，通常在左上方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各部分内容按正确的顺序排列，条理清晰</a:t>
            </a:r>
          </a:p>
        </p:txBody>
      </p:sp>
    </p:spTree>
    <p:extLst>
      <p:ext uri="{BB962C8B-B14F-4D97-AF65-F5344CB8AC3E}">
        <p14:creationId xmlns:p14="http://schemas.microsoft.com/office/powerpoint/2010/main" val="362431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"/>
          <p:cNvSpPr/>
          <p:nvPr/>
        </p:nvSpPr>
        <p:spPr>
          <a:xfrm>
            <a:off x="3022896" y="236272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淘宝网出品 10"/>
          <p:cNvSpPr txBox="1"/>
          <p:nvPr/>
        </p:nvSpPr>
        <p:spPr>
          <a:xfrm>
            <a:off x="481262" y="3793483"/>
            <a:ext cx="5826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实验课程评分规则</a:t>
            </a:r>
          </a:p>
        </p:txBody>
      </p:sp>
      <p:sp>
        <p:nvSpPr>
          <p:cNvPr id="12" name="淘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淘宝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"/>
          <p:cNvSpPr txBox="1"/>
          <p:nvPr/>
        </p:nvSpPr>
        <p:spPr>
          <a:xfrm>
            <a:off x="9000000" y="1800000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平时成绩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出品 24"/>
          <p:cNvSpPr/>
          <p:nvPr/>
        </p:nvSpPr>
        <p:spPr>
          <a:xfrm>
            <a:off x="8559442" y="289583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淘宝出品 25"/>
          <p:cNvSpPr txBox="1"/>
          <p:nvPr/>
        </p:nvSpPr>
        <p:spPr>
          <a:xfrm>
            <a:off x="9000000" y="2700000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考试成绩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46853" y="666227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https://www.ypppt.com/</a:t>
            </a:r>
            <a:endParaRPr lang="zh-CN" alt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99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1" grpId="0"/>
      <p:bldP spid="21" grpId="1"/>
      <p:bldP spid="25" grpId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3"/>
          <p:cNvSpPr/>
          <p:nvPr/>
        </p:nvSpPr>
        <p:spPr>
          <a:xfrm>
            <a:off x="2667000" y="1174530"/>
            <a:ext cx="7359316" cy="180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2666999" y="3078564"/>
            <a:ext cx="7359315" cy="21474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 dirty="0">
              <a:cs typeface="+mn-ea"/>
              <a:sym typeface="+mn-lt"/>
            </a:endParaRPr>
          </a:p>
        </p:txBody>
      </p:sp>
      <p:sp>
        <p:nvSpPr>
          <p:cNvPr id="58" name="Rectangle 5"/>
          <p:cNvSpPr/>
          <p:nvPr/>
        </p:nvSpPr>
        <p:spPr>
          <a:xfrm>
            <a:off x="2652171" y="5342020"/>
            <a:ext cx="7359315" cy="131545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>
              <a:cs typeface="+mn-ea"/>
              <a:sym typeface="+mn-lt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045000" y="1224311"/>
            <a:ext cx="1551767" cy="44088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65" b="1" dirty="0">
                <a:solidFill>
                  <a:schemeClr val="bg1"/>
                </a:solidFill>
                <a:cs typeface="+mn-ea"/>
                <a:sym typeface="+mn-lt"/>
              </a:rPr>
              <a:t>预习 </a:t>
            </a:r>
            <a:r>
              <a:rPr lang="en-US" altLang="zh-CN" sz="2265" b="1" dirty="0">
                <a:solidFill>
                  <a:schemeClr val="bg1"/>
                </a:solidFill>
                <a:cs typeface="+mn-ea"/>
                <a:sym typeface="+mn-lt"/>
              </a:rPr>
              <a:t>20</a:t>
            </a:r>
            <a:r>
              <a:rPr lang="zh-CN" altLang="en-US" sz="2265" b="1" dirty="0">
                <a:solidFill>
                  <a:schemeClr val="bg1"/>
                </a:solidFill>
                <a:cs typeface="+mn-ea"/>
                <a:sym typeface="+mn-lt"/>
              </a:rPr>
              <a:t>分</a:t>
            </a:r>
            <a:endParaRPr lang="en-US" altLang="zh-CN" sz="226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3030171" y="1599875"/>
            <a:ext cx="6509657" cy="128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迟到扣分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通过提问等方式检查预习情况，对实验完全没有概念的扣分；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原理、步骤叙述不完整、不清晰、缺图等酌情扣分；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课前没有预习不允许做实验。</a:t>
            </a:r>
          </a:p>
        </p:txBody>
      </p:sp>
      <p:sp>
        <p:nvSpPr>
          <p:cNvPr id="109" name="矩形 108"/>
          <p:cNvSpPr/>
          <p:nvPr/>
        </p:nvSpPr>
        <p:spPr>
          <a:xfrm>
            <a:off x="3030172" y="5468147"/>
            <a:ext cx="2587199" cy="44120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65" b="1" dirty="0">
                <a:solidFill>
                  <a:schemeClr val="bg1"/>
                </a:solidFill>
                <a:cs typeface="+mn-ea"/>
                <a:sym typeface="+mn-lt"/>
              </a:rPr>
              <a:t>报告 </a:t>
            </a:r>
            <a:r>
              <a:rPr lang="en-US" altLang="zh-CN" sz="2265" b="1" dirty="0">
                <a:solidFill>
                  <a:schemeClr val="bg1"/>
                </a:solidFill>
                <a:cs typeface="+mn-ea"/>
                <a:sym typeface="+mn-lt"/>
              </a:rPr>
              <a:t>40</a:t>
            </a:r>
            <a:r>
              <a:rPr lang="zh-CN" altLang="en-US" sz="2265" b="1" dirty="0">
                <a:solidFill>
                  <a:schemeClr val="bg1"/>
                </a:solidFill>
                <a:cs typeface="+mn-ea"/>
                <a:sym typeface="+mn-lt"/>
              </a:rPr>
              <a:t>分</a:t>
            </a:r>
            <a:endParaRPr lang="en-US" altLang="zh-CN" sz="226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3030172" y="5881553"/>
            <a:ext cx="5082891" cy="68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数据处理和结果陈述；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实验总结和回答问题。</a:t>
            </a:r>
          </a:p>
        </p:txBody>
      </p:sp>
      <p:sp>
        <p:nvSpPr>
          <p:cNvPr id="111" name="矩形 110"/>
          <p:cNvSpPr/>
          <p:nvPr/>
        </p:nvSpPr>
        <p:spPr>
          <a:xfrm>
            <a:off x="3030171" y="3208559"/>
            <a:ext cx="2560708" cy="44088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2265" b="1" dirty="0">
                <a:solidFill>
                  <a:schemeClr val="bg1"/>
                </a:solidFill>
                <a:cs typeface="+mn-ea"/>
                <a:sym typeface="+mn-lt"/>
              </a:rPr>
              <a:t>操作 </a:t>
            </a:r>
            <a:r>
              <a:rPr lang="en-US" altLang="zh-CN" sz="2265" b="1" dirty="0">
                <a:solidFill>
                  <a:schemeClr val="bg1"/>
                </a:solidFill>
                <a:cs typeface="+mn-ea"/>
                <a:sym typeface="+mn-lt"/>
              </a:rPr>
              <a:t>40</a:t>
            </a:r>
            <a:r>
              <a:rPr lang="zh-CN" altLang="en-US" sz="2265" b="1" dirty="0">
                <a:solidFill>
                  <a:schemeClr val="bg1"/>
                </a:solidFill>
                <a:cs typeface="+mn-ea"/>
                <a:sym typeface="+mn-lt"/>
              </a:rPr>
              <a:t>分</a:t>
            </a:r>
            <a:endParaRPr lang="en-US" altLang="zh-CN" sz="226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3015344" y="3598211"/>
            <a:ext cx="6509657" cy="159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有无操作错误；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有无伪造数据，数据记录是否完整、规范；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有无独立完成；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有无按时完成；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没有收尾，扣分。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7" name="出品 4"/>
          <p:cNvSpPr txBox="1"/>
          <p:nvPr/>
        </p:nvSpPr>
        <p:spPr>
          <a:xfrm>
            <a:off x="2168165" y="264321"/>
            <a:ext cx="427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四、实验课程评分规则</a:t>
            </a:r>
          </a:p>
        </p:txBody>
      </p:sp>
    </p:spTree>
    <p:extLst>
      <p:ext uri="{BB962C8B-B14F-4D97-AF65-F5344CB8AC3E}">
        <p14:creationId xmlns:p14="http://schemas.microsoft.com/office/powerpoint/2010/main" val="7932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4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4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107" grpId="0"/>
      <p:bldP spid="108" grpId="0"/>
      <p:bldP spid="109" grpId="0"/>
      <p:bldP spid="110" grpId="0"/>
      <p:bldP spid="111" grpId="0"/>
      <p:bldP spid="1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淘出品 6"/>
          <p:cNvSpPr/>
          <p:nvPr/>
        </p:nvSpPr>
        <p:spPr>
          <a:xfrm>
            <a:off x="1652335" y="2052404"/>
            <a:ext cx="1760168" cy="7894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cs typeface="+mn-ea"/>
                <a:sym typeface="+mn-lt"/>
              </a:rPr>
              <a:t>考试形式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1" name="淘出品 10"/>
          <p:cNvSpPr txBox="1"/>
          <p:nvPr/>
        </p:nvSpPr>
        <p:spPr>
          <a:xfrm>
            <a:off x="3847043" y="2246782"/>
            <a:ext cx="695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操作考试，最后一个实验是考试内容</a:t>
            </a:r>
          </a:p>
        </p:txBody>
      </p:sp>
      <p:sp>
        <p:nvSpPr>
          <p:cNvPr id="12" name="圆出品 11"/>
          <p:cNvSpPr/>
          <p:nvPr/>
        </p:nvSpPr>
        <p:spPr>
          <a:xfrm>
            <a:off x="1652335" y="3031503"/>
            <a:ext cx="1760166" cy="78948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cs typeface="+mn-ea"/>
                <a:sym typeface="+mn-lt"/>
              </a:rPr>
              <a:t>考试内容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7" name="淘宝出品 16"/>
          <p:cNvSpPr txBox="1"/>
          <p:nvPr/>
        </p:nvSpPr>
        <p:spPr>
          <a:xfrm>
            <a:off x="3847043" y="3227705"/>
            <a:ext cx="695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最后一个实验</a:t>
            </a:r>
          </a:p>
        </p:txBody>
      </p:sp>
      <p:sp>
        <p:nvSpPr>
          <p:cNvPr id="13" name="圆角淘出品 6">
            <a:extLst>
              <a:ext uri="{FF2B5EF4-FFF2-40B4-BE49-F238E27FC236}">
                <a16:creationId xmlns:a16="http://schemas.microsoft.com/office/drawing/2014/main" id="{59BE36AD-B041-4914-B727-235E031CB1DB}"/>
              </a:ext>
            </a:extLst>
          </p:cNvPr>
          <p:cNvSpPr/>
          <p:nvPr/>
        </p:nvSpPr>
        <p:spPr>
          <a:xfrm>
            <a:off x="1652335" y="4010602"/>
            <a:ext cx="1760166" cy="7894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cs typeface="+mn-ea"/>
                <a:sym typeface="+mn-lt"/>
              </a:rPr>
              <a:t>考试要求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4" name="圆出品 11">
            <a:extLst>
              <a:ext uri="{FF2B5EF4-FFF2-40B4-BE49-F238E27FC236}">
                <a16:creationId xmlns:a16="http://schemas.microsoft.com/office/drawing/2014/main" id="{3E1C342F-8C4C-412E-9C35-0F9C65C38B84}"/>
              </a:ext>
            </a:extLst>
          </p:cNvPr>
          <p:cNvSpPr/>
          <p:nvPr/>
        </p:nvSpPr>
        <p:spPr>
          <a:xfrm>
            <a:off x="1652335" y="4989702"/>
            <a:ext cx="1760166" cy="7894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cs typeface="+mn-ea"/>
                <a:sym typeface="+mn-lt"/>
              </a:rPr>
              <a:t>成绩计算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440D81-2A64-4FBF-BBB0-337A7D9BC5E3}"/>
              </a:ext>
            </a:extLst>
          </p:cNvPr>
          <p:cNvSpPr txBox="1"/>
          <p:nvPr/>
        </p:nvSpPr>
        <p:spPr>
          <a:xfrm>
            <a:off x="6624092" y="1119610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总共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36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学时，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10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个实验</a:t>
            </a:r>
          </a:p>
        </p:txBody>
      </p:sp>
      <p:sp>
        <p:nvSpPr>
          <p:cNvPr id="18" name="淘宝出品 16">
            <a:extLst>
              <a:ext uri="{FF2B5EF4-FFF2-40B4-BE49-F238E27FC236}">
                <a16:creationId xmlns:a16="http://schemas.microsoft.com/office/drawing/2014/main" id="{8C717868-81D3-4E30-ADBB-041484336DE4}"/>
              </a:ext>
            </a:extLst>
          </p:cNvPr>
          <p:cNvSpPr txBox="1"/>
          <p:nvPr/>
        </p:nvSpPr>
        <p:spPr>
          <a:xfrm>
            <a:off x="3847043" y="4171055"/>
            <a:ext cx="6956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没有教师讲解、指导，独立完成，并当堂提交报告</a:t>
            </a:r>
          </a:p>
        </p:txBody>
      </p:sp>
      <p:sp>
        <p:nvSpPr>
          <p:cNvPr id="19" name="淘宝出品 16">
            <a:extLst>
              <a:ext uri="{FF2B5EF4-FFF2-40B4-BE49-F238E27FC236}">
                <a16:creationId xmlns:a16="http://schemas.microsoft.com/office/drawing/2014/main" id="{990A8B30-FA99-43FF-B6EB-EFBA0A89A5C4}"/>
              </a:ext>
            </a:extLst>
          </p:cNvPr>
          <p:cNvSpPr txBox="1"/>
          <p:nvPr/>
        </p:nvSpPr>
        <p:spPr>
          <a:xfrm>
            <a:off x="3847043" y="4897154"/>
            <a:ext cx="695698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平时成绩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×0.7+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考试成绩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  <a:sym typeface="+mn-lt"/>
              </a:rPr>
              <a:t>×0.3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平时成绩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——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前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9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个报告的平均分</a:t>
            </a:r>
          </a:p>
        </p:txBody>
      </p:sp>
      <p:sp>
        <p:nvSpPr>
          <p:cNvPr id="15" name="出品 4">
            <a:extLst>
              <a:ext uri="{FF2B5EF4-FFF2-40B4-BE49-F238E27FC236}">
                <a16:creationId xmlns:a16="http://schemas.microsoft.com/office/drawing/2014/main" id="{2B75602E-38B9-40DB-8EF6-1D153249F817}"/>
              </a:ext>
            </a:extLst>
          </p:cNvPr>
          <p:cNvSpPr txBox="1"/>
          <p:nvPr/>
        </p:nvSpPr>
        <p:spPr>
          <a:xfrm>
            <a:off x="2168165" y="264321"/>
            <a:ext cx="427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四、实验课程评分规则</a:t>
            </a:r>
          </a:p>
        </p:txBody>
      </p:sp>
    </p:spTree>
    <p:extLst>
      <p:ext uri="{BB962C8B-B14F-4D97-AF65-F5344CB8AC3E}">
        <p14:creationId xmlns:p14="http://schemas.microsoft.com/office/powerpoint/2010/main" val="37754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情况说明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2AFFC2-FA82-4F08-A1E8-E93FE72D373E}"/>
              </a:ext>
            </a:extLst>
          </p:cNvPr>
          <p:cNvSpPr/>
          <p:nvPr/>
        </p:nvSpPr>
        <p:spPr>
          <a:xfrm>
            <a:off x="990837" y="1433513"/>
            <a:ext cx="5135562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28650" algn="just">
              <a:spcAft>
                <a:spcPts val="1050"/>
              </a:spcAft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第一阶段：绪论</a:t>
            </a:r>
            <a:r>
              <a:rPr lang="en-US" altLang="zh-CN" sz="2400" b="1" kern="0" dirty="0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+2</a:t>
            </a:r>
            <a:r>
              <a:rPr lang="zh-CN" altLang="en-US" sz="2400" b="1" kern="0" dirty="0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个实验</a:t>
            </a:r>
            <a:endParaRPr lang="zh-CN" altLang="zh-CN" sz="2400" kern="100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AFFC9A-5A0C-4AAC-9AA3-DB0E8F499AB5}"/>
              </a:ext>
            </a:extLst>
          </p:cNvPr>
          <p:cNvSpPr txBox="1"/>
          <p:nvPr/>
        </p:nvSpPr>
        <p:spPr>
          <a:xfrm>
            <a:off x="1624012" y="2172115"/>
            <a:ext cx="6777037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002060"/>
                </a:solidFill>
                <a:latin typeface="+mn-ea"/>
              </a:rPr>
              <a:t>绪论：实验规范、实验报告规范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、</a:t>
            </a:r>
            <a:r>
              <a:rPr lang="zh-CN" altLang="zh-CN" sz="2000" b="1" dirty="0">
                <a:solidFill>
                  <a:srgbClr val="002060"/>
                </a:solidFill>
                <a:latin typeface="+mn-ea"/>
              </a:rPr>
              <a:t>误差理论与数据处理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实验：单摆实验研究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实验：磁场测量</a:t>
            </a:r>
            <a:endParaRPr lang="en-US" altLang="zh-CN" sz="20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（注意学习读数、数据处理以及误差分析）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53A344-DA4A-4758-BF44-4B2DC253B1B9}"/>
              </a:ext>
            </a:extLst>
          </p:cNvPr>
          <p:cNvSpPr/>
          <p:nvPr/>
        </p:nvSpPr>
        <p:spPr>
          <a:xfrm>
            <a:off x="990837" y="4657726"/>
            <a:ext cx="8705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8650" algn="just">
              <a:spcAft>
                <a:spcPts val="1050"/>
              </a:spcAft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+mn-ea"/>
                <a:cs typeface="宋体" panose="02010600030101010101" pitchFamily="2" charset="-122"/>
              </a:rPr>
              <a:t>第二阶段：待选仿真实验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cs typeface="宋体" panose="02010600030101010101" pitchFamily="2" charset="-122"/>
              </a:rPr>
              <a:t>（视情况而定）</a:t>
            </a:r>
            <a:endParaRPr lang="zh-CN" altLang="zh-CN" sz="2400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5D5EE7C-4A3A-417A-BF87-D01080065A1C}"/>
              </a:ext>
            </a:extLst>
          </p:cNvPr>
          <p:cNvSpPr txBox="1"/>
          <p:nvPr/>
        </p:nvSpPr>
        <p:spPr>
          <a:xfrm>
            <a:off x="1812131" y="1271885"/>
            <a:ext cx="836056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3D7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因为大学物理实验是所有理工科专业的学位课，专业认证我们必须要配合，所以每份实验报告必须各处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预习、操作、报告</a:t>
            </a:r>
            <a:r>
              <a:rPr lang="zh-CN" altLang="en-US" dirty="0">
                <a:solidFill>
                  <a:srgbClr val="3D74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三部分分数，并做记录，案例如下。</a:t>
            </a:r>
          </a:p>
        </p:txBody>
      </p:sp>
      <p:sp>
        <p:nvSpPr>
          <p:cNvPr id="20" name="出品 4">
            <a:extLst>
              <a:ext uri="{FF2B5EF4-FFF2-40B4-BE49-F238E27FC236}">
                <a16:creationId xmlns:a16="http://schemas.microsoft.com/office/drawing/2014/main" id="{B375DA62-39B8-4D6C-A772-2A9D2AD1C161}"/>
              </a:ext>
            </a:extLst>
          </p:cNvPr>
          <p:cNvSpPr txBox="1"/>
          <p:nvPr/>
        </p:nvSpPr>
        <p:spPr>
          <a:xfrm>
            <a:off x="2168165" y="264321"/>
            <a:ext cx="427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四、实验课程评分规则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4271D4-63A0-4F17-8FED-00B72A89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165" y="4364966"/>
            <a:ext cx="6680001" cy="20703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81BEC8-F90B-45FB-BF89-6E48185E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165" y="2380592"/>
            <a:ext cx="6680001" cy="14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0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"/>
          <p:cNvSpPr/>
          <p:nvPr/>
        </p:nvSpPr>
        <p:spPr>
          <a:xfrm>
            <a:off x="3022896" y="236272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淘宝网出品 10"/>
          <p:cNvSpPr txBox="1"/>
          <p:nvPr/>
        </p:nvSpPr>
        <p:spPr>
          <a:xfrm>
            <a:off x="481262" y="3793483"/>
            <a:ext cx="5826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不确定度评估和有效数字</a:t>
            </a:r>
          </a:p>
        </p:txBody>
      </p:sp>
      <p:sp>
        <p:nvSpPr>
          <p:cNvPr id="12" name="淘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淘宝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"/>
          <p:cNvSpPr txBox="1"/>
          <p:nvPr/>
        </p:nvSpPr>
        <p:spPr>
          <a:xfrm>
            <a:off x="9000000" y="1800000"/>
            <a:ext cx="222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不确定度评估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出品 24"/>
          <p:cNvSpPr/>
          <p:nvPr/>
        </p:nvSpPr>
        <p:spPr>
          <a:xfrm>
            <a:off x="8559442" y="289583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淘宝出品 25"/>
          <p:cNvSpPr txBox="1"/>
          <p:nvPr/>
        </p:nvSpPr>
        <p:spPr>
          <a:xfrm>
            <a:off x="8999999" y="2700000"/>
            <a:ext cx="266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有效数字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46853" y="666227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https://www.ypppt.com/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14" name="淘宝出品 25">
            <a:extLst>
              <a:ext uri="{FF2B5EF4-FFF2-40B4-BE49-F238E27FC236}">
                <a16:creationId xmlns:a16="http://schemas.microsoft.com/office/drawing/2014/main" id="{0DA96B57-4D67-49C1-AF33-238FC8309222}"/>
              </a:ext>
            </a:extLst>
          </p:cNvPr>
          <p:cNvSpPr txBox="1"/>
          <p:nvPr/>
        </p:nvSpPr>
        <p:spPr>
          <a:xfrm>
            <a:off x="8999998" y="3684800"/>
            <a:ext cx="266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有效数字的计算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F691C0B-3E51-46DE-8482-3D6D5D7C3E83}"/>
              </a:ext>
            </a:extLst>
          </p:cNvPr>
          <p:cNvCxnSpPr/>
          <p:nvPr/>
        </p:nvCxnSpPr>
        <p:spPr>
          <a:xfrm>
            <a:off x="8621781" y="2925973"/>
            <a:ext cx="0" cy="9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淘宝出品 24">
            <a:extLst>
              <a:ext uri="{FF2B5EF4-FFF2-40B4-BE49-F238E27FC236}">
                <a16:creationId xmlns:a16="http://schemas.microsoft.com/office/drawing/2014/main" id="{F825B734-594C-4E57-8C72-23F03E928E79}"/>
              </a:ext>
            </a:extLst>
          </p:cNvPr>
          <p:cNvSpPr/>
          <p:nvPr/>
        </p:nvSpPr>
        <p:spPr>
          <a:xfrm>
            <a:off x="8564066" y="38240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42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1" grpId="0"/>
      <p:bldP spid="21" grpId="1"/>
      <p:bldP spid="25" grpId="0" animBg="1"/>
      <p:bldP spid="26" grpId="0"/>
      <p:bldP spid="14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450D2-B4D1-4A16-BEAE-ECFE826B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10" y="1226998"/>
            <a:ext cx="3930805" cy="739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、不确定度评估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64CA4-6134-4632-B5DB-BBF5B9050862}"/>
              </a:ext>
            </a:extLst>
          </p:cNvPr>
          <p:cNvSpPr txBox="1"/>
          <p:nvPr/>
        </p:nvSpPr>
        <p:spPr>
          <a:xfrm>
            <a:off x="1911979" y="2171146"/>
            <a:ext cx="8032121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测量结果不可能是绝对准确的，它必然有不确定的成分。这种不确定的程度是可以用一种科学的、合理的、公认的方法来表征，这就是“不确定度”的评定，在测量方法正确的情况下，不确定度愈小，表示测量结果愈可靠。</a:t>
            </a:r>
            <a:endParaRPr kumimoji="1"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评价得过大，在实验中会怀疑结果的正确性而不能果断地作出判断，在生产中会因测量结果不能满足要求而需再投资，造成浪费；评价得过小，在实验中可能得出错误的结论；在生产中则产品质量不能保证，造成危害</a:t>
            </a:r>
            <a:r>
              <a:rPr kumimoji="1" lang="zh-CN" altLang="en-US" sz="2000" i="1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8631EA-A791-49A7-8C8A-403B17DE7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810" y="1839732"/>
            <a:ext cx="3930805" cy="739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1.1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不确定度评估意义</a:t>
            </a:r>
          </a:p>
        </p:txBody>
      </p:sp>
    </p:spTree>
    <p:extLst>
      <p:ext uri="{BB962C8B-B14F-4D97-AF65-F5344CB8AC3E}">
        <p14:creationId xmlns:p14="http://schemas.microsoft.com/office/powerpoint/2010/main" val="37417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CC450D2-B4D1-4A16-BEAE-ECFE826B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979" y="1444625"/>
            <a:ext cx="5439040" cy="7790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1.2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不确定度的一些概念和分类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64CA4-6134-4632-B5DB-BBF5B9050862}"/>
              </a:ext>
            </a:extLst>
          </p:cNvPr>
          <p:cNvSpPr txBox="1"/>
          <p:nvPr/>
        </p:nvSpPr>
        <p:spPr>
          <a:xfrm>
            <a:off x="1911979" y="2006046"/>
            <a:ext cx="8032121" cy="243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不确定度是表征测量结果具有分散性的一个参数，它是被测量的真值在某一量值范围内的一个评定。</a:t>
            </a:r>
            <a:endParaRPr kumimoji="1"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所谓“标准不确定度”是指以“标准偏差”表示的测量不确定度估计值，简称不确定度，记为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△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标准不确定度一般可分为以下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2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类：</a:t>
            </a:r>
            <a:endParaRPr kumimoji="1"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EA1AACF-674B-4B6B-A295-315D07C0A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37377"/>
              </p:ext>
            </p:extLst>
          </p:nvPr>
        </p:nvGraphicFramePr>
        <p:xfrm>
          <a:off x="7799387" y="5541188"/>
          <a:ext cx="25828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Equation" r:id="rId4" imgW="901309" imgH="291973" progId="Equation.DSMT4">
                  <p:embed/>
                </p:oleObj>
              </mc:Choice>
              <mc:Fallback>
                <p:oleObj name="Equation" r:id="rId4" imgW="901309" imgH="291973" progId="Equation.DSMT4">
                  <p:embed/>
                  <p:pic>
                    <p:nvPicPr>
                      <p:cNvPr id="629769" name="Object 9">
                        <a:extLst>
                          <a:ext uri="{FF2B5EF4-FFF2-40B4-BE49-F238E27FC236}">
                            <a16:creationId xmlns:a16="http://schemas.microsoft.com/office/drawing/2014/main" id="{D6F9B326-C6F0-41EF-9F6E-F4B2F777F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387" y="5541188"/>
                        <a:ext cx="25828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99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0B42F34-1FCB-4D72-B31F-2D711204C80D}"/>
              </a:ext>
            </a:extLst>
          </p:cNvPr>
          <p:cNvSpPr txBox="1"/>
          <p:nvPr/>
        </p:nvSpPr>
        <p:spPr>
          <a:xfrm>
            <a:off x="2319338" y="4616559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+mn-ea"/>
              </a:rPr>
              <a:t>1</a:t>
            </a:r>
            <a:r>
              <a:rPr kumimoji="1" lang="zh-CN" altLang="en-US" sz="2000" dirty="0">
                <a:latin typeface="+mn-ea"/>
              </a:rPr>
              <a:t>）</a:t>
            </a:r>
            <a:r>
              <a:rPr kumimoji="1" lang="en-US" altLang="zh-CN" sz="2000" dirty="0">
                <a:latin typeface="+mn-ea"/>
              </a:rPr>
              <a:t>A</a:t>
            </a:r>
            <a:r>
              <a:rPr kumimoji="1" lang="zh-CN" altLang="en-US" sz="2000" dirty="0">
                <a:latin typeface="+mn-ea"/>
              </a:rPr>
              <a:t>类评定不确定度， 由统计方法得到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△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9D359C-055D-4349-8B3F-0AD3F0FB11D6}"/>
              </a:ext>
            </a:extLst>
          </p:cNvPr>
          <p:cNvSpPr txBox="1"/>
          <p:nvPr/>
        </p:nvSpPr>
        <p:spPr>
          <a:xfrm>
            <a:off x="2319338" y="5226159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66"/>
                </a:solidFill>
                <a:latin typeface="+mn-ea"/>
              </a:rPr>
              <a:t>2</a:t>
            </a:r>
            <a:r>
              <a:rPr kumimoji="1" lang="zh-CN" altLang="en-US" sz="2000" dirty="0">
                <a:solidFill>
                  <a:srgbClr val="000066"/>
                </a:solidFill>
                <a:latin typeface="+mn-ea"/>
              </a:rPr>
              <a:t>）</a:t>
            </a:r>
            <a:r>
              <a:rPr kumimoji="1" lang="en-US" altLang="zh-CN" sz="2000" dirty="0">
                <a:solidFill>
                  <a:srgbClr val="000066"/>
                </a:solidFill>
                <a:latin typeface="+mn-ea"/>
              </a:rPr>
              <a:t>B</a:t>
            </a:r>
            <a:r>
              <a:rPr kumimoji="1" lang="zh-CN" altLang="en-US" sz="2000" dirty="0">
                <a:latin typeface="+mn-ea"/>
              </a:rPr>
              <a:t>类评定不确定度， 由非统计方法得到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△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CA175C-D044-4413-BFCB-2E676298993B}"/>
              </a:ext>
            </a:extLst>
          </p:cNvPr>
          <p:cNvSpPr txBox="1"/>
          <p:nvPr/>
        </p:nvSpPr>
        <p:spPr>
          <a:xfrm>
            <a:off x="2686050" y="5842218"/>
            <a:ext cx="4062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合成标准不确定度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△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2" name="淘出品 4">
            <a:extLst>
              <a:ext uri="{FF2B5EF4-FFF2-40B4-BE49-F238E27FC236}">
                <a16:creationId xmlns:a16="http://schemas.microsoft.com/office/drawing/2014/main" id="{42A62FB8-EBE6-411C-A4EE-396315FD4AC7}"/>
              </a:ext>
            </a:extLst>
          </p:cNvPr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</p:spTree>
    <p:extLst>
      <p:ext uri="{BB962C8B-B14F-4D97-AF65-F5344CB8AC3E}">
        <p14:creationId xmlns:p14="http://schemas.microsoft.com/office/powerpoint/2010/main" val="106218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450D2-B4D1-4A16-BEAE-ECFE826B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10" y="1226998"/>
            <a:ext cx="5439040" cy="7790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1.3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直接测量标准不确定度的评定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B42F34-1FCB-4D72-B31F-2D711204C80D}"/>
              </a:ext>
            </a:extLst>
          </p:cNvPr>
          <p:cNvSpPr txBox="1"/>
          <p:nvPr/>
        </p:nvSpPr>
        <p:spPr>
          <a:xfrm>
            <a:off x="1693863" y="2124964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1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）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A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类评定不确定度：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B842BAF4-4303-4B15-910F-3F28EA3E8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0712" y="2769597"/>
          <a:ext cx="280828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2" name="Equation" r:id="rId4" imgW="1282700" imgH="685800" progId="Equation.DSMT4">
                  <p:embed/>
                </p:oleObj>
              </mc:Choice>
              <mc:Fallback>
                <p:oleObj name="Equation" r:id="rId4" imgW="1282700" imgH="68580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B842BAF4-4303-4B15-910F-3F28EA3E8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2" y="2769597"/>
                        <a:ext cx="280828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99">
                                    <a:alpha val="75000"/>
                                  </a:srgbClr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FF99">
                                    <a:alpha val="75000"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465A612E-AB5F-45B1-B8C1-13A18CF9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165" y="4809940"/>
            <a:ext cx="44767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sz="2000" i="1" dirty="0">
                <a:solidFill>
                  <a:srgbClr val="3D74A7"/>
                </a:solidFill>
                <a:latin typeface="+mn-ea"/>
                <a:ea typeface="+mn-ea"/>
              </a:rPr>
              <a:t>计算器上有单次测量的标准偏差键</a:t>
            </a:r>
            <a:r>
              <a:rPr kumimoji="1" lang="en-US" altLang="zh-CN" sz="2000" i="1" dirty="0">
                <a:solidFill>
                  <a:srgbClr val="3D74A7"/>
                </a:solidFill>
                <a:latin typeface="+mn-ea"/>
                <a:ea typeface="+mn-ea"/>
              </a:rPr>
              <a:t>[σ</a:t>
            </a:r>
            <a:r>
              <a:rPr kumimoji="1" lang="zh-CN" altLang="en-US" sz="2000" i="1" dirty="0">
                <a:solidFill>
                  <a:srgbClr val="3D74A7"/>
                </a:solidFill>
                <a:latin typeface="+mn-ea"/>
                <a:ea typeface="+mn-ea"/>
              </a:rPr>
              <a:t>］，则</a:t>
            </a:r>
            <a:r>
              <a:rPr kumimoji="1" lang="zh-CN" altLang="en-US" sz="2000" b="1" i="1" dirty="0">
                <a:solidFill>
                  <a:srgbClr val="C00000"/>
                </a:solidFill>
                <a:latin typeface="+mn-ea"/>
                <a:ea typeface="+mn-ea"/>
              </a:rPr>
              <a:t>平均值的标准偏差：</a:t>
            </a:r>
            <a:endParaRPr kumimoji="1" lang="zh-CN" altLang="en-US" sz="2000" i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C8B596D-388A-4740-896A-6925F14DB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678718"/>
              </p:ext>
            </p:extLst>
          </p:nvPr>
        </p:nvGraphicFramePr>
        <p:xfrm>
          <a:off x="6930665" y="4702852"/>
          <a:ext cx="1458992" cy="102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" name="Equation" r:id="rId6" imgW="596900" imgH="419100" progId="Equation.DSMT4">
                  <p:embed/>
                </p:oleObj>
              </mc:Choice>
              <mc:Fallback>
                <p:oleObj name="Equation" r:id="rId6" imgW="596900" imgH="4191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DC8B596D-388A-4740-896A-6925F14DB4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0665" y="4702852"/>
                        <a:ext cx="1458992" cy="102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F1C51D6B-8DDC-44CF-B48D-C780744BF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165" y="5949306"/>
            <a:ext cx="640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</a:rPr>
              <a:t>对单次测量，不计算</a:t>
            </a:r>
            <a:r>
              <a:rPr kumimoji="1" lang="en-US" altLang="zh-CN" dirty="0">
                <a:solidFill>
                  <a:srgbClr val="C00000"/>
                </a:solidFill>
                <a:latin typeface="+mn-ea"/>
                <a:ea typeface="+mn-ea"/>
              </a:rPr>
              <a:t>A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</a:rPr>
              <a:t>类不确定度。</a:t>
            </a:r>
          </a:p>
        </p:txBody>
      </p:sp>
    </p:spTree>
    <p:extLst>
      <p:ext uri="{BB962C8B-B14F-4D97-AF65-F5344CB8AC3E}">
        <p14:creationId xmlns:p14="http://schemas.microsoft.com/office/powerpoint/2010/main" val="231073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B42F34-1FCB-4D72-B31F-2D711204C80D}"/>
              </a:ext>
            </a:extLst>
          </p:cNvPr>
          <p:cNvSpPr txBox="1"/>
          <p:nvPr/>
        </p:nvSpPr>
        <p:spPr>
          <a:xfrm>
            <a:off x="1862972" y="1451020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（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）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</a:rPr>
              <a:t>B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</a:rPr>
              <a:t>类评定不确定度：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65A612E-AB5F-45B1-B8C1-13A18CF9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57" y="5370070"/>
            <a:ext cx="73377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sz="2000" i="1" dirty="0">
                <a:solidFill>
                  <a:srgbClr val="3D74A7"/>
                </a:solidFill>
                <a:latin typeface="+mn-ea"/>
                <a:ea typeface="+mn-ea"/>
              </a:rPr>
              <a:t>仪器误差一般是厂家给出的，有点是固定的，有的需要计算。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B136AD-EED0-4327-8E45-2E84DE8834E0}"/>
              </a:ext>
            </a:extLst>
          </p:cNvPr>
          <p:cNvSpPr txBox="1"/>
          <p:nvPr/>
        </p:nvSpPr>
        <p:spPr>
          <a:xfrm>
            <a:off x="2168165" y="2048060"/>
            <a:ext cx="851650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D74A7"/>
                </a:solidFill>
                <a:latin typeface="+mn-ea"/>
              </a:rPr>
              <a:t>是用非统计方法获得的，由测量不确定度和仪器不确定度两部分组成。</a:t>
            </a:r>
            <a:endParaRPr kumimoji="1" lang="en-US" altLang="zh-CN" sz="2000" dirty="0">
              <a:solidFill>
                <a:srgbClr val="3D74A7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D74A7"/>
                </a:solidFill>
                <a:latin typeface="+mn-ea"/>
              </a:rPr>
              <a:t>为简单起见，</a:t>
            </a:r>
            <a:r>
              <a:rPr kumimoji="1" lang="en-US" altLang="zh-CN" sz="2000" dirty="0">
                <a:solidFill>
                  <a:srgbClr val="3D74A7"/>
                </a:solidFill>
                <a:latin typeface="+mn-ea"/>
              </a:rPr>
              <a:t> </a:t>
            </a:r>
            <a:r>
              <a:rPr kumimoji="1" lang="zh-CN" altLang="en-US" sz="2000" dirty="0">
                <a:solidFill>
                  <a:srgbClr val="3D74A7"/>
                </a:solidFill>
                <a:latin typeface="+mn-ea"/>
              </a:rPr>
              <a:t>我们只考虑仪器不确定度，而且按平均分布处理：</a:t>
            </a:r>
            <a:endParaRPr lang="zh-CN" altLang="en-US" sz="2000" dirty="0">
              <a:solidFill>
                <a:srgbClr val="3D74A7"/>
              </a:solidFill>
              <a:latin typeface="+mn-ea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04C257B3-89AD-49BA-9014-5937EED91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33679"/>
              </p:ext>
            </p:extLst>
          </p:nvPr>
        </p:nvGraphicFramePr>
        <p:xfrm>
          <a:off x="4438650" y="3467652"/>
          <a:ext cx="16573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Equation" r:id="rId4" imgW="596900" imgH="431800" progId="Equation.DSMT4">
                  <p:embed/>
                </p:oleObj>
              </mc:Choice>
              <mc:Fallback>
                <p:oleObj name="Equation" r:id="rId4" imgW="596900" imgH="431800" progId="Equation.DSMT4">
                  <p:embed/>
                  <p:pic>
                    <p:nvPicPr>
                      <p:cNvPr id="631812" name="Object 4">
                        <a:extLst>
                          <a:ext uri="{FF2B5EF4-FFF2-40B4-BE49-F238E27FC236}">
                            <a16:creationId xmlns:a16="http://schemas.microsoft.com/office/drawing/2014/main" id="{F94ADCF7-BA37-4B70-9515-1E7B1102E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467652"/>
                        <a:ext cx="16573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99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6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B42F34-1FCB-4D72-B31F-2D711204C80D}"/>
              </a:ext>
            </a:extLst>
          </p:cNvPr>
          <p:cNvSpPr txBox="1"/>
          <p:nvPr/>
        </p:nvSpPr>
        <p:spPr>
          <a:xfrm>
            <a:off x="1248521" y="1316766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3D74A7"/>
                </a:solidFill>
                <a:latin typeface="+mn-ea"/>
              </a:rPr>
              <a:t>例</a:t>
            </a:r>
            <a:r>
              <a:rPr kumimoji="1" lang="en-US" altLang="zh-CN" sz="2000" b="1" dirty="0">
                <a:solidFill>
                  <a:srgbClr val="3D74A7"/>
                </a:solidFill>
                <a:latin typeface="+mn-ea"/>
              </a:rPr>
              <a:t>1</a:t>
            </a:r>
            <a:r>
              <a:rPr kumimoji="1" lang="zh-CN" altLang="en-US" sz="2000" b="1" dirty="0">
                <a:solidFill>
                  <a:srgbClr val="3D74A7"/>
                </a:solidFill>
                <a:latin typeface="+mn-ea"/>
              </a:rPr>
              <a:t>：用千分尺测长度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3D74A7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lang="zh-CN" altLang="en-US" sz="2000" dirty="0">
              <a:solidFill>
                <a:srgbClr val="3D74A7"/>
              </a:solidFill>
              <a:latin typeface="+mn-ea"/>
            </a:endParaRPr>
          </a:p>
        </p:txBody>
      </p:sp>
      <p:sp>
        <p:nvSpPr>
          <p:cNvPr id="7" name="Rectangle 639">
            <a:extLst>
              <a:ext uri="{FF2B5EF4-FFF2-40B4-BE49-F238E27FC236}">
                <a16:creationId xmlns:a16="http://schemas.microsoft.com/office/drawing/2014/main" id="{1D0F1548-EDED-4310-AF1A-5B3BCFCA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344" y="1981038"/>
            <a:ext cx="67341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千分尺仪器误差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              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零值误差：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-0.005 mm</a:t>
            </a:r>
          </a:p>
        </p:txBody>
      </p:sp>
      <p:graphicFrame>
        <p:nvGraphicFramePr>
          <p:cNvPr id="8" name="Object 641">
            <a:extLst>
              <a:ext uri="{FF2B5EF4-FFF2-40B4-BE49-F238E27FC236}">
                <a16:creationId xmlns:a16="http://schemas.microsoft.com/office/drawing/2014/main" id="{0BF6E399-C2AA-4493-959B-070D5D7EB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674324"/>
              </p:ext>
            </p:extLst>
          </p:nvPr>
        </p:nvGraphicFramePr>
        <p:xfrm>
          <a:off x="3337761" y="1981008"/>
          <a:ext cx="1577973" cy="39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2" name="Equation" r:id="rId4" imgW="710891" imgH="177723" progId="Equation.DSMT4">
                  <p:embed/>
                </p:oleObj>
              </mc:Choice>
              <mc:Fallback>
                <p:oleObj name="Equation" r:id="rId4" imgW="710891" imgH="177723" progId="Equation.DSMT4">
                  <p:embed/>
                  <p:pic>
                    <p:nvPicPr>
                      <p:cNvPr id="32852" name="Object 641">
                        <a:extLst>
                          <a:ext uri="{FF2B5EF4-FFF2-40B4-BE49-F238E27FC236}">
                            <a16:creationId xmlns:a16="http://schemas.microsoft.com/office/drawing/2014/main" id="{71224E3F-DEDF-4AB8-9DAB-BED1351DF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761" y="1981008"/>
                        <a:ext cx="1577973" cy="39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652">
            <a:extLst>
              <a:ext uri="{FF2B5EF4-FFF2-40B4-BE49-F238E27FC236}">
                <a16:creationId xmlns:a16="http://schemas.microsoft.com/office/drawing/2014/main" id="{126CE454-AD85-457D-9FE0-1971D62EE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6369"/>
              </p:ext>
            </p:extLst>
          </p:nvPr>
        </p:nvGraphicFramePr>
        <p:xfrm>
          <a:off x="7239000" y="1051703"/>
          <a:ext cx="4592638" cy="4754594"/>
        </p:xfrm>
        <a:graphic>
          <a:graphicData uri="http://schemas.openxmlformats.org/drawingml/2006/table">
            <a:tbl>
              <a:tblPr/>
              <a:tblGrid>
                <a:gridCol w="96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△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△d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0.000049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0.000004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1.707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0.000144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1.704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0.000225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0.000081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1.715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0.000016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0.000004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1.712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0.000049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1.719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1.737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0.000324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1.7190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求和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0.000572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4" name="Object 242">
            <a:extLst>
              <a:ext uri="{FF2B5EF4-FFF2-40B4-BE49-F238E27FC236}">
                <a16:creationId xmlns:a16="http://schemas.microsoft.com/office/drawing/2014/main" id="{831D0B4A-B7D9-4407-BE72-72E810AE3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32837"/>
              </p:ext>
            </p:extLst>
          </p:nvPr>
        </p:nvGraphicFramePr>
        <p:xfrm>
          <a:off x="1248521" y="2935456"/>
          <a:ext cx="2355014" cy="199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3" name="Equation" r:id="rId6" imgW="1358900" imgH="1333500" progId="Equation.DSMT4">
                  <p:embed/>
                </p:oleObj>
              </mc:Choice>
              <mc:Fallback>
                <p:oleObj name="Equation" r:id="rId6" imgW="1358900" imgH="1333500" progId="Equation.DSMT4">
                  <p:embed/>
                  <p:pic>
                    <p:nvPicPr>
                      <p:cNvPr id="693490" name="Object 242">
                        <a:extLst>
                          <a:ext uri="{FF2B5EF4-FFF2-40B4-BE49-F238E27FC236}">
                            <a16:creationId xmlns:a16="http://schemas.microsoft.com/office/drawing/2014/main" id="{B019AE36-799F-456D-915C-AADF15B61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521" y="2935456"/>
                        <a:ext cx="2355014" cy="199664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74901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38">
            <a:extLst>
              <a:ext uri="{FF2B5EF4-FFF2-40B4-BE49-F238E27FC236}">
                <a16:creationId xmlns:a16="http://schemas.microsoft.com/office/drawing/2014/main" id="{7AA7942F-A65C-4D1D-9108-EF71DC2E7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15140"/>
              </p:ext>
            </p:extLst>
          </p:nvPr>
        </p:nvGraphicFramePr>
        <p:xfrm>
          <a:off x="3991638" y="2935456"/>
          <a:ext cx="19351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4" name="Equation" r:id="rId8" imgW="1016000" imgH="609600" progId="Equation.DSMT4">
                  <p:embed/>
                </p:oleObj>
              </mc:Choice>
              <mc:Fallback>
                <p:oleObj name="Equation" r:id="rId8" imgW="1016000" imgH="609600" progId="Equation.DSMT4">
                  <p:embed/>
                  <p:pic>
                    <p:nvPicPr>
                      <p:cNvPr id="693886" name="Object 638">
                        <a:extLst>
                          <a:ext uri="{FF2B5EF4-FFF2-40B4-BE49-F238E27FC236}">
                            <a16:creationId xmlns:a16="http://schemas.microsoft.com/office/drawing/2014/main" id="{06716780-2B45-45AA-8EB4-6E91A8B3B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638" y="2935456"/>
                        <a:ext cx="1935163" cy="1160463"/>
                      </a:xfrm>
                      <a:prstGeom prst="rect">
                        <a:avLst/>
                      </a:prstGeom>
                      <a:solidFill>
                        <a:srgbClr val="00FF99">
                          <a:alpha val="749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55">
            <a:extLst>
              <a:ext uri="{FF2B5EF4-FFF2-40B4-BE49-F238E27FC236}">
                <a16:creationId xmlns:a16="http://schemas.microsoft.com/office/drawing/2014/main" id="{2233002B-9F6E-4875-AC1A-2D1D8B1B9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6322"/>
              </p:ext>
            </p:extLst>
          </p:nvPr>
        </p:nvGraphicFramePr>
        <p:xfrm>
          <a:off x="3991638" y="4279951"/>
          <a:ext cx="261302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5" name="Equation" r:id="rId10" imgW="1371600" imgH="774700" progId="Equation.DSMT4">
                  <p:embed/>
                </p:oleObj>
              </mc:Choice>
              <mc:Fallback>
                <p:oleObj name="Equation" r:id="rId10" imgW="1371600" imgH="774700" progId="Equation.DSMT4">
                  <p:embed/>
                  <p:pic>
                    <p:nvPicPr>
                      <p:cNvPr id="693903" name="Object 655">
                        <a:extLst>
                          <a:ext uri="{FF2B5EF4-FFF2-40B4-BE49-F238E27FC236}">
                            <a16:creationId xmlns:a16="http://schemas.microsoft.com/office/drawing/2014/main" id="{43B123AB-ED65-4831-8273-7D9945D25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638" y="4279951"/>
                        <a:ext cx="2613025" cy="1474787"/>
                      </a:xfrm>
                      <a:prstGeom prst="rect">
                        <a:avLst/>
                      </a:prstGeom>
                      <a:solidFill>
                        <a:srgbClr val="FF99FF">
                          <a:alpha val="749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56">
            <a:extLst>
              <a:ext uri="{FF2B5EF4-FFF2-40B4-BE49-F238E27FC236}">
                <a16:creationId xmlns:a16="http://schemas.microsoft.com/office/drawing/2014/main" id="{C80CA289-03BC-431D-8C17-723596A04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757483"/>
              </p:ext>
            </p:extLst>
          </p:nvPr>
        </p:nvGraphicFramePr>
        <p:xfrm>
          <a:off x="7709875" y="5975297"/>
          <a:ext cx="31940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06" name="Equation" r:id="rId12" imgW="1675673" imgH="393529" progId="Equation.DSMT4">
                  <p:embed/>
                </p:oleObj>
              </mc:Choice>
              <mc:Fallback>
                <p:oleObj name="Equation" r:id="rId12" imgW="1675673" imgH="393529" progId="Equation.DSMT4">
                  <p:embed/>
                  <p:pic>
                    <p:nvPicPr>
                      <p:cNvPr id="693904" name="Object 656">
                        <a:extLst>
                          <a:ext uri="{FF2B5EF4-FFF2-40B4-BE49-F238E27FC236}">
                            <a16:creationId xmlns:a16="http://schemas.microsoft.com/office/drawing/2014/main" id="{6440208A-E9AE-4787-8751-0BB898768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875" y="5975297"/>
                        <a:ext cx="3194050" cy="7493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749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44">
                <a:extLst>
                  <a:ext uri="{FF2B5EF4-FFF2-40B4-BE49-F238E27FC236}">
                    <a16:creationId xmlns:a16="http://schemas.microsoft.com/office/drawing/2014/main" id="{AEE0FAA5-918A-40AC-89EC-DD1015478F41}"/>
                  </a:ext>
                </a:extLst>
              </p:cNvPr>
              <p:cNvSpPr txBox="1"/>
              <p:nvPr/>
            </p:nvSpPr>
            <p:spPr bwMode="auto">
              <a:xfrm>
                <a:off x="1247775" y="6099175"/>
                <a:ext cx="6157913" cy="473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8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 smtClean="0">
                          <a:solidFill>
                            <a:srgbClr val="000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8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8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bar>
                      <m:r>
                        <a:rPr lang="en-US" altLang="zh-CN" b="0" i="1" smtClean="0">
                          <a:solidFill>
                            <a:srgbClr val="00008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80"/>
                          </a:solidFill>
                          <a:latin typeface="Cambria Math" panose="02040503050406030204" pitchFamily="18" charset="0"/>
                        </a:rPr>
                        <m:t>零值误差</m:t>
                      </m:r>
                      <m:r>
                        <a:rPr lang="zh-CN" altLang="en-US" i="1">
                          <a:solidFill>
                            <a:srgbClr val="000080"/>
                          </a:solidFill>
                          <a:latin typeface="Cambria Math" panose="02040503050406030204" pitchFamily="18" charset="0"/>
                        </a:rPr>
                        <m:t>=1.7190+0.005=1.724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80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Object 644">
                <a:extLst>
                  <a:ext uri="{FF2B5EF4-FFF2-40B4-BE49-F238E27FC236}">
                    <a16:creationId xmlns:a16="http://schemas.microsoft.com/office/drawing/2014/main" id="{AEE0FAA5-918A-40AC-89EC-DD1015478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7775" y="6099175"/>
                <a:ext cx="6157913" cy="473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1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B42F34-1FCB-4D72-B31F-2D711204C80D}"/>
              </a:ext>
            </a:extLst>
          </p:cNvPr>
          <p:cNvSpPr txBox="1"/>
          <p:nvPr/>
        </p:nvSpPr>
        <p:spPr>
          <a:xfrm>
            <a:off x="2168165" y="1930337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baseline="-25000" dirty="0">
                <a:solidFill>
                  <a:srgbClr val="3D74A7"/>
                </a:solidFill>
                <a:latin typeface="+mn-ea"/>
              </a:rPr>
              <a:t>测量的表示：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3D74A7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lang="zh-CN" altLang="en-US" sz="2400" dirty="0">
              <a:solidFill>
                <a:srgbClr val="3D74A7"/>
              </a:solidFill>
              <a:latin typeface="+mn-ea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67A00766-93FD-4A68-99D4-21F3301A6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60051"/>
              </p:ext>
            </p:extLst>
          </p:nvPr>
        </p:nvGraphicFramePr>
        <p:xfrm>
          <a:off x="3938589" y="2618582"/>
          <a:ext cx="2528496" cy="35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2" name="Equation" r:id="rId4" imgW="1435100" imgH="203200" progId="Equation.DSMT4">
                  <p:embed/>
                </p:oleObj>
              </mc:Choice>
              <mc:Fallback>
                <p:oleObj name="Equation" r:id="rId4" imgW="1435100" imgH="203200" progId="Equation.DSMT4">
                  <p:embed/>
                  <p:pic>
                    <p:nvPicPr>
                      <p:cNvPr id="703491" name="Object 3">
                        <a:extLst>
                          <a:ext uri="{FF2B5EF4-FFF2-40B4-BE49-F238E27FC236}">
                            <a16:creationId xmlns:a16="http://schemas.microsoft.com/office/drawing/2014/main" id="{4D29F7E6-E3A9-4E99-B3B6-71230ED8D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9" y="2618582"/>
                        <a:ext cx="2528496" cy="35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42F66C46-213D-41C8-8974-62DFBAA04B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892369"/>
              </p:ext>
            </p:extLst>
          </p:nvPr>
        </p:nvGraphicFramePr>
        <p:xfrm>
          <a:off x="3938588" y="3261518"/>
          <a:ext cx="1118901" cy="3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3" name="Equation" r:id="rId6" imgW="634449" imgH="177646" progId="Equation.DSMT4">
                  <p:embed/>
                </p:oleObj>
              </mc:Choice>
              <mc:Fallback>
                <p:oleObj name="Equation" r:id="rId6" imgW="634449" imgH="177646" progId="Equation.DSMT4">
                  <p:embed/>
                  <p:pic>
                    <p:nvPicPr>
                      <p:cNvPr id="703492" name="Object 4">
                        <a:extLst>
                          <a:ext uri="{FF2B5EF4-FFF2-40B4-BE49-F238E27FC236}">
                            <a16:creationId xmlns:a16="http://schemas.microsoft.com/office/drawing/2014/main" id="{70F09DEC-81EF-4248-9A48-7BD2DB5E3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3261518"/>
                        <a:ext cx="1118901" cy="31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3ED9236A-A5C3-4B79-8F71-A86C7CCF4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63554"/>
              </p:ext>
            </p:extLst>
          </p:nvPr>
        </p:nvGraphicFramePr>
        <p:xfrm>
          <a:off x="3970338" y="3823493"/>
          <a:ext cx="1096962" cy="3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4" name="Equation" r:id="rId8" imgW="621760" imgH="177646" progId="Equation.DSMT4">
                  <p:embed/>
                </p:oleObj>
              </mc:Choice>
              <mc:Fallback>
                <p:oleObj name="Equation" r:id="rId8" imgW="621760" imgH="177646" progId="Equation.DSMT4">
                  <p:embed/>
                  <p:pic>
                    <p:nvPicPr>
                      <p:cNvPr id="703493" name="Object 5">
                        <a:extLst>
                          <a:ext uri="{FF2B5EF4-FFF2-40B4-BE49-F238E27FC236}">
                            <a16:creationId xmlns:a16="http://schemas.microsoft.com/office/drawing/2014/main" id="{F40B81AB-6440-4E22-BE58-B8EF30F59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3823493"/>
                        <a:ext cx="1096962" cy="31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4D3A2F7-21C4-401F-989B-B0CDCAE21CF8}"/>
              </a:ext>
            </a:extLst>
          </p:cNvPr>
          <p:cNvSpPr txBox="1"/>
          <p:nvPr/>
        </p:nvSpPr>
        <p:spPr>
          <a:xfrm>
            <a:off x="5838435" y="32615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（置信概率）</a:t>
            </a:r>
          </a:p>
        </p:txBody>
      </p:sp>
    </p:spTree>
    <p:extLst>
      <p:ext uri="{BB962C8B-B14F-4D97-AF65-F5344CB8AC3E}">
        <p14:creationId xmlns:p14="http://schemas.microsoft.com/office/powerpoint/2010/main" val="304183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450D2-B4D1-4A16-BEAE-ECFE826B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10" y="1226998"/>
            <a:ext cx="5439040" cy="77904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1.4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 间接测量的标准不确定度的传递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B42F34-1FCB-4D72-B31F-2D711204C80D}"/>
              </a:ext>
            </a:extLst>
          </p:cNvPr>
          <p:cNvSpPr txBox="1"/>
          <p:nvPr/>
        </p:nvSpPr>
        <p:spPr>
          <a:xfrm>
            <a:off x="1589088" y="2726771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测量结果</a:t>
            </a:r>
            <a:r>
              <a:rPr kumimoji="1" lang="en-US" altLang="zh-CN" sz="2000" dirty="0">
                <a:latin typeface="+mn-ea"/>
              </a:rPr>
              <a:t>N</a:t>
            </a:r>
            <a:r>
              <a:rPr kumimoji="1" lang="zh-CN" altLang="en-US" sz="2000" dirty="0">
                <a:latin typeface="+mn-ea"/>
              </a:rPr>
              <a:t>的标准不确定度为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5EE9E05D-7469-4BDC-B0C1-2F128499C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267018"/>
              </p:ext>
            </p:extLst>
          </p:nvPr>
        </p:nvGraphicFramePr>
        <p:xfrm>
          <a:off x="2841445" y="2032230"/>
          <a:ext cx="3254555" cy="530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2" name="Equation" r:id="rId4" imgW="1269449" imgH="253890" progId="Equation.DSMT4">
                  <p:embed/>
                </p:oleObj>
              </mc:Choice>
              <mc:Fallback>
                <p:oleObj name="Equation" r:id="rId4" imgW="1269449" imgH="253890" progId="Equation.DSMT4">
                  <p:embed/>
                  <p:pic>
                    <p:nvPicPr>
                      <p:cNvPr id="632835" name="Object 3">
                        <a:extLst>
                          <a:ext uri="{FF2B5EF4-FFF2-40B4-BE49-F238E27FC236}">
                            <a16:creationId xmlns:a16="http://schemas.microsoft.com/office/drawing/2014/main" id="{AEC22422-7D74-45C6-B41D-C2337127D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445" y="2032230"/>
                        <a:ext cx="3254555" cy="530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AC1C2B84-61E3-4E38-8136-548B276F8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11150"/>
              </p:ext>
            </p:extLst>
          </p:nvPr>
        </p:nvGraphicFramePr>
        <p:xfrm>
          <a:off x="2406651" y="3399281"/>
          <a:ext cx="5003799" cy="93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3" name="Equation" r:id="rId6" imgW="2984500" imgH="558800" progId="Equation.DSMT4">
                  <p:embed/>
                </p:oleObj>
              </mc:Choice>
              <mc:Fallback>
                <p:oleObj name="Equation" r:id="rId6" imgW="2984500" imgH="558800" progId="Equation.DSMT4">
                  <p:embed/>
                  <p:pic>
                    <p:nvPicPr>
                      <p:cNvPr id="632837" name="Object 5">
                        <a:extLst>
                          <a:ext uri="{FF2B5EF4-FFF2-40B4-BE49-F238E27FC236}">
                            <a16:creationId xmlns:a16="http://schemas.microsoft.com/office/drawing/2014/main" id="{90F2072C-134E-4A1D-855D-3D17D799F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399281"/>
                        <a:ext cx="5003799" cy="930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>
            <a:extLst>
              <a:ext uri="{FF2B5EF4-FFF2-40B4-BE49-F238E27FC236}">
                <a16:creationId xmlns:a16="http://schemas.microsoft.com/office/drawing/2014/main" id="{424BFFAE-27FF-4DA0-A9AB-DE61548FD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088" y="4810125"/>
            <a:ext cx="27368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和差形式函数</a:t>
            </a:r>
          </a:p>
        </p:txBody>
      </p:sp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AA95CD1D-4712-4043-BA0A-D229D9941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15649"/>
              </p:ext>
            </p:extLst>
          </p:nvPr>
        </p:nvGraphicFramePr>
        <p:xfrm>
          <a:off x="6391275" y="4812288"/>
          <a:ext cx="2092325" cy="49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4" name="Equation" r:id="rId8" imgW="1269449" imgH="304668" progId="Equation.DSMT4">
                  <p:embed/>
                </p:oleObj>
              </mc:Choice>
              <mc:Fallback>
                <p:oleObj name="Equation" r:id="rId8" imgW="1269449" imgH="304668" progId="Equation.DSMT4">
                  <p:embed/>
                  <p:pic>
                    <p:nvPicPr>
                      <p:cNvPr id="632845" name="Object 13">
                        <a:extLst>
                          <a:ext uri="{FF2B5EF4-FFF2-40B4-BE49-F238E27FC236}">
                            <a16:creationId xmlns:a16="http://schemas.microsoft.com/office/drawing/2014/main" id="{AD3D1390-B3C9-4E86-8D05-E1AAEC6E4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4812288"/>
                        <a:ext cx="2092325" cy="49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1906F37-C016-4E06-9EA1-1E0556861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978640"/>
              </p:ext>
            </p:extLst>
          </p:nvPr>
        </p:nvGraphicFramePr>
        <p:xfrm>
          <a:off x="4100514" y="4864100"/>
          <a:ext cx="1443037" cy="39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5" name="Equation" r:id="rId10" imgW="736600" imgH="203200" progId="Equation.DSMT4">
                  <p:embed/>
                </p:oleObj>
              </mc:Choice>
              <mc:Fallback>
                <p:oleObj name="Equation" r:id="rId10" imgW="736600" imgH="203200" progId="Equation.DSMT4">
                  <p:embed/>
                  <p:pic>
                    <p:nvPicPr>
                      <p:cNvPr id="632849" name="Object 17">
                        <a:extLst>
                          <a:ext uri="{FF2B5EF4-FFF2-40B4-BE49-F238E27FC236}">
                            <a16:creationId xmlns:a16="http://schemas.microsoft.com/office/drawing/2014/main" id="{B5D850AA-82BB-456F-B0A7-75B34B72A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4" y="4864100"/>
                        <a:ext cx="1443037" cy="395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D60840A-1CAB-4512-B324-DC26714C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5681663"/>
            <a:ext cx="27368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积商形式函数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41457BF-B03C-4788-BF5A-AAED5DFE2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94035"/>
              </p:ext>
            </p:extLst>
          </p:nvPr>
        </p:nvGraphicFramePr>
        <p:xfrm>
          <a:off x="4100513" y="5681664"/>
          <a:ext cx="1214437" cy="47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6" name="Equation" r:id="rId12" imgW="583947" imgH="228501" progId="Equation.DSMT4">
                  <p:embed/>
                </p:oleObj>
              </mc:Choice>
              <mc:Fallback>
                <p:oleObj name="Equation" r:id="rId12" imgW="583947" imgH="228501" progId="Equation.DSMT4">
                  <p:embed/>
                  <p:pic>
                    <p:nvPicPr>
                      <p:cNvPr id="632851" name="Object 19">
                        <a:extLst>
                          <a:ext uri="{FF2B5EF4-FFF2-40B4-BE49-F238E27FC236}">
                            <a16:creationId xmlns:a16="http://schemas.microsoft.com/office/drawing/2014/main" id="{31E9280D-0487-4D90-8192-57827A914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5681664"/>
                        <a:ext cx="1214437" cy="471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C6AFDA4-65EC-46DB-8865-8DD6F9337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50534"/>
              </p:ext>
            </p:extLst>
          </p:nvPr>
        </p:nvGraphicFramePr>
        <p:xfrm>
          <a:off x="6391275" y="5597525"/>
          <a:ext cx="2177993" cy="65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7" name="Equation" r:id="rId14" imgW="1562100" imgH="469900" progId="Equation.DSMT4">
                  <p:embed/>
                </p:oleObj>
              </mc:Choice>
              <mc:Fallback>
                <p:oleObj name="Equation" r:id="rId14" imgW="1562100" imgH="469900" progId="Equation.DSMT4">
                  <p:embed/>
                  <p:pic>
                    <p:nvPicPr>
                      <p:cNvPr id="632852" name="Object 20">
                        <a:extLst>
                          <a:ext uri="{FF2B5EF4-FFF2-40B4-BE49-F238E27FC236}">
                            <a16:creationId xmlns:a16="http://schemas.microsoft.com/office/drawing/2014/main" id="{7752B368-800F-4717-9FED-E50669028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5" y="5597525"/>
                        <a:ext cx="2177993" cy="651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0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60840A-1CAB-4512-B324-DC26714C6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1281113"/>
            <a:ext cx="78978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混合形式函数</a:t>
            </a:r>
            <a:r>
              <a:rPr lang="en-US" altLang="zh-CN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，测量结果</a:t>
            </a:r>
            <a:r>
              <a:rPr lang="en-US" altLang="zh-CN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的相对不确定度为：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D447CDA1-B708-46B9-AA9D-D941839A6C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04342"/>
              </p:ext>
            </p:extLst>
          </p:nvPr>
        </p:nvGraphicFramePr>
        <p:xfrm>
          <a:off x="2387239" y="1829650"/>
          <a:ext cx="4632686" cy="93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5" name="Equation" r:id="rId4" imgW="3441700" imgH="558800" progId="Equation.DSMT4">
                  <p:embed/>
                </p:oleObj>
              </mc:Choice>
              <mc:Fallback>
                <p:oleObj name="Equation" r:id="rId4" imgW="3441700" imgH="558800" progId="Equation.DSMT4">
                  <p:embed/>
                  <p:pic>
                    <p:nvPicPr>
                      <p:cNvPr id="659460" name="Object 4">
                        <a:extLst>
                          <a:ext uri="{FF2B5EF4-FFF2-40B4-BE49-F238E27FC236}">
                            <a16:creationId xmlns:a16="http://schemas.microsoft.com/office/drawing/2014/main" id="{FF6B39D3-E312-4A1B-ADBE-D7224D85D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239" y="1829650"/>
                        <a:ext cx="4632686" cy="936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7">
            <a:extLst>
              <a:ext uri="{FF2B5EF4-FFF2-40B4-BE49-F238E27FC236}">
                <a16:creationId xmlns:a16="http://schemas.microsoft.com/office/drawing/2014/main" id="{DF5319F7-B526-4DC4-95C8-687A5295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3228945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04A20386-8158-42F3-B3D8-52E76594B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79486"/>
              </p:ext>
            </p:extLst>
          </p:nvPr>
        </p:nvGraphicFramePr>
        <p:xfrm>
          <a:off x="2758965" y="3171795"/>
          <a:ext cx="1184456" cy="64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6" name="Equation" r:id="rId6" imgW="825142" imgH="444307" progId="Equation.DSMT4">
                  <p:embed/>
                </p:oleObj>
              </mc:Choice>
              <mc:Fallback>
                <p:oleObj name="Equation" r:id="rId6" imgW="825142" imgH="444307" progId="Equation.DSMT4">
                  <p:embed/>
                  <p:pic>
                    <p:nvPicPr>
                      <p:cNvPr id="659471" name="Object 15">
                        <a:extLst>
                          <a:ext uri="{FF2B5EF4-FFF2-40B4-BE49-F238E27FC236}">
                            <a16:creationId xmlns:a16="http://schemas.microsoft.com/office/drawing/2014/main" id="{6C71626A-6405-45BC-98E0-DD781309E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965" y="3171795"/>
                        <a:ext cx="1184456" cy="640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90E3B50A-B426-441B-81BB-454649A5F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87540"/>
              </p:ext>
            </p:extLst>
          </p:nvPr>
        </p:nvGraphicFramePr>
        <p:xfrm>
          <a:off x="5382118" y="3260055"/>
          <a:ext cx="2866463" cy="33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7" name="Equation" r:id="rId8" imgW="2019300" imgH="241300" progId="Equation.DSMT4">
                  <p:embed/>
                </p:oleObj>
              </mc:Choice>
              <mc:Fallback>
                <p:oleObj name="Equation" r:id="rId8" imgW="2019300" imgH="241300" progId="Equation.DSMT4">
                  <p:embed/>
                  <p:pic>
                    <p:nvPicPr>
                      <p:cNvPr id="659465" name="Object 9">
                        <a:extLst>
                          <a:ext uri="{FF2B5EF4-FFF2-40B4-BE49-F238E27FC236}">
                            <a16:creationId xmlns:a16="http://schemas.microsoft.com/office/drawing/2014/main" id="{6F2BC06C-D26F-4ABA-94F7-7F8B1F9511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118" y="3260055"/>
                        <a:ext cx="2866463" cy="33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F1E5B205-912D-4291-B536-D0E9E55BD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147425"/>
              </p:ext>
            </p:extLst>
          </p:nvPr>
        </p:nvGraphicFramePr>
        <p:xfrm>
          <a:off x="2638445" y="4071013"/>
          <a:ext cx="3220460" cy="603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8" name="Equation" r:id="rId10" imgW="2286000" imgH="431800" progId="Equation.DSMT4">
                  <p:embed/>
                </p:oleObj>
              </mc:Choice>
              <mc:Fallback>
                <p:oleObj name="Equation" r:id="rId10" imgW="2286000" imgH="431800" progId="Equation.DSMT4">
                  <p:embed/>
                  <p:pic>
                    <p:nvPicPr>
                      <p:cNvPr id="659464" name="Object 8">
                        <a:extLst>
                          <a:ext uri="{FF2B5EF4-FFF2-40B4-BE49-F238E27FC236}">
                            <a16:creationId xmlns:a16="http://schemas.microsoft.com/office/drawing/2014/main" id="{AC2EA4E0-C669-4506-98BF-FAF45423AE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45" y="4071013"/>
                        <a:ext cx="3220460" cy="603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D34E1E19-41A7-47C6-AFC7-DCBEC464D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571675"/>
              </p:ext>
            </p:extLst>
          </p:nvPr>
        </p:nvGraphicFramePr>
        <p:xfrm>
          <a:off x="2657495" y="4848888"/>
          <a:ext cx="3220460" cy="60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9" name="Equation" r:id="rId12" imgW="2298700" imgH="431800" progId="Equation.DSMT4">
                  <p:embed/>
                </p:oleObj>
              </mc:Choice>
              <mc:Fallback>
                <p:oleObj name="Equation" r:id="rId12" imgW="2298700" imgH="431800" progId="Equation.DSMT4">
                  <p:embed/>
                  <p:pic>
                    <p:nvPicPr>
                      <p:cNvPr id="659463" name="Object 7">
                        <a:extLst>
                          <a:ext uri="{FF2B5EF4-FFF2-40B4-BE49-F238E27FC236}">
                            <a16:creationId xmlns:a16="http://schemas.microsoft.com/office/drawing/2014/main" id="{FD0E9DA4-60F6-4E41-B6D3-4F1E09CEF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95" y="4848888"/>
                        <a:ext cx="3220460" cy="601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7CD2DF23-7422-438B-BA55-F069C5859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023064"/>
              </p:ext>
            </p:extLst>
          </p:nvPr>
        </p:nvGraphicFramePr>
        <p:xfrm>
          <a:off x="2714645" y="5604538"/>
          <a:ext cx="3546475" cy="7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0" name="Equation" r:id="rId14" imgW="2552700" imgH="571500" progId="Equation.DSMT4">
                  <p:embed/>
                </p:oleObj>
              </mc:Choice>
              <mc:Fallback>
                <p:oleObj name="Equation" r:id="rId14" imgW="2552700" imgH="571500" progId="Equation.DSMT4">
                  <p:embed/>
                  <p:pic>
                    <p:nvPicPr>
                      <p:cNvPr id="659462" name="Object 6">
                        <a:extLst>
                          <a:ext uri="{FF2B5EF4-FFF2-40B4-BE49-F238E27FC236}">
                            <a16:creationId xmlns:a16="http://schemas.microsoft.com/office/drawing/2014/main" id="{643E317A-8562-4682-9CA7-F400C82C9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45" y="5604538"/>
                        <a:ext cx="3546475" cy="79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18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出品 6"/>
          <p:cNvSpPr txBox="1"/>
          <p:nvPr/>
        </p:nvSpPr>
        <p:spPr>
          <a:xfrm>
            <a:off x="2080244" y="58699"/>
            <a:ext cx="4531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绪论课主要内容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淘宝品 1"/>
          <p:cNvGrpSpPr/>
          <p:nvPr/>
        </p:nvGrpSpPr>
        <p:grpSpPr>
          <a:xfrm>
            <a:off x="1250649" y="2109218"/>
            <a:ext cx="4414416" cy="900000"/>
            <a:chOff x="4404" y="3075"/>
            <a:chExt cx="7481" cy="1084"/>
          </a:xfrm>
        </p:grpSpPr>
        <p:sp>
          <p:nvSpPr>
            <p:cNvPr id="9" name="圆角淘网出品 8"/>
            <p:cNvSpPr/>
            <p:nvPr/>
          </p:nvSpPr>
          <p:spPr>
            <a:xfrm>
              <a:off x="5621" y="3075"/>
              <a:ext cx="6264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大学物理实验的任务</a:t>
              </a:r>
            </a:p>
          </p:txBody>
        </p:sp>
        <p:sp>
          <p:nvSpPr>
            <p:cNvPr id="10" name="淘宝网出品 9"/>
            <p:cNvSpPr/>
            <p:nvPr/>
          </p:nvSpPr>
          <p:spPr>
            <a:xfrm>
              <a:off x="4404" y="3223"/>
              <a:ext cx="1098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淘宝品 1">
            <a:extLst>
              <a:ext uri="{FF2B5EF4-FFF2-40B4-BE49-F238E27FC236}">
                <a16:creationId xmlns:a16="http://schemas.microsoft.com/office/drawing/2014/main" id="{8797F092-C100-40FA-98F1-DC0CD3330694}"/>
              </a:ext>
            </a:extLst>
          </p:cNvPr>
          <p:cNvGrpSpPr/>
          <p:nvPr/>
        </p:nvGrpSpPr>
        <p:grpSpPr>
          <a:xfrm>
            <a:off x="1250649" y="3278931"/>
            <a:ext cx="4414416" cy="900000"/>
            <a:chOff x="4404" y="3075"/>
            <a:chExt cx="7481" cy="1084"/>
          </a:xfrm>
        </p:grpSpPr>
        <p:sp>
          <p:nvSpPr>
            <p:cNvPr id="28" name="圆角淘网出品 8">
              <a:extLst>
                <a:ext uri="{FF2B5EF4-FFF2-40B4-BE49-F238E27FC236}">
                  <a16:creationId xmlns:a16="http://schemas.microsoft.com/office/drawing/2014/main" id="{50B95C6B-E676-42BF-AD75-21111F23012E}"/>
                </a:ext>
              </a:extLst>
            </p:cNvPr>
            <p:cNvSpPr/>
            <p:nvPr/>
          </p:nvSpPr>
          <p:spPr>
            <a:xfrm>
              <a:off x="5621" y="3075"/>
              <a:ext cx="6264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实验课程程序</a:t>
              </a:r>
            </a:p>
          </p:txBody>
        </p:sp>
        <p:sp>
          <p:nvSpPr>
            <p:cNvPr id="32" name="淘宝网出品 9">
              <a:extLst>
                <a:ext uri="{FF2B5EF4-FFF2-40B4-BE49-F238E27FC236}">
                  <a16:creationId xmlns:a16="http://schemas.microsoft.com/office/drawing/2014/main" id="{25B72ED4-79D7-448A-B52B-D442BE906B6C}"/>
                </a:ext>
              </a:extLst>
            </p:cNvPr>
            <p:cNvSpPr/>
            <p:nvPr/>
          </p:nvSpPr>
          <p:spPr>
            <a:xfrm>
              <a:off x="4404" y="3223"/>
              <a:ext cx="1098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淘宝品 1">
            <a:extLst>
              <a:ext uri="{FF2B5EF4-FFF2-40B4-BE49-F238E27FC236}">
                <a16:creationId xmlns:a16="http://schemas.microsoft.com/office/drawing/2014/main" id="{537991BC-32FF-4E7E-B398-E185ED077A31}"/>
              </a:ext>
            </a:extLst>
          </p:cNvPr>
          <p:cNvGrpSpPr/>
          <p:nvPr/>
        </p:nvGrpSpPr>
        <p:grpSpPr>
          <a:xfrm>
            <a:off x="1251614" y="4448644"/>
            <a:ext cx="4414416" cy="900000"/>
            <a:chOff x="4404" y="3075"/>
            <a:chExt cx="7481" cy="1084"/>
          </a:xfrm>
        </p:grpSpPr>
        <p:sp>
          <p:nvSpPr>
            <p:cNvPr id="35" name="圆角淘网出品 8">
              <a:extLst>
                <a:ext uri="{FF2B5EF4-FFF2-40B4-BE49-F238E27FC236}">
                  <a16:creationId xmlns:a16="http://schemas.microsoft.com/office/drawing/2014/main" id="{42D7B37D-C0A5-4326-B698-5C8D8D2A73BE}"/>
                </a:ext>
              </a:extLst>
            </p:cNvPr>
            <p:cNvSpPr/>
            <p:nvPr/>
          </p:nvSpPr>
          <p:spPr>
            <a:xfrm>
              <a:off x="5621" y="3075"/>
              <a:ext cx="6264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实验报告规范</a:t>
              </a:r>
            </a:p>
          </p:txBody>
        </p:sp>
        <p:sp>
          <p:nvSpPr>
            <p:cNvPr id="36" name="淘宝网出品 9">
              <a:extLst>
                <a:ext uri="{FF2B5EF4-FFF2-40B4-BE49-F238E27FC236}">
                  <a16:creationId xmlns:a16="http://schemas.microsoft.com/office/drawing/2014/main" id="{427A292B-471F-4FC5-BC3F-C92019C9F381}"/>
                </a:ext>
              </a:extLst>
            </p:cNvPr>
            <p:cNvSpPr/>
            <p:nvPr/>
          </p:nvSpPr>
          <p:spPr>
            <a:xfrm>
              <a:off x="4404" y="3223"/>
              <a:ext cx="1098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淘宝品 1">
            <a:extLst>
              <a:ext uri="{FF2B5EF4-FFF2-40B4-BE49-F238E27FC236}">
                <a16:creationId xmlns:a16="http://schemas.microsoft.com/office/drawing/2014/main" id="{A425800E-8A19-41BE-B531-BDB80069D63B}"/>
              </a:ext>
            </a:extLst>
          </p:cNvPr>
          <p:cNvGrpSpPr/>
          <p:nvPr/>
        </p:nvGrpSpPr>
        <p:grpSpPr>
          <a:xfrm>
            <a:off x="6336962" y="2109218"/>
            <a:ext cx="4414416" cy="900000"/>
            <a:chOff x="4404" y="3075"/>
            <a:chExt cx="7481" cy="1084"/>
          </a:xfrm>
        </p:grpSpPr>
        <p:sp>
          <p:nvSpPr>
            <p:cNvPr id="38" name="圆角淘网出品 8">
              <a:extLst>
                <a:ext uri="{FF2B5EF4-FFF2-40B4-BE49-F238E27FC236}">
                  <a16:creationId xmlns:a16="http://schemas.microsoft.com/office/drawing/2014/main" id="{BF651909-F3B2-4A6F-B84C-74A8CDED3A61}"/>
                </a:ext>
              </a:extLst>
            </p:cNvPr>
            <p:cNvSpPr/>
            <p:nvPr/>
          </p:nvSpPr>
          <p:spPr>
            <a:xfrm>
              <a:off x="5621" y="3075"/>
              <a:ext cx="6264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实验课程评分规则</a:t>
              </a:r>
            </a:p>
          </p:txBody>
        </p:sp>
        <p:sp>
          <p:nvSpPr>
            <p:cNvPr id="39" name="淘宝网出品 9">
              <a:extLst>
                <a:ext uri="{FF2B5EF4-FFF2-40B4-BE49-F238E27FC236}">
                  <a16:creationId xmlns:a16="http://schemas.microsoft.com/office/drawing/2014/main" id="{39B694FF-E99B-4122-81B6-521FCF5BB81C}"/>
                </a:ext>
              </a:extLst>
            </p:cNvPr>
            <p:cNvSpPr/>
            <p:nvPr/>
          </p:nvSpPr>
          <p:spPr>
            <a:xfrm>
              <a:off x="4404" y="3223"/>
              <a:ext cx="1098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淘宝品 1">
            <a:extLst>
              <a:ext uri="{FF2B5EF4-FFF2-40B4-BE49-F238E27FC236}">
                <a16:creationId xmlns:a16="http://schemas.microsoft.com/office/drawing/2014/main" id="{D8DCDD15-9FF1-40AA-9561-4C46E921BE3A}"/>
              </a:ext>
            </a:extLst>
          </p:cNvPr>
          <p:cNvGrpSpPr/>
          <p:nvPr/>
        </p:nvGrpSpPr>
        <p:grpSpPr>
          <a:xfrm>
            <a:off x="6336962" y="4448644"/>
            <a:ext cx="4414416" cy="900000"/>
            <a:chOff x="4404" y="3075"/>
            <a:chExt cx="7481" cy="1084"/>
          </a:xfrm>
        </p:grpSpPr>
        <p:sp>
          <p:nvSpPr>
            <p:cNvPr id="41" name="圆角淘网出品 8">
              <a:extLst>
                <a:ext uri="{FF2B5EF4-FFF2-40B4-BE49-F238E27FC236}">
                  <a16:creationId xmlns:a16="http://schemas.microsoft.com/office/drawing/2014/main" id="{F3256894-E968-4A11-BB6B-F48D43CCFD32}"/>
                </a:ext>
              </a:extLst>
            </p:cNvPr>
            <p:cNvSpPr/>
            <p:nvPr/>
          </p:nvSpPr>
          <p:spPr>
            <a:xfrm>
              <a:off x="5621" y="3075"/>
              <a:ext cx="6264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实验报告存档要求</a:t>
              </a:r>
            </a:p>
          </p:txBody>
        </p:sp>
        <p:sp>
          <p:nvSpPr>
            <p:cNvPr id="42" name="淘宝网出品 9">
              <a:extLst>
                <a:ext uri="{FF2B5EF4-FFF2-40B4-BE49-F238E27FC236}">
                  <a16:creationId xmlns:a16="http://schemas.microsoft.com/office/drawing/2014/main" id="{C6CA9197-0510-4C44-BF7B-C01DCE40721C}"/>
                </a:ext>
              </a:extLst>
            </p:cNvPr>
            <p:cNvSpPr/>
            <p:nvPr/>
          </p:nvSpPr>
          <p:spPr>
            <a:xfrm>
              <a:off x="4404" y="3223"/>
              <a:ext cx="1098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6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淘宝品 1">
            <a:extLst>
              <a:ext uri="{FF2B5EF4-FFF2-40B4-BE49-F238E27FC236}">
                <a16:creationId xmlns:a16="http://schemas.microsoft.com/office/drawing/2014/main" id="{D9071559-2193-4475-87EE-02857A61B2A9}"/>
              </a:ext>
            </a:extLst>
          </p:cNvPr>
          <p:cNvGrpSpPr/>
          <p:nvPr/>
        </p:nvGrpSpPr>
        <p:grpSpPr>
          <a:xfrm>
            <a:off x="6336962" y="3278931"/>
            <a:ext cx="4414416" cy="900000"/>
            <a:chOff x="4404" y="3075"/>
            <a:chExt cx="7481" cy="1084"/>
          </a:xfrm>
        </p:grpSpPr>
        <p:sp>
          <p:nvSpPr>
            <p:cNvPr id="44" name="圆角淘网出品 8">
              <a:extLst>
                <a:ext uri="{FF2B5EF4-FFF2-40B4-BE49-F238E27FC236}">
                  <a16:creationId xmlns:a16="http://schemas.microsoft.com/office/drawing/2014/main" id="{0F0FA8B8-D805-440E-810F-70C451CA9777}"/>
                </a:ext>
              </a:extLst>
            </p:cNvPr>
            <p:cNvSpPr/>
            <p:nvPr/>
          </p:nvSpPr>
          <p:spPr>
            <a:xfrm>
              <a:off x="5621" y="3075"/>
              <a:ext cx="6264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误差理论与数据处理</a:t>
              </a:r>
            </a:p>
          </p:txBody>
        </p:sp>
        <p:sp>
          <p:nvSpPr>
            <p:cNvPr id="45" name="淘宝网出品 9">
              <a:extLst>
                <a:ext uri="{FF2B5EF4-FFF2-40B4-BE49-F238E27FC236}">
                  <a16:creationId xmlns:a16="http://schemas.microsoft.com/office/drawing/2014/main" id="{7261993B-4779-42C2-A1A3-5FA6831A41DB}"/>
                </a:ext>
              </a:extLst>
            </p:cNvPr>
            <p:cNvSpPr/>
            <p:nvPr/>
          </p:nvSpPr>
          <p:spPr>
            <a:xfrm>
              <a:off x="4404" y="3223"/>
              <a:ext cx="1098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5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74">
            <a:extLst>
              <a:ext uri="{FF2B5EF4-FFF2-40B4-BE49-F238E27FC236}">
                <a16:creationId xmlns:a16="http://schemas.microsoft.com/office/drawing/2014/main" id="{4C1633ED-852E-4CFB-9FE6-EC68676BD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401371"/>
              </p:ext>
            </p:extLst>
          </p:nvPr>
        </p:nvGraphicFramePr>
        <p:xfrm>
          <a:off x="2087563" y="1403350"/>
          <a:ext cx="8345487" cy="5135564"/>
        </p:xfrm>
        <a:graphic>
          <a:graphicData uri="http://schemas.openxmlformats.org/drawingml/2006/table">
            <a:tbl>
              <a:tblPr/>
              <a:tblGrid>
                <a:gridCol w="177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隶书" panose="02010800040101010101" pitchFamily="2" charset="-122"/>
                          <a:cs typeface="Times New Roman" panose="02020603050405020304" pitchFamily="18" charset="0"/>
                        </a:rPr>
                        <a:t>函数表达式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隶书" panose="02010800040101010101" pitchFamily="2" charset="-122"/>
                          <a:cs typeface="Times New Roman" panose="02020603050405020304" pitchFamily="18" charset="0"/>
                        </a:rPr>
                        <a:t>合成标准不确定度公式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隶书" panose="02010800040101010101" pitchFamily="2" charset="-122"/>
                          <a:cs typeface="Times New Roman" panose="02020603050405020304" pitchFamily="18" charset="0"/>
                        </a:rPr>
                        <a:t>相对不确定度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33">
            <a:extLst>
              <a:ext uri="{FF2B5EF4-FFF2-40B4-BE49-F238E27FC236}">
                <a16:creationId xmlns:a16="http://schemas.microsoft.com/office/drawing/2014/main" id="{7F4140C2-2C26-4705-A464-245E0BB9B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24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7" name="Object 34">
            <a:extLst>
              <a:ext uri="{FF2B5EF4-FFF2-40B4-BE49-F238E27FC236}">
                <a16:creationId xmlns:a16="http://schemas.microsoft.com/office/drawing/2014/main" id="{D6A19325-DD84-4122-AF15-BBF6B6E88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14360"/>
              </p:ext>
            </p:extLst>
          </p:nvPr>
        </p:nvGraphicFramePr>
        <p:xfrm>
          <a:off x="2474913" y="2225675"/>
          <a:ext cx="10795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5" name="公式" r:id="rId4" imgW="748975" imgH="203112" progId="Equation.3">
                  <p:embed/>
                </p:oleObj>
              </mc:Choice>
              <mc:Fallback>
                <p:oleObj name="公式" r:id="rId4" imgW="748975" imgH="203112" progId="Equation.3">
                  <p:embed/>
                  <p:pic>
                    <p:nvPicPr>
                      <p:cNvPr id="36898" name="Object 34">
                        <a:extLst>
                          <a:ext uri="{FF2B5EF4-FFF2-40B4-BE49-F238E27FC236}">
                            <a16:creationId xmlns:a16="http://schemas.microsoft.com/office/drawing/2014/main" id="{DB8253CA-62EA-452D-8603-53FDE509F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2225675"/>
                        <a:ext cx="10795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5">
            <a:extLst>
              <a:ext uri="{FF2B5EF4-FFF2-40B4-BE49-F238E27FC236}">
                <a16:creationId xmlns:a16="http://schemas.microsoft.com/office/drawing/2014/main" id="{C6D7B6E8-8279-47CE-A691-33576D7E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24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0" name="Object 36">
            <a:extLst>
              <a:ext uri="{FF2B5EF4-FFF2-40B4-BE49-F238E27FC236}">
                <a16:creationId xmlns:a16="http://schemas.microsoft.com/office/drawing/2014/main" id="{C6E91C79-99CD-4A54-8554-89FE61B20D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387210"/>
              </p:ext>
            </p:extLst>
          </p:nvPr>
        </p:nvGraphicFramePr>
        <p:xfrm>
          <a:off x="2459038" y="2601913"/>
          <a:ext cx="10795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" name="公式" r:id="rId6" imgW="748975" imgH="203112" progId="Equation.3">
                  <p:embed/>
                </p:oleObj>
              </mc:Choice>
              <mc:Fallback>
                <p:oleObj name="公式" r:id="rId6" imgW="748975" imgH="203112" progId="Equation.3">
                  <p:embed/>
                  <p:pic>
                    <p:nvPicPr>
                      <p:cNvPr id="36900" name="Object 36">
                        <a:extLst>
                          <a:ext uri="{FF2B5EF4-FFF2-40B4-BE49-F238E27FC236}">
                            <a16:creationId xmlns:a16="http://schemas.microsoft.com/office/drawing/2014/main" id="{8228BA51-546A-4CC3-B8C6-143B2DCF5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2601913"/>
                        <a:ext cx="10795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7">
            <a:extLst>
              <a:ext uri="{FF2B5EF4-FFF2-40B4-BE49-F238E27FC236}">
                <a16:creationId xmlns:a16="http://schemas.microsoft.com/office/drawing/2014/main" id="{78B40B78-40AF-4313-BD55-B1CE77D8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752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6" name="Object 38">
            <a:extLst>
              <a:ext uri="{FF2B5EF4-FFF2-40B4-BE49-F238E27FC236}">
                <a16:creationId xmlns:a16="http://schemas.microsoft.com/office/drawing/2014/main" id="{7E6786C6-5261-4F17-A972-D18A3E147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6419"/>
              </p:ext>
            </p:extLst>
          </p:nvPr>
        </p:nvGraphicFramePr>
        <p:xfrm>
          <a:off x="3940175" y="2124075"/>
          <a:ext cx="31781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7" name="公式" r:id="rId8" imgW="1663700" imgH="342900" progId="Equation.3">
                  <p:embed/>
                </p:oleObj>
              </mc:Choice>
              <mc:Fallback>
                <p:oleObj name="公式" r:id="rId8" imgW="1663700" imgH="342900" progId="Equation.3">
                  <p:embed/>
                  <p:pic>
                    <p:nvPicPr>
                      <p:cNvPr id="36902" name="Object 38">
                        <a:extLst>
                          <a:ext uri="{FF2B5EF4-FFF2-40B4-BE49-F238E27FC236}">
                            <a16:creationId xmlns:a16="http://schemas.microsoft.com/office/drawing/2014/main" id="{522A0A5C-D1D8-4907-BAAF-6023EA368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2124075"/>
                        <a:ext cx="31781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9">
            <a:extLst>
              <a:ext uri="{FF2B5EF4-FFF2-40B4-BE49-F238E27FC236}">
                <a16:creationId xmlns:a16="http://schemas.microsoft.com/office/drawing/2014/main" id="{C2909BF0-8367-47A2-82E1-E741A1718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6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8" name="Object 40">
            <a:extLst>
              <a:ext uri="{FF2B5EF4-FFF2-40B4-BE49-F238E27FC236}">
                <a16:creationId xmlns:a16="http://schemas.microsoft.com/office/drawing/2014/main" id="{69E97850-E9AB-4B4C-85EF-564B3D5D31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644979"/>
              </p:ext>
            </p:extLst>
          </p:nvPr>
        </p:nvGraphicFramePr>
        <p:xfrm>
          <a:off x="7578725" y="2120900"/>
          <a:ext cx="2427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8" name="公式" r:id="rId10" imgW="1206500" imgH="457200" progId="Equation.3">
                  <p:embed/>
                </p:oleObj>
              </mc:Choice>
              <mc:Fallback>
                <p:oleObj name="公式" r:id="rId10" imgW="1206500" imgH="457200" progId="Equation.3">
                  <p:embed/>
                  <p:pic>
                    <p:nvPicPr>
                      <p:cNvPr id="36904" name="Object 40">
                        <a:extLst>
                          <a:ext uri="{FF2B5EF4-FFF2-40B4-BE49-F238E27FC236}">
                            <a16:creationId xmlns:a16="http://schemas.microsoft.com/office/drawing/2014/main" id="{A5141521-A80C-4423-BFE5-3648692C3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2120900"/>
                        <a:ext cx="24272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41">
            <a:extLst>
              <a:ext uri="{FF2B5EF4-FFF2-40B4-BE49-F238E27FC236}">
                <a16:creationId xmlns:a16="http://schemas.microsoft.com/office/drawing/2014/main" id="{899FE89D-C520-49C5-B46A-8C37EB31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24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0" name="Object 42">
            <a:extLst>
              <a:ext uri="{FF2B5EF4-FFF2-40B4-BE49-F238E27FC236}">
                <a16:creationId xmlns:a16="http://schemas.microsoft.com/office/drawing/2014/main" id="{0A5A1FB6-1373-41B5-9AD8-31C2CCD61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213970"/>
              </p:ext>
            </p:extLst>
          </p:nvPr>
        </p:nvGraphicFramePr>
        <p:xfrm>
          <a:off x="2547938" y="3060700"/>
          <a:ext cx="647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" name="公式" r:id="rId12" imgW="469696" imgH="203112" progId="Equation.3">
                  <p:embed/>
                </p:oleObj>
              </mc:Choice>
              <mc:Fallback>
                <p:oleObj name="公式" r:id="rId12" imgW="469696" imgH="203112" progId="Equation.3">
                  <p:embed/>
                  <p:pic>
                    <p:nvPicPr>
                      <p:cNvPr id="36906" name="Object 42">
                        <a:extLst>
                          <a:ext uri="{FF2B5EF4-FFF2-40B4-BE49-F238E27FC236}">
                            <a16:creationId xmlns:a16="http://schemas.microsoft.com/office/drawing/2014/main" id="{82FE61AC-3D51-4F18-B01F-1DFA6E9FB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060700"/>
                        <a:ext cx="647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3">
            <a:extLst>
              <a:ext uri="{FF2B5EF4-FFF2-40B4-BE49-F238E27FC236}">
                <a16:creationId xmlns:a16="http://schemas.microsoft.com/office/drawing/2014/main" id="{FA54484A-06A7-42D2-BB68-DE0C0D575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24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2" name="Object 44">
            <a:extLst>
              <a:ext uri="{FF2B5EF4-FFF2-40B4-BE49-F238E27FC236}">
                <a16:creationId xmlns:a16="http://schemas.microsoft.com/office/drawing/2014/main" id="{F4C8AFA8-A21F-44A9-ABAB-2F6FDF0B8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594288"/>
              </p:ext>
            </p:extLst>
          </p:nvPr>
        </p:nvGraphicFramePr>
        <p:xfrm>
          <a:off x="2476500" y="3348038"/>
          <a:ext cx="9985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0" name="公式" r:id="rId14" imgW="571252" imgH="203112" progId="Equation.3">
                  <p:embed/>
                </p:oleObj>
              </mc:Choice>
              <mc:Fallback>
                <p:oleObj name="公式" r:id="rId14" imgW="571252" imgH="203112" progId="Equation.3">
                  <p:embed/>
                  <p:pic>
                    <p:nvPicPr>
                      <p:cNvPr id="36908" name="Object 44">
                        <a:extLst>
                          <a:ext uri="{FF2B5EF4-FFF2-40B4-BE49-F238E27FC236}">
                            <a16:creationId xmlns:a16="http://schemas.microsoft.com/office/drawing/2014/main" id="{D087C77E-98BF-4040-8C7D-858FEDF7A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348038"/>
                        <a:ext cx="9985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5">
            <a:extLst>
              <a:ext uri="{FF2B5EF4-FFF2-40B4-BE49-F238E27FC236}">
                <a16:creationId xmlns:a16="http://schemas.microsoft.com/office/drawing/2014/main" id="{B65F19EE-B190-4B15-9C56-EF4294FCD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06996"/>
              </p:ext>
            </p:extLst>
          </p:nvPr>
        </p:nvGraphicFramePr>
        <p:xfrm>
          <a:off x="4086225" y="3060700"/>
          <a:ext cx="19700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1" name="公式" r:id="rId16" imgW="825500" imgH="254000" progId="Equation.3">
                  <p:embed/>
                </p:oleObj>
              </mc:Choice>
              <mc:Fallback>
                <p:oleObj name="公式" r:id="rId16" imgW="825500" imgH="254000" progId="Equation.3">
                  <p:embed/>
                  <p:pic>
                    <p:nvPicPr>
                      <p:cNvPr id="36909" name="Object 45">
                        <a:extLst>
                          <a:ext uri="{FF2B5EF4-FFF2-40B4-BE49-F238E27FC236}">
                            <a16:creationId xmlns:a16="http://schemas.microsoft.com/office/drawing/2014/main" id="{4533A27B-F0CA-424E-8E93-CC7EEE291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3060700"/>
                        <a:ext cx="19700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6">
            <a:extLst>
              <a:ext uri="{FF2B5EF4-FFF2-40B4-BE49-F238E27FC236}">
                <a16:creationId xmlns:a16="http://schemas.microsoft.com/office/drawing/2014/main" id="{F436A31F-2BDF-43B3-9186-B982E3959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987205"/>
              </p:ext>
            </p:extLst>
          </p:nvPr>
        </p:nvGraphicFramePr>
        <p:xfrm>
          <a:off x="7350125" y="3108325"/>
          <a:ext cx="30241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2" name="公式" r:id="rId18" imgW="1002865" imgH="304668" progId="Equation.3">
                  <p:embed/>
                </p:oleObj>
              </mc:Choice>
              <mc:Fallback>
                <p:oleObj name="公式" r:id="rId18" imgW="1002865" imgH="304668" progId="Equation.3">
                  <p:embed/>
                  <p:pic>
                    <p:nvPicPr>
                      <p:cNvPr id="36910" name="Object 46">
                        <a:extLst>
                          <a:ext uri="{FF2B5EF4-FFF2-40B4-BE49-F238E27FC236}">
                            <a16:creationId xmlns:a16="http://schemas.microsoft.com/office/drawing/2014/main" id="{9ECEE9C0-211E-4DA9-A538-BB5F62143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25" y="3108325"/>
                        <a:ext cx="30241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7">
            <a:extLst>
              <a:ext uri="{FF2B5EF4-FFF2-40B4-BE49-F238E27FC236}">
                <a16:creationId xmlns:a16="http://schemas.microsoft.com/office/drawing/2014/main" id="{F668F8BA-0A12-461F-9911-F8ED89924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86985"/>
              </p:ext>
            </p:extLst>
          </p:nvPr>
        </p:nvGraphicFramePr>
        <p:xfrm>
          <a:off x="2459038" y="3962400"/>
          <a:ext cx="11509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3" name="公式" r:id="rId20" imgW="469696" imgH="177723" progId="Equation.3">
                  <p:embed/>
                </p:oleObj>
              </mc:Choice>
              <mc:Fallback>
                <p:oleObj name="公式" r:id="rId20" imgW="469696" imgH="177723" progId="Equation.3">
                  <p:embed/>
                  <p:pic>
                    <p:nvPicPr>
                      <p:cNvPr id="36911" name="Object 47">
                        <a:extLst>
                          <a:ext uri="{FF2B5EF4-FFF2-40B4-BE49-F238E27FC236}">
                            <a16:creationId xmlns:a16="http://schemas.microsoft.com/office/drawing/2014/main" id="{BB7725AB-CB58-4693-B6FA-3BB32494A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3962400"/>
                        <a:ext cx="11509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8">
            <a:extLst>
              <a:ext uri="{FF2B5EF4-FFF2-40B4-BE49-F238E27FC236}">
                <a16:creationId xmlns:a16="http://schemas.microsoft.com/office/drawing/2014/main" id="{91940CF1-569C-4BFB-8017-5D44868BF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505934"/>
              </p:ext>
            </p:extLst>
          </p:nvPr>
        </p:nvGraphicFramePr>
        <p:xfrm>
          <a:off x="4308475" y="3962400"/>
          <a:ext cx="17478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4" name="Equation" r:id="rId22" imgW="698500" imgH="241300" progId="Equation.DSMT4">
                  <p:embed/>
                </p:oleObj>
              </mc:Choice>
              <mc:Fallback>
                <p:oleObj name="Equation" r:id="rId22" imgW="698500" imgH="241300" progId="Equation.DSMT4">
                  <p:embed/>
                  <p:pic>
                    <p:nvPicPr>
                      <p:cNvPr id="36912" name="Object 48">
                        <a:extLst>
                          <a:ext uri="{FF2B5EF4-FFF2-40B4-BE49-F238E27FC236}">
                            <a16:creationId xmlns:a16="http://schemas.microsoft.com/office/drawing/2014/main" id="{7CE045A8-6441-4B72-9AF3-5959A23E5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3962400"/>
                        <a:ext cx="17478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9">
            <a:extLst>
              <a:ext uri="{FF2B5EF4-FFF2-40B4-BE49-F238E27FC236}">
                <a16:creationId xmlns:a16="http://schemas.microsoft.com/office/drawing/2014/main" id="{F8A0304F-9505-4A44-8D5C-E9D8B98F2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71084"/>
              </p:ext>
            </p:extLst>
          </p:nvPr>
        </p:nvGraphicFramePr>
        <p:xfrm>
          <a:off x="7754938" y="3962400"/>
          <a:ext cx="11795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5" name="公式" r:id="rId24" imgW="545863" imgH="228501" progId="Equation.3">
                  <p:embed/>
                </p:oleObj>
              </mc:Choice>
              <mc:Fallback>
                <p:oleObj name="公式" r:id="rId24" imgW="545863" imgH="228501" progId="Equation.3">
                  <p:embed/>
                  <p:pic>
                    <p:nvPicPr>
                      <p:cNvPr id="36913" name="Object 49">
                        <a:extLst>
                          <a:ext uri="{FF2B5EF4-FFF2-40B4-BE49-F238E27FC236}">
                            <a16:creationId xmlns:a16="http://schemas.microsoft.com/office/drawing/2014/main" id="{A7AA00F9-A54D-4676-8A6A-E70E6EE22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8" y="3962400"/>
                        <a:ext cx="11795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0">
            <a:extLst>
              <a:ext uri="{FF2B5EF4-FFF2-40B4-BE49-F238E27FC236}">
                <a16:creationId xmlns:a16="http://schemas.microsoft.com/office/drawing/2014/main" id="{6F0DE160-2C94-4BD2-81A3-F7E8EF229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777226"/>
              </p:ext>
            </p:extLst>
          </p:nvPr>
        </p:nvGraphicFramePr>
        <p:xfrm>
          <a:off x="2482850" y="4957763"/>
          <a:ext cx="1071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6" name="公式" r:id="rId26" imgW="520700" imgH="228600" progId="Equation.3">
                  <p:embed/>
                </p:oleObj>
              </mc:Choice>
              <mc:Fallback>
                <p:oleObj name="公式" r:id="rId26" imgW="520700" imgH="228600" progId="Equation.3">
                  <p:embed/>
                  <p:pic>
                    <p:nvPicPr>
                      <p:cNvPr id="36914" name="Object 50">
                        <a:extLst>
                          <a:ext uri="{FF2B5EF4-FFF2-40B4-BE49-F238E27FC236}">
                            <a16:creationId xmlns:a16="http://schemas.microsoft.com/office/drawing/2014/main" id="{D400F8B9-8799-4BAE-BAF5-114C5056C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957763"/>
                        <a:ext cx="10715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1">
            <a:extLst>
              <a:ext uri="{FF2B5EF4-FFF2-40B4-BE49-F238E27FC236}">
                <a16:creationId xmlns:a16="http://schemas.microsoft.com/office/drawing/2014/main" id="{CF51BA88-BD52-4151-AB26-4361BEC9C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211633"/>
              </p:ext>
            </p:extLst>
          </p:nvPr>
        </p:nvGraphicFramePr>
        <p:xfrm>
          <a:off x="4411663" y="4787900"/>
          <a:ext cx="20462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7" name="公式" r:id="rId28" imgW="825500" imgH="254000" progId="Equation.3">
                  <p:embed/>
                </p:oleObj>
              </mc:Choice>
              <mc:Fallback>
                <p:oleObj name="公式" r:id="rId28" imgW="825500" imgH="254000" progId="Equation.3">
                  <p:embed/>
                  <p:pic>
                    <p:nvPicPr>
                      <p:cNvPr id="36915" name="Object 51">
                        <a:extLst>
                          <a:ext uri="{FF2B5EF4-FFF2-40B4-BE49-F238E27FC236}">
                            <a16:creationId xmlns:a16="http://schemas.microsoft.com/office/drawing/2014/main" id="{6063EB43-6F28-43CE-8E9C-D880231FD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4787900"/>
                        <a:ext cx="204628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2">
            <a:extLst>
              <a:ext uri="{FF2B5EF4-FFF2-40B4-BE49-F238E27FC236}">
                <a16:creationId xmlns:a16="http://schemas.microsoft.com/office/drawing/2014/main" id="{54F40D30-C519-48A2-8269-1B5A4D179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78817"/>
              </p:ext>
            </p:extLst>
          </p:nvPr>
        </p:nvGraphicFramePr>
        <p:xfrm>
          <a:off x="7858125" y="4765675"/>
          <a:ext cx="13731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8" name="公式" r:id="rId29" imgW="660113" imgH="393529" progId="Equation.3">
                  <p:embed/>
                </p:oleObj>
              </mc:Choice>
              <mc:Fallback>
                <p:oleObj name="公式" r:id="rId29" imgW="660113" imgH="393529" progId="Equation.3">
                  <p:embed/>
                  <p:pic>
                    <p:nvPicPr>
                      <p:cNvPr id="36916" name="Object 52">
                        <a:extLst>
                          <a:ext uri="{FF2B5EF4-FFF2-40B4-BE49-F238E27FC236}">
                            <a16:creationId xmlns:a16="http://schemas.microsoft.com/office/drawing/2014/main" id="{94ACED83-9E65-4EA6-9407-97E46D70E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4765675"/>
                        <a:ext cx="13731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53">
            <a:extLst>
              <a:ext uri="{FF2B5EF4-FFF2-40B4-BE49-F238E27FC236}">
                <a16:creationId xmlns:a16="http://schemas.microsoft.com/office/drawing/2014/main" id="{BFF61D23-0A9B-4B8E-A8C3-6FC67EF93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48438"/>
              </p:ext>
            </p:extLst>
          </p:nvPr>
        </p:nvGraphicFramePr>
        <p:xfrm>
          <a:off x="2547938" y="5795963"/>
          <a:ext cx="11509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9" name="公式" r:id="rId31" imgW="672808" imgH="418918" progId="Equation.3">
                  <p:embed/>
                </p:oleObj>
              </mc:Choice>
              <mc:Fallback>
                <p:oleObj name="公式" r:id="rId31" imgW="672808" imgH="418918" progId="Equation.3">
                  <p:embed/>
                  <p:pic>
                    <p:nvPicPr>
                      <p:cNvPr id="36917" name="Object 53">
                        <a:extLst>
                          <a:ext uri="{FF2B5EF4-FFF2-40B4-BE49-F238E27FC236}">
                            <a16:creationId xmlns:a16="http://schemas.microsoft.com/office/drawing/2014/main" id="{595D8DDA-8AE7-4B3C-92EA-D0DA8D32D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795963"/>
                        <a:ext cx="11509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4">
            <a:extLst>
              <a:ext uri="{FF2B5EF4-FFF2-40B4-BE49-F238E27FC236}">
                <a16:creationId xmlns:a16="http://schemas.microsoft.com/office/drawing/2014/main" id="{76A6E5C1-DD41-4CF0-84FC-6C16A619B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725654"/>
              </p:ext>
            </p:extLst>
          </p:nvPr>
        </p:nvGraphicFramePr>
        <p:xfrm>
          <a:off x="4411663" y="5940425"/>
          <a:ext cx="1511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0" name="公式" r:id="rId33" imgW="825500" imgH="254000" progId="Equation.3">
                  <p:embed/>
                </p:oleObj>
              </mc:Choice>
              <mc:Fallback>
                <p:oleObj name="公式" r:id="rId33" imgW="825500" imgH="254000" progId="Equation.3">
                  <p:embed/>
                  <p:pic>
                    <p:nvPicPr>
                      <p:cNvPr id="36918" name="Object 54">
                        <a:extLst>
                          <a:ext uri="{FF2B5EF4-FFF2-40B4-BE49-F238E27FC236}">
                            <a16:creationId xmlns:a16="http://schemas.microsoft.com/office/drawing/2014/main" id="{5534629B-00E1-4888-A14E-03ECB77A8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5940425"/>
                        <a:ext cx="1511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5">
            <a:extLst>
              <a:ext uri="{FF2B5EF4-FFF2-40B4-BE49-F238E27FC236}">
                <a16:creationId xmlns:a16="http://schemas.microsoft.com/office/drawing/2014/main" id="{B77B4C17-A0B9-4AC9-A27C-2D1DD7341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03073"/>
              </p:ext>
            </p:extLst>
          </p:nvPr>
        </p:nvGraphicFramePr>
        <p:xfrm>
          <a:off x="7250113" y="5795963"/>
          <a:ext cx="31686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1" name="公式" r:id="rId34" imgW="1993035" imgH="317362" progId="Equation.3">
                  <p:embed/>
                </p:oleObj>
              </mc:Choice>
              <mc:Fallback>
                <p:oleObj name="公式" r:id="rId34" imgW="1993035" imgH="317362" progId="Equation.3">
                  <p:embed/>
                  <p:pic>
                    <p:nvPicPr>
                      <p:cNvPr id="36919" name="Object 55">
                        <a:extLst>
                          <a:ext uri="{FF2B5EF4-FFF2-40B4-BE49-F238E27FC236}">
                            <a16:creationId xmlns:a16="http://schemas.microsoft.com/office/drawing/2014/main" id="{D916EFAA-DB48-4E36-81D2-EF0FEDE09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5795963"/>
                        <a:ext cx="31686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淘出品 4">
            <a:extLst>
              <a:ext uri="{FF2B5EF4-FFF2-40B4-BE49-F238E27FC236}">
                <a16:creationId xmlns:a16="http://schemas.microsoft.com/office/drawing/2014/main" id="{3336F31A-F37F-4DCD-9468-704693837A34}"/>
              </a:ext>
            </a:extLst>
          </p:cNvPr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6795F81-BBBF-429B-ACC8-D6B1DE9728C1}"/>
              </a:ext>
            </a:extLst>
          </p:cNvPr>
          <p:cNvSpPr txBox="1"/>
          <p:nvPr/>
        </p:nvSpPr>
        <p:spPr>
          <a:xfrm>
            <a:off x="4308475" y="957234"/>
            <a:ext cx="4298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ea typeface="华文隶书" panose="02010800040101010101" pitchFamily="2" charset="-122"/>
              </a:rPr>
              <a:t>常用函数的不确定度传递公式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24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B42F34-1FCB-4D72-B31F-2D711204C80D}"/>
              </a:ext>
            </a:extLst>
          </p:cNvPr>
          <p:cNvSpPr txBox="1"/>
          <p:nvPr/>
        </p:nvSpPr>
        <p:spPr>
          <a:xfrm>
            <a:off x="1248521" y="1316766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3D74A7"/>
                </a:solidFill>
                <a:latin typeface="+mn-ea"/>
              </a:rPr>
              <a:t>例</a:t>
            </a:r>
            <a:r>
              <a:rPr kumimoji="1" lang="en-US" altLang="zh-CN" sz="2000" b="1" dirty="0">
                <a:solidFill>
                  <a:srgbClr val="3D74A7"/>
                </a:solidFill>
                <a:latin typeface="+mn-ea"/>
              </a:rPr>
              <a:t>2</a:t>
            </a:r>
            <a:r>
              <a:rPr kumimoji="1" lang="zh-CN" altLang="en-US" sz="2000" b="1" dirty="0">
                <a:solidFill>
                  <a:srgbClr val="3D74A7"/>
                </a:solidFill>
                <a:latin typeface="+mn-ea"/>
              </a:rPr>
              <a:t>：拉伸法测杨氏模量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3D74A7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endParaRPr lang="zh-CN" altLang="en-US" sz="2000" dirty="0">
              <a:solidFill>
                <a:srgbClr val="3D74A7"/>
              </a:solidFill>
              <a:latin typeface="+mn-ea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F8A2112-E7A9-46B0-B6CC-62B49DB4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4" y="1817225"/>
            <a:ext cx="28346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sz="2000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+mn-ea"/>
                <a:ea typeface="+mn-ea"/>
                <a:cs typeface="Times New Roman" panose="02020603050405020304" pitchFamily="18" charset="0"/>
              </a:rPr>
              <a:t>、计算杨氏模量 </a:t>
            </a:r>
            <a:r>
              <a:rPr lang="en-US" altLang="zh-CN" sz="2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zh-CN" altLang="en-US" sz="2000" i="1" dirty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lang="zh-CN" altLang="en-US" sz="20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C2410E36-E8B0-45EC-96E6-57EEDB4F2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81626"/>
              </p:ext>
            </p:extLst>
          </p:nvPr>
        </p:nvGraphicFramePr>
        <p:xfrm>
          <a:off x="1874838" y="2460626"/>
          <a:ext cx="1384279" cy="657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6" name="Equation" r:id="rId4" imgW="698197" imgH="393529" progId="Equation.DSMT4">
                  <p:embed/>
                </p:oleObj>
              </mc:Choice>
              <mc:Fallback>
                <p:oleObj name="Equation" r:id="rId4" imgW="698197" imgH="393529" progId="Equation.DSMT4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31C63292-9C41-4EEE-A593-52B02F5C8C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460626"/>
                        <a:ext cx="1384279" cy="657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5B6372C7-9E01-493D-A76D-14C15B8BF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807632"/>
              </p:ext>
            </p:extLst>
          </p:nvPr>
        </p:nvGraphicFramePr>
        <p:xfrm>
          <a:off x="3333750" y="2489201"/>
          <a:ext cx="5219700" cy="991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7" name="Equation" r:id="rId6" imgW="2679700" imgH="609600" progId="Equation.DSMT4">
                  <p:embed/>
                </p:oleObj>
              </mc:Choice>
              <mc:Fallback>
                <p:oleObj name="Equation" r:id="rId6" imgW="2679700" imgH="609600" progId="Equation.DSMT4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:a16="http://schemas.microsoft.com/office/drawing/2014/main" id="{E44F4894-45DA-4CB2-85E2-9DBEE90D0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489201"/>
                        <a:ext cx="5219700" cy="991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">
            <a:extLst>
              <a:ext uri="{FF2B5EF4-FFF2-40B4-BE49-F238E27FC236}">
                <a16:creationId xmlns:a16="http://schemas.microsoft.com/office/drawing/2014/main" id="{6A33481F-3D27-4491-B326-B3838C72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4" y="3734955"/>
            <a:ext cx="6389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sz="200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latin typeface="+mn-ea"/>
                <a:ea typeface="+mn-ea"/>
              </a:rPr>
              <a:t>计算</a:t>
            </a:r>
            <a:r>
              <a:rPr lang="zh-CN" altLang="en-US" sz="2000" b="1" dirty="0"/>
              <a:t>△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000" i="1" dirty="0">
                <a:latin typeface="+mn-ea"/>
                <a:ea typeface="+mn-ea"/>
              </a:rPr>
              <a:t>：</a:t>
            </a:r>
            <a:r>
              <a:rPr lang="zh-CN" altLang="en-US" sz="2000" dirty="0">
                <a:latin typeface="+mn-ea"/>
                <a:ea typeface="+mn-ea"/>
              </a:rPr>
              <a:t>测量结果的相对不确定度</a:t>
            </a:r>
            <a:endParaRPr lang="zh-CN" altLang="en-US" sz="20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46866833-8D08-44FA-828E-4D0C5B090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106445"/>
              </p:ext>
            </p:extLst>
          </p:nvPr>
        </p:nvGraphicFramePr>
        <p:xfrm>
          <a:off x="1874838" y="4527605"/>
          <a:ext cx="7486650" cy="86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8" name="Equation" r:id="rId8" imgW="3810000" imgH="508000" progId="Equation.DSMT4">
                  <p:embed/>
                </p:oleObj>
              </mc:Choice>
              <mc:Fallback>
                <p:oleObj name="Equation" r:id="rId8" imgW="3810000" imgH="508000" progId="Equation.DSMT4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:a16="http://schemas.microsoft.com/office/drawing/2014/main" id="{3F995841-2ABF-485A-BCB7-748539923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527605"/>
                        <a:ext cx="7486650" cy="86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9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766D991-9B2B-4297-95F9-C24E96753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661262"/>
              </p:ext>
            </p:extLst>
          </p:nvPr>
        </p:nvGraphicFramePr>
        <p:xfrm>
          <a:off x="1852613" y="1144588"/>
          <a:ext cx="3554413" cy="94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4" imgW="1511300" imgH="419100" progId="Equation.DSMT4">
                  <p:embed/>
                </p:oleObj>
              </mc:Choice>
              <mc:Fallback>
                <p:oleObj name="Equation" r:id="rId4" imgW="1511300" imgH="419100" progId="Equation.DSMT4">
                  <p:embed/>
                  <p:pic>
                    <p:nvPicPr>
                      <p:cNvPr id="39950" name="Object 6">
                        <a:extLst>
                          <a:ext uri="{FF2B5EF4-FFF2-40B4-BE49-F238E27FC236}">
                            <a16:creationId xmlns:a16="http://schemas.microsoft.com/office/drawing/2014/main" id="{7F741F35-3631-43A6-929E-B0CE74FFC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144588"/>
                        <a:ext cx="3554413" cy="949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F5CF0423-AF11-42C5-B153-65B0035FF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06721"/>
              </p:ext>
            </p:extLst>
          </p:nvPr>
        </p:nvGraphicFramePr>
        <p:xfrm>
          <a:off x="1852613" y="2005394"/>
          <a:ext cx="3016250" cy="89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6" imgW="1282700" imgH="393700" progId="Equation.DSMT4">
                  <p:embed/>
                </p:oleObj>
              </mc:Choice>
              <mc:Fallback>
                <p:oleObj name="Equation" r:id="rId6" imgW="1282700" imgH="393700" progId="Equation.DSMT4">
                  <p:embed/>
                  <p:pic>
                    <p:nvPicPr>
                      <p:cNvPr id="39951" name="Object 10">
                        <a:extLst>
                          <a:ext uri="{FF2B5EF4-FFF2-40B4-BE49-F238E27FC236}">
                            <a16:creationId xmlns:a16="http://schemas.microsoft.com/office/drawing/2014/main" id="{2F5A9001-7448-45DC-BF1B-0A0C99E0F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2005394"/>
                        <a:ext cx="3016250" cy="89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402337A5-CC5D-41AE-B99C-94EEA17B2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529157"/>
              </p:ext>
            </p:extLst>
          </p:nvPr>
        </p:nvGraphicFramePr>
        <p:xfrm>
          <a:off x="6599238" y="1301750"/>
          <a:ext cx="3852863" cy="94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Equation" r:id="rId8" imgW="1638300" imgH="419100" progId="Equation.DSMT4">
                  <p:embed/>
                </p:oleObj>
              </mc:Choice>
              <mc:Fallback>
                <p:oleObj name="Equation" r:id="rId8" imgW="1638300" imgH="419100" progId="Equation.DSMT4">
                  <p:embed/>
                  <p:pic>
                    <p:nvPicPr>
                      <p:cNvPr id="39947" name="Object 16">
                        <a:extLst>
                          <a:ext uri="{FF2B5EF4-FFF2-40B4-BE49-F238E27FC236}">
                            <a16:creationId xmlns:a16="http://schemas.microsoft.com/office/drawing/2014/main" id="{4CB13963-897E-4E92-AF59-4CEF74E07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1301750"/>
                        <a:ext cx="3852863" cy="949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CC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FFCC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>
            <a:extLst>
              <a:ext uri="{FF2B5EF4-FFF2-40B4-BE49-F238E27FC236}">
                <a16:creationId xmlns:a16="http://schemas.microsoft.com/office/drawing/2014/main" id="{97A2D7E9-CF50-43BD-A5B9-85691B1C6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467370"/>
              </p:ext>
            </p:extLst>
          </p:nvPr>
        </p:nvGraphicFramePr>
        <p:xfrm>
          <a:off x="6589713" y="2141348"/>
          <a:ext cx="3313113" cy="89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10" imgW="1409088" imgH="393529" progId="Equation.DSMT4">
                  <p:embed/>
                </p:oleObj>
              </mc:Choice>
              <mc:Fallback>
                <p:oleObj name="Equation" r:id="rId10" imgW="1409088" imgH="393529" progId="Equation.DSMT4">
                  <p:embed/>
                  <p:pic>
                    <p:nvPicPr>
                      <p:cNvPr id="39948" name="Object 17">
                        <a:extLst>
                          <a:ext uri="{FF2B5EF4-FFF2-40B4-BE49-F238E27FC236}">
                            <a16:creationId xmlns:a16="http://schemas.microsoft.com/office/drawing/2014/main" id="{1D66EA11-B817-4EB1-A88A-3BCE905CC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2141348"/>
                        <a:ext cx="3313113" cy="891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CCCC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FFCC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99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>
            <a:extLst>
              <a:ext uri="{FF2B5EF4-FFF2-40B4-BE49-F238E27FC236}">
                <a16:creationId xmlns:a16="http://schemas.microsoft.com/office/drawing/2014/main" id="{D2DEB928-7F17-432E-BB8B-D4FFC5761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31963"/>
              </p:ext>
            </p:extLst>
          </p:nvPr>
        </p:nvGraphicFramePr>
        <p:xfrm>
          <a:off x="1758950" y="4049713"/>
          <a:ext cx="3971925" cy="94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12" imgW="1689100" imgH="419100" progId="Equation.DSMT4">
                  <p:embed/>
                </p:oleObj>
              </mc:Choice>
              <mc:Fallback>
                <p:oleObj name="Equation" r:id="rId12" imgW="1689100" imgH="419100" progId="Equation.DSMT4">
                  <p:embed/>
                  <p:pic>
                    <p:nvPicPr>
                      <p:cNvPr id="39944" name="Object 24">
                        <a:extLst>
                          <a:ext uri="{FF2B5EF4-FFF2-40B4-BE49-F238E27FC236}">
                            <a16:creationId xmlns:a16="http://schemas.microsoft.com/office/drawing/2014/main" id="{FE507144-358E-41DA-92E6-36EDD39AAB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049713"/>
                        <a:ext cx="3971925" cy="949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>
            <a:extLst>
              <a:ext uri="{FF2B5EF4-FFF2-40B4-BE49-F238E27FC236}">
                <a16:creationId xmlns:a16="http://schemas.microsoft.com/office/drawing/2014/main" id="{263F18D4-54D3-418B-A296-107DDB0DA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3395"/>
              </p:ext>
            </p:extLst>
          </p:nvPr>
        </p:nvGraphicFramePr>
        <p:xfrm>
          <a:off x="1752600" y="4889311"/>
          <a:ext cx="3195638" cy="89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14" imgW="1358310" imgH="393529" progId="Equation.DSMT4">
                  <p:embed/>
                </p:oleObj>
              </mc:Choice>
              <mc:Fallback>
                <p:oleObj name="Equation" r:id="rId14" imgW="1358310" imgH="393529" progId="Equation.DSMT4">
                  <p:embed/>
                  <p:pic>
                    <p:nvPicPr>
                      <p:cNvPr id="39945" name="Object 25">
                        <a:extLst>
                          <a:ext uri="{FF2B5EF4-FFF2-40B4-BE49-F238E27FC236}">
                            <a16:creationId xmlns:a16="http://schemas.microsoft.com/office/drawing/2014/main" id="{DE1C4EC3-B3EB-4A1B-9FA3-052493621E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89311"/>
                        <a:ext cx="3195638" cy="89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F4E93163-9155-49D0-9A28-0A503B8B0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350332"/>
              </p:ext>
            </p:extLst>
          </p:nvPr>
        </p:nvGraphicFramePr>
        <p:xfrm>
          <a:off x="6526213" y="4020997"/>
          <a:ext cx="4181475" cy="94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16" imgW="1778000" imgH="419100" progId="Equation.DSMT4">
                  <p:embed/>
                </p:oleObj>
              </mc:Choice>
              <mc:Fallback>
                <p:oleObj name="Equation" r:id="rId16" imgW="1778000" imgH="419100" progId="Equation.DSMT4">
                  <p:embed/>
                  <p:pic>
                    <p:nvPicPr>
                      <p:cNvPr id="40964" name="Object 6">
                        <a:extLst>
                          <a:ext uri="{FF2B5EF4-FFF2-40B4-BE49-F238E27FC236}">
                            <a16:creationId xmlns:a16="http://schemas.microsoft.com/office/drawing/2014/main" id="{FA880CD3-6CF1-4B2E-B910-5B2A176CC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4020997"/>
                        <a:ext cx="4181475" cy="949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>
            <a:extLst>
              <a:ext uri="{FF2B5EF4-FFF2-40B4-BE49-F238E27FC236}">
                <a16:creationId xmlns:a16="http://schemas.microsoft.com/office/drawing/2014/main" id="{871E64E3-D4EA-4077-82B9-F514F8027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934125"/>
              </p:ext>
            </p:extLst>
          </p:nvPr>
        </p:nvGraphicFramePr>
        <p:xfrm>
          <a:off x="6542088" y="4962336"/>
          <a:ext cx="3286125" cy="89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18" imgW="1396394" imgH="393529" progId="Equation.DSMT4">
                  <p:embed/>
                </p:oleObj>
              </mc:Choice>
              <mc:Fallback>
                <p:oleObj name="Equation" r:id="rId18" imgW="1396394" imgH="393529" progId="Equation.DSMT4">
                  <p:embed/>
                  <p:pic>
                    <p:nvPicPr>
                      <p:cNvPr id="40965" name="Object 7">
                        <a:extLst>
                          <a:ext uri="{FF2B5EF4-FFF2-40B4-BE49-F238E27FC236}">
                            <a16:creationId xmlns:a16="http://schemas.microsoft.com/office/drawing/2014/main" id="{5065067C-5588-4115-ACC4-5BD350AF7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4962336"/>
                        <a:ext cx="3286125" cy="89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3FCB2BC2-CF11-418C-B353-2801071657AE}"/>
              </a:ext>
            </a:extLst>
          </p:cNvPr>
          <p:cNvSpPr/>
          <p:nvPr/>
        </p:nvSpPr>
        <p:spPr>
          <a:xfrm>
            <a:off x="6324600" y="3716338"/>
            <a:ext cx="4516438" cy="2284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3EEB1B-5C3C-4296-90B4-F79F9A74C994}"/>
              </a:ext>
            </a:extLst>
          </p:cNvPr>
          <p:cNvSpPr/>
          <p:nvPr/>
        </p:nvSpPr>
        <p:spPr>
          <a:xfrm>
            <a:off x="6343650" y="1087438"/>
            <a:ext cx="4516438" cy="2284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7139B8D-A3E8-4353-A0F9-834A087866B4}"/>
              </a:ext>
            </a:extLst>
          </p:cNvPr>
          <p:cNvSpPr/>
          <p:nvPr/>
        </p:nvSpPr>
        <p:spPr>
          <a:xfrm>
            <a:off x="1428750" y="1106488"/>
            <a:ext cx="4516438" cy="2284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70AF08-C3A8-4755-8BDB-91DA160E0CEE}"/>
              </a:ext>
            </a:extLst>
          </p:cNvPr>
          <p:cNvSpPr/>
          <p:nvPr/>
        </p:nvSpPr>
        <p:spPr>
          <a:xfrm>
            <a:off x="1428750" y="3716338"/>
            <a:ext cx="4516438" cy="2284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E3E369-F3A0-451C-A16C-80CC93EA40A5}"/>
              </a:ext>
            </a:extLst>
          </p:cNvPr>
          <p:cNvSpPr txBox="1"/>
          <p:nvPr/>
        </p:nvSpPr>
        <p:spPr>
          <a:xfrm>
            <a:off x="5407026" y="2896894"/>
            <a:ext cx="3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21EABE-D8E4-4A9F-938F-569A03E09D82}"/>
              </a:ext>
            </a:extLst>
          </p:cNvPr>
          <p:cNvSpPr txBox="1"/>
          <p:nvPr/>
        </p:nvSpPr>
        <p:spPr>
          <a:xfrm>
            <a:off x="6530976" y="2896894"/>
            <a:ext cx="3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D177FD-DDFD-4F0B-A5B9-23EDD61AFECE}"/>
              </a:ext>
            </a:extLst>
          </p:cNvPr>
          <p:cNvSpPr txBox="1"/>
          <p:nvPr/>
        </p:nvSpPr>
        <p:spPr>
          <a:xfrm>
            <a:off x="5407026" y="3773194"/>
            <a:ext cx="3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EDCDA5F-1F42-4FB6-9FA0-34AA5F3470F1}"/>
              </a:ext>
            </a:extLst>
          </p:cNvPr>
          <p:cNvSpPr txBox="1"/>
          <p:nvPr/>
        </p:nvSpPr>
        <p:spPr>
          <a:xfrm>
            <a:off x="6530976" y="3773194"/>
            <a:ext cx="3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2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3EEB1B-5C3C-4296-90B4-F79F9A74C994}"/>
              </a:ext>
            </a:extLst>
          </p:cNvPr>
          <p:cNvSpPr/>
          <p:nvPr/>
        </p:nvSpPr>
        <p:spPr>
          <a:xfrm>
            <a:off x="2121334" y="1144587"/>
            <a:ext cx="8565716" cy="5449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21EABE-D8E4-4A9F-938F-569A03E09D82}"/>
              </a:ext>
            </a:extLst>
          </p:cNvPr>
          <p:cNvSpPr txBox="1"/>
          <p:nvPr/>
        </p:nvSpPr>
        <p:spPr>
          <a:xfrm>
            <a:off x="2214996" y="1323682"/>
            <a:ext cx="3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0907F164-1452-483F-B3A0-9DCF854F5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80528"/>
              </p:ext>
            </p:extLst>
          </p:nvPr>
        </p:nvGraphicFramePr>
        <p:xfrm>
          <a:off x="2602345" y="1601494"/>
          <a:ext cx="783907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2" name="Equation" r:id="rId4" imgW="3136900" imgH="685800" progId="Equation.DSMT4">
                  <p:embed/>
                </p:oleObj>
              </mc:Choice>
              <mc:Fallback>
                <p:oleObj name="Equation" r:id="rId4" imgW="3136900" imgH="685800" progId="Equation.DSMT4">
                  <p:embed/>
                  <p:pic>
                    <p:nvPicPr>
                      <p:cNvPr id="41988" name="Object 8">
                        <a:extLst>
                          <a:ext uri="{FF2B5EF4-FFF2-40B4-BE49-F238E27FC236}">
                            <a16:creationId xmlns:a16="http://schemas.microsoft.com/office/drawing/2014/main" id="{68CEE229-5956-47D3-A86E-29E19DBE9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345" y="1601494"/>
                        <a:ext cx="7839075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74901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>
            <a:extLst>
              <a:ext uri="{FF2B5EF4-FFF2-40B4-BE49-F238E27FC236}">
                <a16:creationId xmlns:a16="http://schemas.microsoft.com/office/drawing/2014/main" id="{F53F5483-CA07-4BC1-A3D2-1FCE889DF4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80947"/>
              </p:ext>
            </p:extLst>
          </p:nvPr>
        </p:nvGraphicFramePr>
        <p:xfrm>
          <a:off x="2602345" y="3265194"/>
          <a:ext cx="3303588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3" name="Equation" r:id="rId6" imgW="1625600" imgH="419100" progId="Equation.DSMT4">
                  <p:embed/>
                </p:oleObj>
              </mc:Choice>
              <mc:Fallback>
                <p:oleObj name="Equation" r:id="rId6" imgW="1625600" imgH="419100" progId="Equation.DSMT4">
                  <p:embed/>
                  <p:pic>
                    <p:nvPicPr>
                      <p:cNvPr id="41989" name="Object 9">
                        <a:extLst>
                          <a:ext uri="{FF2B5EF4-FFF2-40B4-BE49-F238E27FC236}">
                            <a16:creationId xmlns:a16="http://schemas.microsoft.com/office/drawing/2014/main" id="{E1CEAEE4-4416-4CAA-AB7E-EBF39EEDA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345" y="3265194"/>
                        <a:ext cx="3303588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>
                                <a:alpha val="749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">
            <a:extLst>
              <a:ext uri="{FF2B5EF4-FFF2-40B4-BE49-F238E27FC236}">
                <a16:creationId xmlns:a16="http://schemas.microsoft.com/office/drawing/2014/main" id="{A0D02E90-B29A-4A66-8383-E953A3558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204040"/>
              </p:ext>
            </p:extLst>
          </p:nvPr>
        </p:nvGraphicFramePr>
        <p:xfrm>
          <a:off x="2602345" y="4395494"/>
          <a:ext cx="69754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4" name="Equation" r:id="rId8" imgW="3302000" imgH="292100" progId="Equation.DSMT4">
                  <p:embed/>
                </p:oleObj>
              </mc:Choice>
              <mc:Fallback>
                <p:oleObj name="Equation" r:id="rId8" imgW="3302000" imgH="292100" progId="Equation.DSMT4">
                  <p:embed/>
                  <p:pic>
                    <p:nvPicPr>
                      <p:cNvPr id="41990" name="Object 10">
                        <a:extLst>
                          <a:ext uri="{FF2B5EF4-FFF2-40B4-BE49-F238E27FC236}">
                            <a16:creationId xmlns:a16="http://schemas.microsoft.com/office/drawing/2014/main" id="{72B96754-904C-41FC-AB2E-A82A423A1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345" y="4395494"/>
                        <a:ext cx="69754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>
                                <a:alpha val="749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1">
            <a:extLst>
              <a:ext uri="{FF2B5EF4-FFF2-40B4-BE49-F238E27FC236}">
                <a16:creationId xmlns:a16="http://schemas.microsoft.com/office/drawing/2014/main" id="{ACFEFFAB-ABBC-486D-AFD2-252BE0CA5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943138"/>
              </p:ext>
            </p:extLst>
          </p:nvPr>
        </p:nvGraphicFramePr>
        <p:xfrm>
          <a:off x="2705533" y="5481344"/>
          <a:ext cx="3200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5" name="Equation" r:id="rId10" imgW="1422400" imgH="393700" progId="Equation.DSMT4">
                  <p:embed/>
                </p:oleObj>
              </mc:Choice>
              <mc:Fallback>
                <p:oleObj name="Equation" r:id="rId10" imgW="1422400" imgH="393700" progId="Equation.DSMT4">
                  <p:embed/>
                  <p:pic>
                    <p:nvPicPr>
                      <p:cNvPr id="41991" name="Object 11">
                        <a:extLst>
                          <a:ext uri="{FF2B5EF4-FFF2-40B4-BE49-F238E27FC236}">
                            <a16:creationId xmlns:a16="http://schemas.microsoft.com/office/drawing/2014/main" id="{10FD306D-4378-4116-AC59-610098CC5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533" y="5481344"/>
                        <a:ext cx="32004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>
                                <a:alpha val="749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58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3EEB1B-5C3C-4296-90B4-F79F9A74C994}"/>
              </a:ext>
            </a:extLst>
          </p:cNvPr>
          <p:cNvSpPr/>
          <p:nvPr/>
        </p:nvSpPr>
        <p:spPr>
          <a:xfrm>
            <a:off x="2121334" y="1144587"/>
            <a:ext cx="8565716" cy="54490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21EABE-D8E4-4A9F-938F-569A03E09D82}"/>
              </a:ext>
            </a:extLst>
          </p:cNvPr>
          <p:cNvSpPr txBox="1"/>
          <p:nvPr/>
        </p:nvSpPr>
        <p:spPr>
          <a:xfrm>
            <a:off x="2214996" y="1323682"/>
            <a:ext cx="3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6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FD81799A-9AE5-4126-8F40-524037BCB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06968"/>
              </p:ext>
            </p:extLst>
          </p:nvPr>
        </p:nvGraphicFramePr>
        <p:xfrm>
          <a:off x="2976563" y="1785347"/>
          <a:ext cx="6632575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2" name="Equation" r:id="rId4" imgW="2654300" imgH="685800" progId="Equation.DSMT4">
                  <p:embed/>
                </p:oleObj>
              </mc:Choice>
              <mc:Fallback>
                <p:oleObj name="Equation" r:id="rId4" imgW="2654300" imgH="685800" progId="Equation.DSMT4">
                  <p:embed/>
                  <p:pic>
                    <p:nvPicPr>
                      <p:cNvPr id="43011" name="Object 5">
                        <a:extLst>
                          <a:ext uri="{FF2B5EF4-FFF2-40B4-BE49-F238E27FC236}">
                            <a16:creationId xmlns:a16="http://schemas.microsoft.com/office/drawing/2014/main" id="{87D6DDD9-9653-4E8B-9DA1-608A95C2DA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785347"/>
                        <a:ext cx="6632575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74901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6D36633-C597-4526-842D-0F938D756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918159"/>
              </p:ext>
            </p:extLst>
          </p:nvPr>
        </p:nvGraphicFramePr>
        <p:xfrm>
          <a:off x="2976563" y="3268072"/>
          <a:ext cx="25812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3" name="Equation" r:id="rId6" imgW="1270000" imgH="419100" progId="Equation.DSMT4">
                  <p:embed/>
                </p:oleObj>
              </mc:Choice>
              <mc:Fallback>
                <p:oleObj name="Equation" r:id="rId6" imgW="1270000" imgH="419100" progId="Equation.DSMT4">
                  <p:embed/>
                  <p:pic>
                    <p:nvPicPr>
                      <p:cNvPr id="43012" name="Object 6">
                        <a:extLst>
                          <a:ext uri="{FF2B5EF4-FFF2-40B4-BE49-F238E27FC236}">
                            <a16:creationId xmlns:a16="http://schemas.microsoft.com/office/drawing/2014/main" id="{00337196-2804-483F-B27B-A9BBDD87D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268072"/>
                        <a:ext cx="25812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>
                                <a:alpha val="749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3FFC5E63-8C57-4E15-A7A5-771BFE898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7641"/>
              </p:ext>
            </p:extLst>
          </p:nvPr>
        </p:nvGraphicFramePr>
        <p:xfrm>
          <a:off x="3148013" y="4120559"/>
          <a:ext cx="57673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4" name="Equation" r:id="rId8" imgW="2730500" imgH="292100" progId="Equation.DSMT4">
                  <p:embed/>
                </p:oleObj>
              </mc:Choice>
              <mc:Fallback>
                <p:oleObj name="Equation" r:id="rId8" imgW="2730500" imgH="292100" progId="Equation.DSMT4">
                  <p:embed/>
                  <p:pic>
                    <p:nvPicPr>
                      <p:cNvPr id="43013" name="Object 7">
                        <a:extLst>
                          <a:ext uri="{FF2B5EF4-FFF2-40B4-BE49-F238E27FC236}">
                            <a16:creationId xmlns:a16="http://schemas.microsoft.com/office/drawing/2014/main" id="{C64BD6F9-4719-47F3-9F23-3D543BF2A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4120559"/>
                        <a:ext cx="576738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>
                                <a:alpha val="749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BA2FEE0F-F084-4753-AD82-D3E27DAAA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146159"/>
              </p:ext>
            </p:extLst>
          </p:nvPr>
        </p:nvGraphicFramePr>
        <p:xfrm>
          <a:off x="3190875" y="5222284"/>
          <a:ext cx="2771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5" name="Equation" r:id="rId10" imgW="1231366" imgH="393529" progId="Equation.DSMT4">
                  <p:embed/>
                </p:oleObj>
              </mc:Choice>
              <mc:Fallback>
                <p:oleObj name="Equation" r:id="rId10" imgW="1231366" imgH="393529" progId="Equation.DSMT4">
                  <p:embed/>
                  <p:pic>
                    <p:nvPicPr>
                      <p:cNvPr id="43014" name="Object 8">
                        <a:extLst>
                          <a:ext uri="{FF2B5EF4-FFF2-40B4-BE49-F238E27FC236}">
                            <a16:creationId xmlns:a16="http://schemas.microsoft.com/office/drawing/2014/main" id="{5EF28C59-677E-4D67-B2B4-68F36CE39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5222284"/>
                        <a:ext cx="27717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>
                                <a:alpha val="74901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9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7995652D-1D14-4E9E-9ED0-CCBDE66FD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82724"/>
              </p:ext>
            </p:extLst>
          </p:nvPr>
        </p:nvGraphicFramePr>
        <p:xfrm>
          <a:off x="1500188" y="1173163"/>
          <a:ext cx="835342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8" name="Equation" r:id="rId4" imgW="4737100" imgH="927100" progId="Equation.DSMT4">
                  <p:embed/>
                </p:oleObj>
              </mc:Choice>
              <mc:Fallback>
                <p:oleObj name="Equation" r:id="rId4" imgW="4737100" imgH="927100" progId="Equation.DSMT4">
                  <p:embed/>
                  <p:pic>
                    <p:nvPicPr>
                      <p:cNvPr id="44035" name="Object 4">
                        <a:extLst>
                          <a:ext uri="{FF2B5EF4-FFF2-40B4-BE49-F238E27FC236}">
                            <a16:creationId xmlns:a16="http://schemas.microsoft.com/office/drawing/2014/main" id="{2859381D-6FEF-41A2-AB66-8D07520E9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173163"/>
                        <a:ext cx="835342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B1B34F0A-A18A-4C05-B586-03BDAB0C0A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480795"/>
              </p:ext>
            </p:extLst>
          </p:nvPr>
        </p:nvGraphicFramePr>
        <p:xfrm>
          <a:off x="1500188" y="3412985"/>
          <a:ext cx="75501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9" name="Equation" r:id="rId6" imgW="3454400" imgH="584200" progId="Equation.DSMT4">
                  <p:embed/>
                </p:oleObj>
              </mc:Choice>
              <mc:Fallback>
                <p:oleObj name="Equation" r:id="rId6" imgW="3454400" imgH="584200" progId="Equation.DSMT4">
                  <p:embed/>
                  <p:pic>
                    <p:nvPicPr>
                      <p:cNvPr id="44036" name="Object 6">
                        <a:extLst>
                          <a:ext uri="{FF2B5EF4-FFF2-40B4-BE49-F238E27FC236}">
                            <a16:creationId xmlns:a16="http://schemas.microsoft.com/office/drawing/2014/main" id="{7DBB9830-5965-4E98-8005-FB56C2529A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412985"/>
                        <a:ext cx="75501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3">
            <a:extLst>
              <a:ext uri="{FF2B5EF4-FFF2-40B4-BE49-F238E27FC236}">
                <a16:creationId xmlns:a16="http://schemas.microsoft.com/office/drawing/2014/main" id="{9A42B4A6-83B5-455F-ADD9-1EE0189E87E9}"/>
              </a:ext>
            </a:extLst>
          </p:cNvPr>
          <p:cNvGrpSpPr>
            <a:grpSpLocks/>
          </p:cNvGrpSpPr>
          <p:nvPr/>
        </p:nvGrpSpPr>
        <p:grpSpPr bwMode="auto">
          <a:xfrm>
            <a:off x="1862931" y="4595018"/>
            <a:ext cx="6824663" cy="2179637"/>
            <a:chOff x="249" y="2463"/>
            <a:chExt cx="4299" cy="1373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40B88DAD-DA9B-4BE6-B17F-764B9454B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757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zh-CN" altLang="en-US" b="1" dirty="0"/>
                <a:t>规范表示测量结果</a:t>
              </a:r>
            </a:p>
          </p:txBody>
        </p:sp>
        <p:graphicFrame>
          <p:nvGraphicFramePr>
            <p:cNvPr id="17" name="Object 9">
              <a:extLst>
                <a:ext uri="{FF2B5EF4-FFF2-40B4-BE49-F238E27FC236}">
                  <a16:creationId xmlns:a16="http://schemas.microsoft.com/office/drawing/2014/main" id="{310A4FFB-5F78-4990-89C7-70509BC546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4" y="2463"/>
            <a:ext cx="208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0" name="Equation" r:id="rId8" imgW="1562100" imgH="228600" progId="Equation.DSMT4">
                    <p:embed/>
                  </p:oleObj>
                </mc:Choice>
                <mc:Fallback>
                  <p:oleObj name="Equation" r:id="rId8" imgW="1562100" imgH="228600" progId="Equation.DSMT4">
                    <p:embed/>
                    <p:pic>
                      <p:nvPicPr>
                        <p:cNvPr id="44039" name="Object 9">
                          <a:extLst>
                            <a:ext uri="{FF2B5EF4-FFF2-40B4-BE49-F238E27FC236}">
                              <a16:creationId xmlns:a16="http://schemas.microsoft.com/office/drawing/2014/main" id="{522A1675-EDA3-4EE6-A1BA-5EB081C47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2463"/>
                          <a:ext cx="208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">
              <a:extLst>
                <a:ext uri="{FF2B5EF4-FFF2-40B4-BE49-F238E27FC236}">
                  <a16:creationId xmlns:a16="http://schemas.microsoft.com/office/drawing/2014/main" id="{22835AD3-FE18-478C-9F39-361ADAE1F8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5" y="3220"/>
            <a:ext cx="115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1" name="Equation" r:id="rId10" imgW="736280" imgH="393529" progId="Equation.DSMT4">
                    <p:embed/>
                  </p:oleObj>
                </mc:Choice>
                <mc:Fallback>
                  <p:oleObj name="Equation" r:id="rId10" imgW="736280" imgH="393529" progId="Equation.DSMT4">
                    <p:embed/>
                    <p:pic>
                      <p:nvPicPr>
                        <p:cNvPr id="44040" name="Object 10">
                          <a:extLst>
                            <a:ext uri="{FF2B5EF4-FFF2-40B4-BE49-F238E27FC236}">
                              <a16:creationId xmlns:a16="http://schemas.microsoft.com/office/drawing/2014/main" id="{4CC18C28-EDBF-4E6C-A5B1-36F02639A5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3220"/>
                          <a:ext cx="115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">
              <a:extLst>
                <a:ext uri="{FF2B5EF4-FFF2-40B4-BE49-F238E27FC236}">
                  <a16:creationId xmlns:a16="http://schemas.microsoft.com/office/drawing/2014/main" id="{D0CDD29E-44DD-4C65-B999-F846D2DD0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7" y="2868"/>
            <a:ext cx="110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82" name="Equation" r:id="rId12" imgW="634449" imgH="177646" progId="Equation.DSMT4">
                    <p:embed/>
                  </p:oleObj>
                </mc:Choice>
                <mc:Fallback>
                  <p:oleObj name="Equation" r:id="rId12" imgW="634449" imgH="177646" progId="Equation.DSMT4">
                    <p:embed/>
                    <p:pic>
                      <p:nvPicPr>
                        <p:cNvPr id="44041" name="Object 11">
                          <a:extLst>
                            <a:ext uri="{FF2B5EF4-FFF2-40B4-BE49-F238E27FC236}">
                              <a16:creationId xmlns:a16="http://schemas.microsoft.com/office/drawing/2014/main" id="{C7C07281-69CD-4E93-8F45-54AC164FA9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" y="2868"/>
                          <a:ext cx="110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AutoShape 12">
              <a:extLst>
                <a:ext uri="{FF2B5EF4-FFF2-40B4-BE49-F238E27FC236}">
                  <a16:creationId xmlns:a16="http://schemas.microsoft.com/office/drawing/2014/main" id="{D2CBE52B-3CDA-41AA-87EC-22765EAA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2530"/>
              <a:ext cx="136" cy="998"/>
            </a:xfrm>
            <a:prstGeom prst="leftBrace">
              <a:avLst>
                <a:gd name="adj1" fmla="val 6115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47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450D2-B4D1-4A16-BEAE-ECFE826B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10" y="1226998"/>
            <a:ext cx="3930805" cy="739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、有效数字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64CA4-6134-4632-B5DB-BBF5B9050862}"/>
              </a:ext>
            </a:extLst>
          </p:cNvPr>
          <p:cNvSpPr txBox="1"/>
          <p:nvPr/>
        </p:nvSpPr>
        <p:spPr>
          <a:xfrm>
            <a:off x="1911979" y="2006046"/>
            <a:ext cx="803212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当一个近似数引入的误差的绝对值小于近似数末位的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5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时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,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从该近似数左边第一个非零数字起到最后一位均为</a:t>
            </a:r>
            <a:r>
              <a:rPr kumimoji="1" lang="zh-CN" altLang="en-US" sz="2000" b="1" dirty="0">
                <a:solidFill>
                  <a:srgbClr val="C00000"/>
                </a:solidFill>
                <a:latin typeface="+mn-ea"/>
              </a:rPr>
              <a:t>有效数字。</a:t>
            </a:r>
          </a:p>
        </p:txBody>
      </p:sp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5E8993B8-895F-4F52-8623-7474C23BD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89150"/>
              </p:ext>
            </p:extLst>
          </p:nvPr>
        </p:nvGraphicFramePr>
        <p:xfrm>
          <a:off x="2238878" y="3429000"/>
          <a:ext cx="5878873" cy="1382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3" name="Equation" r:id="rId4" imgW="3238500" imgH="762000" progId="Equation.DSMT4">
                  <p:embed/>
                </p:oleObj>
              </mc:Choice>
              <mc:Fallback>
                <p:oleObj name="Equation" r:id="rId4" imgW="3238500" imgH="762000" progId="Equation.DSMT4">
                  <p:embed/>
                  <p:pic>
                    <p:nvPicPr>
                      <p:cNvPr id="45062" name="Object 13">
                        <a:extLst>
                          <a:ext uri="{FF2B5EF4-FFF2-40B4-BE49-F238E27FC236}">
                            <a16:creationId xmlns:a16="http://schemas.microsoft.com/office/drawing/2014/main" id="{37B7698D-926A-4432-AACA-DC5D2A103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878" y="3429000"/>
                        <a:ext cx="5878873" cy="1382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B1321-AADF-4A35-B3FC-80CDF7F3FA49}"/>
              </a:ext>
            </a:extLst>
          </p:cNvPr>
          <p:cNvSpPr txBox="1"/>
          <p:nvPr/>
        </p:nvSpPr>
        <p:spPr>
          <a:xfrm>
            <a:off x="1911979" y="5377896"/>
            <a:ext cx="803212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测量值读准了的位数加上一位估读位组成</a:t>
            </a:r>
            <a:r>
              <a:rPr kumimoji="1" lang="zh-CN" altLang="en-US" sz="2000" b="1" dirty="0">
                <a:solidFill>
                  <a:srgbClr val="C00000"/>
                </a:solidFill>
                <a:latin typeface="+mn-ea"/>
              </a:rPr>
              <a:t>有效数字。</a:t>
            </a:r>
          </a:p>
        </p:txBody>
      </p:sp>
    </p:spTree>
    <p:extLst>
      <p:ext uri="{BB962C8B-B14F-4D97-AF65-F5344CB8AC3E}">
        <p14:creationId xmlns:p14="http://schemas.microsoft.com/office/powerpoint/2010/main" val="226086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450D2-B4D1-4A16-BEAE-ECFE826B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979" y="1267018"/>
            <a:ext cx="3930805" cy="739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关于有效数字的几点说明： </a:t>
            </a:r>
          </a:p>
          <a:p>
            <a:pPr eaLnBrk="1" hangingPunct="1"/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64CA4-6134-4632-B5DB-BBF5B9050862}"/>
              </a:ext>
            </a:extLst>
          </p:cNvPr>
          <p:cNvSpPr txBox="1"/>
          <p:nvPr/>
        </p:nvSpPr>
        <p:spPr>
          <a:xfrm>
            <a:off x="1911979" y="2006046"/>
            <a:ext cx="803212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（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1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）有效数字的位数与小数点的位置无关。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FECC3C-B101-4B5C-B9B0-536E567F6625}"/>
              </a:ext>
            </a:extLst>
          </p:cNvPr>
          <p:cNvSpPr txBox="1"/>
          <p:nvPr/>
        </p:nvSpPr>
        <p:spPr>
          <a:xfrm>
            <a:off x="2586289" y="2630172"/>
            <a:ext cx="701942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例如：</a:t>
            </a:r>
            <a:r>
              <a:rPr kumimoji="1" lang="en-US" altLang="zh-CN" b="1" dirty="0">
                <a:solidFill>
                  <a:srgbClr val="00B0F0"/>
                </a:solidFill>
                <a:latin typeface="+mn-ea"/>
              </a:rPr>
              <a:t>0.00430m = 0.430cm =4.30mm  </a:t>
            </a: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皆为三位有效数字</a:t>
            </a:r>
            <a:endParaRPr kumimoji="1" lang="en-US" altLang="zh-CN" b="1" dirty="0">
              <a:solidFill>
                <a:srgbClr val="00B0F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（有效数字前的零不是有效数字）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224FF7-B4F4-43F8-8491-162FEA1FEE36}"/>
              </a:ext>
            </a:extLst>
          </p:cNvPr>
          <p:cNvSpPr txBox="1"/>
          <p:nvPr/>
        </p:nvSpPr>
        <p:spPr>
          <a:xfrm>
            <a:off x="1911979" y="3644346"/>
            <a:ext cx="839407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（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2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）数字中间的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和末尾的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0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均算有效数字，所以末尾的零不能随意增减。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17890F-7DC9-4FBE-8C4A-623B3F1070C9}"/>
              </a:ext>
            </a:extLst>
          </p:cNvPr>
          <p:cNvSpPr txBox="1"/>
          <p:nvPr/>
        </p:nvSpPr>
        <p:spPr>
          <a:xfrm>
            <a:off x="2586289" y="4279597"/>
            <a:ext cx="701942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例如：</a:t>
            </a:r>
            <a:r>
              <a:rPr kumimoji="1" lang="en-US" altLang="zh-CN" b="1" dirty="0">
                <a:solidFill>
                  <a:srgbClr val="00B0F0"/>
                </a:solidFill>
                <a:latin typeface="+mn-ea"/>
              </a:rPr>
              <a:t>300.5mm </a:t>
            </a: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和 </a:t>
            </a:r>
            <a:r>
              <a:rPr kumimoji="1" lang="en-US" altLang="zh-CN" b="1" dirty="0">
                <a:solidFill>
                  <a:srgbClr val="00B0F0"/>
                </a:solidFill>
                <a:latin typeface="+mn-ea"/>
              </a:rPr>
              <a:t>30.50cm </a:t>
            </a: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都是四位有效数字</a:t>
            </a:r>
          </a:p>
        </p:txBody>
      </p:sp>
    </p:spTree>
    <p:extLst>
      <p:ext uri="{BB962C8B-B14F-4D97-AF65-F5344CB8AC3E}">
        <p14:creationId xmlns:p14="http://schemas.microsoft.com/office/powerpoint/2010/main" val="413137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64CA4-6134-4632-B5DB-BBF5B9050862}"/>
              </a:ext>
            </a:extLst>
          </p:cNvPr>
          <p:cNvSpPr txBox="1"/>
          <p:nvPr/>
        </p:nvSpPr>
        <p:spPr>
          <a:xfrm>
            <a:off x="1911979" y="1663146"/>
            <a:ext cx="803212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（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3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）常数不用取有效数字，但在计算时等常数所取的位数不应少于其他数值的有效数位。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224FF7-B4F4-43F8-8491-162FEA1FEE36}"/>
              </a:ext>
            </a:extLst>
          </p:cNvPr>
          <p:cNvSpPr txBox="1"/>
          <p:nvPr/>
        </p:nvSpPr>
        <p:spPr>
          <a:xfrm>
            <a:off x="1911979" y="2803813"/>
            <a:ext cx="839407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（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4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）一般情况下，绝对误差的有效数位只取一位到二位，不超过两位。误差进位的原则是只进不舍。相对误差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EN  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最多取两位。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17890F-7DC9-4FBE-8C4A-623B3F1070C9}"/>
              </a:ext>
            </a:extLst>
          </p:cNvPr>
          <p:cNvSpPr txBox="1"/>
          <p:nvPr/>
        </p:nvSpPr>
        <p:spPr>
          <a:xfrm>
            <a:off x="2168165" y="4987560"/>
            <a:ext cx="1260835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例如：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A6709-F85A-48D1-9401-A772F3980A9E}"/>
              </a:ext>
            </a:extLst>
          </p:cNvPr>
          <p:cNvSpPr txBox="1"/>
          <p:nvPr/>
        </p:nvSpPr>
        <p:spPr>
          <a:xfrm>
            <a:off x="1911979" y="3993073"/>
            <a:ext cx="839407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（</a:t>
            </a:r>
            <a:r>
              <a:rPr kumimoji="1"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5</a:t>
            </a: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）在任何数值中，数值的最后一位应与误差位对齐。 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7BC49E09-57B7-4056-B51E-184DE6EDA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53214"/>
              </p:ext>
            </p:extLst>
          </p:nvPr>
        </p:nvGraphicFramePr>
        <p:xfrm>
          <a:off x="3467100" y="5490907"/>
          <a:ext cx="2334028" cy="49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4" name="Equation" r:id="rId4" imgW="1002865" imgH="253890" progId="Equation.DSMT4">
                  <p:embed/>
                </p:oleObj>
              </mc:Choice>
              <mc:Fallback>
                <p:oleObj name="Equation" r:id="rId4" imgW="1002865" imgH="253890" progId="Equation.DSMT4">
                  <p:embed/>
                  <p:pic>
                    <p:nvPicPr>
                      <p:cNvPr id="636933" name="Object 5">
                        <a:extLst>
                          <a:ext uri="{FF2B5EF4-FFF2-40B4-BE49-F238E27FC236}">
                            <a16:creationId xmlns:a16="http://schemas.microsoft.com/office/drawing/2014/main" id="{A53DA257-11B2-462B-8E9B-DF251FC416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5490907"/>
                        <a:ext cx="2334028" cy="493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5912677C-AED6-4456-925F-1C44C8DAB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336526"/>
              </p:ext>
            </p:extLst>
          </p:nvPr>
        </p:nvGraphicFramePr>
        <p:xfrm>
          <a:off x="3490638" y="5038165"/>
          <a:ext cx="2273488" cy="386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5" name="Equation" r:id="rId6" imgW="1040948" imgH="203112" progId="Equation.DSMT4">
                  <p:embed/>
                </p:oleObj>
              </mc:Choice>
              <mc:Fallback>
                <p:oleObj name="Equation" r:id="rId6" imgW="1040948" imgH="203112" progId="Equation.DSMT4">
                  <p:embed/>
                  <p:pic>
                    <p:nvPicPr>
                      <p:cNvPr id="636934" name="Object 6">
                        <a:extLst>
                          <a:ext uri="{FF2B5EF4-FFF2-40B4-BE49-F238E27FC236}">
                            <a16:creationId xmlns:a16="http://schemas.microsoft.com/office/drawing/2014/main" id="{B920FAC5-FE6A-451E-8294-0EEED9FB1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638" y="5038165"/>
                        <a:ext cx="2273488" cy="386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>
            <a:extLst>
              <a:ext uri="{FF2B5EF4-FFF2-40B4-BE49-F238E27FC236}">
                <a16:creationId xmlns:a16="http://schemas.microsoft.com/office/drawing/2014/main" id="{AC30B145-364E-44BF-986D-F4E9B45C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96" y="5518471"/>
            <a:ext cx="29257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sz="2000" b="1" dirty="0">
                <a:solidFill>
                  <a:srgbClr val="00B0F0"/>
                </a:solidFill>
                <a:latin typeface="+mn-ea"/>
                <a:ea typeface="+mn-ea"/>
              </a:rPr>
              <a:t>正确。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1C49173-A22F-40E3-80C2-4689EAA53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164" y="4997379"/>
            <a:ext cx="29257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sz="2000" b="1" dirty="0">
                <a:solidFill>
                  <a:srgbClr val="00B0F0"/>
                </a:solidFill>
                <a:latin typeface="+mn-ea"/>
                <a:ea typeface="+mn-ea"/>
              </a:rPr>
              <a:t>错误，</a:t>
            </a:r>
          </a:p>
        </p:txBody>
      </p:sp>
    </p:spTree>
    <p:extLst>
      <p:ext uri="{BB962C8B-B14F-4D97-AF65-F5344CB8AC3E}">
        <p14:creationId xmlns:p14="http://schemas.microsoft.com/office/powerpoint/2010/main" val="9426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450D2-B4D1-4A16-BEAE-ECFE826B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753" y="1438988"/>
            <a:ext cx="3930805" cy="739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仪器的估读数： </a:t>
            </a:r>
          </a:p>
          <a:p>
            <a:pPr eaLnBrk="1" hangingPunct="1"/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64CA4-6134-4632-B5DB-BBF5B9050862}"/>
              </a:ext>
            </a:extLst>
          </p:cNvPr>
          <p:cNvSpPr txBox="1"/>
          <p:nvPr/>
        </p:nvSpPr>
        <p:spPr>
          <a:xfrm>
            <a:off x="1911980" y="2006046"/>
            <a:ext cx="304102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和仪器的不确定度对齐。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17890F-7DC9-4FBE-8C4A-623B3F1070C9}"/>
              </a:ext>
            </a:extLst>
          </p:cNvPr>
          <p:cNvSpPr txBox="1"/>
          <p:nvPr/>
        </p:nvSpPr>
        <p:spPr>
          <a:xfrm>
            <a:off x="2289943" y="5401548"/>
            <a:ext cx="701942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注：实验报告中要在实验仪器一项中绘制并填写仪器表格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C4C9BF43-8EBA-49A8-92DA-2E05B1808B74}"/>
              </a:ext>
            </a:extLst>
          </p:cNvPr>
          <p:cNvGrpSpPr>
            <a:grpSpLocks/>
          </p:cNvGrpSpPr>
          <p:nvPr/>
        </p:nvGrpSpPr>
        <p:grpSpPr bwMode="auto">
          <a:xfrm>
            <a:off x="7658752" y="1089365"/>
            <a:ext cx="3527425" cy="1438275"/>
            <a:chOff x="3243" y="255"/>
            <a:chExt cx="2222" cy="1038"/>
          </a:xfrm>
        </p:grpSpPr>
        <p:pic>
          <p:nvPicPr>
            <p:cNvPr id="13" name="Picture 5" descr="未标题-3">
              <a:extLst>
                <a:ext uri="{FF2B5EF4-FFF2-40B4-BE49-F238E27FC236}">
                  <a16:creationId xmlns:a16="http://schemas.microsoft.com/office/drawing/2014/main" id="{372D9791-30E1-4FF9-9443-B3DC81FBD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55"/>
              <a:ext cx="2222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BFDDE04-FBB5-47A4-9F7F-69BD1798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890"/>
              <a:ext cx="45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cm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CE5A432C-1E46-452F-A3DE-9BE5BC439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935"/>
              <a:ext cx="45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3D09AAE-F2FA-465A-BCD6-7D3B15581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935"/>
              <a:ext cx="45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2037AFC7-0AEC-4ACA-B362-2EE1539D9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914"/>
              <a:ext cx="45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4267844-0385-4C38-A5BE-A47A31F3408B}"/>
              </a:ext>
            </a:extLst>
          </p:cNvPr>
          <p:cNvSpPr txBox="1"/>
          <p:nvPr/>
        </p:nvSpPr>
        <p:spPr>
          <a:xfrm>
            <a:off x="1247510" y="2835329"/>
            <a:ext cx="26176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例</a:t>
            </a:r>
            <a:r>
              <a:rPr kumimoji="1" lang="en-US" altLang="zh-CN" b="1" dirty="0">
                <a:solidFill>
                  <a:srgbClr val="00B0F0"/>
                </a:solidFill>
                <a:latin typeface="+mn-ea"/>
              </a:rPr>
              <a:t>1</a:t>
            </a:r>
            <a:r>
              <a:rPr kumimoji="1" lang="zh-CN" altLang="en-US" b="1" dirty="0">
                <a:solidFill>
                  <a:srgbClr val="00B0F0"/>
                </a:solidFill>
                <a:latin typeface="+mn-ea"/>
              </a:rPr>
              <a:t>：</a:t>
            </a:r>
          </a:p>
        </p:txBody>
      </p:sp>
      <p:graphicFrame>
        <p:nvGraphicFramePr>
          <p:cNvPr id="19" name="Group 11">
            <a:extLst>
              <a:ext uri="{FF2B5EF4-FFF2-40B4-BE49-F238E27FC236}">
                <a16:creationId xmlns:a16="http://schemas.microsoft.com/office/drawing/2014/main" id="{B55E5798-0D9B-4ED5-95C6-A9530063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98453"/>
              </p:ext>
            </p:extLst>
          </p:nvPr>
        </p:nvGraphicFramePr>
        <p:xfrm>
          <a:off x="2149741" y="3009900"/>
          <a:ext cx="7848600" cy="987425"/>
        </p:xfrm>
        <a:graphic>
          <a:graphicData uri="http://schemas.openxmlformats.org/drawingml/2006/table">
            <a:tbl>
              <a:tblPr/>
              <a:tblGrid>
                <a:gridCol w="157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仪器名称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量程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分度值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零值误差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钢直尺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300mm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Object 31">
            <a:extLst>
              <a:ext uri="{FF2B5EF4-FFF2-40B4-BE49-F238E27FC236}">
                <a16:creationId xmlns:a16="http://schemas.microsoft.com/office/drawing/2014/main" id="{03DE4CC3-F84A-4CCB-8E96-F90BEBC88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50000"/>
              </p:ext>
            </p:extLst>
          </p:nvPr>
        </p:nvGraphicFramePr>
        <p:xfrm>
          <a:off x="7496175" y="3046413"/>
          <a:ext cx="552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4" name="Equation" r:id="rId5" imgW="241195" imgH="241195" progId="Equation.DSMT4">
                  <p:embed/>
                </p:oleObj>
              </mc:Choice>
              <mc:Fallback>
                <p:oleObj name="Equation" r:id="rId5" imgW="241195" imgH="241195" progId="Equation.DSMT4">
                  <p:embed/>
                  <p:pic>
                    <p:nvPicPr>
                      <p:cNvPr id="637983" name="Object 31">
                        <a:extLst>
                          <a:ext uri="{FF2B5EF4-FFF2-40B4-BE49-F238E27FC236}">
                            <a16:creationId xmlns:a16="http://schemas.microsoft.com/office/drawing/2014/main" id="{6813E55B-C6E4-4D46-BAC2-06ABABC06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3046413"/>
                        <a:ext cx="552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2">
            <a:extLst>
              <a:ext uri="{FF2B5EF4-FFF2-40B4-BE49-F238E27FC236}">
                <a16:creationId xmlns:a16="http://schemas.microsoft.com/office/drawing/2014/main" id="{A6574893-F478-49CA-90A1-44640F52A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637627"/>
              </p:ext>
            </p:extLst>
          </p:nvPr>
        </p:nvGraphicFramePr>
        <p:xfrm>
          <a:off x="6992938" y="3557588"/>
          <a:ext cx="1392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5" name="Equation" r:id="rId7" imgW="609336" imgH="177723" progId="Equation.DSMT4">
                  <p:embed/>
                </p:oleObj>
              </mc:Choice>
              <mc:Fallback>
                <p:oleObj name="Equation" r:id="rId7" imgW="609336" imgH="177723" progId="Equation.DSMT4">
                  <p:embed/>
                  <p:pic>
                    <p:nvPicPr>
                      <p:cNvPr id="637984" name="Object 32">
                        <a:extLst>
                          <a:ext uri="{FF2B5EF4-FFF2-40B4-BE49-F238E27FC236}">
                            <a16:creationId xmlns:a16="http://schemas.microsoft.com/office/drawing/2014/main" id="{95C75054-C7EE-4C0F-9701-DD45993E5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3557588"/>
                        <a:ext cx="13922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>
            <a:extLst>
              <a:ext uri="{FF2B5EF4-FFF2-40B4-BE49-F238E27FC236}">
                <a16:creationId xmlns:a16="http://schemas.microsoft.com/office/drawing/2014/main" id="{8F9913E5-C347-41B7-9D0F-57B7C771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4592997"/>
            <a:ext cx="4537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读数  </a:t>
            </a:r>
            <a:r>
              <a:rPr kumimoji="1" lang="en-US" altLang="zh-CN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=3.56-1.00=2.56 </a:t>
            </a:r>
            <a:r>
              <a:rPr kumimoji="1"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cm</a:t>
            </a:r>
            <a:r>
              <a:rPr kumimoji="1"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b="1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"/>
          <p:cNvSpPr/>
          <p:nvPr/>
        </p:nvSpPr>
        <p:spPr>
          <a:xfrm>
            <a:off x="3022896" y="236272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淘宝网出品 10"/>
          <p:cNvSpPr txBox="1"/>
          <p:nvPr/>
        </p:nvSpPr>
        <p:spPr>
          <a:xfrm>
            <a:off x="481262" y="3793483"/>
            <a:ext cx="5826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大学物理实验的任务</a:t>
            </a:r>
          </a:p>
        </p:txBody>
      </p:sp>
      <p:sp>
        <p:nvSpPr>
          <p:cNvPr id="12" name="淘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646853" y="666227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https://www.ypppt.com/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8" name="淘宝出品 12">
            <a:extLst>
              <a:ext uri="{FF2B5EF4-FFF2-40B4-BE49-F238E27FC236}">
                <a16:creationId xmlns:a16="http://schemas.microsoft.com/office/drawing/2014/main" id="{2C13A4E7-46CF-4135-ACBE-39071EB1F8AF}"/>
              </a:ext>
            </a:extLst>
          </p:cNvPr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DCA7DD35-1E03-42DA-8CAC-8151B4CD16B6}"/>
              </a:ext>
            </a:extLst>
          </p:cNvPr>
          <p:cNvSpPr txBox="1"/>
          <p:nvPr/>
        </p:nvSpPr>
        <p:spPr>
          <a:xfrm>
            <a:off x="9000000" y="1800000"/>
            <a:ext cx="210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根本任务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508EF6-8272-45C9-908E-31C95F1D7733}"/>
              </a:ext>
            </a:extLst>
          </p:cNvPr>
          <p:cNvCxnSpPr/>
          <p:nvPr/>
        </p:nvCxnSpPr>
        <p:spPr>
          <a:xfrm>
            <a:off x="8609081" y="2065837"/>
            <a:ext cx="0" cy="900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出品 24">
            <a:extLst>
              <a:ext uri="{FF2B5EF4-FFF2-40B4-BE49-F238E27FC236}">
                <a16:creationId xmlns:a16="http://schemas.microsoft.com/office/drawing/2014/main" id="{4CC858C4-9DA5-4F7C-B225-3F337C81E7C7}"/>
              </a:ext>
            </a:extLst>
          </p:cNvPr>
          <p:cNvSpPr/>
          <p:nvPr/>
        </p:nvSpPr>
        <p:spPr>
          <a:xfrm>
            <a:off x="8559442" y="289583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淘宝出品 25">
            <a:extLst>
              <a:ext uri="{FF2B5EF4-FFF2-40B4-BE49-F238E27FC236}">
                <a16:creationId xmlns:a16="http://schemas.microsoft.com/office/drawing/2014/main" id="{159E099C-BFA9-48CF-9972-1744CD6FA430}"/>
              </a:ext>
            </a:extLst>
          </p:cNvPr>
          <p:cNvSpPr txBox="1"/>
          <p:nvPr/>
        </p:nvSpPr>
        <p:spPr>
          <a:xfrm>
            <a:off x="9000000" y="2700000"/>
            <a:ext cx="210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基本要求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9" grpId="1"/>
      <p:bldP spid="14" grpId="0" animBg="1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 descr="未标题-1">
            <a:extLst>
              <a:ext uri="{FF2B5EF4-FFF2-40B4-BE49-F238E27FC236}">
                <a16:creationId xmlns:a16="http://schemas.microsoft.com/office/drawing/2014/main" id="{D04F366E-107F-481C-B859-3F8AA6E3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4000" contrast="3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243013"/>
            <a:ext cx="84137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C65FD214-BD51-46BA-8DA9-E43938C3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1641475"/>
            <a:ext cx="708818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just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1         2         3         4        5        6         7         8         9</a:t>
            </a:r>
            <a:endParaRPr kumimoji="1"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DD03987-68EE-4CCF-9935-3DFAC66EA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3273425"/>
            <a:ext cx="56245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sz="1600" dirty="0">
                <a:latin typeface="Times New Roman" panose="02020603050405020304" pitchFamily="18" charset="0"/>
              </a:rPr>
              <a:t>0         0.1        0.2          0.3        0.4        0.5         0.6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B10A7B-F99F-4B4D-8BC0-4E500B32701D}"/>
              </a:ext>
            </a:extLst>
          </p:cNvPr>
          <p:cNvSpPr txBox="1"/>
          <p:nvPr/>
        </p:nvSpPr>
        <p:spPr>
          <a:xfrm>
            <a:off x="1560513" y="4177969"/>
            <a:ext cx="8682038" cy="12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1F4E79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 dirty="0">
                <a:solidFill>
                  <a:srgbClr val="1F4E79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1F4E79"/>
                </a:solidFill>
                <a:latin typeface="Times New Roman" panose="02020603050405020304" pitchFamily="18" charset="0"/>
              </a:rPr>
              <a:t>：有的仪器是五进制的，应将最小格分成</a:t>
            </a:r>
            <a:r>
              <a:rPr kumimoji="1" lang="en-US" altLang="zh-CN" b="1" dirty="0">
                <a:solidFill>
                  <a:srgbClr val="1F4E79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 dirty="0">
                <a:solidFill>
                  <a:srgbClr val="1F4E79"/>
                </a:solidFill>
                <a:latin typeface="Times New Roman" panose="02020603050405020304" pitchFamily="18" charset="0"/>
              </a:rPr>
              <a:t>份来估读；有的仪器是二进制的，应将最小格分成</a:t>
            </a:r>
            <a:r>
              <a:rPr kumimoji="1" lang="en-US" altLang="zh-CN" b="1" dirty="0">
                <a:solidFill>
                  <a:srgbClr val="1F4E79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1F4E79"/>
                </a:solidFill>
                <a:latin typeface="Times New Roman" panose="02020603050405020304" pitchFamily="18" charset="0"/>
              </a:rPr>
              <a:t>份来估读，即游码左缘靠近刻线读偶数，靠近半格读奇数，所谓</a:t>
            </a:r>
            <a:r>
              <a:rPr kumimoji="1" lang="zh-CN" altLang="en-US" b="1" dirty="0">
                <a:solidFill>
                  <a:srgbClr val="1F4E79"/>
                </a:solidFill>
                <a:latin typeface="华文中宋" panose="02010600040101010101" pitchFamily="2" charset="-122"/>
              </a:rPr>
              <a:t>“</a:t>
            </a:r>
            <a:r>
              <a:rPr kumimoji="1" lang="zh-CN" altLang="en-US" b="1" dirty="0">
                <a:solidFill>
                  <a:srgbClr val="1F4E79"/>
                </a:solidFill>
                <a:latin typeface="Times New Roman" panose="02020603050405020304" pitchFamily="18" charset="0"/>
              </a:rPr>
              <a:t>靠近</a:t>
            </a:r>
            <a:r>
              <a:rPr kumimoji="1" lang="zh-CN" altLang="en-US" b="1" dirty="0">
                <a:solidFill>
                  <a:srgbClr val="1F4E79"/>
                </a:solidFill>
                <a:latin typeface="华文中宋" panose="02010600040101010101" pitchFamily="2" charset="-122"/>
              </a:rPr>
              <a:t>”</a:t>
            </a:r>
            <a:r>
              <a:rPr kumimoji="1" lang="zh-CN" altLang="en-US" b="1" dirty="0">
                <a:solidFill>
                  <a:srgbClr val="1F4E79"/>
                </a:solidFill>
                <a:latin typeface="Times New Roman" panose="02020603050405020304" pitchFamily="18" charset="0"/>
              </a:rPr>
              <a:t>，包括稍欠和稍超。 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2E4533E-7A9F-4FB9-99D9-7B0983DAE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5716557"/>
            <a:ext cx="58272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/>
            <a:r>
              <a:rPr kumimoji="1" lang="zh-CN" altLang="en-US" sz="2000" b="1" dirty="0">
                <a:solidFill>
                  <a:srgbClr val="00B0F0"/>
                </a:solidFill>
                <a:latin typeface="+mn-ea"/>
                <a:ea typeface="+mn-ea"/>
              </a:rPr>
              <a:t>当然，在日常生活中，测量一般是不进行估读的。</a:t>
            </a:r>
          </a:p>
        </p:txBody>
      </p:sp>
      <p:sp>
        <p:nvSpPr>
          <p:cNvPr id="28" name="淘出品 4">
            <a:extLst>
              <a:ext uri="{FF2B5EF4-FFF2-40B4-BE49-F238E27FC236}">
                <a16:creationId xmlns:a16="http://schemas.microsoft.com/office/drawing/2014/main" id="{BAF5F59D-F54C-4B3E-A6A7-6DD983607008}"/>
              </a:ext>
            </a:extLst>
          </p:cNvPr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</p:spTree>
    <p:extLst>
      <p:ext uri="{BB962C8B-B14F-4D97-AF65-F5344CB8AC3E}">
        <p14:creationId xmlns:p14="http://schemas.microsoft.com/office/powerpoint/2010/main" val="87657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507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五、不确定度评估和有效数字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C450D2-B4D1-4A16-BEAE-ECFE826B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510" y="1226998"/>
            <a:ext cx="3930805" cy="739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、有效数字的运算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964CA4-6134-4632-B5DB-BBF5B9050862}"/>
              </a:ext>
            </a:extLst>
          </p:cNvPr>
          <p:cNvSpPr txBox="1"/>
          <p:nvPr/>
        </p:nvSpPr>
        <p:spPr>
          <a:xfrm>
            <a:off x="1911979" y="1739345"/>
            <a:ext cx="225997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加减运算：</a:t>
            </a:r>
            <a:endParaRPr kumimoji="1"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AB1321-AADF-4A35-B3FC-80CDF7F3FA49}"/>
              </a:ext>
            </a:extLst>
          </p:cNvPr>
          <p:cNvSpPr txBox="1"/>
          <p:nvPr/>
        </p:nvSpPr>
        <p:spPr>
          <a:xfrm>
            <a:off x="1832971" y="5377896"/>
            <a:ext cx="803212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测量结果的有效数字位数的确定：</a:t>
            </a:r>
            <a:endParaRPr kumimoji="1"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CF18A4D5-1CB8-41FB-88EC-26926CE16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259807"/>
              </p:ext>
            </p:extLst>
          </p:nvPr>
        </p:nvGraphicFramePr>
        <p:xfrm>
          <a:off x="2962957" y="2263289"/>
          <a:ext cx="3930805" cy="40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7" name="Equation" r:id="rId4" imgW="2070100" imgH="177800" progId="Equation.DSMT4">
                  <p:embed/>
                </p:oleObj>
              </mc:Choice>
              <mc:Fallback>
                <p:oleObj name="Equation" r:id="rId4" imgW="2070100" imgH="177800" progId="Equation.DSMT4">
                  <p:embed/>
                  <p:pic>
                    <p:nvPicPr>
                      <p:cNvPr id="640011" name="Object 11">
                        <a:extLst>
                          <a:ext uri="{FF2B5EF4-FFF2-40B4-BE49-F238E27FC236}">
                            <a16:creationId xmlns:a16="http://schemas.microsoft.com/office/drawing/2014/main" id="{22604F84-0187-47B8-BC2E-94F48A0F8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957" y="2263289"/>
                        <a:ext cx="3930805" cy="40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90B5C770-C520-4B5C-AB23-89B4A313C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8261"/>
              </p:ext>
            </p:extLst>
          </p:nvPr>
        </p:nvGraphicFramePr>
        <p:xfrm>
          <a:off x="6987274" y="2266335"/>
          <a:ext cx="811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8" name="Equation" r:id="rId6" imgW="393359" imgH="177646" progId="Equation.DSMT4">
                  <p:embed/>
                </p:oleObj>
              </mc:Choice>
              <mc:Fallback>
                <p:oleObj name="Equation" r:id="rId6" imgW="393359" imgH="177646" progId="Equation.DSMT4">
                  <p:embed/>
                  <p:pic>
                    <p:nvPicPr>
                      <p:cNvPr id="640014" name="Object 14">
                        <a:extLst>
                          <a:ext uri="{FF2B5EF4-FFF2-40B4-BE49-F238E27FC236}">
                            <a16:creationId xmlns:a16="http://schemas.microsoft.com/office/drawing/2014/main" id="{4305252F-756A-4FA3-BDA5-CF99BE7FB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274" y="2266335"/>
                        <a:ext cx="811212" cy="4064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26">
            <a:extLst>
              <a:ext uri="{FF2B5EF4-FFF2-40B4-BE49-F238E27FC236}">
                <a16:creationId xmlns:a16="http://schemas.microsoft.com/office/drawing/2014/main" id="{1913F369-A47F-42F3-963C-8DCEFDD2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1340551"/>
            <a:ext cx="1389063" cy="609600"/>
          </a:xfrm>
          <a:prstGeom prst="wedgeRectCallout">
            <a:avLst>
              <a:gd name="adj1" fmla="val -59486"/>
              <a:gd name="adj2" fmla="val 139065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位置最高者对齐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DB2B3F-9A7D-440B-8206-205D22E28F4B}"/>
              </a:ext>
            </a:extLst>
          </p:cNvPr>
          <p:cNvSpPr txBox="1"/>
          <p:nvPr/>
        </p:nvSpPr>
        <p:spPr>
          <a:xfrm>
            <a:off x="1911979" y="2841494"/>
            <a:ext cx="225997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乘除运算：</a:t>
            </a:r>
            <a:endParaRPr kumimoji="1"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8F80CC53-729C-4D42-9AF4-78908C400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909428"/>
              </p:ext>
            </p:extLst>
          </p:nvPr>
        </p:nvGraphicFramePr>
        <p:xfrm>
          <a:off x="2807807" y="3452399"/>
          <a:ext cx="62404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9" name="Equation" r:id="rId8" imgW="2755900" imgH="393700" progId="Equation.DSMT4">
                  <p:embed/>
                </p:oleObj>
              </mc:Choice>
              <mc:Fallback>
                <p:oleObj name="Equation" r:id="rId8" imgW="2755900" imgH="393700" progId="Equation.DSMT4">
                  <p:embed/>
                  <p:pic>
                    <p:nvPicPr>
                      <p:cNvPr id="640016" name="Object 16">
                        <a:extLst>
                          <a:ext uri="{FF2B5EF4-FFF2-40B4-BE49-F238E27FC236}">
                            <a16:creationId xmlns:a16="http://schemas.microsoft.com/office/drawing/2014/main" id="{C13DCB99-600F-4945-9382-4A6AA0DDC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07" y="3452399"/>
                        <a:ext cx="62404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>
            <a:extLst>
              <a:ext uri="{FF2B5EF4-FFF2-40B4-BE49-F238E27FC236}">
                <a16:creationId xmlns:a16="http://schemas.microsoft.com/office/drawing/2014/main" id="{B7EE1A00-7227-49E6-B7C9-7A981600A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670438"/>
              </p:ext>
            </p:extLst>
          </p:nvPr>
        </p:nvGraphicFramePr>
        <p:xfrm>
          <a:off x="6408738" y="4022725"/>
          <a:ext cx="1612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0" name="Equation" r:id="rId10" imgW="736600" imgH="203200" progId="Equation.DSMT4">
                  <p:embed/>
                </p:oleObj>
              </mc:Choice>
              <mc:Fallback>
                <p:oleObj name="Equation" r:id="rId10" imgW="736600" imgH="203200" progId="Equation.DSMT4">
                  <p:embed/>
                  <p:pic>
                    <p:nvPicPr>
                      <p:cNvPr id="640018" name="Object 18">
                        <a:extLst>
                          <a:ext uri="{FF2B5EF4-FFF2-40B4-BE49-F238E27FC236}">
                            <a16:creationId xmlns:a16="http://schemas.microsoft.com/office/drawing/2014/main" id="{55209252-396C-4CC8-8011-55E37F940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4022725"/>
                        <a:ext cx="1612900" cy="455613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7">
            <a:extLst>
              <a:ext uri="{FF2B5EF4-FFF2-40B4-BE49-F238E27FC236}">
                <a16:creationId xmlns:a16="http://schemas.microsoft.com/office/drawing/2014/main" id="{4AC5490F-4877-46C0-9D94-C0E6DE14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576" y="2919135"/>
            <a:ext cx="1389062" cy="609600"/>
          </a:xfrm>
          <a:prstGeom prst="wedgeRectCallout">
            <a:avLst>
              <a:gd name="adj1" fmla="val -80057"/>
              <a:gd name="adj2" fmla="val 164065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和位数最小对齐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D28F4B-B998-4BBD-9C7A-A0C24B58076B}"/>
              </a:ext>
            </a:extLst>
          </p:cNvPr>
          <p:cNvSpPr txBox="1"/>
          <p:nvPr/>
        </p:nvSpPr>
        <p:spPr>
          <a:xfrm>
            <a:off x="1845483" y="4303990"/>
            <a:ext cx="225997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乘方开方运算：</a:t>
            </a:r>
            <a:endParaRPr kumimoji="1"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18" name="Object 20">
            <a:extLst>
              <a:ext uri="{FF2B5EF4-FFF2-40B4-BE49-F238E27FC236}">
                <a16:creationId xmlns:a16="http://schemas.microsoft.com/office/drawing/2014/main" id="{3868E69B-AF38-46E3-B81F-B7406764C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979347"/>
              </p:ext>
            </p:extLst>
          </p:nvPr>
        </p:nvGraphicFramePr>
        <p:xfrm>
          <a:off x="2965450" y="4838700"/>
          <a:ext cx="2212865" cy="41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1" name="Equation" r:id="rId12" imgW="1054100" imgH="203200" progId="Equation.DSMT4">
                  <p:embed/>
                </p:oleObj>
              </mc:Choice>
              <mc:Fallback>
                <p:oleObj name="Equation" r:id="rId12" imgW="1054100" imgH="203200" progId="Equation.DSMT4">
                  <p:embed/>
                  <p:pic>
                    <p:nvPicPr>
                      <p:cNvPr id="640020" name="Object 20">
                        <a:extLst>
                          <a:ext uri="{FF2B5EF4-FFF2-40B4-BE49-F238E27FC236}">
                            <a16:creationId xmlns:a16="http://schemas.microsoft.com/office/drawing/2014/main" id="{CA7C963A-256C-4DCC-8B3F-D7720073F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838700"/>
                        <a:ext cx="2212865" cy="418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>
            <a:extLst>
              <a:ext uri="{FF2B5EF4-FFF2-40B4-BE49-F238E27FC236}">
                <a16:creationId xmlns:a16="http://schemas.microsoft.com/office/drawing/2014/main" id="{CC1557C1-CED3-4F51-BA2D-9475287AF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377745"/>
              </p:ext>
            </p:extLst>
          </p:nvPr>
        </p:nvGraphicFramePr>
        <p:xfrm>
          <a:off x="6186488" y="4838700"/>
          <a:ext cx="1601573" cy="49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2" name="Equation" r:id="rId14" imgW="736600" imgH="228600" progId="Equation.DSMT4">
                  <p:embed/>
                </p:oleObj>
              </mc:Choice>
              <mc:Fallback>
                <p:oleObj name="Equation" r:id="rId14" imgW="736600" imgH="228600" progId="Equation.DSMT4">
                  <p:embed/>
                  <p:pic>
                    <p:nvPicPr>
                      <p:cNvPr id="640022" name="Object 22">
                        <a:extLst>
                          <a:ext uri="{FF2B5EF4-FFF2-40B4-BE49-F238E27FC236}">
                            <a16:creationId xmlns:a16="http://schemas.microsoft.com/office/drawing/2014/main" id="{D1DF804C-BDCE-42AC-8DAE-E137F6DEB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4838700"/>
                        <a:ext cx="1601573" cy="499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8">
            <a:extLst>
              <a:ext uri="{FF2B5EF4-FFF2-40B4-BE49-F238E27FC236}">
                <a16:creationId xmlns:a16="http://schemas.microsoft.com/office/drawing/2014/main" id="{75544BDA-9682-4D5A-B91C-26511C82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966" y="4268096"/>
            <a:ext cx="1389063" cy="304800"/>
          </a:xfrm>
          <a:prstGeom prst="wedgeRectCallout">
            <a:avLst>
              <a:gd name="adj1" fmla="val -91829"/>
              <a:gd name="adj2" fmla="val 199481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位数一样</a:t>
            </a:r>
          </a:p>
        </p:txBody>
      </p:sp>
      <p:graphicFrame>
        <p:nvGraphicFramePr>
          <p:cNvPr id="21" name="Object 25">
            <a:extLst>
              <a:ext uri="{FF2B5EF4-FFF2-40B4-BE49-F238E27FC236}">
                <a16:creationId xmlns:a16="http://schemas.microsoft.com/office/drawing/2014/main" id="{49455CEA-5465-4860-ACA2-932A4CB51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01595"/>
              </p:ext>
            </p:extLst>
          </p:nvPr>
        </p:nvGraphicFramePr>
        <p:xfrm>
          <a:off x="3615574" y="6061985"/>
          <a:ext cx="32781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3" name="Equation" r:id="rId16" imgW="1409088" imgH="203112" progId="Equation.DSMT4">
                  <p:embed/>
                </p:oleObj>
              </mc:Choice>
              <mc:Fallback>
                <p:oleObj name="Equation" r:id="rId16" imgW="1409088" imgH="203112" progId="Equation.DSMT4">
                  <p:embed/>
                  <p:pic>
                    <p:nvPicPr>
                      <p:cNvPr id="640025" name="Object 25">
                        <a:extLst>
                          <a:ext uri="{FF2B5EF4-FFF2-40B4-BE49-F238E27FC236}">
                            <a16:creationId xmlns:a16="http://schemas.microsoft.com/office/drawing/2014/main" id="{E7081E5B-EF9C-4969-9F74-1362ADD580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574" y="6061985"/>
                        <a:ext cx="32781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9">
            <a:extLst>
              <a:ext uri="{FF2B5EF4-FFF2-40B4-BE49-F238E27FC236}">
                <a16:creationId xmlns:a16="http://schemas.microsoft.com/office/drawing/2014/main" id="{EC52A022-1299-4488-B7BF-FF2DCB0E2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435" y="5715479"/>
            <a:ext cx="1389062" cy="403225"/>
          </a:xfrm>
          <a:prstGeom prst="wedgeRectCallout">
            <a:avLst>
              <a:gd name="adj1" fmla="val -126569"/>
              <a:gd name="adj2" fmla="val 9015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小数点对齐</a:t>
            </a:r>
          </a:p>
        </p:txBody>
      </p:sp>
    </p:spTree>
    <p:extLst>
      <p:ext uri="{BB962C8B-B14F-4D97-AF65-F5344CB8AC3E}">
        <p14:creationId xmlns:p14="http://schemas.microsoft.com/office/powerpoint/2010/main" val="23849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6" grpId="0" animBg="1"/>
      <p:bldP spid="16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"/>
          <p:cNvSpPr/>
          <p:nvPr/>
        </p:nvSpPr>
        <p:spPr>
          <a:xfrm>
            <a:off x="3022896" y="236272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6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淘宝网出品 10"/>
          <p:cNvSpPr txBox="1"/>
          <p:nvPr/>
        </p:nvSpPr>
        <p:spPr>
          <a:xfrm>
            <a:off x="481262" y="3793483"/>
            <a:ext cx="5826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实验报告存档要求</a:t>
            </a:r>
          </a:p>
        </p:txBody>
      </p:sp>
      <p:sp>
        <p:nvSpPr>
          <p:cNvPr id="12" name="淘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646853" y="666227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F4E79"/>
                </a:solidFill>
              </a:rPr>
              <a:t>https://www.ypppt.com/</a:t>
            </a:r>
            <a:endParaRPr lang="zh-CN" alt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淘出品 4"/>
          <p:cNvSpPr txBox="1"/>
          <p:nvPr/>
        </p:nvSpPr>
        <p:spPr>
          <a:xfrm>
            <a:off x="2168165" y="264321"/>
            <a:ext cx="4216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六、实验报告存档要求</a:t>
            </a:r>
          </a:p>
        </p:txBody>
      </p:sp>
      <p:pic>
        <p:nvPicPr>
          <p:cNvPr id="17" name="图片 2">
            <a:extLst>
              <a:ext uri="{FF2B5EF4-FFF2-40B4-BE49-F238E27FC236}">
                <a16:creationId xmlns:a16="http://schemas.microsoft.com/office/drawing/2014/main" id="{71EB1722-7BB3-4D2B-B9DD-A126BD10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709738"/>
            <a:ext cx="2836862" cy="4318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5">
            <a:extLst>
              <a:ext uri="{FF2B5EF4-FFF2-40B4-BE49-F238E27FC236}">
                <a16:creationId xmlns:a16="http://schemas.microsoft.com/office/drawing/2014/main" id="{62C6ED7D-7F44-4D21-95D9-E7376CEC6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4"/>
          <a:stretch>
            <a:fillRect/>
          </a:stretch>
        </p:blipFill>
        <p:spPr bwMode="auto">
          <a:xfrm>
            <a:off x="2303463" y="3095625"/>
            <a:ext cx="2081212" cy="160813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6">
            <a:extLst>
              <a:ext uri="{FF2B5EF4-FFF2-40B4-BE49-F238E27FC236}">
                <a16:creationId xmlns:a16="http://schemas.microsoft.com/office/drawing/2014/main" id="{D162900A-9E3C-4D7C-ADD5-23E0D9575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t="-1297" r="853" b="21852"/>
          <a:stretch>
            <a:fillRect/>
          </a:stretch>
        </p:blipFill>
        <p:spPr bwMode="auto">
          <a:xfrm>
            <a:off x="1865313" y="2230438"/>
            <a:ext cx="2546350" cy="741362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8">
            <a:extLst>
              <a:ext uri="{FF2B5EF4-FFF2-40B4-BE49-F238E27FC236}">
                <a16:creationId xmlns:a16="http://schemas.microsoft.com/office/drawing/2014/main" id="{B1428F87-5446-4C0A-8296-5991319F5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25"/>
          <a:stretch>
            <a:fillRect/>
          </a:stretch>
        </p:blipFill>
        <p:spPr bwMode="auto">
          <a:xfrm>
            <a:off x="4464050" y="3898900"/>
            <a:ext cx="1733550" cy="2212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10">
            <a:extLst>
              <a:ext uri="{FF2B5EF4-FFF2-40B4-BE49-F238E27FC236}">
                <a16:creationId xmlns:a16="http://schemas.microsoft.com/office/drawing/2014/main" id="{FBA0A101-0621-4950-92AB-2B34CB75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1719263"/>
            <a:ext cx="295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一级目录：课程名称</a:t>
            </a:r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953F158A-14E7-4DB3-9F9D-B62F7F74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175" y="2444750"/>
            <a:ext cx="2954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二级目录：班级名称</a:t>
            </a:r>
          </a:p>
        </p:txBody>
      </p:sp>
      <p:sp>
        <p:nvSpPr>
          <p:cNvPr id="24" name="文本框 12">
            <a:extLst>
              <a:ext uri="{FF2B5EF4-FFF2-40B4-BE49-F238E27FC236}">
                <a16:creationId xmlns:a16="http://schemas.microsoft.com/office/drawing/2014/main" id="{70EA6F58-106E-4EB8-88CA-1228FC563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3267075"/>
            <a:ext cx="2954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三级目录：实验名称</a:t>
            </a:r>
          </a:p>
        </p:txBody>
      </p:sp>
      <p:sp>
        <p:nvSpPr>
          <p:cNvPr id="25" name="文本框 14">
            <a:extLst>
              <a:ext uri="{FF2B5EF4-FFF2-40B4-BE49-F238E27FC236}">
                <a16:creationId xmlns:a16="http://schemas.microsoft.com/office/drawing/2014/main" id="{D6DE85B3-A1AA-4BC2-803D-2264014D2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5" y="3981450"/>
            <a:ext cx="326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学生报告文件名规则：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879BD36-CE65-49A2-A2E1-F7549C981769}"/>
              </a:ext>
            </a:extLst>
          </p:cNvPr>
          <p:cNvSpPr/>
          <p:nvPr/>
        </p:nvSpPr>
        <p:spPr>
          <a:xfrm>
            <a:off x="6275388" y="4672013"/>
            <a:ext cx="33686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成绩册上序号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报告名称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（必须是这样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2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PA_直接连接符 9"/>
          <p:cNvCxnSpPr/>
          <p:nvPr>
            <p:custDataLst>
              <p:tags r:id="rId3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A_直接连接符 19"/>
          <p:cNvCxnSpPr/>
          <p:nvPr>
            <p:custDataLst>
              <p:tags r:id="rId4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21"/>
          <p:cNvSpPr txBox="1"/>
          <p:nvPr>
            <p:custDataLst>
              <p:tags r:id="rId5"/>
            </p:custDataLst>
          </p:nvPr>
        </p:nvSpPr>
        <p:spPr>
          <a:xfrm>
            <a:off x="619378" y="2724733"/>
            <a:ext cx="710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本节完毕，谢谢观看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759" y="2266950"/>
            <a:ext cx="4451290" cy="2917792"/>
          </a:xfrm>
          <a:prstGeom prst="rect">
            <a:avLst/>
          </a:prstGeom>
        </p:spPr>
      </p:pic>
      <p:cxnSp>
        <p:nvCxnSpPr>
          <p:cNvPr id="29" name="PA_直接连接符 17"/>
          <p:cNvCxnSpPr/>
          <p:nvPr>
            <p:custDataLst>
              <p:tags r:id="rId6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21"/>
          <p:cNvSpPr txBox="1"/>
          <p:nvPr>
            <p:custDataLst>
              <p:tags r:id="rId7"/>
            </p:custDataLst>
          </p:nvPr>
        </p:nvSpPr>
        <p:spPr>
          <a:xfrm>
            <a:off x="661800" y="4079237"/>
            <a:ext cx="6433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cs typeface="+mn-ea"/>
                <a:sym typeface="+mn-lt"/>
              </a:rPr>
              <a:t>更多资源：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hlinkClick r:id="rId11"/>
              </a:rPr>
              <a:t>http://wlsyzhao.ys168.com/</a:t>
            </a:r>
            <a:endParaRPr lang="en-US" altLang="zh-CN" sz="2800" b="1" dirty="0"/>
          </a:p>
          <a:p>
            <a:pPr algn="ctr"/>
            <a:endParaRPr lang="zh-CN" altLang="en-US" sz="28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2A62F00-A3D5-45D3-96A6-C791C36823DF}"/>
              </a:ext>
            </a:extLst>
          </p:cNvPr>
          <p:cNvGrpSpPr>
            <a:grpSpLocks noChangeAspect="1"/>
          </p:cNvGrpSpPr>
          <p:nvPr/>
        </p:nvGrpSpPr>
        <p:grpSpPr>
          <a:xfrm>
            <a:off x="356093" y="274655"/>
            <a:ext cx="1367998" cy="1368000"/>
            <a:chOff x="-2955925" y="2012950"/>
            <a:chExt cx="1855787" cy="1855788"/>
          </a:xfrm>
          <a:solidFill>
            <a:srgbClr val="1F4E79">
              <a:alpha val="81000"/>
            </a:srgbClr>
          </a:solidFill>
        </p:grpSpPr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A617A728-9E18-4497-885D-54A5443A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8025" y="2114550"/>
              <a:ext cx="161925" cy="173038"/>
            </a:xfrm>
            <a:custGeom>
              <a:avLst/>
              <a:gdLst>
                <a:gd name="T0" fmla="*/ 32 w 43"/>
                <a:gd name="T1" fmla="*/ 34 h 46"/>
                <a:gd name="T2" fmla="*/ 15 w 43"/>
                <a:gd name="T3" fmla="*/ 45 h 46"/>
                <a:gd name="T4" fmla="*/ 1 w 43"/>
                <a:gd name="T5" fmla="*/ 32 h 46"/>
                <a:gd name="T6" fmla="*/ 6 w 43"/>
                <a:gd name="T7" fmla="*/ 5 h 46"/>
                <a:gd name="T8" fmla="*/ 1 w 43"/>
                <a:gd name="T9" fmla="*/ 0 h 46"/>
                <a:gd name="T10" fmla="*/ 2 w 43"/>
                <a:gd name="T11" fmla="*/ 0 h 46"/>
                <a:gd name="T12" fmla="*/ 11 w 43"/>
                <a:gd name="T13" fmla="*/ 1 h 46"/>
                <a:gd name="T14" fmla="*/ 19 w 43"/>
                <a:gd name="T15" fmla="*/ 2 h 46"/>
                <a:gd name="T16" fmla="*/ 20 w 43"/>
                <a:gd name="T17" fmla="*/ 3 h 46"/>
                <a:gd name="T18" fmla="*/ 14 w 43"/>
                <a:gd name="T19" fmla="*/ 7 h 46"/>
                <a:gd name="T20" fmla="*/ 10 w 43"/>
                <a:gd name="T21" fmla="*/ 33 h 46"/>
                <a:gd name="T22" fmla="*/ 18 w 43"/>
                <a:gd name="T23" fmla="*/ 43 h 46"/>
                <a:gd name="T24" fmla="*/ 30 w 43"/>
                <a:gd name="T25" fmla="*/ 34 h 46"/>
                <a:gd name="T26" fmla="*/ 33 w 43"/>
                <a:gd name="T27" fmla="*/ 15 h 46"/>
                <a:gd name="T28" fmla="*/ 30 w 43"/>
                <a:gd name="T29" fmla="*/ 6 h 46"/>
                <a:gd name="T30" fmla="*/ 28 w 43"/>
                <a:gd name="T31" fmla="*/ 5 h 46"/>
                <a:gd name="T32" fmla="*/ 29 w 43"/>
                <a:gd name="T33" fmla="*/ 4 h 46"/>
                <a:gd name="T34" fmla="*/ 36 w 43"/>
                <a:gd name="T35" fmla="*/ 5 h 46"/>
                <a:gd name="T36" fmla="*/ 42 w 43"/>
                <a:gd name="T37" fmla="*/ 6 h 46"/>
                <a:gd name="T38" fmla="*/ 43 w 43"/>
                <a:gd name="T39" fmla="*/ 7 h 46"/>
                <a:gd name="T40" fmla="*/ 41 w 43"/>
                <a:gd name="T41" fmla="*/ 7 h 46"/>
                <a:gd name="T42" fmla="*/ 35 w 43"/>
                <a:gd name="T43" fmla="*/ 16 h 46"/>
                <a:gd name="T44" fmla="*/ 32 w 43"/>
                <a:gd name="T45" fmla="*/ 3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46">
                  <a:moveTo>
                    <a:pt x="32" y="34"/>
                  </a:moveTo>
                  <a:cubicBezTo>
                    <a:pt x="31" y="43"/>
                    <a:pt x="24" y="46"/>
                    <a:pt x="15" y="45"/>
                  </a:cubicBezTo>
                  <a:cubicBezTo>
                    <a:pt x="6" y="43"/>
                    <a:pt x="0" y="38"/>
                    <a:pt x="1" y="3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"/>
                    <a:pt x="1" y="2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5" y="0"/>
                    <a:pt x="8" y="1"/>
                    <a:pt x="11" y="1"/>
                  </a:cubicBezTo>
                  <a:cubicBezTo>
                    <a:pt x="13" y="2"/>
                    <a:pt x="16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5"/>
                    <a:pt x="15" y="2"/>
                    <a:pt x="14" y="7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8"/>
                    <a:pt x="13" y="43"/>
                    <a:pt x="18" y="43"/>
                  </a:cubicBezTo>
                  <a:cubicBezTo>
                    <a:pt x="24" y="44"/>
                    <a:pt x="29" y="41"/>
                    <a:pt x="30" y="34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4" y="10"/>
                    <a:pt x="33" y="7"/>
                    <a:pt x="30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1" y="4"/>
                    <a:pt x="33" y="5"/>
                    <a:pt x="36" y="5"/>
                  </a:cubicBezTo>
                  <a:cubicBezTo>
                    <a:pt x="38" y="5"/>
                    <a:pt x="40" y="6"/>
                    <a:pt x="42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7"/>
                    <a:pt x="42" y="7"/>
                    <a:pt x="41" y="7"/>
                  </a:cubicBezTo>
                  <a:cubicBezTo>
                    <a:pt x="38" y="8"/>
                    <a:pt x="36" y="11"/>
                    <a:pt x="35" y="16"/>
                  </a:cubicBezTo>
                  <a:lnTo>
                    <a:pt x="3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D0D7D1C5-E8FE-4040-BF1E-6153738B7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31975" y="2152650"/>
              <a:ext cx="215900" cy="203200"/>
            </a:xfrm>
            <a:custGeom>
              <a:avLst/>
              <a:gdLst>
                <a:gd name="T0" fmla="*/ 11 w 57"/>
                <a:gd name="T1" fmla="*/ 32 h 54"/>
                <a:gd name="T2" fmla="*/ 11 w 57"/>
                <a:gd name="T3" fmla="*/ 41 h 54"/>
                <a:gd name="T4" fmla="*/ 14 w 57"/>
                <a:gd name="T5" fmla="*/ 43 h 54"/>
                <a:gd name="T6" fmla="*/ 13 w 57"/>
                <a:gd name="T7" fmla="*/ 44 h 54"/>
                <a:gd name="T8" fmla="*/ 7 w 57"/>
                <a:gd name="T9" fmla="*/ 41 h 54"/>
                <a:gd name="T10" fmla="*/ 0 w 57"/>
                <a:gd name="T11" fmla="*/ 38 h 54"/>
                <a:gd name="T12" fmla="*/ 0 w 57"/>
                <a:gd name="T13" fmla="*/ 37 h 54"/>
                <a:gd name="T14" fmla="*/ 3 w 57"/>
                <a:gd name="T15" fmla="*/ 37 h 54"/>
                <a:gd name="T16" fmla="*/ 10 w 57"/>
                <a:gd name="T17" fmla="*/ 32 h 54"/>
                <a:gd name="T18" fmla="*/ 21 w 57"/>
                <a:gd name="T19" fmla="*/ 7 h 54"/>
                <a:gd name="T20" fmla="*/ 17 w 57"/>
                <a:gd name="T21" fmla="*/ 2 h 54"/>
                <a:gd name="T22" fmla="*/ 16 w 57"/>
                <a:gd name="T23" fmla="*/ 0 h 54"/>
                <a:gd name="T24" fmla="*/ 17 w 57"/>
                <a:gd name="T25" fmla="*/ 0 h 54"/>
                <a:gd name="T26" fmla="*/ 23 w 57"/>
                <a:gd name="T27" fmla="*/ 3 h 54"/>
                <a:gd name="T28" fmla="*/ 29 w 57"/>
                <a:gd name="T29" fmla="*/ 5 h 54"/>
                <a:gd name="T30" fmla="*/ 38 w 57"/>
                <a:gd name="T31" fmla="*/ 39 h 54"/>
                <a:gd name="T32" fmla="*/ 38 w 57"/>
                <a:gd name="T33" fmla="*/ 39 h 54"/>
                <a:gd name="T34" fmla="*/ 45 w 57"/>
                <a:gd name="T35" fmla="*/ 23 h 54"/>
                <a:gd name="T36" fmla="*/ 45 w 57"/>
                <a:gd name="T37" fmla="*/ 14 h 54"/>
                <a:gd name="T38" fmla="*/ 43 w 57"/>
                <a:gd name="T39" fmla="*/ 12 h 54"/>
                <a:gd name="T40" fmla="*/ 44 w 57"/>
                <a:gd name="T41" fmla="*/ 12 h 54"/>
                <a:gd name="T42" fmla="*/ 50 w 57"/>
                <a:gd name="T43" fmla="*/ 15 h 54"/>
                <a:gd name="T44" fmla="*/ 56 w 57"/>
                <a:gd name="T45" fmla="*/ 17 h 54"/>
                <a:gd name="T46" fmla="*/ 57 w 57"/>
                <a:gd name="T47" fmla="*/ 18 h 54"/>
                <a:gd name="T48" fmla="*/ 53 w 57"/>
                <a:gd name="T49" fmla="*/ 18 h 54"/>
                <a:gd name="T50" fmla="*/ 47 w 57"/>
                <a:gd name="T51" fmla="*/ 24 h 54"/>
                <a:gd name="T52" fmla="*/ 34 w 57"/>
                <a:gd name="T53" fmla="*/ 52 h 54"/>
                <a:gd name="T54" fmla="*/ 33 w 57"/>
                <a:gd name="T55" fmla="*/ 54 h 54"/>
                <a:gd name="T56" fmla="*/ 32 w 57"/>
                <a:gd name="T57" fmla="*/ 52 h 54"/>
                <a:gd name="T58" fmla="*/ 21 w 57"/>
                <a:gd name="T59" fmla="*/ 10 h 54"/>
                <a:gd name="T60" fmla="*/ 21 w 57"/>
                <a:gd name="T61" fmla="*/ 10 h 54"/>
                <a:gd name="T62" fmla="*/ 11 w 57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54">
                  <a:moveTo>
                    <a:pt x="11" y="32"/>
                  </a:moveTo>
                  <a:cubicBezTo>
                    <a:pt x="9" y="37"/>
                    <a:pt x="10" y="40"/>
                    <a:pt x="11" y="41"/>
                  </a:cubicBezTo>
                  <a:cubicBezTo>
                    <a:pt x="13" y="42"/>
                    <a:pt x="14" y="42"/>
                    <a:pt x="14" y="43"/>
                  </a:cubicBezTo>
                  <a:cubicBezTo>
                    <a:pt x="14" y="44"/>
                    <a:pt x="14" y="44"/>
                    <a:pt x="13" y="44"/>
                  </a:cubicBezTo>
                  <a:cubicBezTo>
                    <a:pt x="11" y="43"/>
                    <a:pt x="9" y="42"/>
                    <a:pt x="7" y="41"/>
                  </a:cubicBezTo>
                  <a:cubicBezTo>
                    <a:pt x="4" y="40"/>
                    <a:pt x="2" y="39"/>
                    <a:pt x="0" y="38"/>
                  </a:cubicBezTo>
                  <a:cubicBezTo>
                    <a:pt x="0" y="38"/>
                    <a:pt x="0" y="37"/>
                    <a:pt x="0" y="37"/>
                  </a:cubicBezTo>
                  <a:cubicBezTo>
                    <a:pt x="0" y="36"/>
                    <a:pt x="1" y="37"/>
                    <a:pt x="3" y="37"/>
                  </a:cubicBezTo>
                  <a:cubicBezTo>
                    <a:pt x="5" y="37"/>
                    <a:pt x="8" y="36"/>
                    <a:pt x="10" y="3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4"/>
                    <a:pt x="19" y="3"/>
                    <a:pt x="17" y="2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9" y="1"/>
                    <a:pt x="21" y="2"/>
                    <a:pt x="23" y="3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7" y="19"/>
                    <a:pt x="46" y="16"/>
                    <a:pt x="45" y="14"/>
                  </a:cubicBezTo>
                  <a:cubicBezTo>
                    <a:pt x="44" y="13"/>
                    <a:pt x="42" y="13"/>
                    <a:pt x="43" y="12"/>
                  </a:cubicBezTo>
                  <a:cubicBezTo>
                    <a:pt x="43" y="12"/>
                    <a:pt x="43" y="11"/>
                    <a:pt x="44" y="12"/>
                  </a:cubicBezTo>
                  <a:cubicBezTo>
                    <a:pt x="45" y="13"/>
                    <a:pt x="48" y="14"/>
                    <a:pt x="50" y="15"/>
                  </a:cubicBezTo>
                  <a:cubicBezTo>
                    <a:pt x="52" y="16"/>
                    <a:pt x="54" y="17"/>
                    <a:pt x="56" y="17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6" y="19"/>
                    <a:pt x="55" y="18"/>
                    <a:pt x="53" y="18"/>
                  </a:cubicBezTo>
                  <a:cubicBezTo>
                    <a:pt x="51" y="18"/>
                    <a:pt x="49" y="19"/>
                    <a:pt x="47" y="2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3"/>
                    <a:pt x="33" y="54"/>
                    <a:pt x="33" y="54"/>
                  </a:cubicBezTo>
                  <a:cubicBezTo>
                    <a:pt x="32" y="54"/>
                    <a:pt x="32" y="53"/>
                    <a:pt x="32" y="5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1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3674E091-8596-49E0-A739-84CAC1A0C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5288" y="2246313"/>
              <a:ext cx="147637" cy="169863"/>
            </a:xfrm>
            <a:custGeom>
              <a:avLst/>
              <a:gdLst>
                <a:gd name="T0" fmla="*/ 25 w 39"/>
                <a:gd name="T1" fmla="*/ 7 h 45"/>
                <a:gd name="T2" fmla="*/ 23 w 39"/>
                <a:gd name="T3" fmla="*/ 1 h 45"/>
                <a:gd name="T4" fmla="*/ 25 w 39"/>
                <a:gd name="T5" fmla="*/ 1 h 45"/>
                <a:gd name="T6" fmla="*/ 31 w 39"/>
                <a:gd name="T7" fmla="*/ 6 h 45"/>
                <a:gd name="T8" fmla="*/ 38 w 39"/>
                <a:gd name="T9" fmla="*/ 11 h 45"/>
                <a:gd name="T10" fmla="*/ 39 w 39"/>
                <a:gd name="T11" fmla="*/ 12 h 45"/>
                <a:gd name="T12" fmla="*/ 32 w 39"/>
                <a:gd name="T13" fmla="*/ 13 h 45"/>
                <a:gd name="T14" fmla="*/ 14 w 39"/>
                <a:gd name="T15" fmla="*/ 38 h 45"/>
                <a:gd name="T16" fmla="*/ 16 w 39"/>
                <a:gd name="T17" fmla="*/ 45 h 45"/>
                <a:gd name="T18" fmla="*/ 14 w 39"/>
                <a:gd name="T19" fmla="*/ 45 h 45"/>
                <a:gd name="T20" fmla="*/ 7 w 39"/>
                <a:gd name="T21" fmla="*/ 40 h 45"/>
                <a:gd name="T22" fmla="*/ 0 w 39"/>
                <a:gd name="T23" fmla="*/ 35 h 45"/>
                <a:gd name="T24" fmla="*/ 0 w 39"/>
                <a:gd name="T25" fmla="*/ 33 h 45"/>
                <a:gd name="T26" fmla="*/ 7 w 39"/>
                <a:gd name="T27" fmla="*/ 33 h 45"/>
                <a:gd name="T28" fmla="*/ 25 w 39"/>
                <a:gd name="T29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45">
                  <a:moveTo>
                    <a:pt x="25" y="7"/>
                  </a:moveTo>
                  <a:cubicBezTo>
                    <a:pt x="28" y="3"/>
                    <a:pt x="22" y="2"/>
                    <a:pt x="23" y="1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7" y="3"/>
                    <a:pt x="29" y="5"/>
                    <a:pt x="31" y="6"/>
                  </a:cubicBezTo>
                  <a:cubicBezTo>
                    <a:pt x="33" y="7"/>
                    <a:pt x="36" y="9"/>
                    <a:pt x="38" y="11"/>
                  </a:cubicBezTo>
                  <a:cubicBezTo>
                    <a:pt x="39" y="11"/>
                    <a:pt x="39" y="12"/>
                    <a:pt x="39" y="12"/>
                  </a:cubicBezTo>
                  <a:cubicBezTo>
                    <a:pt x="38" y="14"/>
                    <a:pt x="35" y="9"/>
                    <a:pt x="32" y="13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1" y="42"/>
                    <a:pt x="17" y="43"/>
                    <a:pt x="16" y="45"/>
                  </a:cubicBezTo>
                  <a:cubicBezTo>
                    <a:pt x="15" y="45"/>
                    <a:pt x="15" y="45"/>
                    <a:pt x="14" y="45"/>
                  </a:cubicBezTo>
                  <a:cubicBezTo>
                    <a:pt x="12" y="43"/>
                    <a:pt x="9" y="41"/>
                    <a:pt x="7" y="40"/>
                  </a:cubicBezTo>
                  <a:cubicBezTo>
                    <a:pt x="5" y="38"/>
                    <a:pt x="3" y="37"/>
                    <a:pt x="0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1" y="32"/>
                    <a:pt x="4" y="37"/>
                    <a:pt x="7" y="33"/>
                  </a:cubicBezTo>
                  <a:lnTo>
                    <a:pt x="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2CE1EAA3-E31C-400D-AB72-56254B77D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4638" y="2314575"/>
              <a:ext cx="173037" cy="169863"/>
            </a:xfrm>
            <a:custGeom>
              <a:avLst/>
              <a:gdLst>
                <a:gd name="T0" fmla="*/ 31 w 46"/>
                <a:gd name="T1" fmla="*/ 31 h 45"/>
                <a:gd name="T2" fmla="*/ 35 w 46"/>
                <a:gd name="T3" fmla="*/ 29 h 45"/>
                <a:gd name="T4" fmla="*/ 36 w 46"/>
                <a:gd name="T5" fmla="*/ 21 h 45"/>
                <a:gd name="T6" fmla="*/ 37 w 46"/>
                <a:gd name="T7" fmla="*/ 21 h 45"/>
                <a:gd name="T8" fmla="*/ 41 w 46"/>
                <a:gd name="T9" fmla="*/ 26 h 45"/>
                <a:gd name="T10" fmla="*/ 45 w 46"/>
                <a:gd name="T11" fmla="*/ 30 h 45"/>
                <a:gd name="T12" fmla="*/ 46 w 46"/>
                <a:gd name="T13" fmla="*/ 32 h 45"/>
                <a:gd name="T14" fmla="*/ 35 w 46"/>
                <a:gd name="T15" fmla="*/ 32 h 45"/>
                <a:gd name="T16" fmla="*/ 2 w 46"/>
                <a:gd name="T17" fmla="*/ 44 h 45"/>
                <a:gd name="T18" fmla="*/ 0 w 46"/>
                <a:gd name="T19" fmla="*/ 45 h 45"/>
                <a:gd name="T20" fmla="*/ 1 w 46"/>
                <a:gd name="T21" fmla="*/ 43 h 45"/>
                <a:gd name="T22" fmla="*/ 16 w 46"/>
                <a:gd name="T23" fmla="*/ 8 h 45"/>
                <a:gd name="T24" fmla="*/ 16 w 46"/>
                <a:gd name="T25" fmla="*/ 0 h 45"/>
                <a:gd name="T26" fmla="*/ 17 w 46"/>
                <a:gd name="T27" fmla="*/ 1 h 45"/>
                <a:gd name="T28" fmla="*/ 23 w 46"/>
                <a:gd name="T29" fmla="*/ 7 h 45"/>
                <a:gd name="T30" fmla="*/ 29 w 46"/>
                <a:gd name="T31" fmla="*/ 13 h 45"/>
                <a:gd name="T32" fmla="*/ 29 w 46"/>
                <a:gd name="T33" fmla="*/ 14 h 45"/>
                <a:gd name="T34" fmla="*/ 24 w 46"/>
                <a:gd name="T35" fmla="*/ 13 h 45"/>
                <a:gd name="T36" fmla="*/ 23 w 46"/>
                <a:gd name="T37" fmla="*/ 15 h 45"/>
                <a:gd name="T38" fmla="*/ 12 w 46"/>
                <a:gd name="T39" fmla="*/ 39 h 45"/>
                <a:gd name="T40" fmla="*/ 31 w 46"/>
                <a:gd name="T41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5">
                  <a:moveTo>
                    <a:pt x="31" y="31"/>
                  </a:moveTo>
                  <a:cubicBezTo>
                    <a:pt x="33" y="31"/>
                    <a:pt x="34" y="30"/>
                    <a:pt x="35" y="29"/>
                  </a:cubicBezTo>
                  <a:cubicBezTo>
                    <a:pt x="39" y="25"/>
                    <a:pt x="35" y="22"/>
                    <a:pt x="36" y="21"/>
                  </a:cubicBezTo>
                  <a:cubicBezTo>
                    <a:pt x="36" y="21"/>
                    <a:pt x="36" y="21"/>
                    <a:pt x="37" y="21"/>
                  </a:cubicBezTo>
                  <a:cubicBezTo>
                    <a:pt x="38" y="23"/>
                    <a:pt x="40" y="25"/>
                    <a:pt x="41" y="26"/>
                  </a:cubicBezTo>
                  <a:cubicBezTo>
                    <a:pt x="42" y="27"/>
                    <a:pt x="44" y="29"/>
                    <a:pt x="45" y="30"/>
                  </a:cubicBezTo>
                  <a:cubicBezTo>
                    <a:pt x="46" y="31"/>
                    <a:pt x="46" y="32"/>
                    <a:pt x="46" y="32"/>
                  </a:cubicBezTo>
                  <a:cubicBezTo>
                    <a:pt x="45" y="34"/>
                    <a:pt x="43" y="28"/>
                    <a:pt x="35" y="32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5"/>
                    <a:pt x="1" y="45"/>
                    <a:pt x="0" y="45"/>
                  </a:cubicBezTo>
                  <a:cubicBezTo>
                    <a:pt x="0" y="44"/>
                    <a:pt x="0" y="44"/>
                    <a:pt x="1" y="4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3"/>
                    <a:pt x="15" y="1"/>
                    <a:pt x="16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9" y="3"/>
                    <a:pt x="21" y="5"/>
                    <a:pt x="23" y="7"/>
                  </a:cubicBezTo>
                  <a:cubicBezTo>
                    <a:pt x="25" y="9"/>
                    <a:pt x="27" y="11"/>
                    <a:pt x="29" y="13"/>
                  </a:cubicBezTo>
                  <a:cubicBezTo>
                    <a:pt x="30" y="14"/>
                    <a:pt x="30" y="14"/>
                    <a:pt x="29" y="14"/>
                  </a:cubicBezTo>
                  <a:cubicBezTo>
                    <a:pt x="28" y="15"/>
                    <a:pt x="27" y="11"/>
                    <a:pt x="24" y="13"/>
                  </a:cubicBezTo>
                  <a:cubicBezTo>
                    <a:pt x="24" y="14"/>
                    <a:pt x="23" y="15"/>
                    <a:pt x="23" y="15"/>
                  </a:cubicBezTo>
                  <a:cubicBezTo>
                    <a:pt x="12" y="39"/>
                    <a:pt x="12" y="39"/>
                    <a:pt x="12" y="39"/>
                  </a:cubicBezTo>
                  <a:lnTo>
                    <a:pt x="31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9C90441C-5206-4971-8EF3-F2FB4C8CC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87488" y="2457450"/>
              <a:ext cx="195262" cy="192088"/>
            </a:xfrm>
            <a:custGeom>
              <a:avLst/>
              <a:gdLst>
                <a:gd name="T0" fmla="*/ 34 w 52"/>
                <a:gd name="T1" fmla="*/ 7 h 51"/>
                <a:gd name="T2" fmla="*/ 35 w 52"/>
                <a:gd name="T3" fmla="*/ 0 h 51"/>
                <a:gd name="T4" fmla="*/ 36 w 52"/>
                <a:gd name="T5" fmla="*/ 1 h 51"/>
                <a:gd name="T6" fmla="*/ 41 w 52"/>
                <a:gd name="T7" fmla="*/ 8 h 51"/>
                <a:gd name="T8" fmla="*/ 52 w 52"/>
                <a:gd name="T9" fmla="*/ 27 h 51"/>
                <a:gd name="T10" fmla="*/ 43 w 52"/>
                <a:gd name="T11" fmla="*/ 36 h 51"/>
                <a:gd name="T12" fmla="*/ 42 w 52"/>
                <a:gd name="T13" fmla="*/ 37 h 51"/>
                <a:gd name="T14" fmla="*/ 42 w 52"/>
                <a:gd name="T15" fmla="*/ 36 h 51"/>
                <a:gd name="T16" fmla="*/ 44 w 52"/>
                <a:gd name="T17" fmla="*/ 31 h 51"/>
                <a:gd name="T18" fmla="*/ 43 w 52"/>
                <a:gd name="T19" fmla="*/ 16 h 51"/>
                <a:gd name="T20" fmla="*/ 42 w 52"/>
                <a:gd name="T21" fmla="*/ 13 h 51"/>
                <a:gd name="T22" fmla="*/ 27 w 52"/>
                <a:gd name="T23" fmla="*/ 22 h 51"/>
                <a:gd name="T24" fmla="*/ 27 w 52"/>
                <a:gd name="T25" fmla="*/ 23 h 51"/>
                <a:gd name="T26" fmla="*/ 38 w 52"/>
                <a:gd name="T27" fmla="*/ 26 h 51"/>
                <a:gd name="T28" fmla="*/ 40 w 52"/>
                <a:gd name="T29" fmla="*/ 26 h 51"/>
                <a:gd name="T30" fmla="*/ 39 w 52"/>
                <a:gd name="T31" fmla="*/ 27 h 51"/>
                <a:gd name="T32" fmla="*/ 23 w 52"/>
                <a:gd name="T33" fmla="*/ 36 h 51"/>
                <a:gd name="T34" fmla="*/ 22 w 52"/>
                <a:gd name="T35" fmla="*/ 36 h 51"/>
                <a:gd name="T36" fmla="*/ 23 w 52"/>
                <a:gd name="T37" fmla="*/ 35 h 51"/>
                <a:gd name="T38" fmla="*/ 26 w 52"/>
                <a:gd name="T39" fmla="*/ 24 h 51"/>
                <a:gd name="T40" fmla="*/ 25 w 52"/>
                <a:gd name="T41" fmla="*/ 22 h 51"/>
                <a:gd name="T42" fmla="*/ 12 w 52"/>
                <a:gd name="T43" fmla="*/ 30 h 51"/>
                <a:gd name="T44" fmla="*/ 11 w 52"/>
                <a:gd name="T45" fmla="*/ 37 h 51"/>
                <a:gd name="T46" fmla="*/ 31 w 52"/>
                <a:gd name="T47" fmla="*/ 44 h 51"/>
                <a:gd name="T48" fmla="*/ 32 w 52"/>
                <a:gd name="T49" fmla="*/ 44 h 51"/>
                <a:gd name="T50" fmla="*/ 32 w 52"/>
                <a:gd name="T51" fmla="*/ 45 h 51"/>
                <a:gd name="T52" fmla="*/ 31 w 52"/>
                <a:gd name="T53" fmla="*/ 46 h 51"/>
                <a:gd name="T54" fmla="*/ 18 w 52"/>
                <a:gd name="T55" fmla="*/ 51 h 51"/>
                <a:gd name="T56" fmla="*/ 5 w 52"/>
                <a:gd name="T57" fmla="*/ 29 h 51"/>
                <a:gd name="T58" fmla="*/ 1 w 52"/>
                <a:gd name="T59" fmla="*/ 22 h 51"/>
                <a:gd name="T60" fmla="*/ 1 w 52"/>
                <a:gd name="T61" fmla="*/ 21 h 51"/>
                <a:gd name="T62" fmla="*/ 7 w 52"/>
                <a:gd name="T63" fmla="*/ 23 h 51"/>
                <a:gd name="T64" fmla="*/ 34 w 52"/>
                <a:gd name="T65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1">
                  <a:moveTo>
                    <a:pt x="34" y="7"/>
                  </a:moveTo>
                  <a:cubicBezTo>
                    <a:pt x="38" y="4"/>
                    <a:pt x="34" y="1"/>
                    <a:pt x="35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8" y="4"/>
                    <a:pt x="39" y="6"/>
                    <a:pt x="41" y="8"/>
                  </a:cubicBezTo>
                  <a:cubicBezTo>
                    <a:pt x="44" y="15"/>
                    <a:pt x="48" y="21"/>
                    <a:pt x="52" y="27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2" y="37"/>
                    <a:pt x="42" y="37"/>
                  </a:cubicBezTo>
                  <a:cubicBezTo>
                    <a:pt x="42" y="37"/>
                    <a:pt x="42" y="37"/>
                    <a:pt x="42" y="36"/>
                  </a:cubicBezTo>
                  <a:cubicBezTo>
                    <a:pt x="41" y="36"/>
                    <a:pt x="42" y="35"/>
                    <a:pt x="44" y="31"/>
                  </a:cubicBezTo>
                  <a:cubicBezTo>
                    <a:pt x="47" y="26"/>
                    <a:pt x="47" y="22"/>
                    <a:pt x="43" y="16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0" y="27"/>
                    <a:pt x="34" y="28"/>
                    <a:pt x="38" y="26"/>
                  </a:cubicBezTo>
                  <a:cubicBezTo>
                    <a:pt x="39" y="25"/>
                    <a:pt x="39" y="25"/>
                    <a:pt x="40" y="26"/>
                  </a:cubicBezTo>
                  <a:cubicBezTo>
                    <a:pt x="40" y="26"/>
                    <a:pt x="40" y="26"/>
                    <a:pt x="39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2" y="36"/>
                    <a:pt x="22" y="36"/>
                  </a:cubicBezTo>
                  <a:cubicBezTo>
                    <a:pt x="22" y="36"/>
                    <a:pt x="22" y="35"/>
                    <a:pt x="23" y="35"/>
                  </a:cubicBezTo>
                  <a:cubicBezTo>
                    <a:pt x="27" y="32"/>
                    <a:pt x="28" y="27"/>
                    <a:pt x="26" y="24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2"/>
                    <a:pt x="9" y="33"/>
                    <a:pt x="11" y="37"/>
                  </a:cubicBezTo>
                  <a:cubicBezTo>
                    <a:pt x="16" y="45"/>
                    <a:pt x="24" y="46"/>
                    <a:pt x="31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3" y="45"/>
                    <a:pt x="33" y="45"/>
                    <a:pt x="32" y="45"/>
                  </a:cubicBezTo>
                  <a:cubicBezTo>
                    <a:pt x="32" y="45"/>
                    <a:pt x="31" y="46"/>
                    <a:pt x="31" y="46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3" y="44"/>
                    <a:pt x="9" y="37"/>
                    <a:pt x="5" y="29"/>
                  </a:cubicBezTo>
                  <a:cubicBezTo>
                    <a:pt x="4" y="27"/>
                    <a:pt x="2" y="25"/>
                    <a:pt x="1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2" y="20"/>
                    <a:pt x="3" y="26"/>
                    <a:pt x="7" y="23"/>
                  </a:cubicBezTo>
                  <a:lnTo>
                    <a:pt x="34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80D09C5B-C205-40BB-BCFC-AB1E8BA13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404938" y="2635250"/>
              <a:ext cx="180975" cy="200025"/>
            </a:xfrm>
            <a:custGeom>
              <a:avLst/>
              <a:gdLst>
                <a:gd name="T0" fmla="*/ 21 w 48"/>
                <a:gd name="T1" fmla="*/ 29 h 53"/>
                <a:gd name="T2" fmla="*/ 23 w 48"/>
                <a:gd name="T3" fmla="*/ 20 h 53"/>
                <a:gd name="T4" fmla="*/ 9 w 48"/>
                <a:gd name="T5" fmla="*/ 24 h 53"/>
                <a:gd name="T6" fmla="*/ 6 w 48"/>
                <a:gd name="T7" fmla="*/ 30 h 53"/>
                <a:gd name="T8" fmla="*/ 5 w 48"/>
                <a:gd name="T9" fmla="*/ 30 h 53"/>
                <a:gd name="T10" fmla="*/ 3 w 48"/>
                <a:gd name="T11" fmla="*/ 21 h 53"/>
                <a:gd name="T12" fmla="*/ 0 w 48"/>
                <a:gd name="T13" fmla="*/ 13 h 53"/>
                <a:gd name="T14" fmla="*/ 1 w 48"/>
                <a:gd name="T15" fmla="*/ 12 h 53"/>
                <a:gd name="T16" fmla="*/ 6 w 48"/>
                <a:gd name="T17" fmla="*/ 16 h 53"/>
                <a:gd name="T18" fmla="*/ 36 w 48"/>
                <a:gd name="T19" fmla="*/ 7 h 53"/>
                <a:gd name="T20" fmla="*/ 39 w 48"/>
                <a:gd name="T21" fmla="*/ 1 h 53"/>
                <a:gd name="T22" fmla="*/ 40 w 48"/>
                <a:gd name="T23" fmla="*/ 1 h 53"/>
                <a:gd name="T24" fmla="*/ 42 w 48"/>
                <a:gd name="T25" fmla="*/ 10 h 53"/>
                <a:gd name="T26" fmla="*/ 45 w 48"/>
                <a:gd name="T27" fmla="*/ 19 h 53"/>
                <a:gd name="T28" fmla="*/ 39 w 48"/>
                <a:gd name="T29" fmla="*/ 37 h 53"/>
                <a:gd name="T30" fmla="*/ 25 w 48"/>
                <a:gd name="T31" fmla="*/ 25 h 53"/>
                <a:gd name="T32" fmla="*/ 24 w 48"/>
                <a:gd name="T33" fmla="*/ 25 h 53"/>
                <a:gd name="T34" fmla="*/ 22 w 48"/>
                <a:gd name="T35" fmla="*/ 39 h 53"/>
                <a:gd name="T36" fmla="*/ 15 w 48"/>
                <a:gd name="T37" fmla="*/ 46 h 53"/>
                <a:gd name="T38" fmla="*/ 13 w 48"/>
                <a:gd name="T39" fmla="*/ 53 h 53"/>
                <a:gd name="T40" fmla="*/ 12 w 48"/>
                <a:gd name="T41" fmla="*/ 53 h 53"/>
                <a:gd name="T42" fmla="*/ 10 w 48"/>
                <a:gd name="T43" fmla="*/ 47 h 53"/>
                <a:gd name="T44" fmla="*/ 8 w 48"/>
                <a:gd name="T45" fmla="*/ 40 h 53"/>
                <a:gd name="T46" fmla="*/ 21 w 48"/>
                <a:gd name="T47" fmla="*/ 29 h 53"/>
                <a:gd name="T48" fmla="*/ 24 w 48"/>
                <a:gd name="T49" fmla="*/ 20 h 53"/>
                <a:gd name="T50" fmla="*/ 24 w 48"/>
                <a:gd name="T51" fmla="*/ 22 h 53"/>
                <a:gd name="T52" fmla="*/ 37 w 48"/>
                <a:gd name="T53" fmla="*/ 29 h 53"/>
                <a:gd name="T54" fmla="*/ 43 w 48"/>
                <a:gd name="T55" fmla="*/ 18 h 53"/>
                <a:gd name="T56" fmla="*/ 42 w 48"/>
                <a:gd name="T57" fmla="*/ 14 h 53"/>
                <a:gd name="T58" fmla="*/ 24 w 48"/>
                <a:gd name="T5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" h="53">
                  <a:moveTo>
                    <a:pt x="21" y="29"/>
                  </a:moveTo>
                  <a:cubicBezTo>
                    <a:pt x="23" y="27"/>
                    <a:pt x="24" y="24"/>
                    <a:pt x="23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4" y="26"/>
                    <a:pt x="8" y="30"/>
                    <a:pt x="6" y="30"/>
                  </a:cubicBezTo>
                  <a:cubicBezTo>
                    <a:pt x="6" y="31"/>
                    <a:pt x="5" y="30"/>
                    <a:pt x="5" y="30"/>
                  </a:cubicBezTo>
                  <a:cubicBezTo>
                    <a:pt x="4" y="27"/>
                    <a:pt x="3" y="24"/>
                    <a:pt x="3" y="21"/>
                  </a:cubicBezTo>
                  <a:cubicBezTo>
                    <a:pt x="2" y="19"/>
                    <a:pt x="1" y="16"/>
                    <a:pt x="0" y="13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1"/>
                    <a:pt x="1" y="17"/>
                    <a:pt x="6" y="1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41" y="5"/>
                    <a:pt x="37" y="1"/>
                    <a:pt x="39" y="1"/>
                  </a:cubicBezTo>
                  <a:cubicBezTo>
                    <a:pt x="39" y="0"/>
                    <a:pt x="40" y="1"/>
                    <a:pt x="40" y="1"/>
                  </a:cubicBezTo>
                  <a:cubicBezTo>
                    <a:pt x="41" y="4"/>
                    <a:pt x="42" y="7"/>
                    <a:pt x="42" y="10"/>
                  </a:cubicBezTo>
                  <a:cubicBezTo>
                    <a:pt x="43" y="13"/>
                    <a:pt x="44" y="15"/>
                    <a:pt x="45" y="19"/>
                  </a:cubicBezTo>
                  <a:cubicBezTo>
                    <a:pt x="48" y="29"/>
                    <a:pt x="45" y="36"/>
                    <a:pt x="39" y="37"/>
                  </a:cubicBezTo>
                  <a:cubicBezTo>
                    <a:pt x="34" y="39"/>
                    <a:pt x="29" y="37"/>
                    <a:pt x="25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6" y="32"/>
                    <a:pt x="26" y="35"/>
                    <a:pt x="22" y="39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1" y="50"/>
                    <a:pt x="14" y="53"/>
                    <a:pt x="13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1" y="51"/>
                    <a:pt x="11" y="49"/>
                    <a:pt x="10" y="47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21" y="29"/>
                  </a:lnTo>
                  <a:close/>
                  <a:moveTo>
                    <a:pt x="24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6" y="29"/>
                    <a:pt x="30" y="31"/>
                    <a:pt x="37" y="29"/>
                  </a:cubicBezTo>
                  <a:cubicBezTo>
                    <a:pt x="43" y="27"/>
                    <a:pt x="45" y="23"/>
                    <a:pt x="43" y="18"/>
                  </a:cubicBezTo>
                  <a:cubicBezTo>
                    <a:pt x="42" y="14"/>
                    <a:pt x="42" y="14"/>
                    <a:pt x="42" y="14"/>
                  </a:cubicBezTo>
                  <a:lnTo>
                    <a:pt x="2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0007EEA3-54BB-433C-9ED7-F7A42EFE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3663" y="2846388"/>
              <a:ext cx="166687" cy="120650"/>
            </a:xfrm>
            <a:custGeom>
              <a:avLst/>
              <a:gdLst>
                <a:gd name="T0" fmla="*/ 18 w 44"/>
                <a:gd name="T1" fmla="*/ 0 h 32"/>
                <a:gd name="T2" fmla="*/ 19 w 44"/>
                <a:gd name="T3" fmla="*/ 1 h 32"/>
                <a:gd name="T4" fmla="*/ 17 w 44"/>
                <a:gd name="T5" fmla="*/ 2 h 32"/>
                <a:gd name="T6" fmla="*/ 2 w 44"/>
                <a:gd name="T7" fmla="*/ 16 h 32"/>
                <a:gd name="T8" fmla="*/ 10 w 44"/>
                <a:gd name="T9" fmla="*/ 26 h 32"/>
                <a:gd name="T10" fmla="*/ 30 w 44"/>
                <a:gd name="T11" fmla="*/ 0 h 32"/>
                <a:gd name="T12" fmla="*/ 44 w 44"/>
                <a:gd name="T13" fmla="*/ 13 h 32"/>
                <a:gd name="T14" fmla="*/ 42 w 44"/>
                <a:gd name="T15" fmla="*/ 24 h 32"/>
                <a:gd name="T16" fmla="*/ 44 w 44"/>
                <a:gd name="T17" fmla="*/ 26 h 32"/>
                <a:gd name="T18" fmla="*/ 42 w 44"/>
                <a:gd name="T19" fmla="*/ 27 h 32"/>
                <a:gd name="T20" fmla="*/ 31 w 44"/>
                <a:gd name="T21" fmla="*/ 28 h 32"/>
                <a:gd name="T22" fmla="*/ 29 w 44"/>
                <a:gd name="T23" fmla="*/ 29 h 32"/>
                <a:gd name="T24" fmla="*/ 28 w 44"/>
                <a:gd name="T25" fmla="*/ 28 h 32"/>
                <a:gd name="T26" fmla="*/ 32 w 44"/>
                <a:gd name="T27" fmla="*/ 26 h 32"/>
                <a:gd name="T28" fmla="*/ 42 w 44"/>
                <a:gd name="T29" fmla="*/ 13 h 32"/>
                <a:gd name="T30" fmla="*/ 35 w 44"/>
                <a:gd name="T31" fmla="*/ 6 h 32"/>
                <a:gd name="T32" fmla="*/ 16 w 44"/>
                <a:gd name="T33" fmla="*/ 31 h 32"/>
                <a:gd name="T34" fmla="*/ 0 w 44"/>
                <a:gd name="T35" fmla="*/ 16 h 32"/>
                <a:gd name="T36" fmla="*/ 3 w 44"/>
                <a:gd name="T37" fmla="*/ 5 h 32"/>
                <a:gd name="T38" fmla="*/ 0 w 44"/>
                <a:gd name="T39" fmla="*/ 2 h 32"/>
                <a:gd name="T40" fmla="*/ 1 w 44"/>
                <a:gd name="T41" fmla="*/ 1 h 32"/>
                <a:gd name="T42" fmla="*/ 18 w 44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2">
                  <a:moveTo>
                    <a:pt x="18" y="0"/>
                  </a:moveTo>
                  <a:cubicBezTo>
                    <a:pt x="19" y="0"/>
                    <a:pt x="19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9" y="4"/>
                    <a:pt x="1" y="7"/>
                    <a:pt x="2" y="16"/>
                  </a:cubicBezTo>
                  <a:cubicBezTo>
                    <a:pt x="2" y="22"/>
                    <a:pt x="6" y="26"/>
                    <a:pt x="10" y="26"/>
                  </a:cubicBezTo>
                  <a:cubicBezTo>
                    <a:pt x="23" y="25"/>
                    <a:pt x="15" y="1"/>
                    <a:pt x="30" y="0"/>
                  </a:cubicBezTo>
                  <a:cubicBezTo>
                    <a:pt x="38" y="0"/>
                    <a:pt x="43" y="6"/>
                    <a:pt x="44" y="13"/>
                  </a:cubicBezTo>
                  <a:cubicBezTo>
                    <a:pt x="44" y="19"/>
                    <a:pt x="42" y="22"/>
                    <a:pt x="42" y="24"/>
                  </a:cubicBezTo>
                  <a:cubicBezTo>
                    <a:pt x="42" y="26"/>
                    <a:pt x="43" y="25"/>
                    <a:pt x="44" y="26"/>
                  </a:cubicBezTo>
                  <a:cubicBezTo>
                    <a:pt x="44" y="26"/>
                    <a:pt x="43" y="27"/>
                    <a:pt x="42" y="27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29"/>
                    <a:pt x="29" y="29"/>
                    <a:pt x="29" y="29"/>
                  </a:cubicBezTo>
                  <a:cubicBezTo>
                    <a:pt x="29" y="29"/>
                    <a:pt x="28" y="29"/>
                    <a:pt x="28" y="28"/>
                  </a:cubicBezTo>
                  <a:cubicBezTo>
                    <a:pt x="28" y="28"/>
                    <a:pt x="30" y="28"/>
                    <a:pt x="32" y="26"/>
                  </a:cubicBezTo>
                  <a:cubicBezTo>
                    <a:pt x="39" y="23"/>
                    <a:pt x="43" y="20"/>
                    <a:pt x="42" y="13"/>
                  </a:cubicBezTo>
                  <a:cubicBezTo>
                    <a:pt x="42" y="9"/>
                    <a:pt x="40" y="6"/>
                    <a:pt x="35" y="6"/>
                  </a:cubicBezTo>
                  <a:cubicBezTo>
                    <a:pt x="25" y="6"/>
                    <a:pt x="32" y="31"/>
                    <a:pt x="16" y="31"/>
                  </a:cubicBezTo>
                  <a:cubicBezTo>
                    <a:pt x="7" y="32"/>
                    <a:pt x="1" y="25"/>
                    <a:pt x="0" y="16"/>
                  </a:cubicBezTo>
                  <a:cubicBezTo>
                    <a:pt x="0" y="10"/>
                    <a:pt x="3" y="7"/>
                    <a:pt x="3" y="5"/>
                  </a:cubicBezTo>
                  <a:cubicBezTo>
                    <a:pt x="3" y="2"/>
                    <a:pt x="1" y="3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E92259BA-3158-44D8-84FD-36721A55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6838" y="2992438"/>
              <a:ext cx="161925" cy="95250"/>
            </a:xfrm>
            <a:custGeom>
              <a:avLst/>
              <a:gdLst>
                <a:gd name="T0" fmla="*/ 38 w 43"/>
                <a:gd name="T1" fmla="*/ 10 h 25"/>
                <a:gd name="T2" fmla="*/ 43 w 43"/>
                <a:gd name="T3" fmla="*/ 6 h 25"/>
                <a:gd name="T4" fmla="*/ 43 w 43"/>
                <a:gd name="T5" fmla="*/ 7 h 25"/>
                <a:gd name="T6" fmla="*/ 42 w 43"/>
                <a:gd name="T7" fmla="*/ 15 h 25"/>
                <a:gd name="T8" fmla="*/ 41 w 43"/>
                <a:gd name="T9" fmla="*/ 24 h 25"/>
                <a:gd name="T10" fmla="*/ 40 w 43"/>
                <a:gd name="T11" fmla="*/ 25 h 25"/>
                <a:gd name="T12" fmla="*/ 37 w 43"/>
                <a:gd name="T13" fmla="*/ 19 h 25"/>
                <a:gd name="T14" fmla="*/ 5 w 43"/>
                <a:gd name="T15" fmla="*/ 15 h 25"/>
                <a:gd name="T16" fmla="*/ 0 w 43"/>
                <a:gd name="T17" fmla="*/ 19 h 25"/>
                <a:gd name="T18" fmla="*/ 0 w 43"/>
                <a:gd name="T19" fmla="*/ 18 h 25"/>
                <a:gd name="T20" fmla="*/ 1 w 43"/>
                <a:gd name="T21" fmla="*/ 10 h 25"/>
                <a:gd name="T22" fmla="*/ 2 w 43"/>
                <a:gd name="T23" fmla="*/ 1 h 25"/>
                <a:gd name="T24" fmla="*/ 3 w 43"/>
                <a:gd name="T25" fmla="*/ 0 h 25"/>
                <a:gd name="T26" fmla="*/ 6 w 43"/>
                <a:gd name="T27" fmla="*/ 6 h 25"/>
                <a:gd name="T28" fmla="*/ 38 w 43"/>
                <a:gd name="T2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25">
                  <a:moveTo>
                    <a:pt x="38" y="10"/>
                  </a:moveTo>
                  <a:cubicBezTo>
                    <a:pt x="43" y="11"/>
                    <a:pt x="41" y="5"/>
                    <a:pt x="43" y="6"/>
                  </a:cubicBezTo>
                  <a:cubicBezTo>
                    <a:pt x="43" y="6"/>
                    <a:pt x="43" y="6"/>
                    <a:pt x="43" y="7"/>
                  </a:cubicBezTo>
                  <a:cubicBezTo>
                    <a:pt x="43" y="10"/>
                    <a:pt x="42" y="13"/>
                    <a:pt x="42" y="15"/>
                  </a:cubicBezTo>
                  <a:cubicBezTo>
                    <a:pt x="42" y="18"/>
                    <a:pt x="41" y="21"/>
                    <a:pt x="41" y="24"/>
                  </a:cubicBezTo>
                  <a:cubicBezTo>
                    <a:pt x="41" y="25"/>
                    <a:pt x="41" y="25"/>
                    <a:pt x="40" y="25"/>
                  </a:cubicBezTo>
                  <a:cubicBezTo>
                    <a:pt x="38" y="25"/>
                    <a:pt x="41" y="20"/>
                    <a:pt x="37" y="19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4"/>
                    <a:pt x="2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1" y="7"/>
                    <a:pt x="2" y="4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2" y="5"/>
                    <a:pt x="6" y="6"/>
                  </a:cubicBezTo>
                  <a:lnTo>
                    <a:pt x="3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040BEE76-E0C3-467B-864E-3EDAEDEE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4938" y="3117850"/>
              <a:ext cx="184150" cy="147638"/>
            </a:xfrm>
            <a:custGeom>
              <a:avLst/>
              <a:gdLst>
                <a:gd name="T0" fmla="*/ 43 w 49"/>
                <a:gd name="T1" fmla="*/ 18 h 39"/>
                <a:gd name="T2" fmla="*/ 35 w 49"/>
                <a:gd name="T3" fmla="*/ 1 h 39"/>
                <a:gd name="T4" fmla="*/ 36 w 49"/>
                <a:gd name="T5" fmla="*/ 0 h 39"/>
                <a:gd name="T6" fmla="*/ 38 w 49"/>
                <a:gd name="T7" fmla="*/ 1 h 39"/>
                <a:gd name="T8" fmla="*/ 48 w 49"/>
                <a:gd name="T9" fmla="*/ 7 h 39"/>
                <a:gd name="T10" fmla="*/ 49 w 49"/>
                <a:gd name="T11" fmla="*/ 8 h 39"/>
                <a:gd name="T12" fmla="*/ 48 w 49"/>
                <a:gd name="T13" fmla="*/ 8 h 39"/>
                <a:gd name="T14" fmla="*/ 47 w 49"/>
                <a:gd name="T15" fmla="*/ 10 h 39"/>
                <a:gd name="T16" fmla="*/ 38 w 49"/>
                <a:gd name="T17" fmla="*/ 36 h 39"/>
                <a:gd name="T18" fmla="*/ 38 w 49"/>
                <a:gd name="T19" fmla="*/ 37 h 39"/>
                <a:gd name="T20" fmla="*/ 38 w 49"/>
                <a:gd name="T21" fmla="*/ 38 h 39"/>
                <a:gd name="T22" fmla="*/ 37 w 49"/>
                <a:gd name="T23" fmla="*/ 38 h 39"/>
                <a:gd name="T24" fmla="*/ 26 w 49"/>
                <a:gd name="T25" fmla="*/ 37 h 39"/>
                <a:gd name="T26" fmla="*/ 24 w 49"/>
                <a:gd name="T27" fmla="*/ 36 h 39"/>
                <a:gd name="T28" fmla="*/ 23 w 49"/>
                <a:gd name="T29" fmla="*/ 36 h 39"/>
                <a:gd name="T30" fmla="*/ 40 w 49"/>
                <a:gd name="T31" fmla="*/ 26 h 39"/>
                <a:gd name="T32" fmla="*/ 8 w 49"/>
                <a:gd name="T33" fmla="*/ 16 h 39"/>
                <a:gd name="T34" fmla="*/ 2 w 49"/>
                <a:gd name="T35" fmla="*/ 19 h 39"/>
                <a:gd name="T36" fmla="*/ 1 w 49"/>
                <a:gd name="T37" fmla="*/ 20 h 39"/>
                <a:gd name="T38" fmla="*/ 0 w 49"/>
                <a:gd name="T39" fmla="*/ 18 h 39"/>
                <a:gd name="T40" fmla="*/ 3 w 49"/>
                <a:gd name="T41" fmla="*/ 9 h 39"/>
                <a:gd name="T42" fmla="*/ 6 w 49"/>
                <a:gd name="T43" fmla="*/ 0 h 39"/>
                <a:gd name="T44" fmla="*/ 7 w 49"/>
                <a:gd name="T45" fmla="*/ 0 h 39"/>
                <a:gd name="T46" fmla="*/ 8 w 49"/>
                <a:gd name="T47" fmla="*/ 1 h 39"/>
                <a:gd name="T48" fmla="*/ 11 w 49"/>
                <a:gd name="T49" fmla="*/ 7 h 39"/>
                <a:gd name="T50" fmla="*/ 43 w 49"/>
                <a:gd name="T51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9">
                  <a:moveTo>
                    <a:pt x="43" y="18"/>
                  </a:moveTo>
                  <a:cubicBezTo>
                    <a:pt x="43" y="5"/>
                    <a:pt x="35" y="2"/>
                    <a:pt x="35" y="1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9" y="7"/>
                    <a:pt x="49" y="7"/>
                    <a:pt x="49" y="8"/>
                  </a:cubicBezTo>
                  <a:cubicBezTo>
                    <a:pt x="49" y="8"/>
                    <a:pt x="48" y="8"/>
                    <a:pt x="48" y="8"/>
                  </a:cubicBezTo>
                  <a:cubicBezTo>
                    <a:pt x="48" y="9"/>
                    <a:pt x="47" y="9"/>
                    <a:pt x="47" y="1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38" y="37"/>
                    <a:pt x="38" y="37"/>
                  </a:cubicBezTo>
                  <a:cubicBezTo>
                    <a:pt x="38" y="38"/>
                    <a:pt x="39" y="38"/>
                    <a:pt x="38" y="38"/>
                  </a:cubicBezTo>
                  <a:cubicBezTo>
                    <a:pt x="38" y="38"/>
                    <a:pt x="38" y="39"/>
                    <a:pt x="37" y="3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34"/>
                    <a:pt x="33" y="37"/>
                    <a:pt x="40" y="2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4"/>
                    <a:pt x="3" y="16"/>
                    <a:pt x="2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1" y="15"/>
                    <a:pt x="3" y="12"/>
                    <a:pt x="3" y="9"/>
                  </a:cubicBezTo>
                  <a:cubicBezTo>
                    <a:pt x="4" y="7"/>
                    <a:pt x="5" y="4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7" y="4"/>
                    <a:pt x="7" y="6"/>
                    <a:pt x="11" y="7"/>
                  </a:cubicBezTo>
                  <a:lnTo>
                    <a:pt x="4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2C7748AE-9F65-4764-AFC2-6D36771E5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76375" y="3260725"/>
              <a:ext cx="192087" cy="180975"/>
            </a:xfrm>
            <a:custGeom>
              <a:avLst/>
              <a:gdLst>
                <a:gd name="T0" fmla="*/ 21 w 51"/>
                <a:gd name="T1" fmla="*/ 23 h 48"/>
                <a:gd name="T2" fmla="*/ 25 w 51"/>
                <a:gd name="T3" fmla="*/ 31 h 48"/>
                <a:gd name="T4" fmla="*/ 30 w 51"/>
                <a:gd name="T5" fmla="*/ 37 h 48"/>
                <a:gd name="T6" fmla="*/ 36 w 51"/>
                <a:gd name="T7" fmla="*/ 36 h 48"/>
                <a:gd name="T8" fmla="*/ 36 w 51"/>
                <a:gd name="T9" fmla="*/ 37 h 48"/>
                <a:gd name="T10" fmla="*/ 33 w 51"/>
                <a:gd name="T11" fmla="*/ 42 h 48"/>
                <a:gd name="T12" fmla="*/ 30 w 51"/>
                <a:gd name="T13" fmla="*/ 47 h 48"/>
                <a:gd name="T14" fmla="*/ 29 w 51"/>
                <a:gd name="T15" fmla="*/ 47 h 48"/>
                <a:gd name="T16" fmla="*/ 26 w 51"/>
                <a:gd name="T17" fmla="*/ 35 h 48"/>
                <a:gd name="T18" fmla="*/ 19 w 51"/>
                <a:gd name="T19" fmla="*/ 23 h 48"/>
                <a:gd name="T20" fmla="*/ 7 w 51"/>
                <a:gd name="T21" fmla="*/ 15 h 48"/>
                <a:gd name="T22" fmla="*/ 0 w 51"/>
                <a:gd name="T23" fmla="*/ 17 h 48"/>
                <a:gd name="T24" fmla="*/ 0 w 51"/>
                <a:gd name="T25" fmla="*/ 16 h 48"/>
                <a:gd name="T26" fmla="*/ 5 w 51"/>
                <a:gd name="T27" fmla="*/ 9 h 48"/>
                <a:gd name="T28" fmla="*/ 9 w 51"/>
                <a:gd name="T29" fmla="*/ 1 h 48"/>
                <a:gd name="T30" fmla="*/ 11 w 51"/>
                <a:gd name="T31" fmla="*/ 1 h 48"/>
                <a:gd name="T32" fmla="*/ 11 w 51"/>
                <a:gd name="T33" fmla="*/ 7 h 48"/>
                <a:gd name="T34" fmla="*/ 23 w 51"/>
                <a:gd name="T35" fmla="*/ 15 h 48"/>
                <a:gd name="T36" fmla="*/ 43 w 51"/>
                <a:gd name="T37" fmla="*/ 16 h 48"/>
                <a:gd name="T38" fmla="*/ 50 w 51"/>
                <a:gd name="T39" fmla="*/ 13 h 48"/>
                <a:gd name="T40" fmla="*/ 50 w 51"/>
                <a:gd name="T41" fmla="*/ 14 h 48"/>
                <a:gd name="T42" fmla="*/ 46 w 51"/>
                <a:gd name="T43" fmla="*/ 21 h 48"/>
                <a:gd name="T44" fmla="*/ 41 w 51"/>
                <a:gd name="T45" fmla="*/ 29 h 48"/>
                <a:gd name="T46" fmla="*/ 40 w 51"/>
                <a:gd name="T47" fmla="*/ 30 h 48"/>
                <a:gd name="T48" fmla="*/ 39 w 51"/>
                <a:gd name="T49" fmla="*/ 25 h 48"/>
                <a:gd name="T50" fmla="*/ 36 w 51"/>
                <a:gd name="T51" fmla="*/ 24 h 48"/>
                <a:gd name="T52" fmla="*/ 21 w 51"/>
                <a:gd name="T53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48">
                  <a:moveTo>
                    <a:pt x="21" y="2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7" y="34"/>
                    <a:pt x="29" y="36"/>
                    <a:pt x="30" y="37"/>
                  </a:cubicBezTo>
                  <a:cubicBezTo>
                    <a:pt x="34" y="39"/>
                    <a:pt x="35" y="35"/>
                    <a:pt x="36" y="36"/>
                  </a:cubicBezTo>
                  <a:cubicBezTo>
                    <a:pt x="36" y="36"/>
                    <a:pt x="36" y="37"/>
                    <a:pt x="36" y="37"/>
                  </a:cubicBezTo>
                  <a:cubicBezTo>
                    <a:pt x="35" y="39"/>
                    <a:pt x="34" y="40"/>
                    <a:pt x="33" y="42"/>
                  </a:cubicBezTo>
                  <a:cubicBezTo>
                    <a:pt x="32" y="44"/>
                    <a:pt x="31" y="46"/>
                    <a:pt x="30" y="47"/>
                  </a:cubicBezTo>
                  <a:cubicBezTo>
                    <a:pt x="29" y="48"/>
                    <a:pt x="29" y="48"/>
                    <a:pt x="29" y="47"/>
                  </a:cubicBezTo>
                  <a:cubicBezTo>
                    <a:pt x="28" y="47"/>
                    <a:pt x="31" y="45"/>
                    <a:pt x="26" y="35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2"/>
                    <a:pt x="2" y="18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2" y="13"/>
                    <a:pt x="4" y="11"/>
                    <a:pt x="5" y="9"/>
                  </a:cubicBezTo>
                  <a:cubicBezTo>
                    <a:pt x="6" y="6"/>
                    <a:pt x="8" y="4"/>
                    <a:pt x="9" y="1"/>
                  </a:cubicBezTo>
                  <a:cubicBezTo>
                    <a:pt x="10" y="0"/>
                    <a:pt x="10" y="0"/>
                    <a:pt x="11" y="1"/>
                  </a:cubicBezTo>
                  <a:cubicBezTo>
                    <a:pt x="12" y="2"/>
                    <a:pt x="7" y="5"/>
                    <a:pt x="11" y="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9" y="16"/>
                    <a:pt x="49" y="12"/>
                    <a:pt x="50" y="13"/>
                  </a:cubicBezTo>
                  <a:cubicBezTo>
                    <a:pt x="51" y="13"/>
                    <a:pt x="51" y="14"/>
                    <a:pt x="50" y="14"/>
                  </a:cubicBezTo>
                  <a:cubicBezTo>
                    <a:pt x="49" y="17"/>
                    <a:pt x="47" y="19"/>
                    <a:pt x="46" y="21"/>
                  </a:cubicBezTo>
                  <a:cubicBezTo>
                    <a:pt x="44" y="24"/>
                    <a:pt x="43" y="26"/>
                    <a:pt x="41" y="29"/>
                  </a:cubicBezTo>
                  <a:cubicBezTo>
                    <a:pt x="41" y="30"/>
                    <a:pt x="40" y="30"/>
                    <a:pt x="40" y="30"/>
                  </a:cubicBezTo>
                  <a:cubicBezTo>
                    <a:pt x="39" y="29"/>
                    <a:pt x="42" y="26"/>
                    <a:pt x="39" y="25"/>
                  </a:cubicBezTo>
                  <a:cubicBezTo>
                    <a:pt x="38" y="24"/>
                    <a:pt x="37" y="24"/>
                    <a:pt x="36" y="24"/>
                  </a:cubicBezTo>
                  <a:lnTo>
                    <a:pt x="2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2C146C18-6BE5-43F1-BD38-9A58FA1D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0025" y="3271838"/>
              <a:ext cx="188912" cy="161925"/>
            </a:xfrm>
            <a:custGeom>
              <a:avLst/>
              <a:gdLst>
                <a:gd name="T0" fmla="*/ 35 w 50"/>
                <a:gd name="T1" fmla="*/ 32 h 43"/>
                <a:gd name="T2" fmla="*/ 34 w 50"/>
                <a:gd name="T3" fmla="*/ 32 h 43"/>
                <a:gd name="T4" fmla="*/ 36 w 50"/>
                <a:gd name="T5" fmla="*/ 31 h 43"/>
                <a:gd name="T6" fmla="*/ 41 w 50"/>
                <a:gd name="T7" fmla="*/ 11 h 43"/>
                <a:gd name="T8" fmla="*/ 29 w 50"/>
                <a:gd name="T9" fmla="*/ 7 h 43"/>
                <a:gd name="T10" fmla="*/ 25 w 50"/>
                <a:gd name="T11" fmla="*/ 39 h 43"/>
                <a:gd name="T12" fmla="*/ 7 w 50"/>
                <a:gd name="T13" fmla="*/ 35 h 43"/>
                <a:gd name="T14" fmla="*/ 3 w 50"/>
                <a:gd name="T15" fmla="*/ 25 h 43"/>
                <a:gd name="T16" fmla="*/ 0 w 50"/>
                <a:gd name="T17" fmla="*/ 24 h 43"/>
                <a:gd name="T18" fmla="*/ 1 w 50"/>
                <a:gd name="T19" fmla="*/ 23 h 43"/>
                <a:gd name="T20" fmla="*/ 10 w 50"/>
                <a:gd name="T21" fmla="*/ 15 h 43"/>
                <a:gd name="T22" fmla="*/ 11 w 50"/>
                <a:gd name="T23" fmla="*/ 14 h 43"/>
                <a:gd name="T24" fmla="*/ 12 w 50"/>
                <a:gd name="T25" fmla="*/ 14 h 43"/>
                <a:gd name="T26" fmla="*/ 10 w 50"/>
                <a:gd name="T27" fmla="*/ 17 h 43"/>
                <a:gd name="T28" fmla="*/ 8 w 50"/>
                <a:gd name="T29" fmla="*/ 34 h 43"/>
                <a:gd name="T30" fmla="*/ 18 w 50"/>
                <a:gd name="T31" fmla="*/ 37 h 43"/>
                <a:gd name="T32" fmla="*/ 22 w 50"/>
                <a:gd name="T33" fmla="*/ 5 h 43"/>
                <a:gd name="T34" fmla="*/ 42 w 50"/>
                <a:gd name="T35" fmla="*/ 10 h 43"/>
                <a:gd name="T36" fmla="*/ 46 w 50"/>
                <a:gd name="T37" fmla="*/ 21 h 43"/>
                <a:gd name="T38" fmla="*/ 50 w 50"/>
                <a:gd name="T39" fmla="*/ 22 h 43"/>
                <a:gd name="T40" fmla="*/ 50 w 50"/>
                <a:gd name="T41" fmla="*/ 23 h 43"/>
                <a:gd name="T42" fmla="*/ 35 w 50"/>
                <a:gd name="T43" fmla="*/ 3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43">
                  <a:moveTo>
                    <a:pt x="35" y="32"/>
                  </a:moveTo>
                  <a:cubicBezTo>
                    <a:pt x="35" y="33"/>
                    <a:pt x="35" y="33"/>
                    <a:pt x="34" y="32"/>
                  </a:cubicBezTo>
                  <a:cubicBezTo>
                    <a:pt x="34" y="32"/>
                    <a:pt x="35" y="31"/>
                    <a:pt x="36" y="31"/>
                  </a:cubicBezTo>
                  <a:cubicBezTo>
                    <a:pt x="41" y="25"/>
                    <a:pt x="46" y="18"/>
                    <a:pt x="41" y="11"/>
                  </a:cubicBezTo>
                  <a:cubicBezTo>
                    <a:pt x="38" y="6"/>
                    <a:pt x="33" y="4"/>
                    <a:pt x="29" y="7"/>
                  </a:cubicBezTo>
                  <a:cubicBezTo>
                    <a:pt x="19" y="14"/>
                    <a:pt x="37" y="31"/>
                    <a:pt x="25" y="39"/>
                  </a:cubicBezTo>
                  <a:cubicBezTo>
                    <a:pt x="19" y="43"/>
                    <a:pt x="11" y="41"/>
                    <a:pt x="7" y="35"/>
                  </a:cubicBezTo>
                  <a:cubicBezTo>
                    <a:pt x="4" y="30"/>
                    <a:pt x="4" y="26"/>
                    <a:pt x="3" y="25"/>
                  </a:cubicBezTo>
                  <a:cubicBezTo>
                    <a:pt x="2" y="23"/>
                    <a:pt x="1" y="25"/>
                    <a:pt x="0" y="24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1" y="15"/>
                    <a:pt x="10" y="17"/>
                  </a:cubicBezTo>
                  <a:cubicBezTo>
                    <a:pt x="6" y="23"/>
                    <a:pt x="4" y="28"/>
                    <a:pt x="8" y="34"/>
                  </a:cubicBezTo>
                  <a:cubicBezTo>
                    <a:pt x="11" y="38"/>
                    <a:pt x="14" y="39"/>
                    <a:pt x="18" y="37"/>
                  </a:cubicBezTo>
                  <a:cubicBezTo>
                    <a:pt x="26" y="31"/>
                    <a:pt x="8" y="14"/>
                    <a:pt x="22" y="5"/>
                  </a:cubicBezTo>
                  <a:cubicBezTo>
                    <a:pt x="28" y="0"/>
                    <a:pt x="37" y="2"/>
                    <a:pt x="42" y="10"/>
                  </a:cubicBezTo>
                  <a:cubicBezTo>
                    <a:pt x="46" y="15"/>
                    <a:pt x="45" y="19"/>
                    <a:pt x="46" y="21"/>
                  </a:cubicBezTo>
                  <a:cubicBezTo>
                    <a:pt x="48" y="23"/>
                    <a:pt x="49" y="21"/>
                    <a:pt x="50" y="22"/>
                  </a:cubicBezTo>
                  <a:cubicBezTo>
                    <a:pt x="50" y="23"/>
                    <a:pt x="50" y="23"/>
                    <a:pt x="50" y="23"/>
                  </a:cubicBezTo>
                  <a:lnTo>
                    <a:pt x="3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DAA37B02-C1BB-4D3B-ADEC-168FB4DE7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35275" y="3076575"/>
              <a:ext cx="200025" cy="206375"/>
            </a:xfrm>
            <a:custGeom>
              <a:avLst/>
              <a:gdLst>
                <a:gd name="T0" fmla="*/ 17 w 53"/>
                <a:gd name="T1" fmla="*/ 48 h 55"/>
                <a:gd name="T2" fmla="*/ 14 w 53"/>
                <a:gd name="T3" fmla="*/ 55 h 55"/>
                <a:gd name="T4" fmla="*/ 13 w 53"/>
                <a:gd name="T5" fmla="*/ 54 h 55"/>
                <a:gd name="T6" fmla="*/ 11 w 53"/>
                <a:gd name="T7" fmla="*/ 46 h 55"/>
                <a:gd name="T8" fmla="*/ 8 w 53"/>
                <a:gd name="T9" fmla="*/ 38 h 55"/>
                <a:gd name="T10" fmla="*/ 8 w 53"/>
                <a:gd name="T11" fmla="*/ 36 h 55"/>
                <a:gd name="T12" fmla="*/ 14 w 53"/>
                <a:gd name="T13" fmla="*/ 40 h 55"/>
                <a:gd name="T14" fmla="*/ 27 w 53"/>
                <a:gd name="T15" fmla="*/ 35 h 55"/>
                <a:gd name="T16" fmla="*/ 22 w 53"/>
                <a:gd name="T17" fmla="*/ 20 h 55"/>
                <a:gd name="T18" fmla="*/ 9 w 53"/>
                <a:gd name="T19" fmla="*/ 25 h 55"/>
                <a:gd name="T20" fmla="*/ 7 w 53"/>
                <a:gd name="T21" fmla="*/ 31 h 55"/>
                <a:gd name="T22" fmla="*/ 5 w 53"/>
                <a:gd name="T23" fmla="*/ 30 h 55"/>
                <a:gd name="T24" fmla="*/ 3 w 53"/>
                <a:gd name="T25" fmla="*/ 22 h 55"/>
                <a:gd name="T26" fmla="*/ 0 w 53"/>
                <a:gd name="T27" fmla="*/ 14 h 55"/>
                <a:gd name="T28" fmla="*/ 0 w 53"/>
                <a:gd name="T29" fmla="*/ 13 h 55"/>
                <a:gd name="T30" fmla="*/ 6 w 53"/>
                <a:gd name="T31" fmla="*/ 16 h 55"/>
                <a:gd name="T32" fmla="*/ 36 w 53"/>
                <a:gd name="T33" fmla="*/ 6 h 55"/>
                <a:gd name="T34" fmla="*/ 38 w 53"/>
                <a:gd name="T35" fmla="*/ 0 h 55"/>
                <a:gd name="T36" fmla="*/ 39 w 53"/>
                <a:gd name="T37" fmla="*/ 1 h 55"/>
                <a:gd name="T38" fmla="*/ 42 w 53"/>
                <a:gd name="T39" fmla="*/ 9 h 55"/>
                <a:gd name="T40" fmla="*/ 45 w 53"/>
                <a:gd name="T41" fmla="*/ 17 h 55"/>
                <a:gd name="T42" fmla="*/ 44 w 53"/>
                <a:gd name="T43" fmla="*/ 18 h 55"/>
                <a:gd name="T44" fmla="*/ 39 w 53"/>
                <a:gd name="T45" fmla="*/ 15 h 55"/>
                <a:gd name="T46" fmla="*/ 24 w 53"/>
                <a:gd name="T47" fmla="*/ 20 h 55"/>
                <a:gd name="T48" fmla="*/ 29 w 53"/>
                <a:gd name="T49" fmla="*/ 35 h 55"/>
                <a:gd name="T50" fmla="*/ 44 w 53"/>
                <a:gd name="T51" fmla="*/ 30 h 55"/>
                <a:gd name="T52" fmla="*/ 46 w 53"/>
                <a:gd name="T53" fmla="*/ 24 h 55"/>
                <a:gd name="T54" fmla="*/ 47 w 53"/>
                <a:gd name="T55" fmla="*/ 24 h 55"/>
                <a:gd name="T56" fmla="*/ 50 w 53"/>
                <a:gd name="T57" fmla="*/ 33 h 55"/>
                <a:gd name="T58" fmla="*/ 53 w 53"/>
                <a:gd name="T59" fmla="*/ 41 h 55"/>
                <a:gd name="T60" fmla="*/ 52 w 53"/>
                <a:gd name="T61" fmla="*/ 42 h 55"/>
                <a:gd name="T62" fmla="*/ 47 w 53"/>
                <a:gd name="T63" fmla="*/ 38 h 55"/>
                <a:gd name="T64" fmla="*/ 17 w 53"/>
                <a:gd name="T65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5">
                  <a:moveTo>
                    <a:pt x="17" y="48"/>
                  </a:moveTo>
                  <a:cubicBezTo>
                    <a:pt x="12" y="50"/>
                    <a:pt x="16" y="54"/>
                    <a:pt x="14" y="55"/>
                  </a:cubicBezTo>
                  <a:cubicBezTo>
                    <a:pt x="14" y="55"/>
                    <a:pt x="14" y="55"/>
                    <a:pt x="13" y="54"/>
                  </a:cubicBezTo>
                  <a:cubicBezTo>
                    <a:pt x="12" y="51"/>
                    <a:pt x="12" y="48"/>
                    <a:pt x="11" y="46"/>
                  </a:cubicBezTo>
                  <a:cubicBezTo>
                    <a:pt x="10" y="43"/>
                    <a:pt x="9" y="41"/>
                    <a:pt x="8" y="38"/>
                  </a:cubicBezTo>
                  <a:cubicBezTo>
                    <a:pt x="8" y="37"/>
                    <a:pt x="8" y="36"/>
                    <a:pt x="8" y="36"/>
                  </a:cubicBezTo>
                  <a:cubicBezTo>
                    <a:pt x="10" y="36"/>
                    <a:pt x="9" y="41"/>
                    <a:pt x="14" y="40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6"/>
                    <a:pt x="8" y="31"/>
                    <a:pt x="7" y="31"/>
                  </a:cubicBezTo>
                  <a:cubicBezTo>
                    <a:pt x="6" y="31"/>
                    <a:pt x="6" y="31"/>
                    <a:pt x="5" y="30"/>
                  </a:cubicBezTo>
                  <a:cubicBezTo>
                    <a:pt x="4" y="27"/>
                    <a:pt x="4" y="24"/>
                    <a:pt x="3" y="22"/>
                  </a:cubicBezTo>
                  <a:cubicBezTo>
                    <a:pt x="2" y="20"/>
                    <a:pt x="1" y="17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2"/>
                    <a:pt x="1" y="18"/>
                    <a:pt x="6" y="1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5"/>
                    <a:pt x="37" y="0"/>
                    <a:pt x="38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0" y="4"/>
                    <a:pt x="41" y="7"/>
                    <a:pt x="42" y="9"/>
                  </a:cubicBezTo>
                  <a:cubicBezTo>
                    <a:pt x="43" y="11"/>
                    <a:pt x="44" y="14"/>
                    <a:pt x="45" y="17"/>
                  </a:cubicBezTo>
                  <a:cubicBezTo>
                    <a:pt x="45" y="18"/>
                    <a:pt x="45" y="18"/>
                    <a:pt x="44" y="18"/>
                  </a:cubicBezTo>
                  <a:cubicBezTo>
                    <a:pt x="43" y="19"/>
                    <a:pt x="43" y="13"/>
                    <a:pt x="39" y="15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9" y="28"/>
                    <a:pt x="45" y="24"/>
                    <a:pt x="46" y="24"/>
                  </a:cubicBezTo>
                  <a:cubicBezTo>
                    <a:pt x="47" y="23"/>
                    <a:pt x="47" y="24"/>
                    <a:pt x="47" y="24"/>
                  </a:cubicBezTo>
                  <a:cubicBezTo>
                    <a:pt x="48" y="27"/>
                    <a:pt x="49" y="30"/>
                    <a:pt x="50" y="33"/>
                  </a:cubicBezTo>
                  <a:cubicBezTo>
                    <a:pt x="51" y="35"/>
                    <a:pt x="52" y="38"/>
                    <a:pt x="53" y="41"/>
                  </a:cubicBezTo>
                  <a:cubicBezTo>
                    <a:pt x="53" y="41"/>
                    <a:pt x="53" y="42"/>
                    <a:pt x="52" y="42"/>
                  </a:cubicBezTo>
                  <a:cubicBezTo>
                    <a:pt x="51" y="42"/>
                    <a:pt x="51" y="37"/>
                    <a:pt x="47" y="38"/>
                  </a:cubicBezTo>
                  <a:lnTo>
                    <a:pt x="1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B70E919D-7BA3-4AEB-8742-2E20DB409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54325" y="2906713"/>
              <a:ext cx="163512" cy="146050"/>
            </a:xfrm>
            <a:custGeom>
              <a:avLst/>
              <a:gdLst>
                <a:gd name="T0" fmla="*/ 6 w 43"/>
                <a:gd name="T1" fmla="*/ 33 h 39"/>
                <a:gd name="T2" fmla="*/ 2 w 43"/>
                <a:gd name="T3" fmla="*/ 39 h 39"/>
                <a:gd name="T4" fmla="*/ 1 w 43"/>
                <a:gd name="T5" fmla="*/ 37 h 39"/>
                <a:gd name="T6" fmla="*/ 1 w 43"/>
                <a:gd name="T7" fmla="*/ 29 h 39"/>
                <a:gd name="T8" fmla="*/ 0 w 43"/>
                <a:gd name="T9" fmla="*/ 7 h 39"/>
                <a:gd name="T10" fmla="*/ 11 w 43"/>
                <a:gd name="T11" fmla="*/ 3 h 39"/>
                <a:gd name="T12" fmla="*/ 13 w 43"/>
                <a:gd name="T13" fmla="*/ 3 h 39"/>
                <a:gd name="T14" fmla="*/ 13 w 43"/>
                <a:gd name="T15" fmla="*/ 4 h 39"/>
                <a:gd name="T16" fmla="*/ 9 w 43"/>
                <a:gd name="T17" fmla="*/ 7 h 39"/>
                <a:gd name="T18" fmla="*/ 2 w 43"/>
                <a:gd name="T19" fmla="*/ 21 h 39"/>
                <a:gd name="T20" fmla="*/ 2 w 43"/>
                <a:gd name="T21" fmla="*/ 24 h 39"/>
                <a:gd name="T22" fmla="*/ 20 w 43"/>
                <a:gd name="T23" fmla="*/ 24 h 39"/>
                <a:gd name="T24" fmla="*/ 20 w 43"/>
                <a:gd name="T25" fmla="*/ 22 h 39"/>
                <a:gd name="T26" fmla="*/ 12 w 43"/>
                <a:gd name="T27" fmla="*/ 15 h 39"/>
                <a:gd name="T28" fmla="*/ 10 w 43"/>
                <a:gd name="T29" fmla="*/ 14 h 39"/>
                <a:gd name="T30" fmla="*/ 11 w 43"/>
                <a:gd name="T31" fmla="*/ 13 h 39"/>
                <a:gd name="T32" fmla="*/ 30 w 43"/>
                <a:gd name="T33" fmla="*/ 13 h 39"/>
                <a:gd name="T34" fmla="*/ 31 w 43"/>
                <a:gd name="T35" fmla="*/ 13 h 39"/>
                <a:gd name="T36" fmla="*/ 29 w 43"/>
                <a:gd name="T37" fmla="*/ 14 h 39"/>
                <a:gd name="T38" fmla="*/ 21 w 43"/>
                <a:gd name="T39" fmla="*/ 22 h 39"/>
                <a:gd name="T40" fmla="*/ 21 w 43"/>
                <a:gd name="T41" fmla="*/ 24 h 39"/>
                <a:gd name="T42" fmla="*/ 37 w 43"/>
                <a:gd name="T43" fmla="*/ 23 h 39"/>
                <a:gd name="T44" fmla="*/ 41 w 43"/>
                <a:gd name="T45" fmla="*/ 18 h 39"/>
                <a:gd name="T46" fmla="*/ 27 w 43"/>
                <a:gd name="T47" fmla="*/ 2 h 39"/>
                <a:gd name="T48" fmla="*/ 25 w 43"/>
                <a:gd name="T49" fmla="*/ 1 h 39"/>
                <a:gd name="T50" fmla="*/ 26 w 43"/>
                <a:gd name="T51" fmla="*/ 0 h 39"/>
                <a:gd name="T52" fmla="*/ 28 w 43"/>
                <a:gd name="T53" fmla="*/ 0 h 39"/>
                <a:gd name="T54" fmla="*/ 41 w 43"/>
                <a:gd name="T55" fmla="*/ 2 h 39"/>
                <a:gd name="T56" fmla="*/ 42 w 43"/>
                <a:gd name="T57" fmla="*/ 27 h 39"/>
                <a:gd name="T58" fmla="*/ 43 w 43"/>
                <a:gd name="T59" fmla="*/ 35 h 39"/>
                <a:gd name="T60" fmla="*/ 42 w 43"/>
                <a:gd name="T61" fmla="*/ 37 h 39"/>
                <a:gd name="T62" fmla="*/ 38 w 43"/>
                <a:gd name="T63" fmla="*/ 32 h 39"/>
                <a:gd name="T64" fmla="*/ 6 w 43"/>
                <a:gd name="T65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9">
                  <a:moveTo>
                    <a:pt x="6" y="33"/>
                  </a:moveTo>
                  <a:cubicBezTo>
                    <a:pt x="1" y="33"/>
                    <a:pt x="4" y="39"/>
                    <a:pt x="2" y="39"/>
                  </a:cubicBezTo>
                  <a:cubicBezTo>
                    <a:pt x="2" y="39"/>
                    <a:pt x="1" y="38"/>
                    <a:pt x="1" y="37"/>
                  </a:cubicBezTo>
                  <a:cubicBezTo>
                    <a:pt x="1" y="34"/>
                    <a:pt x="1" y="31"/>
                    <a:pt x="1" y="29"/>
                  </a:cubicBezTo>
                  <a:cubicBezTo>
                    <a:pt x="1" y="21"/>
                    <a:pt x="0" y="14"/>
                    <a:pt x="0" y="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3" y="3"/>
                    <a:pt x="13" y="3"/>
                  </a:cubicBezTo>
                  <a:cubicBezTo>
                    <a:pt x="13" y="3"/>
                    <a:pt x="13" y="3"/>
                    <a:pt x="13" y="4"/>
                  </a:cubicBezTo>
                  <a:cubicBezTo>
                    <a:pt x="14" y="4"/>
                    <a:pt x="12" y="4"/>
                    <a:pt x="9" y="7"/>
                  </a:cubicBezTo>
                  <a:cubicBezTo>
                    <a:pt x="4" y="10"/>
                    <a:pt x="2" y="14"/>
                    <a:pt x="2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18"/>
                    <a:pt x="16" y="15"/>
                    <a:pt x="12" y="15"/>
                  </a:cubicBezTo>
                  <a:cubicBezTo>
                    <a:pt x="11" y="15"/>
                    <a:pt x="10" y="15"/>
                    <a:pt x="10" y="14"/>
                  </a:cubicBezTo>
                  <a:cubicBezTo>
                    <a:pt x="10" y="14"/>
                    <a:pt x="10" y="13"/>
                    <a:pt x="11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1" y="13"/>
                    <a:pt x="31" y="13"/>
                  </a:cubicBezTo>
                  <a:cubicBezTo>
                    <a:pt x="31" y="14"/>
                    <a:pt x="30" y="14"/>
                    <a:pt x="29" y="14"/>
                  </a:cubicBezTo>
                  <a:cubicBezTo>
                    <a:pt x="24" y="15"/>
                    <a:pt x="21" y="18"/>
                    <a:pt x="21" y="22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3"/>
                    <a:pt x="41" y="21"/>
                    <a:pt x="41" y="18"/>
                  </a:cubicBezTo>
                  <a:cubicBezTo>
                    <a:pt x="40" y="8"/>
                    <a:pt x="33" y="3"/>
                    <a:pt x="27" y="2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5" y="0"/>
                    <a:pt x="26" y="0"/>
                    <a:pt x="26" y="0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2" y="10"/>
                    <a:pt x="42" y="19"/>
                    <a:pt x="42" y="27"/>
                  </a:cubicBezTo>
                  <a:cubicBezTo>
                    <a:pt x="43" y="29"/>
                    <a:pt x="43" y="32"/>
                    <a:pt x="43" y="35"/>
                  </a:cubicBezTo>
                  <a:cubicBezTo>
                    <a:pt x="43" y="36"/>
                    <a:pt x="43" y="37"/>
                    <a:pt x="42" y="37"/>
                  </a:cubicBezTo>
                  <a:cubicBezTo>
                    <a:pt x="41" y="37"/>
                    <a:pt x="43" y="31"/>
                    <a:pt x="38" y="32"/>
                  </a:cubicBezTo>
                  <a:lnTo>
                    <a:pt x="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CCAA95A6-02AB-413D-9577-170278CC2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849563" y="2679700"/>
              <a:ext cx="188912" cy="200025"/>
            </a:xfrm>
            <a:custGeom>
              <a:avLst/>
              <a:gdLst>
                <a:gd name="T0" fmla="*/ 33 w 50"/>
                <a:gd name="T1" fmla="*/ 42 h 53"/>
                <a:gd name="T2" fmla="*/ 41 w 50"/>
                <a:gd name="T3" fmla="*/ 40 h 53"/>
                <a:gd name="T4" fmla="*/ 43 w 50"/>
                <a:gd name="T5" fmla="*/ 37 h 53"/>
                <a:gd name="T6" fmla="*/ 43 w 50"/>
                <a:gd name="T7" fmla="*/ 38 h 53"/>
                <a:gd name="T8" fmla="*/ 42 w 50"/>
                <a:gd name="T9" fmla="*/ 45 h 53"/>
                <a:gd name="T10" fmla="*/ 40 w 50"/>
                <a:gd name="T11" fmla="*/ 52 h 53"/>
                <a:gd name="T12" fmla="*/ 40 w 50"/>
                <a:gd name="T13" fmla="*/ 53 h 53"/>
                <a:gd name="T14" fmla="*/ 39 w 50"/>
                <a:gd name="T15" fmla="*/ 49 h 53"/>
                <a:gd name="T16" fmla="*/ 32 w 50"/>
                <a:gd name="T17" fmla="*/ 44 h 53"/>
                <a:gd name="T18" fmla="*/ 6 w 50"/>
                <a:gd name="T19" fmla="*/ 38 h 53"/>
                <a:gd name="T20" fmla="*/ 1 w 50"/>
                <a:gd name="T21" fmla="*/ 43 h 53"/>
                <a:gd name="T22" fmla="*/ 0 w 50"/>
                <a:gd name="T23" fmla="*/ 44 h 53"/>
                <a:gd name="T24" fmla="*/ 0 w 50"/>
                <a:gd name="T25" fmla="*/ 43 h 53"/>
                <a:gd name="T26" fmla="*/ 1 w 50"/>
                <a:gd name="T27" fmla="*/ 37 h 53"/>
                <a:gd name="T28" fmla="*/ 3 w 50"/>
                <a:gd name="T29" fmla="*/ 30 h 53"/>
                <a:gd name="T30" fmla="*/ 34 w 50"/>
                <a:gd name="T31" fmla="*/ 15 h 53"/>
                <a:gd name="T32" fmla="*/ 34 w 50"/>
                <a:gd name="T33" fmla="*/ 15 h 53"/>
                <a:gd name="T34" fmla="*/ 17 w 50"/>
                <a:gd name="T35" fmla="*/ 11 h 53"/>
                <a:gd name="T36" fmla="*/ 8 w 50"/>
                <a:gd name="T37" fmla="*/ 13 h 53"/>
                <a:gd name="T38" fmla="*/ 6 w 50"/>
                <a:gd name="T39" fmla="*/ 16 h 53"/>
                <a:gd name="T40" fmla="*/ 6 w 50"/>
                <a:gd name="T41" fmla="*/ 15 h 53"/>
                <a:gd name="T42" fmla="*/ 8 w 50"/>
                <a:gd name="T43" fmla="*/ 8 h 53"/>
                <a:gd name="T44" fmla="*/ 9 w 50"/>
                <a:gd name="T45" fmla="*/ 1 h 53"/>
                <a:gd name="T46" fmla="*/ 10 w 50"/>
                <a:gd name="T47" fmla="*/ 0 h 53"/>
                <a:gd name="T48" fmla="*/ 10 w 50"/>
                <a:gd name="T49" fmla="*/ 4 h 53"/>
                <a:gd name="T50" fmla="*/ 17 w 50"/>
                <a:gd name="T51" fmla="*/ 9 h 53"/>
                <a:gd name="T52" fmla="*/ 48 w 50"/>
                <a:gd name="T53" fmla="*/ 16 h 53"/>
                <a:gd name="T54" fmla="*/ 49 w 50"/>
                <a:gd name="T55" fmla="*/ 17 h 53"/>
                <a:gd name="T56" fmla="*/ 48 w 50"/>
                <a:gd name="T57" fmla="*/ 18 h 53"/>
                <a:gd name="T58" fmla="*/ 9 w 50"/>
                <a:gd name="T59" fmla="*/ 37 h 53"/>
                <a:gd name="T60" fmla="*/ 9 w 50"/>
                <a:gd name="T61" fmla="*/ 37 h 53"/>
                <a:gd name="T62" fmla="*/ 33 w 50"/>
                <a:gd name="T6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3">
                  <a:moveTo>
                    <a:pt x="33" y="42"/>
                  </a:moveTo>
                  <a:cubicBezTo>
                    <a:pt x="37" y="44"/>
                    <a:pt x="40" y="42"/>
                    <a:pt x="41" y="40"/>
                  </a:cubicBezTo>
                  <a:cubicBezTo>
                    <a:pt x="42" y="39"/>
                    <a:pt x="42" y="37"/>
                    <a:pt x="43" y="37"/>
                  </a:cubicBezTo>
                  <a:cubicBezTo>
                    <a:pt x="43" y="38"/>
                    <a:pt x="44" y="38"/>
                    <a:pt x="43" y="38"/>
                  </a:cubicBezTo>
                  <a:cubicBezTo>
                    <a:pt x="43" y="40"/>
                    <a:pt x="42" y="43"/>
                    <a:pt x="42" y="45"/>
                  </a:cubicBezTo>
                  <a:cubicBezTo>
                    <a:pt x="41" y="48"/>
                    <a:pt x="41" y="50"/>
                    <a:pt x="40" y="52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9" y="52"/>
                    <a:pt x="39" y="51"/>
                    <a:pt x="39" y="49"/>
                  </a:cubicBezTo>
                  <a:cubicBezTo>
                    <a:pt x="39" y="47"/>
                    <a:pt x="37" y="45"/>
                    <a:pt x="32" y="4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3" y="40"/>
                    <a:pt x="2" y="41"/>
                    <a:pt x="1" y="43"/>
                  </a:cubicBezTo>
                  <a:cubicBezTo>
                    <a:pt x="1" y="44"/>
                    <a:pt x="1" y="44"/>
                    <a:pt x="0" y="44"/>
                  </a:cubicBezTo>
                  <a:cubicBezTo>
                    <a:pt x="0" y="44"/>
                    <a:pt x="0" y="44"/>
                    <a:pt x="0" y="43"/>
                  </a:cubicBezTo>
                  <a:cubicBezTo>
                    <a:pt x="0" y="41"/>
                    <a:pt x="1" y="39"/>
                    <a:pt x="1" y="37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10"/>
                    <a:pt x="9" y="11"/>
                    <a:pt x="8" y="13"/>
                  </a:cubicBezTo>
                  <a:cubicBezTo>
                    <a:pt x="7" y="14"/>
                    <a:pt x="7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3"/>
                    <a:pt x="7" y="10"/>
                    <a:pt x="8" y="8"/>
                  </a:cubicBezTo>
                  <a:cubicBezTo>
                    <a:pt x="8" y="6"/>
                    <a:pt x="8" y="3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1" y="1"/>
                    <a:pt x="10" y="2"/>
                    <a:pt x="10" y="4"/>
                  </a:cubicBezTo>
                  <a:cubicBezTo>
                    <a:pt x="11" y="6"/>
                    <a:pt x="12" y="8"/>
                    <a:pt x="17" y="9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9" y="16"/>
                    <a:pt x="50" y="17"/>
                    <a:pt x="49" y="17"/>
                  </a:cubicBezTo>
                  <a:cubicBezTo>
                    <a:pt x="49" y="18"/>
                    <a:pt x="49" y="18"/>
                    <a:pt x="48" y="18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lnTo>
                    <a:pt x="3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7B4B3FB9-3458-43AA-81C8-63732F881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94000" y="2536825"/>
              <a:ext cx="182562" cy="180975"/>
            </a:xfrm>
            <a:custGeom>
              <a:avLst/>
              <a:gdLst>
                <a:gd name="T0" fmla="*/ 40 w 48"/>
                <a:gd name="T1" fmla="*/ 33 h 48"/>
                <a:gd name="T2" fmla="*/ 40 w 48"/>
                <a:gd name="T3" fmla="*/ 18 h 48"/>
                <a:gd name="T4" fmla="*/ 35 w 48"/>
                <a:gd name="T5" fmla="*/ 11 h 48"/>
                <a:gd name="T6" fmla="*/ 36 w 48"/>
                <a:gd name="T7" fmla="*/ 11 h 48"/>
                <a:gd name="T8" fmla="*/ 38 w 48"/>
                <a:gd name="T9" fmla="*/ 12 h 48"/>
                <a:gd name="T10" fmla="*/ 48 w 48"/>
                <a:gd name="T11" fmla="*/ 20 h 48"/>
                <a:gd name="T12" fmla="*/ 42 w 48"/>
                <a:gd name="T13" fmla="*/ 33 h 48"/>
                <a:gd name="T14" fmla="*/ 36 w 48"/>
                <a:gd name="T15" fmla="*/ 47 h 48"/>
                <a:gd name="T16" fmla="*/ 35 w 48"/>
                <a:gd name="T17" fmla="*/ 47 h 48"/>
                <a:gd name="T18" fmla="*/ 34 w 48"/>
                <a:gd name="T19" fmla="*/ 46 h 48"/>
                <a:gd name="T20" fmla="*/ 9 w 48"/>
                <a:gd name="T21" fmla="*/ 9 h 48"/>
                <a:gd name="T22" fmla="*/ 7 w 48"/>
                <a:gd name="T23" fmla="*/ 13 h 48"/>
                <a:gd name="T24" fmla="*/ 8 w 48"/>
                <a:gd name="T25" fmla="*/ 29 h 48"/>
                <a:gd name="T26" fmla="*/ 11 w 48"/>
                <a:gd name="T27" fmla="*/ 33 h 48"/>
                <a:gd name="T28" fmla="*/ 10 w 48"/>
                <a:gd name="T29" fmla="*/ 34 h 48"/>
                <a:gd name="T30" fmla="*/ 9 w 48"/>
                <a:gd name="T31" fmla="*/ 33 h 48"/>
                <a:gd name="T32" fmla="*/ 0 w 48"/>
                <a:gd name="T33" fmla="*/ 25 h 48"/>
                <a:gd name="T34" fmla="*/ 6 w 48"/>
                <a:gd name="T35" fmla="*/ 13 h 48"/>
                <a:gd name="T36" fmla="*/ 11 w 48"/>
                <a:gd name="T37" fmla="*/ 0 h 48"/>
                <a:gd name="T38" fmla="*/ 12 w 48"/>
                <a:gd name="T39" fmla="*/ 0 h 48"/>
                <a:gd name="T40" fmla="*/ 14 w 48"/>
                <a:gd name="T41" fmla="*/ 1 h 48"/>
                <a:gd name="T42" fmla="*/ 38 w 48"/>
                <a:gd name="T43" fmla="*/ 38 h 48"/>
                <a:gd name="T44" fmla="*/ 40 w 48"/>
                <a:gd name="T45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" h="48">
                  <a:moveTo>
                    <a:pt x="40" y="33"/>
                  </a:moveTo>
                  <a:cubicBezTo>
                    <a:pt x="43" y="27"/>
                    <a:pt x="42" y="21"/>
                    <a:pt x="40" y="18"/>
                  </a:cubicBezTo>
                  <a:cubicBezTo>
                    <a:pt x="38" y="13"/>
                    <a:pt x="34" y="12"/>
                    <a:pt x="35" y="11"/>
                  </a:cubicBezTo>
                  <a:cubicBezTo>
                    <a:pt x="35" y="11"/>
                    <a:pt x="35" y="11"/>
                    <a:pt x="36" y="11"/>
                  </a:cubicBezTo>
                  <a:cubicBezTo>
                    <a:pt x="36" y="11"/>
                    <a:pt x="37" y="11"/>
                    <a:pt x="38" y="12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6" y="24"/>
                    <a:pt x="44" y="29"/>
                    <a:pt x="42" y="33"/>
                  </a:cubicBezTo>
                  <a:cubicBezTo>
                    <a:pt x="40" y="38"/>
                    <a:pt x="38" y="42"/>
                    <a:pt x="36" y="47"/>
                  </a:cubicBezTo>
                  <a:cubicBezTo>
                    <a:pt x="35" y="47"/>
                    <a:pt x="35" y="48"/>
                    <a:pt x="35" y="47"/>
                  </a:cubicBezTo>
                  <a:cubicBezTo>
                    <a:pt x="34" y="47"/>
                    <a:pt x="34" y="47"/>
                    <a:pt x="34" y="4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4" y="19"/>
                    <a:pt x="5" y="24"/>
                    <a:pt x="8" y="29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10" y="33"/>
                    <a:pt x="10" y="33"/>
                    <a:pt x="9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21"/>
                    <a:pt x="4" y="17"/>
                    <a:pt x="6" y="13"/>
                  </a:cubicBezTo>
                  <a:cubicBezTo>
                    <a:pt x="8" y="9"/>
                    <a:pt x="9" y="5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4" y="1"/>
                  </a:cubicBezTo>
                  <a:cubicBezTo>
                    <a:pt x="38" y="38"/>
                    <a:pt x="38" y="38"/>
                    <a:pt x="38" y="38"/>
                  </a:cubicBezTo>
                  <a:lnTo>
                    <a:pt x="4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83F9D8E1-65E5-4247-8293-30D406E69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20975" y="2359025"/>
              <a:ext cx="222250" cy="227013"/>
            </a:xfrm>
            <a:custGeom>
              <a:avLst/>
              <a:gdLst>
                <a:gd name="T0" fmla="*/ 7 w 59"/>
                <a:gd name="T1" fmla="*/ 34 h 60"/>
                <a:gd name="T2" fmla="*/ 0 w 59"/>
                <a:gd name="T3" fmla="*/ 35 h 60"/>
                <a:gd name="T4" fmla="*/ 0 w 59"/>
                <a:gd name="T5" fmla="*/ 34 h 60"/>
                <a:gd name="T6" fmla="*/ 6 w 59"/>
                <a:gd name="T7" fmla="*/ 27 h 60"/>
                <a:gd name="T8" fmla="*/ 11 w 59"/>
                <a:gd name="T9" fmla="*/ 20 h 60"/>
                <a:gd name="T10" fmla="*/ 12 w 59"/>
                <a:gd name="T11" fmla="*/ 20 h 60"/>
                <a:gd name="T12" fmla="*/ 12 w 59"/>
                <a:gd name="T13" fmla="*/ 27 h 60"/>
                <a:gd name="T14" fmla="*/ 23 w 59"/>
                <a:gd name="T15" fmla="*/ 36 h 60"/>
                <a:gd name="T16" fmla="*/ 33 w 59"/>
                <a:gd name="T17" fmla="*/ 23 h 60"/>
                <a:gd name="T18" fmla="*/ 22 w 59"/>
                <a:gd name="T19" fmla="*/ 14 h 60"/>
                <a:gd name="T20" fmla="*/ 16 w 59"/>
                <a:gd name="T21" fmla="*/ 16 h 60"/>
                <a:gd name="T22" fmla="*/ 16 w 59"/>
                <a:gd name="T23" fmla="*/ 14 h 60"/>
                <a:gd name="T24" fmla="*/ 21 w 59"/>
                <a:gd name="T25" fmla="*/ 8 h 60"/>
                <a:gd name="T26" fmla="*/ 26 w 59"/>
                <a:gd name="T27" fmla="*/ 1 h 60"/>
                <a:gd name="T28" fmla="*/ 28 w 59"/>
                <a:gd name="T29" fmla="*/ 1 h 60"/>
                <a:gd name="T30" fmla="*/ 28 w 59"/>
                <a:gd name="T31" fmla="*/ 7 h 60"/>
                <a:gd name="T32" fmla="*/ 52 w 59"/>
                <a:gd name="T33" fmla="*/ 27 h 60"/>
                <a:gd name="T34" fmla="*/ 59 w 59"/>
                <a:gd name="T35" fmla="*/ 26 h 60"/>
                <a:gd name="T36" fmla="*/ 59 w 59"/>
                <a:gd name="T37" fmla="*/ 27 h 60"/>
                <a:gd name="T38" fmla="*/ 53 w 59"/>
                <a:gd name="T39" fmla="*/ 34 h 60"/>
                <a:gd name="T40" fmla="*/ 48 w 59"/>
                <a:gd name="T41" fmla="*/ 40 h 60"/>
                <a:gd name="T42" fmla="*/ 47 w 59"/>
                <a:gd name="T43" fmla="*/ 41 h 60"/>
                <a:gd name="T44" fmla="*/ 47 w 59"/>
                <a:gd name="T45" fmla="*/ 34 h 60"/>
                <a:gd name="T46" fmla="*/ 34 w 59"/>
                <a:gd name="T47" fmla="*/ 24 h 60"/>
                <a:gd name="T48" fmla="*/ 24 w 59"/>
                <a:gd name="T49" fmla="*/ 36 h 60"/>
                <a:gd name="T50" fmla="*/ 37 w 59"/>
                <a:gd name="T51" fmla="*/ 46 h 60"/>
                <a:gd name="T52" fmla="*/ 43 w 59"/>
                <a:gd name="T53" fmla="*/ 45 h 60"/>
                <a:gd name="T54" fmla="*/ 43 w 59"/>
                <a:gd name="T55" fmla="*/ 46 h 60"/>
                <a:gd name="T56" fmla="*/ 38 w 59"/>
                <a:gd name="T57" fmla="*/ 53 h 60"/>
                <a:gd name="T58" fmla="*/ 33 w 59"/>
                <a:gd name="T59" fmla="*/ 60 h 60"/>
                <a:gd name="T60" fmla="*/ 31 w 59"/>
                <a:gd name="T61" fmla="*/ 60 h 60"/>
                <a:gd name="T62" fmla="*/ 31 w 59"/>
                <a:gd name="T63" fmla="*/ 53 h 60"/>
                <a:gd name="T64" fmla="*/ 7 w 59"/>
                <a:gd name="T6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60">
                  <a:moveTo>
                    <a:pt x="7" y="34"/>
                  </a:moveTo>
                  <a:cubicBezTo>
                    <a:pt x="3" y="31"/>
                    <a:pt x="1" y="36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2" y="31"/>
                    <a:pt x="4" y="29"/>
                    <a:pt x="6" y="27"/>
                  </a:cubicBezTo>
                  <a:cubicBezTo>
                    <a:pt x="7" y="25"/>
                    <a:pt x="9" y="23"/>
                    <a:pt x="11" y="20"/>
                  </a:cubicBezTo>
                  <a:cubicBezTo>
                    <a:pt x="11" y="20"/>
                    <a:pt x="12" y="20"/>
                    <a:pt x="12" y="20"/>
                  </a:cubicBezTo>
                  <a:cubicBezTo>
                    <a:pt x="14" y="21"/>
                    <a:pt x="8" y="24"/>
                    <a:pt x="12" y="2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8" y="11"/>
                    <a:pt x="17" y="17"/>
                    <a:pt x="16" y="16"/>
                  </a:cubicBezTo>
                  <a:cubicBezTo>
                    <a:pt x="15" y="15"/>
                    <a:pt x="15" y="15"/>
                    <a:pt x="16" y="14"/>
                  </a:cubicBezTo>
                  <a:cubicBezTo>
                    <a:pt x="18" y="12"/>
                    <a:pt x="20" y="10"/>
                    <a:pt x="21" y="8"/>
                  </a:cubicBezTo>
                  <a:cubicBezTo>
                    <a:pt x="23" y="6"/>
                    <a:pt x="24" y="3"/>
                    <a:pt x="26" y="1"/>
                  </a:cubicBezTo>
                  <a:cubicBezTo>
                    <a:pt x="27" y="0"/>
                    <a:pt x="27" y="0"/>
                    <a:pt x="28" y="1"/>
                  </a:cubicBezTo>
                  <a:cubicBezTo>
                    <a:pt x="29" y="2"/>
                    <a:pt x="24" y="4"/>
                    <a:pt x="28" y="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6" y="30"/>
                    <a:pt x="58" y="25"/>
                    <a:pt x="59" y="26"/>
                  </a:cubicBezTo>
                  <a:cubicBezTo>
                    <a:pt x="59" y="26"/>
                    <a:pt x="59" y="26"/>
                    <a:pt x="59" y="27"/>
                  </a:cubicBezTo>
                  <a:cubicBezTo>
                    <a:pt x="57" y="30"/>
                    <a:pt x="55" y="32"/>
                    <a:pt x="53" y="34"/>
                  </a:cubicBezTo>
                  <a:cubicBezTo>
                    <a:pt x="52" y="36"/>
                    <a:pt x="50" y="38"/>
                    <a:pt x="48" y="40"/>
                  </a:cubicBezTo>
                  <a:cubicBezTo>
                    <a:pt x="48" y="41"/>
                    <a:pt x="47" y="41"/>
                    <a:pt x="47" y="41"/>
                  </a:cubicBezTo>
                  <a:cubicBezTo>
                    <a:pt x="46" y="40"/>
                    <a:pt x="51" y="37"/>
                    <a:pt x="47" y="3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41" y="50"/>
                    <a:pt x="42" y="44"/>
                    <a:pt x="43" y="45"/>
                  </a:cubicBezTo>
                  <a:cubicBezTo>
                    <a:pt x="44" y="45"/>
                    <a:pt x="44" y="46"/>
                    <a:pt x="43" y="46"/>
                  </a:cubicBezTo>
                  <a:cubicBezTo>
                    <a:pt x="41" y="49"/>
                    <a:pt x="39" y="51"/>
                    <a:pt x="38" y="53"/>
                  </a:cubicBezTo>
                  <a:cubicBezTo>
                    <a:pt x="36" y="55"/>
                    <a:pt x="35" y="57"/>
                    <a:pt x="33" y="60"/>
                  </a:cubicBezTo>
                  <a:cubicBezTo>
                    <a:pt x="32" y="60"/>
                    <a:pt x="32" y="60"/>
                    <a:pt x="31" y="60"/>
                  </a:cubicBezTo>
                  <a:cubicBezTo>
                    <a:pt x="30" y="59"/>
                    <a:pt x="35" y="57"/>
                    <a:pt x="31" y="53"/>
                  </a:cubicBezTo>
                  <a:lnTo>
                    <a:pt x="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E0745343-4ECE-4CCF-AFDE-E421CD7B0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63813" y="2243138"/>
              <a:ext cx="196850" cy="195263"/>
            </a:xfrm>
            <a:custGeom>
              <a:avLst/>
              <a:gdLst>
                <a:gd name="T0" fmla="*/ 7 w 52"/>
                <a:gd name="T1" fmla="*/ 19 h 52"/>
                <a:gd name="T2" fmla="*/ 0 w 52"/>
                <a:gd name="T3" fmla="*/ 19 h 52"/>
                <a:gd name="T4" fmla="*/ 1 w 52"/>
                <a:gd name="T5" fmla="*/ 17 h 52"/>
                <a:gd name="T6" fmla="*/ 8 w 52"/>
                <a:gd name="T7" fmla="*/ 12 h 52"/>
                <a:gd name="T8" fmla="*/ 25 w 52"/>
                <a:gd name="T9" fmla="*/ 0 h 52"/>
                <a:gd name="T10" fmla="*/ 35 w 52"/>
                <a:gd name="T11" fmla="*/ 7 h 52"/>
                <a:gd name="T12" fmla="*/ 36 w 52"/>
                <a:gd name="T13" fmla="*/ 8 h 52"/>
                <a:gd name="T14" fmla="*/ 36 w 52"/>
                <a:gd name="T15" fmla="*/ 9 h 52"/>
                <a:gd name="T16" fmla="*/ 30 w 52"/>
                <a:gd name="T17" fmla="*/ 7 h 52"/>
                <a:gd name="T18" fmla="*/ 15 w 52"/>
                <a:gd name="T19" fmla="*/ 9 h 52"/>
                <a:gd name="T20" fmla="*/ 12 w 52"/>
                <a:gd name="T21" fmla="*/ 11 h 52"/>
                <a:gd name="T22" fmla="*/ 22 w 52"/>
                <a:gd name="T23" fmla="*/ 25 h 52"/>
                <a:gd name="T24" fmla="*/ 23 w 52"/>
                <a:gd name="T25" fmla="*/ 24 h 52"/>
                <a:gd name="T26" fmla="*/ 25 w 52"/>
                <a:gd name="T27" fmla="*/ 14 h 52"/>
                <a:gd name="T28" fmla="*/ 25 w 52"/>
                <a:gd name="T29" fmla="*/ 12 h 52"/>
                <a:gd name="T30" fmla="*/ 26 w 52"/>
                <a:gd name="T31" fmla="*/ 12 h 52"/>
                <a:gd name="T32" fmla="*/ 37 w 52"/>
                <a:gd name="T33" fmla="*/ 28 h 52"/>
                <a:gd name="T34" fmla="*/ 37 w 52"/>
                <a:gd name="T35" fmla="*/ 29 h 52"/>
                <a:gd name="T36" fmla="*/ 35 w 52"/>
                <a:gd name="T37" fmla="*/ 28 h 52"/>
                <a:gd name="T38" fmla="*/ 24 w 52"/>
                <a:gd name="T39" fmla="*/ 26 h 52"/>
                <a:gd name="T40" fmla="*/ 23 w 52"/>
                <a:gd name="T41" fmla="*/ 26 h 52"/>
                <a:gd name="T42" fmla="*/ 32 w 52"/>
                <a:gd name="T43" fmla="*/ 39 h 52"/>
                <a:gd name="T44" fmla="*/ 39 w 52"/>
                <a:gd name="T45" fmla="*/ 40 h 52"/>
                <a:gd name="T46" fmla="*/ 45 w 52"/>
                <a:gd name="T47" fmla="*/ 20 h 52"/>
                <a:gd name="T48" fmla="*/ 44 w 52"/>
                <a:gd name="T49" fmla="*/ 18 h 52"/>
                <a:gd name="T50" fmla="*/ 45 w 52"/>
                <a:gd name="T51" fmla="*/ 18 h 52"/>
                <a:gd name="T52" fmla="*/ 46 w 52"/>
                <a:gd name="T53" fmla="*/ 19 h 52"/>
                <a:gd name="T54" fmla="*/ 52 w 52"/>
                <a:gd name="T55" fmla="*/ 32 h 52"/>
                <a:gd name="T56" fmla="*/ 32 w 52"/>
                <a:gd name="T57" fmla="*/ 46 h 52"/>
                <a:gd name="T58" fmla="*/ 25 w 52"/>
                <a:gd name="T59" fmla="*/ 51 h 52"/>
                <a:gd name="T60" fmla="*/ 23 w 52"/>
                <a:gd name="T61" fmla="*/ 51 h 52"/>
                <a:gd name="T62" fmla="*/ 25 w 52"/>
                <a:gd name="T63" fmla="*/ 45 h 52"/>
                <a:gd name="T64" fmla="*/ 7 w 52"/>
                <a:gd name="T65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2">
                  <a:moveTo>
                    <a:pt x="7" y="19"/>
                  </a:moveTo>
                  <a:cubicBezTo>
                    <a:pt x="4" y="15"/>
                    <a:pt x="1" y="20"/>
                    <a:pt x="0" y="19"/>
                  </a:cubicBezTo>
                  <a:cubicBezTo>
                    <a:pt x="0" y="18"/>
                    <a:pt x="0" y="18"/>
                    <a:pt x="1" y="17"/>
                  </a:cubicBezTo>
                  <a:cubicBezTo>
                    <a:pt x="3" y="16"/>
                    <a:pt x="6" y="14"/>
                    <a:pt x="8" y="12"/>
                  </a:cubicBezTo>
                  <a:cubicBezTo>
                    <a:pt x="14" y="8"/>
                    <a:pt x="20" y="4"/>
                    <a:pt x="25" y="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8"/>
                    <a:pt x="36" y="8"/>
                    <a:pt x="36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9"/>
                    <a:pt x="35" y="9"/>
                    <a:pt x="30" y="7"/>
                  </a:cubicBezTo>
                  <a:cubicBezTo>
                    <a:pt x="25" y="5"/>
                    <a:pt x="21" y="5"/>
                    <a:pt x="15" y="9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7" y="22"/>
                    <a:pt x="28" y="18"/>
                    <a:pt x="25" y="14"/>
                  </a:cubicBezTo>
                  <a:cubicBezTo>
                    <a:pt x="25" y="13"/>
                    <a:pt x="25" y="12"/>
                    <a:pt x="25" y="12"/>
                  </a:cubicBezTo>
                  <a:cubicBezTo>
                    <a:pt x="25" y="12"/>
                    <a:pt x="26" y="12"/>
                    <a:pt x="26" y="12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8"/>
                    <a:pt x="37" y="28"/>
                    <a:pt x="37" y="29"/>
                  </a:cubicBezTo>
                  <a:cubicBezTo>
                    <a:pt x="36" y="29"/>
                    <a:pt x="36" y="29"/>
                    <a:pt x="35" y="28"/>
                  </a:cubicBezTo>
                  <a:cubicBezTo>
                    <a:pt x="32" y="24"/>
                    <a:pt x="28" y="23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4" y="41"/>
                    <a:pt x="35" y="42"/>
                    <a:pt x="39" y="40"/>
                  </a:cubicBezTo>
                  <a:cubicBezTo>
                    <a:pt x="46" y="34"/>
                    <a:pt x="47" y="26"/>
                    <a:pt x="45" y="20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7"/>
                    <a:pt x="45" y="17"/>
                    <a:pt x="45" y="18"/>
                  </a:cubicBezTo>
                  <a:cubicBezTo>
                    <a:pt x="45" y="18"/>
                    <a:pt x="46" y="19"/>
                    <a:pt x="46" y="1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45" y="37"/>
                    <a:pt x="39" y="41"/>
                    <a:pt x="32" y="46"/>
                  </a:cubicBezTo>
                  <a:cubicBezTo>
                    <a:pt x="30" y="48"/>
                    <a:pt x="27" y="49"/>
                    <a:pt x="25" y="51"/>
                  </a:cubicBezTo>
                  <a:cubicBezTo>
                    <a:pt x="24" y="52"/>
                    <a:pt x="24" y="52"/>
                    <a:pt x="23" y="51"/>
                  </a:cubicBezTo>
                  <a:cubicBezTo>
                    <a:pt x="22" y="50"/>
                    <a:pt x="28" y="49"/>
                    <a:pt x="25" y="45"/>
                  </a:cubicBezTo>
                  <a:lnTo>
                    <a:pt x="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634EA8DF-B750-4B23-934C-EE1DF5444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97125" y="2141538"/>
              <a:ext cx="188912" cy="203200"/>
            </a:xfrm>
            <a:custGeom>
              <a:avLst/>
              <a:gdLst>
                <a:gd name="T0" fmla="*/ 19 w 50"/>
                <a:gd name="T1" fmla="*/ 42 h 54"/>
                <a:gd name="T2" fmla="*/ 26 w 50"/>
                <a:gd name="T3" fmla="*/ 48 h 54"/>
                <a:gd name="T4" fmla="*/ 29 w 50"/>
                <a:gd name="T5" fmla="*/ 48 h 54"/>
                <a:gd name="T6" fmla="*/ 28 w 50"/>
                <a:gd name="T7" fmla="*/ 49 h 54"/>
                <a:gd name="T8" fmla="*/ 22 w 50"/>
                <a:gd name="T9" fmla="*/ 51 h 54"/>
                <a:gd name="T10" fmla="*/ 15 w 50"/>
                <a:gd name="T11" fmla="*/ 54 h 54"/>
                <a:gd name="T12" fmla="*/ 14 w 50"/>
                <a:gd name="T13" fmla="*/ 54 h 54"/>
                <a:gd name="T14" fmla="*/ 17 w 50"/>
                <a:gd name="T15" fmla="*/ 51 h 54"/>
                <a:gd name="T16" fmla="*/ 18 w 50"/>
                <a:gd name="T17" fmla="*/ 43 h 54"/>
                <a:gd name="T18" fmla="*/ 8 w 50"/>
                <a:gd name="T19" fmla="*/ 18 h 54"/>
                <a:gd name="T20" fmla="*/ 2 w 50"/>
                <a:gd name="T21" fmla="*/ 16 h 54"/>
                <a:gd name="T22" fmla="*/ 0 w 50"/>
                <a:gd name="T23" fmla="*/ 16 h 54"/>
                <a:gd name="T24" fmla="*/ 1 w 50"/>
                <a:gd name="T25" fmla="*/ 15 h 54"/>
                <a:gd name="T26" fmla="*/ 7 w 50"/>
                <a:gd name="T27" fmla="*/ 13 h 54"/>
                <a:gd name="T28" fmla="*/ 13 w 50"/>
                <a:gd name="T29" fmla="*/ 10 h 54"/>
                <a:gd name="T30" fmla="*/ 43 w 50"/>
                <a:gd name="T31" fmla="*/ 28 h 54"/>
                <a:gd name="T32" fmla="*/ 43 w 50"/>
                <a:gd name="T33" fmla="*/ 28 h 54"/>
                <a:gd name="T34" fmla="*/ 37 w 50"/>
                <a:gd name="T35" fmla="*/ 11 h 54"/>
                <a:gd name="T36" fmla="*/ 31 w 50"/>
                <a:gd name="T37" fmla="*/ 6 h 54"/>
                <a:gd name="T38" fmla="*/ 27 w 50"/>
                <a:gd name="T39" fmla="*/ 6 h 54"/>
                <a:gd name="T40" fmla="*/ 28 w 50"/>
                <a:gd name="T41" fmla="*/ 5 h 54"/>
                <a:gd name="T42" fmla="*/ 34 w 50"/>
                <a:gd name="T43" fmla="*/ 2 h 54"/>
                <a:gd name="T44" fmla="*/ 41 w 50"/>
                <a:gd name="T45" fmla="*/ 0 h 54"/>
                <a:gd name="T46" fmla="*/ 42 w 50"/>
                <a:gd name="T47" fmla="*/ 0 h 54"/>
                <a:gd name="T48" fmla="*/ 39 w 50"/>
                <a:gd name="T49" fmla="*/ 2 h 54"/>
                <a:gd name="T50" fmla="*/ 38 w 50"/>
                <a:gd name="T51" fmla="*/ 11 h 54"/>
                <a:gd name="T52" fmla="*/ 50 w 50"/>
                <a:gd name="T53" fmla="*/ 40 h 54"/>
                <a:gd name="T54" fmla="*/ 50 w 50"/>
                <a:gd name="T55" fmla="*/ 42 h 54"/>
                <a:gd name="T56" fmla="*/ 48 w 50"/>
                <a:gd name="T57" fmla="*/ 42 h 54"/>
                <a:gd name="T58" fmla="*/ 11 w 50"/>
                <a:gd name="T59" fmla="*/ 19 h 54"/>
                <a:gd name="T60" fmla="*/ 11 w 50"/>
                <a:gd name="T61" fmla="*/ 19 h 54"/>
                <a:gd name="T62" fmla="*/ 19 w 50"/>
                <a:gd name="T63" fmla="*/ 4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4">
                  <a:moveTo>
                    <a:pt x="19" y="42"/>
                  </a:moveTo>
                  <a:cubicBezTo>
                    <a:pt x="21" y="47"/>
                    <a:pt x="24" y="48"/>
                    <a:pt x="26" y="48"/>
                  </a:cubicBezTo>
                  <a:cubicBezTo>
                    <a:pt x="27" y="48"/>
                    <a:pt x="29" y="47"/>
                    <a:pt x="29" y="48"/>
                  </a:cubicBezTo>
                  <a:cubicBezTo>
                    <a:pt x="29" y="48"/>
                    <a:pt x="29" y="49"/>
                    <a:pt x="28" y="49"/>
                  </a:cubicBezTo>
                  <a:cubicBezTo>
                    <a:pt x="26" y="50"/>
                    <a:pt x="24" y="50"/>
                    <a:pt x="22" y="51"/>
                  </a:cubicBezTo>
                  <a:cubicBezTo>
                    <a:pt x="20" y="52"/>
                    <a:pt x="17" y="53"/>
                    <a:pt x="15" y="54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4" y="53"/>
                    <a:pt x="16" y="53"/>
                    <a:pt x="17" y="51"/>
                  </a:cubicBezTo>
                  <a:cubicBezTo>
                    <a:pt x="18" y="50"/>
                    <a:pt x="20" y="47"/>
                    <a:pt x="18" y="4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6" y="16"/>
                    <a:pt x="4" y="16"/>
                    <a:pt x="2" y="16"/>
                  </a:cubicBezTo>
                  <a:cubicBezTo>
                    <a:pt x="1" y="16"/>
                    <a:pt x="0" y="17"/>
                    <a:pt x="0" y="16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3" y="14"/>
                    <a:pt x="5" y="14"/>
                    <a:pt x="7" y="13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7"/>
                    <a:pt x="33" y="6"/>
                    <a:pt x="31" y="6"/>
                  </a:cubicBezTo>
                  <a:cubicBezTo>
                    <a:pt x="29" y="6"/>
                    <a:pt x="28" y="7"/>
                    <a:pt x="27" y="6"/>
                  </a:cubicBezTo>
                  <a:cubicBezTo>
                    <a:pt x="27" y="5"/>
                    <a:pt x="27" y="5"/>
                    <a:pt x="28" y="5"/>
                  </a:cubicBezTo>
                  <a:cubicBezTo>
                    <a:pt x="30" y="4"/>
                    <a:pt x="32" y="3"/>
                    <a:pt x="34" y="2"/>
                  </a:cubicBezTo>
                  <a:cubicBezTo>
                    <a:pt x="37" y="2"/>
                    <a:pt x="39" y="1"/>
                    <a:pt x="4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1"/>
                    <a:pt x="41" y="1"/>
                    <a:pt x="39" y="2"/>
                  </a:cubicBezTo>
                  <a:cubicBezTo>
                    <a:pt x="38" y="4"/>
                    <a:pt x="37" y="6"/>
                    <a:pt x="38" y="11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1"/>
                    <a:pt x="50" y="42"/>
                    <a:pt x="50" y="42"/>
                  </a:cubicBezTo>
                  <a:cubicBezTo>
                    <a:pt x="49" y="43"/>
                    <a:pt x="49" y="42"/>
                    <a:pt x="48" y="42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lnTo>
                    <a:pt x="19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44">
              <a:extLst>
                <a:ext uri="{FF2B5EF4-FFF2-40B4-BE49-F238E27FC236}">
                  <a16:creationId xmlns:a16="http://schemas.microsoft.com/office/drawing/2014/main" id="{574DAFF8-BD83-4B3A-9E77-B98858058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60625" y="3556000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A6E6066B-8E45-4D81-9203-7F702E24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8300" y="3556000"/>
              <a:ext cx="41275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BA5333B1-CF19-410D-9F19-CBEFE18909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955925" y="2012950"/>
              <a:ext cx="1855787" cy="1855788"/>
            </a:xfrm>
            <a:custGeom>
              <a:avLst/>
              <a:gdLst>
                <a:gd name="T0" fmla="*/ 246 w 492"/>
                <a:gd name="T1" fmla="*/ 492 h 492"/>
                <a:gd name="T2" fmla="*/ 150 w 492"/>
                <a:gd name="T3" fmla="*/ 473 h 492"/>
                <a:gd name="T4" fmla="*/ 72 w 492"/>
                <a:gd name="T5" fmla="*/ 420 h 492"/>
                <a:gd name="T6" fmla="*/ 19 w 492"/>
                <a:gd name="T7" fmla="*/ 342 h 492"/>
                <a:gd name="T8" fmla="*/ 0 w 492"/>
                <a:gd name="T9" fmla="*/ 246 h 492"/>
                <a:gd name="T10" fmla="*/ 19 w 492"/>
                <a:gd name="T11" fmla="*/ 150 h 492"/>
                <a:gd name="T12" fmla="*/ 72 w 492"/>
                <a:gd name="T13" fmla="*/ 72 h 492"/>
                <a:gd name="T14" fmla="*/ 150 w 492"/>
                <a:gd name="T15" fmla="*/ 20 h 492"/>
                <a:gd name="T16" fmla="*/ 246 w 492"/>
                <a:gd name="T17" fmla="*/ 0 h 492"/>
                <a:gd name="T18" fmla="*/ 342 w 492"/>
                <a:gd name="T19" fmla="*/ 20 h 492"/>
                <a:gd name="T20" fmla="*/ 420 w 492"/>
                <a:gd name="T21" fmla="*/ 72 h 492"/>
                <a:gd name="T22" fmla="*/ 473 w 492"/>
                <a:gd name="T23" fmla="*/ 150 h 492"/>
                <a:gd name="T24" fmla="*/ 492 w 492"/>
                <a:gd name="T25" fmla="*/ 246 h 492"/>
                <a:gd name="T26" fmla="*/ 473 w 492"/>
                <a:gd name="T27" fmla="*/ 342 h 492"/>
                <a:gd name="T28" fmla="*/ 420 w 492"/>
                <a:gd name="T29" fmla="*/ 420 h 492"/>
                <a:gd name="T30" fmla="*/ 342 w 492"/>
                <a:gd name="T31" fmla="*/ 473 h 492"/>
                <a:gd name="T32" fmla="*/ 246 w 492"/>
                <a:gd name="T33" fmla="*/ 492 h 492"/>
                <a:gd name="T34" fmla="*/ 246 w 492"/>
                <a:gd name="T35" fmla="*/ 12 h 492"/>
                <a:gd name="T36" fmla="*/ 12 w 492"/>
                <a:gd name="T37" fmla="*/ 246 h 492"/>
                <a:gd name="T38" fmla="*/ 246 w 492"/>
                <a:gd name="T39" fmla="*/ 481 h 492"/>
                <a:gd name="T40" fmla="*/ 481 w 492"/>
                <a:gd name="T41" fmla="*/ 246 h 492"/>
                <a:gd name="T42" fmla="*/ 246 w 492"/>
                <a:gd name="T43" fmla="*/ 1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2" h="492">
                  <a:moveTo>
                    <a:pt x="246" y="492"/>
                  </a:moveTo>
                  <a:cubicBezTo>
                    <a:pt x="213" y="492"/>
                    <a:pt x="181" y="486"/>
                    <a:pt x="150" y="473"/>
                  </a:cubicBezTo>
                  <a:cubicBezTo>
                    <a:pt x="121" y="460"/>
                    <a:pt x="95" y="443"/>
                    <a:pt x="72" y="420"/>
                  </a:cubicBezTo>
                  <a:cubicBezTo>
                    <a:pt x="50" y="398"/>
                    <a:pt x="32" y="371"/>
                    <a:pt x="19" y="342"/>
                  </a:cubicBezTo>
                  <a:cubicBezTo>
                    <a:pt x="7" y="312"/>
                    <a:pt x="0" y="279"/>
                    <a:pt x="0" y="246"/>
                  </a:cubicBezTo>
                  <a:cubicBezTo>
                    <a:pt x="0" y="213"/>
                    <a:pt x="7" y="181"/>
                    <a:pt x="19" y="150"/>
                  </a:cubicBezTo>
                  <a:cubicBezTo>
                    <a:pt x="32" y="121"/>
                    <a:pt x="50" y="95"/>
                    <a:pt x="72" y="72"/>
                  </a:cubicBezTo>
                  <a:cubicBezTo>
                    <a:pt x="95" y="50"/>
                    <a:pt x="121" y="32"/>
                    <a:pt x="150" y="20"/>
                  </a:cubicBezTo>
                  <a:cubicBezTo>
                    <a:pt x="181" y="7"/>
                    <a:pt x="213" y="0"/>
                    <a:pt x="246" y="0"/>
                  </a:cubicBezTo>
                  <a:cubicBezTo>
                    <a:pt x="279" y="0"/>
                    <a:pt x="311" y="7"/>
                    <a:pt x="342" y="20"/>
                  </a:cubicBezTo>
                  <a:cubicBezTo>
                    <a:pt x="371" y="32"/>
                    <a:pt x="397" y="50"/>
                    <a:pt x="420" y="72"/>
                  </a:cubicBezTo>
                  <a:cubicBezTo>
                    <a:pt x="443" y="95"/>
                    <a:pt x="460" y="121"/>
                    <a:pt x="473" y="150"/>
                  </a:cubicBezTo>
                  <a:cubicBezTo>
                    <a:pt x="486" y="181"/>
                    <a:pt x="492" y="213"/>
                    <a:pt x="492" y="246"/>
                  </a:cubicBezTo>
                  <a:cubicBezTo>
                    <a:pt x="492" y="279"/>
                    <a:pt x="486" y="312"/>
                    <a:pt x="473" y="342"/>
                  </a:cubicBezTo>
                  <a:cubicBezTo>
                    <a:pt x="460" y="371"/>
                    <a:pt x="443" y="398"/>
                    <a:pt x="420" y="420"/>
                  </a:cubicBezTo>
                  <a:cubicBezTo>
                    <a:pt x="397" y="443"/>
                    <a:pt x="371" y="460"/>
                    <a:pt x="342" y="473"/>
                  </a:cubicBezTo>
                  <a:cubicBezTo>
                    <a:pt x="311" y="486"/>
                    <a:pt x="279" y="492"/>
                    <a:pt x="246" y="492"/>
                  </a:cubicBezTo>
                  <a:close/>
                  <a:moveTo>
                    <a:pt x="246" y="12"/>
                  </a:moveTo>
                  <a:cubicBezTo>
                    <a:pt x="117" y="12"/>
                    <a:pt x="12" y="117"/>
                    <a:pt x="12" y="246"/>
                  </a:cubicBezTo>
                  <a:cubicBezTo>
                    <a:pt x="12" y="375"/>
                    <a:pt x="117" y="481"/>
                    <a:pt x="246" y="481"/>
                  </a:cubicBezTo>
                  <a:cubicBezTo>
                    <a:pt x="375" y="481"/>
                    <a:pt x="481" y="375"/>
                    <a:pt x="481" y="246"/>
                  </a:cubicBezTo>
                  <a:cubicBezTo>
                    <a:pt x="481" y="117"/>
                    <a:pt x="375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4EB751F5-99CF-44DC-B2BC-36ADA06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39975" y="3570288"/>
              <a:ext cx="112712" cy="166688"/>
            </a:xfrm>
            <a:custGeom>
              <a:avLst/>
              <a:gdLst>
                <a:gd name="T0" fmla="*/ 19 w 30"/>
                <a:gd name="T1" fmla="*/ 36 h 44"/>
                <a:gd name="T2" fmla="*/ 22 w 30"/>
                <a:gd name="T3" fmla="*/ 41 h 44"/>
                <a:gd name="T4" fmla="*/ 26 w 30"/>
                <a:gd name="T5" fmla="*/ 44 h 44"/>
                <a:gd name="T6" fmla="*/ 25 w 30"/>
                <a:gd name="T7" fmla="*/ 44 h 44"/>
                <a:gd name="T8" fmla="*/ 13 w 30"/>
                <a:gd name="T9" fmla="*/ 40 h 44"/>
                <a:gd name="T10" fmla="*/ 1 w 30"/>
                <a:gd name="T11" fmla="*/ 36 h 44"/>
                <a:gd name="T12" fmla="*/ 0 w 30"/>
                <a:gd name="T13" fmla="*/ 35 h 44"/>
                <a:gd name="T14" fmla="*/ 4 w 30"/>
                <a:gd name="T15" fmla="*/ 36 h 44"/>
                <a:gd name="T16" fmla="*/ 10 w 30"/>
                <a:gd name="T17" fmla="*/ 33 h 44"/>
                <a:gd name="T18" fmla="*/ 20 w 30"/>
                <a:gd name="T19" fmla="*/ 6 h 44"/>
                <a:gd name="T20" fmla="*/ 19 w 30"/>
                <a:gd name="T21" fmla="*/ 4 h 44"/>
                <a:gd name="T22" fmla="*/ 11 w 30"/>
                <a:gd name="T23" fmla="*/ 2 h 44"/>
                <a:gd name="T24" fmla="*/ 10 w 30"/>
                <a:gd name="T25" fmla="*/ 1 h 44"/>
                <a:gd name="T26" fmla="*/ 17 w 30"/>
                <a:gd name="T27" fmla="*/ 2 h 44"/>
                <a:gd name="T28" fmla="*/ 29 w 30"/>
                <a:gd name="T29" fmla="*/ 1 h 44"/>
                <a:gd name="T30" fmla="*/ 30 w 30"/>
                <a:gd name="T31" fmla="*/ 3 h 44"/>
                <a:gd name="T32" fmla="*/ 19 w 30"/>
                <a:gd name="T33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44">
                  <a:moveTo>
                    <a:pt x="19" y="36"/>
                  </a:moveTo>
                  <a:cubicBezTo>
                    <a:pt x="18" y="38"/>
                    <a:pt x="19" y="40"/>
                    <a:pt x="22" y="41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4"/>
                    <a:pt x="25" y="44"/>
                    <a:pt x="25" y="44"/>
                  </a:cubicBezTo>
                  <a:cubicBezTo>
                    <a:pt x="21" y="43"/>
                    <a:pt x="17" y="41"/>
                    <a:pt x="13" y="40"/>
                  </a:cubicBezTo>
                  <a:cubicBezTo>
                    <a:pt x="9" y="39"/>
                    <a:pt x="5" y="38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1" y="34"/>
                    <a:pt x="1" y="35"/>
                    <a:pt x="4" y="36"/>
                  </a:cubicBezTo>
                  <a:cubicBezTo>
                    <a:pt x="8" y="36"/>
                    <a:pt x="10" y="36"/>
                    <a:pt x="10" y="3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2" y="1"/>
                    <a:pt x="17" y="2"/>
                  </a:cubicBezTo>
                  <a:cubicBezTo>
                    <a:pt x="25" y="3"/>
                    <a:pt x="28" y="1"/>
                    <a:pt x="29" y="1"/>
                  </a:cubicBezTo>
                  <a:cubicBezTo>
                    <a:pt x="30" y="2"/>
                    <a:pt x="30" y="2"/>
                    <a:pt x="30" y="3"/>
                  </a:cubicBez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CE83B4F-B32C-400A-9FE1-5D7C6A1468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174875" y="3597275"/>
              <a:ext cx="125412" cy="157163"/>
            </a:xfrm>
            <a:custGeom>
              <a:avLst/>
              <a:gdLst>
                <a:gd name="T0" fmla="*/ 17 w 33"/>
                <a:gd name="T1" fmla="*/ 1 h 42"/>
                <a:gd name="T2" fmla="*/ 32 w 33"/>
                <a:gd name="T3" fmla="*/ 20 h 42"/>
                <a:gd name="T4" fmla="*/ 4 w 33"/>
                <a:gd name="T5" fmla="*/ 42 h 42"/>
                <a:gd name="T6" fmla="*/ 4 w 33"/>
                <a:gd name="T7" fmla="*/ 42 h 42"/>
                <a:gd name="T8" fmla="*/ 22 w 33"/>
                <a:gd name="T9" fmla="*/ 24 h 42"/>
                <a:gd name="T10" fmla="*/ 13 w 33"/>
                <a:gd name="T11" fmla="*/ 26 h 42"/>
                <a:gd name="T12" fmla="*/ 0 w 33"/>
                <a:gd name="T13" fmla="*/ 12 h 42"/>
                <a:gd name="T14" fmla="*/ 17 w 33"/>
                <a:gd name="T15" fmla="*/ 1 h 42"/>
                <a:gd name="T16" fmla="*/ 15 w 33"/>
                <a:gd name="T17" fmla="*/ 25 h 42"/>
                <a:gd name="T18" fmla="*/ 22 w 33"/>
                <a:gd name="T19" fmla="*/ 22 h 42"/>
                <a:gd name="T20" fmla="*/ 23 w 33"/>
                <a:gd name="T21" fmla="*/ 17 h 42"/>
                <a:gd name="T22" fmla="*/ 17 w 33"/>
                <a:gd name="T23" fmla="*/ 2 h 42"/>
                <a:gd name="T24" fmla="*/ 9 w 33"/>
                <a:gd name="T25" fmla="*/ 13 h 42"/>
                <a:gd name="T26" fmla="*/ 15 w 33"/>
                <a:gd name="T27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42">
                  <a:moveTo>
                    <a:pt x="17" y="1"/>
                  </a:moveTo>
                  <a:cubicBezTo>
                    <a:pt x="27" y="2"/>
                    <a:pt x="33" y="10"/>
                    <a:pt x="32" y="20"/>
                  </a:cubicBezTo>
                  <a:cubicBezTo>
                    <a:pt x="30" y="38"/>
                    <a:pt x="7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1"/>
                    <a:pt x="17" y="39"/>
                    <a:pt x="22" y="24"/>
                  </a:cubicBezTo>
                  <a:cubicBezTo>
                    <a:pt x="19" y="26"/>
                    <a:pt x="17" y="26"/>
                    <a:pt x="13" y="26"/>
                  </a:cubicBezTo>
                  <a:cubicBezTo>
                    <a:pt x="3" y="25"/>
                    <a:pt x="0" y="18"/>
                    <a:pt x="0" y="12"/>
                  </a:cubicBezTo>
                  <a:cubicBezTo>
                    <a:pt x="1" y="5"/>
                    <a:pt x="7" y="0"/>
                    <a:pt x="17" y="1"/>
                  </a:cubicBezTo>
                  <a:close/>
                  <a:moveTo>
                    <a:pt x="15" y="25"/>
                  </a:moveTo>
                  <a:cubicBezTo>
                    <a:pt x="18" y="25"/>
                    <a:pt x="21" y="23"/>
                    <a:pt x="22" y="22"/>
                  </a:cubicBezTo>
                  <a:cubicBezTo>
                    <a:pt x="23" y="22"/>
                    <a:pt x="23" y="19"/>
                    <a:pt x="23" y="17"/>
                  </a:cubicBezTo>
                  <a:cubicBezTo>
                    <a:pt x="25" y="6"/>
                    <a:pt x="21" y="2"/>
                    <a:pt x="17" y="2"/>
                  </a:cubicBezTo>
                  <a:cubicBezTo>
                    <a:pt x="14" y="2"/>
                    <a:pt x="10" y="3"/>
                    <a:pt x="9" y="13"/>
                  </a:cubicBezTo>
                  <a:cubicBezTo>
                    <a:pt x="8" y="21"/>
                    <a:pt x="11" y="24"/>
                    <a:pt x="1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679A3087-BA7E-49F1-BB68-69D1B873F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12950" y="3600450"/>
              <a:ext cx="120650" cy="161925"/>
            </a:xfrm>
            <a:custGeom>
              <a:avLst/>
              <a:gdLst>
                <a:gd name="T0" fmla="*/ 6 w 32"/>
                <a:gd name="T1" fmla="*/ 22 h 43"/>
                <a:gd name="T2" fmla="*/ 1 w 32"/>
                <a:gd name="T3" fmla="*/ 13 h 43"/>
                <a:gd name="T4" fmla="*/ 14 w 32"/>
                <a:gd name="T5" fmla="*/ 0 h 43"/>
                <a:gd name="T6" fmla="*/ 27 w 32"/>
                <a:gd name="T7" fmla="*/ 9 h 43"/>
                <a:gd name="T8" fmla="*/ 23 w 32"/>
                <a:gd name="T9" fmla="*/ 18 h 43"/>
                <a:gd name="T10" fmla="*/ 32 w 32"/>
                <a:gd name="T11" fmla="*/ 29 h 43"/>
                <a:gd name="T12" fmla="*/ 16 w 32"/>
                <a:gd name="T13" fmla="*/ 43 h 43"/>
                <a:gd name="T14" fmla="*/ 1 w 32"/>
                <a:gd name="T15" fmla="*/ 32 h 43"/>
                <a:gd name="T16" fmla="*/ 6 w 32"/>
                <a:gd name="T17" fmla="*/ 22 h 43"/>
                <a:gd name="T18" fmla="*/ 16 w 32"/>
                <a:gd name="T19" fmla="*/ 42 h 43"/>
                <a:gd name="T20" fmla="*/ 24 w 32"/>
                <a:gd name="T21" fmla="*/ 32 h 43"/>
                <a:gd name="T22" fmla="*/ 16 w 32"/>
                <a:gd name="T23" fmla="*/ 25 h 43"/>
                <a:gd name="T24" fmla="*/ 8 w 32"/>
                <a:gd name="T25" fmla="*/ 22 h 43"/>
                <a:gd name="T26" fmla="*/ 5 w 32"/>
                <a:gd name="T27" fmla="*/ 31 h 43"/>
                <a:gd name="T28" fmla="*/ 16 w 32"/>
                <a:gd name="T29" fmla="*/ 42 h 43"/>
                <a:gd name="T30" fmla="*/ 15 w 32"/>
                <a:gd name="T31" fmla="*/ 1 h 43"/>
                <a:gd name="T32" fmla="*/ 8 w 32"/>
                <a:gd name="T33" fmla="*/ 9 h 43"/>
                <a:gd name="T34" fmla="*/ 22 w 32"/>
                <a:gd name="T35" fmla="*/ 18 h 43"/>
                <a:gd name="T36" fmla="*/ 24 w 32"/>
                <a:gd name="T37" fmla="*/ 10 h 43"/>
                <a:gd name="T38" fmla="*/ 15 w 32"/>
                <a:gd name="T3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43">
                  <a:moveTo>
                    <a:pt x="6" y="22"/>
                  </a:moveTo>
                  <a:cubicBezTo>
                    <a:pt x="3" y="19"/>
                    <a:pt x="1" y="16"/>
                    <a:pt x="1" y="13"/>
                  </a:cubicBezTo>
                  <a:cubicBezTo>
                    <a:pt x="0" y="7"/>
                    <a:pt x="6" y="1"/>
                    <a:pt x="14" y="0"/>
                  </a:cubicBezTo>
                  <a:cubicBezTo>
                    <a:pt x="21" y="0"/>
                    <a:pt x="27" y="3"/>
                    <a:pt x="27" y="9"/>
                  </a:cubicBezTo>
                  <a:cubicBezTo>
                    <a:pt x="28" y="12"/>
                    <a:pt x="26" y="16"/>
                    <a:pt x="23" y="18"/>
                  </a:cubicBezTo>
                  <a:cubicBezTo>
                    <a:pt x="28" y="19"/>
                    <a:pt x="31" y="23"/>
                    <a:pt x="32" y="29"/>
                  </a:cubicBezTo>
                  <a:cubicBezTo>
                    <a:pt x="32" y="36"/>
                    <a:pt x="26" y="42"/>
                    <a:pt x="16" y="43"/>
                  </a:cubicBezTo>
                  <a:cubicBezTo>
                    <a:pt x="7" y="43"/>
                    <a:pt x="1" y="39"/>
                    <a:pt x="1" y="32"/>
                  </a:cubicBezTo>
                  <a:cubicBezTo>
                    <a:pt x="0" y="29"/>
                    <a:pt x="2" y="25"/>
                    <a:pt x="6" y="22"/>
                  </a:cubicBezTo>
                  <a:close/>
                  <a:moveTo>
                    <a:pt x="16" y="42"/>
                  </a:moveTo>
                  <a:cubicBezTo>
                    <a:pt x="22" y="41"/>
                    <a:pt x="25" y="37"/>
                    <a:pt x="24" y="32"/>
                  </a:cubicBezTo>
                  <a:cubicBezTo>
                    <a:pt x="24" y="29"/>
                    <a:pt x="22" y="26"/>
                    <a:pt x="16" y="25"/>
                  </a:cubicBezTo>
                  <a:cubicBezTo>
                    <a:pt x="9" y="23"/>
                    <a:pt x="9" y="22"/>
                    <a:pt x="8" y="22"/>
                  </a:cubicBezTo>
                  <a:cubicBezTo>
                    <a:pt x="7" y="23"/>
                    <a:pt x="4" y="26"/>
                    <a:pt x="5" y="31"/>
                  </a:cubicBezTo>
                  <a:cubicBezTo>
                    <a:pt x="5" y="38"/>
                    <a:pt x="9" y="42"/>
                    <a:pt x="16" y="42"/>
                  </a:cubicBezTo>
                  <a:close/>
                  <a:moveTo>
                    <a:pt x="15" y="1"/>
                  </a:moveTo>
                  <a:cubicBezTo>
                    <a:pt x="10" y="2"/>
                    <a:pt x="8" y="5"/>
                    <a:pt x="8" y="9"/>
                  </a:cubicBezTo>
                  <a:cubicBezTo>
                    <a:pt x="9" y="15"/>
                    <a:pt x="18" y="17"/>
                    <a:pt x="22" y="18"/>
                  </a:cubicBezTo>
                  <a:cubicBezTo>
                    <a:pt x="24" y="16"/>
                    <a:pt x="25" y="14"/>
                    <a:pt x="24" y="10"/>
                  </a:cubicBezTo>
                  <a:cubicBezTo>
                    <a:pt x="24" y="4"/>
                    <a:pt x="20" y="1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81660DC3-A3C6-45EE-BAF5-E0F813837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62138" y="3570288"/>
              <a:ext cx="133350" cy="169863"/>
            </a:xfrm>
            <a:custGeom>
              <a:avLst/>
              <a:gdLst>
                <a:gd name="T0" fmla="*/ 23 w 35"/>
                <a:gd name="T1" fmla="*/ 15 h 45"/>
                <a:gd name="T2" fmla="*/ 33 w 35"/>
                <a:gd name="T3" fmla="*/ 23 h 45"/>
                <a:gd name="T4" fmla="*/ 21 w 35"/>
                <a:gd name="T5" fmla="*/ 42 h 45"/>
                <a:gd name="T6" fmla="*/ 5 w 35"/>
                <a:gd name="T7" fmla="*/ 38 h 45"/>
                <a:gd name="T8" fmla="*/ 8 w 35"/>
                <a:gd name="T9" fmla="*/ 33 h 45"/>
                <a:gd name="T10" fmla="*/ 14 w 35"/>
                <a:gd name="T11" fmla="*/ 37 h 45"/>
                <a:gd name="T12" fmla="*/ 21 w 35"/>
                <a:gd name="T13" fmla="*/ 41 h 45"/>
                <a:gd name="T14" fmla="*/ 26 w 35"/>
                <a:gd name="T15" fmla="*/ 29 h 45"/>
                <a:gd name="T16" fmla="*/ 17 w 35"/>
                <a:gd name="T17" fmla="*/ 22 h 45"/>
                <a:gd name="T18" fmla="*/ 12 w 35"/>
                <a:gd name="T19" fmla="*/ 22 h 45"/>
                <a:gd name="T20" fmla="*/ 16 w 35"/>
                <a:gd name="T21" fmla="*/ 19 h 45"/>
                <a:gd name="T22" fmla="*/ 17 w 35"/>
                <a:gd name="T23" fmla="*/ 11 h 45"/>
                <a:gd name="T24" fmla="*/ 7 w 35"/>
                <a:gd name="T25" fmla="*/ 7 h 45"/>
                <a:gd name="T26" fmla="*/ 1 w 35"/>
                <a:gd name="T27" fmla="*/ 14 h 45"/>
                <a:gd name="T28" fmla="*/ 0 w 35"/>
                <a:gd name="T29" fmla="*/ 13 h 45"/>
                <a:gd name="T30" fmla="*/ 10 w 35"/>
                <a:gd name="T31" fmla="*/ 1 h 45"/>
                <a:gd name="T32" fmla="*/ 24 w 35"/>
                <a:gd name="T33" fmla="*/ 7 h 45"/>
                <a:gd name="T34" fmla="*/ 23 w 35"/>
                <a:gd name="T35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5">
                  <a:moveTo>
                    <a:pt x="23" y="15"/>
                  </a:moveTo>
                  <a:cubicBezTo>
                    <a:pt x="28" y="16"/>
                    <a:pt x="31" y="19"/>
                    <a:pt x="33" y="23"/>
                  </a:cubicBezTo>
                  <a:cubicBezTo>
                    <a:pt x="35" y="31"/>
                    <a:pt x="30" y="40"/>
                    <a:pt x="21" y="42"/>
                  </a:cubicBezTo>
                  <a:cubicBezTo>
                    <a:pt x="13" y="45"/>
                    <a:pt x="6" y="43"/>
                    <a:pt x="5" y="38"/>
                  </a:cubicBezTo>
                  <a:cubicBezTo>
                    <a:pt x="4" y="36"/>
                    <a:pt x="5" y="34"/>
                    <a:pt x="8" y="33"/>
                  </a:cubicBezTo>
                  <a:cubicBezTo>
                    <a:pt x="11" y="32"/>
                    <a:pt x="12" y="33"/>
                    <a:pt x="14" y="37"/>
                  </a:cubicBezTo>
                  <a:cubicBezTo>
                    <a:pt x="15" y="41"/>
                    <a:pt x="18" y="42"/>
                    <a:pt x="21" y="41"/>
                  </a:cubicBezTo>
                  <a:cubicBezTo>
                    <a:pt x="25" y="40"/>
                    <a:pt x="28" y="35"/>
                    <a:pt x="26" y="29"/>
                  </a:cubicBezTo>
                  <a:cubicBezTo>
                    <a:pt x="24" y="24"/>
                    <a:pt x="20" y="22"/>
                    <a:pt x="17" y="22"/>
                  </a:cubicBezTo>
                  <a:cubicBezTo>
                    <a:pt x="14" y="21"/>
                    <a:pt x="12" y="23"/>
                    <a:pt x="12" y="22"/>
                  </a:cubicBezTo>
                  <a:cubicBezTo>
                    <a:pt x="11" y="21"/>
                    <a:pt x="14" y="21"/>
                    <a:pt x="16" y="19"/>
                  </a:cubicBezTo>
                  <a:cubicBezTo>
                    <a:pt x="18" y="17"/>
                    <a:pt x="18" y="14"/>
                    <a:pt x="17" y="11"/>
                  </a:cubicBezTo>
                  <a:cubicBezTo>
                    <a:pt x="16" y="7"/>
                    <a:pt x="12" y="5"/>
                    <a:pt x="7" y="7"/>
                  </a:cubicBezTo>
                  <a:cubicBezTo>
                    <a:pt x="1" y="9"/>
                    <a:pt x="2" y="13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0" y="12"/>
                    <a:pt x="2" y="4"/>
                    <a:pt x="10" y="1"/>
                  </a:cubicBezTo>
                  <a:cubicBezTo>
                    <a:pt x="15" y="0"/>
                    <a:pt x="22" y="1"/>
                    <a:pt x="24" y="7"/>
                  </a:cubicBezTo>
                  <a:cubicBezTo>
                    <a:pt x="25" y="10"/>
                    <a:pt x="24" y="12"/>
                    <a:pt x="23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0820E7A3-FBF5-420B-967D-F9560189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3925" y="3008313"/>
              <a:ext cx="30162" cy="11113"/>
            </a:xfrm>
            <a:custGeom>
              <a:avLst/>
              <a:gdLst>
                <a:gd name="T0" fmla="*/ 2 w 8"/>
                <a:gd name="T1" fmla="*/ 3 h 3"/>
                <a:gd name="T2" fmla="*/ 4 w 8"/>
                <a:gd name="T3" fmla="*/ 3 h 3"/>
                <a:gd name="T4" fmla="*/ 7 w 8"/>
                <a:gd name="T5" fmla="*/ 2 h 3"/>
                <a:gd name="T6" fmla="*/ 8 w 8"/>
                <a:gd name="T7" fmla="*/ 2 h 3"/>
                <a:gd name="T8" fmla="*/ 4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2" y="3"/>
                    <a:pt x="3" y="3"/>
                    <a:pt x="4" y="3"/>
                  </a:cubicBezTo>
                  <a:cubicBezTo>
                    <a:pt x="5" y="3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5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D20216E0-21F6-488B-8E3A-AD6A40D62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43138" y="3121025"/>
              <a:ext cx="114300" cy="19050"/>
            </a:xfrm>
            <a:custGeom>
              <a:avLst/>
              <a:gdLst>
                <a:gd name="T0" fmla="*/ 30 w 30"/>
                <a:gd name="T1" fmla="*/ 3 h 5"/>
                <a:gd name="T2" fmla="*/ 22 w 30"/>
                <a:gd name="T3" fmla="*/ 0 h 5"/>
                <a:gd name="T4" fmla="*/ 3 w 30"/>
                <a:gd name="T5" fmla="*/ 1 h 5"/>
                <a:gd name="T6" fmla="*/ 1 w 30"/>
                <a:gd name="T7" fmla="*/ 3 h 5"/>
                <a:gd name="T8" fmla="*/ 13 w 30"/>
                <a:gd name="T9" fmla="*/ 5 h 5"/>
                <a:gd name="T10" fmla="*/ 18 w 30"/>
                <a:gd name="T11" fmla="*/ 5 h 5"/>
                <a:gd name="T12" fmla="*/ 30 w 30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">
                  <a:moveTo>
                    <a:pt x="30" y="3"/>
                  </a:moveTo>
                  <a:cubicBezTo>
                    <a:pt x="30" y="0"/>
                    <a:pt x="29" y="1"/>
                    <a:pt x="22" y="0"/>
                  </a:cubicBezTo>
                  <a:cubicBezTo>
                    <a:pt x="18" y="0"/>
                    <a:pt x="6" y="0"/>
                    <a:pt x="3" y="1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0" y="5"/>
                    <a:pt x="13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6" y="4"/>
                    <a:pt x="28" y="5"/>
                    <a:pt x="3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775D65D4-FF9E-4C94-BC45-22AAC7ECB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89213" y="2378075"/>
              <a:ext cx="1123950" cy="1123950"/>
            </a:xfrm>
            <a:custGeom>
              <a:avLst/>
              <a:gdLst>
                <a:gd name="T0" fmla="*/ 298 w 298"/>
                <a:gd name="T1" fmla="*/ 91 h 298"/>
                <a:gd name="T2" fmla="*/ 198 w 298"/>
                <a:gd name="T3" fmla="*/ 3 h 298"/>
                <a:gd name="T4" fmla="*/ 109 w 298"/>
                <a:gd name="T5" fmla="*/ 9 h 298"/>
                <a:gd name="T6" fmla="*/ 92 w 298"/>
                <a:gd name="T7" fmla="*/ 0 h 298"/>
                <a:gd name="T8" fmla="*/ 42 w 298"/>
                <a:gd name="T9" fmla="*/ 93 h 298"/>
                <a:gd name="T10" fmla="*/ 4 w 298"/>
                <a:gd name="T11" fmla="*/ 140 h 298"/>
                <a:gd name="T12" fmla="*/ 43 w 298"/>
                <a:gd name="T13" fmla="*/ 145 h 298"/>
                <a:gd name="T14" fmla="*/ 4 w 298"/>
                <a:gd name="T15" fmla="*/ 192 h 298"/>
                <a:gd name="T16" fmla="*/ 46 w 298"/>
                <a:gd name="T17" fmla="*/ 189 h 298"/>
                <a:gd name="T18" fmla="*/ 102 w 298"/>
                <a:gd name="T19" fmla="*/ 262 h 298"/>
                <a:gd name="T20" fmla="*/ 92 w 298"/>
                <a:gd name="T21" fmla="*/ 298 h 298"/>
                <a:gd name="T22" fmla="*/ 137 w 298"/>
                <a:gd name="T23" fmla="*/ 262 h 298"/>
                <a:gd name="T24" fmla="*/ 161 w 298"/>
                <a:gd name="T25" fmla="*/ 258 h 298"/>
                <a:gd name="T26" fmla="*/ 182 w 298"/>
                <a:gd name="T27" fmla="*/ 258 h 298"/>
                <a:gd name="T28" fmla="*/ 255 w 298"/>
                <a:gd name="T29" fmla="*/ 205 h 298"/>
                <a:gd name="T30" fmla="*/ 295 w 298"/>
                <a:gd name="T31" fmla="*/ 213 h 298"/>
                <a:gd name="T32" fmla="*/ 252 w 298"/>
                <a:gd name="T33" fmla="*/ 145 h 298"/>
                <a:gd name="T34" fmla="*/ 298 w 298"/>
                <a:gd name="T35" fmla="*/ 192 h 298"/>
                <a:gd name="T36" fmla="*/ 252 w 298"/>
                <a:gd name="T37" fmla="*/ 89 h 298"/>
                <a:gd name="T38" fmla="*/ 223 w 298"/>
                <a:gd name="T39" fmla="*/ 96 h 298"/>
                <a:gd name="T40" fmla="*/ 172 w 298"/>
                <a:gd name="T41" fmla="*/ 77 h 298"/>
                <a:gd name="T42" fmla="*/ 172 w 298"/>
                <a:gd name="T43" fmla="*/ 77 h 298"/>
                <a:gd name="T44" fmla="*/ 170 w 298"/>
                <a:gd name="T45" fmla="*/ 113 h 298"/>
                <a:gd name="T46" fmla="*/ 167 w 298"/>
                <a:gd name="T47" fmla="*/ 116 h 298"/>
                <a:gd name="T48" fmla="*/ 159 w 298"/>
                <a:gd name="T49" fmla="*/ 75 h 298"/>
                <a:gd name="T50" fmla="*/ 157 w 298"/>
                <a:gd name="T51" fmla="*/ 128 h 298"/>
                <a:gd name="T52" fmla="*/ 115 w 298"/>
                <a:gd name="T53" fmla="*/ 226 h 298"/>
                <a:gd name="T54" fmla="*/ 85 w 298"/>
                <a:gd name="T55" fmla="*/ 218 h 298"/>
                <a:gd name="T56" fmla="*/ 85 w 298"/>
                <a:gd name="T57" fmla="*/ 201 h 298"/>
                <a:gd name="T58" fmla="*/ 131 w 298"/>
                <a:gd name="T59" fmla="*/ 212 h 298"/>
                <a:gd name="T60" fmla="*/ 70 w 298"/>
                <a:gd name="T61" fmla="*/ 204 h 298"/>
                <a:gd name="T62" fmla="*/ 87 w 298"/>
                <a:gd name="T63" fmla="*/ 166 h 298"/>
                <a:gd name="T64" fmla="*/ 75 w 298"/>
                <a:gd name="T65" fmla="*/ 181 h 298"/>
                <a:gd name="T66" fmla="*/ 97 w 298"/>
                <a:gd name="T67" fmla="*/ 160 h 298"/>
                <a:gd name="T68" fmla="*/ 115 w 298"/>
                <a:gd name="T69" fmla="*/ 164 h 298"/>
                <a:gd name="T70" fmla="*/ 116 w 298"/>
                <a:gd name="T71" fmla="*/ 180 h 298"/>
                <a:gd name="T72" fmla="*/ 96 w 298"/>
                <a:gd name="T73" fmla="*/ 170 h 298"/>
                <a:gd name="T74" fmla="*/ 130 w 298"/>
                <a:gd name="T75" fmla="*/ 176 h 298"/>
                <a:gd name="T76" fmla="*/ 125 w 298"/>
                <a:gd name="T77" fmla="*/ 161 h 298"/>
                <a:gd name="T78" fmla="*/ 108 w 298"/>
                <a:gd name="T79" fmla="*/ 122 h 298"/>
                <a:gd name="T80" fmla="*/ 79 w 298"/>
                <a:gd name="T81" fmla="*/ 98 h 298"/>
                <a:gd name="T82" fmla="*/ 107 w 298"/>
                <a:gd name="T83" fmla="*/ 71 h 298"/>
                <a:gd name="T84" fmla="*/ 133 w 298"/>
                <a:gd name="T85" fmla="*/ 92 h 298"/>
                <a:gd name="T86" fmla="*/ 112 w 298"/>
                <a:gd name="T87" fmla="*/ 46 h 298"/>
                <a:gd name="T88" fmla="*/ 172 w 298"/>
                <a:gd name="T89" fmla="*/ 212 h 298"/>
                <a:gd name="T90" fmla="*/ 162 w 298"/>
                <a:gd name="T91" fmla="*/ 212 h 298"/>
                <a:gd name="T92" fmla="*/ 162 w 298"/>
                <a:gd name="T93" fmla="*/ 191 h 298"/>
                <a:gd name="T94" fmla="*/ 183 w 298"/>
                <a:gd name="T95" fmla="*/ 169 h 298"/>
                <a:gd name="T96" fmla="*/ 184 w 298"/>
                <a:gd name="T97" fmla="*/ 213 h 298"/>
                <a:gd name="T98" fmla="*/ 197 w 298"/>
                <a:gd name="T99" fmla="*/ 159 h 298"/>
                <a:gd name="T100" fmla="*/ 212 w 298"/>
                <a:gd name="T101" fmla="*/ 231 h 298"/>
                <a:gd name="T102" fmla="*/ 211 w 298"/>
                <a:gd name="T103" fmla="*/ 157 h 298"/>
                <a:gd name="T104" fmla="*/ 225 w 298"/>
                <a:gd name="T105" fmla="*/ 221 h 298"/>
                <a:gd name="T106" fmla="*/ 220 w 298"/>
                <a:gd name="T107" fmla="*/ 156 h 298"/>
                <a:gd name="T108" fmla="*/ 208 w 298"/>
                <a:gd name="T109" fmla="*/ 144 h 298"/>
                <a:gd name="T110" fmla="*/ 181 w 298"/>
                <a:gd name="T111" fmla="*/ 147 h 298"/>
                <a:gd name="T112" fmla="*/ 187 w 298"/>
                <a:gd name="T113" fmla="*/ 102 h 298"/>
                <a:gd name="T114" fmla="*/ 228 w 298"/>
                <a:gd name="T115" fmla="*/ 102 h 298"/>
                <a:gd name="T116" fmla="*/ 230 w 298"/>
                <a:gd name="T117" fmla="*/ 141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8" h="298">
                  <a:moveTo>
                    <a:pt x="252" y="85"/>
                  </a:moveTo>
                  <a:cubicBezTo>
                    <a:pt x="252" y="88"/>
                    <a:pt x="253" y="91"/>
                    <a:pt x="256" y="93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4" y="132"/>
                    <a:pt x="294" y="132"/>
                    <a:pt x="294" y="132"/>
                  </a:cubicBezTo>
                  <a:cubicBezTo>
                    <a:pt x="296" y="134"/>
                    <a:pt x="298" y="137"/>
                    <a:pt x="298" y="140"/>
                  </a:cubicBezTo>
                  <a:cubicBezTo>
                    <a:pt x="298" y="91"/>
                    <a:pt x="298" y="91"/>
                    <a:pt x="298" y="91"/>
                  </a:cubicBezTo>
                  <a:cubicBezTo>
                    <a:pt x="298" y="89"/>
                    <a:pt x="296" y="86"/>
                    <a:pt x="295" y="84"/>
                  </a:cubicBezTo>
                  <a:cubicBezTo>
                    <a:pt x="214" y="3"/>
                    <a:pt x="214" y="3"/>
                    <a:pt x="214" y="3"/>
                  </a:cubicBezTo>
                  <a:cubicBezTo>
                    <a:pt x="212" y="2"/>
                    <a:pt x="209" y="0"/>
                    <a:pt x="207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99" y="0"/>
                    <a:pt x="198" y="1"/>
                    <a:pt x="198" y="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8" y="44"/>
                    <a:pt x="196" y="46"/>
                    <a:pt x="193" y="46"/>
                  </a:cubicBezTo>
                  <a:cubicBezTo>
                    <a:pt x="189" y="46"/>
                    <a:pt x="189" y="46"/>
                    <a:pt x="189" y="46"/>
                  </a:cubicBezTo>
                  <a:cubicBezTo>
                    <a:pt x="189" y="9"/>
                    <a:pt x="189" y="9"/>
                    <a:pt x="189" y="9"/>
                  </a:cubicBezTo>
                  <a:cubicBezTo>
                    <a:pt x="189" y="4"/>
                    <a:pt x="185" y="0"/>
                    <a:pt x="181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3" y="0"/>
                    <a:pt x="109" y="4"/>
                    <a:pt x="109" y="9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2" y="46"/>
                    <a:pt x="100" y="44"/>
                    <a:pt x="100" y="42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1"/>
                    <a:pt x="99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0"/>
                    <a:pt x="86" y="2"/>
                    <a:pt x="85" y="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2" y="86"/>
                    <a:pt x="0" y="89"/>
                    <a:pt x="0" y="9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7"/>
                    <a:pt x="2" y="134"/>
                    <a:pt x="4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5" y="91"/>
                    <a:pt x="46" y="88"/>
                    <a:pt x="46" y="85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6" y="96"/>
                    <a:pt x="45" y="99"/>
                    <a:pt x="43" y="101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4" y="140"/>
                    <a:pt x="4" y="140"/>
                    <a:pt x="4" y="140"/>
                  </a:cubicBezTo>
                  <a:cubicBezTo>
                    <a:pt x="2" y="142"/>
                    <a:pt x="0" y="145"/>
                    <a:pt x="0" y="14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89"/>
                    <a:pt x="2" y="186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43" y="145"/>
                    <a:pt x="43" y="145"/>
                    <a:pt x="43" y="145"/>
                  </a:cubicBezTo>
                  <a:cubicBezTo>
                    <a:pt x="45" y="143"/>
                    <a:pt x="46" y="140"/>
                    <a:pt x="46" y="137"/>
                  </a:cubicBezTo>
                  <a:cubicBezTo>
                    <a:pt x="46" y="141"/>
                    <a:pt x="46" y="141"/>
                    <a:pt x="46" y="141"/>
                  </a:cubicBezTo>
                  <a:cubicBezTo>
                    <a:pt x="46" y="145"/>
                    <a:pt x="46" y="145"/>
                    <a:pt x="46" y="145"/>
                  </a:cubicBezTo>
                  <a:cubicBezTo>
                    <a:pt x="46" y="148"/>
                    <a:pt x="45" y="151"/>
                    <a:pt x="43" y="153"/>
                  </a:cubicBezTo>
                  <a:cubicBezTo>
                    <a:pt x="43" y="153"/>
                    <a:pt x="43" y="153"/>
                    <a:pt x="43" y="153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2" y="194"/>
                    <a:pt x="0" y="197"/>
                    <a:pt x="0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9"/>
                    <a:pt x="2" y="212"/>
                    <a:pt x="3" y="213"/>
                  </a:cubicBezTo>
                  <a:cubicBezTo>
                    <a:pt x="15" y="225"/>
                    <a:pt x="15" y="225"/>
                    <a:pt x="15" y="225"/>
                  </a:cubicBezTo>
                  <a:cubicBezTo>
                    <a:pt x="42" y="197"/>
                    <a:pt x="42" y="197"/>
                    <a:pt x="42" y="197"/>
                  </a:cubicBezTo>
                  <a:cubicBezTo>
                    <a:pt x="43" y="197"/>
                    <a:pt x="43" y="197"/>
                    <a:pt x="43" y="197"/>
                  </a:cubicBezTo>
                  <a:cubicBezTo>
                    <a:pt x="45" y="195"/>
                    <a:pt x="46" y="192"/>
                    <a:pt x="46" y="189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197"/>
                    <a:pt x="46" y="197"/>
                    <a:pt x="46" y="197"/>
                  </a:cubicBezTo>
                  <a:cubicBezTo>
                    <a:pt x="46" y="200"/>
                    <a:pt x="45" y="203"/>
                    <a:pt x="43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19" y="229"/>
                    <a:pt x="19" y="229"/>
                    <a:pt x="19" y="229"/>
                  </a:cubicBezTo>
                  <a:cubicBezTo>
                    <a:pt x="84" y="294"/>
                    <a:pt x="84" y="294"/>
                    <a:pt x="84" y="294"/>
                  </a:cubicBezTo>
                  <a:cubicBezTo>
                    <a:pt x="102" y="262"/>
                    <a:pt x="102" y="262"/>
                    <a:pt x="102" y="262"/>
                  </a:cubicBezTo>
                  <a:cubicBezTo>
                    <a:pt x="103" y="259"/>
                    <a:pt x="106" y="258"/>
                    <a:pt x="109" y="258"/>
                  </a:cubicBezTo>
                  <a:cubicBezTo>
                    <a:pt x="112" y="258"/>
                    <a:pt x="112" y="258"/>
                    <a:pt x="112" y="258"/>
                  </a:cubicBezTo>
                  <a:cubicBezTo>
                    <a:pt x="116" y="258"/>
                    <a:pt x="116" y="258"/>
                    <a:pt x="116" y="258"/>
                  </a:cubicBezTo>
                  <a:cubicBezTo>
                    <a:pt x="113" y="258"/>
                    <a:pt x="110" y="260"/>
                    <a:pt x="108" y="262"/>
                  </a:cubicBezTo>
                  <a:cubicBezTo>
                    <a:pt x="108" y="262"/>
                    <a:pt x="108" y="262"/>
                    <a:pt x="108" y="262"/>
                  </a:cubicBezTo>
                  <a:cubicBezTo>
                    <a:pt x="89" y="297"/>
                    <a:pt x="89" y="297"/>
                    <a:pt x="89" y="297"/>
                  </a:cubicBezTo>
                  <a:cubicBezTo>
                    <a:pt x="90" y="297"/>
                    <a:pt x="91" y="298"/>
                    <a:pt x="92" y="298"/>
                  </a:cubicBezTo>
                  <a:cubicBezTo>
                    <a:pt x="125" y="298"/>
                    <a:pt x="125" y="298"/>
                    <a:pt x="125" y="298"/>
                  </a:cubicBezTo>
                  <a:cubicBezTo>
                    <a:pt x="131" y="262"/>
                    <a:pt x="131" y="262"/>
                    <a:pt x="131" y="262"/>
                  </a:cubicBezTo>
                  <a:cubicBezTo>
                    <a:pt x="132" y="260"/>
                    <a:pt x="134" y="258"/>
                    <a:pt x="137" y="258"/>
                  </a:cubicBezTo>
                  <a:cubicBezTo>
                    <a:pt x="137" y="258"/>
                    <a:pt x="137" y="258"/>
                    <a:pt x="137" y="258"/>
                  </a:cubicBezTo>
                  <a:cubicBezTo>
                    <a:pt x="138" y="258"/>
                    <a:pt x="138" y="258"/>
                    <a:pt x="138" y="258"/>
                  </a:cubicBezTo>
                  <a:cubicBezTo>
                    <a:pt x="143" y="258"/>
                    <a:pt x="143" y="258"/>
                    <a:pt x="143" y="258"/>
                  </a:cubicBezTo>
                  <a:cubicBezTo>
                    <a:pt x="140" y="258"/>
                    <a:pt x="138" y="260"/>
                    <a:pt x="137" y="262"/>
                  </a:cubicBezTo>
                  <a:cubicBezTo>
                    <a:pt x="131" y="298"/>
                    <a:pt x="131" y="298"/>
                    <a:pt x="131" y="298"/>
                  </a:cubicBezTo>
                  <a:cubicBezTo>
                    <a:pt x="167" y="298"/>
                    <a:pt x="167" y="298"/>
                    <a:pt x="167" y="298"/>
                  </a:cubicBezTo>
                  <a:cubicBezTo>
                    <a:pt x="161" y="262"/>
                    <a:pt x="161" y="262"/>
                    <a:pt x="161" y="262"/>
                  </a:cubicBezTo>
                  <a:cubicBezTo>
                    <a:pt x="160" y="260"/>
                    <a:pt x="158" y="258"/>
                    <a:pt x="155" y="258"/>
                  </a:cubicBezTo>
                  <a:cubicBezTo>
                    <a:pt x="160" y="258"/>
                    <a:pt x="160" y="258"/>
                    <a:pt x="160" y="258"/>
                  </a:cubicBezTo>
                  <a:cubicBezTo>
                    <a:pt x="161" y="258"/>
                    <a:pt x="161" y="258"/>
                    <a:pt x="161" y="258"/>
                  </a:cubicBezTo>
                  <a:cubicBezTo>
                    <a:pt x="161" y="258"/>
                    <a:pt x="161" y="258"/>
                    <a:pt x="161" y="258"/>
                  </a:cubicBezTo>
                  <a:cubicBezTo>
                    <a:pt x="164" y="258"/>
                    <a:pt x="166" y="260"/>
                    <a:pt x="167" y="262"/>
                  </a:cubicBezTo>
                  <a:cubicBezTo>
                    <a:pt x="173" y="298"/>
                    <a:pt x="173" y="298"/>
                    <a:pt x="173" y="298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8"/>
                    <a:pt x="208" y="297"/>
                    <a:pt x="209" y="297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90" y="262"/>
                    <a:pt x="190" y="262"/>
                    <a:pt x="190" y="262"/>
                  </a:cubicBezTo>
                  <a:cubicBezTo>
                    <a:pt x="188" y="260"/>
                    <a:pt x="185" y="258"/>
                    <a:pt x="182" y="258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189" y="258"/>
                    <a:pt x="189" y="258"/>
                    <a:pt x="189" y="258"/>
                  </a:cubicBezTo>
                  <a:cubicBezTo>
                    <a:pt x="192" y="258"/>
                    <a:pt x="195" y="259"/>
                    <a:pt x="197" y="262"/>
                  </a:cubicBezTo>
                  <a:cubicBezTo>
                    <a:pt x="214" y="294"/>
                    <a:pt x="214" y="294"/>
                    <a:pt x="214" y="294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5" y="205"/>
                    <a:pt x="255" y="205"/>
                    <a:pt x="255" y="205"/>
                  </a:cubicBezTo>
                  <a:cubicBezTo>
                    <a:pt x="253" y="203"/>
                    <a:pt x="252" y="200"/>
                    <a:pt x="252" y="197"/>
                  </a:cubicBezTo>
                  <a:cubicBezTo>
                    <a:pt x="252" y="193"/>
                    <a:pt x="252" y="193"/>
                    <a:pt x="252" y="193"/>
                  </a:cubicBezTo>
                  <a:cubicBezTo>
                    <a:pt x="252" y="189"/>
                    <a:pt x="252" y="189"/>
                    <a:pt x="252" y="189"/>
                  </a:cubicBezTo>
                  <a:cubicBezTo>
                    <a:pt x="252" y="192"/>
                    <a:pt x="253" y="195"/>
                    <a:pt x="256" y="197"/>
                  </a:cubicBezTo>
                  <a:cubicBezTo>
                    <a:pt x="256" y="197"/>
                    <a:pt x="256" y="197"/>
                    <a:pt x="256" y="197"/>
                  </a:cubicBezTo>
                  <a:cubicBezTo>
                    <a:pt x="284" y="225"/>
                    <a:pt x="284" y="225"/>
                    <a:pt x="284" y="225"/>
                  </a:cubicBezTo>
                  <a:cubicBezTo>
                    <a:pt x="295" y="213"/>
                    <a:pt x="295" y="213"/>
                    <a:pt x="295" y="213"/>
                  </a:cubicBezTo>
                  <a:cubicBezTo>
                    <a:pt x="296" y="212"/>
                    <a:pt x="298" y="209"/>
                    <a:pt x="298" y="206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298" y="197"/>
                    <a:pt x="296" y="194"/>
                    <a:pt x="294" y="192"/>
                  </a:cubicBezTo>
                  <a:cubicBezTo>
                    <a:pt x="294" y="192"/>
                    <a:pt x="294" y="192"/>
                    <a:pt x="294" y="192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53" y="151"/>
                    <a:pt x="252" y="148"/>
                    <a:pt x="252" y="145"/>
                  </a:cubicBezTo>
                  <a:cubicBezTo>
                    <a:pt x="252" y="141"/>
                    <a:pt x="252" y="141"/>
                    <a:pt x="252" y="141"/>
                  </a:cubicBezTo>
                  <a:cubicBezTo>
                    <a:pt x="252" y="137"/>
                    <a:pt x="252" y="137"/>
                    <a:pt x="252" y="137"/>
                  </a:cubicBezTo>
                  <a:cubicBezTo>
                    <a:pt x="252" y="140"/>
                    <a:pt x="253" y="143"/>
                    <a:pt x="256" y="145"/>
                  </a:cubicBezTo>
                  <a:cubicBezTo>
                    <a:pt x="256" y="145"/>
                    <a:pt x="256" y="145"/>
                    <a:pt x="256" y="145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4" y="184"/>
                    <a:pt x="294" y="184"/>
                    <a:pt x="294" y="184"/>
                  </a:cubicBezTo>
                  <a:cubicBezTo>
                    <a:pt x="296" y="186"/>
                    <a:pt x="298" y="189"/>
                    <a:pt x="298" y="192"/>
                  </a:cubicBezTo>
                  <a:cubicBezTo>
                    <a:pt x="298" y="148"/>
                    <a:pt x="298" y="148"/>
                    <a:pt x="298" y="148"/>
                  </a:cubicBezTo>
                  <a:cubicBezTo>
                    <a:pt x="298" y="145"/>
                    <a:pt x="296" y="142"/>
                    <a:pt x="294" y="140"/>
                  </a:cubicBezTo>
                  <a:cubicBezTo>
                    <a:pt x="294" y="140"/>
                    <a:pt x="294" y="140"/>
                    <a:pt x="294" y="140"/>
                  </a:cubicBezTo>
                  <a:cubicBezTo>
                    <a:pt x="255" y="101"/>
                    <a:pt x="255" y="101"/>
                    <a:pt x="255" y="101"/>
                  </a:cubicBezTo>
                  <a:cubicBezTo>
                    <a:pt x="255" y="101"/>
                    <a:pt x="255" y="101"/>
                    <a:pt x="255" y="101"/>
                  </a:cubicBezTo>
                  <a:cubicBezTo>
                    <a:pt x="253" y="99"/>
                    <a:pt x="252" y="96"/>
                    <a:pt x="252" y="93"/>
                  </a:cubicBezTo>
                  <a:cubicBezTo>
                    <a:pt x="252" y="89"/>
                    <a:pt x="252" y="89"/>
                    <a:pt x="252" y="89"/>
                  </a:cubicBezTo>
                  <a:lnTo>
                    <a:pt x="252" y="85"/>
                  </a:lnTo>
                  <a:close/>
                  <a:moveTo>
                    <a:pt x="181" y="87"/>
                  </a:moveTo>
                  <a:cubicBezTo>
                    <a:pt x="182" y="75"/>
                    <a:pt x="182" y="77"/>
                    <a:pt x="189" y="74"/>
                  </a:cubicBezTo>
                  <a:cubicBezTo>
                    <a:pt x="197" y="73"/>
                    <a:pt x="201" y="71"/>
                    <a:pt x="205" y="72"/>
                  </a:cubicBezTo>
                  <a:cubicBezTo>
                    <a:pt x="209" y="72"/>
                    <a:pt x="219" y="72"/>
                    <a:pt x="227" y="75"/>
                  </a:cubicBezTo>
                  <a:cubicBezTo>
                    <a:pt x="231" y="76"/>
                    <a:pt x="229" y="78"/>
                    <a:pt x="230" y="91"/>
                  </a:cubicBezTo>
                  <a:cubicBezTo>
                    <a:pt x="229" y="97"/>
                    <a:pt x="228" y="96"/>
                    <a:pt x="223" y="96"/>
                  </a:cubicBezTo>
                  <a:cubicBezTo>
                    <a:pt x="219" y="96"/>
                    <a:pt x="217" y="96"/>
                    <a:pt x="211" y="95"/>
                  </a:cubicBezTo>
                  <a:cubicBezTo>
                    <a:pt x="209" y="93"/>
                    <a:pt x="207" y="80"/>
                    <a:pt x="203" y="82"/>
                  </a:cubicBezTo>
                  <a:cubicBezTo>
                    <a:pt x="201" y="83"/>
                    <a:pt x="203" y="83"/>
                    <a:pt x="200" y="89"/>
                  </a:cubicBezTo>
                  <a:cubicBezTo>
                    <a:pt x="199" y="90"/>
                    <a:pt x="198" y="93"/>
                    <a:pt x="197" y="94"/>
                  </a:cubicBezTo>
                  <a:cubicBezTo>
                    <a:pt x="193" y="96"/>
                    <a:pt x="189" y="96"/>
                    <a:pt x="184" y="96"/>
                  </a:cubicBezTo>
                  <a:cubicBezTo>
                    <a:pt x="180" y="96"/>
                    <a:pt x="181" y="94"/>
                    <a:pt x="181" y="87"/>
                  </a:cubicBezTo>
                  <a:close/>
                  <a:moveTo>
                    <a:pt x="172" y="77"/>
                  </a:moveTo>
                  <a:cubicBezTo>
                    <a:pt x="173" y="75"/>
                    <a:pt x="172" y="74"/>
                    <a:pt x="174" y="74"/>
                  </a:cubicBezTo>
                  <a:cubicBezTo>
                    <a:pt x="178" y="74"/>
                    <a:pt x="178" y="75"/>
                    <a:pt x="178" y="77"/>
                  </a:cubicBezTo>
                  <a:cubicBezTo>
                    <a:pt x="178" y="79"/>
                    <a:pt x="178" y="85"/>
                    <a:pt x="178" y="90"/>
                  </a:cubicBezTo>
                  <a:cubicBezTo>
                    <a:pt x="178" y="93"/>
                    <a:pt x="178" y="99"/>
                    <a:pt x="175" y="100"/>
                  </a:cubicBezTo>
                  <a:cubicBezTo>
                    <a:pt x="173" y="100"/>
                    <a:pt x="171" y="100"/>
                    <a:pt x="171" y="97"/>
                  </a:cubicBezTo>
                  <a:cubicBezTo>
                    <a:pt x="171" y="96"/>
                    <a:pt x="172" y="93"/>
                    <a:pt x="173" y="91"/>
                  </a:cubicBezTo>
                  <a:cubicBezTo>
                    <a:pt x="173" y="88"/>
                    <a:pt x="173" y="80"/>
                    <a:pt x="172" y="77"/>
                  </a:cubicBezTo>
                  <a:close/>
                  <a:moveTo>
                    <a:pt x="174" y="108"/>
                  </a:moveTo>
                  <a:cubicBezTo>
                    <a:pt x="177" y="109"/>
                    <a:pt x="177" y="118"/>
                    <a:pt x="177" y="118"/>
                  </a:cubicBezTo>
                  <a:cubicBezTo>
                    <a:pt x="177" y="120"/>
                    <a:pt x="177" y="128"/>
                    <a:pt x="177" y="131"/>
                  </a:cubicBezTo>
                  <a:cubicBezTo>
                    <a:pt x="177" y="133"/>
                    <a:pt x="178" y="135"/>
                    <a:pt x="177" y="137"/>
                  </a:cubicBezTo>
                  <a:cubicBezTo>
                    <a:pt x="176" y="137"/>
                    <a:pt x="175" y="137"/>
                    <a:pt x="173" y="137"/>
                  </a:cubicBezTo>
                  <a:cubicBezTo>
                    <a:pt x="172" y="136"/>
                    <a:pt x="171" y="129"/>
                    <a:pt x="171" y="127"/>
                  </a:cubicBezTo>
                  <a:cubicBezTo>
                    <a:pt x="171" y="124"/>
                    <a:pt x="171" y="119"/>
                    <a:pt x="170" y="113"/>
                  </a:cubicBezTo>
                  <a:cubicBezTo>
                    <a:pt x="170" y="108"/>
                    <a:pt x="170" y="108"/>
                    <a:pt x="174" y="108"/>
                  </a:cubicBezTo>
                  <a:close/>
                  <a:moveTo>
                    <a:pt x="163" y="103"/>
                  </a:moveTo>
                  <a:cubicBezTo>
                    <a:pt x="163" y="99"/>
                    <a:pt x="164" y="85"/>
                    <a:pt x="164" y="81"/>
                  </a:cubicBezTo>
                  <a:cubicBezTo>
                    <a:pt x="164" y="79"/>
                    <a:pt x="163" y="76"/>
                    <a:pt x="164" y="73"/>
                  </a:cubicBezTo>
                  <a:cubicBezTo>
                    <a:pt x="164" y="72"/>
                    <a:pt x="166" y="72"/>
                    <a:pt x="168" y="72"/>
                  </a:cubicBezTo>
                  <a:cubicBezTo>
                    <a:pt x="171" y="71"/>
                    <a:pt x="170" y="82"/>
                    <a:pt x="170" y="82"/>
                  </a:cubicBezTo>
                  <a:cubicBezTo>
                    <a:pt x="170" y="92"/>
                    <a:pt x="167" y="111"/>
                    <a:pt x="167" y="116"/>
                  </a:cubicBezTo>
                  <a:cubicBezTo>
                    <a:pt x="166" y="124"/>
                    <a:pt x="170" y="146"/>
                    <a:pt x="168" y="148"/>
                  </a:cubicBezTo>
                  <a:cubicBezTo>
                    <a:pt x="167" y="149"/>
                    <a:pt x="164" y="149"/>
                    <a:pt x="164" y="148"/>
                  </a:cubicBezTo>
                  <a:cubicBezTo>
                    <a:pt x="162" y="142"/>
                    <a:pt x="162" y="133"/>
                    <a:pt x="161" y="125"/>
                  </a:cubicBezTo>
                  <a:cubicBezTo>
                    <a:pt x="161" y="116"/>
                    <a:pt x="162" y="107"/>
                    <a:pt x="163" y="103"/>
                  </a:cubicBezTo>
                  <a:close/>
                  <a:moveTo>
                    <a:pt x="154" y="90"/>
                  </a:moveTo>
                  <a:cubicBezTo>
                    <a:pt x="155" y="84"/>
                    <a:pt x="155" y="77"/>
                    <a:pt x="155" y="75"/>
                  </a:cubicBezTo>
                  <a:cubicBezTo>
                    <a:pt x="156" y="75"/>
                    <a:pt x="157" y="74"/>
                    <a:pt x="159" y="75"/>
                  </a:cubicBezTo>
                  <a:cubicBezTo>
                    <a:pt x="161" y="76"/>
                    <a:pt x="162" y="95"/>
                    <a:pt x="157" y="99"/>
                  </a:cubicBezTo>
                  <a:cubicBezTo>
                    <a:pt x="156" y="99"/>
                    <a:pt x="154" y="99"/>
                    <a:pt x="153" y="98"/>
                  </a:cubicBezTo>
                  <a:cubicBezTo>
                    <a:pt x="153" y="97"/>
                    <a:pt x="153" y="94"/>
                    <a:pt x="154" y="90"/>
                  </a:cubicBezTo>
                  <a:close/>
                  <a:moveTo>
                    <a:pt x="151" y="115"/>
                  </a:moveTo>
                  <a:cubicBezTo>
                    <a:pt x="151" y="108"/>
                    <a:pt x="152" y="106"/>
                    <a:pt x="154" y="104"/>
                  </a:cubicBezTo>
                  <a:cubicBezTo>
                    <a:pt x="155" y="103"/>
                    <a:pt x="158" y="105"/>
                    <a:pt x="158" y="105"/>
                  </a:cubicBezTo>
                  <a:cubicBezTo>
                    <a:pt x="159" y="108"/>
                    <a:pt x="158" y="122"/>
                    <a:pt x="157" y="128"/>
                  </a:cubicBezTo>
                  <a:cubicBezTo>
                    <a:pt x="157" y="134"/>
                    <a:pt x="159" y="140"/>
                    <a:pt x="157" y="141"/>
                  </a:cubicBezTo>
                  <a:cubicBezTo>
                    <a:pt x="154" y="142"/>
                    <a:pt x="152" y="141"/>
                    <a:pt x="152" y="139"/>
                  </a:cubicBezTo>
                  <a:cubicBezTo>
                    <a:pt x="151" y="132"/>
                    <a:pt x="151" y="115"/>
                    <a:pt x="151" y="115"/>
                  </a:cubicBezTo>
                  <a:close/>
                  <a:moveTo>
                    <a:pt x="145" y="210"/>
                  </a:moveTo>
                  <a:cubicBezTo>
                    <a:pt x="144" y="220"/>
                    <a:pt x="144" y="219"/>
                    <a:pt x="137" y="219"/>
                  </a:cubicBezTo>
                  <a:cubicBezTo>
                    <a:pt x="131" y="219"/>
                    <a:pt x="116" y="219"/>
                    <a:pt x="115" y="219"/>
                  </a:cubicBezTo>
                  <a:cubicBezTo>
                    <a:pt x="115" y="220"/>
                    <a:pt x="114" y="223"/>
                    <a:pt x="115" y="226"/>
                  </a:cubicBezTo>
                  <a:cubicBezTo>
                    <a:pt x="115" y="230"/>
                    <a:pt x="117" y="231"/>
                    <a:pt x="101" y="233"/>
                  </a:cubicBezTo>
                  <a:cubicBezTo>
                    <a:pt x="97" y="233"/>
                    <a:pt x="73" y="232"/>
                    <a:pt x="71" y="229"/>
                  </a:cubicBezTo>
                  <a:cubicBezTo>
                    <a:pt x="70" y="226"/>
                    <a:pt x="67" y="222"/>
                    <a:pt x="69" y="218"/>
                  </a:cubicBezTo>
                  <a:cubicBezTo>
                    <a:pt x="72" y="220"/>
                    <a:pt x="76" y="222"/>
                    <a:pt x="83" y="225"/>
                  </a:cubicBezTo>
                  <a:cubicBezTo>
                    <a:pt x="89" y="226"/>
                    <a:pt x="98" y="227"/>
                    <a:pt x="103" y="225"/>
                  </a:cubicBezTo>
                  <a:cubicBezTo>
                    <a:pt x="107" y="224"/>
                    <a:pt x="107" y="223"/>
                    <a:pt x="106" y="219"/>
                  </a:cubicBezTo>
                  <a:cubicBezTo>
                    <a:pt x="95" y="219"/>
                    <a:pt x="89" y="218"/>
                    <a:pt x="85" y="218"/>
                  </a:cubicBezTo>
                  <a:cubicBezTo>
                    <a:pt x="79" y="217"/>
                    <a:pt x="79" y="217"/>
                    <a:pt x="79" y="214"/>
                  </a:cubicBezTo>
                  <a:cubicBezTo>
                    <a:pt x="80" y="212"/>
                    <a:pt x="80" y="211"/>
                    <a:pt x="84" y="211"/>
                  </a:cubicBezTo>
                  <a:cubicBezTo>
                    <a:pt x="87" y="212"/>
                    <a:pt x="91" y="212"/>
                    <a:pt x="98" y="212"/>
                  </a:cubicBezTo>
                  <a:cubicBezTo>
                    <a:pt x="103" y="212"/>
                    <a:pt x="106" y="212"/>
                    <a:pt x="106" y="212"/>
                  </a:cubicBezTo>
                  <a:cubicBezTo>
                    <a:pt x="106" y="207"/>
                    <a:pt x="106" y="207"/>
                    <a:pt x="106" y="207"/>
                  </a:cubicBezTo>
                  <a:cubicBezTo>
                    <a:pt x="106" y="207"/>
                    <a:pt x="98" y="207"/>
                    <a:pt x="94" y="207"/>
                  </a:cubicBezTo>
                  <a:cubicBezTo>
                    <a:pt x="84" y="207"/>
                    <a:pt x="86" y="205"/>
                    <a:pt x="85" y="201"/>
                  </a:cubicBezTo>
                  <a:cubicBezTo>
                    <a:pt x="86" y="192"/>
                    <a:pt x="86" y="193"/>
                    <a:pt x="94" y="193"/>
                  </a:cubicBezTo>
                  <a:cubicBezTo>
                    <a:pt x="100" y="193"/>
                    <a:pt x="119" y="192"/>
                    <a:pt x="123" y="193"/>
                  </a:cubicBezTo>
                  <a:cubicBezTo>
                    <a:pt x="131" y="193"/>
                    <a:pt x="130" y="194"/>
                    <a:pt x="130" y="200"/>
                  </a:cubicBezTo>
                  <a:cubicBezTo>
                    <a:pt x="129" y="204"/>
                    <a:pt x="130" y="206"/>
                    <a:pt x="123" y="207"/>
                  </a:cubicBezTo>
                  <a:cubicBezTo>
                    <a:pt x="122" y="207"/>
                    <a:pt x="115" y="207"/>
                    <a:pt x="115" y="207"/>
                  </a:cubicBezTo>
                  <a:cubicBezTo>
                    <a:pt x="115" y="212"/>
                    <a:pt x="115" y="212"/>
                    <a:pt x="115" y="212"/>
                  </a:cubicBezTo>
                  <a:cubicBezTo>
                    <a:pt x="131" y="212"/>
                    <a:pt x="131" y="212"/>
                    <a:pt x="131" y="212"/>
                  </a:cubicBezTo>
                  <a:cubicBezTo>
                    <a:pt x="131" y="212"/>
                    <a:pt x="137" y="212"/>
                    <a:pt x="137" y="207"/>
                  </a:cubicBezTo>
                  <a:cubicBezTo>
                    <a:pt x="137" y="202"/>
                    <a:pt x="138" y="195"/>
                    <a:pt x="138" y="195"/>
                  </a:cubicBezTo>
                  <a:cubicBezTo>
                    <a:pt x="138" y="195"/>
                    <a:pt x="138" y="190"/>
                    <a:pt x="133" y="190"/>
                  </a:cubicBezTo>
                  <a:cubicBezTo>
                    <a:pt x="128" y="190"/>
                    <a:pt x="100" y="189"/>
                    <a:pt x="88" y="189"/>
                  </a:cubicBezTo>
                  <a:cubicBezTo>
                    <a:pt x="80" y="189"/>
                    <a:pt x="79" y="191"/>
                    <a:pt x="79" y="194"/>
                  </a:cubicBezTo>
                  <a:cubicBezTo>
                    <a:pt x="78" y="197"/>
                    <a:pt x="77" y="211"/>
                    <a:pt x="75" y="211"/>
                  </a:cubicBezTo>
                  <a:cubicBezTo>
                    <a:pt x="68" y="209"/>
                    <a:pt x="70" y="208"/>
                    <a:pt x="70" y="204"/>
                  </a:cubicBezTo>
                  <a:cubicBezTo>
                    <a:pt x="70" y="199"/>
                    <a:pt x="71" y="194"/>
                    <a:pt x="72" y="189"/>
                  </a:cubicBezTo>
                  <a:cubicBezTo>
                    <a:pt x="73" y="185"/>
                    <a:pt x="74" y="183"/>
                    <a:pt x="95" y="183"/>
                  </a:cubicBezTo>
                  <a:cubicBezTo>
                    <a:pt x="105" y="183"/>
                    <a:pt x="135" y="183"/>
                    <a:pt x="135" y="183"/>
                  </a:cubicBezTo>
                  <a:cubicBezTo>
                    <a:pt x="141" y="184"/>
                    <a:pt x="144" y="183"/>
                    <a:pt x="145" y="190"/>
                  </a:cubicBezTo>
                  <a:cubicBezTo>
                    <a:pt x="145" y="199"/>
                    <a:pt x="145" y="202"/>
                    <a:pt x="145" y="210"/>
                  </a:cubicBezTo>
                  <a:close/>
                  <a:moveTo>
                    <a:pt x="79" y="165"/>
                  </a:moveTo>
                  <a:cubicBezTo>
                    <a:pt x="79" y="167"/>
                    <a:pt x="82" y="167"/>
                    <a:pt x="87" y="166"/>
                  </a:cubicBezTo>
                  <a:cubicBezTo>
                    <a:pt x="92" y="166"/>
                    <a:pt x="91" y="165"/>
                    <a:pt x="92" y="169"/>
                  </a:cubicBezTo>
                  <a:cubicBezTo>
                    <a:pt x="92" y="171"/>
                    <a:pt x="92" y="171"/>
                    <a:pt x="89" y="171"/>
                  </a:cubicBezTo>
                  <a:cubicBezTo>
                    <a:pt x="78" y="172"/>
                    <a:pt x="79" y="171"/>
                    <a:pt x="79" y="174"/>
                  </a:cubicBezTo>
                  <a:cubicBezTo>
                    <a:pt x="79" y="176"/>
                    <a:pt x="81" y="175"/>
                    <a:pt x="87" y="175"/>
                  </a:cubicBezTo>
                  <a:cubicBezTo>
                    <a:pt x="91" y="175"/>
                    <a:pt x="92" y="174"/>
                    <a:pt x="92" y="177"/>
                  </a:cubicBezTo>
                  <a:cubicBezTo>
                    <a:pt x="92" y="179"/>
                    <a:pt x="92" y="180"/>
                    <a:pt x="92" y="180"/>
                  </a:cubicBezTo>
                  <a:cubicBezTo>
                    <a:pt x="89" y="180"/>
                    <a:pt x="77" y="181"/>
                    <a:pt x="75" y="181"/>
                  </a:cubicBezTo>
                  <a:cubicBezTo>
                    <a:pt x="72" y="180"/>
                    <a:pt x="72" y="181"/>
                    <a:pt x="72" y="174"/>
                  </a:cubicBezTo>
                  <a:cubicBezTo>
                    <a:pt x="72" y="169"/>
                    <a:pt x="72" y="164"/>
                    <a:pt x="74" y="159"/>
                  </a:cubicBezTo>
                  <a:cubicBezTo>
                    <a:pt x="75" y="156"/>
                    <a:pt x="75" y="157"/>
                    <a:pt x="87" y="157"/>
                  </a:cubicBezTo>
                  <a:cubicBezTo>
                    <a:pt x="93" y="157"/>
                    <a:pt x="92" y="156"/>
                    <a:pt x="93" y="160"/>
                  </a:cubicBezTo>
                  <a:cubicBezTo>
                    <a:pt x="93" y="162"/>
                    <a:pt x="93" y="162"/>
                    <a:pt x="83" y="163"/>
                  </a:cubicBezTo>
                  <a:cubicBezTo>
                    <a:pt x="79" y="163"/>
                    <a:pt x="79" y="162"/>
                    <a:pt x="79" y="165"/>
                  </a:cubicBezTo>
                  <a:close/>
                  <a:moveTo>
                    <a:pt x="97" y="160"/>
                  </a:moveTo>
                  <a:cubicBezTo>
                    <a:pt x="96" y="159"/>
                    <a:pt x="98" y="156"/>
                    <a:pt x="99" y="156"/>
                  </a:cubicBezTo>
                  <a:cubicBezTo>
                    <a:pt x="101" y="156"/>
                    <a:pt x="105" y="159"/>
                    <a:pt x="106" y="159"/>
                  </a:cubicBezTo>
                  <a:cubicBezTo>
                    <a:pt x="106" y="159"/>
                    <a:pt x="107" y="160"/>
                    <a:pt x="109" y="161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2" y="159"/>
                    <a:pt x="118" y="156"/>
                    <a:pt x="119" y="156"/>
                  </a:cubicBezTo>
                  <a:cubicBezTo>
                    <a:pt x="120" y="156"/>
                    <a:pt x="122" y="160"/>
                    <a:pt x="120" y="160"/>
                  </a:cubicBezTo>
                  <a:cubicBezTo>
                    <a:pt x="119" y="162"/>
                    <a:pt x="116" y="163"/>
                    <a:pt x="115" y="164"/>
                  </a:cubicBezTo>
                  <a:cubicBezTo>
                    <a:pt x="117" y="165"/>
                    <a:pt x="118" y="166"/>
                    <a:pt x="118" y="166"/>
                  </a:cubicBezTo>
                  <a:cubicBezTo>
                    <a:pt x="121" y="167"/>
                    <a:pt x="121" y="168"/>
                    <a:pt x="121" y="170"/>
                  </a:cubicBezTo>
                  <a:cubicBezTo>
                    <a:pt x="121" y="171"/>
                    <a:pt x="120" y="171"/>
                    <a:pt x="119" y="172"/>
                  </a:cubicBezTo>
                  <a:cubicBezTo>
                    <a:pt x="118" y="172"/>
                    <a:pt x="117" y="173"/>
                    <a:pt x="115" y="174"/>
                  </a:cubicBezTo>
                  <a:cubicBezTo>
                    <a:pt x="116" y="174"/>
                    <a:pt x="117" y="175"/>
                    <a:pt x="118" y="175"/>
                  </a:cubicBezTo>
                  <a:cubicBezTo>
                    <a:pt x="123" y="178"/>
                    <a:pt x="123" y="177"/>
                    <a:pt x="121" y="180"/>
                  </a:cubicBezTo>
                  <a:cubicBezTo>
                    <a:pt x="120" y="182"/>
                    <a:pt x="117" y="181"/>
                    <a:pt x="116" y="180"/>
                  </a:cubicBezTo>
                  <a:cubicBezTo>
                    <a:pt x="116" y="180"/>
                    <a:pt x="112" y="179"/>
                    <a:pt x="109" y="177"/>
                  </a:cubicBezTo>
                  <a:cubicBezTo>
                    <a:pt x="107" y="178"/>
                    <a:pt x="104" y="179"/>
                    <a:pt x="102" y="180"/>
                  </a:cubicBezTo>
                  <a:cubicBezTo>
                    <a:pt x="99" y="182"/>
                    <a:pt x="98" y="182"/>
                    <a:pt x="97" y="180"/>
                  </a:cubicBezTo>
                  <a:cubicBezTo>
                    <a:pt x="95" y="177"/>
                    <a:pt x="96" y="178"/>
                    <a:pt x="99" y="176"/>
                  </a:cubicBezTo>
                  <a:cubicBezTo>
                    <a:pt x="100" y="175"/>
                    <a:pt x="101" y="175"/>
                    <a:pt x="103" y="174"/>
                  </a:cubicBezTo>
                  <a:cubicBezTo>
                    <a:pt x="101" y="173"/>
                    <a:pt x="100" y="173"/>
                    <a:pt x="98" y="171"/>
                  </a:cubicBezTo>
                  <a:cubicBezTo>
                    <a:pt x="97" y="171"/>
                    <a:pt x="96" y="170"/>
                    <a:pt x="96" y="170"/>
                  </a:cubicBezTo>
                  <a:cubicBezTo>
                    <a:pt x="96" y="168"/>
                    <a:pt x="95" y="167"/>
                    <a:pt x="99" y="165"/>
                  </a:cubicBezTo>
                  <a:cubicBezTo>
                    <a:pt x="100" y="165"/>
                    <a:pt x="101" y="164"/>
                    <a:pt x="102" y="164"/>
                  </a:cubicBezTo>
                  <a:cubicBezTo>
                    <a:pt x="100" y="163"/>
                    <a:pt x="97" y="161"/>
                    <a:pt x="97" y="160"/>
                  </a:cubicBezTo>
                  <a:close/>
                  <a:moveTo>
                    <a:pt x="143" y="180"/>
                  </a:moveTo>
                  <a:cubicBezTo>
                    <a:pt x="141" y="180"/>
                    <a:pt x="127" y="181"/>
                    <a:pt x="127" y="181"/>
                  </a:cubicBezTo>
                  <a:cubicBezTo>
                    <a:pt x="125" y="181"/>
                    <a:pt x="125" y="181"/>
                    <a:pt x="125" y="179"/>
                  </a:cubicBezTo>
                  <a:cubicBezTo>
                    <a:pt x="125" y="176"/>
                    <a:pt x="125" y="176"/>
                    <a:pt x="130" y="176"/>
                  </a:cubicBezTo>
                  <a:cubicBezTo>
                    <a:pt x="134" y="176"/>
                    <a:pt x="138" y="176"/>
                    <a:pt x="138" y="174"/>
                  </a:cubicBezTo>
                  <a:cubicBezTo>
                    <a:pt x="138" y="172"/>
                    <a:pt x="137" y="171"/>
                    <a:pt x="130" y="172"/>
                  </a:cubicBezTo>
                  <a:cubicBezTo>
                    <a:pt x="126" y="172"/>
                    <a:pt x="126" y="172"/>
                    <a:pt x="126" y="171"/>
                  </a:cubicBezTo>
                  <a:cubicBezTo>
                    <a:pt x="125" y="168"/>
                    <a:pt x="125" y="167"/>
                    <a:pt x="128" y="166"/>
                  </a:cubicBezTo>
                  <a:cubicBezTo>
                    <a:pt x="134" y="166"/>
                    <a:pt x="138" y="166"/>
                    <a:pt x="138" y="165"/>
                  </a:cubicBezTo>
                  <a:cubicBezTo>
                    <a:pt x="139" y="163"/>
                    <a:pt x="138" y="162"/>
                    <a:pt x="134" y="162"/>
                  </a:cubicBezTo>
                  <a:cubicBezTo>
                    <a:pt x="125" y="163"/>
                    <a:pt x="125" y="164"/>
                    <a:pt x="125" y="161"/>
                  </a:cubicBezTo>
                  <a:cubicBezTo>
                    <a:pt x="125" y="158"/>
                    <a:pt x="124" y="158"/>
                    <a:pt x="131" y="157"/>
                  </a:cubicBezTo>
                  <a:cubicBezTo>
                    <a:pt x="138" y="157"/>
                    <a:pt x="143" y="156"/>
                    <a:pt x="144" y="159"/>
                  </a:cubicBezTo>
                  <a:cubicBezTo>
                    <a:pt x="145" y="163"/>
                    <a:pt x="145" y="168"/>
                    <a:pt x="145" y="175"/>
                  </a:cubicBezTo>
                  <a:cubicBezTo>
                    <a:pt x="145" y="180"/>
                    <a:pt x="145" y="180"/>
                    <a:pt x="143" y="180"/>
                  </a:cubicBezTo>
                  <a:close/>
                  <a:moveTo>
                    <a:pt x="142" y="151"/>
                  </a:moveTo>
                  <a:cubicBezTo>
                    <a:pt x="140" y="152"/>
                    <a:pt x="131" y="140"/>
                    <a:pt x="125" y="132"/>
                  </a:cubicBezTo>
                  <a:cubicBezTo>
                    <a:pt x="122" y="129"/>
                    <a:pt x="115" y="123"/>
                    <a:pt x="108" y="122"/>
                  </a:cubicBezTo>
                  <a:cubicBezTo>
                    <a:pt x="97" y="122"/>
                    <a:pt x="83" y="140"/>
                    <a:pt x="79" y="146"/>
                  </a:cubicBezTo>
                  <a:cubicBezTo>
                    <a:pt x="77" y="149"/>
                    <a:pt x="75" y="152"/>
                    <a:pt x="72" y="151"/>
                  </a:cubicBezTo>
                  <a:cubicBezTo>
                    <a:pt x="69" y="149"/>
                    <a:pt x="69" y="149"/>
                    <a:pt x="71" y="144"/>
                  </a:cubicBezTo>
                  <a:cubicBezTo>
                    <a:pt x="74" y="137"/>
                    <a:pt x="87" y="123"/>
                    <a:pt x="93" y="119"/>
                  </a:cubicBezTo>
                  <a:cubicBezTo>
                    <a:pt x="98" y="113"/>
                    <a:pt x="100" y="113"/>
                    <a:pt x="102" y="106"/>
                  </a:cubicBezTo>
                  <a:cubicBezTo>
                    <a:pt x="103" y="94"/>
                    <a:pt x="102" y="91"/>
                    <a:pt x="99" y="91"/>
                  </a:cubicBezTo>
                  <a:cubicBezTo>
                    <a:pt x="95" y="90"/>
                    <a:pt x="80" y="88"/>
                    <a:pt x="79" y="98"/>
                  </a:cubicBezTo>
                  <a:cubicBezTo>
                    <a:pt x="79" y="106"/>
                    <a:pt x="79" y="109"/>
                    <a:pt x="79" y="113"/>
                  </a:cubicBezTo>
                  <a:cubicBezTo>
                    <a:pt x="79" y="118"/>
                    <a:pt x="78" y="117"/>
                    <a:pt x="74" y="117"/>
                  </a:cubicBezTo>
                  <a:cubicBezTo>
                    <a:pt x="71" y="117"/>
                    <a:pt x="72" y="100"/>
                    <a:pt x="72" y="89"/>
                  </a:cubicBezTo>
                  <a:cubicBezTo>
                    <a:pt x="74" y="83"/>
                    <a:pt x="78" y="84"/>
                    <a:pt x="85" y="83"/>
                  </a:cubicBezTo>
                  <a:cubicBezTo>
                    <a:pt x="88" y="84"/>
                    <a:pt x="92" y="83"/>
                    <a:pt x="95" y="83"/>
                  </a:cubicBezTo>
                  <a:cubicBezTo>
                    <a:pt x="100" y="83"/>
                    <a:pt x="102" y="81"/>
                    <a:pt x="102" y="76"/>
                  </a:cubicBezTo>
                  <a:cubicBezTo>
                    <a:pt x="102" y="72"/>
                    <a:pt x="103" y="71"/>
                    <a:pt x="107" y="71"/>
                  </a:cubicBezTo>
                  <a:cubicBezTo>
                    <a:pt x="110" y="70"/>
                    <a:pt x="110" y="73"/>
                    <a:pt x="111" y="76"/>
                  </a:cubicBezTo>
                  <a:cubicBezTo>
                    <a:pt x="112" y="82"/>
                    <a:pt x="110" y="82"/>
                    <a:pt x="118" y="83"/>
                  </a:cubicBezTo>
                  <a:cubicBezTo>
                    <a:pt x="125" y="83"/>
                    <a:pt x="130" y="83"/>
                    <a:pt x="133" y="83"/>
                  </a:cubicBezTo>
                  <a:cubicBezTo>
                    <a:pt x="139" y="84"/>
                    <a:pt x="143" y="83"/>
                    <a:pt x="143" y="93"/>
                  </a:cubicBezTo>
                  <a:cubicBezTo>
                    <a:pt x="143" y="101"/>
                    <a:pt x="145" y="109"/>
                    <a:pt x="143" y="112"/>
                  </a:cubicBezTo>
                  <a:cubicBezTo>
                    <a:pt x="142" y="114"/>
                    <a:pt x="139" y="115"/>
                    <a:pt x="137" y="115"/>
                  </a:cubicBezTo>
                  <a:cubicBezTo>
                    <a:pt x="134" y="113"/>
                    <a:pt x="140" y="95"/>
                    <a:pt x="133" y="92"/>
                  </a:cubicBezTo>
                  <a:cubicBezTo>
                    <a:pt x="128" y="90"/>
                    <a:pt x="117" y="90"/>
                    <a:pt x="113" y="91"/>
                  </a:cubicBezTo>
                  <a:cubicBezTo>
                    <a:pt x="110" y="93"/>
                    <a:pt x="111" y="100"/>
                    <a:pt x="111" y="104"/>
                  </a:cubicBezTo>
                  <a:cubicBezTo>
                    <a:pt x="111" y="108"/>
                    <a:pt x="111" y="112"/>
                    <a:pt x="119" y="117"/>
                  </a:cubicBezTo>
                  <a:cubicBezTo>
                    <a:pt x="126" y="123"/>
                    <a:pt x="134" y="130"/>
                    <a:pt x="141" y="138"/>
                  </a:cubicBezTo>
                  <a:cubicBezTo>
                    <a:pt x="145" y="143"/>
                    <a:pt x="149" y="149"/>
                    <a:pt x="142" y="151"/>
                  </a:cubicBezTo>
                  <a:close/>
                  <a:moveTo>
                    <a:pt x="146" y="46"/>
                  </a:moveTo>
                  <a:cubicBezTo>
                    <a:pt x="112" y="46"/>
                    <a:pt x="112" y="46"/>
                    <a:pt x="112" y="46"/>
                  </a:cubicBezTo>
                  <a:cubicBezTo>
                    <a:pt x="112" y="41"/>
                    <a:pt x="116" y="37"/>
                    <a:pt x="120" y="37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4" y="37"/>
                    <a:pt x="146" y="39"/>
                    <a:pt x="146" y="42"/>
                  </a:cubicBezTo>
                  <a:lnTo>
                    <a:pt x="146" y="46"/>
                  </a:lnTo>
                  <a:close/>
                  <a:moveTo>
                    <a:pt x="179" y="194"/>
                  </a:moveTo>
                  <a:cubicBezTo>
                    <a:pt x="178" y="196"/>
                    <a:pt x="173" y="196"/>
                    <a:pt x="172" y="198"/>
                  </a:cubicBezTo>
                  <a:cubicBezTo>
                    <a:pt x="171" y="199"/>
                    <a:pt x="171" y="211"/>
                    <a:pt x="172" y="212"/>
                  </a:cubicBezTo>
                  <a:cubicBezTo>
                    <a:pt x="173" y="213"/>
                    <a:pt x="175" y="212"/>
                    <a:pt x="178" y="212"/>
                  </a:cubicBezTo>
                  <a:cubicBezTo>
                    <a:pt x="181" y="212"/>
                    <a:pt x="182" y="220"/>
                    <a:pt x="180" y="220"/>
                  </a:cubicBezTo>
                  <a:cubicBezTo>
                    <a:pt x="178" y="220"/>
                    <a:pt x="170" y="221"/>
                    <a:pt x="166" y="222"/>
                  </a:cubicBezTo>
                  <a:cubicBezTo>
                    <a:pt x="162" y="222"/>
                    <a:pt x="160" y="223"/>
                    <a:pt x="155" y="222"/>
                  </a:cubicBezTo>
                  <a:cubicBezTo>
                    <a:pt x="152" y="222"/>
                    <a:pt x="152" y="220"/>
                    <a:pt x="151" y="218"/>
                  </a:cubicBezTo>
                  <a:cubicBezTo>
                    <a:pt x="151" y="214"/>
                    <a:pt x="151" y="213"/>
                    <a:pt x="154" y="214"/>
                  </a:cubicBezTo>
                  <a:cubicBezTo>
                    <a:pt x="157" y="214"/>
                    <a:pt x="159" y="214"/>
                    <a:pt x="162" y="212"/>
                  </a:cubicBezTo>
                  <a:cubicBezTo>
                    <a:pt x="164" y="210"/>
                    <a:pt x="163" y="206"/>
                    <a:pt x="163" y="203"/>
                  </a:cubicBezTo>
                  <a:cubicBezTo>
                    <a:pt x="163" y="200"/>
                    <a:pt x="164" y="197"/>
                    <a:pt x="160" y="198"/>
                  </a:cubicBezTo>
                  <a:cubicBezTo>
                    <a:pt x="154" y="199"/>
                    <a:pt x="154" y="200"/>
                    <a:pt x="154" y="191"/>
                  </a:cubicBezTo>
                  <a:cubicBezTo>
                    <a:pt x="154" y="187"/>
                    <a:pt x="154" y="184"/>
                    <a:pt x="154" y="181"/>
                  </a:cubicBezTo>
                  <a:cubicBezTo>
                    <a:pt x="154" y="177"/>
                    <a:pt x="153" y="174"/>
                    <a:pt x="159" y="173"/>
                  </a:cubicBezTo>
                  <a:cubicBezTo>
                    <a:pt x="162" y="173"/>
                    <a:pt x="160" y="180"/>
                    <a:pt x="160" y="184"/>
                  </a:cubicBezTo>
                  <a:cubicBezTo>
                    <a:pt x="160" y="187"/>
                    <a:pt x="160" y="191"/>
                    <a:pt x="162" y="191"/>
                  </a:cubicBezTo>
                  <a:cubicBezTo>
                    <a:pt x="167" y="191"/>
                    <a:pt x="164" y="181"/>
                    <a:pt x="164" y="171"/>
                  </a:cubicBezTo>
                  <a:cubicBezTo>
                    <a:pt x="164" y="165"/>
                    <a:pt x="163" y="163"/>
                    <a:pt x="168" y="162"/>
                  </a:cubicBezTo>
                  <a:cubicBezTo>
                    <a:pt x="172" y="161"/>
                    <a:pt x="171" y="163"/>
                    <a:pt x="171" y="168"/>
                  </a:cubicBezTo>
                  <a:cubicBezTo>
                    <a:pt x="171" y="172"/>
                    <a:pt x="171" y="189"/>
                    <a:pt x="173" y="189"/>
                  </a:cubicBezTo>
                  <a:cubicBezTo>
                    <a:pt x="177" y="188"/>
                    <a:pt x="176" y="175"/>
                    <a:pt x="176" y="172"/>
                  </a:cubicBezTo>
                  <a:cubicBezTo>
                    <a:pt x="176" y="168"/>
                    <a:pt x="175" y="167"/>
                    <a:pt x="179" y="166"/>
                  </a:cubicBezTo>
                  <a:cubicBezTo>
                    <a:pt x="182" y="166"/>
                    <a:pt x="182" y="166"/>
                    <a:pt x="183" y="169"/>
                  </a:cubicBezTo>
                  <a:cubicBezTo>
                    <a:pt x="183" y="173"/>
                    <a:pt x="183" y="176"/>
                    <a:pt x="183" y="179"/>
                  </a:cubicBezTo>
                  <a:cubicBezTo>
                    <a:pt x="183" y="182"/>
                    <a:pt x="183" y="184"/>
                    <a:pt x="182" y="188"/>
                  </a:cubicBezTo>
                  <a:cubicBezTo>
                    <a:pt x="182" y="192"/>
                    <a:pt x="180" y="193"/>
                    <a:pt x="179" y="194"/>
                  </a:cubicBezTo>
                  <a:close/>
                  <a:moveTo>
                    <a:pt x="197" y="232"/>
                  </a:moveTo>
                  <a:cubicBezTo>
                    <a:pt x="195" y="233"/>
                    <a:pt x="194" y="233"/>
                    <a:pt x="191" y="232"/>
                  </a:cubicBezTo>
                  <a:cubicBezTo>
                    <a:pt x="189" y="232"/>
                    <a:pt x="188" y="230"/>
                    <a:pt x="187" y="225"/>
                  </a:cubicBezTo>
                  <a:cubicBezTo>
                    <a:pt x="186" y="222"/>
                    <a:pt x="185" y="219"/>
                    <a:pt x="184" y="213"/>
                  </a:cubicBezTo>
                  <a:cubicBezTo>
                    <a:pt x="183" y="206"/>
                    <a:pt x="182" y="200"/>
                    <a:pt x="184" y="197"/>
                  </a:cubicBezTo>
                  <a:cubicBezTo>
                    <a:pt x="184" y="194"/>
                    <a:pt x="186" y="190"/>
                    <a:pt x="188" y="187"/>
                  </a:cubicBezTo>
                  <a:cubicBezTo>
                    <a:pt x="189" y="184"/>
                    <a:pt x="190" y="182"/>
                    <a:pt x="191" y="177"/>
                  </a:cubicBezTo>
                  <a:cubicBezTo>
                    <a:pt x="192" y="171"/>
                    <a:pt x="192" y="171"/>
                    <a:pt x="191" y="167"/>
                  </a:cubicBezTo>
                  <a:cubicBezTo>
                    <a:pt x="191" y="165"/>
                    <a:pt x="190" y="163"/>
                    <a:pt x="189" y="160"/>
                  </a:cubicBezTo>
                  <a:cubicBezTo>
                    <a:pt x="188" y="157"/>
                    <a:pt x="187" y="156"/>
                    <a:pt x="190" y="155"/>
                  </a:cubicBezTo>
                  <a:cubicBezTo>
                    <a:pt x="195" y="155"/>
                    <a:pt x="195" y="155"/>
                    <a:pt x="197" y="159"/>
                  </a:cubicBezTo>
                  <a:cubicBezTo>
                    <a:pt x="200" y="164"/>
                    <a:pt x="200" y="167"/>
                    <a:pt x="200" y="168"/>
                  </a:cubicBezTo>
                  <a:cubicBezTo>
                    <a:pt x="200" y="173"/>
                    <a:pt x="200" y="177"/>
                    <a:pt x="196" y="186"/>
                  </a:cubicBezTo>
                  <a:cubicBezTo>
                    <a:pt x="192" y="194"/>
                    <a:pt x="191" y="197"/>
                    <a:pt x="191" y="204"/>
                  </a:cubicBezTo>
                  <a:cubicBezTo>
                    <a:pt x="192" y="213"/>
                    <a:pt x="194" y="221"/>
                    <a:pt x="195" y="224"/>
                  </a:cubicBezTo>
                  <a:cubicBezTo>
                    <a:pt x="196" y="227"/>
                    <a:pt x="198" y="232"/>
                    <a:pt x="197" y="232"/>
                  </a:cubicBezTo>
                  <a:close/>
                  <a:moveTo>
                    <a:pt x="209" y="221"/>
                  </a:moveTo>
                  <a:cubicBezTo>
                    <a:pt x="211" y="226"/>
                    <a:pt x="214" y="231"/>
                    <a:pt x="212" y="231"/>
                  </a:cubicBezTo>
                  <a:cubicBezTo>
                    <a:pt x="210" y="232"/>
                    <a:pt x="207" y="232"/>
                    <a:pt x="206" y="231"/>
                  </a:cubicBezTo>
                  <a:cubicBezTo>
                    <a:pt x="204" y="228"/>
                    <a:pt x="202" y="224"/>
                    <a:pt x="200" y="217"/>
                  </a:cubicBezTo>
                  <a:cubicBezTo>
                    <a:pt x="199" y="209"/>
                    <a:pt x="199" y="204"/>
                    <a:pt x="199" y="198"/>
                  </a:cubicBezTo>
                  <a:cubicBezTo>
                    <a:pt x="202" y="187"/>
                    <a:pt x="207" y="184"/>
                    <a:pt x="208" y="175"/>
                  </a:cubicBezTo>
                  <a:cubicBezTo>
                    <a:pt x="208" y="170"/>
                    <a:pt x="208" y="168"/>
                    <a:pt x="207" y="166"/>
                  </a:cubicBezTo>
                  <a:cubicBezTo>
                    <a:pt x="205" y="162"/>
                    <a:pt x="201" y="156"/>
                    <a:pt x="206" y="156"/>
                  </a:cubicBezTo>
                  <a:cubicBezTo>
                    <a:pt x="210" y="156"/>
                    <a:pt x="210" y="156"/>
                    <a:pt x="211" y="157"/>
                  </a:cubicBezTo>
                  <a:cubicBezTo>
                    <a:pt x="213" y="159"/>
                    <a:pt x="216" y="166"/>
                    <a:pt x="216" y="170"/>
                  </a:cubicBezTo>
                  <a:cubicBezTo>
                    <a:pt x="217" y="177"/>
                    <a:pt x="214" y="183"/>
                    <a:pt x="212" y="188"/>
                  </a:cubicBezTo>
                  <a:cubicBezTo>
                    <a:pt x="209" y="195"/>
                    <a:pt x="207" y="198"/>
                    <a:pt x="207" y="204"/>
                  </a:cubicBezTo>
                  <a:cubicBezTo>
                    <a:pt x="207" y="208"/>
                    <a:pt x="207" y="214"/>
                    <a:pt x="209" y="221"/>
                  </a:cubicBezTo>
                  <a:close/>
                  <a:moveTo>
                    <a:pt x="229" y="182"/>
                  </a:moveTo>
                  <a:cubicBezTo>
                    <a:pt x="226" y="193"/>
                    <a:pt x="224" y="191"/>
                    <a:pt x="222" y="203"/>
                  </a:cubicBezTo>
                  <a:cubicBezTo>
                    <a:pt x="222" y="207"/>
                    <a:pt x="224" y="217"/>
                    <a:pt x="225" y="221"/>
                  </a:cubicBezTo>
                  <a:cubicBezTo>
                    <a:pt x="226" y="224"/>
                    <a:pt x="229" y="231"/>
                    <a:pt x="227" y="231"/>
                  </a:cubicBezTo>
                  <a:cubicBezTo>
                    <a:pt x="226" y="232"/>
                    <a:pt x="222" y="231"/>
                    <a:pt x="221" y="230"/>
                  </a:cubicBezTo>
                  <a:cubicBezTo>
                    <a:pt x="219" y="228"/>
                    <a:pt x="217" y="222"/>
                    <a:pt x="217" y="219"/>
                  </a:cubicBezTo>
                  <a:cubicBezTo>
                    <a:pt x="215" y="213"/>
                    <a:pt x="212" y="201"/>
                    <a:pt x="217" y="192"/>
                  </a:cubicBezTo>
                  <a:cubicBezTo>
                    <a:pt x="219" y="189"/>
                    <a:pt x="221" y="185"/>
                    <a:pt x="222" y="177"/>
                  </a:cubicBezTo>
                  <a:cubicBezTo>
                    <a:pt x="222" y="167"/>
                    <a:pt x="222" y="166"/>
                    <a:pt x="220" y="161"/>
                  </a:cubicBezTo>
                  <a:cubicBezTo>
                    <a:pt x="219" y="158"/>
                    <a:pt x="218" y="156"/>
                    <a:pt x="220" y="156"/>
                  </a:cubicBezTo>
                  <a:cubicBezTo>
                    <a:pt x="228" y="156"/>
                    <a:pt x="227" y="158"/>
                    <a:pt x="229" y="163"/>
                  </a:cubicBezTo>
                  <a:cubicBezTo>
                    <a:pt x="230" y="169"/>
                    <a:pt x="230" y="172"/>
                    <a:pt x="229" y="182"/>
                  </a:cubicBezTo>
                  <a:close/>
                  <a:moveTo>
                    <a:pt x="227" y="147"/>
                  </a:moveTo>
                  <a:cubicBezTo>
                    <a:pt x="223" y="148"/>
                    <a:pt x="223" y="146"/>
                    <a:pt x="223" y="140"/>
                  </a:cubicBezTo>
                  <a:cubicBezTo>
                    <a:pt x="223" y="137"/>
                    <a:pt x="223" y="125"/>
                    <a:pt x="218" y="123"/>
                  </a:cubicBezTo>
                  <a:cubicBezTo>
                    <a:pt x="214" y="121"/>
                    <a:pt x="210" y="121"/>
                    <a:pt x="209" y="122"/>
                  </a:cubicBezTo>
                  <a:cubicBezTo>
                    <a:pt x="208" y="123"/>
                    <a:pt x="208" y="144"/>
                    <a:pt x="208" y="144"/>
                  </a:cubicBezTo>
                  <a:cubicBezTo>
                    <a:pt x="208" y="149"/>
                    <a:pt x="206" y="148"/>
                    <a:pt x="204" y="148"/>
                  </a:cubicBezTo>
                  <a:cubicBezTo>
                    <a:pt x="200" y="147"/>
                    <a:pt x="200" y="144"/>
                    <a:pt x="200" y="140"/>
                  </a:cubicBezTo>
                  <a:cubicBezTo>
                    <a:pt x="200" y="137"/>
                    <a:pt x="200" y="122"/>
                    <a:pt x="200" y="122"/>
                  </a:cubicBezTo>
                  <a:cubicBezTo>
                    <a:pt x="199" y="121"/>
                    <a:pt x="191" y="120"/>
                    <a:pt x="189" y="129"/>
                  </a:cubicBezTo>
                  <a:cubicBezTo>
                    <a:pt x="188" y="137"/>
                    <a:pt x="187" y="142"/>
                    <a:pt x="187" y="144"/>
                  </a:cubicBezTo>
                  <a:cubicBezTo>
                    <a:pt x="187" y="145"/>
                    <a:pt x="187" y="146"/>
                    <a:pt x="186" y="147"/>
                  </a:cubicBezTo>
                  <a:cubicBezTo>
                    <a:pt x="184" y="147"/>
                    <a:pt x="181" y="148"/>
                    <a:pt x="181" y="147"/>
                  </a:cubicBezTo>
                  <a:cubicBezTo>
                    <a:pt x="180" y="144"/>
                    <a:pt x="181" y="139"/>
                    <a:pt x="181" y="134"/>
                  </a:cubicBezTo>
                  <a:cubicBezTo>
                    <a:pt x="182" y="129"/>
                    <a:pt x="183" y="125"/>
                    <a:pt x="185" y="121"/>
                  </a:cubicBezTo>
                  <a:cubicBezTo>
                    <a:pt x="186" y="117"/>
                    <a:pt x="194" y="115"/>
                    <a:pt x="199" y="113"/>
                  </a:cubicBezTo>
                  <a:cubicBezTo>
                    <a:pt x="201" y="113"/>
                    <a:pt x="201" y="108"/>
                    <a:pt x="200" y="108"/>
                  </a:cubicBezTo>
                  <a:cubicBezTo>
                    <a:pt x="198" y="108"/>
                    <a:pt x="193" y="109"/>
                    <a:pt x="189" y="109"/>
                  </a:cubicBezTo>
                  <a:cubicBezTo>
                    <a:pt x="187" y="109"/>
                    <a:pt x="185" y="111"/>
                    <a:pt x="183" y="107"/>
                  </a:cubicBezTo>
                  <a:cubicBezTo>
                    <a:pt x="182" y="105"/>
                    <a:pt x="181" y="103"/>
                    <a:pt x="187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200" y="102"/>
                    <a:pt x="200" y="101"/>
                  </a:cubicBezTo>
                  <a:cubicBezTo>
                    <a:pt x="200" y="99"/>
                    <a:pt x="201" y="97"/>
                    <a:pt x="202" y="95"/>
                  </a:cubicBezTo>
                  <a:cubicBezTo>
                    <a:pt x="202" y="94"/>
                    <a:pt x="204" y="94"/>
                    <a:pt x="206" y="95"/>
                  </a:cubicBezTo>
                  <a:cubicBezTo>
                    <a:pt x="209" y="95"/>
                    <a:pt x="208" y="95"/>
                    <a:pt x="208" y="99"/>
                  </a:cubicBezTo>
                  <a:cubicBezTo>
                    <a:pt x="208" y="101"/>
                    <a:pt x="208" y="101"/>
                    <a:pt x="217" y="101"/>
                  </a:cubicBezTo>
                  <a:cubicBezTo>
                    <a:pt x="224" y="101"/>
                    <a:pt x="228" y="100"/>
                    <a:pt x="228" y="102"/>
                  </a:cubicBezTo>
                  <a:cubicBezTo>
                    <a:pt x="228" y="104"/>
                    <a:pt x="228" y="106"/>
                    <a:pt x="228" y="107"/>
                  </a:cubicBezTo>
                  <a:cubicBezTo>
                    <a:pt x="227" y="108"/>
                    <a:pt x="225" y="108"/>
                    <a:pt x="222" y="108"/>
                  </a:cubicBezTo>
                  <a:cubicBezTo>
                    <a:pt x="217" y="108"/>
                    <a:pt x="210" y="108"/>
                    <a:pt x="209" y="108"/>
                  </a:cubicBezTo>
                  <a:cubicBezTo>
                    <a:pt x="208" y="109"/>
                    <a:pt x="208" y="110"/>
                    <a:pt x="208" y="111"/>
                  </a:cubicBezTo>
                  <a:cubicBezTo>
                    <a:pt x="209" y="112"/>
                    <a:pt x="208" y="113"/>
                    <a:pt x="212" y="114"/>
                  </a:cubicBezTo>
                  <a:cubicBezTo>
                    <a:pt x="227" y="118"/>
                    <a:pt x="227" y="117"/>
                    <a:pt x="229" y="126"/>
                  </a:cubicBezTo>
                  <a:cubicBezTo>
                    <a:pt x="230" y="134"/>
                    <a:pt x="230" y="138"/>
                    <a:pt x="230" y="141"/>
                  </a:cubicBezTo>
                  <a:cubicBezTo>
                    <a:pt x="230" y="144"/>
                    <a:pt x="231" y="145"/>
                    <a:pt x="227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51752FB6-1B67-48B4-BED6-60709B29E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85938" y="2676525"/>
              <a:ext cx="41275" cy="38100"/>
            </a:xfrm>
            <a:custGeom>
              <a:avLst/>
              <a:gdLst>
                <a:gd name="T0" fmla="*/ 6 w 11"/>
                <a:gd name="T1" fmla="*/ 10 h 10"/>
                <a:gd name="T2" fmla="*/ 9 w 11"/>
                <a:gd name="T3" fmla="*/ 9 h 10"/>
                <a:gd name="T4" fmla="*/ 10 w 11"/>
                <a:gd name="T5" fmla="*/ 2 h 10"/>
                <a:gd name="T6" fmla="*/ 2 w 11"/>
                <a:gd name="T7" fmla="*/ 0 h 10"/>
                <a:gd name="T8" fmla="*/ 0 w 11"/>
                <a:gd name="T9" fmla="*/ 3 h 10"/>
                <a:gd name="T10" fmla="*/ 6 w 11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1" y="9"/>
                    <a:pt x="11" y="6"/>
                    <a:pt x="10" y="2"/>
                  </a:cubicBezTo>
                  <a:cubicBezTo>
                    <a:pt x="8" y="0"/>
                    <a:pt x="5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1" y="10"/>
                    <a:pt x="2" y="9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DCDD8041-6E6E-403A-AEF9-187854D75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884363" y="2679700"/>
              <a:ext cx="33337" cy="34925"/>
            </a:xfrm>
            <a:custGeom>
              <a:avLst/>
              <a:gdLst>
                <a:gd name="T0" fmla="*/ 1 w 9"/>
                <a:gd name="T1" fmla="*/ 9 h 9"/>
                <a:gd name="T2" fmla="*/ 4 w 9"/>
                <a:gd name="T3" fmla="*/ 9 h 9"/>
                <a:gd name="T4" fmla="*/ 9 w 9"/>
                <a:gd name="T5" fmla="*/ 1 h 9"/>
                <a:gd name="T6" fmla="*/ 4 w 9"/>
                <a:gd name="T7" fmla="*/ 1 h 9"/>
                <a:gd name="T8" fmla="*/ 1 w 9"/>
                <a:gd name="T9" fmla="*/ 3 h 9"/>
                <a:gd name="T10" fmla="*/ 1 w 9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9" y="8"/>
                    <a:pt x="9" y="6"/>
                    <a:pt x="9" y="1"/>
                  </a:cubicBezTo>
                  <a:cubicBezTo>
                    <a:pt x="9" y="0"/>
                    <a:pt x="7" y="0"/>
                    <a:pt x="4" y="1"/>
                  </a:cubicBezTo>
                  <a:cubicBezTo>
                    <a:pt x="1" y="1"/>
                    <a:pt x="1" y="1"/>
                    <a:pt x="1" y="3"/>
                  </a:cubicBezTo>
                  <a:cubicBezTo>
                    <a:pt x="0" y="5"/>
                    <a:pt x="0" y="8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3A78F8B-BC3B-44D7-B263-4B3DA33CFA5D}"/>
              </a:ext>
            </a:extLst>
          </p:cNvPr>
          <p:cNvGrpSpPr/>
          <p:nvPr/>
        </p:nvGrpSpPr>
        <p:grpSpPr>
          <a:xfrm>
            <a:off x="2129149" y="559606"/>
            <a:ext cx="2492739" cy="822773"/>
            <a:chOff x="3551238" y="2663826"/>
            <a:chExt cx="5097463" cy="1522412"/>
          </a:xfrm>
          <a:solidFill>
            <a:srgbClr val="1F4E79"/>
          </a:solidFill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42437915-5A0E-4101-AA00-D3C43DC10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6" y="3767138"/>
              <a:ext cx="203200" cy="241300"/>
            </a:xfrm>
            <a:custGeom>
              <a:avLst/>
              <a:gdLst>
                <a:gd name="T0" fmla="*/ 28 w 54"/>
                <a:gd name="T1" fmla="*/ 6 h 64"/>
                <a:gd name="T2" fmla="*/ 1 w 54"/>
                <a:gd name="T3" fmla="*/ 36 h 64"/>
                <a:gd name="T4" fmla="*/ 28 w 54"/>
                <a:gd name="T5" fmla="*/ 64 h 64"/>
                <a:gd name="T6" fmla="*/ 35 w 54"/>
                <a:gd name="T7" fmla="*/ 60 h 64"/>
                <a:gd name="T8" fmla="*/ 54 w 54"/>
                <a:gd name="T9" fmla="*/ 24 h 64"/>
                <a:gd name="T10" fmla="*/ 54 w 54"/>
                <a:gd name="T11" fmla="*/ 20 h 64"/>
                <a:gd name="T12" fmla="*/ 28 w 54"/>
                <a:gd name="T1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4">
                  <a:moveTo>
                    <a:pt x="28" y="6"/>
                  </a:moveTo>
                  <a:cubicBezTo>
                    <a:pt x="15" y="11"/>
                    <a:pt x="3" y="25"/>
                    <a:pt x="1" y="36"/>
                  </a:cubicBezTo>
                  <a:cubicBezTo>
                    <a:pt x="0" y="53"/>
                    <a:pt x="14" y="59"/>
                    <a:pt x="28" y="64"/>
                  </a:cubicBezTo>
                  <a:cubicBezTo>
                    <a:pt x="31" y="64"/>
                    <a:pt x="33" y="64"/>
                    <a:pt x="35" y="60"/>
                  </a:cubicBezTo>
                  <a:cubicBezTo>
                    <a:pt x="40" y="44"/>
                    <a:pt x="44" y="35"/>
                    <a:pt x="54" y="24"/>
                  </a:cubicBezTo>
                  <a:cubicBezTo>
                    <a:pt x="54" y="23"/>
                    <a:pt x="54" y="21"/>
                    <a:pt x="54" y="20"/>
                  </a:cubicBezTo>
                  <a:cubicBezTo>
                    <a:pt x="51" y="2"/>
                    <a:pt x="39" y="0"/>
                    <a:pt x="2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CCE18B56-53E9-4263-998A-1FE95B1BE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1" y="3178176"/>
              <a:ext cx="261938" cy="781050"/>
            </a:xfrm>
            <a:custGeom>
              <a:avLst/>
              <a:gdLst>
                <a:gd name="T0" fmla="*/ 54 w 70"/>
                <a:gd name="T1" fmla="*/ 138 h 207"/>
                <a:gd name="T2" fmla="*/ 49 w 70"/>
                <a:gd name="T3" fmla="*/ 66 h 207"/>
                <a:gd name="T4" fmla="*/ 58 w 70"/>
                <a:gd name="T5" fmla="*/ 20 h 207"/>
                <a:gd name="T6" fmla="*/ 27 w 70"/>
                <a:gd name="T7" fmla="*/ 12 h 207"/>
                <a:gd name="T8" fmla="*/ 3 w 70"/>
                <a:gd name="T9" fmla="*/ 128 h 207"/>
                <a:gd name="T10" fmla="*/ 29 w 70"/>
                <a:gd name="T11" fmla="*/ 207 h 207"/>
                <a:gd name="T12" fmla="*/ 68 w 70"/>
                <a:gd name="T13" fmla="*/ 135 h 207"/>
                <a:gd name="T14" fmla="*/ 54 w 70"/>
                <a:gd name="T15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07">
                  <a:moveTo>
                    <a:pt x="54" y="138"/>
                  </a:moveTo>
                  <a:cubicBezTo>
                    <a:pt x="38" y="130"/>
                    <a:pt x="47" y="80"/>
                    <a:pt x="49" y="66"/>
                  </a:cubicBezTo>
                  <a:cubicBezTo>
                    <a:pt x="54" y="53"/>
                    <a:pt x="59" y="33"/>
                    <a:pt x="58" y="20"/>
                  </a:cubicBezTo>
                  <a:cubicBezTo>
                    <a:pt x="47" y="0"/>
                    <a:pt x="42" y="2"/>
                    <a:pt x="27" y="12"/>
                  </a:cubicBezTo>
                  <a:cubicBezTo>
                    <a:pt x="0" y="47"/>
                    <a:pt x="3" y="81"/>
                    <a:pt x="3" y="128"/>
                  </a:cubicBezTo>
                  <a:cubicBezTo>
                    <a:pt x="6" y="151"/>
                    <a:pt x="6" y="192"/>
                    <a:pt x="29" y="207"/>
                  </a:cubicBezTo>
                  <a:cubicBezTo>
                    <a:pt x="51" y="203"/>
                    <a:pt x="70" y="158"/>
                    <a:pt x="68" y="135"/>
                  </a:cubicBezTo>
                  <a:cubicBezTo>
                    <a:pt x="63" y="125"/>
                    <a:pt x="62" y="138"/>
                    <a:pt x="5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706D495-1A56-47D5-A730-BB26EB747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151" y="2757488"/>
              <a:ext cx="571500" cy="1379538"/>
            </a:xfrm>
            <a:custGeom>
              <a:avLst/>
              <a:gdLst>
                <a:gd name="T0" fmla="*/ 116 w 152"/>
                <a:gd name="T1" fmla="*/ 190 h 365"/>
                <a:gd name="T2" fmla="*/ 127 w 152"/>
                <a:gd name="T3" fmla="*/ 185 h 365"/>
                <a:gd name="T4" fmla="*/ 133 w 152"/>
                <a:gd name="T5" fmla="*/ 165 h 365"/>
                <a:gd name="T6" fmla="*/ 127 w 152"/>
                <a:gd name="T7" fmla="*/ 165 h 365"/>
                <a:gd name="T8" fmla="*/ 84 w 152"/>
                <a:gd name="T9" fmla="*/ 153 h 365"/>
                <a:gd name="T10" fmla="*/ 111 w 152"/>
                <a:gd name="T11" fmla="*/ 105 h 365"/>
                <a:gd name="T12" fmla="*/ 101 w 152"/>
                <a:gd name="T13" fmla="*/ 88 h 365"/>
                <a:gd name="T14" fmla="*/ 104 w 152"/>
                <a:gd name="T15" fmla="*/ 86 h 365"/>
                <a:gd name="T16" fmla="*/ 127 w 152"/>
                <a:gd name="T17" fmla="*/ 62 h 365"/>
                <a:gd name="T18" fmla="*/ 142 w 152"/>
                <a:gd name="T19" fmla="*/ 42 h 365"/>
                <a:gd name="T20" fmla="*/ 127 w 152"/>
                <a:gd name="T21" fmla="*/ 2 h 365"/>
                <a:gd name="T22" fmla="*/ 89 w 152"/>
                <a:gd name="T23" fmla="*/ 5 h 365"/>
                <a:gd name="T24" fmla="*/ 64 w 152"/>
                <a:gd name="T25" fmla="*/ 21 h 365"/>
                <a:gd name="T26" fmla="*/ 58 w 152"/>
                <a:gd name="T27" fmla="*/ 27 h 365"/>
                <a:gd name="T28" fmla="*/ 74 w 152"/>
                <a:gd name="T29" fmla="*/ 48 h 365"/>
                <a:gd name="T30" fmla="*/ 108 w 152"/>
                <a:gd name="T31" fmla="*/ 34 h 365"/>
                <a:gd name="T32" fmla="*/ 107 w 152"/>
                <a:gd name="T33" fmla="*/ 41 h 365"/>
                <a:gd name="T34" fmla="*/ 107 w 152"/>
                <a:gd name="T35" fmla="*/ 41 h 365"/>
                <a:gd name="T36" fmla="*/ 75 w 152"/>
                <a:gd name="T37" fmla="*/ 79 h 365"/>
                <a:gd name="T38" fmla="*/ 79 w 152"/>
                <a:gd name="T39" fmla="*/ 123 h 365"/>
                <a:gd name="T40" fmla="*/ 76 w 152"/>
                <a:gd name="T41" fmla="*/ 135 h 365"/>
                <a:gd name="T42" fmla="*/ 47 w 152"/>
                <a:gd name="T43" fmla="*/ 172 h 365"/>
                <a:gd name="T44" fmla="*/ 32 w 152"/>
                <a:gd name="T45" fmla="*/ 191 h 365"/>
                <a:gd name="T46" fmla="*/ 29 w 152"/>
                <a:gd name="T47" fmla="*/ 194 h 365"/>
                <a:gd name="T48" fmla="*/ 0 w 152"/>
                <a:gd name="T49" fmla="*/ 223 h 365"/>
                <a:gd name="T50" fmla="*/ 1 w 152"/>
                <a:gd name="T51" fmla="*/ 225 h 365"/>
                <a:gd name="T52" fmla="*/ 29 w 152"/>
                <a:gd name="T53" fmla="*/ 235 h 365"/>
                <a:gd name="T54" fmla="*/ 34 w 152"/>
                <a:gd name="T55" fmla="*/ 235 h 365"/>
                <a:gd name="T56" fmla="*/ 36 w 152"/>
                <a:gd name="T57" fmla="*/ 234 h 365"/>
                <a:gd name="T58" fmla="*/ 36 w 152"/>
                <a:gd name="T59" fmla="*/ 233 h 365"/>
                <a:gd name="T60" fmla="*/ 36 w 152"/>
                <a:gd name="T61" fmla="*/ 230 h 365"/>
                <a:gd name="T62" fmla="*/ 71 w 152"/>
                <a:gd name="T63" fmla="*/ 204 h 365"/>
                <a:gd name="T64" fmla="*/ 74 w 152"/>
                <a:gd name="T65" fmla="*/ 301 h 365"/>
                <a:gd name="T66" fmla="*/ 66 w 152"/>
                <a:gd name="T67" fmla="*/ 305 h 365"/>
                <a:gd name="T68" fmla="*/ 65 w 152"/>
                <a:gd name="T69" fmla="*/ 306 h 365"/>
                <a:gd name="T70" fmla="*/ 57 w 152"/>
                <a:gd name="T71" fmla="*/ 317 h 365"/>
                <a:gd name="T72" fmla="*/ 57 w 152"/>
                <a:gd name="T73" fmla="*/ 317 h 365"/>
                <a:gd name="T74" fmla="*/ 78 w 152"/>
                <a:gd name="T75" fmla="*/ 365 h 365"/>
                <a:gd name="T76" fmla="*/ 103 w 152"/>
                <a:gd name="T77" fmla="*/ 333 h 365"/>
                <a:gd name="T78" fmla="*/ 102 w 152"/>
                <a:gd name="T79" fmla="*/ 197 h 365"/>
                <a:gd name="T80" fmla="*/ 116 w 152"/>
                <a:gd name="T81" fmla="*/ 19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365">
                  <a:moveTo>
                    <a:pt x="116" y="190"/>
                  </a:moveTo>
                  <a:cubicBezTo>
                    <a:pt x="119" y="189"/>
                    <a:pt x="123" y="187"/>
                    <a:pt x="127" y="185"/>
                  </a:cubicBezTo>
                  <a:cubicBezTo>
                    <a:pt x="135" y="181"/>
                    <a:pt x="143" y="175"/>
                    <a:pt x="133" y="165"/>
                  </a:cubicBezTo>
                  <a:cubicBezTo>
                    <a:pt x="131" y="165"/>
                    <a:pt x="129" y="165"/>
                    <a:pt x="127" y="165"/>
                  </a:cubicBezTo>
                  <a:cubicBezTo>
                    <a:pt x="112" y="165"/>
                    <a:pt x="85" y="175"/>
                    <a:pt x="84" y="153"/>
                  </a:cubicBezTo>
                  <a:cubicBezTo>
                    <a:pt x="92" y="140"/>
                    <a:pt x="110" y="120"/>
                    <a:pt x="111" y="105"/>
                  </a:cubicBezTo>
                  <a:cubicBezTo>
                    <a:pt x="99" y="102"/>
                    <a:pt x="101" y="99"/>
                    <a:pt x="101" y="88"/>
                  </a:cubicBezTo>
                  <a:cubicBezTo>
                    <a:pt x="102" y="87"/>
                    <a:pt x="103" y="87"/>
                    <a:pt x="104" y="86"/>
                  </a:cubicBezTo>
                  <a:cubicBezTo>
                    <a:pt x="112" y="81"/>
                    <a:pt x="120" y="72"/>
                    <a:pt x="127" y="62"/>
                  </a:cubicBezTo>
                  <a:cubicBezTo>
                    <a:pt x="132" y="55"/>
                    <a:pt x="137" y="48"/>
                    <a:pt x="142" y="42"/>
                  </a:cubicBezTo>
                  <a:cubicBezTo>
                    <a:pt x="152" y="16"/>
                    <a:pt x="142" y="5"/>
                    <a:pt x="127" y="2"/>
                  </a:cubicBezTo>
                  <a:cubicBezTo>
                    <a:pt x="115" y="0"/>
                    <a:pt x="99" y="3"/>
                    <a:pt x="89" y="5"/>
                  </a:cubicBezTo>
                  <a:cubicBezTo>
                    <a:pt x="83" y="8"/>
                    <a:pt x="64" y="17"/>
                    <a:pt x="64" y="21"/>
                  </a:cubicBezTo>
                  <a:cubicBezTo>
                    <a:pt x="60" y="24"/>
                    <a:pt x="59" y="25"/>
                    <a:pt x="58" y="27"/>
                  </a:cubicBezTo>
                  <a:cubicBezTo>
                    <a:pt x="49" y="44"/>
                    <a:pt x="57" y="47"/>
                    <a:pt x="74" y="48"/>
                  </a:cubicBezTo>
                  <a:cubicBezTo>
                    <a:pt x="81" y="46"/>
                    <a:pt x="98" y="21"/>
                    <a:pt x="108" y="34"/>
                  </a:cubicBezTo>
                  <a:cubicBezTo>
                    <a:pt x="108" y="36"/>
                    <a:pt x="107" y="39"/>
                    <a:pt x="107" y="41"/>
                  </a:cubicBezTo>
                  <a:cubicBezTo>
                    <a:pt x="106" y="41"/>
                    <a:pt x="107" y="41"/>
                    <a:pt x="107" y="41"/>
                  </a:cubicBezTo>
                  <a:cubicBezTo>
                    <a:pt x="103" y="52"/>
                    <a:pt x="82" y="72"/>
                    <a:pt x="75" y="79"/>
                  </a:cubicBezTo>
                  <a:cubicBezTo>
                    <a:pt x="69" y="93"/>
                    <a:pt x="79" y="106"/>
                    <a:pt x="79" y="123"/>
                  </a:cubicBezTo>
                  <a:cubicBezTo>
                    <a:pt x="78" y="127"/>
                    <a:pt x="77" y="131"/>
                    <a:pt x="76" y="135"/>
                  </a:cubicBezTo>
                  <a:cubicBezTo>
                    <a:pt x="66" y="146"/>
                    <a:pt x="59" y="164"/>
                    <a:pt x="47" y="172"/>
                  </a:cubicBezTo>
                  <a:cubicBezTo>
                    <a:pt x="44" y="178"/>
                    <a:pt x="33" y="186"/>
                    <a:pt x="32" y="191"/>
                  </a:cubicBezTo>
                  <a:cubicBezTo>
                    <a:pt x="31" y="192"/>
                    <a:pt x="30" y="193"/>
                    <a:pt x="29" y="194"/>
                  </a:cubicBezTo>
                  <a:cubicBezTo>
                    <a:pt x="19" y="203"/>
                    <a:pt x="9" y="214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7" y="230"/>
                    <a:pt x="18" y="234"/>
                    <a:pt x="29" y="235"/>
                  </a:cubicBezTo>
                  <a:cubicBezTo>
                    <a:pt x="30" y="235"/>
                    <a:pt x="32" y="235"/>
                    <a:pt x="34" y="235"/>
                  </a:cubicBezTo>
                  <a:cubicBezTo>
                    <a:pt x="35" y="234"/>
                    <a:pt x="36" y="235"/>
                    <a:pt x="36" y="234"/>
                  </a:cubicBezTo>
                  <a:cubicBezTo>
                    <a:pt x="37" y="234"/>
                    <a:pt x="36" y="233"/>
                    <a:pt x="36" y="233"/>
                  </a:cubicBezTo>
                  <a:cubicBezTo>
                    <a:pt x="36" y="232"/>
                    <a:pt x="36" y="231"/>
                    <a:pt x="36" y="230"/>
                  </a:cubicBezTo>
                  <a:cubicBezTo>
                    <a:pt x="47" y="217"/>
                    <a:pt x="53" y="206"/>
                    <a:pt x="71" y="204"/>
                  </a:cubicBezTo>
                  <a:cubicBezTo>
                    <a:pt x="70" y="206"/>
                    <a:pt x="71" y="223"/>
                    <a:pt x="74" y="301"/>
                  </a:cubicBezTo>
                  <a:cubicBezTo>
                    <a:pt x="72" y="303"/>
                    <a:pt x="73" y="303"/>
                    <a:pt x="66" y="305"/>
                  </a:cubicBezTo>
                  <a:cubicBezTo>
                    <a:pt x="66" y="305"/>
                    <a:pt x="65" y="306"/>
                    <a:pt x="65" y="306"/>
                  </a:cubicBezTo>
                  <a:cubicBezTo>
                    <a:pt x="61" y="308"/>
                    <a:pt x="58" y="311"/>
                    <a:pt x="57" y="317"/>
                  </a:cubicBezTo>
                  <a:cubicBezTo>
                    <a:pt x="58" y="317"/>
                    <a:pt x="57" y="317"/>
                    <a:pt x="57" y="317"/>
                  </a:cubicBezTo>
                  <a:cubicBezTo>
                    <a:pt x="59" y="337"/>
                    <a:pt x="61" y="352"/>
                    <a:pt x="78" y="365"/>
                  </a:cubicBezTo>
                  <a:cubicBezTo>
                    <a:pt x="92" y="363"/>
                    <a:pt x="98" y="347"/>
                    <a:pt x="103" y="333"/>
                  </a:cubicBezTo>
                  <a:cubicBezTo>
                    <a:pt x="103" y="315"/>
                    <a:pt x="103" y="315"/>
                    <a:pt x="102" y="197"/>
                  </a:cubicBezTo>
                  <a:cubicBezTo>
                    <a:pt x="107" y="194"/>
                    <a:pt x="111" y="192"/>
                    <a:pt x="116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29E00C11-1053-486D-9826-F77F772D1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551" y="3660776"/>
              <a:ext cx="247650" cy="265113"/>
            </a:xfrm>
            <a:custGeom>
              <a:avLst/>
              <a:gdLst>
                <a:gd name="T0" fmla="*/ 21 w 66"/>
                <a:gd name="T1" fmla="*/ 1 h 70"/>
                <a:gd name="T2" fmla="*/ 19 w 66"/>
                <a:gd name="T3" fmla="*/ 2 h 70"/>
                <a:gd name="T4" fmla="*/ 16 w 66"/>
                <a:gd name="T5" fmla="*/ 26 h 70"/>
                <a:gd name="T6" fmla="*/ 0 w 66"/>
                <a:gd name="T7" fmla="*/ 66 h 70"/>
                <a:gd name="T8" fmla="*/ 1 w 66"/>
                <a:gd name="T9" fmla="*/ 69 h 70"/>
                <a:gd name="T10" fmla="*/ 8 w 66"/>
                <a:gd name="T11" fmla="*/ 70 h 70"/>
                <a:gd name="T12" fmla="*/ 19 w 66"/>
                <a:gd name="T13" fmla="*/ 67 h 70"/>
                <a:gd name="T14" fmla="*/ 62 w 66"/>
                <a:gd name="T15" fmla="*/ 27 h 70"/>
                <a:gd name="T16" fmla="*/ 21 w 66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70">
                  <a:moveTo>
                    <a:pt x="21" y="1"/>
                  </a:moveTo>
                  <a:cubicBezTo>
                    <a:pt x="21" y="1"/>
                    <a:pt x="20" y="2"/>
                    <a:pt x="19" y="2"/>
                  </a:cubicBezTo>
                  <a:cubicBezTo>
                    <a:pt x="11" y="7"/>
                    <a:pt x="5" y="18"/>
                    <a:pt x="16" y="26"/>
                  </a:cubicBezTo>
                  <a:cubicBezTo>
                    <a:pt x="21" y="46"/>
                    <a:pt x="7" y="51"/>
                    <a:pt x="0" y="66"/>
                  </a:cubicBezTo>
                  <a:cubicBezTo>
                    <a:pt x="1" y="66"/>
                    <a:pt x="1" y="67"/>
                    <a:pt x="1" y="69"/>
                  </a:cubicBezTo>
                  <a:cubicBezTo>
                    <a:pt x="3" y="69"/>
                    <a:pt x="6" y="69"/>
                    <a:pt x="8" y="70"/>
                  </a:cubicBezTo>
                  <a:cubicBezTo>
                    <a:pt x="11" y="69"/>
                    <a:pt x="15" y="69"/>
                    <a:pt x="19" y="67"/>
                  </a:cubicBezTo>
                  <a:cubicBezTo>
                    <a:pt x="39" y="63"/>
                    <a:pt x="66" y="54"/>
                    <a:pt x="62" y="27"/>
                  </a:cubicBezTo>
                  <a:cubicBezTo>
                    <a:pt x="51" y="6"/>
                    <a:pt x="40" y="0"/>
                    <a:pt x="2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9E42C555-ECDA-4944-9BB2-C4D7F45C9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1238" y="2894013"/>
              <a:ext cx="252413" cy="238125"/>
            </a:xfrm>
            <a:custGeom>
              <a:avLst/>
              <a:gdLst>
                <a:gd name="T0" fmla="*/ 38 w 67"/>
                <a:gd name="T1" fmla="*/ 63 h 63"/>
                <a:gd name="T2" fmla="*/ 65 w 67"/>
                <a:gd name="T3" fmla="*/ 52 h 63"/>
                <a:gd name="T4" fmla="*/ 66 w 67"/>
                <a:gd name="T5" fmla="*/ 51 h 63"/>
                <a:gd name="T6" fmla="*/ 67 w 67"/>
                <a:gd name="T7" fmla="*/ 50 h 63"/>
                <a:gd name="T8" fmla="*/ 57 w 67"/>
                <a:gd name="T9" fmla="*/ 17 h 63"/>
                <a:gd name="T10" fmla="*/ 38 w 67"/>
                <a:gd name="T11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3">
                  <a:moveTo>
                    <a:pt x="38" y="63"/>
                  </a:moveTo>
                  <a:cubicBezTo>
                    <a:pt x="52" y="62"/>
                    <a:pt x="55" y="62"/>
                    <a:pt x="65" y="52"/>
                  </a:cubicBezTo>
                  <a:cubicBezTo>
                    <a:pt x="66" y="51"/>
                    <a:pt x="66" y="52"/>
                    <a:pt x="66" y="51"/>
                  </a:cubicBezTo>
                  <a:cubicBezTo>
                    <a:pt x="67" y="51"/>
                    <a:pt x="66" y="51"/>
                    <a:pt x="67" y="50"/>
                  </a:cubicBezTo>
                  <a:cubicBezTo>
                    <a:pt x="67" y="32"/>
                    <a:pt x="60" y="20"/>
                    <a:pt x="57" y="17"/>
                  </a:cubicBezTo>
                  <a:cubicBezTo>
                    <a:pt x="23" y="0"/>
                    <a:pt x="0" y="45"/>
                    <a:pt x="38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019E2841-4BAB-42F3-A8C3-F55891E82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6" y="2989263"/>
              <a:ext cx="187325" cy="200025"/>
            </a:xfrm>
            <a:custGeom>
              <a:avLst/>
              <a:gdLst>
                <a:gd name="T0" fmla="*/ 25 w 50"/>
                <a:gd name="T1" fmla="*/ 52 h 53"/>
                <a:gd name="T2" fmla="*/ 30 w 50"/>
                <a:gd name="T3" fmla="*/ 51 h 53"/>
                <a:gd name="T4" fmla="*/ 35 w 50"/>
                <a:gd name="T5" fmla="*/ 47 h 53"/>
                <a:gd name="T6" fmla="*/ 44 w 50"/>
                <a:gd name="T7" fmla="*/ 3 h 53"/>
                <a:gd name="T8" fmla="*/ 35 w 50"/>
                <a:gd name="T9" fmla="*/ 1 h 53"/>
                <a:gd name="T10" fmla="*/ 25 w 50"/>
                <a:gd name="T1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3">
                  <a:moveTo>
                    <a:pt x="25" y="52"/>
                  </a:moveTo>
                  <a:cubicBezTo>
                    <a:pt x="26" y="53"/>
                    <a:pt x="28" y="52"/>
                    <a:pt x="30" y="51"/>
                  </a:cubicBezTo>
                  <a:cubicBezTo>
                    <a:pt x="32" y="50"/>
                    <a:pt x="33" y="49"/>
                    <a:pt x="35" y="47"/>
                  </a:cubicBezTo>
                  <a:cubicBezTo>
                    <a:pt x="44" y="35"/>
                    <a:pt x="50" y="15"/>
                    <a:pt x="44" y="3"/>
                  </a:cubicBezTo>
                  <a:cubicBezTo>
                    <a:pt x="41" y="1"/>
                    <a:pt x="38" y="0"/>
                    <a:pt x="35" y="1"/>
                  </a:cubicBezTo>
                  <a:cubicBezTo>
                    <a:pt x="15" y="3"/>
                    <a:pt x="0" y="39"/>
                    <a:pt x="2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4AAAB9DF-EC1F-4D5E-8154-33756256A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1" y="3014663"/>
              <a:ext cx="379413" cy="889000"/>
            </a:xfrm>
            <a:custGeom>
              <a:avLst/>
              <a:gdLst>
                <a:gd name="T0" fmla="*/ 89 w 101"/>
                <a:gd name="T1" fmla="*/ 154 h 235"/>
                <a:gd name="T2" fmla="*/ 63 w 101"/>
                <a:gd name="T3" fmla="*/ 114 h 235"/>
                <a:gd name="T4" fmla="*/ 101 w 101"/>
                <a:gd name="T5" fmla="*/ 78 h 235"/>
                <a:gd name="T6" fmla="*/ 101 w 101"/>
                <a:gd name="T7" fmla="*/ 78 h 235"/>
                <a:gd name="T8" fmla="*/ 101 w 101"/>
                <a:gd name="T9" fmla="*/ 78 h 235"/>
                <a:gd name="T10" fmla="*/ 101 w 101"/>
                <a:gd name="T11" fmla="*/ 78 h 235"/>
                <a:gd name="T12" fmla="*/ 101 w 101"/>
                <a:gd name="T13" fmla="*/ 77 h 235"/>
                <a:gd name="T14" fmla="*/ 101 w 101"/>
                <a:gd name="T15" fmla="*/ 77 h 235"/>
                <a:gd name="T16" fmla="*/ 101 w 101"/>
                <a:gd name="T17" fmla="*/ 77 h 235"/>
                <a:gd name="T18" fmla="*/ 101 w 101"/>
                <a:gd name="T19" fmla="*/ 77 h 235"/>
                <a:gd name="T20" fmla="*/ 101 w 101"/>
                <a:gd name="T21" fmla="*/ 77 h 235"/>
                <a:gd name="T22" fmla="*/ 101 w 101"/>
                <a:gd name="T23" fmla="*/ 77 h 235"/>
                <a:gd name="T24" fmla="*/ 101 w 101"/>
                <a:gd name="T25" fmla="*/ 77 h 235"/>
                <a:gd name="T26" fmla="*/ 101 w 101"/>
                <a:gd name="T27" fmla="*/ 77 h 235"/>
                <a:gd name="T28" fmla="*/ 101 w 101"/>
                <a:gd name="T29" fmla="*/ 76 h 235"/>
                <a:gd name="T30" fmla="*/ 101 w 101"/>
                <a:gd name="T31" fmla="*/ 76 h 235"/>
                <a:gd name="T32" fmla="*/ 101 w 101"/>
                <a:gd name="T33" fmla="*/ 76 h 235"/>
                <a:gd name="T34" fmla="*/ 101 w 101"/>
                <a:gd name="T35" fmla="*/ 76 h 235"/>
                <a:gd name="T36" fmla="*/ 101 w 101"/>
                <a:gd name="T37" fmla="*/ 76 h 235"/>
                <a:gd name="T38" fmla="*/ 101 w 101"/>
                <a:gd name="T39" fmla="*/ 76 h 235"/>
                <a:gd name="T40" fmla="*/ 101 w 101"/>
                <a:gd name="T41" fmla="*/ 76 h 235"/>
                <a:gd name="T42" fmla="*/ 101 w 101"/>
                <a:gd name="T43" fmla="*/ 75 h 235"/>
                <a:gd name="T44" fmla="*/ 101 w 101"/>
                <a:gd name="T45" fmla="*/ 75 h 235"/>
                <a:gd name="T46" fmla="*/ 101 w 101"/>
                <a:gd name="T47" fmla="*/ 75 h 235"/>
                <a:gd name="T48" fmla="*/ 101 w 101"/>
                <a:gd name="T49" fmla="*/ 75 h 235"/>
                <a:gd name="T50" fmla="*/ 101 w 101"/>
                <a:gd name="T51" fmla="*/ 75 h 235"/>
                <a:gd name="T52" fmla="*/ 101 w 101"/>
                <a:gd name="T53" fmla="*/ 75 h 235"/>
                <a:gd name="T54" fmla="*/ 101 w 101"/>
                <a:gd name="T55" fmla="*/ 75 h 235"/>
                <a:gd name="T56" fmla="*/ 101 w 101"/>
                <a:gd name="T57" fmla="*/ 75 h 235"/>
                <a:gd name="T58" fmla="*/ 101 w 101"/>
                <a:gd name="T59" fmla="*/ 74 h 235"/>
                <a:gd name="T60" fmla="*/ 101 w 101"/>
                <a:gd name="T61" fmla="*/ 74 h 235"/>
                <a:gd name="T62" fmla="*/ 101 w 101"/>
                <a:gd name="T63" fmla="*/ 74 h 235"/>
                <a:gd name="T64" fmla="*/ 101 w 101"/>
                <a:gd name="T65" fmla="*/ 74 h 235"/>
                <a:gd name="T66" fmla="*/ 101 w 101"/>
                <a:gd name="T67" fmla="*/ 74 h 235"/>
                <a:gd name="T68" fmla="*/ 101 w 101"/>
                <a:gd name="T69" fmla="*/ 74 h 235"/>
                <a:gd name="T70" fmla="*/ 78 w 101"/>
                <a:gd name="T71" fmla="*/ 48 h 235"/>
                <a:gd name="T72" fmla="*/ 46 w 101"/>
                <a:gd name="T73" fmla="*/ 21 h 235"/>
                <a:gd name="T74" fmla="*/ 10 w 101"/>
                <a:gd name="T75" fmla="*/ 97 h 235"/>
                <a:gd name="T76" fmla="*/ 19 w 101"/>
                <a:gd name="T77" fmla="*/ 178 h 235"/>
                <a:gd name="T78" fmla="*/ 100 w 101"/>
                <a:gd name="T79" fmla="*/ 14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235">
                  <a:moveTo>
                    <a:pt x="89" y="152"/>
                  </a:moveTo>
                  <a:cubicBezTo>
                    <a:pt x="89" y="153"/>
                    <a:pt x="89" y="153"/>
                    <a:pt x="89" y="154"/>
                  </a:cubicBezTo>
                  <a:cubicBezTo>
                    <a:pt x="80" y="161"/>
                    <a:pt x="70" y="181"/>
                    <a:pt x="60" y="183"/>
                  </a:cubicBezTo>
                  <a:cubicBezTo>
                    <a:pt x="57" y="159"/>
                    <a:pt x="62" y="136"/>
                    <a:pt x="63" y="114"/>
                  </a:cubicBezTo>
                  <a:cubicBezTo>
                    <a:pt x="70" y="101"/>
                    <a:pt x="73" y="101"/>
                    <a:pt x="86" y="95"/>
                  </a:cubicBezTo>
                  <a:cubicBezTo>
                    <a:pt x="94" y="91"/>
                    <a:pt x="97" y="87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0" y="54"/>
                    <a:pt x="94" y="51"/>
                    <a:pt x="78" y="48"/>
                  </a:cubicBezTo>
                  <a:cubicBezTo>
                    <a:pt x="76" y="35"/>
                    <a:pt x="77" y="22"/>
                    <a:pt x="76" y="10"/>
                  </a:cubicBezTo>
                  <a:cubicBezTo>
                    <a:pt x="67" y="0"/>
                    <a:pt x="51" y="12"/>
                    <a:pt x="46" y="21"/>
                  </a:cubicBezTo>
                  <a:cubicBezTo>
                    <a:pt x="29" y="34"/>
                    <a:pt x="41" y="53"/>
                    <a:pt x="39" y="75"/>
                  </a:cubicBezTo>
                  <a:cubicBezTo>
                    <a:pt x="30" y="81"/>
                    <a:pt x="18" y="89"/>
                    <a:pt x="10" y="97"/>
                  </a:cubicBezTo>
                  <a:cubicBezTo>
                    <a:pt x="0" y="119"/>
                    <a:pt x="4" y="122"/>
                    <a:pt x="25" y="130"/>
                  </a:cubicBezTo>
                  <a:cubicBezTo>
                    <a:pt x="27" y="141"/>
                    <a:pt x="20" y="169"/>
                    <a:pt x="19" y="178"/>
                  </a:cubicBezTo>
                  <a:cubicBezTo>
                    <a:pt x="20" y="194"/>
                    <a:pt x="17" y="223"/>
                    <a:pt x="35" y="235"/>
                  </a:cubicBezTo>
                  <a:cubicBezTo>
                    <a:pt x="57" y="229"/>
                    <a:pt x="101" y="176"/>
                    <a:pt x="100" y="149"/>
                  </a:cubicBezTo>
                  <a:cubicBezTo>
                    <a:pt x="95" y="148"/>
                    <a:pt x="93" y="150"/>
                    <a:pt x="89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9607D3D4-115B-4FF3-934C-F44FD4A6F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9238" y="3178176"/>
              <a:ext cx="180975" cy="622300"/>
            </a:xfrm>
            <a:custGeom>
              <a:avLst/>
              <a:gdLst>
                <a:gd name="T0" fmla="*/ 13 w 48"/>
                <a:gd name="T1" fmla="*/ 28 h 165"/>
                <a:gd name="T2" fmla="*/ 10 w 48"/>
                <a:gd name="T3" fmla="*/ 114 h 165"/>
                <a:gd name="T4" fmla="*/ 1 w 48"/>
                <a:gd name="T5" fmla="*/ 150 h 165"/>
                <a:gd name="T6" fmla="*/ 1 w 48"/>
                <a:gd name="T7" fmla="*/ 156 h 165"/>
                <a:gd name="T8" fmla="*/ 3 w 48"/>
                <a:gd name="T9" fmla="*/ 165 h 165"/>
                <a:gd name="T10" fmla="*/ 28 w 48"/>
                <a:gd name="T11" fmla="*/ 150 h 165"/>
                <a:gd name="T12" fmla="*/ 45 w 48"/>
                <a:gd name="T13" fmla="*/ 24 h 165"/>
                <a:gd name="T14" fmla="*/ 13 w 48"/>
                <a:gd name="T15" fmla="*/ 2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5">
                  <a:moveTo>
                    <a:pt x="13" y="28"/>
                  </a:moveTo>
                  <a:cubicBezTo>
                    <a:pt x="14" y="56"/>
                    <a:pt x="13" y="84"/>
                    <a:pt x="10" y="114"/>
                  </a:cubicBezTo>
                  <a:cubicBezTo>
                    <a:pt x="8" y="124"/>
                    <a:pt x="2" y="137"/>
                    <a:pt x="1" y="150"/>
                  </a:cubicBezTo>
                  <a:cubicBezTo>
                    <a:pt x="0" y="152"/>
                    <a:pt x="0" y="154"/>
                    <a:pt x="1" y="156"/>
                  </a:cubicBezTo>
                  <a:cubicBezTo>
                    <a:pt x="1" y="159"/>
                    <a:pt x="2" y="162"/>
                    <a:pt x="3" y="165"/>
                  </a:cubicBezTo>
                  <a:cubicBezTo>
                    <a:pt x="11" y="165"/>
                    <a:pt x="20" y="160"/>
                    <a:pt x="28" y="150"/>
                  </a:cubicBezTo>
                  <a:cubicBezTo>
                    <a:pt x="43" y="115"/>
                    <a:pt x="48" y="62"/>
                    <a:pt x="45" y="24"/>
                  </a:cubicBezTo>
                  <a:cubicBezTo>
                    <a:pt x="35" y="0"/>
                    <a:pt x="20" y="12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FAA6A1BF-0874-48A2-8470-F0087114B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1" y="2932113"/>
              <a:ext cx="149225" cy="1198563"/>
            </a:xfrm>
            <a:custGeom>
              <a:avLst/>
              <a:gdLst>
                <a:gd name="T0" fmla="*/ 30 w 40"/>
                <a:gd name="T1" fmla="*/ 5 h 317"/>
                <a:gd name="T2" fmla="*/ 4 w 40"/>
                <a:gd name="T3" fmla="*/ 10 h 317"/>
                <a:gd name="T4" fmla="*/ 4 w 40"/>
                <a:gd name="T5" fmla="*/ 17 h 317"/>
                <a:gd name="T6" fmla="*/ 4 w 40"/>
                <a:gd name="T7" fmla="*/ 297 h 317"/>
                <a:gd name="T8" fmla="*/ 9 w 40"/>
                <a:gd name="T9" fmla="*/ 317 h 317"/>
                <a:gd name="T10" fmla="*/ 39 w 40"/>
                <a:gd name="T11" fmla="*/ 283 h 317"/>
                <a:gd name="T12" fmla="*/ 40 w 40"/>
                <a:gd name="T13" fmla="*/ 182 h 317"/>
                <a:gd name="T14" fmla="*/ 40 w 40"/>
                <a:gd name="T15" fmla="*/ 145 h 317"/>
                <a:gd name="T16" fmla="*/ 39 w 40"/>
                <a:gd name="T17" fmla="*/ 16 h 317"/>
                <a:gd name="T18" fmla="*/ 30 w 40"/>
                <a:gd name="T19" fmla="*/ 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17">
                  <a:moveTo>
                    <a:pt x="30" y="5"/>
                  </a:moveTo>
                  <a:cubicBezTo>
                    <a:pt x="18" y="0"/>
                    <a:pt x="13" y="4"/>
                    <a:pt x="4" y="10"/>
                  </a:cubicBezTo>
                  <a:cubicBezTo>
                    <a:pt x="4" y="12"/>
                    <a:pt x="4" y="14"/>
                    <a:pt x="4" y="17"/>
                  </a:cubicBezTo>
                  <a:cubicBezTo>
                    <a:pt x="7" y="109"/>
                    <a:pt x="9" y="204"/>
                    <a:pt x="4" y="297"/>
                  </a:cubicBezTo>
                  <a:cubicBezTo>
                    <a:pt x="2" y="306"/>
                    <a:pt x="0" y="310"/>
                    <a:pt x="9" y="317"/>
                  </a:cubicBezTo>
                  <a:cubicBezTo>
                    <a:pt x="31" y="315"/>
                    <a:pt x="35" y="306"/>
                    <a:pt x="39" y="283"/>
                  </a:cubicBezTo>
                  <a:cubicBezTo>
                    <a:pt x="39" y="262"/>
                    <a:pt x="38" y="183"/>
                    <a:pt x="40" y="182"/>
                  </a:cubicBezTo>
                  <a:cubicBezTo>
                    <a:pt x="39" y="175"/>
                    <a:pt x="39" y="147"/>
                    <a:pt x="40" y="145"/>
                  </a:cubicBezTo>
                  <a:cubicBezTo>
                    <a:pt x="40" y="68"/>
                    <a:pt x="40" y="68"/>
                    <a:pt x="39" y="16"/>
                  </a:cubicBezTo>
                  <a:cubicBezTo>
                    <a:pt x="36" y="10"/>
                    <a:pt x="34" y="8"/>
                    <a:pt x="3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D6758A87-FEE3-4DEE-85CC-B9ECCB7F6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9101" y="3214688"/>
              <a:ext cx="179388" cy="458788"/>
            </a:xfrm>
            <a:custGeom>
              <a:avLst/>
              <a:gdLst>
                <a:gd name="T0" fmla="*/ 42 w 48"/>
                <a:gd name="T1" fmla="*/ 7 h 121"/>
                <a:gd name="T2" fmla="*/ 17 w 48"/>
                <a:gd name="T3" fmla="*/ 41 h 121"/>
                <a:gd name="T4" fmla="*/ 24 w 48"/>
                <a:gd name="T5" fmla="*/ 121 h 121"/>
                <a:gd name="T6" fmla="*/ 36 w 48"/>
                <a:gd name="T7" fmla="*/ 115 h 121"/>
                <a:gd name="T8" fmla="*/ 48 w 48"/>
                <a:gd name="T9" fmla="*/ 13 h 121"/>
                <a:gd name="T10" fmla="*/ 42 w 48"/>
                <a:gd name="T11" fmla="*/ 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121">
                  <a:moveTo>
                    <a:pt x="42" y="7"/>
                  </a:moveTo>
                  <a:cubicBezTo>
                    <a:pt x="24" y="0"/>
                    <a:pt x="22" y="29"/>
                    <a:pt x="17" y="41"/>
                  </a:cubicBezTo>
                  <a:cubicBezTo>
                    <a:pt x="15" y="57"/>
                    <a:pt x="0" y="110"/>
                    <a:pt x="24" y="121"/>
                  </a:cubicBezTo>
                  <a:cubicBezTo>
                    <a:pt x="29" y="121"/>
                    <a:pt x="32" y="119"/>
                    <a:pt x="36" y="115"/>
                  </a:cubicBezTo>
                  <a:cubicBezTo>
                    <a:pt x="48" y="84"/>
                    <a:pt x="46" y="46"/>
                    <a:pt x="48" y="13"/>
                  </a:cubicBezTo>
                  <a:cubicBezTo>
                    <a:pt x="47" y="11"/>
                    <a:pt x="43" y="8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A3D7AA93-44B8-4D54-AC7C-9DFDAD547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1" y="3556001"/>
              <a:ext cx="495300" cy="449263"/>
            </a:xfrm>
            <a:custGeom>
              <a:avLst/>
              <a:gdLst>
                <a:gd name="T0" fmla="*/ 95 w 132"/>
                <a:gd name="T1" fmla="*/ 77 h 119"/>
                <a:gd name="T2" fmla="*/ 94 w 132"/>
                <a:gd name="T3" fmla="*/ 76 h 119"/>
                <a:gd name="T4" fmla="*/ 93 w 132"/>
                <a:gd name="T5" fmla="*/ 76 h 119"/>
                <a:gd name="T6" fmla="*/ 90 w 132"/>
                <a:gd name="T7" fmla="*/ 74 h 119"/>
                <a:gd name="T8" fmla="*/ 74 w 132"/>
                <a:gd name="T9" fmla="*/ 62 h 119"/>
                <a:gd name="T10" fmla="*/ 71 w 132"/>
                <a:gd name="T11" fmla="*/ 60 h 119"/>
                <a:gd name="T12" fmla="*/ 61 w 132"/>
                <a:gd name="T13" fmla="*/ 51 h 119"/>
                <a:gd name="T14" fmla="*/ 56 w 132"/>
                <a:gd name="T15" fmla="*/ 47 h 119"/>
                <a:gd name="T16" fmla="*/ 47 w 132"/>
                <a:gd name="T17" fmla="*/ 39 h 119"/>
                <a:gd name="T18" fmla="*/ 45 w 132"/>
                <a:gd name="T19" fmla="*/ 37 h 119"/>
                <a:gd name="T20" fmla="*/ 32 w 132"/>
                <a:gd name="T21" fmla="*/ 21 h 119"/>
                <a:gd name="T22" fmla="*/ 17 w 132"/>
                <a:gd name="T23" fmla="*/ 2 h 119"/>
                <a:gd name="T24" fmla="*/ 1 w 132"/>
                <a:gd name="T25" fmla="*/ 18 h 119"/>
                <a:gd name="T26" fmla="*/ 32 w 132"/>
                <a:gd name="T27" fmla="*/ 74 h 119"/>
                <a:gd name="T28" fmla="*/ 83 w 132"/>
                <a:gd name="T29" fmla="*/ 118 h 119"/>
                <a:gd name="T30" fmla="*/ 131 w 132"/>
                <a:gd name="T31" fmla="*/ 104 h 119"/>
                <a:gd name="T32" fmla="*/ 130 w 132"/>
                <a:gd name="T33" fmla="*/ 96 h 119"/>
                <a:gd name="T34" fmla="*/ 95 w 132"/>
                <a:gd name="T35" fmla="*/ 7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" h="119">
                  <a:moveTo>
                    <a:pt x="95" y="77"/>
                  </a:moveTo>
                  <a:cubicBezTo>
                    <a:pt x="95" y="77"/>
                    <a:pt x="94" y="77"/>
                    <a:pt x="94" y="76"/>
                  </a:cubicBezTo>
                  <a:cubicBezTo>
                    <a:pt x="92" y="75"/>
                    <a:pt x="93" y="76"/>
                    <a:pt x="93" y="76"/>
                  </a:cubicBezTo>
                  <a:cubicBezTo>
                    <a:pt x="92" y="75"/>
                    <a:pt x="90" y="75"/>
                    <a:pt x="90" y="74"/>
                  </a:cubicBezTo>
                  <a:cubicBezTo>
                    <a:pt x="87" y="73"/>
                    <a:pt x="78" y="64"/>
                    <a:pt x="74" y="62"/>
                  </a:cubicBezTo>
                  <a:cubicBezTo>
                    <a:pt x="74" y="61"/>
                    <a:pt x="71" y="60"/>
                    <a:pt x="71" y="60"/>
                  </a:cubicBezTo>
                  <a:cubicBezTo>
                    <a:pt x="66" y="57"/>
                    <a:pt x="64" y="54"/>
                    <a:pt x="61" y="51"/>
                  </a:cubicBezTo>
                  <a:cubicBezTo>
                    <a:pt x="59" y="50"/>
                    <a:pt x="58" y="49"/>
                    <a:pt x="56" y="47"/>
                  </a:cubicBezTo>
                  <a:cubicBezTo>
                    <a:pt x="51" y="44"/>
                    <a:pt x="49" y="40"/>
                    <a:pt x="47" y="39"/>
                  </a:cubicBezTo>
                  <a:cubicBezTo>
                    <a:pt x="46" y="38"/>
                    <a:pt x="46" y="37"/>
                    <a:pt x="45" y="37"/>
                  </a:cubicBezTo>
                  <a:cubicBezTo>
                    <a:pt x="41" y="31"/>
                    <a:pt x="37" y="26"/>
                    <a:pt x="32" y="21"/>
                  </a:cubicBezTo>
                  <a:cubicBezTo>
                    <a:pt x="27" y="15"/>
                    <a:pt x="21" y="9"/>
                    <a:pt x="17" y="2"/>
                  </a:cubicBezTo>
                  <a:cubicBezTo>
                    <a:pt x="6" y="0"/>
                    <a:pt x="0" y="5"/>
                    <a:pt x="1" y="18"/>
                  </a:cubicBezTo>
                  <a:cubicBezTo>
                    <a:pt x="6" y="37"/>
                    <a:pt x="18" y="56"/>
                    <a:pt x="32" y="74"/>
                  </a:cubicBezTo>
                  <a:cubicBezTo>
                    <a:pt x="47" y="92"/>
                    <a:pt x="65" y="108"/>
                    <a:pt x="83" y="118"/>
                  </a:cubicBezTo>
                  <a:cubicBezTo>
                    <a:pt x="101" y="117"/>
                    <a:pt x="117" y="119"/>
                    <a:pt x="131" y="104"/>
                  </a:cubicBezTo>
                  <a:cubicBezTo>
                    <a:pt x="131" y="101"/>
                    <a:pt x="132" y="98"/>
                    <a:pt x="130" y="96"/>
                  </a:cubicBezTo>
                  <a:cubicBezTo>
                    <a:pt x="118" y="88"/>
                    <a:pt x="106" y="82"/>
                    <a:pt x="95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8B245999-0BD3-421B-84AA-A2EE6F85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2928938"/>
              <a:ext cx="700088" cy="1054100"/>
            </a:xfrm>
            <a:custGeom>
              <a:avLst/>
              <a:gdLst>
                <a:gd name="T0" fmla="*/ 150 w 186"/>
                <a:gd name="T1" fmla="*/ 109 h 279"/>
                <a:gd name="T2" fmla="*/ 181 w 186"/>
                <a:gd name="T3" fmla="*/ 68 h 279"/>
                <a:gd name="T4" fmla="*/ 158 w 186"/>
                <a:gd name="T5" fmla="*/ 52 h 279"/>
                <a:gd name="T6" fmla="*/ 150 w 186"/>
                <a:gd name="T7" fmla="*/ 56 h 279"/>
                <a:gd name="T8" fmla="*/ 137 w 186"/>
                <a:gd name="T9" fmla="*/ 63 h 279"/>
                <a:gd name="T10" fmla="*/ 134 w 186"/>
                <a:gd name="T11" fmla="*/ 21 h 279"/>
                <a:gd name="T12" fmla="*/ 110 w 186"/>
                <a:gd name="T13" fmla="*/ 0 h 279"/>
                <a:gd name="T14" fmla="*/ 104 w 186"/>
                <a:gd name="T15" fmla="*/ 25 h 279"/>
                <a:gd name="T16" fmla="*/ 102 w 186"/>
                <a:gd name="T17" fmla="*/ 76 h 279"/>
                <a:gd name="T18" fmla="*/ 49 w 186"/>
                <a:gd name="T19" fmla="*/ 104 h 279"/>
                <a:gd name="T20" fmla="*/ 38 w 186"/>
                <a:gd name="T21" fmla="*/ 130 h 279"/>
                <a:gd name="T22" fmla="*/ 75 w 186"/>
                <a:gd name="T23" fmla="*/ 144 h 279"/>
                <a:gd name="T24" fmla="*/ 72 w 186"/>
                <a:gd name="T25" fmla="*/ 165 h 279"/>
                <a:gd name="T26" fmla="*/ 55 w 186"/>
                <a:gd name="T27" fmla="*/ 201 h 279"/>
                <a:gd name="T28" fmla="*/ 4 w 186"/>
                <a:gd name="T29" fmla="*/ 253 h 279"/>
                <a:gd name="T30" fmla="*/ 0 w 186"/>
                <a:gd name="T31" fmla="*/ 259 h 279"/>
                <a:gd name="T32" fmla="*/ 23 w 186"/>
                <a:gd name="T33" fmla="*/ 279 h 279"/>
                <a:gd name="T34" fmla="*/ 53 w 186"/>
                <a:gd name="T35" fmla="*/ 268 h 279"/>
                <a:gd name="T36" fmla="*/ 102 w 186"/>
                <a:gd name="T37" fmla="*/ 177 h 279"/>
                <a:gd name="T38" fmla="*/ 103 w 186"/>
                <a:gd name="T39" fmla="*/ 176 h 279"/>
                <a:gd name="T40" fmla="*/ 133 w 186"/>
                <a:gd name="T41" fmla="*/ 117 h 279"/>
                <a:gd name="T42" fmla="*/ 150 w 186"/>
                <a:gd name="T43" fmla="*/ 10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279">
                  <a:moveTo>
                    <a:pt x="150" y="109"/>
                  </a:moveTo>
                  <a:cubicBezTo>
                    <a:pt x="168" y="102"/>
                    <a:pt x="186" y="95"/>
                    <a:pt x="181" y="68"/>
                  </a:cubicBezTo>
                  <a:cubicBezTo>
                    <a:pt x="173" y="56"/>
                    <a:pt x="169" y="53"/>
                    <a:pt x="158" y="52"/>
                  </a:cubicBezTo>
                  <a:cubicBezTo>
                    <a:pt x="155" y="53"/>
                    <a:pt x="152" y="54"/>
                    <a:pt x="150" y="56"/>
                  </a:cubicBezTo>
                  <a:cubicBezTo>
                    <a:pt x="141" y="60"/>
                    <a:pt x="138" y="63"/>
                    <a:pt x="137" y="63"/>
                  </a:cubicBezTo>
                  <a:cubicBezTo>
                    <a:pt x="136" y="48"/>
                    <a:pt x="136" y="35"/>
                    <a:pt x="134" y="21"/>
                  </a:cubicBezTo>
                  <a:cubicBezTo>
                    <a:pt x="126" y="3"/>
                    <a:pt x="125" y="0"/>
                    <a:pt x="110" y="0"/>
                  </a:cubicBezTo>
                  <a:cubicBezTo>
                    <a:pt x="96" y="3"/>
                    <a:pt x="83" y="15"/>
                    <a:pt x="104" y="25"/>
                  </a:cubicBezTo>
                  <a:cubicBezTo>
                    <a:pt x="112" y="33"/>
                    <a:pt x="108" y="67"/>
                    <a:pt x="102" y="76"/>
                  </a:cubicBezTo>
                  <a:cubicBezTo>
                    <a:pt x="84" y="85"/>
                    <a:pt x="66" y="94"/>
                    <a:pt x="49" y="104"/>
                  </a:cubicBezTo>
                  <a:cubicBezTo>
                    <a:pt x="41" y="113"/>
                    <a:pt x="38" y="119"/>
                    <a:pt x="38" y="130"/>
                  </a:cubicBezTo>
                  <a:cubicBezTo>
                    <a:pt x="42" y="156"/>
                    <a:pt x="57" y="139"/>
                    <a:pt x="75" y="144"/>
                  </a:cubicBezTo>
                  <a:cubicBezTo>
                    <a:pt x="77" y="147"/>
                    <a:pt x="74" y="163"/>
                    <a:pt x="72" y="165"/>
                  </a:cubicBezTo>
                  <a:cubicBezTo>
                    <a:pt x="70" y="172"/>
                    <a:pt x="58" y="198"/>
                    <a:pt x="55" y="201"/>
                  </a:cubicBezTo>
                  <a:cubicBezTo>
                    <a:pt x="49" y="221"/>
                    <a:pt x="19" y="243"/>
                    <a:pt x="4" y="253"/>
                  </a:cubicBezTo>
                  <a:cubicBezTo>
                    <a:pt x="2" y="255"/>
                    <a:pt x="1" y="257"/>
                    <a:pt x="0" y="259"/>
                  </a:cubicBezTo>
                  <a:cubicBezTo>
                    <a:pt x="1" y="271"/>
                    <a:pt x="11" y="277"/>
                    <a:pt x="23" y="279"/>
                  </a:cubicBezTo>
                  <a:cubicBezTo>
                    <a:pt x="35" y="278"/>
                    <a:pt x="43" y="278"/>
                    <a:pt x="53" y="268"/>
                  </a:cubicBezTo>
                  <a:cubicBezTo>
                    <a:pt x="71" y="241"/>
                    <a:pt x="91" y="210"/>
                    <a:pt x="102" y="177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9" y="156"/>
                    <a:pt x="121" y="133"/>
                    <a:pt x="133" y="117"/>
                  </a:cubicBezTo>
                  <a:cubicBezTo>
                    <a:pt x="138" y="114"/>
                    <a:pt x="144" y="111"/>
                    <a:pt x="15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347A2584-61D7-47CC-B8CB-5461CDF7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1001" y="2773363"/>
              <a:ext cx="153988" cy="419100"/>
            </a:xfrm>
            <a:custGeom>
              <a:avLst/>
              <a:gdLst>
                <a:gd name="T0" fmla="*/ 13 w 41"/>
                <a:gd name="T1" fmla="*/ 111 h 111"/>
                <a:gd name="T2" fmla="*/ 22 w 41"/>
                <a:gd name="T3" fmla="*/ 108 h 111"/>
                <a:gd name="T4" fmla="*/ 30 w 41"/>
                <a:gd name="T5" fmla="*/ 98 h 111"/>
                <a:gd name="T6" fmla="*/ 41 w 41"/>
                <a:gd name="T7" fmla="*/ 27 h 111"/>
                <a:gd name="T8" fmla="*/ 36 w 41"/>
                <a:gd name="T9" fmla="*/ 3 h 111"/>
                <a:gd name="T10" fmla="*/ 22 w 41"/>
                <a:gd name="T11" fmla="*/ 5 h 111"/>
                <a:gd name="T12" fmla="*/ 18 w 41"/>
                <a:gd name="T13" fmla="*/ 14 h 111"/>
                <a:gd name="T14" fmla="*/ 4 w 41"/>
                <a:gd name="T15" fmla="*/ 77 h 111"/>
                <a:gd name="T16" fmla="*/ 13 w 41"/>
                <a:gd name="T1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11">
                  <a:moveTo>
                    <a:pt x="13" y="111"/>
                  </a:moveTo>
                  <a:cubicBezTo>
                    <a:pt x="17" y="111"/>
                    <a:pt x="20" y="110"/>
                    <a:pt x="22" y="108"/>
                  </a:cubicBezTo>
                  <a:cubicBezTo>
                    <a:pt x="25" y="106"/>
                    <a:pt x="28" y="102"/>
                    <a:pt x="30" y="98"/>
                  </a:cubicBezTo>
                  <a:cubicBezTo>
                    <a:pt x="35" y="74"/>
                    <a:pt x="38" y="51"/>
                    <a:pt x="41" y="27"/>
                  </a:cubicBezTo>
                  <a:cubicBezTo>
                    <a:pt x="41" y="18"/>
                    <a:pt x="40" y="11"/>
                    <a:pt x="36" y="3"/>
                  </a:cubicBezTo>
                  <a:cubicBezTo>
                    <a:pt x="28" y="0"/>
                    <a:pt x="25" y="1"/>
                    <a:pt x="22" y="5"/>
                  </a:cubicBezTo>
                  <a:cubicBezTo>
                    <a:pt x="21" y="7"/>
                    <a:pt x="20" y="10"/>
                    <a:pt x="18" y="14"/>
                  </a:cubicBezTo>
                  <a:cubicBezTo>
                    <a:pt x="12" y="33"/>
                    <a:pt x="8" y="56"/>
                    <a:pt x="4" y="77"/>
                  </a:cubicBezTo>
                  <a:cubicBezTo>
                    <a:pt x="4" y="89"/>
                    <a:pt x="0" y="103"/>
                    <a:pt x="13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EC423836-A7C3-427C-B570-F2E417259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213" y="2663826"/>
              <a:ext cx="695325" cy="744538"/>
            </a:xfrm>
            <a:custGeom>
              <a:avLst/>
              <a:gdLst>
                <a:gd name="T0" fmla="*/ 83 w 185"/>
                <a:gd name="T1" fmla="*/ 112 h 197"/>
                <a:gd name="T2" fmla="*/ 81 w 185"/>
                <a:gd name="T3" fmla="*/ 128 h 197"/>
                <a:gd name="T4" fmla="*/ 76 w 185"/>
                <a:gd name="T5" fmla="*/ 135 h 197"/>
                <a:gd name="T6" fmla="*/ 71 w 185"/>
                <a:gd name="T7" fmla="*/ 144 h 197"/>
                <a:gd name="T8" fmla="*/ 52 w 185"/>
                <a:gd name="T9" fmla="*/ 156 h 197"/>
                <a:gd name="T10" fmla="*/ 43 w 185"/>
                <a:gd name="T11" fmla="*/ 162 h 197"/>
                <a:gd name="T12" fmla="*/ 11 w 185"/>
                <a:gd name="T13" fmla="*/ 181 h 197"/>
                <a:gd name="T14" fmla="*/ 11 w 185"/>
                <a:gd name="T15" fmla="*/ 181 h 197"/>
                <a:gd name="T16" fmla="*/ 0 w 185"/>
                <a:gd name="T17" fmla="*/ 187 h 197"/>
                <a:gd name="T18" fmla="*/ 11 w 185"/>
                <a:gd name="T19" fmla="*/ 193 h 197"/>
                <a:gd name="T20" fmla="*/ 25 w 185"/>
                <a:gd name="T21" fmla="*/ 190 h 197"/>
                <a:gd name="T22" fmla="*/ 43 w 185"/>
                <a:gd name="T23" fmla="*/ 182 h 197"/>
                <a:gd name="T24" fmla="*/ 86 w 185"/>
                <a:gd name="T25" fmla="*/ 169 h 197"/>
                <a:gd name="T26" fmla="*/ 125 w 185"/>
                <a:gd name="T27" fmla="*/ 162 h 197"/>
                <a:gd name="T28" fmla="*/ 139 w 185"/>
                <a:gd name="T29" fmla="*/ 164 h 197"/>
                <a:gd name="T30" fmla="*/ 121 w 185"/>
                <a:gd name="T31" fmla="*/ 192 h 197"/>
                <a:gd name="T32" fmla="*/ 130 w 185"/>
                <a:gd name="T33" fmla="*/ 197 h 197"/>
                <a:gd name="T34" fmla="*/ 185 w 185"/>
                <a:gd name="T35" fmla="*/ 164 h 197"/>
                <a:gd name="T36" fmla="*/ 150 w 185"/>
                <a:gd name="T37" fmla="*/ 131 h 197"/>
                <a:gd name="T38" fmla="*/ 120 w 185"/>
                <a:gd name="T39" fmla="*/ 134 h 197"/>
                <a:gd name="T40" fmla="*/ 96 w 185"/>
                <a:gd name="T41" fmla="*/ 139 h 197"/>
                <a:gd name="T42" fmla="*/ 112 w 185"/>
                <a:gd name="T43" fmla="*/ 124 h 197"/>
                <a:gd name="T44" fmla="*/ 102 w 185"/>
                <a:gd name="T45" fmla="*/ 106 h 197"/>
                <a:gd name="T46" fmla="*/ 130 w 185"/>
                <a:gd name="T47" fmla="*/ 80 h 197"/>
                <a:gd name="T48" fmla="*/ 118 w 185"/>
                <a:gd name="T49" fmla="*/ 67 h 197"/>
                <a:gd name="T50" fmla="*/ 107 w 185"/>
                <a:gd name="T51" fmla="*/ 62 h 197"/>
                <a:gd name="T52" fmla="*/ 125 w 185"/>
                <a:gd name="T53" fmla="*/ 50 h 197"/>
                <a:gd name="T54" fmla="*/ 124 w 185"/>
                <a:gd name="T55" fmla="*/ 7 h 197"/>
                <a:gd name="T56" fmla="*/ 95 w 185"/>
                <a:gd name="T57" fmla="*/ 11 h 197"/>
                <a:gd name="T58" fmla="*/ 95 w 185"/>
                <a:gd name="T59" fmla="*/ 11 h 197"/>
                <a:gd name="T60" fmla="*/ 95 w 185"/>
                <a:gd name="T61" fmla="*/ 41 h 197"/>
                <a:gd name="T62" fmla="*/ 87 w 185"/>
                <a:gd name="T63" fmla="*/ 43 h 197"/>
                <a:gd name="T64" fmla="*/ 81 w 185"/>
                <a:gd name="T65" fmla="*/ 48 h 197"/>
                <a:gd name="T66" fmla="*/ 79 w 185"/>
                <a:gd name="T67" fmla="*/ 72 h 197"/>
                <a:gd name="T68" fmla="*/ 76 w 185"/>
                <a:gd name="T69" fmla="*/ 76 h 197"/>
                <a:gd name="T70" fmla="*/ 64 w 185"/>
                <a:gd name="T71" fmla="*/ 104 h 197"/>
                <a:gd name="T72" fmla="*/ 83 w 185"/>
                <a:gd name="T73" fmla="*/ 11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197">
                  <a:moveTo>
                    <a:pt x="83" y="112"/>
                  </a:moveTo>
                  <a:cubicBezTo>
                    <a:pt x="83" y="116"/>
                    <a:pt x="82" y="126"/>
                    <a:pt x="81" y="128"/>
                  </a:cubicBezTo>
                  <a:cubicBezTo>
                    <a:pt x="81" y="131"/>
                    <a:pt x="78" y="134"/>
                    <a:pt x="76" y="135"/>
                  </a:cubicBezTo>
                  <a:cubicBezTo>
                    <a:pt x="75" y="137"/>
                    <a:pt x="71" y="143"/>
                    <a:pt x="71" y="144"/>
                  </a:cubicBezTo>
                  <a:cubicBezTo>
                    <a:pt x="63" y="152"/>
                    <a:pt x="61" y="149"/>
                    <a:pt x="52" y="156"/>
                  </a:cubicBezTo>
                  <a:cubicBezTo>
                    <a:pt x="50" y="158"/>
                    <a:pt x="46" y="160"/>
                    <a:pt x="43" y="162"/>
                  </a:cubicBezTo>
                  <a:cubicBezTo>
                    <a:pt x="33" y="170"/>
                    <a:pt x="25" y="175"/>
                    <a:pt x="11" y="181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8" y="182"/>
                    <a:pt x="4" y="186"/>
                    <a:pt x="0" y="187"/>
                  </a:cubicBezTo>
                  <a:cubicBezTo>
                    <a:pt x="0" y="193"/>
                    <a:pt x="5" y="193"/>
                    <a:pt x="11" y="193"/>
                  </a:cubicBezTo>
                  <a:cubicBezTo>
                    <a:pt x="17" y="192"/>
                    <a:pt x="22" y="190"/>
                    <a:pt x="25" y="190"/>
                  </a:cubicBezTo>
                  <a:cubicBezTo>
                    <a:pt x="31" y="187"/>
                    <a:pt x="37" y="185"/>
                    <a:pt x="43" y="182"/>
                  </a:cubicBezTo>
                  <a:cubicBezTo>
                    <a:pt x="57" y="177"/>
                    <a:pt x="72" y="172"/>
                    <a:pt x="86" y="169"/>
                  </a:cubicBezTo>
                  <a:cubicBezTo>
                    <a:pt x="94" y="167"/>
                    <a:pt x="113" y="163"/>
                    <a:pt x="125" y="162"/>
                  </a:cubicBezTo>
                  <a:cubicBezTo>
                    <a:pt x="132" y="161"/>
                    <a:pt x="134" y="163"/>
                    <a:pt x="139" y="164"/>
                  </a:cubicBezTo>
                  <a:cubicBezTo>
                    <a:pt x="146" y="176"/>
                    <a:pt x="128" y="188"/>
                    <a:pt x="121" y="192"/>
                  </a:cubicBezTo>
                  <a:cubicBezTo>
                    <a:pt x="121" y="195"/>
                    <a:pt x="125" y="196"/>
                    <a:pt x="130" y="197"/>
                  </a:cubicBezTo>
                  <a:cubicBezTo>
                    <a:pt x="150" y="195"/>
                    <a:pt x="180" y="193"/>
                    <a:pt x="185" y="164"/>
                  </a:cubicBezTo>
                  <a:cubicBezTo>
                    <a:pt x="185" y="137"/>
                    <a:pt x="167" y="133"/>
                    <a:pt x="150" y="131"/>
                  </a:cubicBezTo>
                  <a:cubicBezTo>
                    <a:pt x="146" y="132"/>
                    <a:pt x="135" y="132"/>
                    <a:pt x="120" y="134"/>
                  </a:cubicBezTo>
                  <a:cubicBezTo>
                    <a:pt x="113" y="135"/>
                    <a:pt x="97" y="140"/>
                    <a:pt x="96" y="139"/>
                  </a:cubicBezTo>
                  <a:cubicBezTo>
                    <a:pt x="99" y="134"/>
                    <a:pt x="108" y="128"/>
                    <a:pt x="112" y="124"/>
                  </a:cubicBezTo>
                  <a:cubicBezTo>
                    <a:pt x="114" y="113"/>
                    <a:pt x="107" y="112"/>
                    <a:pt x="102" y="106"/>
                  </a:cubicBezTo>
                  <a:cubicBezTo>
                    <a:pt x="99" y="85"/>
                    <a:pt x="121" y="91"/>
                    <a:pt x="130" y="80"/>
                  </a:cubicBezTo>
                  <a:cubicBezTo>
                    <a:pt x="129" y="73"/>
                    <a:pt x="123" y="70"/>
                    <a:pt x="118" y="67"/>
                  </a:cubicBezTo>
                  <a:cubicBezTo>
                    <a:pt x="113" y="65"/>
                    <a:pt x="109" y="63"/>
                    <a:pt x="107" y="62"/>
                  </a:cubicBezTo>
                  <a:cubicBezTo>
                    <a:pt x="108" y="53"/>
                    <a:pt x="117" y="52"/>
                    <a:pt x="125" y="50"/>
                  </a:cubicBezTo>
                  <a:cubicBezTo>
                    <a:pt x="137" y="41"/>
                    <a:pt x="129" y="17"/>
                    <a:pt x="124" y="7"/>
                  </a:cubicBezTo>
                  <a:cubicBezTo>
                    <a:pt x="115" y="2"/>
                    <a:pt x="98" y="0"/>
                    <a:pt x="95" y="11"/>
                  </a:cubicBezTo>
                  <a:cubicBezTo>
                    <a:pt x="96" y="11"/>
                    <a:pt x="95" y="11"/>
                    <a:pt x="95" y="11"/>
                  </a:cubicBezTo>
                  <a:cubicBezTo>
                    <a:pt x="96" y="21"/>
                    <a:pt x="99" y="30"/>
                    <a:pt x="95" y="41"/>
                  </a:cubicBezTo>
                  <a:cubicBezTo>
                    <a:pt x="92" y="42"/>
                    <a:pt x="90" y="42"/>
                    <a:pt x="87" y="43"/>
                  </a:cubicBezTo>
                  <a:cubicBezTo>
                    <a:pt x="85" y="44"/>
                    <a:pt x="83" y="48"/>
                    <a:pt x="81" y="48"/>
                  </a:cubicBezTo>
                  <a:cubicBezTo>
                    <a:pt x="79" y="59"/>
                    <a:pt x="81" y="67"/>
                    <a:pt x="79" y="72"/>
                  </a:cubicBezTo>
                  <a:cubicBezTo>
                    <a:pt x="78" y="73"/>
                    <a:pt x="77" y="75"/>
                    <a:pt x="76" y="76"/>
                  </a:cubicBezTo>
                  <a:cubicBezTo>
                    <a:pt x="70" y="84"/>
                    <a:pt x="64" y="93"/>
                    <a:pt x="64" y="104"/>
                  </a:cubicBezTo>
                  <a:cubicBezTo>
                    <a:pt x="69" y="112"/>
                    <a:pt x="76" y="105"/>
                    <a:pt x="83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8A5591B9-94E0-4CB3-9D76-B2A127889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726" y="2830513"/>
              <a:ext cx="173038" cy="369888"/>
            </a:xfrm>
            <a:custGeom>
              <a:avLst/>
              <a:gdLst>
                <a:gd name="T0" fmla="*/ 27 w 46"/>
                <a:gd name="T1" fmla="*/ 98 h 98"/>
                <a:gd name="T2" fmla="*/ 35 w 46"/>
                <a:gd name="T3" fmla="*/ 97 h 98"/>
                <a:gd name="T4" fmla="*/ 42 w 46"/>
                <a:gd name="T5" fmla="*/ 94 h 98"/>
                <a:gd name="T6" fmla="*/ 35 w 46"/>
                <a:gd name="T7" fmla="*/ 74 h 98"/>
                <a:gd name="T8" fmla="*/ 35 w 46"/>
                <a:gd name="T9" fmla="*/ 73 h 98"/>
                <a:gd name="T10" fmla="*/ 35 w 46"/>
                <a:gd name="T11" fmla="*/ 48 h 98"/>
                <a:gd name="T12" fmla="*/ 45 w 46"/>
                <a:gd name="T13" fmla="*/ 21 h 98"/>
                <a:gd name="T14" fmla="*/ 38 w 46"/>
                <a:gd name="T15" fmla="*/ 0 h 98"/>
                <a:gd name="T16" fmla="*/ 35 w 46"/>
                <a:gd name="T17" fmla="*/ 0 h 98"/>
                <a:gd name="T18" fmla="*/ 12 w 46"/>
                <a:gd name="T19" fmla="*/ 19 h 98"/>
                <a:gd name="T20" fmla="*/ 6 w 46"/>
                <a:gd name="T21" fmla="*/ 39 h 98"/>
                <a:gd name="T22" fmla="*/ 6 w 46"/>
                <a:gd name="T23" fmla="*/ 82 h 98"/>
                <a:gd name="T24" fmla="*/ 27 w 46"/>
                <a:gd name="T2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8">
                  <a:moveTo>
                    <a:pt x="27" y="98"/>
                  </a:moveTo>
                  <a:cubicBezTo>
                    <a:pt x="30" y="98"/>
                    <a:pt x="32" y="98"/>
                    <a:pt x="35" y="97"/>
                  </a:cubicBezTo>
                  <a:cubicBezTo>
                    <a:pt x="38" y="97"/>
                    <a:pt x="40" y="96"/>
                    <a:pt x="42" y="94"/>
                  </a:cubicBezTo>
                  <a:cubicBezTo>
                    <a:pt x="42" y="85"/>
                    <a:pt x="38" y="80"/>
                    <a:pt x="35" y="74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3" y="63"/>
                    <a:pt x="33" y="55"/>
                    <a:pt x="35" y="48"/>
                  </a:cubicBezTo>
                  <a:cubicBezTo>
                    <a:pt x="37" y="39"/>
                    <a:pt x="41" y="31"/>
                    <a:pt x="45" y="21"/>
                  </a:cubicBezTo>
                  <a:cubicBezTo>
                    <a:pt x="46" y="9"/>
                    <a:pt x="45" y="4"/>
                    <a:pt x="38" y="0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22" y="2"/>
                    <a:pt x="19" y="6"/>
                    <a:pt x="12" y="19"/>
                  </a:cubicBezTo>
                  <a:cubicBezTo>
                    <a:pt x="10" y="24"/>
                    <a:pt x="8" y="31"/>
                    <a:pt x="6" y="39"/>
                  </a:cubicBezTo>
                  <a:cubicBezTo>
                    <a:pt x="2" y="54"/>
                    <a:pt x="0" y="70"/>
                    <a:pt x="6" y="82"/>
                  </a:cubicBezTo>
                  <a:cubicBezTo>
                    <a:pt x="10" y="90"/>
                    <a:pt x="16" y="96"/>
                    <a:pt x="2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2C76C8B3-ED7E-4787-9D4D-EDBC14E4F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3408363"/>
              <a:ext cx="808038" cy="777875"/>
            </a:xfrm>
            <a:custGeom>
              <a:avLst/>
              <a:gdLst>
                <a:gd name="T0" fmla="*/ 132 w 215"/>
                <a:gd name="T1" fmla="*/ 77 h 206"/>
                <a:gd name="T2" fmla="*/ 108 w 215"/>
                <a:gd name="T3" fmla="*/ 74 h 206"/>
                <a:gd name="T4" fmla="*/ 104 w 215"/>
                <a:gd name="T5" fmla="*/ 70 h 206"/>
                <a:gd name="T6" fmla="*/ 108 w 215"/>
                <a:gd name="T7" fmla="*/ 58 h 206"/>
                <a:gd name="T8" fmla="*/ 122 w 215"/>
                <a:gd name="T9" fmla="*/ 41 h 206"/>
                <a:gd name="T10" fmla="*/ 108 w 215"/>
                <a:gd name="T11" fmla="*/ 5 h 206"/>
                <a:gd name="T12" fmla="*/ 106 w 215"/>
                <a:gd name="T13" fmla="*/ 3 h 206"/>
                <a:gd name="T14" fmla="*/ 89 w 215"/>
                <a:gd name="T15" fmla="*/ 1 h 206"/>
                <a:gd name="T16" fmla="*/ 70 w 215"/>
                <a:gd name="T17" fmla="*/ 6 h 206"/>
                <a:gd name="T18" fmla="*/ 68 w 215"/>
                <a:gd name="T19" fmla="*/ 15 h 206"/>
                <a:gd name="T20" fmla="*/ 86 w 215"/>
                <a:gd name="T21" fmla="*/ 23 h 206"/>
                <a:gd name="T22" fmla="*/ 94 w 215"/>
                <a:gd name="T23" fmla="*/ 41 h 206"/>
                <a:gd name="T24" fmla="*/ 84 w 215"/>
                <a:gd name="T25" fmla="*/ 80 h 206"/>
                <a:gd name="T26" fmla="*/ 65 w 215"/>
                <a:gd name="T27" fmla="*/ 86 h 206"/>
                <a:gd name="T28" fmla="*/ 40 w 215"/>
                <a:gd name="T29" fmla="*/ 97 h 206"/>
                <a:gd name="T30" fmla="*/ 32 w 215"/>
                <a:gd name="T31" fmla="*/ 100 h 206"/>
                <a:gd name="T32" fmla="*/ 4 w 215"/>
                <a:gd name="T33" fmla="*/ 102 h 206"/>
                <a:gd name="T34" fmla="*/ 0 w 215"/>
                <a:gd name="T35" fmla="*/ 103 h 206"/>
                <a:gd name="T36" fmla="*/ 4 w 215"/>
                <a:gd name="T37" fmla="*/ 113 h 206"/>
                <a:gd name="T38" fmla="*/ 21 w 215"/>
                <a:gd name="T39" fmla="*/ 124 h 206"/>
                <a:gd name="T40" fmla="*/ 37 w 215"/>
                <a:gd name="T41" fmla="*/ 122 h 206"/>
                <a:gd name="T42" fmla="*/ 65 w 215"/>
                <a:gd name="T43" fmla="*/ 114 h 206"/>
                <a:gd name="T44" fmla="*/ 96 w 215"/>
                <a:gd name="T45" fmla="*/ 118 h 206"/>
                <a:gd name="T46" fmla="*/ 85 w 215"/>
                <a:gd name="T47" fmla="*/ 158 h 206"/>
                <a:gd name="T48" fmla="*/ 66 w 215"/>
                <a:gd name="T49" fmla="*/ 153 h 206"/>
                <a:gd name="T50" fmla="*/ 65 w 215"/>
                <a:gd name="T51" fmla="*/ 153 h 206"/>
                <a:gd name="T52" fmla="*/ 51 w 215"/>
                <a:gd name="T53" fmla="*/ 140 h 206"/>
                <a:gd name="T54" fmla="*/ 53 w 215"/>
                <a:gd name="T55" fmla="*/ 177 h 206"/>
                <a:gd name="T56" fmla="*/ 65 w 215"/>
                <a:gd name="T57" fmla="*/ 202 h 206"/>
                <a:gd name="T58" fmla="*/ 74 w 215"/>
                <a:gd name="T59" fmla="*/ 206 h 206"/>
                <a:gd name="T60" fmla="*/ 108 w 215"/>
                <a:gd name="T61" fmla="*/ 183 h 206"/>
                <a:gd name="T62" fmla="*/ 108 w 215"/>
                <a:gd name="T63" fmla="*/ 182 h 206"/>
                <a:gd name="T64" fmla="*/ 110 w 215"/>
                <a:gd name="T65" fmla="*/ 180 h 206"/>
                <a:gd name="T66" fmla="*/ 126 w 215"/>
                <a:gd name="T67" fmla="*/ 112 h 206"/>
                <a:gd name="T68" fmla="*/ 168 w 215"/>
                <a:gd name="T69" fmla="*/ 108 h 206"/>
                <a:gd name="T70" fmla="*/ 185 w 215"/>
                <a:gd name="T71" fmla="*/ 115 h 206"/>
                <a:gd name="T72" fmla="*/ 202 w 215"/>
                <a:gd name="T73" fmla="*/ 73 h 206"/>
                <a:gd name="T74" fmla="*/ 132 w 215"/>
                <a:gd name="T75" fmla="*/ 7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" h="206">
                  <a:moveTo>
                    <a:pt x="132" y="77"/>
                  </a:moveTo>
                  <a:cubicBezTo>
                    <a:pt x="122" y="78"/>
                    <a:pt x="115" y="78"/>
                    <a:pt x="108" y="74"/>
                  </a:cubicBezTo>
                  <a:cubicBezTo>
                    <a:pt x="107" y="72"/>
                    <a:pt x="105" y="71"/>
                    <a:pt x="104" y="70"/>
                  </a:cubicBezTo>
                  <a:cubicBezTo>
                    <a:pt x="104" y="65"/>
                    <a:pt x="106" y="62"/>
                    <a:pt x="108" y="58"/>
                  </a:cubicBezTo>
                  <a:cubicBezTo>
                    <a:pt x="112" y="52"/>
                    <a:pt x="118" y="46"/>
                    <a:pt x="122" y="41"/>
                  </a:cubicBezTo>
                  <a:cubicBezTo>
                    <a:pt x="127" y="19"/>
                    <a:pt x="122" y="15"/>
                    <a:pt x="108" y="5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0" y="2"/>
                    <a:pt x="94" y="0"/>
                    <a:pt x="89" y="1"/>
                  </a:cubicBezTo>
                  <a:cubicBezTo>
                    <a:pt x="87" y="1"/>
                    <a:pt x="73" y="1"/>
                    <a:pt x="70" y="6"/>
                  </a:cubicBezTo>
                  <a:cubicBezTo>
                    <a:pt x="70" y="7"/>
                    <a:pt x="68" y="14"/>
                    <a:pt x="68" y="15"/>
                  </a:cubicBezTo>
                  <a:cubicBezTo>
                    <a:pt x="65" y="19"/>
                    <a:pt x="81" y="16"/>
                    <a:pt x="86" y="23"/>
                  </a:cubicBezTo>
                  <a:cubicBezTo>
                    <a:pt x="91" y="28"/>
                    <a:pt x="93" y="31"/>
                    <a:pt x="94" y="41"/>
                  </a:cubicBezTo>
                  <a:cubicBezTo>
                    <a:pt x="84" y="55"/>
                    <a:pt x="78" y="60"/>
                    <a:pt x="84" y="80"/>
                  </a:cubicBezTo>
                  <a:cubicBezTo>
                    <a:pt x="80" y="82"/>
                    <a:pt x="73" y="83"/>
                    <a:pt x="65" y="86"/>
                  </a:cubicBezTo>
                  <a:cubicBezTo>
                    <a:pt x="48" y="92"/>
                    <a:pt x="44" y="95"/>
                    <a:pt x="40" y="97"/>
                  </a:cubicBezTo>
                  <a:cubicBezTo>
                    <a:pt x="37" y="98"/>
                    <a:pt x="33" y="99"/>
                    <a:pt x="32" y="100"/>
                  </a:cubicBezTo>
                  <a:cubicBezTo>
                    <a:pt x="29" y="102"/>
                    <a:pt x="27" y="101"/>
                    <a:pt x="4" y="102"/>
                  </a:cubicBezTo>
                  <a:cubicBezTo>
                    <a:pt x="2" y="102"/>
                    <a:pt x="1" y="102"/>
                    <a:pt x="0" y="103"/>
                  </a:cubicBezTo>
                  <a:cubicBezTo>
                    <a:pt x="1" y="106"/>
                    <a:pt x="2" y="110"/>
                    <a:pt x="4" y="113"/>
                  </a:cubicBezTo>
                  <a:cubicBezTo>
                    <a:pt x="9" y="122"/>
                    <a:pt x="11" y="122"/>
                    <a:pt x="21" y="124"/>
                  </a:cubicBezTo>
                  <a:cubicBezTo>
                    <a:pt x="23" y="123"/>
                    <a:pt x="35" y="123"/>
                    <a:pt x="37" y="122"/>
                  </a:cubicBezTo>
                  <a:cubicBezTo>
                    <a:pt x="48" y="121"/>
                    <a:pt x="57" y="116"/>
                    <a:pt x="65" y="114"/>
                  </a:cubicBezTo>
                  <a:cubicBezTo>
                    <a:pt x="77" y="113"/>
                    <a:pt x="90" y="113"/>
                    <a:pt x="96" y="118"/>
                  </a:cubicBezTo>
                  <a:cubicBezTo>
                    <a:pt x="98" y="128"/>
                    <a:pt x="90" y="148"/>
                    <a:pt x="85" y="158"/>
                  </a:cubicBezTo>
                  <a:cubicBezTo>
                    <a:pt x="76" y="167"/>
                    <a:pt x="71" y="163"/>
                    <a:pt x="66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2" y="140"/>
                    <a:pt x="60" y="138"/>
                    <a:pt x="51" y="140"/>
                  </a:cubicBezTo>
                  <a:cubicBezTo>
                    <a:pt x="47" y="150"/>
                    <a:pt x="52" y="165"/>
                    <a:pt x="53" y="177"/>
                  </a:cubicBezTo>
                  <a:cubicBezTo>
                    <a:pt x="57" y="189"/>
                    <a:pt x="57" y="196"/>
                    <a:pt x="65" y="202"/>
                  </a:cubicBezTo>
                  <a:cubicBezTo>
                    <a:pt x="68" y="203"/>
                    <a:pt x="70" y="205"/>
                    <a:pt x="74" y="206"/>
                  </a:cubicBezTo>
                  <a:cubicBezTo>
                    <a:pt x="90" y="204"/>
                    <a:pt x="97" y="197"/>
                    <a:pt x="108" y="183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10" y="181"/>
                    <a:pt x="110" y="181"/>
                    <a:pt x="110" y="180"/>
                  </a:cubicBezTo>
                  <a:cubicBezTo>
                    <a:pt x="122" y="158"/>
                    <a:pt x="129" y="138"/>
                    <a:pt x="126" y="112"/>
                  </a:cubicBezTo>
                  <a:cubicBezTo>
                    <a:pt x="133" y="106"/>
                    <a:pt x="158" y="106"/>
                    <a:pt x="168" y="108"/>
                  </a:cubicBezTo>
                  <a:cubicBezTo>
                    <a:pt x="172" y="110"/>
                    <a:pt x="180" y="111"/>
                    <a:pt x="185" y="115"/>
                  </a:cubicBezTo>
                  <a:cubicBezTo>
                    <a:pt x="201" y="115"/>
                    <a:pt x="215" y="90"/>
                    <a:pt x="202" y="73"/>
                  </a:cubicBezTo>
                  <a:cubicBezTo>
                    <a:pt x="176" y="66"/>
                    <a:pt x="156" y="73"/>
                    <a:pt x="13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B3DCD5B2-CCD2-4ECC-B0CF-BE19F9CA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3252788"/>
              <a:ext cx="203200" cy="363538"/>
            </a:xfrm>
            <a:custGeom>
              <a:avLst/>
              <a:gdLst>
                <a:gd name="T0" fmla="*/ 47 w 54"/>
                <a:gd name="T1" fmla="*/ 54 h 96"/>
                <a:gd name="T2" fmla="*/ 48 w 54"/>
                <a:gd name="T3" fmla="*/ 4 h 96"/>
                <a:gd name="T4" fmla="*/ 47 w 54"/>
                <a:gd name="T5" fmla="*/ 4 h 96"/>
                <a:gd name="T6" fmla="*/ 9 w 54"/>
                <a:gd name="T7" fmla="*/ 48 h 96"/>
                <a:gd name="T8" fmla="*/ 29 w 54"/>
                <a:gd name="T9" fmla="*/ 96 h 96"/>
                <a:gd name="T10" fmla="*/ 45 w 54"/>
                <a:gd name="T11" fmla="*/ 63 h 96"/>
                <a:gd name="T12" fmla="*/ 47 w 54"/>
                <a:gd name="T13" fmla="*/ 5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6">
                  <a:moveTo>
                    <a:pt x="47" y="54"/>
                  </a:moveTo>
                  <a:cubicBezTo>
                    <a:pt x="50" y="38"/>
                    <a:pt x="54" y="16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31" y="0"/>
                    <a:pt x="15" y="35"/>
                    <a:pt x="9" y="48"/>
                  </a:cubicBezTo>
                  <a:cubicBezTo>
                    <a:pt x="4" y="75"/>
                    <a:pt x="0" y="86"/>
                    <a:pt x="29" y="96"/>
                  </a:cubicBezTo>
                  <a:cubicBezTo>
                    <a:pt x="41" y="92"/>
                    <a:pt x="43" y="75"/>
                    <a:pt x="45" y="63"/>
                  </a:cubicBezTo>
                  <a:cubicBezTo>
                    <a:pt x="46" y="60"/>
                    <a:pt x="46" y="57"/>
                    <a:pt x="4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B66A0946-5546-4977-A095-A603294D9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7638" y="3094038"/>
              <a:ext cx="157163" cy="242888"/>
            </a:xfrm>
            <a:custGeom>
              <a:avLst/>
              <a:gdLst>
                <a:gd name="T0" fmla="*/ 5 w 42"/>
                <a:gd name="T1" fmla="*/ 35 h 64"/>
                <a:gd name="T2" fmla="*/ 5 w 42"/>
                <a:gd name="T3" fmla="*/ 35 h 64"/>
                <a:gd name="T4" fmla="*/ 5 w 42"/>
                <a:gd name="T5" fmla="*/ 35 h 64"/>
                <a:gd name="T6" fmla="*/ 1 w 42"/>
                <a:gd name="T7" fmla="*/ 39 h 64"/>
                <a:gd name="T8" fmla="*/ 3 w 42"/>
                <a:gd name="T9" fmla="*/ 54 h 64"/>
                <a:gd name="T10" fmla="*/ 3 w 42"/>
                <a:gd name="T11" fmla="*/ 55 h 64"/>
                <a:gd name="T12" fmla="*/ 3 w 42"/>
                <a:gd name="T13" fmla="*/ 55 h 64"/>
                <a:gd name="T14" fmla="*/ 5 w 42"/>
                <a:gd name="T15" fmla="*/ 57 h 64"/>
                <a:gd name="T16" fmla="*/ 7 w 42"/>
                <a:gd name="T17" fmla="*/ 59 h 64"/>
                <a:gd name="T18" fmla="*/ 7 w 42"/>
                <a:gd name="T19" fmla="*/ 59 h 64"/>
                <a:gd name="T20" fmla="*/ 7 w 42"/>
                <a:gd name="T21" fmla="*/ 59 h 64"/>
                <a:gd name="T22" fmla="*/ 7 w 42"/>
                <a:gd name="T23" fmla="*/ 59 h 64"/>
                <a:gd name="T24" fmla="*/ 7 w 42"/>
                <a:gd name="T25" fmla="*/ 59 h 64"/>
                <a:gd name="T26" fmla="*/ 19 w 42"/>
                <a:gd name="T27" fmla="*/ 64 h 64"/>
                <a:gd name="T28" fmla="*/ 42 w 42"/>
                <a:gd name="T29" fmla="*/ 26 h 64"/>
                <a:gd name="T30" fmla="*/ 5 w 42"/>
                <a:gd name="T31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64">
                  <a:moveTo>
                    <a:pt x="5" y="35"/>
                  </a:move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7"/>
                    <a:pt x="2" y="38"/>
                    <a:pt x="1" y="39"/>
                  </a:cubicBezTo>
                  <a:cubicBezTo>
                    <a:pt x="0" y="46"/>
                    <a:pt x="1" y="51"/>
                    <a:pt x="3" y="54"/>
                  </a:cubicBezTo>
                  <a:cubicBezTo>
                    <a:pt x="3" y="54"/>
                    <a:pt x="3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4" y="56"/>
                    <a:pt x="4" y="56"/>
                    <a:pt x="5" y="57"/>
                  </a:cubicBezTo>
                  <a:cubicBezTo>
                    <a:pt x="5" y="57"/>
                    <a:pt x="6" y="58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10" y="61"/>
                    <a:pt x="14" y="62"/>
                    <a:pt x="19" y="64"/>
                  </a:cubicBezTo>
                  <a:cubicBezTo>
                    <a:pt x="35" y="59"/>
                    <a:pt x="40" y="43"/>
                    <a:pt x="42" y="26"/>
                  </a:cubicBezTo>
                  <a:cubicBezTo>
                    <a:pt x="38" y="0"/>
                    <a:pt x="14" y="20"/>
                    <a:pt x="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316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7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>
            <a:extLst>
              <a:ext uri="{FF2B5EF4-FFF2-40B4-BE49-F238E27FC236}">
                <a16:creationId xmlns:a16="http://schemas.microsoft.com/office/drawing/2014/main" id="{01842D24-8571-4621-86E1-8D6828F63A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976313"/>
            <a:ext cx="31686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FB5055-7EF5-4665-BA45-305827466083}"/>
              </a:ext>
            </a:extLst>
          </p:cNvPr>
          <p:cNvSpPr txBox="1"/>
          <p:nvPr/>
        </p:nvSpPr>
        <p:spPr>
          <a:xfrm>
            <a:off x="5810250" y="2025026"/>
            <a:ext cx="4942379" cy="3269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单摆实验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自主实验：小球作摆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模拟仿真：下载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phyphx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软件，手机作摆；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探讨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：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）用单摆测定当地的重力加速度；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）单摆周期与摆长关系；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2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）影响误差因素有哪些。</a:t>
            </a:r>
          </a:p>
        </p:txBody>
      </p:sp>
    </p:spTree>
    <p:extLst>
      <p:ext uri="{BB962C8B-B14F-4D97-AF65-F5344CB8AC3E}">
        <p14:creationId xmlns:p14="http://schemas.microsoft.com/office/powerpoint/2010/main" val="811722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D2F056C6-7EA9-434E-9892-A28FC7E3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160338"/>
            <a:ext cx="2749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网上资源：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D6ED89A-331E-4FB7-B502-3A1D4C357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1193800"/>
            <a:ext cx="86407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>
                <a:hlinkClick r:id="rId2"/>
              </a:rPr>
              <a:t>https://phet.colorado.edu/sims/html/masses-and-springs-basics/latest/masses-and-springs-basics_zh_CN.html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FCB7972C-4D6C-4229-A52C-FFE97A7260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2349500"/>
            <a:ext cx="4500563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">
            <a:extLst>
              <a:ext uri="{FF2B5EF4-FFF2-40B4-BE49-F238E27FC236}">
                <a16:creationId xmlns:a16="http://schemas.microsoft.com/office/drawing/2014/main" id="{3E9EFAF2-C8CD-4AD3-8553-956EFF44D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4830763"/>
            <a:ext cx="4681537" cy="169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4">
            <a:extLst>
              <a:ext uri="{FF2B5EF4-FFF2-40B4-BE49-F238E27FC236}">
                <a16:creationId xmlns:a16="http://schemas.microsoft.com/office/drawing/2014/main" id="{63AF9F7C-C545-4B5B-931A-04A3BEF3D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454275"/>
            <a:ext cx="3429000" cy="4000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82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>
            <a:extLst>
              <a:ext uri="{FF2B5EF4-FFF2-40B4-BE49-F238E27FC236}">
                <a16:creationId xmlns:a16="http://schemas.microsoft.com/office/drawing/2014/main" id="{D2F056C6-7EA9-434E-9892-A28FC7E3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160338"/>
            <a:ext cx="2749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网上资源：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50BD1F68-AD6E-4B8E-B5E2-404CC36E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427163"/>
            <a:ext cx="84248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>
                <a:hlinkClick r:id="rId2"/>
              </a:rPr>
              <a:t>https://phet.colorado.edu/sims/html/wave-interference/latest/wave-interference_zh_CN.html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E7A6EB4B-6F1D-481D-9A74-660B9DBE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627492"/>
            <a:ext cx="7707312" cy="370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66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品 4"/>
          <p:cNvSpPr txBox="1"/>
          <p:nvPr/>
        </p:nvSpPr>
        <p:spPr>
          <a:xfrm>
            <a:off x="2168165" y="264321"/>
            <a:ext cx="521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一、大学物理实验的任务</a:t>
            </a:r>
          </a:p>
        </p:txBody>
      </p:sp>
      <p:sp>
        <p:nvSpPr>
          <p:cNvPr id="23" name="出品 22"/>
          <p:cNvSpPr txBox="1"/>
          <p:nvPr/>
        </p:nvSpPr>
        <p:spPr>
          <a:xfrm>
            <a:off x="1033105" y="2414382"/>
            <a:ext cx="343599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ea"/>
                <a:sym typeface="+mn-lt"/>
              </a:rPr>
              <a:t>尊守工作规范的良好习惯；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ea"/>
                <a:sym typeface="+mn-lt"/>
              </a:rPr>
              <a:t>注重细节、认真态度；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ea"/>
                <a:sym typeface="+mn-lt"/>
              </a:rPr>
              <a:t>实事求是。</a:t>
            </a:r>
            <a:endParaRPr lang="en-US" altLang="zh-CN" sz="2000" dirty="0">
              <a:latin typeface="+mn-ea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CC5F561-7AF6-4687-8ED4-125D965E0E89}"/>
              </a:ext>
            </a:extLst>
          </p:cNvPr>
          <p:cNvGrpSpPr/>
          <p:nvPr/>
        </p:nvGrpSpPr>
        <p:grpSpPr>
          <a:xfrm>
            <a:off x="4635781" y="2034279"/>
            <a:ext cx="2973903" cy="2662493"/>
            <a:chOff x="657957" y="2249759"/>
            <a:chExt cx="3592932" cy="3164876"/>
          </a:xfrm>
        </p:grpSpPr>
        <p:sp>
          <p:nvSpPr>
            <p:cNvPr id="9" name="出品 6">
              <a:extLst>
                <a:ext uri="{FF2B5EF4-FFF2-40B4-BE49-F238E27FC236}">
                  <a16:creationId xmlns:a16="http://schemas.microsoft.com/office/drawing/2014/main" id="{88B677EF-35DC-406A-BBBB-DA1A67C06E86}"/>
                </a:ext>
              </a:extLst>
            </p:cNvPr>
            <p:cNvSpPr/>
            <p:nvPr/>
          </p:nvSpPr>
          <p:spPr>
            <a:xfrm>
              <a:off x="841862" y="2282771"/>
              <a:ext cx="2880000" cy="2880000"/>
            </a:xfrm>
            <a:prstGeom prst="ellipse">
              <a:avLst/>
            </a:prstGeom>
            <a:noFill/>
            <a:ln w="1016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出品 20">
              <a:extLst>
                <a:ext uri="{FF2B5EF4-FFF2-40B4-BE49-F238E27FC236}">
                  <a16:creationId xmlns:a16="http://schemas.microsoft.com/office/drawing/2014/main" id="{6B95C985-8165-4D3B-A64E-CC58F17B693C}"/>
                </a:ext>
              </a:extLst>
            </p:cNvPr>
            <p:cNvSpPr/>
            <p:nvPr/>
          </p:nvSpPr>
          <p:spPr>
            <a:xfrm>
              <a:off x="1561862" y="3030908"/>
              <a:ext cx="1435287" cy="141216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cs typeface="+mn-ea"/>
                  <a:sym typeface="+mn-lt"/>
                </a:rPr>
                <a:t>根本任务</a:t>
              </a:r>
            </a:p>
          </p:txBody>
        </p:sp>
        <p:sp>
          <p:nvSpPr>
            <p:cNvPr id="11" name="出品 20">
              <a:extLst>
                <a:ext uri="{FF2B5EF4-FFF2-40B4-BE49-F238E27FC236}">
                  <a16:creationId xmlns:a16="http://schemas.microsoft.com/office/drawing/2014/main" id="{B3D6E4D9-6B1B-4CA0-A18D-0234B39B6E89}"/>
                </a:ext>
              </a:extLst>
            </p:cNvPr>
            <p:cNvSpPr/>
            <p:nvPr/>
          </p:nvSpPr>
          <p:spPr>
            <a:xfrm>
              <a:off x="657957" y="2249759"/>
              <a:ext cx="1087339" cy="10698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工作规范</a:t>
              </a:r>
            </a:p>
          </p:txBody>
        </p:sp>
        <p:sp>
          <p:nvSpPr>
            <p:cNvPr id="12" name="出品 20">
              <a:extLst>
                <a:ext uri="{FF2B5EF4-FFF2-40B4-BE49-F238E27FC236}">
                  <a16:creationId xmlns:a16="http://schemas.microsoft.com/office/drawing/2014/main" id="{8ADAE63D-7585-406A-8CC7-92E356E0B878}"/>
                </a:ext>
              </a:extLst>
            </p:cNvPr>
            <p:cNvSpPr>
              <a:spLocks/>
            </p:cNvSpPr>
            <p:nvPr/>
          </p:nvSpPr>
          <p:spPr>
            <a:xfrm>
              <a:off x="952227" y="4344815"/>
              <a:ext cx="1087339" cy="10698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知识积累</a:t>
              </a:r>
            </a:p>
          </p:txBody>
        </p:sp>
        <p:sp>
          <p:nvSpPr>
            <p:cNvPr id="13" name="出品 20">
              <a:extLst>
                <a:ext uri="{FF2B5EF4-FFF2-40B4-BE49-F238E27FC236}">
                  <a16:creationId xmlns:a16="http://schemas.microsoft.com/office/drawing/2014/main" id="{B75C6F58-9BCA-4C9B-8A02-9888F8656F33}"/>
                </a:ext>
              </a:extLst>
            </p:cNvPr>
            <p:cNvSpPr/>
            <p:nvPr/>
          </p:nvSpPr>
          <p:spPr>
            <a:xfrm>
              <a:off x="3163550" y="2934874"/>
              <a:ext cx="1087339" cy="10698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016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cs typeface="+mn-ea"/>
                  <a:sym typeface="+mn-lt"/>
                </a:rPr>
                <a:t>能力培养</a:t>
              </a:r>
            </a:p>
          </p:txBody>
        </p:sp>
      </p:grpSp>
      <p:sp>
        <p:nvSpPr>
          <p:cNvPr id="19" name="出品 23">
            <a:extLst>
              <a:ext uri="{FF2B5EF4-FFF2-40B4-BE49-F238E27FC236}">
                <a16:creationId xmlns:a16="http://schemas.microsoft.com/office/drawing/2014/main" id="{E51302FC-A529-4B63-ACED-E97FB42C3182}"/>
              </a:ext>
            </a:extLst>
          </p:cNvPr>
          <p:cNvSpPr txBox="1"/>
          <p:nvPr/>
        </p:nvSpPr>
        <p:spPr>
          <a:xfrm>
            <a:off x="969638" y="1853276"/>
            <a:ext cx="467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F4E79"/>
                </a:solidFill>
                <a:cs typeface="+mn-ea"/>
                <a:sym typeface="+mn-lt"/>
              </a:rPr>
              <a:t>工作规范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EECFA1-C34A-49C8-A2BD-044E7B1F430A}"/>
              </a:ext>
            </a:extLst>
          </p:cNvPr>
          <p:cNvSpPr txBox="1"/>
          <p:nvPr/>
        </p:nvSpPr>
        <p:spPr>
          <a:xfrm>
            <a:off x="1524665" y="1054105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、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根本任务</a:t>
            </a:r>
          </a:p>
        </p:txBody>
      </p:sp>
      <p:sp>
        <p:nvSpPr>
          <p:cNvPr id="20" name="出品 23">
            <a:extLst>
              <a:ext uri="{FF2B5EF4-FFF2-40B4-BE49-F238E27FC236}">
                <a16:creationId xmlns:a16="http://schemas.microsoft.com/office/drawing/2014/main" id="{C25CB24C-50E8-4212-96CE-0A36C3A1CDBD}"/>
              </a:ext>
            </a:extLst>
          </p:cNvPr>
          <p:cNvSpPr txBox="1"/>
          <p:nvPr/>
        </p:nvSpPr>
        <p:spPr>
          <a:xfrm>
            <a:off x="1033105" y="4240006"/>
            <a:ext cx="467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F4E79"/>
                </a:solidFill>
                <a:cs typeface="+mn-ea"/>
                <a:sym typeface="+mn-lt"/>
              </a:rPr>
              <a:t>知识积累</a:t>
            </a:r>
          </a:p>
        </p:txBody>
      </p:sp>
      <p:sp>
        <p:nvSpPr>
          <p:cNvPr id="21" name="出品 22">
            <a:extLst>
              <a:ext uri="{FF2B5EF4-FFF2-40B4-BE49-F238E27FC236}">
                <a16:creationId xmlns:a16="http://schemas.microsoft.com/office/drawing/2014/main" id="{A1C4D196-3C0C-4E3F-A77D-DCE075C0FDE8}"/>
              </a:ext>
            </a:extLst>
          </p:cNvPr>
          <p:cNvSpPr txBox="1"/>
          <p:nvPr/>
        </p:nvSpPr>
        <p:spPr>
          <a:xfrm>
            <a:off x="1033211" y="4770481"/>
            <a:ext cx="639120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理论：力、热、光、电、近代物理等；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器件：测量范围、适用条件、测量精度等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常识：电表内阻多大、光的波长等；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实验常用方法：对称测量法、比较法、逐差法等。</a:t>
            </a:r>
            <a:endParaRPr lang="en-US" altLang="zh-CN" dirty="0">
              <a:latin typeface="+mn-ea"/>
              <a:cs typeface="+mn-ea"/>
              <a:sym typeface="+mn-lt"/>
            </a:endParaRPr>
          </a:p>
        </p:txBody>
      </p:sp>
      <p:sp>
        <p:nvSpPr>
          <p:cNvPr id="22" name="出品 23">
            <a:extLst>
              <a:ext uri="{FF2B5EF4-FFF2-40B4-BE49-F238E27FC236}">
                <a16:creationId xmlns:a16="http://schemas.microsoft.com/office/drawing/2014/main" id="{54453D67-3E2E-43DF-A0ED-4D99F6AEB1B7}"/>
              </a:ext>
            </a:extLst>
          </p:cNvPr>
          <p:cNvSpPr txBox="1"/>
          <p:nvPr/>
        </p:nvSpPr>
        <p:spPr>
          <a:xfrm>
            <a:off x="7730045" y="1856964"/>
            <a:ext cx="4678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F4E79"/>
                </a:solidFill>
                <a:cs typeface="+mn-ea"/>
                <a:sym typeface="+mn-lt"/>
              </a:rPr>
              <a:t>能力培养</a:t>
            </a:r>
          </a:p>
        </p:txBody>
      </p:sp>
      <p:sp>
        <p:nvSpPr>
          <p:cNvPr id="24" name="出品 22">
            <a:extLst>
              <a:ext uri="{FF2B5EF4-FFF2-40B4-BE49-F238E27FC236}">
                <a16:creationId xmlns:a16="http://schemas.microsoft.com/office/drawing/2014/main" id="{107475E5-7A1A-47FD-A0FB-CA14474C4528}"/>
              </a:ext>
            </a:extLst>
          </p:cNvPr>
          <p:cNvSpPr txBox="1"/>
          <p:nvPr/>
        </p:nvSpPr>
        <p:spPr>
          <a:xfrm>
            <a:off x="7738953" y="2494239"/>
            <a:ext cx="4419618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动手能力、报告书写能力</a:t>
            </a:r>
            <a:r>
              <a:rPr lang="zh-CN" altLang="en-US" dirty="0">
                <a:latin typeface="+mn-ea"/>
                <a:cs typeface="+mn-ea"/>
                <a:sym typeface="+mn-lt"/>
              </a:rPr>
              <a:t>；</a:t>
            </a:r>
            <a:endParaRPr lang="en-US" altLang="zh-CN" dirty="0">
              <a:latin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学会看仪器面板、图标及说明书；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故障判断及处理；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不确定度的控制与评估；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测量仪器的选择；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实验方案的设计；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实验仪器的设计。</a:t>
            </a:r>
            <a:endParaRPr lang="zh-CN" altLang="en-US" b="1" dirty="0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6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/>
      <p:bldP spid="20" grpId="0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出品 4"/>
          <p:cNvSpPr txBox="1"/>
          <p:nvPr/>
        </p:nvSpPr>
        <p:spPr>
          <a:xfrm>
            <a:off x="2168165" y="264321"/>
            <a:ext cx="562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一、实验课程要求与任务</a:t>
            </a:r>
          </a:p>
        </p:txBody>
      </p:sp>
      <p:grpSp>
        <p:nvGrpSpPr>
          <p:cNvPr id="22" name="出品 21"/>
          <p:cNvGrpSpPr/>
          <p:nvPr/>
        </p:nvGrpSpPr>
        <p:grpSpPr>
          <a:xfrm>
            <a:off x="1753235" y="2343314"/>
            <a:ext cx="8974455" cy="3060000"/>
            <a:chOff x="2761" y="3185"/>
            <a:chExt cx="14133" cy="4369"/>
          </a:xfrm>
        </p:grpSpPr>
        <p:sp>
          <p:nvSpPr>
            <p:cNvPr id="14" name="出品 13"/>
            <p:cNvSpPr/>
            <p:nvPr/>
          </p:nvSpPr>
          <p:spPr>
            <a:xfrm>
              <a:off x="2761" y="3185"/>
              <a:ext cx="14133" cy="43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半闭框 14"/>
            <p:cNvSpPr/>
            <p:nvPr/>
          </p:nvSpPr>
          <p:spPr>
            <a:xfrm>
              <a:off x="2761" y="3185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半闭框 15"/>
            <p:cNvSpPr/>
            <p:nvPr/>
          </p:nvSpPr>
          <p:spPr>
            <a:xfrm>
              <a:off x="15142" y="6524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出品 16"/>
            <p:cNvSpPr txBox="1"/>
            <p:nvPr/>
          </p:nvSpPr>
          <p:spPr>
            <a:xfrm>
              <a:off x="3072" y="3717"/>
              <a:ext cx="13552" cy="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测量误差与不确定度的</a:t>
              </a:r>
              <a:r>
                <a:rPr lang="zh-CN" altLang="en-US" sz="2000" b="1" dirty="0">
                  <a:latin typeface="+mn-ea"/>
                  <a:cs typeface="+mn-ea"/>
                  <a:sym typeface="+mn-lt"/>
                </a:rPr>
                <a:t>基本概念，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能逐步学会用</a:t>
              </a:r>
              <a:r>
                <a:rPr lang="zh-CN" altLang="en-US" sz="2000" b="1" dirty="0">
                  <a:latin typeface="+mn-ea"/>
                  <a:cs typeface="+mn-ea"/>
                  <a:sym typeface="+mn-lt"/>
                </a:rPr>
                <a:t>不确定度对直接测量和间接测量的结果进行评估</a:t>
              </a:r>
              <a:r>
                <a:rPr lang="zh-CN" altLang="en-US" sz="2000" dirty="0">
                  <a:latin typeface="+mn-ea"/>
                  <a:cs typeface="+mn-ea"/>
                  <a:sym typeface="+mn-lt"/>
                </a:rPr>
                <a:t>；</a:t>
              </a:r>
              <a:endParaRPr lang="en-US" altLang="zh-CN" sz="2000" dirty="0">
                <a:latin typeface="+mn-ea"/>
                <a:cs typeface="+mn-ea"/>
                <a:sym typeface="+mn-lt"/>
              </a:endParaRPr>
            </a:p>
            <a:p>
              <a:pPr marL="457200" indent="-457200">
                <a:lnSpc>
                  <a:spcPct val="150000"/>
                </a:lnSpc>
                <a:buFont typeface="+mj-lt"/>
                <a:buAutoNum type="alphaLcParenR"/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处理实验数据的一些常用方法。包括列表法、作图法和最小二乘法等，</a:t>
              </a:r>
              <a:r>
                <a:rPr lang="zh-CN" altLang="en-US" sz="2000" dirty="0">
                  <a:solidFill>
                    <a:srgbClr val="3D74A7"/>
                  </a:solidFill>
                  <a:latin typeface="+mn-ea"/>
                  <a:cs typeface="+mn-ea"/>
                  <a:sym typeface="+mn-lt"/>
                </a:rPr>
                <a:t>亦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+mn-ea"/>
                  <a:sym typeface="+mn-lt"/>
                </a:rPr>
                <a:t>包括用计算机通用软件处理实验数据的基本方法。</a:t>
              </a:r>
              <a:endPara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淘出品 1">
            <a:extLst>
              <a:ext uri="{FF2B5EF4-FFF2-40B4-BE49-F238E27FC236}">
                <a16:creationId xmlns:a16="http://schemas.microsoft.com/office/drawing/2014/main" id="{6D5C2BEF-A7A8-4975-AC6C-9A0D3B7D10D8}"/>
              </a:ext>
            </a:extLst>
          </p:cNvPr>
          <p:cNvGrpSpPr/>
          <p:nvPr/>
        </p:nvGrpSpPr>
        <p:grpSpPr>
          <a:xfrm>
            <a:off x="1753234" y="1690001"/>
            <a:ext cx="8974455" cy="528915"/>
            <a:chOff x="5834" y="3118"/>
            <a:chExt cx="11342" cy="668"/>
          </a:xfrm>
        </p:grpSpPr>
        <p:sp>
          <p:nvSpPr>
            <p:cNvPr id="23" name="淘出品 7">
              <a:extLst>
                <a:ext uri="{FF2B5EF4-FFF2-40B4-BE49-F238E27FC236}">
                  <a16:creationId xmlns:a16="http://schemas.microsoft.com/office/drawing/2014/main" id="{3BF715C6-E765-482D-8035-25ABF2C8B9D6}"/>
                </a:ext>
              </a:extLst>
            </p:cNvPr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淘出品 8">
              <a:extLst>
                <a:ext uri="{FF2B5EF4-FFF2-40B4-BE49-F238E27FC236}">
                  <a16:creationId xmlns:a16="http://schemas.microsoft.com/office/drawing/2014/main" id="{EC869DC2-F2BD-4083-964C-E55681DA4F80}"/>
                </a:ext>
              </a:extLst>
            </p:cNvPr>
            <p:cNvSpPr txBox="1"/>
            <p:nvPr/>
          </p:nvSpPr>
          <p:spPr>
            <a:xfrm>
              <a:off x="6089" y="3210"/>
              <a:ext cx="10759" cy="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1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） 掌控测量误差的</a:t>
              </a:r>
              <a:r>
                <a:rPr lang="zh-CN" altLang="en-US" sz="2000" b="1" dirty="0">
                  <a:solidFill>
                    <a:srgbClr val="FFFF00"/>
                  </a:solidFill>
                  <a:latin typeface="+mn-ea"/>
                  <a:cs typeface="+mn-ea"/>
                  <a:sym typeface="+mn-lt"/>
                </a:rPr>
                <a:t>基本知识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，具备正确处理实验数据的</a:t>
              </a:r>
              <a:r>
                <a:rPr lang="zh-CN" altLang="en-US" sz="2000" b="1" dirty="0">
                  <a:solidFill>
                    <a:srgbClr val="FFFF00"/>
                  </a:solidFill>
                  <a:latin typeface="+mn-ea"/>
                  <a:cs typeface="+mn-ea"/>
                  <a:sym typeface="+mn-lt"/>
                </a:rPr>
                <a:t>基本能力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20D413E-3E0D-492B-B962-6F5548F2972C}"/>
              </a:ext>
            </a:extLst>
          </p:cNvPr>
          <p:cNvSpPr txBox="1"/>
          <p:nvPr/>
        </p:nvSpPr>
        <p:spPr>
          <a:xfrm>
            <a:off x="1524665" y="1054105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、 基本要求</a:t>
            </a:r>
          </a:p>
        </p:txBody>
      </p:sp>
    </p:spTree>
    <p:extLst>
      <p:ext uri="{BB962C8B-B14F-4D97-AF65-F5344CB8AC3E}">
        <p14:creationId xmlns:p14="http://schemas.microsoft.com/office/powerpoint/2010/main" val="21928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出品 4"/>
          <p:cNvSpPr txBox="1"/>
          <p:nvPr/>
        </p:nvSpPr>
        <p:spPr>
          <a:xfrm>
            <a:off x="2168164" y="264321"/>
            <a:ext cx="486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一、实验课程要求与任务</a:t>
            </a:r>
          </a:p>
        </p:txBody>
      </p:sp>
      <p:grpSp>
        <p:nvGrpSpPr>
          <p:cNvPr id="22" name="出品 21"/>
          <p:cNvGrpSpPr/>
          <p:nvPr/>
        </p:nvGrpSpPr>
        <p:grpSpPr>
          <a:xfrm>
            <a:off x="1753235" y="2343314"/>
            <a:ext cx="8974455" cy="3060000"/>
            <a:chOff x="2761" y="3185"/>
            <a:chExt cx="14133" cy="4369"/>
          </a:xfrm>
        </p:grpSpPr>
        <p:sp>
          <p:nvSpPr>
            <p:cNvPr id="14" name="出品 13"/>
            <p:cNvSpPr/>
            <p:nvPr/>
          </p:nvSpPr>
          <p:spPr>
            <a:xfrm>
              <a:off x="2761" y="3185"/>
              <a:ext cx="14133" cy="43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半闭框 14"/>
            <p:cNvSpPr/>
            <p:nvPr/>
          </p:nvSpPr>
          <p:spPr>
            <a:xfrm>
              <a:off x="2761" y="3185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半闭框 15"/>
            <p:cNvSpPr/>
            <p:nvPr/>
          </p:nvSpPr>
          <p:spPr>
            <a:xfrm>
              <a:off x="15142" y="6524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出品 16"/>
            <p:cNvSpPr txBox="1"/>
            <p:nvPr/>
          </p:nvSpPr>
          <p:spPr>
            <a:xfrm>
              <a:off x="3072" y="3717"/>
              <a:ext cx="13552" cy="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例如：长度、质量、时间、热量、温度、湿度、压强、压力、电流、电压、电阻、磁感应强度、光强度、折射率、电子电荷、普朗克常量、里德堡常量等</a:t>
              </a:r>
              <a:r>
                <a:rPr lang="zh-CN" altLang="en-US" sz="2000" b="1" dirty="0">
                  <a:latin typeface="+mn-ea"/>
                  <a:cs typeface="+mn-ea"/>
                  <a:sym typeface="+mn-lt"/>
                </a:rPr>
                <a:t>常用物理量及物性参数的测量。</a:t>
              </a:r>
              <a:r>
                <a:rPr lang="zh-CN" altLang="en-US" sz="2000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+mn-ea"/>
                  <a:sym typeface="+mn-lt"/>
                </a:rPr>
                <a:t>注意加强数字化测量技术和计算技术在物理实验教学中的应用。</a:t>
              </a:r>
            </a:p>
          </p:txBody>
        </p:sp>
      </p:grpSp>
      <p:grpSp>
        <p:nvGrpSpPr>
          <p:cNvPr id="13" name="淘出品 1">
            <a:extLst>
              <a:ext uri="{FF2B5EF4-FFF2-40B4-BE49-F238E27FC236}">
                <a16:creationId xmlns:a16="http://schemas.microsoft.com/office/drawing/2014/main" id="{6D5C2BEF-A7A8-4975-AC6C-9A0D3B7D10D8}"/>
              </a:ext>
            </a:extLst>
          </p:cNvPr>
          <p:cNvGrpSpPr/>
          <p:nvPr/>
        </p:nvGrpSpPr>
        <p:grpSpPr>
          <a:xfrm>
            <a:off x="1753234" y="1690001"/>
            <a:ext cx="8974455" cy="528915"/>
            <a:chOff x="5834" y="3118"/>
            <a:chExt cx="11342" cy="668"/>
          </a:xfrm>
        </p:grpSpPr>
        <p:sp>
          <p:nvSpPr>
            <p:cNvPr id="23" name="淘出品 7">
              <a:extLst>
                <a:ext uri="{FF2B5EF4-FFF2-40B4-BE49-F238E27FC236}">
                  <a16:creationId xmlns:a16="http://schemas.microsoft.com/office/drawing/2014/main" id="{3BF715C6-E765-482D-8035-25ABF2C8B9D6}"/>
                </a:ext>
              </a:extLst>
            </p:cNvPr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淘出品 8">
              <a:extLst>
                <a:ext uri="{FF2B5EF4-FFF2-40B4-BE49-F238E27FC236}">
                  <a16:creationId xmlns:a16="http://schemas.microsoft.com/office/drawing/2014/main" id="{EC869DC2-F2BD-4083-964C-E55681DA4F80}"/>
                </a:ext>
              </a:extLst>
            </p:cNvPr>
            <p:cNvSpPr txBox="1"/>
            <p:nvPr/>
          </p:nvSpPr>
          <p:spPr>
            <a:xfrm>
              <a:off x="6089" y="3210"/>
              <a:ext cx="10759" cy="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） 掌控基本物理量的</a:t>
              </a:r>
              <a:r>
                <a:rPr lang="zh-CN" altLang="en-US" sz="2000" b="1" dirty="0">
                  <a:solidFill>
                    <a:srgbClr val="FFFF00"/>
                  </a:solidFill>
                  <a:latin typeface="+mn-ea"/>
                  <a:cs typeface="+mn-ea"/>
                  <a:sym typeface="+mn-lt"/>
                </a:rPr>
                <a:t>测量方法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8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出品 4"/>
          <p:cNvSpPr txBox="1"/>
          <p:nvPr/>
        </p:nvSpPr>
        <p:spPr>
          <a:xfrm>
            <a:off x="2168165" y="264321"/>
            <a:ext cx="4600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cs typeface="+mn-ea"/>
                <a:sym typeface="+mn-lt"/>
              </a:rPr>
              <a:t>一、实验课程要求与任务</a:t>
            </a:r>
          </a:p>
        </p:txBody>
      </p:sp>
      <p:grpSp>
        <p:nvGrpSpPr>
          <p:cNvPr id="22" name="出品 21"/>
          <p:cNvGrpSpPr/>
          <p:nvPr/>
        </p:nvGrpSpPr>
        <p:grpSpPr>
          <a:xfrm>
            <a:off x="1753235" y="2343314"/>
            <a:ext cx="8974455" cy="3060000"/>
            <a:chOff x="2761" y="3185"/>
            <a:chExt cx="14133" cy="4369"/>
          </a:xfrm>
        </p:grpSpPr>
        <p:sp>
          <p:nvSpPr>
            <p:cNvPr id="14" name="出品 13"/>
            <p:cNvSpPr/>
            <p:nvPr/>
          </p:nvSpPr>
          <p:spPr>
            <a:xfrm>
              <a:off x="2761" y="3185"/>
              <a:ext cx="14133" cy="43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半闭框 14"/>
            <p:cNvSpPr/>
            <p:nvPr/>
          </p:nvSpPr>
          <p:spPr>
            <a:xfrm>
              <a:off x="2761" y="3185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半闭框 15"/>
            <p:cNvSpPr/>
            <p:nvPr/>
          </p:nvSpPr>
          <p:spPr>
            <a:xfrm>
              <a:off x="15142" y="6524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olidFill>
              <a:srgbClr val="1F4E79"/>
            </a:solidFill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出品 16"/>
            <p:cNvSpPr txBox="1"/>
            <p:nvPr/>
          </p:nvSpPr>
          <p:spPr>
            <a:xfrm>
              <a:off x="3072" y="4172"/>
              <a:ext cx="13552" cy="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+mn-ea"/>
                  <a:cs typeface="+mn-ea"/>
                  <a:sym typeface="+mn-lt"/>
                </a:rPr>
                <a:t>例如：比较法、转换法、放大法、模拟法、补偿法、平衡法和干涉、衍射法，以及在近代科学研究和工程技术中的广泛应用的其他方法。</a:t>
              </a:r>
            </a:p>
            <a:p>
              <a:pPr>
                <a:lnSpc>
                  <a:spcPct val="150000"/>
                </a:lnSpc>
              </a:pP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淘出品 1">
            <a:extLst>
              <a:ext uri="{FF2B5EF4-FFF2-40B4-BE49-F238E27FC236}">
                <a16:creationId xmlns:a16="http://schemas.microsoft.com/office/drawing/2014/main" id="{6D5C2BEF-A7A8-4975-AC6C-9A0D3B7D10D8}"/>
              </a:ext>
            </a:extLst>
          </p:cNvPr>
          <p:cNvGrpSpPr/>
          <p:nvPr/>
        </p:nvGrpSpPr>
        <p:grpSpPr>
          <a:xfrm>
            <a:off x="1753234" y="1690001"/>
            <a:ext cx="8974455" cy="528915"/>
            <a:chOff x="5834" y="3118"/>
            <a:chExt cx="11342" cy="668"/>
          </a:xfrm>
        </p:grpSpPr>
        <p:sp>
          <p:nvSpPr>
            <p:cNvPr id="23" name="淘出品 7">
              <a:extLst>
                <a:ext uri="{FF2B5EF4-FFF2-40B4-BE49-F238E27FC236}">
                  <a16:creationId xmlns:a16="http://schemas.microsoft.com/office/drawing/2014/main" id="{3BF715C6-E765-482D-8035-25ABF2C8B9D6}"/>
                </a:ext>
              </a:extLst>
            </p:cNvPr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淘出品 8">
              <a:extLst>
                <a:ext uri="{FF2B5EF4-FFF2-40B4-BE49-F238E27FC236}">
                  <a16:creationId xmlns:a16="http://schemas.microsoft.com/office/drawing/2014/main" id="{EC869DC2-F2BD-4083-964C-E55681DA4F80}"/>
                </a:ext>
              </a:extLst>
            </p:cNvPr>
            <p:cNvSpPr txBox="1"/>
            <p:nvPr/>
          </p:nvSpPr>
          <p:spPr>
            <a:xfrm>
              <a:off x="6089" y="3210"/>
              <a:ext cx="10759" cy="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（</a:t>
              </a:r>
              <a:r>
                <a:rPr lang="en-US" altLang="zh-CN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3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） 了解常用的物理</a:t>
              </a:r>
              <a:r>
                <a:rPr lang="zh-CN" altLang="en-US" sz="2000" b="1" dirty="0">
                  <a:solidFill>
                    <a:srgbClr val="FFFF00"/>
                  </a:solidFill>
                  <a:latin typeface="+mn-ea"/>
                  <a:cs typeface="+mn-ea"/>
                  <a:sym typeface="+mn-lt"/>
                </a:rPr>
                <a:t>实验方法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，并逐步学会使用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741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261.扁平学说毕业论文答辩PPT模版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tucjel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3628</Words>
  <Application>Microsoft Office PowerPoint</Application>
  <PresentationFormat>宽屏</PresentationFormat>
  <Paragraphs>449</Paragraphs>
  <Slides>57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黑体</vt:lpstr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第一PPT，www.1ppt.com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keywords/>
  <dc:description/>
  <cp:lastModifiedBy>Guo S</cp:lastModifiedBy>
  <cp:revision>448</cp:revision>
  <dcterms:created xsi:type="dcterms:W3CDTF">2016-04-09T13:02:00Z</dcterms:created>
  <dcterms:modified xsi:type="dcterms:W3CDTF">2022-03-17T09:21:03Z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