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391" r:id="rId2"/>
    <p:sldId id="582" r:id="rId3"/>
    <p:sldId id="584" r:id="rId4"/>
    <p:sldId id="598" r:id="rId5"/>
    <p:sldId id="599" r:id="rId6"/>
    <p:sldId id="600" r:id="rId7"/>
    <p:sldId id="615" r:id="rId8"/>
    <p:sldId id="602" r:id="rId9"/>
    <p:sldId id="605" r:id="rId10"/>
    <p:sldId id="607" r:id="rId11"/>
    <p:sldId id="617" r:id="rId12"/>
    <p:sldId id="616" r:id="rId13"/>
    <p:sldId id="618" r:id="rId14"/>
    <p:sldId id="26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00FF"/>
    <a:srgbClr val="0000FF"/>
    <a:srgbClr val="339933"/>
    <a:srgbClr val="FF00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CEEB2-F3D1-4C8F-8772-9DFD6977C7E3}" type="datetimeFigureOut">
              <a:rPr lang="zh-CN" altLang="en-US" smtClean="0"/>
              <a:t>2022/4/17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62721-9857-4CBA-AC07-640D0D506505}" type="slidenum">
              <a:rPr lang="zh-CN" altLang="en-US" smtClean="0"/>
              <a:t>‹#›</a:t>
            </a:fld>
            <a:endParaRPr lang="zh-CN" altLang="en-US"/>
          </a:p>
        </p:txBody>
      </p:sp>
    </p:spTree>
    <p:extLst>
      <p:ext uri="{BB962C8B-B14F-4D97-AF65-F5344CB8AC3E}">
        <p14:creationId xmlns:p14="http://schemas.microsoft.com/office/powerpoint/2010/main" val="603438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462244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6902388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6835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9349319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6869250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116749577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825625"/>
            <a:ext cx="515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5026411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2222228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4190350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891756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3274072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69016097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0" descr="bj">
            <a:extLst>
              <a:ext uri="{FF2B5EF4-FFF2-40B4-BE49-F238E27FC236}">
                <a16:creationId xmlns:a16="http://schemas.microsoft.com/office/drawing/2014/main" id="{6E640D72-4987-4116-8022-6C479FA39CD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134101"/>
            <a:ext cx="12192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20">
            <a:extLst>
              <a:ext uri="{FF2B5EF4-FFF2-40B4-BE49-F238E27FC236}">
                <a16:creationId xmlns:a16="http://schemas.microsoft.com/office/drawing/2014/main" id="{24AF985F-0AC1-47BC-BD5D-70882BC4DB1F}"/>
              </a:ext>
            </a:extLst>
          </p:cNvPr>
          <p:cNvGrpSpPr>
            <a:grpSpLocks/>
          </p:cNvGrpSpPr>
          <p:nvPr userDrawn="1"/>
        </p:nvGrpSpPr>
        <p:grpSpPr bwMode="auto">
          <a:xfrm>
            <a:off x="9074151" y="6415089"/>
            <a:ext cx="264583" cy="327025"/>
            <a:chOff x="3492" y="3902"/>
            <a:chExt cx="155" cy="257"/>
          </a:xfrm>
        </p:grpSpPr>
        <p:sp>
          <p:nvSpPr>
            <p:cNvPr id="462869" name="AutoShape 21">
              <a:hlinkClick r:id="" action="ppaction://hlinkshowjump?jump=lastslide"/>
              <a:extLst>
                <a:ext uri="{FF2B5EF4-FFF2-40B4-BE49-F238E27FC236}">
                  <a16:creationId xmlns:a16="http://schemas.microsoft.com/office/drawing/2014/main" id="{63A58433-06AD-4ED7-95C4-53D1D5C429DB}"/>
                </a:ext>
              </a:extLst>
            </p:cNvPr>
            <p:cNvSpPr>
              <a:spLocks noChangeArrowheads="1"/>
            </p:cNvSpPr>
            <p:nvPr userDrawn="1"/>
          </p:nvSpPr>
          <p:spPr bwMode="auto">
            <a:xfrm rot="5400000">
              <a:off x="3441" y="3953"/>
              <a:ext cx="257" cy="155"/>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eaLnBrk="1" hangingPunct="1">
                <a:defRPr/>
              </a:pPr>
              <a:endParaRPr lang="zh-CN" altLang="en-US" sz="1800"/>
            </a:p>
          </p:txBody>
        </p:sp>
        <p:sp>
          <p:nvSpPr>
            <p:cNvPr id="1037" name="Line 22">
              <a:hlinkClick r:id="" action="ppaction://hlinkshowjump?jump=lastslide"/>
              <a:extLst>
                <a:ext uri="{FF2B5EF4-FFF2-40B4-BE49-F238E27FC236}">
                  <a16:creationId xmlns:a16="http://schemas.microsoft.com/office/drawing/2014/main" id="{0E24EAC1-573B-44C7-A43B-4F26BC6649B7}"/>
                </a:ext>
              </a:extLst>
            </p:cNvPr>
            <p:cNvSpPr>
              <a:spLocks noChangeShapeType="1"/>
            </p:cNvSpPr>
            <p:nvPr userDrawn="1"/>
          </p:nvSpPr>
          <p:spPr bwMode="auto">
            <a:xfrm>
              <a:off x="3647" y="3923"/>
              <a:ext cx="0" cy="203"/>
            </a:xfrm>
            <a:prstGeom prst="line">
              <a:avLst/>
            </a:prstGeom>
            <a:noFill/>
            <a:ln w="28575">
              <a:solidFill>
                <a:srgbClr val="ACEAFE"/>
              </a:solidFill>
              <a:round/>
              <a:headEnd/>
              <a:tailEnd/>
            </a:ln>
            <a:effectLst>
              <a:prstShdw prst="shdw17" dist="17961" dir="2700000">
                <a:srgbClr val="678C98"/>
              </a:prstShdw>
            </a:effectLst>
            <a:extLst>
              <a:ext uri="{909E8E84-426E-40DD-AFC4-6F175D3DCCD1}">
                <a14:hiddenFill xmlns:a14="http://schemas.microsoft.com/office/drawing/2010/main">
                  <a:noFill/>
                </a14:hiddenFill>
              </a:ext>
            </a:extLst>
          </p:spPr>
          <p:txBody>
            <a:bodyPr/>
            <a:lstStyle/>
            <a:p>
              <a:endParaRPr lang="zh-CN" altLang="en-US" sz="1800"/>
            </a:p>
          </p:txBody>
        </p:sp>
      </p:grpSp>
      <p:sp>
        <p:nvSpPr>
          <p:cNvPr id="462871" name="AutoShape 23">
            <a:hlinkClick r:id="" action="ppaction://hlinkshowjump?jump=nextslide"/>
            <a:extLst>
              <a:ext uri="{FF2B5EF4-FFF2-40B4-BE49-F238E27FC236}">
                <a16:creationId xmlns:a16="http://schemas.microsoft.com/office/drawing/2014/main" id="{6E59A259-DA15-4D12-AC75-91068BB2A90A}"/>
              </a:ext>
            </a:extLst>
          </p:cNvPr>
          <p:cNvSpPr>
            <a:spLocks noChangeArrowheads="1"/>
          </p:cNvSpPr>
          <p:nvPr userDrawn="1"/>
        </p:nvSpPr>
        <p:spPr bwMode="auto">
          <a:xfrm rot="5400000">
            <a:off x="10016597" y="6446310"/>
            <a:ext cx="327025" cy="264583"/>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eaLnBrk="1" hangingPunct="1">
              <a:defRPr/>
            </a:pPr>
            <a:endParaRPr lang="zh-CN" altLang="en-US" sz="1800"/>
          </a:p>
        </p:txBody>
      </p:sp>
      <p:sp>
        <p:nvSpPr>
          <p:cNvPr id="462872" name="AutoShape 24">
            <a:hlinkClick r:id="" action="ppaction://hlinkshowjump?jump=previousslide"/>
            <a:extLst>
              <a:ext uri="{FF2B5EF4-FFF2-40B4-BE49-F238E27FC236}">
                <a16:creationId xmlns:a16="http://schemas.microsoft.com/office/drawing/2014/main" id="{7182A14C-D214-49CD-A304-AFB4D49ED115}"/>
              </a:ext>
            </a:extLst>
          </p:cNvPr>
          <p:cNvSpPr>
            <a:spLocks noChangeArrowheads="1"/>
          </p:cNvSpPr>
          <p:nvPr userDrawn="1"/>
        </p:nvSpPr>
        <p:spPr bwMode="auto">
          <a:xfrm rot="16200000">
            <a:off x="10746846" y="6446309"/>
            <a:ext cx="327025" cy="264584"/>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eaLnBrk="1" hangingPunct="1">
              <a:defRPr/>
            </a:pPr>
            <a:endParaRPr lang="zh-CN" altLang="en-US" sz="1800"/>
          </a:p>
        </p:txBody>
      </p:sp>
      <p:grpSp>
        <p:nvGrpSpPr>
          <p:cNvPr id="1030" name="Group 25">
            <a:extLst>
              <a:ext uri="{FF2B5EF4-FFF2-40B4-BE49-F238E27FC236}">
                <a16:creationId xmlns:a16="http://schemas.microsoft.com/office/drawing/2014/main" id="{ADB7F0A0-280B-46BF-9DD4-3B9AECC1F83C}"/>
              </a:ext>
            </a:extLst>
          </p:cNvPr>
          <p:cNvGrpSpPr>
            <a:grpSpLocks/>
          </p:cNvGrpSpPr>
          <p:nvPr userDrawn="1"/>
        </p:nvGrpSpPr>
        <p:grpSpPr bwMode="auto">
          <a:xfrm>
            <a:off x="11688233" y="6415089"/>
            <a:ext cx="264584" cy="327025"/>
            <a:chOff x="4558" y="3875"/>
            <a:chExt cx="155" cy="257"/>
          </a:xfrm>
        </p:grpSpPr>
        <p:sp>
          <p:nvSpPr>
            <p:cNvPr id="462874" name="AutoShape 26">
              <a:hlinkClick r:id="" action="ppaction://hlinkshowjump?jump=firstslide"/>
              <a:extLst>
                <a:ext uri="{FF2B5EF4-FFF2-40B4-BE49-F238E27FC236}">
                  <a16:creationId xmlns:a16="http://schemas.microsoft.com/office/drawing/2014/main" id="{2B7A4E97-A37B-4756-899C-14270F6CC74C}"/>
                </a:ext>
              </a:extLst>
            </p:cNvPr>
            <p:cNvSpPr>
              <a:spLocks noChangeArrowheads="1"/>
            </p:cNvSpPr>
            <p:nvPr userDrawn="1"/>
          </p:nvSpPr>
          <p:spPr bwMode="auto">
            <a:xfrm rot="16200000">
              <a:off x="4507" y="3926"/>
              <a:ext cx="257" cy="155"/>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eaLnBrk="1" hangingPunct="1">
                <a:defRPr/>
              </a:pPr>
              <a:endParaRPr lang="zh-CN" altLang="en-US" sz="1800"/>
            </a:p>
          </p:txBody>
        </p:sp>
        <p:sp>
          <p:nvSpPr>
            <p:cNvPr id="1035" name="Line 27">
              <a:extLst>
                <a:ext uri="{FF2B5EF4-FFF2-40B4-BE49-F238E27FC236}">
                  <a16:creationId xmlns:a16="http://schemas.microsoft.com/office/drawing/2014/main" id="{4AE502DC-8D9E-4E6D-BC9F-95F6402BF671}"/>
                </a:ext>
              </a:extLst>
            </p:cNvPr>
            <p:cNvSpPr>
              <a:spLocks noChangeShapeType="1"/>
            </p:cNvSpPr>
            <p:nvPr userDrawn="1"/>
          </p:nvSpPr>
          <p:spPr bwMode="auto">
            <a:xfrm>
              <a:off x="4558" y="3896"/>
              <a:ext cx="0" cy="203"/>
            </a:xfrm>
            <a:prstGeom prst="line">
              <a:avLst/>
            </a:prstGeom>
            <a:noFill/>
            <a:ln w="28575">
              <a:solidFill>
                <a:srgbClr val="ACEAFE"/>
              </a:solidFill>
              <a:round/>
              <a:headEnd/>
              <a:tailEnd/>
            </a:ln>
            <a:effectLst>
              <a:prstShdw prst="shdw17" dist="17961" dir="2700000">
                <a:srgbClr val="678C98"/>
              </a:prstShdw>
            </a:effectLst>
            <a:extLst>
              <a:ext uri="{909E8E84-426E-40DD-AFC4-6F175D3DCCD1}">
                <a14:hiddenFill xmlns:a14="http://schemas.microsoft.com/office/drawing/2010/main">
                  <a:noFill/>
                </a14:hiddenFill>
              </a:ext>
            </a:extLst>
          </p:spPr>
          <p:txBody>
            <a:bodyPr/>
            <a:lstStyle/>
            <a:p>
              <a:endParaRPr lang="zh-CN" altLang="en-US" sz="1800"/>
            </a:p>
          </p:txBody>
        </p:sp>
      </p:grpSp>
      <p:pic>
        <p:nvPicPr>
          <p:cNvPr id="1031" name="Picture 37" descr="bj">
            <a:extLst>
              <a:ext uri="{FF2B5EF4-FFF2-40B4-BE49-F238E27FC236}">
                <a16:creationId xmlns:a16="http://schemas.microsoft.com/office/drawing/2014/main" id="{0132B7B4-21ED-473D-B3D4-DF007C87E628}"/>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1"/>
            <a:ext cx="121920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33">
            <a:extLst>
              <a:ext uri="{FF2B5EF4-FFF2-40B4-BE49-F238E27FC236}">
                <a16:creationId xmlns:a16="http://schemas.microsoft.com/office/drawing/2014/main" id="{AC10BE33-A0C8-4960-A49D-6E647A4F047E}"/>
              </a:ext>
            </a:extLst>
          </p:cNvPr>
          <p:cNvSpPr>
            <a:spLocks noChangeArrowheads="1"/>
          </p:cNvSpPr>
          <p:nvPr userDrawn="1"/>
        </p:nvSpPr>
        <p:spPr bwMode="auto">
          <a:xfrm>
            <a:off x="0" y="911226"/>
            <a:ext cx="12192000" cy="73025"/>
          </a:xfrm>
          <a:prstGeom prst="rect">
            <a:avLst/>
          </a:prstGeom>
          <a:gradFill rotWithShape="1">
            <a:gsLst>
              <a:gs pos="0">
                <a:srgbClr val="FF3300"/>
              </a:gs>
              <a:gs pos="100000">
                <a:schemeClr val="bg1"/>
              </a:gs>
            </a:gsLst>
            <a:lin ang="0" scaled="1"/>
          </a:gradFill>
          <a:ln>
            <a:noFill/>
          </a:ln>
          <a:effectLst/>
        </p:spPr>
        <p:txBody>
          <a:bodyPr wrap="none" anchor="ct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eaLnBrk="1" hangingPunct="1">
              <a:defRPr/>
            </a:pPr>
            <a:endParaRPr lang="zh-CN" altLang="en-US" sz="2400"/>
          </a:p>
        </p:txBody>
      </p:sp>
      <p:sp>
        <p:nvSpPr>
          <p:cNvPr id="1033" name="Rectangle 34">
            <a:extLst>
              <a:ext uri="{FF2B5EF4-FFF2-40B4-BE49-F238E27FC236}">
                <a16:creationId xmlns:a16="http://schemas.microsoft.com/office/drawing/2014/main" id="{E058D2D5-3E50-4E7F-AC5B-3AC586F64FAA}"/>
              </a:ext>
            </a:extLst>
          </p:cNvPr>
          <p:cNvSpPr>
            <a:spLocks noChangeArrowheads="1"/>
          </p:cNvSpPr>
          <p:nvPr userDrawn="1"/>
        </p:nvSpPr>
        <p:spPr bwMode="auto">
          <a:xfrm>
            <a:off x="0" y="6173789"/>
            <a:ext cx="12192000" cy="73025"/>
          </a:xfrm>
          <a:prstGeom prst="rect">
            <a:avLst/>
          </a:prstGeom>
          <a:gradFill rotWithShape="1">
            <a:gsLst>
              <a:gs pos="0">
                <a:schemeClr val="bg1"/>
              </a:gs>
              <a:gs pos="100000">
                <a:srgbClr val="FF3300"/>
              </a:gs>
            </a:gsLst>
            <a:lin ang="0" scaled="1"/>
          </a:gradFill>
          <a:ln>
            <a:noFill/>
          </a:ln>
          <a:effectLst/>
        </p:spPr>
        <p:txBody>
          <a:bodyPr wrap="none" anchor="ct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eaLnBrk="1" hangingPunct="1">
              <a:defRPr/>
            </a:pPr>
            <a:endParaRPr lang="zh-CN" altLang="en-US" sz="2400"/>
          </a:p>
        </p:txBody>
      </p:sp>
    </p:spTree>
    <p:extLst>
      <p:ext uri="{BB962C8B-B14F-4D97-AF65-F5344CB8AC3E}">
        <p14:creationId xmlns:p14="http://schemas.microsoft.com/office/powerpoint/2010/main" val="20670433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aryun.ustcori.com:3230/"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图片1a">
            <a:extLst>
              <a:ext uri="{FF2B5EF4-FFF2-40B4-BE49-F238E27FC236}">
                <a16:creationId xmlns:a16="http://schemas.microsoft.com/office/drawing/2014/main" id="{440D3FE6-0D2A-403D-9AFE-E7202C8E9E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4025"/>
            <a:ext cx="12192000" cy="630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4">
            <a:extLst>
              <a:ext uri="{FF2B5EF4-FFF2-40B4-BE49-F238E27FC236}">
                <a16:creationId xmlns:a16="http://schemas.microsoft.com/office/drawing/2014/main" id="{9F4402C6-2528-42C3-85C6-3D1071619EBF}"/>
              </a:ext>
            </a:extLst>
          </p:cNvPr>
          <p:cNvSpPr>
            <a:spLocks noChangeArrowheads="1"/>
          </p:cNvSpPr>
          <p:nvPr/>
        </p:nvSpPr>
        <p:spPr bwMode="auto">
          <a:xfrm>
            <a:off x="0" y="5949950"/>
            <a:ext cx="12192000" cy="908050"/>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1" u="none" strike="noStrike" kern="1200" cap="none" spc="0" normalizeH="0" baseline="0" noProof="0">
                <a:ln>
                  <a:noFill/>
                </a:ln>
                <a:solidFill>
                  <a:srgbClr val="0033CC"/>
                </a:solidFill>
                <a:effectLst/>
                <a:uLnTx/>
                <a:uFillTx/>
                <a:latin typeface="Times New Roman" panose="02020603050405020304" pitchFamily="18" charset="0"/>
                <a:ea typeface="华文中宋" panose="02010600040101010101" pitchFamily="2" charset="-122"/>
                <a:cs typeface="+mn-cs"/>
              </a:rPr>
              <a:t>                                                       </a:t>
            </a:r>
            <a:endParaRPr kumimoji="1" lang="en-US" altLang="zh-CN" sz="2800" b="1" i="1" u="none" strike="noStrike" kern="1200" cap="none" spc="0" normalizeH="0" baseline="0" noProof="0">
              <a:ln>
                <a:noFill/>
              </a:ln>
              <a:solidFill>
                <a:srgbClr val="000066"/>
              </a:solidFill>
              <a:effectLst/>
              <a:uLnTx/>
              <a:uFillTx/>
              <a:latin typeface="Times New Roman" panose="02020603050405020304" pitchFamily="18" charset="0"/>
              <a:ea typeface="华文中宋" panose="02010600040101010101" pitchFamily="2" charset="-122"/>
              <a:cs typeface="+mn-cs"/>
            </a:endParaRPr>
          </a:p>
        </p:txBody>
      </p:sp>
      <p:sp>
        <p:nvSpPr>
          <p:cNvPr id="4100" name="Rectangle 5">
            <a:extLst>
              <a:ext uri="{FF2B5EF4-FFF2-40B4-BE49-F238E27FC236}">
                <a16:creationId xmlns:a16="http://schemas.microsoft.com/office/drawing/2014/main" id="{2EFD7C4B-0B27-4B15-9C4B-46E1E78281DA}"/>
              </a:ext>
            </a:extLst>
          </p:cNvPr>
          <p:cNvSpPr>
            <a:spLocks noChangeArrowheads="1"/>
          </p:cNvSpPr>
          <p:nvPr/>
        </p:nvSpPr>
        <p:spPr bwMode="auto">
          <a:xfrm>
            <a:off x="0" y="0"/>
            <a:ext cx="12192000" cy="908050"/>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8080"/>
              </a:solidFill>
              <a:effectLst/>
              <a:uLnTx/>
              <a:uFillTx/>
              <a:latin typeface="Arial" panose="020B0604020202020204" pitchFamily="34" charset="0"/>
              <a:ea typeface="华文中宋" panose="02010600040101010101" pitchFamily="2" charset="-122"/>
              <a:cs typeface="+mn-cs"/>
            </a:endParaRPr>
          </a:p>
        </p:txBody>
      </p:sp>
      <p:sp>
        <p:nvSpPr>
          <p:cNvPr id="4101" name="WordArt 8">
            <a:extLst>
              <a:ext uri="{FF2B5EF4-FFF2-40B4-BE49-F238E27FC236}">
                <a16:creationId xmlns:a16="http://schemas.microsoft.com/office/drawing/2014/main" id="{B269F40B-D199-4B7D-97D1-04796A2A81B9}"/>
              </a:ext>
            </a:extLst>
          </p:cNvPr>
          <p:cNvSpPr>
            <a:spLocks noChangeArrowheads="1" noChangeShapeType="1" noTextEdit="1"/>
          </p:cNvSpPr>
          <p:nvPr/>
        </p:nvSpPr>
        <p:spPr bwMode="auto">
          <a:xfrm>
            <a:off x="5199063" y="4845846"/>
            <a:ext cx="4127501" cy="50323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0" cap="none" spc="0" normalizeH="0" baseline="0" noProof="0" dirty="0">
                <a:ln>
                  <a:noFill/>
                </a:ln>
                <a:solidFill>
                  <a:srgbClr val="000066"/>
                </a:solidFill>
                <a:effectLst>
                  <a:prstShdw prst="shdw13" dist="53882" dir="13500000">
                    <a:srgbClr val="808080">
                      <a:alpha val="50000"/>
                    </a:srgbClr>
                  </a:prstShdw>
                </a:effectLst>
                <a:uLnTx/>
                <a:uFillTx/>
                <a:latin typeface="华文隶书" panose="02010800040101010101" pitchFamily="2" charset="-122"/>
                <a:ea typeface="华文隶书" panose="02010800040101010101" pitchFamily="2" charset="-122"/>
                <a:cs typeface="+mn-cs"/>
              </a:rPr>
              <a:t>物理实验（一）</a:t>
            </a:r>
          </a:p>
        </p:txBody>
      </p:sp>
      <p:sp>
        <p:nvSpPr>
          <p:cNvPr id="4102" name="WordArt 9">
            <a:extLst>
              <a:ext uri="{FF2B5EF4-FFF2-40B4-BE49-F238E27FC236}">
                <a16:creationId xmlns:a16="http://schemas.microsoft.com/office/drawing/2014/main" id="{319DB3AC-9A8D-4A7B-B7D2-43A0DAC759D0}"/>
              </a:ext>
            </a:extLst>
          </p:cNvPr>
          <p:cNvSpPr>
            <a:spLocks noChangeArrowheads="1" noChangeShapeType="1" noTextEdit="1"/>
          </p:cNvSpPr>
          <p:nvPr/>
        </p:nvSpPr>
        <p:spPr bwMode="auto">
          <a:xfrm>
            <a:off x="5199063" y="2440777"/>
            <a:ext cx="5816450" cy="156289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593"/>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华文隶书" panose="02010800040101010101" pitchFamily="2" charset="-122"/>
                <a:ea typeface="华文隶书" panose="02010800040101010101" pitchFamily="2" charset="-122"/>
                <a:cs typeface="+mn-cs"/>
              </a:rPr>
              <a:t>实验</a:t>
            </a:r>
            <a:r>
              <a:rPr lang="en-US" altLang="zh-CN" sz="3600" b="1" dirty="0">
                <a:solidFill>
                  <a:srgbClr val="002060"/>
                </a:solidFill>
                <a:effectLst>
                  <a:outerShdw blurRad="38100" dist="38100" dir="2700000" algn="tl">
                    <a:srgbClr val="000000">
                      <a:alpha val="43137"/>
                    </a:srgbClr>
                  </a:outerShdw>
                </a:effectLst>
                <a:latin typeface="华文隶书" panose="02010800040101010101" pitchFamily="2" charset="-122"/>
                <a:ea typeface="华文隶书" panose="02010800040101010101" pitchFamily="2" charset="-122"/>
              </a:rPr>
              <a:t>5</a:t>
            </a:r>
            <a:r>
              <a:rPr kumimoji="0" lang="zh-CN" alt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华文隶书" panose="02010800040101010101" pitchFamily="2" charset="-122"/>
                <a:ea typeface="华文隶书" panose="02010800040101010101" pitchFamily="2" charset="-122"/>
                <a:cs typeface="+mn-cs"/>
              </a:rPr>
              <a:t>、虚拟仿真实验</a:t>
            </a:r>
            <a:r>
              <a:rPr kumimoji="0" lang="en-US" altLang="zh-CN"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华文隶书" panose="02010800040101010101" pitchFamily="2" charset="-122"/>
                <a:ea typeface="华文隶书" panose="0201080004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华文隶书" panose="02010800040101010101" pitchFamily="2" charset="-122"/>
                <a:ea typeface="华文隶书" panose="02010800040101010101" pitchFamily="2" charset="-122"/>
                <a:cs typeface="+mn-cs"/>
              </a:rPr>
              <a:t>碰撞实验</a:t>
            </a:r>
          </a:p>
        </p:txBody>
      </p:sp>
      <p:sp>
        <p:nvSpPr>
          <p:cNvPr id="4103" name="WordArt 8">
            <a:extLst>
              <a:ext uri="{FF2B5EF4-FFF2-40B4-BE49-F238E27FC236}">
                <a16:creationId xmlns:a16="http://schemas.microsoft.com/office/drawing/2014/main" id="{B4C11DEF-AC3B-4B93-BA66-A7584C5A60D2}"/>
              </a:ext>
            </a:extLst>
          </p:cNvPr>
          <p:cNvSpPr>
            <a:spLocks noChangeArrowheads="1" noChangeShapeType="1" noTextEdit="1"/>
          </p:cNvSpPr>
          <p:nvPr/>
        </p:nvSpPr>
        <p:spPr bwMode="auto">
          <a:xfrm>
            <a:off x="5364163" y="4724401"/>
            <a:ext cx="4127501" cy="8286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3600" b="1" i="0" u="none" strike="noStrike" kern="10" cap="none" spc="0" normalizeH="0" baseline="0" noProof="0">
              <a:ln>
                <a:noFill/>
              </a:ln>
              <a:solidFill>
                <a:srgbClr val="000066"/>
              </a:solidFill>
              <a:effectLst>
                <a:prstShdw prst="shdw13" dist="53882" dir="13500000">
                  <a:srgbClr val="808080">
                    <a:alpha val="50000"/>
                  </a:srgbClr>
                </a:prstShdw>
              </a:effectLst>
              <a:uLnTx/>
              <a:uFillTx/>
              <a:latin typeface="华文隶书" panose="02010800040101010101" pitchFamily="2" charset="-122"/>
              <a:ea typeface="华文隶书" panose="02010800040101010101" pitchFamily="2" charset="-122"/>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2" name="Rectangle 2">
                <a:extLst>
                  <a:ext uri="{FF2B5EF4-FFF2-40B4-BE49-F238E27FC236}">
                    <a16:creationId xmlns:a16="http://schemas.microsoft.com/office/drawing/2014/main" id="{C3396233-93B2-4ED4-B463-096E100240CB}"/>
                  </a:ext>
                </a:extLst>
              </p:cNvPr>
              <p:cNvSpPr>
                <a:spLocks noChangeArrowheads="1"/>
              </p:cNvSpPr>
              <p:nvPr/>
            </p:nvSpPr>
            <p:spPr bwMode="auto">
              <a:xfrm>
                <a:off x="693174" y="1166842"/>
                <a:ext cx="8878529" cy="452431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457200" indent="-457200" algn="just">
                  <a:buFont typeface="+mj-lt"/>
                  <a:buAutoNum type="arabicPeriod" startAt="6"/>
                </a:pPr>
                <a:r>
                  <a:rPr lang="zh-CN" altLang="en-US" sz="2400" b="1" dirty="0">
                    <a:solidFill>
                      <a:srgbClr val="000066"/>
                    </a:solidFill>
                    <a:latin typeface="Times New Roman" panose="02020603050405020304" pitchFamily="18" charset="0"/>
                    <a:ea typeface="华文中宋" panose="02010600040101010101" pitchFamily="2" charset="-122"/>
                  </a:rPr>
                  <a:t>双击“毫秒计时器”，点击“仪器反面”的电源开关，默认功能是</a:t>
                </a:r>
                <a:r>
                  <a:rPr lang="en-US" altLang="zh-CN" sz="2400" b="1" dirty="0">
                    <a:solidFill>
                      <a:srgbClr val="000066"/>
                    </a:solidFill>
                    <a:latin typeface="Times New Roman" panose="02020603050405020304" pitchFamily="18" charset="0"/>
                    <a:ea typeface="华文中宋" panose="02010600040101010101" pitchFamily="2" charset="-122"/>
                  </a:rPr>
                  <a:t>S</a:t>
                </a:r>
                <a:r>
                  <a:rPr lang="en-US" altLang="zh-CN" sz="2400" b="1" baseline="-25000" dirty="0">
                    <a:solidFill>
                      <a:srgbClr val="000066"/>
                    </a:solidFill>
                    <a:latin typeface="Times New Roman" panose="02020603050405020304" pitchFamily="18" charset="0"/>
                    <a:ea typeface="华文中宋" panose="02010600040101010101" pitchFamily="2" charset="-122"/>
                  </a:rPr>
                  <a:t>2</a:t>
                </a:r>
                <a:r>
                  <a:rPr lang="zh-CN" altLang="en-US" sz="2400" b="1" dirty="0">
                    <a:solidFill>
                      <a:srgbClr val="000066"/>
                    </a:solidFill>
                    <a:latin typeface="Times New Roman" panose="02020603050405020304" pitchFamily="18" charset="0"/>
                    <a:ea typeface="华文中宋" panose="02010600040101010101" pitchFamily="2" charset="-122"/>
                  </a:rPr>
                  <a:t>，可记录滑块经过两个光电门的时间</a:t>
                </a:r>
                <a:endParaRPr lang="en-US" altLang="zh-CN" sz="2400" b="1" baseline="-25000" dirty="0">
                  <a:solidFill>
                    <a:srgbClr val="000066"/>
                  </a:solidFill>
                  <a:latin typeface="Times New Roman" panose="02020603050405020304" pitchFamily="18" charset="0"/>
                  <a:ea typeface="华文中宋" panose="02010600040101010101" pitchFamily="2" charset="-122"/>
                </a:endParaRPr>
              </a:p>
              <a:p>
                <a:pPr marL="457200" indent="-457200" algn="just">
                  <a:buFont typeface="+mj-lt"/>
                  <a:buAutoNum type="arabicPeriod" startAt="6"/>
                </a:pPr>
                <a:r>
                  <a:rPr lang="zh-CN" altLang="en-US" sz="2400" b="1" dirty="0">
                    <a:solidFill>
                      <a:srgbClr val="000066"/>
                    </a:solidFill>
                    <a:latin typeface="Times New Roman" panose="02020603050405020304" pitchFamily="18" charset="0"/>
                    <a:ea typeface="华文中宋" panose="02010600040101010101" pitchFamily="2" charset="-122"/>
                  </a:rPr>
                  <a:t>在放大图里的右侧滑块</a:t>
                </a:r>
                <a:r>
                  <a:rPr lang="en-US" altLang="zh-CN" sz="2400" b="1" dirty="0">
                    <a:solidFill>
                      <a:srgbClr val="000066"/>
                    </a:solidFill>
                    <a:latin typeface="Times New Roman" panose="02020603050405020304" pitchFamily="18" charset="0"/>
                    <a:ea typeface="华文中宋" panose="02010600040101010101" pitchFamily="2" charset="-122"/>
                  </a:rPr>
                  <a:t>1</a:t>
                </a:r>
                <a:r>
                  <a:rPr lang="zh-CN" altLang="en-US" sz="2400" b="1" dirty="0">
                    <a:solidFill>
                      <a:srgbClr val="000066"/>
                    </a:solidFill>
                    <a:latin typeface="Times New Roman" panose="02020603050405020304" pitchFamily="18" charset="0"/>
                    <a:ea typeface="华文中宋" panose="02010600040101010101" pitchFamily="2" charset="-122"/>
                  </a:rPr>
                  <a:t>上点击鼠标右键，可以看到一个向右的绿色箭头（如右图所示），表示给滑块一个向右的初速度，箭头的长短表示初速度大小。确定箭头长短后，松开右键，滑块向右运动并与导轨上的弹簧碰撞，然后被反弹经过光电门</a:t>
                </a:r>
                <a:r>
                  <a:rPr lang="en-US" altLang="zh-CN" sz="2400" b="1" dirty="0">
                    <a:solidFill>
                      <a:srgbClr val="000066"/>
                    </a:solidFill>
                    <a:latin typeface="Times New Roman" panose="02020603050405020304" pitchFamily="18" charset="0"/>
                    <a:ea typeface="华文中宋" panose="02010600040101010101" pitchFamily="2" charset="-122"/>
                  </a:rPr>
                  <a:t>1</a:t>
                </a:r>
                <a:r>
                  <a:rPr lang="zh-CN" altLang="en-US" sz="2400" b="1" dirty="0">
                    <a:solidFill>
                      <a:srgbClr val="000066"/>
                    </a:solidFill>
                    <a:latin typeface="Times New Roman" panose="02020603050405020304" pitchFamily="18" charset="0"/>
                    <a:ea typeface="华文中宋" panose="02010600040101010101" pitchFamily="2" charset="-122"/>
                  </a:rPr>
                  <a:t>，与滑块</a:t>
                </a:r>
                <a:r>
                  <a:rPr lang="en-US" altLang="zh-CN" sz="2400" b="1" dirty="0">
                    <a:solidFill>
                      <a:srgbClr val="000066"/>
                    </a:solidFill>
                    <a:latin typeface="Times New Roman" panose="02020603050405020304" pitchFamily="18" charset="0"/>
                    <a:ea typeface="华文中宋" panose="02010600040101010101" pitchFamily="2" charset="-122"/>
                  </a:rPr>
                  <a:t>2</a:t>
                </a:r>
                <a:r>
                  <a:rPr lang="zh-CN" altLang="en-US" sz="2400" b="1" dirty="0">
                    <a:solidFill>
                      <a:srgbClr val="000066"/>
                    </a:solidFill>
                    <a:latin typeface="Times New Roman" panose="02020603050405020304" pitchFamily="18" charset="0"/>
                    <a:ea typeface="华文中宋" panose="02010600040101010101" pitchFamily="2" charset="-122"/>
                  </a:rPr>
                  <a:t>碰撞。由于两滑块质量几乎相等，可以看到碰撞后滑块</a:t>
                </a:r>
                <a:r>
                  <a:rPr lang="en-US" altLang="zh-CN" sz="2400" b="1" dirty="0">
                    <a:solidFill>
                      <a:srgbClr val="000066"/>
                    </a:solidFill>
                    <a:latin typeface="Times New Roman" panose="02020603050405020304" pitchFamily="18" charset="0"/>
                    <a:ea typeface="华文中宋" panose="02010600040101010101" pitchFamily="2" charset="-122"/>
                  </a:rPr>
                  <a:t>1</a:t>
                </a:r>
                <a:r>
                  <a:rPr lang="zh-CN" altLang="en-US" sz="2400" b="1" dirty="0">
                    <a:solidFill>
                      <a:srgbClr val="000066"/>
                    </a:solidFill>
                    <a:latin typeface="Times New Roman" panose="02020603050405020304" pitchFamily="18" charset="0"/>
                    <a:ea typeface="华文中宋" panose="02010600040101010101" pitchFamily="2" charset="-122"/>
                  </a:rPr>
                  <a:t>停下，滑块</a:t>
                </a:r>
                <a:r>
                  <a:rPr lang="en-US" altLang="zh-CN" sz="2400" b="1" dirty="0">
                    <a:solidFill>
                      <a:srgbClr val="000066"/>
                    </a:solidFill>
                    <a:latin typeface="Times New Roman" panose="02020603050405020304" pitchFamily="18" charset="0"/>
                    <a:ea typeface="华文中宋" panose="02010600040101010101" pitchFamily="2" charset="-122"/>
                  </a:rPr>
                  <a:t>2</a:t>
                </a:r>
                <a:r>
                  <a:rPr lang="zh-CN" altLang="en-US" sz="2400" b="1" dirty="0">
                    <a:solidFill>
                      <a:srgbClr val="000066"/>
                    </a:solidFill>
                    <a:latin typeface="Times New Roman" panose="02020603050405020304" pitchFamily="18" charset="0"/>
                    <a:ea typeface="华文中宋" panose="02010600040101010101" pitchFamily="2" charset="-122"/>
                  </a:rPr>
                  <a:t>向左运动经过光电门</a:t>
                </a:r>
                <a:r>
                  <a:rPr lang="en-US" altLang="zh-CN" sz="2400" b="1" dirty="0">
                    <a:solidFill>
                      <a:srgbClr val="000066"/>
                    </a:solidFill>
                    <a:latin typeface="Times New Roman" panose="02020603050405020304" pitchFamily="18" charset="0"/>
                    <a:ea typeface="华文中宋" panose="02010600040101010101" pitchFamily="2" charset="-122"/>
                  </a:rPr>
                  <a:t>2</a:t>
                </a:r>
                <a:r>
                  <a:rPr lang="zh-CN" altLang="en-US" sz="2400" b="1" dirty="0">
                    <a:solidFill>
                      <a:srgbClr val="000066"/>
                    </a:solidFill>
                    <a:latin typeface="Times New Roman" panose="02020603050405020304" pitchFamily="18" charset="0"/>
                    <a:ea typeface="华文中宋" panose="02010600040101010101" pitchFamily="2" charset="-122"/>
                  </a:rPr>
                  <a:t>。</a:t>
                </a:r>
                <a:endParaRPr lang="en-US" altLang="zh-CN" sz="2400" b="1" dirty="0">
                  <a:solidFill>
                    <a:srgbClr val="000066"/>
                  </a:solidFill>
                  <a:latin typeface="Times New Roman" panose="02020603050405020304" pitchFamily="18" charset="0"/>
                  <a:ea typeface="华文中宋" panose="02010600040101010101" pitchFamily="2" charset="-122"/>
                </a:endParaRPr>
              </a:p>
              <a:p>
                <a:pPr marL="457200" indent="-457200" algn="just">
                  <a:buFont typeface="+mj-lt"/>
                  <a:buAutoNum type="arabicPeriod" startAt="6"/>
                </a:pPr>
                <a:r>
                  <a:rPr lang="zh-CN" altLang="en-US" sz="2400" b="1" dirty="0">
                    <a:solidFill>
                      <a:srgbClr val="000066"/>
                    </a:solidFill>
                    <a:latin typeface="Times New Roman" panose="02020603050405020304" pitchFamily="18" charset="0"/>
                    <a:ea typeface="华文中宋" panose="02010600040101010101" pitchFamily="2" charset="-122"/>
                  </a:rPr>
                  <a:t>点击“毫秒计时器”的“取数”按钮，可以看到屏幕依次显示</a:t>
                </a:r>
                <a:r>
                  <a:rPr lang="en-US" altLang="zh-CN" sz="2400" b="1" dirty="0">
                    <a:solidFill>
                      <a:srgbClr val="000066"/>
                    </a:solidFill>
                    <a:latin typeface="Times New Roman" panose="02020603050405020304" pitchFamily="18" charset="0"/>
                    <a:ea typeface="华文中宋" panose="02010600040101010101" pitchFamily="2" charset="-122"/>
                  </a:rPr>
                  <a:t>2</a:t>
                </a:r>
                <a:r>
                  <a:rPr lang="zh-CN" altLang="en-US" sz="2400" b="1" dirty="0">
                    <a:solidFill>
                      <a:srgbClr val="000066"/>
                    </a:solidFill>
                    <a:latin typeface="Times New Roman" panose="02020603050405020304" pitchFamily="18" charset="0"/>
                    <a:ea typeface="华文中宋" panose="02010600040101010101" pitchFamily="2" charset="-122"/>
                  </a:rPr>
                  <a:t>个时间，分别对应滑块</a:t>
                </a:r>
                <a:r>
                  <a:rPr lang="en-US" altLang="zh-CN" sz="2400" b="1" dirty="0">
                    <a:solidFill>
                      <a:srgbClr val="000066"/>
                    </a:solidFill>
                    <a:latin typeface="Times New Roman" panose="02020603050405020304" pitchFamily="18" charset="0"/>
                    <a:ea typeface="华文中宋" panose="02010600040101010101" pitchFamily="2" charset="-122"/>
                  </a:rPr>
                  <a:t>1</a:t>
                </a:r>
                <a:r>
                  <a:rPr lang="zh-CN" altLang="en-US" sz="2400" b="1" dirty="0">
                    <a:solidFill>
                      <a:srgbClr val="000066"/>
                    </a:solidFill>
                    <a:latin typeface="Times New Roman" panose="02020603050405020304" pitchFamily="18" charset="0"/>
                    <a:ea typeface="华文中宋" panose="02010600040101010101" pitchFamily="2" charset="-122"/>
                  </a:rPr>
                  <a:t>的挡光片经过光电门</a:t>
                </a:r>
                <a:r>
                  <a:rPr lang="en-US" altLang="zh-CN" sz="2400" b="1" dirty="0">
                    <a:solidFill>
                      <a:srgbClr val="000066"/>
                    </a:solidFill>
                    <a:latin typeface="Times New Roman" panose="02020603050405020304" pitchFamily="18" charset="0"/>
                    <a:ea typeface="华文中宋" panose="02010600040101010101" pitchFamily="2" charset="-122"/>
                  </a:rPr>
                  <a:t>1</a:t>
                </a:r>
                <a:r>
                  <a:rPr lang="zh-CN" altLang="en-US" sz="2400" b="1" dirty="0">
                    <a:solidFill>
                      <a:srgbClr val="000066"/>
                    </a:solidFill>
                    <a:latin typeface="Times New Roman" panose="02020603050405020304" pitchFamily="18" charset="0"/>
                    <a:ea typeface="华文中宋" panose="02010600040101010101" pitchFamily="2" charset="-122"/>
                  </a:rPr>
                  <a:t>的时间</a:t>
                </a:r>
                <a14:m>
                  <m:oMath xmlns:m="http://schemas.openxmlformats.org/officeDocument/2006/math">
                    <m:sSub>
                      <m:sSubPr>
                        <m:ctrlPr>
                          <a:rPr lang="en-US" altLang="zh-CN" sz="2400" b="1" i="1" smtClean="0">
                            <a:solidFill>
                              <a:srgbClr val="000066"/>
                            </a:solidFill>
                            <a:latin typeface="Cambria Math" panose="02040503050406030204" pitchFamily="18" charset="0"/>
                            <a:ea typeface="华文中宋" panose="02010600040101010101" pitchFamily="2" charset="-122"/>
                          </a:rPr>
                        </m:ctrlPr>
                      </m:sSubPr>
                      <m:e>
                        <m:r>
                          <a:rPr lang="en-US" altLang="zh-CN" sz="2400" b="1" i="1" smtClean="0">
                            <a:solidFill>
                              <a:srgbClr val="000066"/>
                            </a:solidFill>
                            <a:latin typeface="Cambria Math" panose="02040503050406030204" pitchFamily="18" charset="0"/>
                            <a:ea typeface="华文中宋" panose="02010600040101010101" pitchFamily="2" charset="-122"/>
                          </a:rPr>
                          <m:t>𝒕</m:t>
                        </m:r>
                      </m:e>
                      <m:sub>
                        <m:r>
                          <a:rPr lang="en-US" altLang="zh-CN" sz="2400" b="1" i="1" smtClean="0">
                            <a:solidFill>
                              <a:srgbClr val="000066"/>
                            </a:solidFill>
                            <a:latin typeface="Cambria Math" panose="02040503050406030204" pitchFamily="18" charset="0"/>
                            <a:ea typeface="华文中宋" panose="02010600040101010101" pitchFamily="2" charset="-122"/>
                          </a:rPr>
                          <m:t>𝟏</m:t>
                        </m:r>
                      </m:sub>
                    </m:sSub>
                  </m:oMath>
                </a14:m>
                <a:r>
                  <a:rPr lang="zh-CN" altLang="en-US" sz="2400" b="1" dirty="0">
                    <a:solidFill>
                      <a:srgbClr val="000066"/>
                    </a:solidFill>
                    <a:latin typeface="Times New Roman" panose="02020603050405020304" pitchFamily="18" charset="0"/>
                    <a:ea typeface="华文中宋" panose="02010600040101010101" pitchFamily="2" charset="-122"/>
                  </a:rPr>
                  <a:t>和滑块</a:t>
                </a:r>
                <a:r>
                  <a:rPr lang="en-US" altLang="zh-CN" sz="2400" b="1" dirty="0">
                    <a:solidFill>
                      <a:srgbClr val="000066"/>
                    </a:solidFill>
                    <a:latin typeface="Times New Roman" panose="02020603050405020304" pitchFamily="18" charset="0"/>
                    <a:ea typeface="华文中宋" panose="02010600040101010101" pitchFamily="2" charset="-122"/>
                  </a:rPr>
                  <a:t>2</a:t>
                </a:r>
                <a:r>
                  <a:rPr lang="zh-CN" altLang="en-US" sz="2400" b="1" dirty="0">
                    <a:solidFill>
                      <a:srgbClr val="000066"/>
                    </a:solidFill>
                    <a:latin typeface="Times New Roman" panose="02020603050405020304" pitchFamily="18" charset="0"/>
                    <a:ea typeface="华文中宋" panose="02010600040101010101" pitchFamily="2" charset="-122"/>
                  </a:rPr>
                  <a:t>的挡光片经过光电门</a:t>
                </a:r>
                <a:r>
                  <a:rPr lang="en-US" altLang="zh-CN" sz="2400" b="1" dirty="0">
                    <a:solidFill>
                      <a:srgbClr val="000066"/>
                    </a:solidFill>
                    <a:latin typeface="Times New Roman" panose="02020603050405020304" pitchFamily="18" charset="0"/>
                    <a:ea typeface="华文中宋" panose="02010600040101010101" pitchFamily="2" charset="-122"/>
                  </a:rPr>
                  <a:t>2</a:t>
                </a:r>
                <a:r>
                  <a:rPr lang="zh-CN" altLang="en-US" sz="2400" b="1" dirty="0">
                    <a:solidFill>
                      <a:srgbClr val="000066"/>
                    </a:solidFill>
                    <a:latin typeface="Times New Roman" panose="02020603050405020304" pitchFamily="18" charset="0"/>
                    <a:ea typeface="华文中宋" panose="02010600040101010101" pitchFamily="2" charset="-122"/>
                  </a:rPr>
                  <a:t>的时间</a:t>
                </a:r>
                <a14:m>
                  <m:oMath xmlns:m="http://schemas.openxmlformats.org/officeDocument/2006/math">
                    <m:sSub>
                      <m:sSubPr>
                        <m:ctrlPr>
                          <a:rPr lang="en-US" altLang="zh-CN" sz="2400" b="1" i="1" smtClean="0">
                            <a:solidFill>
                              <a:srgbClr val="000066"/>
                            </a:solidFill>
                            <a:latin typeface="Cambria Math" panose="02040503050406030204" pitchFamily="18" charset="0"/>
                            <a:ea typeface="华文中宋" panose="02010600040101010101" pitchFamily="2" charset="-122"/>
                          </a:rPr>
                        </m:ctrlPr>
                      </m:sSubPr>
                      <m:e>
                        <m:r>
                          <a:rPr lang="en-US" altLang="zh-CN" sz="2400" b="1" i="1" smtClean="0">
                            <a:solidFill>
                              <a:srgbClr val="000066"/>
                            </a:solidFill>
                            <a:latin typeface="Cambria Math" panose="02040503050406030204" pitchFamily="18" charset="0"/>
                            <a:ea typeface="华文中宋" panose="02010600040101010101" pitchFamily="2" charset="-122"/>
                          </a:rPr>
                          <m:t>𝒕</m:t>
                        </m:r>
                      </m:e>
                      <m:sub>
                        <m:r>
                          <a:rPr lang="en-US" altLang="zh-CN" sz="2400" b="1" i="1" smtClean="0">
                            <a:solidFill>
                              <a:srgbClr val="000066"/>
                            </a:solidFill>
                            <a:latin typeface="Cambria Math" panose="02040503050406030204" pitchFamily="18" charset="0"/>
                            <a:ea typeface="华文中宋" panose="02010600040101010101" pitchFamily="2" charset="-122"/>
                          </a:rPr>
                          <m:t>𝟐</m:t>
                        </m:r>
                      </m:sub>
                    </m:sSub>
                  </m:oMath>
                </a14:m>
                <a:r>
                  <a:rPr lang="zh-CN" altLang="en-US" sz="2400" b="1" dirty="0">
                    <a:solidFill>
                      <a:srgbClr val="000066"/>
                    </a:solidFill>
                    <a:latin typeface="Times New Roman" panose="02020603050405020304" pitchFamily="18" charset="0"/>
                    <a:ea typeface="华文中宋" panose="02010600040101010101" pitchFamily="2" charset="-122"/>
                  </a:rPr>
                  <a:t>，记录表</a:t>
                </a:r>
                <a:r>
                  <a:rPr lang="en-US" altLang="zh-CN" sz="2400" b="1" dirty="0">
                    <a:solidFill>
                      <a:srgbClr val="000066"/>
                    </a:solidFill>
                    <a:latin typeface="Times New Roman" panose="02020603050405020304" pitchFamily="18" charset="0"/>
                    <a:ea typeface="华文中宋" panose="02010600040101010101" pitchFamily="2" charset="-122"/>
                  </a:rPr>
                  <a:t>1</a:t>
                </a:r>
                <a:r>
                  <a:rPr lang="zh-CN" altLang="en-US" sz="2400" b="1" dirty="0">
                    <a:solidFill>
                      <a:srgbClr val="000066"/>
                    </a:solidFill>
                    <a:latin typeface="Times New Roman" panose="02020603050405020304" pitchFamily="18" charset="0"/>
                    <a:ea typeface="华文中宋" panose="02010600040101010101" pitchFamily="2" charset="-122"/>
                  </a:rPr>
                  <a:t>。</a:t>
                </a:r>
                <a:endParaRPr lang="en-US" altLang="zh-CN" sz="2400" b="1" dirty="0">
                  <a:solidFill>
                    <a:srgbClr val="000066"/>
                  </a:solidFill>
                  <a:latin typeface="Times New Roman" panose="02020603050405020304" pitchFamily="18" charset="0"/>
                  <a:ea typeface="华文中宋" panose="02010600040101010101" pitchFamily="2" charset="-122"/>
                </a:endParaRPr>
              </a:p>
              <a:p>
                <a:pPr marL="457200" indent="-457200" algn="just">
                  <a:buFont typeface="+mj-lt"/>
                  <a:buAutoNum type="arabicPeriod" startAt="6"/>
                </a:pPr>
                <a:r>
                  <a:rPr lang="zh-CN" altLang="en-US" sz="2400" b="1" dirty="0">
                    <a:solidFill>
                      <a:srgbClr val="000066"/>
                    </a:solidFill>
                    <a:latin typeface="Times New Roman" panose="02020603050405020304" pitchFamily="18" charset="0"/>
                    <a:ea typeface="华文中宋" panose="02010600040101010101" pitchFamily="2" charset="-122"/>
                  </a:rPr>
                  <a:t>按下“毫秒计时器”的“复位”，重复做</a:t>
                </a:r>
                <a:r>
                  <a:rPr lang="en-US" altLang="zh-CN" sz="2400" b="1" dirty="0">
                    <a:solidFill>
                      <a:srgbClr val="000066"/>
                    </a:solidFill>
                    <a:latin typeface="Times New Roman" panose="02020603050405020304" pitchFamily="18" charset="0"/>
                    <a:ea typeface="华文中宋" panose="02010600040101010101" pitchFamily="2" charset="-122"/>
                  </a:rPr>
                  <a:t>3</a:t>
                </a:r>
                <a:r>
                  <a:rPr lang="zh-CN" altLang="en-US" sz="2400" b="1" dirty="0">
                    <a:solidFill>
                      <a:srgbClr val="000066"/>
                    </a:solidFill>
                    <a:latin typeface="Times New Roman" panose="02020603050405020304" pitchFamily="18" charset="0"/>
                    <a:ea typeface="华文中宋" panose="02010600040101010101" pitchFamily="2" charset="-122"/>
                  </a:rPr>
                  <a:t>次，记录表</a:t>
                </a:r>
                <a:r>
                  <a:rPr lang="en-US" altLang="zh-CN" sz="2400" b="1" dirty="0">
                    <a:solidFill>
                      <a:srgbClr val="000066"/>
                    </a:solidFill>
                    <a:latin typeface="Times New Roman" panose="02020603050405020304" pitchFamily="18" charset="0"/>
                    <a:ea typeface="华文中宋" panose="02010600040101010101" pitchFamily="2" charset="-122"/>
                  </a:rPr>
                  <a:t>1</a:t>
                </a:r>
                <a:r>
                  <a:rPr lang="zh-CN" altLang="en-US" sz="2400" b="1" dirty="0">
                    <a:solidFill>
                      <a:srgbClr val="000066"/>
                    </a:solidFill>
                    <a:latin typeface="Times New Roman" panose="02020603050405020304" pitchFamily="18" charset="0"/>
                    <a:ea typeface="华文中宋" panose="02010600040101010101" pitchFamily="2" charset="-122"/>
                  </a:rPr>
                  <a:t>。</a:t>
                </a:r>
                <a:endParaRPr lang="en-US" altLang="zh-CN" sz="2400" b="1" dirty="0">
                  <a:solidFill>
                    <a:srgbClr val="000066"/>
                  </a:solidFill>
                  <a:latin typeface="Times New Roman" panose="02020603050405020304" pitchFamily="18" charset="0"/>
                  <a:ea typeface="华文中宋" panose="02010600040101010101" pitchFamily="2" charset="-122"/>
                </a:endParaRPr>
              </a:p>
            </p:txBody>
          </p:sp>
        </mc:Choice>
        <mc:Fallback xmlns="">
          <p:sp>
            <p:nvSpPr>
              <p:cNvPr id="42" name="Rectangle 2">
                <a:extLst>
                  <a:ext uri="{FF2B5EF4-FFF2-40B4-BE49-F238E27FC236}">
                    <a16:creationId xmlns:a16="http://schemas.microsoft.com/office/drawing/2014/main" id="{C3396233-93B2-4ED4-B463-096E100240CB}"/>
                  </a:ext>
                </a:extLst>
              </p:cNvPr>
              <p:cNvSpPr>
                <a:spLocks noRot="1" noChangeAspect="1" noMove="1" noResize="1" noEditPoints="1" noAdjustHandles="1" noChangeArrowheads="1" noChangeShapeType="1" noTextEdit="1"/>
              </p:cNvSpPr>
              <p:nvPr/>
            </p:nvSpPr>
            <p:spPr bwMode="auto">
              <a:xfrm>
                <a:off x="693174" y="1166842"/>
                <a:ext cx="8878529" cy="4524315"/>
              </a:xfrm>
              <a:prstGeom prst="rect">
                <a:avLst/>
              </a:prstGeom>
              <a:blipFill>
                <a:blip r:embed="rId2"/>
                <a:stretch>
                  <a:fillRect l="-962" t="-1077" r="-4464" b="-201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278845AD-7AF2-41A8-BFF4-0F7FA6735226}"/>
              </a:ext>
            </a:extLst>
          </p:cNvPr>
          <p:cNvPicPr>
            <a:picLocks noChangeAspect="1"/>
          </p:cNvPicPr>
          <p:nvPr/>
        </p:nvPicPr>
        <p:blipFill>
          <a:blip r:embed="rId3"/>
          <a:stretch>
            <a:fillRect/>
          </a:stretch>
        </p:blipFill>
        <p:spPr>
          <a:xfrm>
            <a:off x="9701892" y="2316197"/>
            <a:ext cx="2339637" cy="1780680"/>
          </a:xfrm>
          <a:prstGeom prst="rect">
            <a:avLst/>
          </a:prstGeom>
        </p:spPr>
      </p:pic>
      <mc:AlternateContent xmlns:mc="http://schemas.openxmlformats.org/markup-compatibility/2006" xmlns:a14="http://schemas.microsoft.com/office/drawing/2010/main">
        <mc:Choice Requires="a14">
          <p:sp>
            <p:nvSpPr>
              <p:cNvPr id="44" name="Rectangle 38">
                <a:extLst>
                  <a:ext uri="{FF2B5EF4-FFF2-40B4-BE49-F238E27FC236}">
                    <a16:creationId xmlns:a16="http://schemas.microsoft.com/office/drawing/2014/main" id="{65FD1170-C5DB-42B8-8079-537B61F87945}"/>
                  </a:ext>
                </a:extLst>
              </p:cNvPr>
              <p:cNvSpPr>
                <a:spLocks noChangeArrowheads="1"/>
              </p:cNvSpPr>
              <p:nvPr/>
            </p:nvSpPr>
            <p:spPr bwMode="auto">
              <a:xfrm>
                <a:off x="155875" y="248758"/>
                <a:ext cx="9002849"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四、实验内容</a:t>
                </a:r>
                <a:r>
                  <a:rPr lang="en-US" altLang="zh-CN" sz="3200" b="1" dirty="0">
                    <a:solidFill>
                      <a:srgbClr val="FF0000"/>
                    </a:solidFill>
                    <a:latin typeface="华文中宋" panose="02010600040101010101" pitchFamily="2" charset="-122"/>
                    <a:ea typeface="华文中宋" panose="02010600040101010101" pitchFamily="2" charset="-122"/>
                  </a:rPr>
                  <a:t>/</a:t>
                </a:r>
                <a:r>
                  <a:rPr lang="en-US" altLang="zh-CN" sz="2800" b="1" dirty="0">
                    <a:solidFill>
                      <a:srgbClr val="006666"/>
                    </a:solidFill>
                    <a:latin typeface="微软雅黑" panose="020B0503020204020204" pitchFamily="34" charset="-122"/>
                    <a:ea typeface="微软雅黑" panose="020B0503020204020204" pitchFamily="34" charset="-122"/>
                  </a:rPr>
                  <a:t>4.2 </a:t>
                </a:r>
                <a:r>
                  <a:rPr lang="zh-CN" altLang="en-US" sz="2800" b="1" dirty="0">
                    <a:solidFill>
                      <a:srgbClr val="006666"/>
                    </a:solidFill>
                    <a:latin typeface="微软雅黑" panose="020B0503020204020204" pitchFamily="34" charset="-122"/>
                    <a:ea typeface="微软雅黑" panose="020B0503020204020204" pitchFamily="34" charset="-122"/>
                  </a:rPr>
                  <a:t>验证动量守恒定律（</a:t>
                </a:r>
                <a14:m>
                  <m:oMath xmlns:m="http://schemas.openxmlformats.org/officeDocument/2006/math">
                    <m:sSub>
                      <m:sSubPr>
                        <m:ctrlPr>
                          <a:rPr lang="en-US" altLang="zh-CN" sz="2800" b="1" i="1" smtClean="0">
                            <a:solidFill>
                              <a:srgbClr val="006666"/>
                            </a:solidFill>
                            <a:latin typeface="Cambria Math" panose="02040503050406030204" pitchFamily="18" charset="0"/>
                            <a:ea typeface="微软雅黑" panose="020B0503020204020204" pitchFamily="34" charset="-122"/>
                          </a:rPr>
                        </m:ctrlPr>
                      </m:sSubPr>
                      <m:e>
                        <m:r>
                          <a:rPr lang="en-US" altLang="zh-CN" sz="2800" b="1" i="1" smtClean="0">
                            <a:solidFill>
                              <a:srgbClr val="006666"/>
                            </a:solidFill>
                            <a:latin typeface="Cambria Math" panose="02040503050406030204" pitchFamily="18" charset="0"/>
                            <a:ea typeface="微软雅黑" panose="020B0503020204020204" pitchFamily="34" charset="-122"/>
                          </a:rPr>
                          <m:t>𝒎</m:t>
                        </m:r>
                      </m:e>
                      <m:sub>
                        <m:r>
                          <a:rPr lang="en-US" altLang="zh-CN" sz="2800" b="1" i="1" smtClean="0">
                            <a:solidFill>
                              <a:srgbClr val="006666"/>
                            </a:solidFill>
                            <a:latin typeface="Cambria Math" panose="02040503050406030204" pitchFamily="18" charset="0"/>
                            <a:ea typeface="微软雅黑" panose="020B0503020204020204" pitchFamily="34" charset="-122"/>
                          </a:rPr>
                          <m:t>𝟏</m:t>
                        </m:r>
                      </m:sub>
                    </m:sSub>
                    <m:r>
                      <a:rPr lang="en-US" altLang="zh-CN" sz="2800" b="1" i="1" smtClean="0">
                        <a:solidFill>
                          <a:srgbClr val="006666"/>
                        </a:solidFill>
                        <a:latin typeface="Cambria Math" panose="02040503050406030204" pitchFamily="18" charset="0"/>
                        <a:ea typeface="微软雅黑" panose="020B0503020204020204" pitchFamily="34" charset="-122"/>
                      </a:rPr>
                      <m:t>=</m:t>
                    </m:r>
                    <m:sSub>
                      <m:sSubPr>
                        <m:ctrlPr>
                          <a:rPr lang="en-US" altLang="zh-CN" sz="2800" b="1" i="1" smtClean="0">
                            <a:solidFill>
                              <a:srgbClr val="006666"/>
                            </a:solidFill>
                            <a:latin typeface="Cambria Math" panose="02040503050406030204" pitchFamily="18" charset="0"/>
                            <a:ea typeface="微软雅黑" panose="020B0503020204020204" pitchFamily="34" charset="-122"/>
                          </a:rPr>
                        </m:ctrlPr>
                      </m:sSubPr>
                      <m:e>
                        <m:r>
                          <a:rPr lang="en-US" altLang="zh-CN" sz="2800" b="1" i="1" smtClean="0">
                            <a:solidFill>
                              <a:srgbClr val="006666"/>
                            </a:solidFill>
                            <a:latin typeface="Cambria Math" panose="02040503050406030204" pitchFamily="18" charset="0"/>
                            <a:ea typeface="微软雅黑" panose="020B0503020204020204" pitchFamily="34" charset="-122"/>
                          </a:rPr>
                          <m:t>𝒎</m:t>
                        </m:r>
                      </m:e>
                      <m:sub>
                        <m:r>
                          <a:rPr lang="en-US" altLang="zh-CN" sz="2800" b="1" i="1" smtClean="0">
                            <a:solidFill>
                              <a:srgbClr val="006666"/>
                            </a:solidFill>
                            <a:latin typeface="Cambria Math" panose="02040503050406030204" pitchFamily="18" charset="0"/>
                            <a:ea typeface="微软雅黑" panose="020B0503020204020204" pitchFamily="34" charset="-122"/>
                          </a:rPr>
                          <m:t>𝟐</m:t>
                        </m:r>
                      </m:sub>
                    </m:sSub>
                  </m:oMath>
                </a14:m>
                <a:r>
                  <a:rPr lang="zh-CN" altLang="en-US" sz="2800" b="1" dirty="0">
                    <a:solidFill>
                      <a:srgbClr val="006666"/>
                    </a:solidFill>
                    <a:latin typeface="微软雅黑" panose="020B0503020204020204" pitchFamily="34" charset="-122"/>
                    <a:ea typeface="微软雅黑" panose="020B0503020204020204" pitchFamily="34" charset="-122"/>
                  </a:rPr>
                  <a:t>）</a:t>
                </a:r>
              </a:p>
            </p:txBody>
          </p:sp>
        </mc:Choice>
        <mc:Fallback xmlns="">
          <p:sp>
            <p:nvSpPr>
              <p:cNvPr id="44" name="Rectangle 38">
                <a:extLst>
                  <a:ext uri="{FF2B5EF4-FFF2-40B4-BE49-F238E27FC236}">
                    <a16:creationId xmlns:a16="http://schemas.microsoft.com/office/drawing/2014/main" id="{65FD1170-C5DB-42B8-8079-537B61F87945}"/>
                  </a:ext>
                </a:extLst>
              </p:cNvPr>
              <p:cNvSpPr>
                <a:spLocks noRot="1" noChangeAspect="1" noMove="1" noResize="1" noEditPoints="1" noAdjustHandles="1" noChangeArrowheads="1" noChangeShapeType="1" noTextEdit="1"/>
              </p:cNvSpPr>
              <p:nvPr/>
            </p:nvSpPr>
            <p:spPr bwMode="auto">
              <a:xfrm>
                <a:off x="155875" y="248758"/>
                <a:ext cx="9002849" cy="646331"/>
              </a:xfrm>
              <a:prstGeom prst="rect">
                <a:avLst/>
              </a:prstGeom>
              <a:blipFill>
                <a:blip r:embed="rId4"/>
                <a:stretch>
                  <a:fillRect l="-2100" t="-15094" b="-3490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26943896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p:cNvSpPr/>
              <p:nvPr/>
            </p:nvSpPr>
            <p:spPr>
              <a:xfrm>
                <a:off x="1089211" y="1117710"/>
                <a:ext cx="9536347" cy="3416320"/>
              </a:xfrm>
              <a:prstGeom prst="rect">
                <a:avLst/>
              </a:prstGeom>
            </p:spPr>
            <p:txBody>
              <a:bodyPr wrap="square">
                <a:spAutoFit/>
              </a:bodyPr>
              <a:lstStyle/>
              <a:p>
                <a:pPr marL="457200" indent="-457200" algn="just">
                  <a:buFont typeface="+mj-lt"/>
                  <a:buAutoNum type="arabicPeriod"/>
                </a:pPr>
                <a:r>
                  <a:rPr lang="zh-CN" altLang="en-US" sz="2400" b="1" dirty="0">
                    <a:solidFill>
                      <a:srgbClr val="002060"/>
                    </a:solidFill>
                    <a:latin typeface="华文中宋" panose="02010600040101010101" pitchFamily="2" charset="-122"/>
                    <a:ea typeface="华文中宋" panose="02010600040101010101" pitchFamily="2" charset="-122"/>
                  </a:rPr>
                  <a:t>把滑块</a:t>
                </a:r>
                <a:r>
                  <a:rPr lang="en-US" altLang="zh-CN" sz="2400" b="1" dirty="0">
                    <a:solidFill>
                      <a:srgbClr val="002060"/>
                    </a:solidFill>
                    <a:latin typeface="华文中宋" panose="02010600040101010101" pitchFamily="2" charset="-122"/>
                    <a:ea typeface="华文中宋" panose="02010600040101010101" pitchFamily="2" charset="-122"/>
                  </a:rPr>
                  <a:t>1</a:t>
                </a:r>
                <a:r>
                  <a:rPr lang="zh-CN" altLang="en-US" sz="2400" b="1" dirty="0">
                    <a:solidFill>
                      <a:srgbClr val="002060"/>
                    </a:solidFill>
                    <a:latin typeface="华文中宋" panose="02010600040101010101" pitchFamily="2" charset="-122"/>
                    <a:ea typeface="华文中宋" panose="02010600040101010101" pitchFamily="2" charset="-122"/>
                  </a:rPr>
                  <a:t>重新放置在天平上，并双击滑块</a:t>
                </a:r>
                <a:r>
                  <a:rPr lang="en-US" altLang="zh-CN" sz="2400" b="1" dirty="0">
                    <a:solidFill>
                      <a:srgbClr val="002060"/>
                    </a:solidFill>
                    <a:latin typeface="华文中宋" panose="02010600040101010101" pitchFamily="2" charset="-122"/>
                    <a:ea typeface="华文中宋" panose="02010600040101010101" pitchFamily="2" charset="-122"/>
                  </a:rPr>
                  <a:t>1</a:t>
                </a:r>
                <a:r>
                  <a:rPr lang="zh-CN" altLang="en-US" sz="2400" b="1" dirty="0">
                    <a:solidFill>
                      <a:srgbClr val="002060"/>
                    </a:solidFill>
                    <a:latin typeface="华文中宋" panose="02010600040101010101" pitchFamily="2" charset="-122"/>
                    <a:ea typeface="华文中宋" panose="02010600040101010101" pitchFamily="2" charset="-122"/>
                  </a:rPr>
                  <a:t>，弹出“增加垫片”的放大窗口，如下图所示。点击“增加垫片”两次，读取天平的示数作为</a:t>
                </a:r>
                <a14:m>
                  <m:oMath xmlns:m="http://schemas.openxmlformats.org/officeDocument/2006/math">
                    <m:sSub>
                      <m:sSubPr>
                        <m:ctrlPr>
                          <a:rPr lang="en-US" altLang="zh-CN" sz="2400" b="1" i="1" smtClean="0">
                            <a:solidFill>
                              <a:srgbClr val="002060"/>
                            </a:solidFill>
                            <a:latin typeface="Cambria Math" panose="02040503050406030204" pitchFamily="18" charset="0"/>
                            <a:ea typeface="华文中宋" panose="02010600040101010101" pitchFamily="2" charset="-122"/>
                          </a:rPr>
                        </m:ctrlPr>
                      </m:sSubPr>
                      <m:e>
                        <m:r>
                          <a:rPr lang="en-US" altLang="zh-CN" sz="2400" b="1" i="1" smtClean="0">
                            <a:solidFill>
                              <a:srgbClr val="002060"/>
                            </a:solidFill>
                            <a:latin typeface="Cambria Math" panose="02040503050406030204" pitchFamily="18" charset="0"/>
                            <a:ea typeface="华文中宋" panose="02010600040101010101" pitchFamily="2" charset="-122"/>
                          </a:rPr>
                          <m:t>𝒎</m:t>
                        </m:r>
                      </m:e>
                      <m:sub>
                        <m:r>
                          <a:rPr lang="en-US" altLang="zh-CN" sz="2400" b="1" i="1" smtClean="0">
                            <a:solidFill>
                              <a:srgbClr val="002060"/>
                            </a:solidFill>
                            <a:latin typeface="Cambria Math" panose="02040503050406030204" pitchFamily="18" charset="0"/>
                            <a:ea typeface="华文中宋" panose="02010600040101010101" pitchFamily="2" charset="-122"/>
                          </a:rPr>
                          <m:t>𝟏</m:t>
                        </m:r>
                      </m:sub>
                    </m:sSub>
                  </m:oMath>
                </a14:m>
                <a:r>
                  <a:rPr lang="zh-CN" altLang="en-US" sz="2400" b="1" dirty="0">
                    <a:solidFill>
                      <a:srgbClr val="002060"/>
                    </a:solidFill>
                    <a:latin typeface="华文中宋" panose="02010600040101010101" pitchFamily="2" charset="-122"/>
                    <a:ea typeface="华文中宋" panose="02010600040101010101" pitchFamily="2" charset="-122"/>
                  </a:rPr>
                  <a:t>（此时</a:t>
                </a:r>
                <a14:m>
                  <m:oMath xmlns:m="http://schemas.openxmlformats.org/officeDocument/2006/math">
                    <m:sSub>
                      <m:sSubPr>
                        <m:ctrlPr>
                          <a:rPr lang="en-US" altLang="zh-CN" sz="2400" b="1" i="1" smtClean="0">
                            <a:solidFill>
                              <a:srgbClr val="002060"/>
                            </a:solidFill>
                            <a:latin typeface="Cambria Math" panose="02040503050406030204" pitchFamily="18" charset="0"/>
                            <a:ea typeface="华文中宋" panose="02010600040101010101" pitchFamily="2" charset="-122"/>
                          </a:rPr>
                        </m:ctrlPr>
                      </m:sSubPr>
                      <m:e>
                        <m:r>
                          <a:rPr lang="en-US" altLang="zh-CN" sz="2400" b="1" i="1" smtClean="0">
                            <a:solidFill>
                              <a:srgbClr val="002060"/>
                            </a:solidFill>
                            <a:latin typeface="Cambria Math" panose="02040503050406030204" pitchFamily="18" charset="0"/>
                            <a:ea typeface="华文中宋" panose="02010600040101010101" pitchFamily="2" charset="-122"/>
                          </a:rPr>
                          <m:t>𝒎</m:t>
                        </m:r>
                      </m:e>
                      <m:sub>
                        <m:r>
                          <a:rPr lang="en-US" altLang="zh-CN" sz="2400" b="1" i="1" smtClean="0">
                            <a:solidFill>
                              <a:srgbClr val="002060"/>
                            </a:solidFill>
                            <a:latin typeface="Cambria Math" panose="02040503050406030204" pitchFamily="18" charset="0"/>
                            <a:ea typeface="华文中宋" panose="02010600040101010101" pitchFamily="2" charset="-122"/>
                          </a:rPr>
                          <m:t>𝟏</m:t>
                        </m:r>
                      </m:sub>
                    </m:sSub>
                    <m:r>
                      <a:rPr lang="en-US" altLang="zh-CN" sz="2400" b="1" i="1" smtClean="0">
                        <a:solidFill>
                          <a:srgbClr val="002060"/>
                        </a:solidFill>
                        <a:latin typeface="Cambria Math" panose="02040503050406030204" pitchFamily="18" charset="0"/>
                        <a:ea typeface="Cambria Math" panose="02040503050406030204" pitchFamily="18" charset="0"/>
                      </a:rPr>
                      <m:t>&gt;</m:t>
                    </m:r>
                    <m:sSub>
                      <m:sSubPr>
                        <m:ctrlPr>
                          <a:rPr lang="en-US" altLang="zh-CN" sz="2400" b="1" i="1" smtClean="0">
                            <a:solidFill>
                              <a:srgbClr val="002060"/>
                            </a:solidFill>
                            <a:latin typeface="Cambria Math" panose="02040503050406030204" pitchFamily="18" charset="0"/>
                            <a:ea typeface="Cambria Math" panose="02040503050406030204" pitchFamily="18" charset="0"/>
                          </a:rPr>
                        </m:ctrlPr>
                      </m:sSubPr>
                      <m:e>
                        <m:r>
                          <a:rPr lang="en-US" altLang="zh-CN" sz="2400" b="1" i="1" smtClean="0">
                            <a:solidFill>
                              <a:srgbClr val="002060"/>
                            </a:solidFill>
                            <a:latin typeface="Cambria Math" panose="02040503050406030204" pitchFamily="18" charset="0"/>
                            <a:ea typeface="Cambria Math" panose="02040503050406030204" pitchFamily="18" charset="0"/>
                          </a:rPr>
                          <m:t>𝒎</m:t>
                        </m:r>
                      </m:e>
                      <m:sub>
                        <m:r>
                          <a:rPr lang="en-US" altLang="zh-CN" sz="2400" b="1" i="1" smtClean="0">
                            <a:solidFill>
                              <a:srgbClr val="002060"/>
                            </a:solidFill>
                            <a:latin typeface="Cambria Math" panose="02040503050406030204" pitchFamily="18" charset="0"/>
                            <a:ea typeface="Cambria Math" panose="02040503050406030204" pitchFamily="18" charset="0"/>
                          </a:rPr>
                          <m:t>𝟐</m:t>
                        </m:r>
                      </m:sub>
                    </m:sSub>
                  </m:oMath>
                </a14:m>
                <a:r>
                  <a:rPr lang="zh-CN" altLang="en-US" sz="2400" b="1" dirty="0">
                    <a:solidFill>
                      <a:srgbClr val="002060"/>
                    </a:solidFill>
                    <a:latin typeface="华文中宋" panose="02010600040101010101" pitchFamily="2" charset="-122"/>
                    <a:ea typeface="华文中宋" panose="02010600040101010101" pitchFamily="2" charset="-122"/>
                  </a:rPr>
                  <a:t>），然后重新把带有</a:t>
                </a:r>
                <a:r>
                  <a:rPr lang="en-US" altLang="zh-CN" sz="2400" b="1" dirty="0">
                    <a:solidFill>
                      <a:srgbClr val="002060"/>
                    </a:solidFill>
                    <a:latin typeface="华文中宋" panose="02010600040101010101" pitchFamily="2" charset="-122"/>
                    <a:ea typeface="华文中宋" panose="02010600040101010101" pitchFamily="2" charset="-122"/>
                  </a:rPr>
                  <a:t>2</a:t>
                </a:r>
                <a:r>
                  <a:rPr lang="zh-CN" altLang="en-US" sz="2400" b="1" dirty="0">
                    <a:solidFill>
                      <a:srgbClr val="002060"/>
                    </a:solidFill>
                    <a:latin typeface="华文中宋" panose="02010600040101010101" pitchFamily="2" charset="-122"/>
                    <a:ea typeface="华文中宋" panose="02010600040101010101" pitchFamily="2" charset="-122"/>
                  </a:rPr>
                  <a:t>个垫片的滑块</a:t>
                </a:r>
                <a:r>
                  <a:rPr lang="en-US" altLang="zh-CN" sz="2400" b="1" dirty="0">
                    <a:solidFill>
                      <a:srgbClr val="002060"/>
                    </a:solidFill>
                    <a:latin typeface="华文中宋" panose="02010600040101010101" pitchFamily="2" charset="-122"/>
                    <a:ea typeface="华文中宋" panose="02010600040101010101" pitchFamily="2" charset="-122"/>
                  </a:rPr>
                  <a:t>1</a:t>
                </a:r>
                <a:r>
                  <a:rPr lang="zh-CN" altLang="en-US" sz="2400" b="1" dirty="0">
                    <a:solidFill>
                      <a:srgbClr val="002060"/>
                    </a:solidFill>
                    <a:latin typeface="华文中宋" panose="02010600040101010101" pitchFamily="2" charset="-122"/>
                    <a:ea typeface="华文中宋" panose="02010600040101010101" pitchFamily="2" charset="-122"/>
                  </a:rPr>
                  <a:t>放置在光电门</a:t>
                </a:r>
                <a:r>
                  <a:rPr lang="en-US" altLang="zh-CN" sz="2400" b="1" dirty="0">
                    <a:solidFill>
                      <a:srgbClr val="002060"/>
                    </a:solidFill>
                    <a:latin typeface="华文中宋" panose="02010600040101010101" pitchFamily="2" charset="-122"/>
                    <a:ea typeface="华文中宋" panose="02010600040101010101" pitchFamily="2" charset="-122"/>
                  </a:rPr>
                  <a:t>1</a:t>
                </a:r>
                <a:r>
                  <a:rPr lang="zh-CN" altLang="en-US" sz="2400" b="1" dirty="0">
                    <a:solidFill>
                      <a:srgbClr val="002060"/>
                    </a:solidFill>
                    <a:latin typeface="华文中宋" panose="02010600040101010101" pitchFamily="2" charset="-122"/>
                    <a:ea typeface="华文中宋" panose="02010600040101010101" pitchFamily="2" charset="-122"/>
                  </a:rPr>
                  <a:t>右侧的位置。</a:t>
                </a:r>
                <a:endParaRPr lang="en-US" altLang="zh-CN" sz="2400" b="1" dirty="0">
                  <a:solidFill>
                    <a:srgbClr val="002060"/>
                  </a:solidFill>
                  <a:latin typeface="华文中宋" panose="02010600040101010101" pitchFamily="2" charset="-122"/>
                  <a:ea typeface="华文中宋" panose="02010600040101010101" pitchFamily="2" charset="-122"/>
                </a:endParaRPr>
              </a:p>
              <a:p>
                <a:pPr marL="457200" indent="-457200" algn="just">
                  <a:buFont typeface="+mj-lt"/>
                  <a:buAutoNum type="arabicPeriod"/>
                </a:pPr>
                <a:r>
                  <a:rPr lang="zh-CN" altLang="en-US" sz="2400" b="1" dirty="0">
                    <a:solidFill>
                      <a:srgbClr val="002060"/>
                    </a:solidFill>
                    <a:latin typeface="华文中宋" panose="02010600040101010101" pitchFamily="2" charset="-122"/>
                    <a:ea typeface="华文中宋" panose="02010600040101010101" pitchFamily="2" charset="-122"/>
                  </a:rPr>
                  <a:t>重复</a:t>
                </a:r>
                <a14:m>
                  <m:oMath xmlns:m="http://schemas.openxmlformats.org/officeDocument/2006/math">
                    <m:sSub>
                      <m:sSubPr>
                        <m:ctrlPr>
                          <a:rPr lang="en-US" altLang="zh-CN" sz="2400" b="1" i="1">
                            <a:solidFill>
                              <a:srgbClr val="002060"/>
                            </a:solidFill>
                            <a:latin typeface="Cambria Math" panose="02040503050406030204" pitchFamily="18" charset="0"/>
                            <a:ea typeface="华文中宋" panose="02010600040101010101" pitchFamily="2" charset="-122"/>
                          </a:rPr>
                        </m:ctrlPr>
                      </m:sSubPr>
                      <m:e>
                        <m:r>
                          <a:rPr lang="en-US" altLang="zh-CN" sz="2400" b="1" i="1">
                            <a:solidFill>
                              <a:srgbClr val="002060"/>
                            </a:solidFill>
                            <a:latin typeface="Cambria Math" panose="02040503050406030204" pitchFamily="18" charset="0"/>
                            <a:ea typeface="华文中宋" panose="02010600040101010101" pitchFamily="2" charset="-122"/>
                          </a:rPr>
                          <m:t>𝒎</m:t>
                        </m:r>
                      </m:e>
                      <m:sub>
                        <m:r>
                          <a:rPr lang="en-US" altLang="zh-CN" sz="2400" b="1" i="1">
                            <a:solidFill>
                              <a:srgbClr val="002060"/>
                            </a:solidFill>
                            <a:latin typeface="Cambria Math" panose="02040503050406030204" pitchFamily="18" charset="0"/>
                            <a:ea typeface="华文中宋" panose="02010600040101010101" pitchFamily="2" charset="-122"/>
                          </a:rPr>
                          <m:t>𝟏</m:t>
                        </m:r>
                      </m:sub>
                    </m:sSub>
                    <m:r>
                      <a:rPr lang="en-US" altLang="zh-CN" sz="2400" b="1" i="1" smtClean="0">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𝒎</m:t>
                        </m:r>
                      </m:e>
                      <m:sub>
                        <m:r>
                          <a:rPr lang="en-US" altLang="zh-CN" sz="2400" b="1" i="1">
                            <a:solidFill>
                              <a:srgbClr val="002060"/>
                            </a:solidFill>
                            <a:latin typeface="Cambria Math" panose="02040503050406030204" pitchFamily="18" charset="0"/>
                            <a:ea typeface="Cambria Math" panose="02040503050406030204" pitchFamily="18" charset="0"/>
                          </a:rPr>
                          <m:t>𝟐</m:t>
                        </m:r>
                      </m:sub>
                    </m:sSub>
                  </m:oMath>
                </a14:m>
                <a:r>
                  <a:rPr lang="zh-CN" altLang="en-US" sz="2400" b="1" dirty="0">
                    <a:solidFill>
                      <a:srgbClr val="002060"/>
                    </a:solidFill>
                    <a:latin typeface="华文中宋" panose="02010600040101010101" pitchFamily="2" charset="-122"/>
                    <a:ea typeface="华文中宋" panose="02010600040101010101" pitchFamily="2" charset="-122"/>
                  </a:rPr>
                  <a:t>的步骤。此时由于</a:t>
                </a:r>
                <a14:m>
                  <m:oMath xmlns:m="http://schemas.openxmlformats.org/officeDocument/2006/math">
                    <m:sSub>
                      <m:sSubPr>
                        <m:ctrlPr>
                          <a:rPr lang="en-US" altLang="zh-CN" sz="2400" b="1" i="1">
                            <a:solidFill>
                              <a:srgbClr val="002060"/>
                            </a:solidFill>
                            <a:latin typeface="Cambria Math" panose="02040503050406030204" pitchFamily="18" charset="0"/>
                            <a:ea typeface="华文中宋" panose="02010600040101010101" pitchFamily="2" charset="-122"/>
                          </a:rPr>
                        </m:ctrlPr>
                      </m:sSubPr>
                      <m:e>
                        <m:r>
                          <a:rPr lang="en-US" altLang="zh-CN" sz="2400" b="1" i="1">
                            <a:solidFill>
                              <a:srgbClr val="002060"/>
                            </a:solidFill>
                            <a:latin typeface="Cambria Math" panose="02040503050406030204" pitchFamily="18" charset="0"/>
                            <a:ea typeface="华文中宋" panose="02010600040101010101" pitchFamily="2" charset="-122"/>
                          </a:rPr>
                          <m:t>𝒎</m:t>
                        </m:r>
                      </m:e>
                      <m:sub>
                        <m:r>
                          <a:rPr lang="en-US" altLang="zh-CN" sz="2400" b="1" i="1">
                            <a:solidFill>
                              <a:srgbClr val="002060"/>
                            </a:solidFill>
                            <a:latin typeface="Cambria Math" panose="02040503050406030204" pitchFamily="18" charset="0"/>
                            <a:ea typeface="华文中宋" panose="02010600040101010101" pitchFamily="2" charset="-122"/>
                          </a:rPr>
                          <m:t>𝟏</m:t>
                        </m:r>
                      </m:sub>
                    </m:sSub>
                    <m:r>
                      <a:rPr lang="en-US" altLang="zh-CN" sz="2400" b="1" i="1">
                        <a:solidFill>
                          <a:srgbClr val="002060"/>
                        </a:solidFill>
                        <a:latin typeface="Cambria Math" panose="02040503050406030204" pitchFamily="18" charset="0"/>
                        <a:ea typeface="Cambria Math" panose="02040503050406030204" pitchFamily="18" charset="0"/>
                      </a:rPr>
                      <m:t>&gt;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𝒎</m:t>
                        </m:r>
                      </m:e>
                      <m:sub>
                        <m:r>
                          <a:rPr lang="en-US" altLang="zh-CN" sz="2400" b="1" i="1">
                            <a:solidFill>
                              <a:srgbClr val="002060"/>
                            </a:solidFill>
                            <a:latin typeface="Cambria Math" panose="02040503050406030204" pitchFamily="18" charset="0"/>
                            <a:ea typeface="Cambria Math" panose="02040503050406030204" pitchFamily="18" charset="0"/>
                          </a:rPr>
                          <m:t>𝟐</m:t>
                        </m:r>
                      </m:sub>
                    </m:sSub>
                  </m:oMath>
                </a14:m>
                <a:r>
                  <a:rPr lang="zh-CN" altLang="en-US" sz="2400" b="1" dirty="0">
                    <a:solidFill>
                      <a:srgbClr val="002060"/>
                    </a:solidFill>
                    <a:latin typeface="华文中宋" panose="02010600040101010101" pitchFamily="2" charset="-122"/>
                    <a:ea typeface="华文中宋" panose="02010600040101010101" pitchFamily="2" charset="-122"/>
                  </a:rPr>
                  <a:t>，滑块</a:t>
                </a:r>
                <a:r>
                  <a:rPr lang="en-US" altLang="zh-CN" sz="2400" b="1" dirty="0">
                    <a:solidFill>
                      <a:srgbClr val="002060"/>
                    </a:solidFill>
                    <a:latin typeface="华文中宋" panose="02010600040101010101" pitchFamily="2" charset="-122"/>
                    <a:ea typeface="华文中宋" panose="02010600040101010101" pitchFamily="2" charset="-122"/>
                  </a:rPr>
                  <a:t>1</a:t>
                </a:r>
                <a:r>
                  <a:rPr lang="zh-CN" altLang="en-US" sz="2400" b="1" dirty="0">
                    <a:solidFill>
                      <a:srgbClr val="002060"/>
                    </a:solidFill>
                    <a:latin typeface="华文中宋" panose="02010600040101010101" pitchFamily="2" charset="-122"/>
                    <a:ea typeface="华文中宋" panose="02010600040101010101" pitchFamily="2" charset="-122"/>
                  </a:rPr>
                  <a:t>与滑块</a:t>
                </a:r>
                <a:r>
                  <a:rPr lang="en-US" altLang="zh-CN" sz="2400" b="1" dirty="0">
                    <a:solidFill>
                      <a:srgbClr val="002060"/>
                    </a:solidFill>
                    <a:latin typeface="华文中宋" panose="02010600040101010101" pitchFamily="2" charset="-122"/>
                    <a:ea typeface="华文中宋" panose="02010600040101010101" pitchFamily="2" charset="-122"/>
                  </a:rPr>
                  <a:t>2</a:t>
                </a:r>
                <a:r>
                  <a:rPr lang="zh-CN" altLang="en-US" sz="2400" b="1" dirty="0">
                    <a:solidFill>
                      <a:srgbClr val="002060"/>
                    </a:solidFill>
                    <a:latin typeface="华文中宋" panose="02010600040101010101" pitchFamily="2" charset="-122"/>
                    <a:ea typeface="华文中宋" panose="02010600040101010101" pitchFamily="2" charset="-122"/>
                  </a:rPr>
                  <a:t>碰撞后会继续前行经过光电门</a:t>
                </a:r>
                <a:r>
                  <a:rPr lang="en-US" altLang="zh-CN" sz="2400" b="1" dirty="0">
                    <a:solidFill>
                      <a:srgbClr val="002060"/>
                    </a:solidFill>
                    <a:latin typeface="华文中宋" panose="02010600040101010101" pitchFamily="2" charset="-122"/>
                    <a:ea typeface="华文中宋" panose="02010600040101010101" pitchFamily="2" charset="-122"/>
                  </a:rPr>
                  <a:t>2</a:t>
                </a:r>
                <a:r>
                  <a:rPr lang="zh-CN" altLang="en-US" sz="2400" b="1" dirty="0">
                    <a:solidFill>
                      <a:srgbClr val="002060"/>
                    </a:solidFill>
                    <a:latin typeface="华文中宋" panose="02010600040101010101" pitchFamily="2" charset="-122"/>
                    <a:ea typeface="华文中宋" panose="02010600040101010101" pitchFamily="2" charset="-122"/>
                  </a:rPr>
                  <a:t>，因此</a:t>
                </a:r>
                <a:r>
                  <a:rPr lang="zh-CN" altLang="en-US" sz="2400" b="1" dirty="0">
                    <a:solidFill>
                      <a:srgbClr val="000066"/>
                    </a:solidFill>
                    <a:latin typeface="Times New Roman" panose="02020603050405020304" pitchFamily="18" charset="0"/>
                    <a:ea typeface="华文中宋" panose="02010600040101010101" pitchFamily="2" charset="-122"/>
                  </a:rPr>
                  <a:t>“毫秒计时器”测量</a:t>
                </a:r>
                <a:r>
                  <a:rPr lang="en-US" altLang="zh-CN" sz="2400" b="1" dirty="0">
                    <a:solidFill>
                      <a:srgbClr val="000066"/>
                    </a:solidFill>
                    <a:latin typeface="Times New Roman" panose="02020603050405020304" pitchFamily="18" charset="0"/>
                    <a:ea typeface="华文中宋" panose="02010600040101010101" pitchFamily="2" charset="-122"/>
                  </a:rPr>
                  <a:t>3</a:t>
                </a:r>
                <a:r>
                  <a:rPr lang="zh-CN" altLang="en-US" sz="2400" b="1" dirty="0">
                    <a:solidFill>
                      <a:srgbClr val="000066"/>
                    </a:solidFill>
                    <a:latin typeface="Times New Roman" panose="02020603050405020304" pitchFamily="18" charset="0"/>
                    <a:ea typeface="华文中宋" panose="02010600040101010101" pitchFamily="2" charset="-122"/>
                  </a:rPr>
                  <a:t>个时间，分别对应滑块</a:t>
                </a:r>
                <a:r>
                  <a:rPr lang="en-US" altLang="zh-CN" sz="2400" b="1" dirty="0">
                    <a:solidFill>
                      <a:srgbClr val="000066"/>
                    </a:solidFill>
                    <a:latin typeface="Times New Roman" panose="02020603050405020304" pitchFamily="18" charset="0"/>
                    <a:ea typeface="华文中宋" panose="02010600040101010101" pitchFamily="2" charset="-122"/>
                  </a:rPr>
                  <a:t>1</a:t>
                </a:r>
                <a:r>
                  <a:rPr lang="zh-CN" altLang="en-US" sz="2400" b="1" dirty="0">
                    <a:solidFill>
                      <a:srgbClr val="000066"/>
                    </a:solidFill>
                    <a:latin typeface="Times New Roman" panose="02020603050405020304" pitchFamily="18" charset="0"/>
                    <a:ea typeface="华文中宋" panose="02010600040101010101" pitchFamily="2" charset="-122"/>
                  </a:rPr>
                  <a:t>经过光电门</a:t>
                </a:r>
                <a:r>
                  <a:rPr lang="en-US" altLang="zh-CN" sz="2400" b="1" dirty="0">
                    <a:solidFill>
                      <a:srgbClr val="000066"/>
                    </a:solidFill>
                    <a:latin typeface="Times New Roman" panose="02020603050405020304" pitchFamily="18" charset="0"/>
                    <a:ea typeface="华文中宋" panose="02010600040101010101" pitchFamily="2" charset="-122"/>
                  </a:rPr>
                  <a:t>1</a:t>
                </a:r>
                <a:r>
                  <a:rPr lang="zh-CN" altLang="en-US" sz="2400" b="1" dirty="0">
                    <a:solidFill>
                      <a:srgbClr val="000066"/>
                    </a:solidFill>
                    <a:latin typeface="Times New Roman" panose="02020603050405020304" pitchFamily="18" charset="0"/>
                    <a:ea typeface="华文中宋" panose="02010600040101010101" pitchFamily="2" charset="-122"/>
                  </a:rPr>
                  <a:t>的时间</a:t>
                </a:r>
                <a14:m>
                  <m:oMath xmlns:m="http://schemas.openxmlformats.org/officeDocument/2006/math">
                    <m:sSub>
                      <m:sSubPr>
                        <m:ctrlPr>
                          <a:rPr lang="en-US" altLang="zh-CN" sz="2400" b="1" i="1">
                            <a:solidFill>
                              <a:srgbClr val="000066"/>
                            </a:solidFill>
                            <a:latin typeface="Cambria Math" panose="02040503050406030204" pitchFamily="18" charset="0"/>
                            <a:ea typeface="华文中宋" panose="02010600040101010101" pitchFamily="2" charset="-122"/>
                          </a:rPr>
                        </m:ctrlPr>
                      </m:sSubPr>
                      <m:e>
                        <m:r>
                          <a:rPr lang="en-US" altLang="zh-CN" sz="2400" b="1" i="1">
                            <a:solidFill>
                              <a:srgbClr val="000066"/>
                            </a:solidFill>
                            <a:latin typeface="Cambria Math" panose="02040503050406030204" pitchFamily="18" charset="0"/>
                            <a:ea typeface="华文中宋" panose="02010600040101010101" pitchFamily="2" charset="-122"/>
                          </a:rPr>
                          <m:t>𝒕</m:t>
                        </m:r>
                      </m:e>
                      <m:sub>
                        <m:r>
                          <a:rPr lang="en-US" altLang="zh-CN" sz="2400" b="1" i="1">
                            <a:solidFill>
                              <a:srgbClr val="000066"/>
                            </a:solidFill>
                            <a:latin typeface="Cambria Math" panose="02040503050406030204" pitchFamily="18" charset="0"/>
                            <a:ea typeface="华文中宋" panose="02010600040101010101" pitchFamily="2" charset="-122"/>
                          </a:rPr>
                          <m:t>𝟏</m:t>
                        </m:r>
                      </m:sub>
                    </m:sSub>
                    <m:r>
                      <a:rPr lang="en-US" altLang="zh-CN" sz="2400" b="1" i="1">
                        <a:solidFill>
                          <a:srgbClr val="000066"/>
                        </a:solidFill>
                        <a:latin typeface="Cambria Math" panose="02040503050406030204" pitchFamily="18" charset="0"/>
                        <a:ea typeface="华文中宋" panose="02010600040101010101" pitchFamily="2" charset="-122"/>
                      </a:rPr>
                      <m:t> </m:t>
                    </m:r>
                  </m:oMath>
                </a14:m>
                <a:r>
                  <a:rPr lang="zh-CN" altLang="en-US" sz="2400" b="1" dirty="0">
                    <a:solidFill>
                      <a:srgbClr val="000066"/>
                    </a:solidFill>
                    <a:latin typeface="Times New Roman" panose="02020603050405020304" pitchFamily="18" charset="0"/>
                    <a:ea typeface="华文中宋" panose="02010600040101010101" pitchFamily="2" charset="-122"/>
                  </a:rPr>
                  <a:t>，滑块</a:t>
                </a:r>
                <a:r>
                  <a:rPr lang="en-US" altLang="zh-CN" sz="2400" b="1" dirty="0">
                    <a:solidFill>
                      <a:srgbClr val="000066"/>
                    </a:solidFill>
                    <a:latin typeface="Times New Roman" panose="02020603050405020304" pitchFamily="18" charset="0"/>
                    <a:ea typeface="华文中宋" panose="02010600040101010101" pitchFamily="2" charset="-122"/>
                  </a:rPr>
                  <a:t>2</a:t>
                </a:r>
                <a:r>
                  <a:rPr lang="zh-CN" altLang="en-US" sz="2400" b="1" dirty="0">
                    <a:solidFill>
                      <a:srgbClr val="000066"/>
                    </a:solidFill>
                    <a:latin typeface="Times New Roman" panose="02020603050405020304" pitchFamily="18" charset="0"/>
                    <a:ea typeface="华文中宋" panose="02010600040101010101" pitchFamily="2" charset="-122"/>
                  </a:rPr>
                  <a:t>经过光电门</a:t>
                </a:r>
                <a:r>
                  <a:rPr lang="en-US" altLang="zh-CN" sz="2400" b="1" dirty="0">
                    <a:solidFill>
                      <a:srgbClr val="000066"/>
                    </a:solidFill>
                    <a:latin typeface="Times New Roman" panose="02020603050405020304" pitchFamily="18" charset="0"/>
                    <a:ea typeface="华文中宋" panose="02010600040101010101" pitchFamily="2" charset="-122"/>
                  </a:rPr>
                  <a:t>2</a:t>
                </a:r>
                <a:r>
                  <a:rPr lang="zh-CN" altLang="en-US" sz="2400" b="1" dirty="0">
                    <a:solidFill>
                      <a:srgbClr val="000066"/>
                    </a:solidFill>
                    <a:latin typeface="Times New Roman" panose="02020603050405020304" pitchFamily="18" charset="0"/>
                    <a:ea typeface="华文中宋" panose="02010600040101010101" pitchFamily="2" charset="-122"/>
                  </a:rPr>
                  <a:t>的时间</a:t>
                </a:r>
                <a14:m>
                  <m:oMath xmlns:m="http://schemas.openxmlformats.org/officeDocument/2006/math">
                    <m:sSub>
                      <m:sSubPr>
                        <m:ctrlPr>
                          <a:rPr lang="en-US" altLang="zh-CN" sz="2400" b="1" i="1">
                            <a:solidFill>
                              <a:srgbClr val="000066"/>
                            </a:solidFill>
                            <a:latin typeface="Cambria Math" panose="02040503050406030204" pitchFamily="18" charset="0"/>
                            <a:ea typeface="华文中宋" panose="02010600040101010101" pitchFamily="2" charset="-122"/>
                          </a:rPr>
                        </m:ctrlPr>
                      </m:sSubPr>
                      <m:e>
                        <m:r>
                          <a:rPr lang="en-US" altLang="zh-CN" sz="2400" b="1" i="1">
                            <a:solidFill>
                              <a:srgbClr val="000066"/>
                            </a:solidFill>
                            <a:latin typeface="Cambria Math" panose="02040503050406030204" pitchFamily="18" charset="0"/>
                            <a:ea typeface="华文中宋" panose="02010600040101010101" pitchFamily="2" charset="-122"/>
                          </a:rPr>
                          <m:t>𝒕</m:t>
                        </m:r>
                      </m:e>
                      <m:sub>
                        <m:r>
                          <a:rPr lang="en-US" altLang="zh-CN" sz="2400" b="1" i="1" smtClean="0">
                            <a:solidFill>
                              <a:srgbClr val="000066"/>
                            </a:solidFill>
                            <a:latin typeface="Cambria Math" panose="02040503050406030204" pitchFamily="18" charset="0"/>
                            <a:ea typeface="华文中宋" panose="02010600040101010101" pitchFamily="2" charset="-122"/>
                          </a:rPr>
                          <m:t>𝟐</m:t>
                        </m:r>
                      </m:sub>
                    </m:sSub>
                    <m:r>
                      <a:rPr lang="en-US" altLang="zh-CN" sz="2400" b="1" i="1">
                        <a:solidFill>
                          <a:srgbClr val="000066"/>
                        </a:solidFill>
                        <a:latin typeface="Cambria Math" panose="02040503050406030204" pitchFamily="18" charset="0"/>
                        <a:ea typeface="华文中宋" panose="02010600040101010101" pitchFamily="2" charset="-122"/>
                      </a:rPr>
                      <m:t> </m:t>
                    </m:r>
                  </m:oMath>
                </a14:m>
                <a:r>
                  <a:rPr lang="zh-CN" altLang="en-US" sz="2400" b="1" dirty="0">
                    <a:solidFill>
                      <a:srgbClr val="000066"/>
                    </a:solidFill>
                    <a:latin typeface="Times New Roman" panose="02020603050405020304" pitchFamily="18" charset="0"/>
                    <a:ea typeface="华文中宋" panose="02010600040101010101" pitchFamily="2" charset="-122"/>
                  </a:rPr>
                  <a:t>，和滑块</a:t>
                </a:r>
                <a:r>
                  <a:rPr lang="en-US" altLang="zh-CN" sz="2400" b="1" dirty="0">
                    <a:solidFill>
                      <a:srgbClr val="000066"/>
                    </a:solidFill>
                    <a:latin typeface="Times New Roman" panose="02020603050405020304" pitchFamily="18" charset="0"/>
                    <a:ea typeface="华文中宋" panose="02010600040101010101" pitchFamily="2" charset="-122"/>
                  </a:rPr>
                  <a:t>1</a:t>
                </a:r>
                <a:r>
                  <a:rPr lang="zh-CN" altLang="en-US" sz="2400" b="1" dirty="0">
                    <a:solidFill>
                      <a:srgbClr val="000066"/>
                    </a:solidFill>
                    <a:latin typeface="Times New Roman" panose="02020603050405020304" pitchFamily="18" charset="0"/>
                    <a:ea typeface="华文中宋" panose="02010600040101010101" pitchFamily="2" charset="-122"/>
                  </a:rPr>
                  <a:t>经过光电门</a:t>
                </a:r>
                <a:r>
                  <a:rPr lang="en-US" altLang="zh-CN" sz="2400" b="1" dirty="0">
                    <a:solidFill>
                      <a:srgbClr val="000066"/>
                    </a:solidFill>
                    <a:latin typeface="Times New Roman" panose="02020603050405020304" pitchFamily="18" charset="0"/>
                    <a:ea typeface="华文中宋" panose="02010600040101010101" pitchFamily="2" charset="-122"/>
                  </a:rPr>
                  <a:t>2</a:t>
                </a:r>
                <a:r>
                  <a:rPr lang="zh-CN" altLang="en-US" sz="2400" b="1" dirty="0">
                    <a:solidFill>
                      <a:srgbClr val="000066"/>
                    </a:solidFill>
                    <a:latin typeface="Times New Roman" panose="02020603050405020304" pitchFamily="18" charset="0"/>
                    <a:ea typeface="华文中宋" panose="02010600040101010101" pitchFamily="2" charset="-122"/>
                  </a:rPr>
                  <a:t>的时间</a:t>
                </a:r>
                <a14:m>
                  <m:oMath xmlns:m="http://schemas.openxmlformats.org/officeDocument/2006/math">
                    <m:sSub>
                      <m:sSubPr>
                        <m:ctrlPr>
                          <a:rPr lang="en-US" altLang="zh-CN" sz="2400" b="1" i="1">
                            <a:solidFill>
                              <a:srgbClr val="000066"/>
                            </a:solidFill>
                            <a:latin typeface="Cambria Math" panose="02040503050406030204" pitchFamily="18" charset="0"/>
                            <a:ea typeface="华文中宋" panose="02010600040101010101" pitchFamily="2" charset="-122"/>
                          </a:rPr>
                        </m:ctrlPr>
                      </m:sSubPr>
                      <m:e>
                        <m:r>
                          <a:rPr lang="en-US" altLang="zh-CN" sz="2400" b="1" i="1">
                            <a:solidFill>
                              <a:srgbClr val="000066"/>
                            </a:solidFill>
                            <a:latin typeface="Cambria Math" panose="02040503050406030204" pitchFamily="18" charset="0"/>
                            <a:ea typeface="华文中宋" panose="02010600040101010101" pitchFamily="2" charset="-122"/>
                          </a:rPr>
                          <m:t>𝒕</m:t>
                        </m:r>
                      </m:e>
                      <m:sub>
                        <m:r>
                          <a:rPr lang="en-US" altLang="zh-CN" sz="2400" b="1" i="1" smtClean="0">
                            <a:solidFill>
                              <a:srgbClr val="000066"/>
                            </a:solidFill>
                            <a:latin typeface="Cambria Math" panose="02040503050406030204" pitchFamily="18" charset="0"/>
                            <a:ea typeface="华文中宋" panose="02010600040101010101" pitchFamily="2" charset="-122"/>
                          </a:rPr>
                          <m:t>𝟑</m:t>
                        </m:r>
                      </m:sub>
                    </m:sSub>
                    <m:r>
                      <a:rPr lang="en-US" altLang="zh-CN" sz="2400" b="1" i="1">
                        <a:solidFill>
                          <a:srgbClr val="000066"/>
                        </a:solidFill>
                        <a:latin typeface="Cambria Math" panose="02040503050406030204" pitchFamily="18" charset="0"/>
                        <a:ea typeface="华文中宋" panose="02010600040101010101" pitchFamily="2" charset="-122"/>
                      </a:rPr>
                      <m:t> </m:t>
                    </m:r>
                  </m:oMath>
                </a14:m>
                <a:r>
                  <a:rPr lang="zh-CN" altLang="en-US" sz="2400" b="1" dirty="0">
                    <a:solidFill>
                      <a:srgbClr val="000066"/>
                    </a:solidFill>
                    <a:latin typeface="Times New Roman" panose="02020603050405020304" pitchFamily="18" charset="0"/>
                    <a:ea typeface="华文中宋" panose="02010600040101010101" pitchFamily="2" charset="-122"/>
                  </a:rPr>
                  <a:t>。点击“毫秒计时器”的“取数”按钮，依次读取</a:t>
                </a:r>
                <a:r>
                  <a:rPr lang="en-US" altLang="zh-CN" sz="2400" b="1" dirty="0">
                    <a:solidFill>
                      <a:srgbClr val="000066"/>
                    </a:solidFill>
                    <a:latin typeface="Times New Roman" panose="02020603050405020304" pitchFamily="18" charset="0"/>
                    <a:ea typeface="华文中宋" panose="02010600040101010101" pitchFamily="2" charset="-122"/>
                  </a:rPr>
                  <a:t>3</a:t>
                </a:r>
                <a:r>
                  <a:rPr lang="zh-CN" altLang="en-US" sz="2400" b="1" dirty="0">
                    <a:solidFill>
                      <a:srgbClr val="000066"/>
                    </a:solidFill>
                    <a:latin typeface="Times New Roman" panose="02020603050405020304" pitchFamily="18" charset="0"/>
                    <a:ea typeface="华文中宋" panose="02010600040101010101" pitchFamily="2" charset="-122"/>
                  </a:rPr>
                  <a:t>个时间，计入表</a:t>
                </a:r>
                <a:r>
                  <a:rPr lang="en-US" altLang="zh-CN" sz="2400" b="1" dirty="0">
                    <a:solidFill>
                      <a:srgbClr val="000066"/>
                    </a:solidFill>
                    <a:latin typeface="Times New Roman" panose="02020603050405020304" pitchFamily="18" charset="0"/>
                    <a:ea typeface="华文中宋" panose="02010600040101010101" pitchFamily="2" charset="-122"/>
                  </a:rPr>
                  <a:t>2</a:t>
                </a:r>
                <a:r>
                  <a:rPr lang="zh-CN" altLang="en-US" sz="2400" b="1" dirty="0">
                    <a:solidFill>
                      <a:srgbClr val="000066"/>
                    </a:solidFill>
                    <a:latin typeface="Times New Roman" panose="02020603050405020304" pitchFamily="18" charset="0"/>
                    <a:ea typeface="华文中宋" panose="02010600040101010101" pitchFamily="2" charset="-122"/>
                  </a:rPr>
                  <a:t>。</a:t>
                </a:r>
                <a:endParaRPr lang="en-US" altLang="zh-CN" sz="2400" b="1" dirty="0">
                  <a:solidFill>
                    <a:srgbClr val="000066"/>
                  </a:solidFill>
                  <a:latin typeface="Times New Roman" panose="02020603050405020304" pitchFamily="18" charset="0"/>
                  <a:ea typeface="华文中宋" panose="02010600040101010101" pitchFamily="2"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1089211" y="1117710"/>
                <a:ext cx="9536347" cy="3416320"/>
              </a:xfrm>
              <a:prstGeom prst="rect">
                <a:avLst/>
              </a:prstGeom>
              <a:blipFill>
                <a:blip r:embed="rId2"/>
                <a:stretch>
                  <a:fillRect l="-895" t="-1426" r="-959"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Rectangle 38">
                <a:extLst>
                  <a:ext uri="{FF2B5EF4-FFF2-40B4-BE49-F238E27FC236}">
                    <a16:creationId xmlns:a16="http://schemas.microsoft.com/office/drawing/2014/main" id="{17F7D5F3-E856-465C-B007-DEEC915CDB2B}"/>
                  </a:ext>
                </a:extLst>
              </p:cNvPr>
              <p:cNvSpPr>
                <a:spLocks noChangeArrowheads="1"/>
              </p:cNvSpPr>
              <p:nvPr/>
            </p:nvSpPr>
            <p:spPr bwMode="auto">
              <a:xfrm>
                <a:off x="155875" y="248758"/>
                <a:ext cx="9192004"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四、实验内容</a:t>
                </a:r>
                <a:r>
                  <a:rPr lang="en-US" altLang="zh-CN" sz="3200" b="1" dirty="0">
                    <a:solidFill>
                      <a:srgbClr val="FF0000"/>
                    </a:solidFill>
                    <a:latin typeface="华文中宋" panose="02010600040101010101" pitchFamily="2" charset="-122"/>
                    <a:ea typeface="华文中宋" panose="02010600040101010101" pitchFamily="2" charset="-122"/>
                  </a:rPr>
                  <a:t>/</a:t>
                </a:r>
                <a:r>
                  <a:rPr lang="en-US" altLang="zh-CN" sz="2800" b="1" dirty="0">
                    <a:solidFill>
                      <a:srgbClr val="006666"/>
                    </a:solidFill>
                    <a:latin typeface="微软雅黑" panose="020B0503020204020204" pitchFamily="34" charset="-122"/>
                    <a:ea typeface="微软雅黑" panose="020B0503020204020204" pitchFamily="34" charset="-122"/>
                  </a:rPr>
                  <a:t>4.3 </a:t>
                </a:r>
                <a:r>
                  <a:rPr lang="zh-CN" altLang="en-US" sz="2800" b="1" dirty="0">
                    <a:solidFill>
                      <a:srgbClr val="006666"/>
                    </a:solidFill>
                    <a:latin typeface="微软雅黑" panose="020B0503020204020204" pitchFamily="34" charset="-122"/>
                    <a:ea typeface="微软雅黑" panose="020B0503020204020204" pitchFamily="34" charset="-122"/>
                  </a:rPr>
                  <a:t>验证动量守恒定律（</a:t>
                </a:r>
                <a14:m>
                  <m:oMath xmlns:m="http://schemas.openxmlformats.org/officeDocument/2006/math">
                    <m:sSub>
                      <m:sSubPr>
                        <m:ctrlPr>
                          <a:rPr lang="en-US" altLang="zh-CN" sz="2800" b="1" i="1" smtClean="0">
                            <a:solidFill>
                              <a:srgbClr val="006666"/>
                            </a:solidFill>
                            <a:latin typeface="Cambria Math" panose="02040503050406030204" pitchFamily="18" charset="0"/>
                            <a:ea typeface="微软雅黑" panose="020B0503020204020204" pitchFamily="34" charset="-122"/>
                          </a:rPr>
                        </m:ctrlPr>
                      </m:sSubPr>
                      <m:e>
                        <m:r>
                          <a:rPr lang="en-US" altLang="zh-CN" sz="2800" b="1" i="1" smtClean="0">
                            <a:solidFill>
                              <a:srgbClr val="006666"/>
                            </a:solidFill>
                            <a:latin typeface="Cambria Math" panose="02040503050406030204" pitchFamily="18" charset="0"/>
                            <a:ea typeface="微软雅黑" panose="020B0503020204020204" pitchFamily="34" charset="-122"/>
                          </a:rPr>
                          <m:t>𝒎</m:t>
                        </m:r>
                      </m:e>
                      <m:sub>
                        <m:r>
                          <a:rPr lang="en-US" altLang="zh-CN" sz="2800" b="1" i="1" smtClean="0">
                            <a:solidFill>
                              <a:srgbClr val="006666"/>
                            </a:solidFill>
                            <a:latin typeface="Cambria Math" panose="02040503050406030204" pitchFamily="18" charset="0"/>
                            <a:ea typeface="微软雅黑" panose="020B0503020204020204" pitchFamily="34" charset="-122"/>
                          </a:rPr>
                          <m:t>𝟏</m:t>
                        </m:r>
                      </m:sub>
                    </m:sSub>
                    <m:r>
                      <a:rPr lang="en-US" altLang="zh-CN" sz="2800" b="1" i="1" smtClean="0">
                        <a:solidFill>
                          <a:srgbClr val="006666"/>
                        </a:solidFill>
                        <a:latin typeface="Cambria Math" panose="02040503050406030204" pitchFamily="18" charset="0"/>
                        <a:ea typeface="Cambria Math" panose="02040503050406030204" pitchFamily="18" charset="0"/>
                      </a:rPr>
                      <m:t>&gt;</m:t>
                    </m:r>
                    <m:sSub>
                      <m:sSubPr>
                        <m:ctrlPr>
                          <a:rPr lang="en-US" altLang="zh-CN" sz="2800" b="1" i="1" smtClean="0">
                            <a:solidFill>
                              <a:srgbClr val="006666"/>
                            </a:solidFill>
                            <a:latin typeface="Cambria Math" panose="02040503050406030204" pitchFamily="18" charset="0"/>
                            <a:ea typeface="微软雅黑" panose="020B0503020204020204" pitchFamily="34" charset="-122"/>
                          </a:rPr>
                        </m:ctrlPr>
                      </m:sSubPr>
                      <m:e>
                        <m:r>
                          <a:rPr lang="en-US" altLang="zh-CN" sz="2800" b="1" i="1" smtClean="0">
                            <a:solidFill>
                              <a:srgbClr val="006666"/>
                            </a:solidFill>
                            <a:latin typeface="Cambria Math" panose="02040503050406030204" pitchFamily="18" charset="0"/>
                            <a:ea typeface="微软雅黑" panose="020B0503020204020204" pitchFamily="34" charset="-122"/>
                          </a:rPr>
                          <m:t>𝒎</m:t>
                        </m:r>
                      </m:e>
                      <m:sub>
                        <m:r>
                          <a:rPr lang="en-US" altLang="zh-CN" sz="2800" b="1" i="1" smtClean="0">
                            <a:solidFill>
                              <a:srgbClr val="006666"/>
                            </a:solidFill>
                            <a:latin typeface="Cambria Math" panose="02040503050406030204" pitchFamily="18" charset="0"/>
                            <a:ea typeface="微软雅黑" panose="020B0503020204020204" pitchFamily="34" charset="-122"/>
                          </a:rPr>
                          <m:t>𝟐</m:t>
                        </m:r>
                      </m:sub>
                    </m:sSub>
                  </m:oMath>
                </a14:m>
                <a:r>
                  <a:rPr lang="zh-CN" altLang="en-US" sz="2800" b="1" dirty="0">
                    <a:solidFill>
                      <a:srgbClr val="006666"/>
                    </a:solidFill>
                    <a:latin typeface="微软雅黑" panose="020B0503020204020204" pitchFamily="34" charset="-122"/>
                    <a:ea typeface="微软雅黑" panose="020B0503020204020204" pitchFamily="34" charset="-122"/>
                  </a:rPr>
                  <a:t>）</a:t>
                </a:r>
              </a:p>
            </p:txBody>
          </p:sp>
        </mc:Choice>
        <mc:Fallback xmlns="">
          <p:sp>
            <p:nvSpPr>
              <p:cNvPr id="9" name="Rectangle 38">
                <a:extLst>
                  <a:ext uri="{FF2B5EF4-FFF2-40B4-BE49-F238E27FC236}">
                    <a16:creationId xmlns:a16="http://schemas.microsoft.com/office/drawing/2014/main" id="{17F7D5F3-E856-465C-B007-DEEC915CDB2B}"/>
                  </a:ext>
                </a:extLst>
              </p:cNvPr>
              <p:cNvSpPr>
                <a:spLocks noRot="1" noChangeAspect="1" noMove="1" noResize="1" noEditPoints="1" noAdjustHandles="1" noChangeArrowheads="1" noChangeShapeType="1" noTextEdit="1"/>
              </p:cNvSpPr>
              <p:nvPr/>
            </p:nvSpPr>
            <p:spPr bwMode="auto">
              <a:xfrm>
                <a:off x="155875" y="248758"/>
                <a:ext cx="9192004" cy="646331"/>
              </a:xfrm>
              <a:prstGeom prst="rect">
                <a:avLst/>
              </a:prstGeom>
              <a:blipFill>
                <a:blip r:embed="rId3"/>
                <a:stretch>
                  <a:fillRect l="-2057" t="-15094" b="-3490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408EC370-74CF-49AB-A4FB-6A2DC8694D04}"/>
              </a:ext>
            </a:extLst>
          </p:cNvPr>
          <p:cNvSpPr txBox="1"/>
          <p:nvPr/>
        </p:nvSpPr>
        <p:spPr>
          <a:xfrm>
            <a:off x="141127" y="1117710"/>
            <a:ext cx="1238864" cy="461665"/>
          </a:xfrm>
          <a:prstGeom prst="rect">
            <a:avLst/>
          </a:prstGeom>
          <a:noFill/>
        </p:spPr>
        <p:txBody>
          <a:bodyPr wrap="square" rtlCol="0">
            <a:spAutoFit/>
          </a:bodyPr>
          <a:lstStyle/>
          <a:p>
            <a:r>
              <a:rPr lang="zh-CN" altLang="en-US" sz="2400" b="1" dirty="0">
                <a:solidFill>
                  <a:srgbClr val="00B0F0"/>
                </a:solidFill>
                <a:latin typeface="华文中宋" panose="02010600040101010101" pitchFamily="2" charset="-122"/>
                <a:ea typeface="华文中宋" panose="02010600040101010101" pitchFamily="2" charset="-122"/>
              </a:rPr>
              <a:t>步骤：</a:t>
            </a:r>
          </a:p>
        </p:txBody>
      </p:sp>
      <p:pic>
        <p:nvPicPr>
          <p:cNvPr id="5" name="图片 4">
            <a:extLst>
              <a:ext uri="{FF2B5EF4-FFF2-40B4-BE49-F238E27FC236}">
                <a16:creationId xmlns:a16="http://schemas.microsoft.com/office/drawing/2014/main" id="{520D0094-B104-44B3-AB1D-FA1D37797580}"/>
              </a:ext>
            </a:extLst>
          </p:cNvPr>
          <p:cNvPicPr>
            <a:picLocks noChangeAspect="1"/>
          </p:cNvPicPr>
          <p:nvPr/>
        </p:nvPicPr>
        <p:blipFill>
          <a:blip r:embed="rId4"/>
          <a:stretch>
            <a:fillRect/>
          </a:stretch>
        </p:blipFill>
        <p:spPr>
          <a:xfrm>
            <a:off x="7610166" y="4221401"/>
            <a:ext cx="4350774" cy="2552716"/>
          </a:xfrm>
          <a:prstGeom prst="rect">
            <a:avLst/>
          </a:prstGeom>
        </p:spPr>
      </p:pic>
      <p:sp>
        <p:nvSpPr>
          <p:cNvPr id="11" name="文本框 10">
            <a:extLst>
              <a:ext uri="{FF2B5EF4-FFF2-40B4-BE49-F238E27FC236}">
                <a16:creationId xmlns:a16="http://schemas.microsoft.com/office/drawing/2014/main" id="{B87ABF3C-A2EC-40DB-847C-344A64805A38}"/>
              </a:ext>
            </a:extLst>
          </p:cNvPr>
          <p:cNvSpPr txBox="1"/>
          <p:nvPr/>
        </p:nvSpPr>
        <p:spPr>
          <a:xfrm>
            <a:off x="1089212" y="4475038"/>
            <a:ext cx="5768788" cy="830997"/>
          </a:xfrm>
          <a:prstGeom prst="rect">
            <a:avLst/>
          </a:prstGeom>
          <a:noFill/>
        </p:spPr>
        <p:txBody>
          <a:bodyPr wrap="square" rtlCol="0">
            <a:spAutoFit/>
          </a:bodyPr>
          <a:lstStyle/>
          <a:p>
            <a:pPr marL="457200" indent="-457200">
              <a:buFont typeface="+mj-lt"/>
              <a:buAutoNum type="arabicPeriod" startAt="3"/>
            </a:pPr>
            <a:r>
              <a:rPr lang="zh-CN" altLang="en-US" sz="2400" b="1" dirty="0">
                <a:solidFill>
                  <a:srgbClr val="000066"/>
                </a:solidFill>
                <a:latin typeface="Times New Roman" panose="02020603050405020304" pitchFamily="18" charset="0"/>
                <a:ea typeface="华文中宋" panose="02010600040101010101" pitchFamily="2" charset="-122"/>
              </a:rPr>
              <a:t>按下“毫秒计时器”的“复位”，重复做</a:t>
            </a:r>
            <a:r>
              <a:rPr lang="en-US" altLang="zh-CN" sz="2400" b="1" dirty="0">
                <a:solidFill>
                  <a:srgbClr val="000066"/>
                </a:solidFill>
                <a:latin typeface="Times New Roman" panose="02020603050405020304" pitchFamily="18" charset="0"/>
                <a:ea typeface="华文中宋" panose="02010600040101010101" pitchFamily="2" charset="-122"/>
              </a:rPr>
              <a:t>3</a:t>
            </a:r>
            <a:r>
              <a:rPr lang="zh-CN" altLang="en-US" sz="2400" b="1" dirty="0">
                <a:solidFill>
                  <a:srgbClr val="000066"/>
                </a:solidFill>
                <a:latin typeface="Times New Roman" panose="02020603050405020304" pitchFamily="18" charset="0"/>
                <a:ea typeface="华文中宋" panose="02010600040101010101" pitchFamily="2" charset="-122"/>
              </a:rPr>
              <a:t>次，记录表</a:t>
            </a:r>
            <a:r>
              <a:rPr lang="en-US" altLang="zh-CN" sz="2400" b="1" dirty="0">
                <a:solidFill>
                  <a:srgbClr val="000066"/>
                </a:solidFill>
                <a:latin typeface="Times New Roman" panose="02020603050405020304" pitchFamily="18" charset="0"/>
                <a:ea typeface="华文中宋" panose="02010600040101010101" pitchFamily="2" charset="-122"/>
              </a:rPr>
              <a:t>2</a:t>
            </a:r>
            <a:r>
              <a:rPr lang="zh-CN" altLang="en-US" sz="2400" b="1" dirty="0">
                <a:solidFill>
                  <a:srgbClr val="000066"/>
                </a:solidFill>
                <a:latin typeface="Times New Roman" panose="02020603050405020304" pitchFamily="18" charset="0"/>
                <a:ea typeface="华文中宋" panose="02010600040101010101" pitchFamily="2" charset="-122"/>
              </a:rPr>
              <a:t>。</a:t>
            </a:r>
            <a:endParaRPr lang="en-US" altLang="zh-CN" sz="2400" b="1" dirty="0">
              <a:solidFill>
                <a:srgbClr val="000066"/>
              </a:solidFill>
              <a:latin typeface="Times New Roman" panose="02020603050405020304" pitchFamily="18" charset="0"/>
              <a:ea typeface="华文中宋" panose="02010600040101010101" pitchFamily="2" charset="-122"/>
            </a:endParaRPr>
          </a:p>
        </p:txBody>
      </p:sp>
    </p:spTree>
    <p:extLst>
      <p:ext uri="{BB962C8B-B14F-4D97-AF65-F5344CB8AC3E}">
        <p14:creationId xmlns:p14="http://schemas.microsoft.com/office/powerpoint/2010/main" val="110968635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矩形 4"/>
              <p:cNvSpPr/>
              <p:nvPr/>
            </p:nvSpPr>
            <p:spPr>
              <a:xfrm>
                <a:off x="811867" y="1246409"/>
                <a:ext cx="9888900" cy="1646605"/>
              </a:xfrm>
              <a:prstGeom prst="rect">
                <a:avLst/>
              </a:prstGeom>
            </p:spPr>
            <p:txBody>
              <a:bodyPr wrap="square">
                <a:spAutoFit/>
              </a:bodyPr>
              <a:lstStyle/>
              <a:p>
                <a:pPr marL="342900" indent="-342900" algn="just">
                  <a:spcAft>
                    <a:spcPts val="600"/>
                  </a:spcAft>
                  <a:buFont typeface="Wingdings" panose="05000000000000000000" pitchFamily="2" charset="2"/>
                  <a:buChar char="Ø"/>
                </a:pPr>
                <a:r>
                  <a:rPr lang="zh-CN" altLang="en-US" sz="2400" b="1" dirty="0">
                    <a:solidFill>
                      <a:srgbClr val="002060"/>
                    </a:solidFill>
                    <a:latin typeface="华文中宋" panose="02010600040101010101" pitchFamily="2" charset="-122"/>
                    <a:ea typeface="华文中宋" panose="02010600040101010101" pitchFamily="2" charset="-122"/>
                  </a:rPr>
                  <a:t>分别记录 </a:t>
                </a:r>
                <a14:m>
                  <m:oMath xmlns:m="http://schemas.openxmlformats.org/officeDocument/2006/math">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𝒎</m:t>
                        </m:r>
                      </m:e>
                      <m:sub>
                        <m:r>
                          <a:rPr lang="en-US" altLang="zh-CN" sz="2400" b="1" i="1">
                            <a:solidFill>
                              <a:srgbClr val="002060"/>
                            </a:solidFill>
                            <a:latin typeface="Cambria Math" panose="02040503050406030204" pitchFamily="18" charset="0"/>
                            <a:ea typeface="Cambria Math" panose="02040503050406030204" pitchFamily="18" charset="0"/>
                          </a:rPr>
                          <m:t>𝟏</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𝒎</m:t>
                        </m:r>
                      </m:e>
                      <m:sub>
                        <m:r>
                          <a:rPr lang="en-US" altLang="zh-CN" sz="2400" b="1" i="1">
                            <a:solidFill>
                              <a:srgbClr val="002060"/>
                            </a:solidFill>
                            <a:latin typeface="Cambria Math" panose="02040503050406030204" pitchFamily="18" charset="0"/>
                            <a:ea typeface="Cambria Math" panose="02040503050406030204" pitchFamily="18" charset="0"/>
                          </a:rPr>
                          <m:t>𝟐</m:t>
                        </m:r>
                      </m:sub>
                    </m:sSub>
                  </m:oMath>
                </a14:m>
                <a:r>
                  <a:rPr lang="zh-CN" altLang="en-US" sz="2400" b="1" dirty="0">
                    <a:solidFill>
                      <a:srgbClr val="002060"/>
                    </a:solidFill>
                    <a:latin typeface="华文中宋" panose="02010600040101010101" pitchFamily="2" charset="-122"/>
                    <a:ea typeface="华文中宋" panose="02010600040101010101" pitchFamily="2" charset="-122"/>
                  </a:rPr>
                  <a:t> 和 </a:t>
                </a:r>
                <a14:m>
                  <m:oMath xmlns:m="http://schemas.openxmlformats.org/officeDocument/2006/math">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𝒎</m:t>
                        </m:r>
                      </m:e>
                      <m:sub>
                        <m:r>
                          <a:rPr lang="en-US" altLang="zh-CN" sz="2400" b="1" i="1">
                            <a:solidFill>
                              <a:srgbClr val="002060"/>
                            </a:solidFill>
                            <a:latin typeface="Cambria Math" panose="02040503050406030204" pitchFamily="18" charset="0"/>
                            <a:ea typeface="Cambria Math" panose="02040503050406030204" pitchFamily="18" charset="0"/>
                          </a:rPr>
                          <m:t>𝟏</m:t>
                        </m:r>
                      </m:sub>
                    </m:sSub>
                    <m:r>
                      <a:rPr lang="en-US" altLang="zh-CN" sz="2400" b="1" i="1">
                        <a:solidFill>
                          <a:srgbClr val="002060"/>
                        </a:solidFill>
                        <a:latin typeface="Cambria Math" panose="02040503050406030204" pitchFamily="18" charset="0"/>
                        <a:ea typeface="Cambria Math" panose="02040503050406030204" pitchFamily="18" charset="0"/>
                      </a:rPr>
                      <m:t>&gt;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𝒎</m:t>
                        </m:r>
                      </m:e>
                      <m:sub>
                        <m:r>
                          <a:rPr lang="en-US" altLang="zh-CN" sz="2400" b="1" i="1">
                            <a:solidFill>
                              <a:srgbClr val="002060"/>
                            </a:solidFill>
                            <a:latin typeface="Cambria Math" panose="02040503050406030204" pitchFamily="18" charset="0"/>
                            <a:ea typeface="Cambria Math" panose="02040503050406030204" pitchFamily="18" charset="0"/>
                          </a:rPr>
                          <m:t>𝟐</m:t>
                        </m:r>
                      </m:sub>
                    </m:sSub>
                  </m:oMath>
                </a14:m>
                <a:r>
                  <a:rPr lang="zh-CN" altLang="en-US" sz="2400" b="1" dirty="0">
                    <a:solidFill>
                      <a:srgbClr val="002060"/>
                    </a:solidFill>
                    <a:latin typeface="华文中宋" panose="02010600040101010101" pitchFamily="2" charset="-122"/>
                    <a:ea typeface="华文中宋" panose="02010600040101010101" pitchFamily="2" charset="-122"/>
                  </a:rPr>
                  <a:t> 两种情况下各自的质量值和滑块经过光电门的时间，并计算对应的恢复系数</a:t>
                </a:r>
                <a14:m>
                  <m:oMath xmlns:m="http://schemas.openxmlformats.org/officeDocument/2006/math">
                    <m:r>
                      <a:rPr lang="en-US" altLang="zh-CN" sz="2400" b="1" i="1" smtClean="0">
                        <a:solidFill>
                          <a:srgbClr val="002060"/>
                        </a:solidFill>
                        <a:latin typeface="Cambria Math" panose="02040503050406030204" pitchFamily="18" charset="0"/>
                        <a:ea typeface="华文中宋" panose="02010600040101010101" pitchFamily="2" charset="-122"/>
                      </a:rPr>
                      <m:t>𝒆</m:t>
                    </m:r>
                  </m:oMath>
                </a14:m>
                <a:r>
                  <a:rPr lang="zh-CN" altLang="en-US" sz="2400" b="1" dirty="0">
                    <a:solidFill>
                      <a:srgbClr val="002060"/>
                    </a:solidFill>
                    <a:latin typeface="华文中宋" panose="02010600040101010101" pitchFamily="2" charset="-122"/>
                    <a:ea typeface="华文中宋" panose="02010600040101010101" pitchFamily="2" charset="-122"/>
                  </a:rPr>
                  <a:t>和动能损耗</a:t>
                </a:r>
                <a14:m>
                  <m:oMath xmlns:m="http://schemas.openxmlformats.org/officeDocument/2006/math">
                    <m:r>
                      <a:rPr lang="en-US" altLang="zh-CN" sz="2400" b="1" i="1" smtClean="0">
                        <a:solidFill>
                          <a:srgbClr val="002060"/>
                        </a:solidFill>
                        <a:latin typeface="Cambria Math" panose="02040503050406030204" pitchFamily="18" charset="0"/>
                        <a:ea typeface="华文中宋" panose="02010600040101010101" pitchFamily="2" charset="-122"/>
                      </a:rPr>
                      <m:t>𝑬</m:t>
                    </m:r>
                  </m:oMath>
                </a14:m>
                <a:r>
                  <a:rPr lang="zh-CN" altLang="en-US" sz="2400" b="1" dirty="0">
                    <a:solidFill>
                      <a:srgbClr val="002060"/>
                    </a:solidFill>
                    <a:latin typeface="华文中宋" panose="02010600040101010101" pitchFamily="2" charset="-122"/>
                    <a:ea typeface="华文中宋" panose="02010600040101010101" pitchFamily="2" charset="-122"/>
                  </a:rPr>
                  <a:t>（</a:t>
                </a:r>
                <a14:m>
                  <m:oMath xmlns:m="http://schemas.openxmlformats.org/officeDocument/2006/math">
                    <m:sSub>
                      <m:sSubPr>
                        <m:ctrlPr>
                          <a:rPr lang="en-US" altLang="zh-CN" sz="2400" b="1" i="1" smtClean="0">
                            <a:solidFill>
                              <a:srgbClr val="002060"/>
                            </a:solidFill>
                            <a:latin typeface="Cambria Math" panose="02040503050406030204" pitchFamily="18" charset="0"/>
                            <a:ea typeface="华文中宋" panose="02010600040101010101" pitchFamily="2" charset="-122"/>
                          </a:rPr>
                        </m:ctrlPr>
                      </m:sSubPr>
                      <m:e>
                        <m:r>
                          <a:rPr lang="en-US" altLang="zh-CN" sz="2400" b="1" i="1" smtClean="0">
                            <a:solidFill>
                              <a:srgbClr val="002060"/>
                            </a:solidFill>
                            <a:latin typeface="Cambria Math" panose="02040503050406030204" pitchFamily="18" charset="0"/>
                            <a:ea typeface="华文中宋" panose="02010600040101010101" pitchFamily="2" charset="-122"/>
                          </a:rPr>
                          <m:t>𝒗</m:t>
                        </m:r>
                      </m:e>
                      <m:sub>
                        <m:r>
                          <a:rPr lang="en-US" altLang="zh-CN" sz="2400" b="1" i="1" smtClean="0">
                            <a:solidFill>
                              <a:srgbClr val="002060"/>
                            </a:solidFill>
                            <a:latin typeface="Cambria Math" panose="02040503050406030204" pitchFamily="18" charset="0"/>
                            <a:ea typeface="华文中宋" panose="02010600040101010101" pitchFamily="2" charset="-122"/>
                          </a:rPr>
                          <m:t>𝟐𝟎</m:t>
                        </m:r>
                      </m:sub>
                    </m:sSub>
                    <m:r>
                      <a:rPr lang="en-US" altLang="zh-CN" sz="2400" b="1" i="1" smtClean="0">
                        <a:solidFill>
                          <a:srgbClr val="002060"/>
                        </a:solidFill>
                        <a:latin typeface="Cambria Math" panose="02040503050406030204" pitchFamily="18" charset="0"/>
                        <a:ea typeface="华文中宋" panose="02010600040101010101" pitchFamily="2" charset="-122"/>
                      </a:rPr>
                      <m:t>=</m:t>
                    </m:r>
                    <m:r>
                      <a:rPr lang="en-US" altLang="zh-CN" sz="2400" b="1" i="1" smtClean="0">
                        <a:solidFill>
                          <a:srgbClr val="002060"/>
                        </a:solidFill>
                        <a:latin typeface="Cambria Math" panose="02040503050406030204" pitchFamily="18" charset="0"/>
                        <a:ea typeface="华文中宋" panose="02010600040101010101" pitchFamily="2" charset="-122"/>
                      </a:rPr>
                      <m:t>𝟎</m:t>
                    </m:r>
                  </m:oMath>
                </a14:m>
                <a:r>
                  <a:rPr lang="zh-CN" altLang="en-US" sz="2400" b="1" dirty="0">
                    <a:solidFill>
                      <a:srgbClr val="002060"/>
                    </a:solidFill>
                    <a:latin typeface="华文中宋" panose="02010600040101010101" pitchFamily="2" charset="-122"/>
                    <a:ea typeface="华文中宋" panose="02010600040101010101" pitchFamily="2" charset="-122"/>
                  </a:rPr>
                  <a:t>）。</a:t>
                </a:r>
                <a:endParaRPr lang="en-US" altLang="zh-CN" sz="2400" b="1" dirty="0">
                  <a:solidFill>
                    <a:srgbClr val="002060"/>
                  </a:solidFill>
                  <a:latin typeface="华文中宋" panose="02010600040101010101" pitchFamily="2" charset="-122"/>
                  <a:ea typeface="华文中宋" panose="02010600040101010101" pitchFamily="2" charset="-122"/>
                </a:endParaRPr>
              </a:p>
              <a:p>
                <a:pPr marL="342900" indent="-342900" algn="just">
                  <a:spcAft>
                    <a:spcPts val="600"/>
                  </a:spcAft>
                  <a:buFont typeface="Wingdings" panose="05000000000000000000" pitchFamily="2" charset="2"/>
                  <a:buChar char="Ø"/>
                </a:pPr>
                <a:r>
                  <a:rPr lang="zh-CN" altLang="en-US" sz="2400" b="1" dirty="0">
                    <a:solidFill>
                      <a:srgbClr val="002060"/>
                    </a:solidFill>
                    <a:latin typeface="华文中宋" panose="02010600040101010101" pitchFamily="2" charset="-122"/>
                    <a:ea typeface="华文中宋" panose="02010600040101010101" pitchFamily="2" charset="-122"/>
                  </a:rPr>
                  <a:t>设挡光片的挡光距离</a:t>
                </a:r>
                <a14:m>
                  <m:oMath xmlns:m="http://schemas.openxmlformats.org/officeDocument/2006/math">
                    <m:sSub>
                      <m:sSubPr>
                        <m:ctrlPr>
                          <a:rPr lang="en-US" altLang="zh-CN" sz="2400" b="1" i="1">
                            <a:solidFill>
                              <a:srgbClr val="002060"/>
                            </a:solidFill>
                            <a:latin typeface="Cambria Math" panose="02040503050406030204" pitchFamily="18" charset="0"/>
                            <a:ea typeface="华文中宋" panose="02010600040101010101" pitchFamily="2" charset="-122"/>
                          </a:rPr>
                        </m:ctrlPr>
                      </m:sSubPr>
                      <m:e>
                        <m:r>
                          <a:rPr lang="zh-CN" altLang="en-US" sz="2400" b="1" i="1">
                            <a:solidFill>
                              <a:srgbClr val="002060"/>
                            </a:solidFill>
                            <a:latin typeface="Cambria Math" panose="02040503050406030204" pitchFamily="18" charset="0"/>
                            <a:ea typeface="华文中宋" panose="02010600040101010101" pitchFamily="2" charset="-122"/>
                          </a:rPr>
                          <m:t>𝚫</m:t>
                        </m:r>
                      </m:e>
                      <m:sub>
                        <m:r>
                          <a:rPr lang="en-US" altLang="zh-CN" sz="2400" b="1" i="1">
                            <a:solidFill>
                              <a:srgbClr val="002060"/>
                            </a:solidFill>
                            <a:latin typeface="Cambria Math" panose="02040503050406030204" pitchFamily="18" charset="0"/>
                            <a:ea typeface="华文中宋" panose="02010600040101010101" pitchFamily="2" charset="-122"/>
                          </a:rPr>
                          <m:t>𝒙</m:t>
                        </m:r>
                      </m:sub>
                    </m:sSub>
                    <m:r>
                      <a:rPr lang="en-US" altLang="zh-CN" sz="2400" b="1" i="1">
                        <a:solidFill>
                          <a:srgbClr val="002060"/>
                        </a:solidFill>
                        <a:latin typeface="Cambria Math" panose="02040503050406030204" pitchFamily="18" charset="0"/>
                        <a:ea typeface="华文中宋" panose="02010600040101010101" pitchFamily="2" charset="-122"/>
                      </a:rPr>
                      <m:t>=</m:t>
                    </m:r>
                    <m:r>
                      <a:rPr lang="en-US" altLang="zh-CN" sz="2400" b="1" i="1">
                        <a:solidFill>
                          <a:srgbClr val="002060"/>
                        </a:solidFill>
                        <a:latin typeface="Cambria Math" panose="02040503050406030204" pitchFamily="18" charset="0"/>
                        <a:ea typeface="华文中宋" panose="02010600040101010101" pitchFamily="2" charset="-122"/>
                      </a:rPr>
                      <m:t>𝟏</m:t>
                    </m:r>
                    <m:r>
                      <a:rPr lang="en-US" altLang="zh-CN" sz="2400" b="1" i="1">
                        <a:solidFill>
                          <a:srgbClr val="002060"/>
                        </a:solidFill>
                        <a:latin typeface="Cambria Math" panose="02040503050406030204" pitchFamily="18" charset="0"/>
                        <a:ea typeface="华文中宋" panose="02010600040101010101" pitchFamily="2" charset="-122"/>
                      </a:rPr>
                      <m:t>𝒄𝒎</m:t>
                    </m:r>
                  </m:oMath>
                </a14:m>
                <a:r>
                  <a:rPr lang="zh-CN" altLang="en-US" sz="2400" b="1" dirty="0">
                    <a:solidFill>
                      <a:srgbClr val="002060"/>
                    </a:solidFill>
                    <a:latin typeface="华文中宋" panose="02010600040101010101" pitchFamily="2" charset="-122"/>
                    <a:ea typeface="华文中宋" panose="02010600040101010101" pitchFamily="2" charset="-122"/>
                  </a:rPr>
                  <a:t>（</a:t>
                </a:r>
                <a14:m>
                  <m:oMath xmlns:m="http://schemas.openxmlformats.org/officeDocument/2006/math">
                    <m:sSub>
                      <m:sSubPr>
                        <m:ctrlPr>
                          <a:rPr lang="en-US" altLang="zh-CN" sz="2400" b="1" i="1">
                            <a:solidFill>
                              <a:srgbClr val="002060"/>
                            </a:solidFill>
                            <a:latin typeface="Cambria Math" panose="02040503050406030204" pitchFamily="18" charset="0"/>
                            <a:ea typeface="华文中宋" panose="02010600040101010101" pitchFamily="2" charset="-122"/>
                          </a:rPr>
                        </m:ctrlPr>
                      </m:sSubPr>
                      <m:e>
                        <m:r>
                          <a:rPr lang="en-US" altLang="zh-CN" sz="2400" b="1" i="1">
                            <a:solidFill>
                              <a:srgbClr val="002060"/>
                            </a:solidFill>
                            <a:latin typeface="Cambria Math" panose="02040503050406030204" pitchFamily="18" charset="0"/>
                            <a:ea typeface="华文中宋" panose="02010600040101010101" pitchFamily="2" charset="-122"/>
                          </a:rPr>
                          <m:t>𝒗</m:t>
                        </m:r>
                      </m:e>
                      <m:sub>
                        <m:r>
                          <a:rPr lang="en-US" altLang="zh-CN" sz="2400" b="1" i="1">
                            <a:solidFill>
                              <a:srgbClr val="002060"/>
                            </a:solidFill>
                            <a:latin typeface="Cambria Math" panose="02040503050406030204" pitchFamily="18" charset="0"/>
                            <a:ea typeface="华文中宋" panose="02010600040101010101" pitchFamily="2" charset="-122"/>
                          </a:rPr>
                          <m:t>𝟐𝟎</m:t>
                        </m:r>
                      </m:sub>
                    </m:sSub>
                    <m:r>
                      <a:rPr lang="en-US" altLang="zh-CN" sz="2400" b="1" i="1">
                        <a:solidFill>
                          <a:srgbClr val="002060"/>
                        </a:solidFill>
                        <a:latin typeface="Cambria Math" panose="02040503050406030204" pitchFamily="18" charset="0"/>
                        <a:ea typeface="华文中宋" panose="02010600040101010101" pitchFamily="2" charset="-122"/>
                      </a:rPr>
                      <m:t>=</m:t>
                    </m:r>
                    <m:r>
                      <a:rPr lang="en-US" altLang="zh-CN" sz="2400" b="1" i="1">
                        <a:solidFill>
                          <a:srgbClr val="002060"/>
                        </a:solidFill>
                        <a:latin typeface="Cambria Math" panose="02040503050406030204" pitchFamily="18" charset="0"/>
                        <a:ea typeface="华文中宋" panose="02010600040101010101" pitchFamily="2" charset="-122"/>
                      </a:rPr>
                      <m:t>𝟎</m:t>
                    </m:r>
                  </m:oMath>
                </a14:m>
                <a:r>
                  <a:rPr lang="zh-CN" altLang="en-US" sz="2400" b="1" dirty="0">
                    <a:solidFill>
                      <a:srgbClr val="002060"/>
                    </a:solidFill>
                    <a:latin typeface="华文中宋" panose="02010600040101010101" pitchFamily="2" charset="-122"/>
                    <a:ea typeface="华文中宋" panose="02010600040101010101" pitchFamily="2" charset="-122"/>
                  </a:rPr>
                  <a:t>），计算碰撞前动量</a:t>
                </a:r>
                <a14:m>
                  <m:oMath xmlns:m="http://schemas.openxmlformats.org/officeDocument/2006/math">
                    <m:sSub>
                      <m:sSubPr>
                        <m:ctrlPr>
                          <a:rPr lang="en-US" altLang="zh-CN" sz="2400" b="1" i="1">
                            <a:solidFill>
                              <a:srgbClr val="002060"/>
                            </a:solidFill>
                            <a:latin typeface="Cambria Math" panose="02040503050406030204" pitchFamily="18" charset="0"/>
                            <a:ea typeface="华文中宋" panose="02010600040101010101" pitchFamily="2" charset="-122"/>
                          </a:rPr>
                        </m:ctrlPr>
                      </m:sSubPr>
                      <m:e>
                        <m:r>
                          <a:rPr lang="en-US" altLang="zh-CN" sz="2400" b="1" i="1">
                            <a:solidFill>
                              <a:srgbClr val="002060"/>
                            </a:solidFill>
                            <a:latin typeface="Cambria Math" panose="02040503050406030204" pitchFamily="18" charset="0"/>
                            <a:ea typeface="华文中宋" panose="02010600040101010101" pitchFamily="2" charset="-122"/>
                          </a:rPr>
                          <m:t>𝑷</m:t>
                        </m:r>
                      </m:e>
                      <m:sub>
                        <m:r>
                          <a:rPr lang="en-US" altLang="zh-CN" sz="2400" b="1" i="1">
                            <a:solidFill>
                              <a:srgbClr val="002060"/>
                            </a:solidFill>
                            <a:latin typeface="Cambria Math" panose="02040503050406030204" pitchFamily="18" charset="0"/>
                            <a:ea typeface="华文中宋" panose="02010600040101010101" pitchFamily="2" charset="-122"/>
                          </a:rPr>
                          <m:t>𝟏</m:t>
                        </m:r>
                      </m:sub>
                    </m:sSub>
                  </m:oMath>
                </a14:m>
                <a:r>
                  <a:rPr lang="zh-CN" altLang="en-US" sz="2400" b="1" dirty="0">
                    <a:solidFill>
                      <a:srgbClr val="002060"/>
                    </a:solidFill>
                    <a:latin typeface="华文中宋" panose="02010600040101010101" pitchFamily="2" charset="-122"/>
                    <a:ea typeface="华文中宋" panose="02010600040101010101" pitchFamily="2" charset="-122"/>
                  </a:rPr>
                  <a:t>和碰撞后动量</a:t>
                </a:r>
                <a14:m>
                  <m:oMath xmlns:m="http://schemas.openxmlformats.org/officeDocument/2006/math">
                    <m:sSub>
                      <m:sSubPr>
                        <m:ctrlPr>
                          <a:rPr lang="en-US" altLang="zh-CN" sz="2400" b="1" i="1">
                            <a:solidFill>
                              <a:srgbClr val="002060"/>
                            </a:solidFill>
                            <a:latin typeface="Cambria Math" panose="02040503050406030204" pitchFamily="18" charset="0"/>
                            <a:ea typeface="华文中宋" panose="02010600040101010101" pitchFamily="2" charset="-122"/>
                          </a:rPr>
                        </m:ctrlPr>
                      </m:sSubPr>
                      <m:e>
                        <m:r>
                          <a:rPr lang="en-US" altLang="zh-CN" sz="2400" b="1" i="1">
                            <a:solidFill>
                              <a:srgbClr val="002060"/>
                            </a:solidFill>
                            <a:latin typeface="Cambria Math" panose="02040503050406030204" pitchFamily="18" charset="0"/>
                            <a:ea typeface="华文中宋" panose="02010600040101010101" pitchFamily="2" charset="-122"/>
                          </a:rPr>
                          <m:t>𝑷</m:t>
                        </m:r>
                      </m:e>
                      <m:sub>
                        <m:r>
                          <a:rPr lang="en-US" altLang="zh-CN" sz="2400" b="1" i="1">
                            <a:solidFill>
                              <a:srgbClr val="002060"/>
                            </a:solidFill>
                            <a:latin typeface="Cambria Math" panose="02040503050406030204" pitchFamily="18" charset="0"/>
                            <a:ea typeface="华文中宋" panose="02010600040101010101" pitchFamily="2" charset="-122"/>
                          </a:rPr>
                          <m:t>𝟐</m:t>
                        </m:r>
                      </m:sub>
                    </m:sSub>
                  </m:oMath>
                </a14:m>
                <a:endParaRPr lang="en-US" altLang="zh-CN" sz="2400" b="1" dirty="0">
                  <a:solidFill>
                    <a:srgbClr val="002060"/>
                  </a:solidFill>
                  <a:latin typeface="华文中宋" panose="02010600040101010101" pitchFamily="2" charset="-122"/>
                  <a:ea typeface="华文中宋" panose="02010600040101010101" pitchFamily="2"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811867" y="1246409"/>
                <a:ext cx="9888900" cy="1646605"/>
              </a:xfrm>
              <a:prstGeom prst="rect">
                <a:avLst/>
              </a:prstGeom>
              <a:blipFill>
                <a:blip r:embed="rId2"/>
                <a:stretch>
                  <a:fillRect l="-801" t="-2952" r="-986" b="-7380"/>
                </a:stretch>
              </a:blipFill>
            </p:spPr>
            <p:txBody>
              <a:bodyPr/>
              <a:lstStyle/>
              <a:p>
                <a:r>
                  <a:rPr lang="zh-CN" altLang="en-US">
                    <a:noFill/>
                  </a:rPr>
                  <a:t> </a:t>
                </a:r>
              </a:p>
            </p:txBody>
          </p:sp>
        </mc:Fallback>
      </mc:AlternateContent>
      <p:sp>
        <p:nvSpPr>
          <p:cNvPr id="7" name="Rectangle 38">
            <a:extLst>
              <a:ext uri="{FF2B5EF4-FFF2-40B4-BE49-F238E27FC236}">
                <a16:creationId xmlns:a16="http://schemas.microsoft.com/office/drawing/2014/main" id="{F5453C7B-4484-49EC-BC1B-D2FC2FD2DA1D}"/>
              </a:ext>
            </a:extLst>
          </p:cNvPr>
          <p:cNvSpPr>
            <a:spLocks noChangeArrowheads="1"/>
          </p:cNvSpPr>
          <p:nvPr/>
        </p:nvSpPr>
        <p:spPr bwMode="auto">
          <a:xfrm>
            <a:off x="155875" y="248758"/>
            <a:ext cx="52902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四、实验内容</a:t>
            </a:r>
            <a:r>
              <a:rPr lang="en-US" altLang="zh-CN" sz="3200" b="1" dirty="0">
                <a:solidFill>
                  <a:srgbClr val="FF0000"/>
                </a:solidFill>
                <a:latin typeface="华文中宋" panose="02010600040101010101" pitchFamily="2" charset="-122"/>
                <a:ea typeface="华文中宋" panose="02010600040101010101" pitchFamily="2" charset="-122"/>
              </a:rPr>
              <a:t>/</a:t>
            </a:r>
            <a:r>
              <a:rPr lang="en-US" altLang="zh-CN" sz="2800" b="1" dirty="0">
                <a:solidFill>
                  <a:srgbClr val="006666"/>
                </a:solidFill>
                <a:latin typeface="微软雅黑" panose="020B0503020204020204" pitchFamily="34" charset="-122"/>
                <a:ea typeface="微软雅黑" panose="020B0503020204020204" pitchFamily="34" charset="-122"/>
              </a:rPr>
              <a:t>4.4 </a:t>
            </a:r>
            <a:r>
              <a:rPr lang="zh-CN" altLang="en-US" sz="2800" b="1" dirty="0">
                <a:solidFill>
                  <a:srgbClr val="006666"/>
                </a:solidFill>
                <a:latin typeface="微软雅黑" panose="020B0503020204020204" pitchFamily="34" charset="-122"/>
                <a:ea typeface="微软雅黑" panose="020B0503020204020204" pitchFamily="34" charset="-122"/>
              </a:rPr>
              <a:t>数据处理</a:t>
            </a:r>
          </a:p>
        </p:txBody>
      </p:sp>
      <mc:AlternateContent xmlns:mc="http://schemas.openxmlformats.org/markup-compatibility/2006">
        <mc:Choice xmlns:a14="http://schemas.microsoft.com/office/drawing/2010/main" Requires="a14">
          <p:graphicFrame>
            <p:nvGraphicFramePr>
              <p:cNvPr id="8" name="表格 7">
                <a:extLst>
                  <a:ext uri="{FF2B5EF4-FFF2-40B4-BE49-F238E27FC236}">
                    <a16:creationId xmlns:a16="http://schemas.microsoft.com/office/drawing/2014/main" id="{2926C589-D45E-4929-B4F4-FD5711943BF7}"/>
                  </a:ext>
                </a:extLst>
              </p:cNvPr>
              <p:cNvGraphicFramePr>
                <a:graphicFrameLocks noGrp="1"/>
              </p:cNvGraphicFramePr>
              <p:nvPr>
                <p:extLst>
                  <p:ext uri="{D42A27DB-BD31-4B8C-83A1-F6EECF244321}">
                    <p14:modId xmlns:p14="http://schemas.microsoft.com/office/powerpoint/2010/main" val="1091308249"/>
                  </p:ext>
                </p:extLst>
              </p:nvPr>
            </p:nvGraphicFramePr>
            <p:xfrm>
              <a:off x="904465" y="3876390"/>
              <a:ext cx="9888900" cy="1478280"/>
            </p:xfrm>
            <a:graphic>
              <a:graphicData uri="http://schemas.openxmlformats.org/drawingml/2006/table">
                <a:tbl>
                  <a:tblPr firstRow="1" bandRow="1">
                    <a:tableStyleId>{5C22544A-7EE6-4342-B048-85BDC9FD1C3A}</a:tableStyleId>
                  </a:tblPr>
                  <a:tblGrid>
                    <a:gridCol w="1224000">
                      <a:extLst>
                        <a:ext uri="{9D8B030D-6E8A-4147-A177-3AD203B41FA5}">
                          <a16:colId xmlns:a16="http://schemas.microsoft.com/office/drawing/2014/main" val="1504471780"/>
                        </a:ext>
                      </a:extLst>
                    </a:gridCol>
                    <a:gridCol w="1008000">
                      <a:extLst>
                        <a:ext uri="{9D8B030D-6E8A-4147-A177-3AD203B41FA5}">
                          <a16:colId xmlns:a16="http://schemas.microsoft.com/office/drawing/2014/main" val="2758433646"/>
                        </a:ext>
                      </a:extLst>
                    </a:gridCol>
                    <a:gridCol w="1008000">
                      <a:extLst>
                        <a:ext uri="{9D8B030D-6E8A-4147-A177-3AD203B41FA5}">
                          <a16:colId xmlns:a16="http://schemas.microsoft.com/office/drawing/2014/main" val="1095446276"/>
                        </a:ext>
                      </a:extLst>
                    </a:gridCol>
                    <a:gridCol w="1016300">
                      <a:extLst>
                        <a:ext uri="{9D8B030D-6E8A-4147-A177-3AD203B41FA5}">
                          <a16:colId xmlns:a16="http://schemas.microsoft.com/office/drawing/2014/main" val="1359128306"/>
                        </a:ext>
                      </a:extLst>
                    </a:gridCol>
                    <a:gridCol w="1016300">
                      <a:extLst>
                        <a:ext uri="{9D8B030D-6E8A-4147-A177-3AD203B41FA5}">
                          <a16:colId xmlns:a16="http://schemas.microsoft.com/office/drawing/2014/main" val="492620882"/>
                        </a:ext>
                      </a:extLst>
                    </a:gridCol>
                    <a:gridCol w="1016300">
                      <a:extLst>
                        <a:ext uri="{9D8B030D-6E8A-4147-A177-3AD203B41FA5}">
                          <a16:colId xmlns:a16="http://schemas.microsoft.com/office/drawing/2014/main" val="1931483795"/>
                        </a:ext>
                      </a:extLst>
                    </a:gridCol>
                    <a:gridCol w="1800000">
                      <a:extLst>
                        <a:ext uri="{9D8B030D-6E8A-4147-A177-3AD203B41FA5}">
                          <a16:colId xmlns:a16="http://schemas.microsoft.com/office/drawing/2014/main" val="3625136904"/>
                        </a:ext>
                      </a:extLst>
                    </a:gridCol>
                    <a:gridCol w="1800000">
                      <a:extLst>
                        <a:ext uri="{9D8B030D-6E8A-4147-A177-3AD203B41FA5}">
                          <a16:colId xmlns:a16="http://schemas.microsoft.com/office/drawing/2014/main" val="3564127503"/>
                        </a:ext>
                      </a:extLst>
                    </a:gridCol>
                  </a:tblGrid>
                  <a:tr h="370840">
                    <a:tc>
                      <a:txBody>
                        <a:bodyPr/>
                        <a:lstStyle/>
                        <a:p>
                          <a:pPr algn="ctr"/>
                          <a:r>
                            <a:rPr lang="zh-CN" altLang="en-US" dirty="0">
                              <a:solidFill>
                                <a:schemeClr val="accent4">
                                  <a:lumMod val="50000"/>
                                </a:schemeClr>
                              </a:solidFill>
                            </a:rPr>
                            <a:t>测量次数</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accent4">
                                            <a:lumMod val="50000"/>
                                          </a:schemeClr>
                                        </a:solidFill>
                                        <a:latin typeface="Cambria Math" panose="02040503050406030204" pitchFamily="18" charset="0"/>
                                      </a:rPr>
                                    </m:ctrlPr>
                                  </m:sSubPr>
                                  <m:e>
                                    <m:r>
                                      <a:rPr lang="en-US" altLang="zh-CN" b="1" i="1" smtClean="0">
                                        <a:solidFill>
                                          <a:schemeClr val="accent4">
                                            <a:lumMod val="50000"/>
                                          </a:schemeClr>
                                        </a:solidFill>
                                        <a:latin typeface="Cambria Math" panose="02040503050406030204" pitchFamily="18" charset="0"/>
                                      </a:rPr>
                                      <m:t>𝒕</m:t>
                                    </m:r>
                                  </m:e>
                                  <m:sub>
                                    <m:r>
                                      <a:rPr lang="en-US" altLang="zh-CN" b="1" i="1" smtClean="0">
                                        <a:solidFill>
                                          <a:schemeClr val="accent4">
                                            <a:lumMod val="50000"/>
                                          </a:schemeClr>
                                        </a:solidFill>
                                        <a:latin typeface="Cambria Math" panose="02040503050406030204" pitchFamily="18" charset="0"/>
                                      </a:rPr>
                                      <m:t>𝟏</m:t>
                                    </m:r>
                                  </m:sub>
                                </m:sSub>
                                <m:r>
                                  <a:rPr lang="en-US" altLang="zh-CN" b="1" i="1" smtClean="0">
                                    <a:solidFill>
                                      <a:schemeClr val="accent4">
                                        <a:lumMod val="50000"/>
                                      </a:schemeClr>
                                    </a:solidFill>
                                    <a:latin typeface="Cambria Math" panose="02040503050406030204" pitchFamily="18" charset="0"/>
                                  </a:rPr>
                                  <m:t>(</m:t>
                                </m:r>
                                <m:r>
                                  <a:rPr lang="en-US" altLang="zh-CN" b="1" i="1" smtClean="0">
                                    <a:solidFill>
                                      <a:schemeClr val="accent4">
                                        <a:lumMod val="50000"/>
                                      </a:schemeClr>
                                    </a:solidFill>
                                    <a:latin typeface="Cambria Math" panose="02040503050406030204" pitchFamily="18" charset="0"/>
                                  </a:rPr>
                                  <m:t>𝒎𝒔</m:t>
                                </m:r>
                                <m:r>
                                  <a:rPr lang="en-US" altLang="zh-CN" b="1" i="1" smtClean="0">
                                    <a:solidFill>
                                      <a:schemeClr val="accent4">
                                        <a:lumMod val="50000"/>
                                      </a:schemeClr>
                                    </a:solidFill>
                                    <a:latin typeface="Cambria Math" panose="02040503050406030204" pitchFamily="18" charset="0"/>
                                  </a:rPr>
                                  <m:t>)</m:t>
                                </m:r>
                              </m:oMath>
                            </m:oMathPara>
                          </a14:m>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accent4">
                                            <a:lumMod val="50000"/>
                                          </a:schemeClr>
                                        </a:solidFill>
                                        <a:latin typeface="Cambria Math" panose="02040503050406030204" pitchFamily="18" charset="0"/>
                                      </a:rPr>
                                    </m:ctrlPr>
                                  </m:sSubPr>
                                  <m:e>
                                    <m:r>
                                      <a:rPr lang="en-US" altLang="zh-CN" b="1" i="1" smtClean="0">
                                        <a:solidFill>
                                          <a:schemeClr val="accent4">
                                            <a:lumMod val="50000"/>
                                          </a:schemeClr>
                                        </a:solidFill>
                                        <a:latin typeface="Cambria Math" panose="02040503050406030204" pitchFamily="18" charset="0"/>
                                      </a:rPr>
                                      <m:t>𝒕</m:t>
                                    </m:r>
                                  </m:e>
                                  <m:sub>
                                    <m:r>
                                      <a:rPr lang="en-US" altLang="zh-CN" b="1" i="1" smtClean="0">
                                        <a:solidFill>
                                          <a:schemeClr val="accent4">
                                            <a:lumMod val="50000"/>
                                          </a:schemeClr>
                                        </a:solidFill>
                                        <a:latin typeface="Cambria Math" panose="02040503050406030204" pitchFamily="18" charset="0"/>
                                      </a:rPr>
                                      <m:t>𝟐</m:t>
                                    </m:r>
                                  </m:sub>
                                </m:sSub>
                                <m:r>
                                  <a:rPr lang="en-US" altLang="zh-CN" b="1" i="1" smtClean="0">
                                    <a:solidFill>
                                      <a:schemeClr val="accent4">
                                        <a:lumMod val="50000"/>
                                      </a:schemeClr>
                                    </a:solidFill>
                                    <a:latin typeface="Cambria Math" panose="02040503050406030204" pitchFamily="18" charset="0"/>
                                  </a:rPr>
                                  <m:t>(</m:t>
                                </m:r>
                                <m:r>
                                  <a:rPr lang="en-US" altLang="zh-CN" b="1" i="1" smtClean="0">
                                    <a:solidFill>
                                      <a:schemeClr val="accent4">
                                        <a:lumMod val="50000"/>
                                      </a:schemeClr>
                                    </a:solidFill>
                                    <a:latin typeface="Cambria Math" panose="02040503050406030204" pitchFamily="18" charset="0"/>
                                  </a:rPr>
                                  <m:t>𝒎𝒔</m:t>
                                </m:r>
                                <m:r>
                                  <a:rPr lang="en-US" altLang="zh-CN" b="1" i="1" smtClean="0">
                                    <a:solidFill>
                                      <a:schemeClr val="accent4">
                                        <a:lumMod val="50000"/>
                                      </a:schemeClr>
                                    </a:solidFill>
                                    <a:latin typeface="Cambria Math" panose="02040503050406030204" pitchFamily="18" charset="0"/>
                                  </a:rPr>
                                  <m:t>)</m:t>
                                </m:r>
                              </m:oMath>
                            </m:oMathPara>
                          </a14:m>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4">
                                        <a:lumMod val="50000"/>
                                      </a:schemeClr>
                                    </a:solidFill>
                                    <a:latin typeface="Cambria Math" panose="02040503050406030204" pitchFamily="18" charset="0"/>
                                  </a:rPr>
                                  <m:t>𝒆</m:t>
                                </m:r>
                              </m:oMath>
                            </m:oMathPara>
                          </a14:m>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4">
                                        <a:lumMod val="50000"/>
                                      </a:schemeClr>
                                    </a:solidFill>
                                    <a:latin typeface="Cambria Math" panose="02040503050406030204" pitchFamily="18" charset="0"/>
                                  </a:rPr>
                                  <m:t>𝑹</m:t>
                                </m:r>
                              </m:oMath>
                            </m:oMathPara>
                          </a14:m>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4">
                                        <a:lumMod val="50000"/>
                                      </a:schemeClr>
                                    </a:solidFill>
                                    <a:latin typeface="Cambria Math" panose="02040503050406030204" pitchFamily="18" charset="0"/>
                                  </a:rPr>
                                  <m:t>𝑬</m:t>
                                </m:r>
                              </m:oMath>
                            </m:oMathPara>
                          </a14:m>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rgbClr val="002060"/>
                                        </a:solidFill>
                                        <a:latin typeface="Cambria Math" panose="02040503050406030204" pitchFamily="18" charset="0"/>
                                        <a:ea typeface="华文中宋" panose="02010600040101010101" pitchFamily="2" charset="-122"/>
                                      </a:rPr>
                                    </m:ctrlPr>
                                  </m:sSubPr>
                                  <m:e>
                                    <m:r>
                                      <a:rPr lang="en-US" altLang="zh-CN" sz="1800" b="1" i="1" smtClean="0">
                                        <a:solidFill>
                                          <a:srgbClr val="002060"/>
                                        </a:solidFill>
                                        <a:latin typeface="Cambria Math" panose="02040503050406030204" pitchFamily="18" charset="0"/>
                                        <a:ea typeface="华文中宋" panose="02010600040101010101" pitchFamily="2" charset="-122"/>
                                      </a:rPr>
                                      <m:t>𝑷</m:t>
                                    </m:r>
                                  </m:e>
                                  <m:sub>
                                    <m:r>
                                      <a:rPr lang="en-US" altLang="zh-CN" sz="1800" b="1" i="1" smtClean="0">
                                        <a:solidFill>
                                          <a:srgbClr val="002060"/>
                                        </a:solidFill>
                                        <a:latin typeface="Cambria Math" panose="02040503050406030204" pitchFamily="18" charset="0"/>
                                        <a:ea typeface="华文中宋" panose="02010600040101010101" pitchFamily="2" charset="-122"/>
                                      </a:rPr>
                                      <m:t>𝟏</m:t>
                                    </m:r>
                                  </m:sub>
                                </m:sSub>
                                <m:r>
                                  <a:rPr lang="en-US" altLang="zh-CN" sz="1800" b="1" i="1" smtClean="0">
                                    <a:solidFill>
                                      <a:srgbClr val="002060"/>
                                    </a:solidFill>
                                    <a:latin typeface="Cambria Math" panose="02040503050406030204" pitchFamily="18" charset="0"/>
                                    <a:ea typeface="华文中宋" panose="02010600040101010101" pitchFamily="2" charset="-122"/>
                                  </a:rPr>
                                  <m:t>(</m:t>
                                </m:r>
                                <m:r>
                                  <a:rPr lang="en-US" altLang="zh-CN" sz="1800" b="1" i="1" smtClean="0">
                                    <a:solidFill>
                                      <a:srgbClr val="002060"/>
                                    </a:solidFill>
                                    <a:latin typeface="Cambria Math" panose="02040503050406030204" pitchFamily="18" charset="0"/>
                                    <a:ea typeface="华文中宋" panose="02010600040101010101" pitchFamily="2" charset="-122"/>
                                  </a:rPr>
                                  <m:t>𝒈</m:t>
                                </m:r>
                                <m:r>
                                  <a:rPr lang="en-US" altLang="zh-CN" sz="1800" b="1" i="1" smtClean="0">
                                    <a:solidFill>
                                      <a:srgbClr val="002060"/>
                                    </a:solidFill>
                                    <a:latin typeface="Cambria Math" panose="02040503050406030204" pitchFamily="18" charset="0"/>
                                    <a:ea typeface="Cambria Math" panose="02040503050406030204" pitchFamily="18" charset="0"/>
                                  </a:rPr>
                                  <m:t>⋅</m:t>
                                </m:r>
                                <m:r>
                                  <a:rPr lang="en-US" altLang="zh-CN" sz="1800" b="1" i="1" smtClean="0">
                                    <a:solidFill>
                                      <a:srgbClr val="002060"/>
                                    </a:solidFill>
                                    <a:latin typeface="Cambria Math" panose="02040503050406030204" pitchFamily="18" charset="0"/>
                                    <a:ea typeface="华文中宋" panose="02010600040101010101" pitchFamily="2" charset="-122"/>
                                  </a:rPr>
                                  <m:t>𝒄𝒎</m:t>
                                </m:r>
                                <m:r>
                                  <a:rPr lang="en-US" altLang="zh-CN" sz="1800" b="1" i="1" smtClean="0">
                                    <a:solidFill>
                                      <a:srgbClr val="002060"/>
                                    </a:solidFill>
                                    <a:latin typeface="Cambria Math" panose="02040503050406030204" pitchFamily="18" charset="0"/>
                                    <a:ea typeface="华文中宋" panose="02010600040101010101" pitchFamily="2" charset="-122"/>
                                  </a:rPr>
                                  <m:t>/</m:t>
                                </m:r>
                                <m:r>
                                  <a:rPr lang="en-US" altLang="zh-CN" sz="1800" b="1" i="1" smtClean="0">
                                    <a:solidFill>
                                      <a:srgbClr val="002060"/>
                                    </a:solidFill>
                                    <a:latin typeface="Cambria Math" panose="02040503050406030204" pitchFamily="18" charset="0"/>
                                    <a:ea typeface="华文中宋" panose="02010600040101010101" pitchFamily="2" charset="-122"/>
                                  </a:rPr>
                                  <m:t>𝒎𝒔</m:t>
                                </m:r>
                                <m:r>
                                  <a:rPr lang="en-US" altLang="zh-CN" sz="1800" b="1" i="1" smtClean="0">
                                    <a:solidFill>
                                      <a:srgbClr val="002060"/>
                                    </a:solidFill>
                                    <a:latin typeface="Cambria Math" panose="02040503050406030204" pitchFamily="18" charset="0"/>
                                    <a:ea typeface="华文中宋" panose="02010600040101010101" pitchFamily="2" charset="-122"/>
                                  </a:rPr>
                                  <m:t>)</m:t>
                                </m:r>
                              </m:oMath>
                            </m:oMathPara>
                          </a14:m>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rgbClr val="002060"/>
                                        </a:solidFill>
                                        <a:latin typeface="Cambria Math" panose="02040503050406030204" pitchFamily="18" charset="0"/>
                                        <a:ea typeface="华文中宋" panose="02010600040101010101" pitchFamily="2" charset="-122"/>
                                      </a:rPr>
                                    </m:ctrlPr>
                                  </m:sSubPr>
                                  <m:e>
                                    <m:r>
                                      <a:rPr lang="en-US" altLang="zh-CN" sz="1800" b="1" i="1">
                                        <a:solidFill>
                                          <a:srgbClr val="002060"/>
                                        </a:solidFill>
                                        <a:latin typeface="Cambria Math" panose="02040503050406030204" pitchFamily="18" charset="0"/>
                                        <a:ea typeface="华文中宋" panose="02010600040101010101" pitchFamily="2" charset="-122"/>
                                      </a:rPr>
                                      <m:t>𝑷</m:t>
                                    </m:r>
                                  </m:e>
                                  <m:sub>
                                    <m:r>
                                      <a:rPr lang="en-US" altLang="zh-CN" sz="1800" b="1" i="1" smtClean="0">
                                        <a:solidFill>
                                          <a:srgbClr val="002060"/>
                                        </a:solidFill>
                                        <a:latin typeface="Cambria Math" panose="02040503050406030204" pitchFamily="18" charset="0"/>
                                        <a:ea typeface="华文中宋" panose="02010600040101010101" pitchFamily="2" charset="-122"/>
                                      </a:rPr>
                                      <m:t>𝟐</m:t>
                                    </m:r>
                                  </m:sub>
                                </m:sSub>
                                <m:r>
                                  <a:rPr lang="en-US" altLang="zh-CN" sz="1800" b="1" i="1" smtClean="0">
                                    <a:solidFill>
                                      <a:srgbClr val="002060"/>
                                    </a:solidFill>
                                    <a:latin typeface="Cambria Math" panose="02040503050406030204" pitchFamily="18" charset="0"/>
                                    <a:ea typeface="华文中宋" panose="02010600040101010101" pitchFamily="2" charset="-122"/>
                                  </a:rPr>
                                  <m:t>(</m:t>
                                </m:r>
                                <m:r>
                                  <a:rPr lang="en-US" altLang="zh-CN" sz="1800" b="1" i="1" smtClean="0">
                                    <a:solidFill>
                                      <a:srgbClr val="002060"/>
                                    </a:solidFill>
                                    <a:latin typeface="Cambria Math" panose="02040503050406030204" pitchFamily="18" charset="0"/>
                                    <a:ea typeface="华文中宋" panose="02010600040101010101" pitchFamily="2" charset="-122"/>
                                  </a:rPr>
                                  <m:t>𝒈</m:t>
                                </m:r>
                                <m:r>
                                  <a:rPr lang="en-US" altLang="zh-CN" sz="1800" b="1" i="1" smtClean="0">
                                    <a:solidFill>
                                      <a:srgbClr val="002060"/>
                                    </a:solidFill>
                                    <a:latin typeface="Cambria Math" panose="02040503050406030204" pitchFamily="18" charset="0"/>
                                    <a:ea typeface="Cambria Math" panose="02040503050406030204" pitchFamily="18" charset="0"/>
                                  </a:rPr>
                                  <m:t>⋅</m:t>
                                </m:r>
                                <m:r>
                                  <a:rPr lang="en-US" altLang="zh-CN" sz="1800" b="1" i="1" smtClean="0">
                                    <a:solidFill>
                                      <a:srgbClr val="002060"/>
                                    </a:solidFill>
                                    <a:latin typeface="Cambria Math" panose="02040503050406030204" pitchFamily="18" charset="0"/>
                                    <a:ea typeface="华文中宋" panose="02010600040101010101" pitchFamily="2" charset="-122"/>
                                  </a:rPr>
                                  <m:t>𝒄𝒎</m:t>
                                </m:r>
                                <m:r>
                                  <a:rPr lang="en-US" altLang="zh-CN" sz="1800" b="1" i="1" smtClean="0">
                                    <a:solidFill>
                                      <a:srgbClr val="002060"/>
                                    </a:solidFill>
                                    <a:latin typeface="Cambria Math" panose="02040503050406030204" pitchFamily="18" charset="0"/>
                                    <a:ea typeface="华文中宋" panose="02010600040101010101" pitchFamily="2" charset="-122"/>
                                  </a:rPr>
                                  <m:t>/</m:t>
                                </m:r>
                                <m:r>
                                  <a:rPr lang="en-US" altLang="zh-CN" sz="1800" b="1" i="1" smtClean="0">
                                    <a:solidFill>
                                      <a:srgbClr val="002060"/>
                                    </a:solidFill>
                                    <a:latin typeface="Cambria Math" panose="02040503050406030204" pitchFamily="18" charset="0"/>
                                    <a:ea typeface="华文中宋" panose="02010600040101010101" pitchFamily="2" charset="-122"/>
                                  </a:rPr>
                                  <m:t>𝒎𝒔</m:t>
                                </m:r>
                                <m:r>
                                  <a:rPr lang="en-US" altLang="zh-CN" sz="1800" b="1" i="1" smtClean="0">
                                    <a:solidFill>
                                      <a:srgbClr val="002060"/>
                                    </a:solidFill>
                                    <a:latin typeface="Cambria Math" panose="02040503050406030204" pitchFamily="18" charset="0"/>
                                    <a:ea typeface="华文中宋" panose="02010600040101010101" pitchFamily="2" charset="-122"/>
                                  </a:rPr>
                                  <m:t>)</m:t>
                                </m:r>
                              </m:oMath>
                            </m:oMathPara>
                          </a14:m>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250063287"/>
                      </a:ext>
                    </a:extLst>
                  </a:tr>
                  <a:tr h="370840">
                    <a:tc>
                      <a:txBody>
                        <a:bodyPr/>
                        <a:lstStyle/>
                        <a:p>
                          <a:pPr algn="ctr"/>
                          <a:r>
                            <a:rPr lang="zh-CN" altLang="en-US" dirty="0">
                              <a:solidFill>
                                <a:schemeClr val="accent4">
                                  <a:lumMod val="50000"/>
                                </a:schemeClr>
                              </a:solidFill>
                            </a:rPr>
                            <a:t>第</a:t>
                          </a:r>
                          <a:r>
                            <a:rPr lang="en-US" altLang="zh-CN" dirty="0">
                              <a:solidFill>
                                <a:schemeClr val="accent4">
                                  <a:lumMod val="50000"/>
                                </a:schemeClr>
                              </a:solidFill>
                            </a:rPr>
                            <a:t>1</a:t>
                          </a:r>
                          <a:r>
                            <a:rPr lang="zh-CN" altLang="en-US" dirty="0">
                              <a:solidFill>
                                <a:schemeClr val="accent4">
                                  <a:lumMod val="50000"/>
                                </a:schemeClr>
                              </a:solidFill>
                            </a:rPr>
                            <a:t>次</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029954"/>
                      </a:ext>
                    </a:extLst>
                  </a:tr>
                  <a:tr h="370840">
                    <a:tc>
                      <a:txBody>
                        <a:bodyPr/>
                        <a:lstStyle/>
                        <a:p>
                          <a:pPr algn="ctr"/>
                          <a:r>
                            <a:rPr lang="zh-CN" altLang="en-US" dirty="0">
                              <a:solidFill>
                                <a:schemeClr val="accent4">
                                  <a:lumMod val="50000"/>
                                </a:schemeClr>
                              </a:solidFill>
                            </a:rPr>
                            <a:t>第</a:t>
                          </a:r>
                          <a:r>
                            <a:rPr lang="en-US" altLang="zh-CN" dirty="0">
                              <a:solidFill>
                                <a:schemeClr val="accent4">
                                  <a:lumMod val="50000"/>
                                </a:schemeClr>
                              </a:solidFill>
                            </a:rPr>
                            <a:t>2</a:t>
                          </a:r>
                          <a:r>
                            <a:rPr lang="zh-CN" altLang="en-US" dirty="0">
                              <a:solidFill>
                                <a:schemeClr val="accent4">
                                  <a:lumMod val="50000"/>
                                </a:schemeClr>
                              </a:solidFill>
                            </a:rPr>
                            <a:t>次</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944937147"/>
                      </a:ext>
                    </a:extLst>
                  </a:tr>
                  <a:tr h="303332">
                    <a:tc>
                      <a:txBody>
                        <a:bodyPr/>
                        <a:lstStyle/>
                        <a:p>
                          <a:pPr algn="ctr"/>
                          <a:r>
                            <a:rPr lang="zh-CN" altLang="en-US" dirty="0">
                              <a:solidFill>
                                <a:schemeClr val="accent4">
                                  <a:lumMod val="50000"/>
                                </a:schemeClr>
                              </a:solidFill>
                            </a:rPr>
                            <a:t>第</a:t>
                          </a:r>
                          <a:r>
                            <a:rPr lang="en-US" altLang="zh-CN" dirty="0">
                              <a:solidFill>
                                <a:schemeClr val="accent4">
                                  <a:lumMod val="50000"/>
                                </a:schemeClr>
                              </a:solidFill>
                            </a:rPr>
                            <a:t>3</a:t>
                          </a:r>
                          <a:r>
                            <a:rPr lang="zh-CN" altLang="en-US" dirty="0">
                              <a:solidFill>
                                <a:schemeClr val="accent4">
                                  <a:lumMod val="50000"/>
                                </a:schemeClr>
                              </a:solidFill>
                            </a:rPr>
                            <a:t>次</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38690534"/>
                      </a:ext>
                    </a:extLst>
                  </a:tr>
                </a:tbl>
              </a:graphicData>
            </a:graphic>
          </p:graphicFrame>
        </mc:Choice>
        <mc:Fallback>
          <p:graphicFrame>
            <p:nvGraphicFramePr>
              <p:cNvPr id="8" name="表格 7">
                <a:extLst>
                  <a:ext uri="{FF2B5EF4-FFF2-40B4-BE49-F238E27FC236}">
                    <a16:creationId xmlns:a16="http://schemas.microsoft.com/office/drawing/2014/main" id="{2926C589-D45E-4929-B4F4-FD5711943BF7}"/>
                  </a:ext>
                </a:extLst>
              </p:cNvPr>
              <p:cNvGraphicFramePr>
                <a:graphicFrameLocks noGrp="1"/>
              </p:cNvGraphicFramePr>
              <p:nvPr>
                <p:extLst>
                  <p:ext uri="{D42A27DB-BD31-4B8C-83A1-F6EECF244321}">
                    <p14:modId xmlns:p14="http://schemas.microsoft.com/office/powerpoint/2010/main" val="1091308249"/>
                  </p:ext>
                </p:extLst>
              </p:nvPr>
            </p:nvGraphicFramePr>
            <p:xfrm>
              <a:off x="904465" y="3876390"/>
              <a:ext cx="9888900" cy="1478280"/>
            </p:xfrm>
            <a:graphic>
              <a:graphicData uri="http://schemas.openxmlformats.org/drawingml/2006/table">
                <a:tbl>
                  <a:tblPr firstRow="1" bandRow="1">
                    <a:tableStyleId>{5C22544A-7EE6-4342-B048-85BDC9FD1C3A}</a:tableStyleId>
                  </a:tblPr>
                  <a:tblGrid>
                    <a:gridCol w="1224000">
                      <a:extLst>
                        <a:ext uri="{9D8B030D-6E8A-4147-A177-3AD203B41FA5}">
                          <a16:colId xmlns:a16="http://schemas.microsoft.com/office/drawing/2014/main" val="1504471780"/>
                        </a:ext>
                      </a:extLst>
                    </a:gridCol>
                    <a:gridCol w="1008000">
                      <a:extLst>
                        <a:ext uri="{9D8B030D-6E8A-4147-A177-3AD203B41FA5}">
                          <a16:colId xmlns:a16="http://schemas.microsoft.com/office/drawing/2014/main" val="2758433646"/>
                        </a:ext>
                      </a:extLst>
                    </a:gridCol>
                    <a:gridCol w="1008000">
                      <a:extLst>
                        <a:ext uri="{9D8B030D-6E8A-4147-A177-3AD203B41FA5}">
                          <a16:colId xmlns:a16="http://schemas.microsoft.com/office/drawing/2014/main" val="1095446276"/>
                        </a:ext>
                      </a:extLst>
                    </a:gridCol>
                    <a:gridCol w="1016300">
                      <a:extLst>
                        <a:ext uri="{9D8B030D-6E8A-4147-A177-3AD203B41FA5}">
                          <a16:colId xmlns:a16="http://schemas.microsoft.com/office/drawing/2014/main" val="1359128306"/>
                        </a:ext>
                      </a:extLst>
                    </a:gridCol>
                    <a:gridCol w="1016300">
                      <a:extLst>
                        <a:ext uri="{9D8B030D-6E8A-4147-A177-3AD203B41FA5}">
                          <a16:colId xmlns:a16="http://schemas.microsoft.com/office/drawing/2014/main" val="492620882"/>
                        </a:ext>
                      </a:extLst>
                    </a:gridCol>
                    <a:gridCol w="1016300">
                      <a:extLst>
                        <a:ext uri="{9D8B030D-6E8A-4147-A177-3AD203B41FA5}">
                          <a16:colId xmlns:a16="http://schemas.microsoft.com/office/drawing/2014/main" val="1931483795"/>
                        </a:ext>
                      </a:extLst>
                    </a:gridCol>
                    <a:gridCol w="1800000">
                      <a:extLst>
                        <a:ext uri="{9D8B030D-6E8A-4147-A177-3AD203B41FA5}">
                          <a16:colId xmlns:a16="http://schemas.microsoft.com/office/drawing/2014/main" val="3625136904"/>
                        </a:ext>
                      </a:extLst>
                    </a:gridCol>
                    <a:gridCol w="1800000">
                      <a:extLst>
                        <a:ext uri="{9D8B030D-6E8A-4147-A177-3AD203B41FA5}">
                          <a16:colId xmlns:a16="http://schemas.microsoft.com/office/drawing/2014/main" val="3564127503"/>
                        </a:ext>
                      </a:extLst>
                    </a:gridCol>
                  </a:tblGrid>
                  <a:tr h="370840">
                    <a:tc>
                      <a:txBody>
                        <a:bodyPr/>
                        <a:lstStyle/>
                        <a:p>
                          <a:pPr algn="ctr"/>
                          <a:r>
                            <a:rPr lang="zh-CN" altLang="en-US" dirty="0">
                              <a:solidFill>
                                <a:schemeClr val="accent4">
                                  <a:lumMod val="50000"/>
                                </a:schemeClr>
                              </a:solidFill>
                            </a:rPr>
                            <a:t>测量次数</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endParaRPr lang="en-US"/>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stretch>
                            <a:fillRect l="-122424" t="-9836" r="-763030" b="-326230"/>
                          </a:stretch>
                        </a:blipFill>
                      </a:tcPr>
                    </a:tc>
                    <a:tc>
                      <a:txBody>
                        <a:bodyPr/>
                        <a:lstStyle/>
                        <a:p>
                          <a:endParaRPr lang="en-US"/>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stretch>
                            <a:fillRect l="-221084" t="-9836" r="-658434" b="-326230"/>
                          </a:stretch>
                        </a:blipFill>
                      </a:tcPr>
                    </a:tc>
                    <a:tc>
                      <a:txBody>
                        <a:bodyPr/>
                        <a:lstStyle/>
                        <a:p>
                          <a:endParaRPr lang="en-US"/>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stretch>
                            <a:fillRect l="-319162" t="-9836" r="-554491" b="-326230"/>
                          </a:stretch>
                        </a:blipFill>
                      </a:tcPr>
                    </a:tc>
                    <a:tc>
                      <a:txBody>
                        <a:bodyPr/>
                        <a:lstStyle/>
                        <a:p>
                          <a:endParaRPr lang="en-US"/>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stretch>
                            <a:fillRect l="-421687" t="-9836" r="-457831" b="-326230"/>
                          </a:stretch>
                        </a:blipFill>
                      </a:tcPr>
                    </a:tc>
                    <a:tc>
                      <a:txBody>
                        <a:bodyPr/>
                        <a:lstStyle/>
                        <a:p>
                          <a:endParaRPr lang="en-US"/>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stretch>
                            <a:fillRect l="-518563" t="-9836" r="-355090" b="-326230"/>
                          </a:stretch>
                        </a:blipFill>
                      </a:tcPr>
                    </a:tc>
                    <a:tc>
                      <a:txBody>
                        <a:bodyPr/>
                        <a:lstStyle/>
                        <a:p>
                          <a:endParaRPr lang="en-US"/>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stretch>
                            <a:fillRect l="-348986" t="-9836" r="-100338" b="-326230"/>
                          </a:stretch>
                        </a:blipFill>
                      </a:tcPr>
                    </a:tc>
                    <a:tc>
                      <a:txBody>
                        <a:bodyPr/>
                        <a:lstStyle/>
                        <a:p>
                          <a:endParaRPr lang="en-US"/>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stretch>
                            <a:fillRect l="-450508" t="-9836" r="-678" b="-326230"/>
                          </a:stretch>
                        </a:blipFill>
                      </a:tcPr>
                    </a:tc>
                    <a:extLst>
                      <a:ext uri="{0D108BD9-81ED-4DB2-BD59-A6C34878D82A}">
                        <a16:rowId xmlns:a16="http://schemas.microsoft.com/office/drawing/2014/main" val="2250063287"/>
                      </a:ext>
                    </a:extLst>
                  </a:tr>
                  <a:tr h="370840">
                    <a:tc>
                      <a:txBody>
                        <a:bodyPr/>
                        <a:lstStyle/>
                        <a:p>
                          <a:pPr algn="ctr"/>
                          <a:r>
                            <a:rPr lang="zh-CN" altLang="en-US" dirty="0">
                              <a:solidFill>
                                <a:schemeClr val="accent4">
                                  <a:lumMod val="50000"/>
                                </a:schemeClr>
                              </a:solidFill>
                            </a:rPr>
                            <a:t>第</a:t>
                          </a:r>
                          <a:r>
                            <a:rPr lang="en-US" altLang="zh-CN" dirty="0">
                              <a:solidFill>
                                <a:schemeClr val="accent4">
                                  <a:lumMod val="50000"/>
                                </a:schemeClr>
                              </a:solidFill>
                            </a:rPr>
                            <a:t>1</a:t>
                          </a:r>
                          <a:r>
                            <a:rPr lang="zh-CN" altLang="en-US" dirty="0">
                              <a:solidFill>
                                <a:schemeClr val="accent4">
                                  <a:lumMod val="50000"/>
                                </a:schemeClr>
                              </a:solidFill>
                            </a:rPr>
                            <a:t>次</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029954"/>
                      </a:ext>
                    </a:extLst>
                  </a:tr>
                  <a:tr h="370840">
                    <a:tc>
                      <a:txBody>
                        <a:bodyPr/>
                        <a:lstStyle/>
                        <a:p>
                          <a:pPr algn="ctr"/>
                          <a:r>
                            <a:rPr lang="zh-CN" altLang="en-US" dirty="0">
                              <a:solidFill>
                                <a:schemeClr val="accent4">
                                  <a:lumMod val="50000"/>
                                </a:schemeClr>
                              </a:solidFill>
                            </a:rPr>
                            <a:t>第</a:t>
                          </a:r>
                          <a:r>
                            <a:rPr lang="en-US" altLang="zh-CN" dirty="0">
                              <a:solidFill>
                                <a:schemeClr val="accent4">
                                  <a:lumMod val="50000"/>
                                </a:schemeClr>
                              </a:solidFill>
                            </a:rPr>
                            <a:t>2</a:t>
                          </a:r>
                          <a:r>
                            <a:rPr lang="zh-CN" altLang="en-US" dirty="0">
                              <a:solidFill>
                                <a:schemeClr val="accent4">
                                  <a:lumMod val="50000"/>
                                </a:schemeClr>
                              </a:solidFill>
                            </a:rPr>
                            <a:t>次</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944937147"/>
                      </a:ext>
                    </a:extLst>
                  </a:tr>
                  <a:tr h="365760">
                    <a:tc>
                      <a:txBody>
                        <a:bodyPr/>
                        <a:lstStyle/>
                        <a:p>
                          <a:pPr algn="ctr"/>
                          <a:r>
                            <a:rPr lang="zh-CN" altLang="en-US" dirty="0">
                              <a:solidFill>
                                <a:schemeClr val="accent4">
                                  <a:lumMod val="50000"/>
                                </a:schemeClr>
                              </a:solidFill>
                            </a:rPr>
                            <a:t>第</a:t>
                          </a:r>
                          <a:r>
                            <a:rPr lang="en-US" altLang="zh-CN" dirty="0">
                              <a:solidFill>
                                <a:schemeClr val="accent4">
                                  <a:lumMod val="50000"/>
                                </a:schemeClr>
                              </a:solidFill>
                            </a:rPr>
                            <a:t>3</a:t>
                          </a:r>
                          <a:r>
                            <a:rPr lang="zh-CN" altLang="en-US" dirty="0">
                              <a:solidFill>
                                <a:schemeClr val="accent4">
                                  <a:lumMod val="50000"/>
                                </a:schemeClr>
                              </a:solidFill>
                            </a:rPr>
                            <a:t>次</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38690534"/>
                      </a:ext>
                    </a:extLst>
                  </a:tr>
                </a:tbl>
              </a:graphicData>
            </a:graphic>
          </p:graphicFrame>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4CF77BF-0858-4797-8BB5-D8CC3730D17C}"/>
                  </a:ext>
                </a:extLst>
              </p:cNvPr>
              <p:cNvSpPr txBox="1"/>
              <p:nvPr/>
            </p:nvSpPr>
            <p:spPr>
              <a:xfrm>
                <a:off x="3850770" y="5426925"/>
                <a:ext cx="3333135" cy="369332"/>
              </a:xfrm>
              <a:prstGeom prst="rect">
                <a:avLst/>
              </a:prstGeom>
              <a:noFill/>
            </p:spPr>
            <p:txBody>
              <a:bodyPr wrap="square" rtlCol="0">
                <a:spAutoFit/>
              </a:bodyPr>
              <a:lstStyle/>
              <a:p>
                <a:r>
                  <a:rPr lang="zh-CN" altLang="en-US" b="1" dirty="0"/>
                  <a:t>表</a:t>
                </a:r>
                <a:r>
                  <a:rPr lang="en-US" altLang="zh-CN" b="1" dirty="0"/>
                  <a:t>1 </a:t>
                </a:r>
                <a:r>
                  <a:rPr lang="zh-CN" altLang="en-US" b="1" dirty="0"/>
                  <a:t>当</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𝒎</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𝒎</m:t>
                        </m:r>
                      </m:e>
                      <m:sub>
                        <m:r>
                          <a:rPr lang="en-US" altLang="zh-CN" b="1" i="1" smtClean="0">
                            <a:latin typeface="Cambria Math" panose="02040503050406030204" pitchFamily="18" charset="0"/>
                          </a:rPr>
                          <m:t>𝟐</m:t>
                        </m:r>
                      </m:sub>
                    </m:sSub>
                  </m:oMath>
                </a14:m>
                <a:r>
                  <a:rPr lang="zh-CN" altLang="en-US" b="1" dirty="0"/>
                  <a:t>时的测量结果</a:t>
                </a:r>
              </a:p>
            </p:txBody>
          </p:sp>
        </mc:Choice>
        <mc:Fallback xmlns="">
          <p:sp>
            <p:nvSpPr>
              <p:cNvPr id="3" name="文本框 2">
                <a:extLst>
                  <a:ext uri="{FF2B5EF4-FFF2-40B4-BE49-F238E27FC236}">
                    <a16:creationId xmlns:a16="http://schemas.microsoft.com/office/drawing/2014/main" id="{B4CF77BF-0858-4797-8BB5-D8CC3730D17C}"/>
                  </a:ext>
                </a:extLst>
              </p:cNvPr>
              <p:cNvSpPr txBox="1">
                <a:spLocks noRot="1" noChangeAspect="1" noMove="1" noResize="1" noEditPoints="1" noAdjustHandles="1" noChangeArrowheads="1" noChangeShapeType="1" noTextEdit="1"/>
              </p:cNvSpPr>
              <p:nvPr/>
            </p:nvSpPr>
            <p:spPr>
              <a:xfrm>
                <a:off x="3850770" y="5426925"/>
                <a:ext cx="3333135" cy="369332"/>
              </a:xfrm>
              <a:prstGeom prst="rect">
                <a:avLst/>
              </a:prstGeom>
              <a:blipFill>
                <a:blip r:embed="rId4"/>
                <a:stretch>
                  <a:fillRect l="-1648" t="-11475"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6DC6859-08E6-4A08-87A2-6A1D978C3049}"/>
                  </a:ext>
                </a:extLst>
              </p:cNvPr>
              <p:cNvSpPr txBox="1"/>
              <p:nvPr/>
            </p:nvSpPr>
            <p:spPr>
              <a:xfrm>
                <a:off x="904465" y="3395344"/>
                <a:ext cx="5892610" cy="400110"/>
              </a:xfrm>
              <a:prstGeom prst="rect">
                <a:avLst/>
              </a:prstGeom>
              <a:noFill/>
            </p:spPr>
            <p:txBody>
              <a:bodyPr wrap="square" rtlCol="0">
                <a:spAutoFit/>
              </a:bodyPr>
              <a:lstStyle/>
              <a:p>
                <a:r>
                  <a:rPr lang="zh-CN" altLang="en-US" sz="2000" b="1" dirty="0">
                    <a:solidFill>
                      <a:srgbClr val="002060"/>
                    </a:solidFill>
                  </a:rPr>
                  <a:t>滑块质量：</a:t>
                </a:r>
                <a14:m>
                  <m:oMath xmlns:m="http://schemas.openxmlformats.org/officeDocument/2006/math">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𝒎</m:t>
                        </m:r>
                      </m:e>
                      <m:sub>
                        <m:r>
                          <a:rPr lang="en-US" altLang="zh-CN" sz="2000" b="1" i="1" smtClean="0">
                            <a:solidFill>
                              <a:srgbClr val="002060"/>
                            </a:solidFill>
                            <a:latin typeface="Cambria Math" panose="02040503050406030204" pitchFamily="18" charset="0"/>
                          </a:rPr>
                          <m:t>𝟏</m:t>
                        </m:r>
                      </m:sub>
                    </m:sSub>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𝟏𝟗𝟗</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𝟗𝟔</m:t>
                    </m:r>
                    <m:r>
                      <a:rPr lang="en-US" altLang="zh-CN" sz="2000" b="1" i="1" smtClean="0">
                        <a:solidFill>
                          <a:srgbClr val="002060"/>
                        </a:solidFill>
                        <a:latin typeface="Cambria Math" panose="02040503050406030204" pitchFamily="18" charset="0"/>
                      </a:rPr>
                      <m:t>𝒈</m:t>
                    </m:r>
                  </m:oMath>
                </a14:m>
                <a:r>
                  <a:rPr lang="zh-CN" altLang="en-US" sz="2000" b="1" dirty="0">
                    <a:solidFill>
                      <a:srgbClr val="002060"/>
                    </a:solidFill>
                  </a:rPr>
                  <a:t>，</a:t>
                </a:r>
                <a:r>
                  <a:rPr lang="en-US" altLang="zh-CN" sz="2000" b="1" dirty="0">
                    <a:solidFill>
                      <a:srgbClr val="002060"/>
                    </a:solidFill>
                  </a:rPr>
                  <a:t> </a:t>
                </a:r>
                <a14:m>
                  <m:oMath xmlns:m="http://schemas.openxmlformats.org/officeDocument/2006/math">
                    <m:r>
                      <a:rPr lang="en-US" altLang="zh-CN" sz="2000" b="1" i="0" smtClean="0">
                        <a:solidFill>
                          <a:srgbClr val="002060"/>
                        </a:solidFill>
                        <a:latin typeface="Cambria Math" panose="02040503050406030204" pitchFamily="18" charset="0"/>
                      </a:rPr>
                      <m:t> </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𝒎</m:t>
                        </m:r>
                      </m:e>
                      <m:sub>
                        <m:r>
                          <a:rPr lang="en-US" altLang="zh-CN" sz="2000" b="1" i="1" smtClean="0">
                            <a:solidFill>
                              <a:srgbClr val="002060"/>
                            </a:solidFill>
                            <a:latin typeface="Cambria Math" panose="02040503050406030204" pitchFamily="18" charset="0"/>
                          </a:rPr>
                          <m:t>𝟐</m:t>
                        </m:r>
                      </m:sub>
                    </m:sSub>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𝟏𝟗𝟗</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𝟗𝟗</m:t>
                    </m:r>
                    <m:r>
                      <a:rPr lang="en-US" altLang="zh-CN" sz="2000" b="1" i="1" smtClean="0">
                        <a:solidFill>
                          <a:srgbClr val="002060"/>
                        </a:solidFill>
                        <a:latin typeface="Cambria Math" panose="02040503050406030204" pitchFamily="18" charset="0"/>
                      </a:rPr>
                      <m:t>𝒈</m:t>
                    </m:r>
                  </m:oMath>
                </a14:m>
                <a:endParaRPr lang="en-US" altLang="zh-CN" sz="2000" b="1" dirty="0">
                  <a:solidFill>
                    <a:srgbClr val="002060"/>
                  </a:solidFill>
                </a:endParaRPr>
              </a:p>
            </p:txBody>
          </p:sp>
        </mc:Choice>
        <mc:Fallback xmlns="">
          <p:sp>
            <p:nvSpPr>
              <p:cNvPr id="12" name="文本框 11">
                <a:extLst>
                  <a:ext uri="{FF2B5EF4-FFF2-40B4-BE49-F238E27FC236}">
                    <a16:creationId xmlns:a16="http://schemas.microsoft.com/office/drawing/2014/main" id="{E6DC6859-08E6-4A08-87A2-6A1D978C3049}"/>
                  </a:ext>
                </a:extLst>
              </p:cNvPr>
              <p:cNvSpPr txBox="1">
                <a:spLocks noRot="1" noChangeAspect="1" noMove="1" noResize="1" noEditPoints="1" noAdjustHandles="1" noChangeArrowheads="1" noChangeShapeType="1" noTextEdit="1"/>
              </p:cNvSpPr>
              <p:nvPr/>
            </p:nvSpPr>
            <p:spPr>
              <a:xfrm>
                <a:off x="904465" y="3395344"/>
                <a:ext cx="5892610" cy="400110"/>
              </a:xfrm>
              <a:prstGeom prst="rect">
                <a:avLst/>
              </a:prstGeom>
              <a:blipFill>
                <a:blip r:embed="rId5"/>
                <a:stretch>
                  <a:fillRect l="-1034" t="-12121" b="-227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0364728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8">
            <a:extLst>
              <a:ext uri="{FF2B5EF4-FFF2-40B4-BE49-F238E27FC236}">
                <a16:creationId xmlns:a16="http://schemas.microsoft.com/office/drawing/2014/main" id="{F5453C7B-4484-49EC-BC1B-D2FC2FD2DA1D}"/>
              </a:ext>
            </a:extLst>
          </p:cNvPr>
          <p:cNvSpPr>
            <a:spLocks noChangeArrowheads="1"/>
          </p:cNvSpPr>
          <p:nvPr/>
        </p:nvSpPr>
        <p:spPr bwMode="auto">
          <a:xfrm>
            <a:off x="155875" y="248758"/>
            <a:ext cx="52902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四、实验内容</a:t>
            </a:r>
            <a:r>
              <a:rPr lang="en-US" altLang="zh-CN" sz="3200" b="1" dirty="0">
                <a:solidFill>
                  <a:srgbClr val="FF0000"/>
                </a:solidFill>
                <a:latin typeface="华文中宋" panose="02010600040101010101" pitchFamily="2" charset="-122"/>
                <a:ea typeface="华文中宋" panose="02010600040101010101" pitchFamily="2" charset="-122"/>
              </a:rPr>
              <a:t>/</a:t>
            </a:r>
            <a:r>
              <a:rPr lang="en-US" altLang="zh-CN" sz="2800" b="1" dirty="0">
                <a:solidFill>
                  <a:srgbClr val="006666"/>
                </a:solidFill>
                <a:latin typeface="微软雅黑" panose="020B0503020204020204" pitchFamily="34" charset="-122"/>
                <a:ea typeface="微软雅黑" panose="020B0503020204020204" pitchFamily="34" charset="-122"/>
              </a:rPr>
              <a:t>4.4 </a:t>
            </a:r>
            <a:r>
              <a:rPr lang="zh-CN" altLang="en-US" sz="2800" b="1" dirty="0">
                <a:solidFill>
                  <a:srgbClr val="006666"/>
                </a:solidFill>
                <a:latin typeface="微软雅黑" panose="020B0503020204020204" pitchFamily="34" charset="-122"/>
                <a:ea typeface="微软雅黑" panose="020B0503020204020204" pitchFamily="34" charset="-122"/>
              </a:rPr>
              <a:t>数据处理</a:t>
            </a:r>
          </a:p>
        </p:txBody>
      </p:sp>
      <mc:AlternateContent xmlns:mc="http://schemas.openxmlformats.org/markup-compatibility/2006">
        <mc:Choice xmlns:a14="http://schemas.microsoft.com/office/drawing/2010/main" Requires="a14">
          <p:graphicFrame>
            <p:nvGraphicFramePr>
              <p:cNvPr id="9" name="表格 8">
                <a:extLst>
                  <a:ext uri="{FF2B5EF4-FFF2-40B4-BE49-F238E27FC236}">
                    <a16:creationId xmlns:a16="http://schemas.microsoft.com/office/drawing/2014/main" id="{A826E050-227E-47C0-AAF8-0E682598D2F1}"/>
                  </a:ext>
                </a:extLst>
              </p:cNvPr>
              <p:cNvGraphicFramePr>
                <a:graphicFrameLocks noGrp="1"/>
              </p:cNvGraphicFramePr>
              <p:nvPr>
                <p:extLst>
                  <p:ext uri="{D42A27DB-BD31-4B8C-83A1-F6EECF244321}">
                    <p14:modId xmlns:p14="http://schemas.microsoft.com/office/powerpoint/2010/main" val="1995167508"/>
                  </p:ext>
                </p:extLst>
              </p:nvPr>
            </p:nvGraphicFramePr>
            <p:xfrm>
              <a:off x="781933" y="1950720"/>
              <a:ext cx="10853149" cy="1478280"/>
            </p:xfrm>
            <a:graphic>
              <a:graphicData uri="http://schemas.openxmlformats.org/drawingml/2006/table">
                <a:tbl>
                  <a:tblPr firstRow="1" bandRow="1">
                    <a:tableStyleId>{5C22544A-7EE6-4342-B048-85BDC9FD1C3A}</a:tableStyleId>
                  </a:tblPr>
                  <a:tblGrid>
                    <a:gridCol w="1220827">
                      <a:extLst>
                        <a:ext uri="{9D8B030D-6E8A-4147-A177-3AD203B41FA5}">
                          <a16:colId xmlns:a16="http://schemas.microsoft.com/office/drawing/2014/main" val="1504471780"/>
                        </a:ext>
                      </a:extLst>
                    </a:gridCol>
                    <a:gridCol w="1005387">
                      <a:extLst>
                        <a:ext uri="{9D8B030D-6E8A-4147-A177-3AD203B41FA5}">
                          <a16:colId xmlns:a16="http://schemas.microsoft.com/office/drawing/2014/main" val="2758433646"/>
                        </a:ext>
                      </a:extLst>
                    </a:gridCol>
                    <a:gridCol w="1005387">
                      <a:extLst>
                        <a:ext uri="{9D8B030D-6E8A-4147-A177-3AD203B41FA5}">
                          <a16:colId xmlns:a16="http://schemas.microsoft.com/office/drawing/2014/main" val="1095446276"/>
                        </a:ext>
                      </a:extLst>
                    </a:gridCol>
                    <a:gridCol w="1005387">
                      <a:extLst>
                        <a:ext uri="{9D8B030D-6E8A-4147-A177-3AD203B41FA5}">
                          <a16:colId xmlns:a16="http://schemas.microsoft.com/office/drawing/2014/main" val="4263930152"/>
                        </a:ext>
                      </a:extLst>
                    </a:gridCol>
                    <a:gridCol w="1005387">
                      <a:extLst>
                        <a:ext uri="{9D8B030D-6E8A-4147-A177-3AD203B41FA5}">
                          <a16:colId xmlns:a16="http://schemas.microsoft.com/office/drawing/2014/main" val="1359128306"/>
                        </a:ext>
                      </a:extLst>
                    </a:gridCol>
                    <a:gridCol w="1005387">
                      <a:extLst>
                        <a:ext uri="{9D8B030D-6E8A-4147-A177-3AD203B41FA5}">
                          <a16:colId xmlns:a16="http://schemas.microsoft.com/office/drawing/2014/main" val="492620882"/>
                        </a:ext>
                      </a:extLst>
                    </a:gridCol>
                    <a:gridCol w="1005387">
                      <a:extLst>
                        <a:ext uri="{9D8B030D-6E8A-4147-A177-3AD203B41FA5}">
                          <a16:colId xmlns:a16="http://schemas.microsoft.com/office/drawing/2014/main" val="1681733661"/>
                        </a:ext>
                      </a:extLst>
                    </a:gridCol>
                    <a:gridCol w="1800000">
                      <a:extLst>
                        <a:ext uri="{9D8B030D-6E8A-4147-A177-3AD203B41FA5}">
                          <a16:colId xmlns:a16="http://schemas.microsoft.com/office/drawing/2014/main" val="2453930348"/>
                        </a:ext>
                      </a:extLst>
                    </a:gridCol>
                    <a:gridCol w="1800000">
                      <a:extLst>
                        <a:ext uri="{9D8B030D-6E8A-4147-A177-3AD203B41FA5}">
                          <a16:colId xmlns:a16="http://schemas.microsoft.com/office/drawing/2014/main" val="3543087099"/>
                        </a:ext>
                      </a:extLst>
                    </a:gridCol>
                  </a:tblGrid>
                  <a:tr h="370840">
                    <a:tc>
                      <a:txBody>
                        <a:bodyPr/>
                        <a:lstStyle/>
                        <a:p>
                          <a:pPr algn="ctr"/>
                          <a:r>
                            <a:rPr lang="zh-CN" altLang="en-US" dirty="0">
                              <a:solidFill>
                                <a:schemeClr val="accent4">
                                  <a:lumMod val="50000"/>
                                </a:schemeClr>
                              </a:solidFill>
                            </a:rPr>
                            <a:t>测量次数</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accent4">
                                            <a:lumMod val="50000"/>
                                          </a:schemeClr>
                                        </a:solidFill>
                                        <a:latin typeface="Cambria Math" panose="02040503050406030204" pitchFamily="18" charset="0"/>
                                      </a:rPr>
                                    </m:ctrlPr>
                                  </m:sSubPr>
                                  <m:e>
                                    <m:r>
                                      <a:rPr lang="en-US" altLang="zh-CN" b="1" i="1" smtClean="0">
                                        <a:solidFill>
                                          <a:schemeClr val="accent4">
                                            <a:lumMod val="50000"/>
                                          </a:schemeClr>
                                        </a:solidFill>
                                        <a:latin typeface="Cambria Math" panose="02040503050406030204" pitchFamily="18" charset="0"/>
                                      </a:rPr>
                                      <m:t>𝒕</m:t>
                                    </m:r>
                                  </m:e>
                                  <m:sub>
                                    <m:r>
                                      <a:rPr lang="en-US" altLang="zh-CN" b="1" i="1" smtClean="0">
                                        <a:solidFill>
                                          <a:schemeClr val="accent4">
                                            <a:lumMod val="50000"/>
                                          </a:schemeClr>
                                        </a:solidFill>
                                        <a:latin typeface="Cambria Math" panose="02040503050406030204" pitchFamily="18" charset="0"/>
                                      </a:rPr>
                                      <m:t>𝟏</m:t>
                                    </m:r>
                                  </m:sub>
                                </m:sSub>
                                <m:r>
                                  <a:rPr lang="en-US" altLang="zh-CN" b="1" i="1" smtClean="0">
                                    <a:solidFill>
                                      <a:schemeClr val="accent4">
                                        <a:lumMod val="50000"/>
                                      </a:schemeClr>
                                    </a:solidFill>
                                    <a:latin typeface="Cambria Math" panose="02040503050406030204" pitchFamily="18" charset="0"/>
                                  </a:rPr>
                                  <m:t>(</m:t>
                                </m:r>
                                <m:r>
                                  <a:rPr lang="en-US" altLang="zh-CN" b="1" i="1" smtClean="0">
                                    <a:solidFill>
                                      <a:schemeClr val="accent4">
                                        <a:lumMod val="50000"/>
                                      </a:schemeClr>
                                    </a:solidFill>
                                    <a:latin typeface="Cambria Math" panose="02040503050406030204" pitchFamily="18" charset="0"/>
                                  </a:rPr>
                                  <m:t>𝒎𝒔</m:t>
                                </m:r>
                                <m:r>
                                  <a:rPr lang="en-US" altLang="zh-CN" b="1" i="1" smtClean="0">
                                    <a:solidFill>
                                      <a:schemeClr val="accent4">
                                        <a:lumMod val="50000"/>
                                      </a:schemeClr>
                                    </a:solidFill>
                                    <a:latin typeface="Cambria Math" panose="02040503050406030204" pitchFamily="18" charset="0"/>
                                  </a:rPr>
                                  <m:t>)</m:t>
                                </m:r>
                              </m:oMath>
                            </m:oMathPara>
                          </a14:m>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accent4">
                                            <a:lumMod val="50000"/>
                                          </a:schemeClr>
                                        </a:solidFill>
                                        <a:latin typeface="Cambria Math" panose="02040503050406030204" pitchFamily="18" charset="0"/>
                                      </a:rPr>
                                    </m:ctrlPr>
                                  </m:sSubPr>
                                  <m:e>
                                    <m:r>
                                      <a:rPr lang="en-US" altLang="zh-CN" b="1" i="1" smtClean="0">
                                        <a:solidFill>
                                          <a:schemeClr val="accent4">
                                            <a:lumMod val="50000"/>
                                          </a:schemeClr>
                                        </a:solidFill>
                                        <a:latin typeface="Cambria Math" panose="02040503050406030204" pitchFamily="18" charset="0"/>
                                      </a:rPr>
                                      <m:t>𝒕</m:t>
                                    </m:r>
                                  </m:e>
                                  <m:sub>
                                    <m:r>
                                      <a:rPr lang="en-US" altLang="zh-CN" b="1" i="1" smtClean="0">
                                        <a:solidFill>
                                          <a:schemeClr val="accent4">
                                            <a:lumMod val="50000"/>
                                          </a:schemeClr>
                                        </a:solidFill>
                                        <a:latin typeface="Cambria Math" panose="02040503050406030204" pitchFamily="18" charset="0"/>
                                      </a:rPr>
                                      <m:t>𝟐</m:t>
                                    </m:r>
                                  </m:sub>
                                </m:sSub>
                                <m:r>
                                  <a:rPr lang="en-US" altLang="zh-CN" b="1" i="1" smtClean="0">
                                    <a:solidFill>
                                      <a:schemeClr val="accent4">
                                        <a:lumMod val="50000"/>
                                      </a:schemeClr>
                                    </a:solidFill>
                                    <a:latin typeface="Cambria Math" panose="02040503050406030204" pitchFamily="18" charset="0"/>
                                  </a:rPr>
                                  <m:t>(</m:t>
                                </m:r>
                                <m:r>
                                  <a:rPr lang="en-US" altLang="zh-CN" b="1" i="1" smtClean="0">
                                    <a:solidFill>
                                      <a:schemeClr val="accent4">
                                        <a:lumMod val="50000"/>
                                      </a:schemeClr>
                                    </a:solidFill>
                                    <a:latin typeface="Cambria Math" panose="02040503050406030204" pitchFamily="18" charset="0"/>
                                  </a:rPr>
                                  <m:t>𝒎𝒔</m:t>
                                </m:r>
                                <m:r>
                                  <a:rPr lang="en-US" altLang="zh-CN" b="1" i="1" smtClean="0">
                                    <a:solidFill>
                                      <a:schemeClr val="accent4">
                                        <a:lumMod val="50000"/>
                                      </a:schemeClr>
                                    </a:solidFill>
                                    <a:latin typeface="Cambria Math" panose="02040503050406030204" pitchFamily="18" charset="0"/>
                                  </a:rPr>
                                  <m:t>)</m:t>
                                </m:r>
                              </m:oMath>
                            </m:oMathPara>
                          </a14:m>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accent4">
                                            <a:lumMod val="50000"/>
                                          </a:schemeClr>
                                        </a:solidFill>
                                        <a:latin typeface="Cambria Math" panose="02040503050406030204" pitchFamily="18" charset="0"/>
                                      </a:rPr>
                                    </m:ctrlPr>
                                  </m:sSubPr>
                                  <m:e>
                                    <m:r>
                                      <a:rPr lang="en-US" altLang="zh-CN" b="1" i="1" smtClean="0">
                                        <a:solidFill>
                                          <a:schemeClr val="accent4">
                                            <a:lumMod val="50000"/>
                                          </a:schemeClr>
                                        </a:solidFill>
                                        <a:latin typeface="Cambria Math" panose="02040503050406030204" pitchFamily="18" charset="0"/>
                                      </a:rPr>
                                      <m:t>𝒕</m:t>
                                    </m:r>
                                  </m:e>
                                  <m:sub>
                                    <m:r>
                                      <a:rPr lang="en-US" altLang="zh-CN" b="1" i="1" smtClean="0">
                                        <a:solidFill>
                                          <a:schemeClr val="accent4">
                                            <a:lumMod val="50000"/>
                                          </a:schemeClr>
                                        </a:solidFill>
                                        <a:latin typeface="Cambria Math" panose="02040503050406030204" pitchFamily="18" charset="0"/>
                                      </a:rPr>
                                      <m:t>𝟑</m:t>
                                    </m:r>
                                  </m:sub>
                                </m:sSub>
                                <m:r>
                                  <a:rPr lang="en-US" altLang="zh-CN" b="1" i="1" smtClean="0">
                                    <a:solidFill>
                                      <a:schemeClr val="accent4">
                                        <a:lumMod val="50000"/>
                                      </a:schemeClr>
                                    </a:solidFill>
                                    <a:latin typeface="Cambria Math" panose="02040503050406030204" pitchFamily="18" charset="0"/>
                                  </a:rPr>
                                  <m:t>(</m:t>
                                </m:r>
                                <m:r>
                                  <a:rPr lang="en-US" altLang="zh-CN" b="1" i="1" smtClean="0">
                                    <a:solidFill>
                                      <a:schemeClr val="accent4">
                                        <a:lumMod val="50000"/>
                                      </a:schemeClr>
                                    </a:solidFill>
                                    <a:latin typeface="Cambria Math" panose="02040503050406030204" pitchFamily="18" charset="0"/>
                                  </a:rPr>
                                  <m:t>𝒎𝒔</m:t>
                                </m:r>
                                <m:r>
                                  <a:rPr lang="en-US" altLang="zh-CN" b="1" i="1" smtClean="0">
                                    <a:solidFill>
                                      <a:schemeClr val="accent4">
                                        <a:lumMod val="50000"/>
                                      </a:schemeClr>
                                    </a:solidFill>
                                    <a:latin typeface="Cambria Math" panose="02040503050406030204" pitchFamily="18" charset="0"/>
                                  </a:rPr>
                                  <m:t>)</m:t>
                                </m:r>
                              </m:oMath>
                            </m:oMathPara>
                          </a14:m>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4">
                                        <a:lumMod val="50000"/>
                                      </a:schemeClr>
                                    </a:solidFill>
                                    <a:latin typeface="Cambria Math" panose="02040503050406030204" pitchFamily="18" charset="0"/>
                                  </a:rPr>
                                  <m:t>𝒆</m:t>
                                </m:r>
                              </m:oMath>
                            </m:oMathPara>
                          </a14:m>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4">
                                        <a:lumMod val="50000"/>
                                      </a:schemeClr>
                                    </a:solidFill>
                                    <a:latin typeface="Cambria Math" panose="02040503050406030204" pitchFamily="18" charset="0"/>
                                  </a:rPr>
                                  <m:t>𝑹</m:t>
                                </m:r>
                              </m:oMath>
                            </m:oMathPara>
                          </a14:m>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4">
                                        <a:lumMod val="50000"/>
                                      </a:schemeClr>
                                    </a:solidFill>
                                    <a:latin typeface="Cambria Math" panose="02040503050406030204" pitchFamily="18" charset="0"/>
                                  </a:rPr>
                                  <m:t>𝑬</m:t>
                                </m:r>
                              </m:oMath>
                            </m:oMathPara>
                          </a14:m>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rgbClr val="002060"/>
                                        </a:solidFill>
                                        <a:latin typeface="Cambria Math" panose="02040503050406030204" pitchFamily="18" charset="0"/>
                                        <a:ea typeface="华文中宋" panose="02010600040101010101" pitchFamily="2" charset="-122"/>
                                      </a:rPr>
                                    </m:ctrlPr>
                                  </m:sSubPr>
                                  <m:e>
                                    <m:r>
                                      <a:rPr lang="en-US" altLang="zh-CN" sz="1800" b="1" i="1" smtClean="0">
                                        <a:solidFill>
                                          <a:srgbClr val="002060"/>
                                        </a:solidFill>
                                        <a:latin typeface="Cambria Math" panose="02040503050406030204" pitchFamily="18" charset="0"/>
                                        <a:ea typeface="华文中宋" panose="02010600040101010101" pitchFamily="2" charset="-122"/>
                                      </a:rPr>
                                      <m:t>𝑷</m:t>
                                    </m:r>
                                  </m:e>
                                  <m:sub>
                                    <m:r>
                                      <a:rPr lang="en-US" altLang="zh-CN" sz="1800" b="1" i="1" smtClean="0">
                                        <a:solidFill>
                                          <a:srgbClr val="002060"/>
                                        </a:solidFill>
                                        <a:latin typeface="Cambria Math" panose="02040503050406030204" pitchFamily="18" charset="0"/>
                                        <a:ea typeface="华文中宋" panose="02010600040101010101" pitchFamily="2" charset="-122"/>
                                      </a:rPr>
                                      <m:t>𝟏</m:t>
                                    </m:r>
                                  </m:sub>
                                </m:sSub>
                                <m:r>
                                  <a:rPr lang="en-US" altLang="zh-CN" sz="1800" b="1" i="1" smtClean="0">
                                    <a:solidFill>
                                      <a:srgbClr val="002060"/>
                                    </a:solidFill>
                                    <a:latin typeface="Cambria Math" panose="02040503050406030204" pitchFamily="18" charset="0"/>
                                    <a:ea typeface="华文中宋" panose="02010600040101010101" pitchFamily="2" charset="-122"/>
                                  </a:rPr>
                                  <m:t>(</m:t>
                                </m:r>
                                <m:r>
                                  <a:rPr lang="en-US" altLang="zh-CN" sz="1800" b="1" i="1" smtClean="0">
                                    <a:solidFill>
                                      <a:srgbClr val="002060"/>
                                    </a:solidFill>
                                    <a:latin typeface="Cambria Math" panose="02040503050406030204" pitchFamily="18" charset="0"/>
                                    <a:ea typeface="华文中宋" panose="02010600040101010101" pitchFamily="2" charset="-122"/>
                                  </a:rPr>
                                  <m:t>𝒈</m:t>
                                </m:r>
                                <m:r>
                                  <a:rPr lang="en-US" altLang="zh-CN" sz="1800" b="1" i="1" smtClean="0">
                                    <a:solidFill>
                                      <a:srgbClr val="002060"/>
                                    </a:solidFill>
                                    <a:latin typeface="Cambria Math" panose="02040503050406030204" pitchFamily="18" charset="0"/>
                                    <a:ea typeface="Cambria Math" panose="02040503050406030204" pitchFamily="18" charset="0"/>
                                  </a:rPr>
                                  <m:t>⋅</m:t>
                                </m:r>
                                <m:r>
                                  <a:rPr lang="en-US" altLang="zh-CN" sz="1800" b="1" i="1" smtClean="0">
                                    <a:solidFill>
                                      <a:srgbClr val="002060"/>
                                    </a:solidFill>
                                    <a:latin typeface="Cambria Math" panose="02040503050406030204" pitchFamily="18" charset="0"/>
                                    <a:ea typeface="华文中宋" panose="02010600040101010101" pitchFamily="2" charset="-122"/>
                                  </a:rPr>
                                  <m:t>𝒄𝒎</m:t>
                                </m:r>
                                <m:r>
                                  <a:rPr lang="en-US" altLang="zh-CN" sz="1800" b="1" i="1" smtClean="0">
                                    <a:solidFill>
                                      <a:srgbClr val="002060"/>
                                    </a:solidFill>
                                    <a:latin typeface="Cambria Math" panose="02040503050406030204" pitchFamily="18" charset="0"/>
                                    <a:ea typeface="华文中宋" panose="02010600040101010101" pitchFamily="2" charset="-122"/>
                                  </a:rPr>
                                  <m:t>/</m:t>
                                </m:r>
                                <m:r>
                                  <a:rPr lang="en-US" altLang="zh-CN" sz="1800" b="1" i="1" smtClean="0">
                                    <a:solidFill>
                                      <a:srgbClr val="002060"/>
                                    </a:solidFill>
                                    <a:latin typeface="Cambria Math" panose="02040503050406030204" pitchFamily="18" charset="0"/>
                                    <a:ea typeface="华文中宋" panose="02010600040101010101" pitchFamily="2" charset="-122"/>
                                  </a:rPr>
                                  <m:t>𝒎𝒔</m:t>
                                </m:r>
                                <m:r>
                                  <a:rPr lang="en-US" altLang="zh-CN" sz="1800" b="1" i="1" smtClean="0">
                                    <a:solidFill>
                                      <a:srgbClr val="002060"/>
                                    </a:solidFill>
                                    <a:latin typeface="Cambria Math" panose="02040503050406030204" pitchFamily="18" charset="0"/>
                                    <a:ea typeface="华文中宋" panose="02010600040101010101" pitchFamily="2" charset="-122"/>
                                  </a:rPr>
                                  <m:t>)</m:t>
                                </m:r>
                              </m:oMath>
                            </m:oMathPara>
                          </a14:m>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rgbClr val="002060"/>
                                        </a:solidFill>
                                        <a:latin typeface="Cambria Math" panose="02040503050406030204" pitchFamily="18" charset="0"/>
                                        <a:ea typeface="华文中宋" panose="02010600040101010101" pitchFamily="2" charset="-122"/>
                                      </a:rPr>
                                    </m:ctrlPr>
                                  </m:sSubPr>
                                  <m:e>
                                    <m:r>
                                      <a:rPr lang="en-US" altLang="zh-CN" sz="1800" b="1" i="1">
                                        <a:solidFill>
                                          <a:srgbClr val="002060"/>
                                        </a:solidFill>
                                        <a:latin typeface="Cambria Math" panose="02040503050406030204" pitchFamily="18" charset="0"/>
                                        <a:ea typeface="华文中宋" panose="02010600040101010101" pitchFamily="2" charset="-122"/>
                                      </a:rPr>
                                      <m:t>𝑷</m:t>
                                    </m:r>
                                  </m:e>
                                  <m:sub>
                                    <m:r>
                                      <a:rPr lang="en-US" altLang="zh-CN" sz="1800" b="1" i="1" smtClean="0">
                                        <a:solidFill>
                                          <a:srgbClr val="002060"/>
                                        </a:solidFill>
                                        <a:latin typeface="Cambria Math" panose="02040503050406030204" pitchFamily="18" charset="0"/>
                                        <a:ea typeface="华文中宋" panose="02010600040101010101" pitchFamily="2" charset="-122"/>
                                      </a:rPr>
                                      <m:t>𝟐</m:t>
                                    </m:r>
                                  </m:sub>
                                </m:sSub>
                                <m:r>
                                  <a:rPr lang="en-US" altLang="zh-CN" sz="1800" b="1" i="1" smtClean="0">
                                    <a:solidFill>
                                      <a:srgbClr val="002060"/>
                                    </a:solidFill>
                                    <a:latin typeface="Cambria Math" panose="02040503050406030204" pitchFamily="18" charset="0"/>
                                    <a:ea typeface="华文中宋" panose="02010600040101010101" pitchFamily="2" charset="-122"/>
                                  </a:rPr>
                                  <m:t>(</m:t>
                                </m:r>
                                <m:r>
                                  <a:rPr lang="en-US" altLang="zh-CN" sz="1800" b="1" i="1" smtClean="0">
                                    <a:solidFill>
                                      <a:srgbClr val="002060"/>
                                    </a:solidFill>
                                    <a:latin typeface="Cambria Math" panose="02040503050406030204" pitchFamily="18" charset="0"/>
                                    <a:ea typeface="华文中宋" panose="02010600040101010101" pitchFamily="2" charset="-122"/>
                                  </a:rPr>
                                  <m:t>𝒈</m:t>
                                </m:r>
                                <m:r>
                                  <a:rPr lang="en-US" altLang="zh-CN" sz="1800" b="1" i="1" smtClean="0">
                                    <a:solidFill>
                                      <a:srgbClr val="002060"/>
                                    </a:solidFill>
                                    <a:latin typeface="Cambria Math" panose="02040503050406030204" pitchFamily="18" charset="0"/>
                                    <a:ea typeface="Cambria Math" panose="02040503050406030204" pitchFamily="18" charset="0"/>
                                  </a:rPr>
                                  <m:t>⋅</m:t>
                                </m:r>
                                <m:r>
                                  <a:rPr lang="en-US" altLang="zh-CN" sz="1800" b="1" i="1" smtClean="0">
                                    <a:solidFill>
                                      <a:srgbClr val="002060"/>
                                    </a:solidFill>
                                    <a:latin typeface="Cambria Math" panose="02040503050406030204" pitchFamily="18" charset="0"/>
                                    <a:ea typeface="华文中宋" panose="02010600040101010101" pitchFamily="2" charset="-122"/>
                                  </a:rPr>
                                  <m:t>𝒄𝒎</m:t>
                                </m:r>
                                <m:r>
                                  <a:rPr lang="en-US" altLang="zh-CN" sz="1800" b="1" i="1" smtClean="0">
                                    <a:solidFill>
                                      <a:srgbClr val="002060"/>
                                    </a:solidFill>
                                    <a:latin typeface="Cambria Math" panose="02040503050406030204" pitchFamily="18" charset="0"/>
                                    <a:ea typeface="华文中宋" panose="02010600040101010101" pitchFamily="2" charset="-122"/>
                                  </a:rPr>
                                  <m:t>/</m:t>
                                </m:r>
                                <m:r>
                                  <a:rPr lang="en-US" altLang="zh-CN" sz="1800" b="1" i="1" smtClean="0">
                                    <a:solidFill>
                                      <a:srgbClr val="002060"/>
                                    </a:solidFill>
                                    <a:latin typeface="Cambria Math" panose="02040503050406030204" pitchFamily="18" charset="0"/>
                                    <a:ea typeface="华文中宋" panose="02010600040101010101" pitchFamily="2" charset="-122"/>
                                  </a:rPr>
                                  <m:t>𝒎𝒔</m:t>
                                </m:r>
                                <m:r>
                                  <a:rPr lang="en-US" altLang="zh-CN" sz="1800" b="1" i="1" smtClean="0">
                                    <a:solidFill>
                                      <a:srgbClr val="002060"/>
                                    </a:solidFill>
                                    <a:latin typeface="Cambria Math" panose="02040503050406030204" pitchFamily="18" charset="0"/>
                                    <a:ea typeface="华文中宋" panose="02010600040101010101" pitchFamily="2" charset="-122"/>
                                  </a:rPr>
                                  <m:t>)</m:t>
                                </m:r>
                              </m:oMath>
                            </m:oMathPara>
                          </a14:m>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250063287"/>
                      </a:ext>
                    </a:extLst>
                  </a:tr>
                  <a:tr h="370840">
                    <a:tc>
                      <a:txBody>
                        <a:bodyPr/>
                        <a:lstStyle/>
                        <a:p>
                          <a:pPr algn="ctr"/>
                          <a:r>
                            <a:rPr lang="zh-CN" altLang="en-US" dirty="0">
                              <a:solidFill>
                                <a:schemeClr val="accent4">
                                  <a:lumMod val="50000"/>
                                </a:schemeClr>
                              </a:solidFill>
                            </a:rPr>
                            <a:t>第</a:t>
                          </a:r>
                          <a:r>
                            <a:rPr lang="en-US" altLang="zh-CN" dirty="0">
                              <a:solidFill>
                                <a:schemeClr val="accent4">
                                  <a:lumMod val="50000"/>
                                </a:schemeClr>
                              </a:solidFill>
                            </a:rPr>
                            <a:t>1</a:t>
                          </a:r>
                          <a:r>
                            <a:rPr lang="zh-CN" altLang="en-US" dirty="0">
                              <a:solidFill>
                                <a:schemeClr val="accent4">
                                  <a:lumMod val="50000"/>
                                </a:schemeClr>
                              </a:solidFill>
                            </a:rPr>
                            <a:t>次</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029954"/>
                      </a:ext>
                    </a:extLst>
                  </a:tr>
                  <a:tr h="370840">
                    <a:tc>
                      <a:txBody>
                        <a:bodyPr/>
                        <a:lstStyle/>
                        <a:p>
                          <a:pPr algn="ctr"/>
                          <a:r>
                            <a:rPr lang="zh-CN" altLang="en-US" dirty="0">
                              <a:solidFill>
                                <a:schemeClr val="accent4">
                                  <a:lumMod val="50000"/>
                                </a:schemeClr>
                              </a:solidFill>
                            </a:rPr>
                            <a:t>第</a:t>
                          </a:r>
                          <a:r>
                            <a:rPr lang="en-US" altLang="zh-CN" dirty="0">
                              <a:solidFill>
                                <a:schemeClr val="accent4">
                                  <a:lumMod val="50000"/>
                                </a:schemeClr>
                              </a:solidFill>
                            </a:rPr>
                            <a:t>2</a:t>
                          </a:r>
                          <a:r>
                            <a:rPr lang="zh-CN" altLang="en-US" dirty="0">
                              <a:solidFill>
                                <a:schemeClr val="accent4">
                                  <a:lumMod val="50000"/>
                                </a:schemeClr>
                              </a:solidFill>
                            </a:rPr>
                            <a:t>次</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944937147"/>
                      </a:ext>
                    </a:extLst>
                  </a:tr>
                  <a:tr h="303332">
                    <a:tc>
                      <a:txBody>
                        <a:bodyPr/>
                        <a:lstStyle/>
                        <a:p>
                          <a:pPr algn="ctr"/>
                          <a:r>
                            <a:rPr lang="zh-CN" altLang="en-US" dirty="0">
                              <a:solidFill>
                                <a:schemeClr val="accent4">
                                  <a:lumMod val="50000"/>
                                </a:schemeClr>
                              </a:solidFill>
                            </a:rPr>
                            <a:t>第</a:t>
                          </a:r>
                          <a:r>
                            <a:rPr lang="en-US" altLang="zh-CN" dirty="0">
                              <a:solidFill>
                                <a:schemeClr val="accent4">
                                  <a:lumMod val="50000"/>
                                </a:schemeClr>
                              </a:solidFill>
                            </a:rPr>
                            <a:t>3</a:t>
                          </a:r>
                          <a:r>
                            <a:rPr lang="zh-CN" altLang="en-US" dirty="0">
                              <a:solidFill>
                                <a:schemeClr val="accent4">
                                  <a:lumMod val="50000"/>
                                </a:schemeClr>
                              </a:solidFill>
                            </a:rPr>
                            <a:t>次</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38690534"/>
                      </a:ext>
                    </a:extLst>
                  </a:tr>
                </a:tbl>
              </a:graphicData>
            </a:graphic>
          </p:graphicFrame>
        </mc:Choice>
        <mc:Fallback>
          <p:graphicFrame>
            <p:nvGraphicFramePr>
              <p:cNvPr id="9" name="表格 8">
                <a:extLst>
                  <a:ext uri="{FF2B5EF4-FFF2-40B4-BE49-F238E27FC236}">
                    <a16:creationId xmlns:a16="http://schemas.microsoft.com/office/drawing/2014/main" id="{A826E050-227E-47C0-AAF8-0E682598D2F1}"/>
                  </a:ext>
                </a:extLst>
              </p:cNvPr>
              <p:cNvGraphicFramePr>
                <a:graphicFrameLocks noGrp="1"/>
              </p:cNvGraphicFramePr>
              <p:nvPr>
                <p:extLst>
                  <p:ext uri="{D42A27DB-BD31-4B8C-83A1-F6EECF244321}">
                    <p14:modId xmlns:p14="http://schemas.microsoft.com/office/powerpoint/2010/main" val="1995167508"/>
                  </p:ext>
                </p:extLst>
              </p:nvPr>
            </p:nvGraphicFramePr>
            <p:xfrm>
              <a:off x="781933" y="1950720"/>
              <a:ext cx="10853149" cy="1478280"/>
            </p:xfrm>
            <a:graphic>
              <a:graphicData uri="http://schemas.openxmlformats.org/drawingml/2006/table">
                <a:tbl>
                  <a:tblPr firstRow="1" bandRow="1">
                    <a:tableStyleId>{5C22544A-7EE6-4342-B048-85BDC9FD1C3A}</a:tableStyleId>
                  </a:tblPr>
                  <a:tblGrid>
                    <a:gridCol w="1220827">
                      <a:extLst>
                        <a:ext uri="{9D8B030D-6E8A-4147-A177-3AD203B41FA5}">
                          <a16:colId xmlns:a16="http://schemas.microsoft.com/office/drawing/2014/main" val="1504471780"/>
                        </a:ext>
                      </a:extLst>
                    </a:gridCol>
                    <a:gridCol w="1005387">
                      <a:extLst>
                        <a:ext uri="{9D8B030D-6E8A-4147-A177-3AD203B41FA5}">
                          <a16:colId xmlns:a16="http://schemas.microsoft.com/office/drawing/2014/main" val="2758433646"/>
                        </a:ext>
                      </a:extLst>
                    </a:gridCol>
                    <a:gridCol w="1005387">
                      <a:extLst>
                        <a:ext uri="{9D8B030D-6E8A-4147-A177-3AD203B41FA5}">
                          <a16:colId xmlns:a16="http://schemas.microsoft.com/office/drawing/2014/main" val="1095446276"/>
                        </a:ext>
                      </a:extLst>
                    </a:gridCol>
                    <a:gridCol w="1005387">
                      <a:extLst>
                        <a:ext uri="{9D8B030D-6E8A-4147-A177-3AD203B41FA5}">
                          <a16:colId xmlns:a16="http://schemas.microsoft.com/office/drawing/2014/main" val="4263930152"/>
                        </a:ext>
                      </a:extLst>
                    </a:gridCol>
                    <a:gridCol w="1005387">
                      <a:extLst>
                        <a:ext uri="{9D8B030D-6E8A-4147-A177-3AD203B41FA5}">
                          <a16:colId xmlns:a16="http://schemas.microsoft.com/office/drawing/2014/main" val="1359128306"/>
                        </a:ext>
                      </a:extLst>
                    </a:gridCol>
                    <a:gridCol w="1005387">
                      <a:extLst>
                        <a:ext uri="{9D8B030D-6E8A-4147-A177-3AD203B41FA5}">
                          <a16:colId xmlns:a16="http://schemas.microsoft.com/office/drawing/2014/main" val="492620882"/>
                        </a:ext>
                      </a:extLst>
                    </a:gridCol>
                    <a:gridCol w="1005387">
                      <a:extLst>
                        <a:ext uri="{9D8B030D-6E8A-4147-A177-3AD203B41FA5}">
                          <a16:colId xmlns:a16="http://schemas.microsoft.com/office/drawing/2014/main" val="1681733661"/>
                        </a:ext>
                      </a:extLst>
                    </a:gridCol>
                    <a:gridCol w="1800000">
                      <a:extLst>
                        <a:ext uri="{9D8B030D-6E8A-4147-A177-3AD203B41FA5}">
                          <a16:colId xmlns:a16="http://schemas.microsoft.com/office/drawing/2014/main" val="2453930348"/>
                        </a:ext>
                      </a:extLst>
                    </a:gridCol>
                    <a:gridCol w="1800000">
                      <a:extLst>
                        <a:ext uri="{9D8B030D-6E8A-4147-A177-3AD203B41FA5}">
                          <a16:colId xmlns:a16="http://schemas.microsoft.com/office/drawing/2014/main" val="3543087099"/>
                        </a:ext>
                      </a:extLst>
                    </a:gridCol>
                  </a:tblGrid>
                  <a:tr h="370840">
                    <a:tc>
                      <a:txBody>
                        <a:bodyPr/>
                        <a:lstStyle/>
                        <a:p>
                          <a:pPr algn="ctr"/>
                          <a:r>
                            <a:rPr lang="zh-CN" altLang="en-US" dirty="0">
                              <a:solidFill>
                                <a:schemeClr val="accent4">
                                  <a:lumMod val="50000"/>
                                </a:schemeClr>
                              </a:solidFill>
                            </a:rPr>
                            <a:t>测量次数</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endParaRPr lang="en-US"/>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2"/>
                          <a:stretch>
                            <a:fillRect l="-121818" t="-11475" r="-859394" b="-324590"/>
                          </a:stretch>
                        </a:blipFill>
                      </a:tcPr>
                    </a:tc>
                    <a:tc>
                      <a:txBody>
                        <a:bodyPr/>
                        <a:lstStyle/>
                        <a:p>
                          <a:endParaRPr lang="en-US"/>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2"/>
                          <a:stretch>
                            <a:fillRect l="-221818" t="-11475" r="-759394" b="-324590"/>
                          </a:stretch>
                        </a:blipFill>
                      </a:tcPr>
                    </a:tc>
                    <a:tc>
                      <a:txBody>
                        <a:bodyPr/>
                        <a:lstStyle/>
                        <a:p>
                          <a:endParaRPr lang="en-US"/>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2"/>
                          <a:stretch>
                            <a:fillRect l="-321818" t="-11475" r="-659394" b="-324590"/>
                          </a:stretch>
                        </a:blipFill>
                      </a:tcPr>
                    </a:tc>
                    <a:tc>
                      <a:txBody>
                        <a:bodyPr/>
                        <a:lstStyle/>
                        <a:p>
                          <a:endParaRPr lang="en-US"/>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2"/>
                          <a:stretch>
                            <a:fillRect l="-421818" t="-11475" r="-559394" b="-324590"/>
                          </a:stretch>
                        </a:blipFill>
                      </a:tcPr>
                    </a:tc>
                    <a:tc>
                      <a:txBody>
                        <a:bodyPr/>
                        <a:lstStyle/>
                        <a:p>
                          <a:endParaRPr lang="en-US"/>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2"/>
                          <a:stretch>
                            <a:fillRect l="-521818" t="-11475" r="-459394" b="-324590"/>
                          </a:stretch>
                        </a:blipFill>
                      </a:tcPr>
                    </a:tc>
                    <a:tc>
                      <a:txBody>
                        <a:bodyPr/>
                        <a:lstStyle/>
                        <a:p>
                          <a:endParaRPr lang="en-US"/>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2"/>
                          <a:stretch>
                            <a:fillRect l="-621818" t="-11475" r="-359394" b="-324590"/>
                          </a:stretch>
                        </a:blipFill>
                      </a:tcPr>
                    </a:tc>
                    <a:tc>
                      <a:txBody>
                        <a:bodyPr/>
                        <a:lstStyle/>
                        <a:p>
                          <a:endParaRPr lang="en-US"/>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2"/>
                          <a:stretch>
                            <a:fillRect l="-402365" t="-11475" r="-100338" b="-324590"/>
                          </a:stretch>
                        </a:blipFill>
                      </a:tcPr>
                    </a:tc>
                    <a:tc>
                      <a:txBody>
                        <a:bodyPr/>
                        <a:lstStyle/>
                        <a:p>
                          <a:endParaRPr lang="en-US"/>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2"/>
                          <a:stretch>
                            <a:fillRect l="-504068" t="-11475" r="-678" b="-324590"/>
                          </a:stretch>
                        </a:blipFill>
                      </a:tcPr>
                    </a:tc>
                    <a:extLst>
                      <a:ext uri="{0D108BD9-81ED-4DB2-BD59-A6C34878D82A}">
                        <a16:rowId xmlns:a16="http://schemas.microsoft.com/office/drawing/2014/main" val="2250063287"/>
                      </a:ext>
                    </a:extLst>
                  </a:tr>
                  <a:tr h="370840">
                    <a:tc>
                      <a:txBody>
                        <a:bodyPr/>
                        <a:lstStyle/>
                        <a:p>
                          <a:pPr algn="ctr"/>
                          <a:r>
                            <a:rPr lang="zh-CN" altLang="en-US" dirty="0">
                              <a:solidFill>
                                <a:schemeClr val="accent4">
                                  <a:lumMod val="50000"/>
                                </a:schemeClr>
                              </a:solidFill>
                            </a:rPr>
                            <a:t>第</a:t>
                          </a:r>
                          <a:r>
                            <a:rPr lang="en-US" altLang="zh-CN" dirty="0">
                              <a:solidFill>
                                <a:schemeClr val="accent4">
                                  <a:lumMod val="50000"/>
                                </a:schemeClr>
                              </a:solidFill>
                            </a:rPr>
                            <a:t>1</a:t>
                          </a:r>
                          <a:r>
                            <a:rPr lang="zh-CN" altLang="en-US" dirty="0">
                              <a:solidFill>
                                <a:schemeClr val="accent4">
                                  <a:lumMod val="50000"/>
                                </a:schemeClr>
                              </a:solidFill>
                            </a:rPr>
                            <a:t>次</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029954"/>
                      </a:ext>
                    </a:extLst>
                  </a:tr>
                  <a:tr h="370840">
                    <a:tc>
                      <a:txBody>
                        <a:bodyPr/>
                        <a:lstStyle/>
                        <a:p>
                          <a:pPr algn="ctr"/>
                          <a:r>
                            <a:rPr lang="zh-CN" altLang="en-US" dirty="0">
                              <a:solidFill>
                                <a:schemeClr val="accent4">
                                  <a:lumMod val="50000"/>
                                </a:schemeClr>
                              </a:solidFill>
                            </a:rPr>
                            <a:t>第</a:t>
                          </a:r>
                          <a:r>
                            <a:rPr lang="en-US" altLang="zh-CN" dirty="0">
                              <a:solidFill>
                                <a:schemeClr val="accent4">
                                  <a:lumMod val="50000"/>
                                </a:schemeClr>
                              </a:solidFill>
                            </a:rPr>
                            <a:t>2</a:t>
                          </a:r>
                          <a:r>
                            <a:rPr lang="zh-CN" altLang="en-US" dirty="0">
                              <a:solidFill>
                                <a:schemeClr val="accent4">
                                  <a:lumMod val="50000"/>
                                </a:schemeClr>
                              </a:solidFill>
                            </a:rPr>
                            <a:t>次</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944937147"/>
                      </a:ext>
                    </a:extLst>
                  </a:tr>
                  <a:tr h="365760">
                    <a:tc>
                      <a:txBody>
                        <a:bodyPr/>
                        <a:lstStyle/>
                        <a:p>
                          <a:pPr algn="ctr"/>
                          <a:r>
                            <a:rPr lang="zh-CN" altLang="en-US" dirty="0">
                              <a:solidFill>
                                <a:schemeClr val="accent4">
                                  <a:lumMod val="50000"/>
                                </a:schemeClr>
                              </a:solidFill>
                            </a:rPr>
                            <a:t>第</a:t>
                          </a:r>
                          <a:r>
                            <a:rPr lang="en-US" altLang="zh-CN" dirty="0">
                              <a:solidFill>
                                <a:schemeClr val="accent4">
                                  <a:lumMod val="50000"/>
                                </a:schemeClr>
                              </a:solidFill>
                            </a:rPr>
                            <a:t>3</a:t>
                          </a:r>
                          <a:r>
                            <a:rPr lang="zh-CN" altLang="en-US" dirty="0">
                              <a:solidFill>
                                <a:schemeClr val="accent4">
                                  <a:lumMod val="50000"/>
                                </a:schemeClr>
                              </a:solidFill>
                            </a:rPr>
                            <a:t>次</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38690534"/>
                      </a:ext>
                    </a:extLst>
                  </a:tr>
                </a:tbl>
              </a:graphicData>
            </a:graphic>
          </p:graphicFrame>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29DAFBE-83AD-4258-9040-CB6BAEB7E717}"/>
                  </a:ext>
                </a:extLst>
              </p:cNvPr>
              <p:cNvSpPr txBox="1"/>
              <p:nvPr/>
            </p:nvSpPr>
            <p:spPr>
              <a:xfrm>
                <a:off x="4371559" y="3490801"/>
                <a:ext cx="3333135" cy="369332"/>
              </a:xfrm>
              <a:prstGeom prst="rect">
                <a:avLst/>
              </a:prstGeom>
              <a:noFill/>
            </p:spPr>
            <p:txBody>
              <a:bodyPr wrap="square" rtlCol="0">
                <a:spAutoFit/>
              </a:bodyPr>
              <a:lstStyle/>
              <a:p>
                <a:r>
                  <a:rPr lang="zh-CN" altLang="en-US" b="1" dirty="0"/>
                  <a:t>表</a:t>
                </a:r>
                <a:r>
                  <a:rPr lang="en-US" altLang="zh-CN" b="1" dirty="0"/>
                  <a:t>2 </a:t>
                </a:r>
                <a:r>
                  <a:rPr lang="zh-CN" altLang="en-US" b="1" dirty="0"/>
                  <a:t>当</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𝒎</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ea typeface="Cambria Math" panose="02040503050406030204" pitchFamily="18" charset="0"/>
                      </a:rPr>
                      <m:t>&gt;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𝒎</m:t>
                        </m:r>
                      </m:e>
                      <m:sub>
                        <m:r>
                          <a:rPr lang="en-US" altLang="zh-CN" b="1" i="1" smtClean="0">
                            <a:latin typeface="Cambria Math" panose="02040503050406030204" pitchFamily="18" charset="0"/>
                          </a:rPr>
                          <m:t>𝟐</m:t>
                        </m:r>
                      </m:sub>
                    </m:sSub>
                  </m:oMath>
                </a14:m>
                <a:r>
                  <a:rPr lang="zh-CN" altLang="en-US" b="1" dirty="0"/>
                  <a:t>时的测量结果</a:t>
                </a:r>
              </a:p>
            </p:txBody>
          </p:sp>
        </mc:Choice>
        <mc:Fallback xmlns="">
          <p:sp>
            <p:nvSpPr>
              <p:cNvPr id="10" name="文本框 9">
                <a:extLst>
                  <a:ext uri="{FF2B5EF4-FFF2-40B4-BE49-F238E27FC236}">
                    <a16:creationId xmlns:a16="http://schemas.microsoft.com/office/drawing/2014/main" id="{729DAFBE-83AD-4258-9040-CB6BAEB7E717}"/>
                  </a:ext>
                </a:extLst>
              </p:cNvPr>
              <p:cNvSpPr txBox="1">
                <a:spLocks noRot="1" noChangeAspect="1" noMove="1" noResize="1" noEditPoints="1" noAdjustHandles="1" noChangeArrowheads="1" noChangeShapeType="1" noTextEdit="1"/>
              </p:cNvSpPr>
              <p:nvPr/>
            </p:nvSpPr>
            <p:spPr>
              <a:xfrm>
                <a:off x="4371559" y="3490801"/>
                <a:ext cx="3333135" cy="369332"/>
              </a:xfrm>
              <a:prstGeom prst="rect">
                <a:avLst/>
              </a:prstGeom>
              <a:blipFill>
                <a:blip r:embed="rId3"/>
                <a:stretch>
                  <a:fillRect l="-1463" t="-13333" b="-2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00F4279-A4E4-4887-B56D-20397350139D}"/>
                  </a:ext>
                </a:extLst>
              </p:cNvPr>
              <p:cNvSpPr txBox="1"/>
              <p:nvPr/>
            </p:nvSpPr>
            <p:spPr>
              <a:xfrm>
                <a:off x="711883" y="1500384"/>
                <a:ext cx="6557115" cy="400110"/>
              </a:xfrm>
              <a:prstGeom prst="rect">
                <a:avLst/>
              </a:prstGeom>
              <a:noFill/>
            </p:spPr>
            <p:txBody>
              <a:bodyPr wrap="square" rtlCol="0">
                <a:spAutoFit/>
              </a:bodyPr>
              <a:lstStyle/>
              <a:p>
                <a:r>
                  <a:rPr lang="zh-CN" altLang="en-US" sz="2000" b="1" dirty="0">
                    <a:solidFill>
                      <a:srgbClr val="002060"/>
                    </a:solidFill>
                  </a:rPr>
                  <a:t>滑块质量： </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𝒎</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𝟑𝟎𝟏</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𝟑𝟎</m:t>
                    </m:r>
                    <m:r>
                      <a:rPr lang="en-US" altLang="zh-CN" sz="2000" b="1" i="1" smtClean="0">
                        <a:latin typeface="Cambria Math" panose="02040503050406030204" pitchFamily="18" charset="0"/>
                      </a:rPr>
                      <m:t>𝒈</m:t>
                    </m:r>
                  </m:oMath>
                </a14:m>
                <a:r>
                  <a:rPr lang="zh-CN" altLang="en-US" sz="2000" b="1" dirty="0"/>
                  <a:t>， </a:t>
                </a:r>
                <a14:m>
                  <m:oMath xmlns:m="http://schemas.openxmlformats.org/officeDocument/2006/math">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𝒎</m:t>
                        </m:r>
                      </m:e>
                      <m:sub>
                        <m:r>
                          <a:rPr lang="en-US" altLang="zh-CN" sz="2000" b="1" i="1">
                            <a:latin typeface="Cambria Math" panose="02040503050406030204" pitchFamily="18" charset="0"/>
                          </a:rPr>
                          <m:t>𝟐</m:t>
                        </m:r>
                      </m:sub>
                    </m:sSub>
                    <m:r>
                      <a:rPr lang="en-US" altLang="zh-CN" sz="2000" b="1" i="1">
                        <a:latin typeface="Cambria Math" panose="02040503050406030204" pitchFamily="18" charset="0"/>
                      </a:rPr>
                      <m:t>=</m:t>
                    </m:r>
                    <m:r>
                      <a:rPr lang="en-US" altLang="zh-CN" sz="2000" b="1" i="1">
                        <a:latin typeface="Cambria Math" panose="02040503050406030204" pitchFamily="18" charset="0"/>
                      </a:rPr>
                      <m:t>𝟏𝟗𝟗</m:t>
                    </m:r>
                    <m:r>
                      <a:rPr lang="en-US" altLang="zh-CN" sz="2000" b="1" i="1">
                        <a:latin typeface="Cambria Math" panose="02040503050406030204" pitchFamily="18" charset="0"/>
                      </a:rPr>
                      <m:t>.</m:t>
                    </m:r>
                    <m:r>
                      <a:rPr lang="en-US" altLang="zh-CN" sz="2000" b="1" i="1">
                        <a:latin typeface="Cambria Math" panose="02040503050406030204" pitchFamily="18" charset="0"/>
                      </a:rPr>
                      <m:t>𝟗𝟗</m:t>
                    </m:r>
                    <m:r>
                      <a:rPr lang="en-US" altLang="zh-CN" sz="2000" b="1" i="1">
                        <a:latin typeface="Cambria Math" panose="02040503050406030204" pitchFamily="18" charset="0"/>
                      </a:rPr>
                      <m:t>𝒈</m:t>
                    </m:r>
                  </m:oMath>
                </a14:m>
                <a:endParaRPr lang="zh-CN" altLang="en-US" sz="2000" b="1" dirty="0"/>
              </a:p>
            </p:txBody>
          </p:sp>
        </mc:Choice>
        <mc:Fallback xmlns="">
          <p:sp>
            <p:nvSpPr>
              <p:cNvPr id="4" name="文本框 3">
                <a:extLst>
                  <a:ext uri="{FF2B5EF4-FFF2-40B4-BE49-F238E27FC236}">
                    <a16:creationId xmlns:a16="http://schemas.microsoft.com/office/drawing/2014/main" id="{700F4279-A4E4-4887-B56D-20397350139D}"/>
                  </a:ext>
                </a:extLst>
              </p:cNvPr>
              <p:cNvSpPr txBox="1">
                <a:spLocks noRot="1" noChangeAspect="1" noMove="1" noResize="1" noEditPoints="1" noAdjustHandles="1" noChangeArrowheads="1" noChangeShapeType="1" noTextEdit="1"/>
              </p:cNvSpPr>
              <p:nvPr/>
            </p:nvSpPr>
            <p:spPr>
              <a:xfrm>
                <a:off x="711883" y="1500384"/>
                <a:ext cx="6557115" cy="400110"/>
              </a:xfrm>
              <a:prstGeom prst="rect">
                <a:avLst/>
              </a:prstGeom>
              <a:blipFill>
                <a:blip r:embed="rId4"/>
                <a:stretch>
                  <a:fillRect l="-1023" t="-10606" b="-22727"/>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4E0C9063-1FE8-4A59-8086-E8F2791464D4}"/>
              </a:ext>
            </a:extLst>
          </p:cNvPr>
          <p:cNvSpPr/>
          <p:nvPr/>
        </p:nvSpPr>
        <p:spPr>
          <a:xfrm>
            <a:off x="816754" y="4482826"/>
            <a:ext cx="10353515" cy="1200329"/>
          </a:xfrm>
          <a:prstGeom prst="rect">
            <a:avLst/>
          </a:prstGeom>
        </p:spPr>
        <p:txBody>
          <a:bodyPr wrap="square">
            <a:spAutoFit/>
          </a:bodyPr>
          <a:lstStyle/>
          <a:p>
            <a:r>
              <a:rPr lang="zh-CN" altLang="en-US" sz="2400" b="1" dirty="0">
                <a:solidFill>
                  <a:srgbClr val="002060"/>
                </a:solidFill>
                <a:latin typeface="华文中宋" panose="02010600040101010101" pitchFamily="2" charset="-122"/>
                <a:ea typeface="华文中宋" panose="02010600040101010101" pitchFamily="2" charset="-122"/>
              </a:rPr>
              <a:t>我们能从实验结果看出，由于滑块前方的弹簧提供了很好的缓冲作用，碰撞后的动能损失很少，当滑块质量不同时机械能损失略大于滑块相同时的情况。碰撞后的动量略小于碰撞前的动量，可近似认为动量是守恒的。</a:t>
            </a:r>
            <a:endParaRPr lang="zh-CN" altLang="en-US" sz="2400" dirty="0"/>
          </a:p>
        </p:txBody>
      </p:sp>
    </p:spTree>
    <p:extLst>
      <p:ext uri="{BB962C8B-B14F-4D97-AF65-F5344CB8AC3E}">
        <p14:creationId xmlns:p14="http://schemas.microsoft.com/office/powerpoint/2010/main" val="31256166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E91324-6825-4B3E-B4E9-295599D37DFC}"/>
              </a:ext>
            </a:extLst>
          </p:cNvPr>
          <p:cNvSpPr txBox="1"/>
          <p:nvPr/>
        </p:nvSpPr>
        <p:spPr>
          <a:xfrm>
            <a:off x="1459885" y="1978107"/>
            <a:ext cx="8586942" cy="1646605"/>
          </a:xfrm>
          <a:prstGeom prst="rect">
            <a:avLst/>
          </a:prstGeom>
          <a:noFill/>
        </p:spPr>
        <p:txBody>
          <a:bodyPr wrap="square" rtlCol="0">
            <a:spAutoFit/>
          </a:bodyPr>
          <a:lstStyle/>
          <a:p>
            <a:pPr marL="360000" indent="-396000">
              <a:spcAft>
                <a:spcPts val="600"/>
              </a:spcAft>
              <a:buFont typeface="+mj-lt"/>
              <a:buAutoNum type="arabicPeriod"/>
            </a:pPr>
            <a:r>
              <a:rPr lang="zh-CN" altLang="en-US" sz="2400" dirty="0">
                <a:solidFill>
                  <a:srgbClr val="0070C0"/>
                </a:solidFill>
                <a:latin typeface="华文中宋" panose="02010600040101010101" pitchFamily="2" charset="-122"/>
                <a:ea typeface="华文中宋" panose="02010600040101010101" pitchFamily="2" charset="-122"/>
              </a:rPr>
              <a:t>如果碰撞后测得的动量总是小于碰撞前测得的动量</a:t>
            </a:r>
            <a:r>
              <a:rPr lang="en-US" altLang="zh-CN" sz="2400" dirty="0">
                <a:solidFill>
                  <a:srgbClr val="0070C0"/>
                </a:solidFill>
                <a:latin typeface="华文中宋" panose="02010600040101010101" pitchFamily="2" charset="-122"/>
                <a:ea typeface="华文中宋" panose="02010600040101010101" pitchFamily="2" charset="-122"/>
              </a:rPr>
              <a:t>,</a:t>
            </a:r>
            <a:r>
              <a:rPr lang="zh-CN" altLang="en-US" sz="2400" dirty="0">
                <a:solidFill>
                  <a:srgbClr val="0070C0"/>
                </a:solidFill>
                <a:latin typeface="华文中宋" panose="02010600040101010101" pitchFamily="2" charset="-122"/>
                <a:ea typeface="华文中宋" panose="02010600040101010101" pitchFamily="2" charset="-122"/>
              </a:rPr>
              <a:t>说明什么问题？能否出现碰撞后测得的动量大于碰撞前测得的呢？</a:t>
            </a:r>
            <a:endParaRPr lang="en-US" altLang="zh-CN" sz="2400" dirty="0">
              <a:solidFill>
                <a:srgbClr val="0070C0"/>
              </a:solidFill>
              <a:latin typeface="华文中宋" panose="02010600040101010101" pitchFamily="2" charset="-122"/>
              <a:ea typeface="华文中宋" panose="02010600040101010101" pitchFamily="2" charset="-122"/>
            </a:endParaRPr>
          </a:p>
          <a:p>
            <a:pPr marL="360000" indent="-396000">
              <a:spcAft>
                <a:spcPts val="600"/>
              </a:spcAft>
              <a:buFont typeface="+mj-lt"/>
              <a:buAutoNum type="arabicPeriod"/>
            </a:pPr>
            <a:r>
              <a:rPr lang="zh-CN" altLang="en-US" sz="2400" dirty="0">
                <a:solidFill>
                  <a:srgbClr val="0070C0"/>
                </a:solidFill>
                <a:latin typeface="华文中宋" panose="02010600040101010101" pitchFamily="2" charset="-122"/>
                <a:ea typeface="华文中宋" panose="02010600040101010101" pitchFamily="2" charset="-122"/>
              </a:rPr>
              <a:t>恢复系数</a:t>
            </a:r>
            <a:r>
              <a:rPr lang="en-US" altLang="zh-CN" sz="2400" dirty="0">
                <a:solidFill>
                  <a:srgbClr val="0070C0"/>
                </a:solidFill>
                <a:latin typeface="华文中宋" panose="02010600040101010101" pitchFamily="2" charset="-122"/>
                <a:ea typeface="华文中宋" panose="02010600040101010101" pitchFamily="2" charset="-122"/>
              </a:rPr>
              <a:t>e</a:t>
            </a:r>
            <a:r>
              <a:rPr lang="zh-CN" altLang="en-US" sz="2400" dirty="0">
                <a:solidFill>
                  <a:srgbClr val="0070C0"/>
                </a:solidFill>
                <a:latin typeface="华文中宋" panose="02010600040101010101" pitchFamily="2" charset="-122"/>
                <a:ea typeface="华文中宋" panose="02010600040101010101" pitchFamily="2" charset="-122"/>
              </a:rPr>
              <a:t>是否和速度有关？若气轨倾斜，得出的</a:t>
            </a:r>
            <a:r>
              <a:rPr lang="en-US" altLang="zh-CN" sz="2400" dirty="0">
                <a:solidFill>
                  <a:srgbClr val="0070C0"/>
                </a:solidFill>
                <a:latin typeface="华文中宋" panose="02010600040101010101" pitchFamily="2" charset="-122"/>
                <a:ea typeface="华文中宋" panose="02010600040101010101" pitchFamily="2" charset="-122"/>
              </a:rPr>
              <a:t>e</a:t>
            </a:r>
            <a:r>
              <a:rPr lang="zh-CN" altLang="en-US" sz="2400" dirty="0">
                <a:solidFill>
                  <a:srgbClr val="0070C0"/>
                </a:solidFill>
                <a:latin typeface="华文中宋" panose="02010600040101010101" pitchFamily="2" charset="-122"/>
                <a:ea typeface="华文中宋" panose="02010600040101010101" pitchFamily="2" charset="-122"/>
              </a:rPr>
              <a:t>值会怎么变化。</a:t>
            </a:r>
            <a:endParaRPr lang="en-US" altLang="zh-CN" sz="2400" dirty="0">
              <a:solidFill>
                <a:srgbClr val="0070C0"/>
              </a:solidFill>
              <a:latin typeface="华文中宋" panose="02010600040101010101" pitchFamily="2" charset="-122"/>
              <a:ea typeface="华文中宋" panose="02010600040101010101" pitchFamily="2" charset="-122"/>
            </a:endParaRPr>
          </a:p>
        </p:txBody>
      </p:sp>
      <p:sp>
        <p:nvSpPr>
          <p:cNvPr id="6" name="Rectangle 38">
            <a:extLst>
              <a:ext uri="{FF2B5EF4-FFF2-40B4-BE49-F238E27FC236}">
                <a16:creationId xmlns:a16="http://schemas.microsoft.com/office/drawing/2014/main" id="{1CE014E2-1EED-4069-878F-86BAF0A1E3B4}"/>
              </a:ext>
            </a:extLst>
          </p:cNvPr>
          <p:cNvSpPr>
            <a:spLocks noChangeArrowheads="1"/>
          </p:cNvSpPr>
          <p:nvPr/>
        </p:nvSpPr>
        <p:spPr bwMode="auto">
          <a:xfrm>
            <a:off x="155875" y="248758"/>
            <a:ext cx="493115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四、实验内容</a:t>
            </a:r>
            <a:r>
              <a:rPr lang="en-US" altLang="zh-CN" sz="3200" b="1" dirty="0">
                <a:solidFill>
                  <a:srgbClr val="FF0000"/>
                </a:solidFill>
                <a:latin typeface="华文中宋" panose="02010600040101010101" pitchFamily="2" charset="-122"/>
                <a:ea typeface="华文中宋" panose="02010600040101010101" pitchFamily="2" charset="-122"/>
              </a:rPr>
              <a:t>/</a:t>
            </a:r>
            <a:r>
              <a:rPr lang="en-US" altLang="zh-CN" sz="2800" b="1" dirty="0">
                <a:solidFill>
                  <a:srgbClr val="006666"/>
                </a:solidFill>
                <a:latin typeface="微软雅黑" panose="020B0503020204020204" pitchFamily="34" charset="-122"/>
                <a:ea typeface="微软雅黑" panose="020B0503020204020204" pitchFamily="34" charset="-122"/>
              </a:rPr>
              <a:t>4.5 </a:t>
            </a:r>
            <a:r>
              <a:rPr lang="zh-CN" altLang="en-US" sz="2800" b="1" dirty="0">
                <a:solidFill>
                  <a:srgbClr val="006666"/>
                </a:solidFill>
                <a:latin typeface="微软雅黑" panose="020B0503020204020204" pitchFamily="34" charset="-122"/>
                <a:ea typeface="微软雅黑" panose="020B0503020204020204" pitchFamily="34" charset="-122"/>
              </a:rPr>
              <a:t>思考题</a:t>
            </a:r>
          </a:p>
        </p:txBody>
      </p:sp>
    </p:spTree>
    <p:extLst>
      <p:ext uri="{BB962C8B-B14F-4D97-AF65-F5344CB8AC3E}">
        <p14:creationId xmlns:p14="http://schemas.microsoft.com/office/powerpoint/2010/main" val="120072925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31">
            <a:extLst>
              <a:ext uri="{FF2B5EF4-FFF2-40B4-BE49-F238E27FC236}">
                <a16:creationId xmlns:a16="http://schemas.microsoft.com/office/drawing/2014/main" id="{7A9E483D-EB81-43C8-8AE7-6DD96872A2AD}"/>
              </a:ext>
            </a:extLst>
          </p:cNvPr>
          <p:cNvSpPr>
            <a:spLocks noChangeArrowheads="1"/>
          </p:cNvSpPr>
          <p:nvPr/>
        </p:nvSpPr>
        <p:spPr bwMode="auto">
          <a:xfrm>
            <a:off x="0" y="149749"/>
            <a:ext cx="29638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一、</a:t>
            </a:r>
            <a:r>
              <a:rPr kumimoji="0" lang="zh-CN" altLang="zh-CN" sz="3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实验目的</a:t>
            </a:r>
            <a:endParaRPr kumimoji="0" lang="zh-CN" altLang="en-US" sz="3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5123" name="矩形 1">
            <a:extLst>
              <a:ext uri="{FF2B5EF4-FFF2-40B4-BE49-F238E27FC236}">
                <a16:creationId xmlns:a16="http://schemas.microsoft.com/office/drawing/2014/main" id="{27CC5AB1-FB1A-4756-91C0-0BED11A8FA31}"/>
              </a:ext>
            </a:extLst>
          </p:cNvPr>
          <p:cNvSpPr>
            <a:spLocks noChangeArrowheads="1"/>
          </p:cNvSpPr>
          <p:nvPr/>
        </p:nvSpPr>
        <p:spPr bwMode="auto">
          <a:xfrm>
            <a:off x="1235482" y="1388544"/>
            <a:ext cx="3726574" cy="58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a:lnSpc>
                <a:spcPct val="150000"/>
              </a:lnSpc>
              <a:spcAft>
                <a:spcPts val="600"/>
              </a:spcAft>
            </a:pPr>
            <a:r>
              <a:rPr lang="zh-CN" altLang="en-US" b="1" dirty="0">
                <a:solidFill>
                  <a:srgbClr val="002060"/>
                </a:solidFill>
                <a:latin typeface="华文中宋" panose="02010600040101010101" pitchFamily="2" charset="-122"/>
              </a:rPr>
              <a:t>验证动量守恒定律</a:t>
            </a:r>
          </a:p>
        </p:txBody>
      </p:sp>
      <p:pic>
        <p:nvPicPr>
          <p:cNvPr id="6" name="图片 5">
            <a:extLst>
              <a:ext uri="{FF2B5EF4-FFF2-40B4-BE49-F238E27FC236}">
                <a16:creationId xmlns:a16="http://schemas.microsoft.com/office/drawing/2014/main" id="{81BF0583-8F0A-4AE0-AF8C-0CBA7E65A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1654" y="3053540"/>
            <a:ext cx="3581400" cy="2686050"/>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31">
            <a:extLst>
              <a:ext uri="{FF2B5EF4-FFF2-40B4-BE49-F238E27FC236}">
                <a16:creationId xmlns:a16="http://schemas.microsoft.com/office/drawing/2014/main" id="{7A9E483D-EB81-43C8-8AE7-6DD96872A2AD}"/>
              </a:ext>
            </a:extLst>
          </p:cNvPr>
          <p:cNvSpPr>
            <a:spLocks noChangeArrowheads="1"/>
          </p:cNvSpPr>
          <p:nvPr/>
        </p:nvSpPr>
        <p:spPr bwMode="auto">
          <a:xfrm>
            <a:off x="0" y="149749"/>
            <a:ext cx="29546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3600" b="1" dirty="0">
                <a:solidFill>
                  <a:srgbClr val="FF0000"/>
                </a:solidFill>
                <a:latin typeface="微软雅黑" panose="020B0503020204020204" pitchFamily="34" charset="-122"/>
                <a:ea typeface="微软雅黑" panose="020B0503020204020204" pitchFamily="34" charset="-122"/>
              </a:rPr>
              <a:t>二</a:t>
            </a:r>
            <a:r>
              <a:rPr kumimoji="0" lang="zh-CN" altLang="en-US" sz="3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zh-CN" sz="3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实验</a:t>
            </a:r>
            <a:r>
              <a:rPr kumimoji="0" lang="zh-CN" altLang="en-US" sz="3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仪器</a:t>
            </a:r>
          </a:p>
        </p:txBody>
      </p:sp>
      <p:sp>
        <p:nvSpPr>
          <p:cNvPr id="5123" name="矩形 1">
            <a:extLst>
              <a:ext uri="{FF2B5EF4-FFF2-40B4-BE49-F238E27FC236}">
                <a16:creationId xmlns:a16="http://schemas.microsoft.com/office/drawing/2014/main" id="{27CC5AB1-FB1A-4756-91C0-0BED11A8FA31}"/>
              </a:ext>
            </a:extLst>
          </p:cNvPr>
          <p:cNvSpPr>
            <a:spLocks noChangeArrowheads="1"/>
          </p:cNvSpPr>
          <p:nvPr/>
        </p:nvSpPr>
        <p:spPr bwMode="auto">
          <a:xfrm>
            <a:off x="976183" y="1291535"/>
            <a:ext cx="1086798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marL="457200" indent="-457200">
              <a:spcAft>
                <a:spcPts val="600"/>
              </a:spcAft>
              <a:buFont typeface="+mj-lt"/>
              <a:buAutoNum type="arabicPeriod"/>
            </a:pPr>
            <a:r>
              <a:rPr lang="zh-CN" altLang="en-US" b="1" dirty="0">
                <a:solidFill>
                  <a:srgbClr val="000066"/>
                </a:solidFill>
              </a:rPr>
              <a:t>虚拟仿真实验系统地址：</a:t>
            </a:r>
            <a:r>
              <a:rPr lang="en-US" altLang="zh-CN" dirty="0">
                <a:solidFill>
                  <a:srgbClr val="000066"/>
                </a:solidFill>
                <a:hlinkClick r:id="rId2"/>
              </a:rPr>
              <a:t>http://aryun.ustcori.com:3230</a:t>
            </a:r>
            <a:endParaRPr lang="en-US" altLang="zh-CN" dirty="0">
              <a:solidFill>
                <a:srgbClr val="000066"/>
              </a:solidFill>
            </a:endParaRPr>
          </a:p>
          <a:p>
            <a:pPr>
              <a:spcAft>
                <a:spcPts val="600"/>
              </a:spcAft>
            </a:pPr>
            <a:r>
              <a:rPr lang="zh-CN" altLang="en-US" dirty="0">
                <a:solidFill>
                  <a:srgbClr val="000066"/>
                </a:solidFill>
              </a:rPr>
              <a:t>                                             </a:t>
            </a:r>
            <a:r>
              <a:rPr lang="zh-CN" altLang="en-US" dirty="0">
                <a:solidFill>
                  <a:srgbClr val="002060"/>
                </a:solidFill>
              </a:rPr>
              <a:t>账号：</a:t>
            </a:r>
            <a:r>
              <a:rPr lang="en-US" altLang="zh-CN" dirty="0">
                <a:solidFill>
                  <a:srgbClr val="002060"/>
                </a:solidFill>
              </a:rPr>
              <a:t>SZDX+</a:t>
            </a:r>
            <a:r>
              <a:rPr lang="zh-CN" altLang="en-US" dirty="0">
                <a:solidFill>
                  <a:srgbClr val="002060"/>
                </a:solidFill>
              </a:rPr>
              <a:t>学号（忽略加号），密码：自行设定</a:t>
            </a:r>
            <a:endParaRPr lang="en-US" altLang="zh-CN" dirty="0">
              <a:solidFill>
                <a:srgbClr val="002060"/>
              </a:solidFill>
            </a:endParaRPr>
          </a:p>
          <a:p>
            <a:pPr marL="457200" indent="-457200">
              <a:spcAft>
                <a:spcPts val="600"/>
              </a:spcAft>
              <a:buFont typeface="+mj-lt"/>
              <a:buAutoNum type="arabicPeriod" startAt="2"/>
            </a:pPr>
            <a:r>
              <a:rPr lang="zh-CN" altLang="en-US" b="1" dirty="0">
                <a:solidFill>
                  <a:srgbClr val="000066"/>
                </a:solidFill>
              </a:rPr>
              <a:t>碰撞实验</a:t>
            </a:r>
            <a:endParaRPr lang="en-US" altLang="zh-CN" b="1" dirty="0">
              <a:solidFill>
                <a:srgbClr val="000066"/>
              </a:solidFill>
            </a:endParaRPr>
          </a:p>
          <a:p>
            <a:pPr marL="457200" indent="-457200">
              <a:spcAft>
                <a:spcPts val="600"/>
              </a:spcAft>
              <a:buFont typeface="+mj-lt"/>
              <a:buAutoNum type="arabicPeriod" startAt="2"/>
            </a:pPr>
            <a:r>
              <a:rPr lang="zh-CN" altLang="en-US" b="1" dirty="0">
                <a:solidFill>
                  <a:srgbClr val="000066"/>
                </a:solidFill>
              </a:rPr>
              <a:t>实验仪器：气垫导轨、气泵、光电门、滑块、垫片、天平、</a:t>
            </a:r>
            <a:endParaRPr lang="en-US" altLang="zh-CN" b="1" dirty="0">
              <a:solidFill>
                <a:srgbClr val="000066"/>
              </a:solidFill>
            </a:endParaRPr>
          </a:p>
          <a:p>
            <a:pPr>
              <a:spcAft>
                <a:spcPts val="600"/>
              </a:spcAft>
            </a:pPr>
            <a:r>
              <a:rPr lang="en-US" altLang="zh-CN" b="1" dirty="0">
                <a:solidFill>
                  <a:srgbClr val="000066"/>
                </a:solidFill>
              </a:rPr>
              <a:t>                        </a:t>
            </a:r>
            <a:r>
              <a:rPr lang="zh-CN" altLang="en-US" b="1" dirty="0">
                <a:solidFill>
                  <a:srgbClr val="000066"/>
                </a:solidFill>
              </a:rPr>
              <a:t>计时计数测速仪（</a:t>
            </a:r>
            <a:r>
              <a:rPr lang="zh-CN" altLang="en-US" b="1" dirty="0">
                <a:solidFill>
                  <a:srgbClr val="000066"/>
                </a:solidFill>
                <a:latin typeface="Times New Roman" panose="02020603050405020304" pitchFamily="18" charset="0"/>
              </a:rPr>
              <a:t>毫秒计时器</a:t>
            </a:r>
            <a:r>
              <a:rPr lang="zh-CN" altLang="en-US" b="1" dirty="0">
                <a:solidFill>
                  <a:srgbClr val="000066"/>
                </a:solidFill>
              </a:rPr>
              <a:t>）</a:t>
            </a:r>
          </a:p>
        </p:txBody>
      </p:sp>
    </p:spTree>
    <p:extLst>
      <p:ext uri="{BB962C8B-B14F-4D97-AF65-F5344CB8AC3E}">
        <p14:creationId xmlns:p14="http://schemas.microsoft.com/office/powerpoint/2010/main" val="7348775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547AA61-660A-4322-A9DC-6D0F83D96FD7}"/>
              </a:ext>
            </a:extLst>
          </p:cNvPr>
          <p:cNvPicPr>
            <a:picLocks noChangeAspect="1"/>
          </p:cNvPicPr>
          <p:nvPr/>
        </p:nvPicPr>
        <p:blipFill>
          <a:blip r:embed="rId2"/>
          <a:stretch>
            <a:fillRect/>
          </a:stretch>
        </p:blipFill>
        <p:spPr>
          <a:xfrm>
            <a:off x="2592579" y="3131652"/>
            <a:ext cx="5609725" cy="2406696"/>
          </a:xfrm>
          <a:prstGeom prst="rect">
            <a:avLst/>
          </a:prstGeom>
        </p:spPr>
      </p:pic>
      <p:sp>
        <p:nvSpPr>
          <p:cNvPr id="566275" name="Text Box 3"/>
          <p:cNvSpPr txBox="1">
            <a:spLocks noChangeArrowheads="1"/>
          </p:cNvSpPr>
          <p:nvPr/>
        </p:nvSpPr>
        <p:spPr bwMode="auto">
          <a:xfrm>
            <a:off x="631371" y="1319652"/>
            <a:ext cx="1064095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r>
              <a:rPr lang="zh-CN" altLang="en-US" sz="2800" b="1" dirty="0">
                <a:solidFill>
                  <a:srgbClr val="000066"/>
                </a:solidFill>
                <a:latin typeface="Times New Roman" panose="02020603050405020304" pitchFamily="18" charset="0"/>
                <a:ea typeface="华文中宋" panose="02010600040101010101" pitchFamily="2" charset="-122"/>
              </a:rPr>
              <a:t>如果一个系统所受的合外力为零，则该系统总动量保持不变，这一结论称为动量守恒定律。本实验研究两滑块在气垫导轨上做水平方向上对心碰撞，可以近似认为两滑块组成的系统在水平方向上所受合外力为零，故系统在水平方向上动量守恒。</a:t>
            </a:r>
          </a:p>
        </p:txBody>
      </p:sp>
      <p:sp>
        <p:nvSpPr>
          <p:cNvPr id="566318" name="Rectangle 46"/>
          <p:cNvSpPr>
            <a:spLocks noChangeArrowheads="1"/>
          </p:cNvSpPr>
          <p:nvPr/>
        </p:nvSpPr>
        <p:spPr bwMode="auto">
          <a:xfrm>
            <a:off x="129486" y="194916"/>
            <a:ext cx="64449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三 、实验原理</a:t>
            </a:r>
            <a:r>
              <a:rPr lang="en-US" altLang="zh-CN" sz="3200" b="1" dirty="0">
                <a:solidFill>
                  <a:srgbClr val="FF0000"/>
                </a:solidFill>
                <a:latin typeface="华文中宋" panose="02010600040101010101" pitchFamily="2" charset="-122"/>
                <a:ea typeface="华文中宋" panose="02010600040101010101" pitchFamily="2" charset="-122"/>
              </a:rPr>
              <a:t>/ </a:t>
            </a:r>
            <a:r>
              <a:rPr lang="en-US" altLang="zh-CN" sz="2800" b="1" dirty="0">
                <a:solidFill>
                  <a:srgbClr val="006666"/>
                </a:solidFill>
                <a:latin typeface="微软雅黑" panose="020B0503020204020204" pitchFamily="34" charset="-122"/>
                <a:ea typeface="微软雅黑" panose="020B0503020204020204" pitchFamily="34" charset="-122"/>
              </a:rPr>
              <a:t>3.1</a:t>
            </a:r>
            <a:r>
              <a:rPr lang="zh-CN" altLang="en-US" sz="2800" b="1" dirty="0">
                <a:solidFill>
                  <a:srgbClr val="006666"/>
                </a:solidFill>
                <a:latin typeface="微软雅黑" panose="020B0503020204020204" pitchFamily="34" charset="-122"/>
                <a:ea typeface="微软雅黑" panose="020B0503020204020204" pitchFamily="34" charset="-122"/>
              </a:rPr>
              <a:t> 动量守恒定律</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FDA9D95-506B-4034-B395-375E24489A6A}"/>
                  </a:ext>
                </a:extLst>
              </p:cNvPr>
              <p:cNvSpPr txBox="1"/>
              <p:nvPr/>
            </p:nvSpPr>
            <p:spPr>
              <a:xfrm>
                <a:off x="4503513" y="5674825"/>
                <a:ext cx="4626590"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002060"/>
                              </a:solidFill>
                              <a:latin typeface="Cambria Math" panose="02040503050406030204" pitchFamily="18" charset="0"/>
                            </a:rPr>
                          </m:ctrlPr>
                        </m:sSubPr>
                        <m:e>
                          <m:r>
                            <a:rPr lang="en-US" altLang="zh-CN" sz="2400" b="1" i="1" smtClean="0">
                              <a:solidFill>
                                <a:srgbClr val="002060"/>
                              </a:solidFill>
                              <a:latin typeface="Cambria Math" panose="02040503050406030204" pitchFamily="18" charset="0"/>
                            </a:rPr>
                            <m:t>𝑴</m:t>
                          </m:r>
                        </m:e>
                        <m:sub>
                          <m:r>
                            <a:rPr lang="en-US" altLang="zh-CN" sz="2400" b="1" i="1" smtClean="0">
                              <a:solidFill>
                                <a:srgbClr val="002060"/>
                              </a:solidFill>
                              <a:latin typeface="Cambria Math" panose="02040503050406030204" pitchFamily="18" charset="0"/>
                            </a:rPr>
                            <m:t>𝟏</m:t>
                          </m:r>
                        </m:sub>
                      </m:sSub>
                      <m:sSub>
                        <m:sSubPr>
                          <m:ctrlPr>
                            <a:rPr lang="en-US" altLang="zh-CN" sz="2400" b="1" i="1" smtClean="0">
                              <a:solidFill>
                                <a:srgbClr val="002060"/>
                              </a:solidFill>
                              <a:latin typeface="Cambria Math" panose="02040503050406030204" pitchFamily="18" charset="0"/>
                            </a:rPr>
                          </m:ctrlPr>
                        </m:sSubPr>
                        <m:e>
                          <m:r>
                            <a:rPr lang="en-US" altLang="zh-CN" sz="2400" b="1" i="1" smtClean="0">
                              <a:solidFill>
                                <a:srgbClr val="002060"/>
                              </a:solidFill>
                              <a:latin typeface="Cambria Math" panose="02040503050406030204" pitchFamily="18" charset="0"/>
                            </a:rPr>
                            <m:t>𝑽</m:t>
                          </m:r>
                        </m:e>
                        <m:sub>
                          <m:r>
                            <a:rPr lang="en-US" altLang="zh-CN" sz="2400" b="1" i="1" smtClean="0">
                              <a:solidFill>
                                <a:srgbClr val="002060"/>
                              </a:solidFill>
                              <a:latin typeface="Cambria Math" panose="02040503050406030204" pitchFamily="18" charset="0"/>
                            </a:rPr>
                            <m:t>𝟏</m:t>
                          </m:r>
                        </m:sub>
                      </m:sSub>
                      <m:r>
                        <a:rPr lang="en-US" altLang="zh-CN" sz="2400" b="1" i="1" smtClean="0">
                          <a:solidFill>
                            <a:srgbClr val="002060"/>
                          </a:solidFill>
                          <a:latin typeface="Cambria Math" panose="02040503050406030204" pitchFamily="18" charset="0"/>
                        </a:rPr>
                        <m:t>+</m:t>
                      </m:r>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𝑴</m:t>
                          </m:r>
                        </m:e>
                        <m:sub>
                          <m:r>
                            <a:rPr lang="en-US" altLang="zh-CN" sz="2400" b="1" i="1" smtClean="0">
                              <a:solidFill>
                                <a:srgbClr val="002060"/>
                              </a:solidFill>
                              <a:latin typeface="Cambria Math" panose="02040503050406030204" pitchFamily="18" charset="0"/>
                            </a:rPr>
                            <m:t>𝟐</m:t>
                          </m:r>
                        </m:sub>
                      </m:sSub>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𝑽</m:t>
                          </m:r>
                        </m:e>
                        <m:sub>
                          <m:r>
                            <a:rPr lang="en-US" altLang="zh-CN" sz="2400" b="1" i="1" smtClean="0">
                              <a:solidFill>
                                <a:srgbClr val="002060"/>
                              </a:solidFill>
                              <a:latin typeface="Cambria Math" panose="02040503050406030204" pitchFamily="18" charset="0"/>
                            </a:rPr>
                            <m:t>𝟐</m:t>
                          </m:r>
                        </m:sub>
                      </m:sSub>
                      <m:r>
                        <a:rPr lang="en-US" altLang="zh-CN" sz="2400" b="1" i="1" smtClean="0">
                          <a:solidFill>
                            <a:srgbClr val="002060"/>
                          </a:solidFill>
                          <a:latin typeface="Cambria Math" panose="02040503050406030204" pitchFamily="18" charset="0"/>
                        </a:rPr>
                        <m:t>=</m:t>
                      </m:r>
                      <m:sSubSup>
                        <m:sSubSupPr>
                          <m:ctrlPr>
                            <a:rPr lang="en-US" altLang="zh-CN" sz="2400" b="1" i="1" smtClean="0">
                              <a:solidFill>
                                <a:srgbClr val="002060"/>
                              </a:solidFill>
                              <a:latin typeface="Cambria Math" panose="02040503050406030204" pitchFamily="18" charset="0"/>
                            </a:rPr>
                          </m:ctrlPr>
                        </m:sSubSupPr>
                        <m:e>
                          <m:sSub>
                            <m:sSubPr>
                              <m:ctrlPr>
                                <a:rPr lang="en-US" altLang="zh-CN" sz="2400" b="1" i="1" smtClean="0">
                                  <a:solidFill>
                                    <a:srgbClr val="002060"/>
                                  </a:solidFill>
                                  <a:latin typeface="Cambria Math" panose="02040503050406030204" pitchFamily="18" charset="0"/>
                                </a:rPr>
                              </m:ctrlPr>
                            </m:sSubPr>
                            <m:e>
                              <m:r>
                                <a:rPr lang="en-US" altLang="zh-CN" sz="2400" b="1" i="1" smtClean="0">
                                  <a:solidFill>
                                    <a:srgbClr val="002060"/>
                                  </a:solidFill>
                                  <a:latin typeface="Cambria Math" panose="02040503050406030204" pitchFamily="18" charset="0"/>
                                </a:rPr>
                                <m:t>𝑴</m:t>
                              </m:r>
                            </m:e>
                            <m:sub>
                              <m:r>
                                <a:rPr lang="en-US" altLang="zh-CN" sz="2400" b="1" i="1" smtClean="0">
                                  <a:solidFill>
                                    <a:srgbClr val="002060"/>
                                  </a:solidFill>
                                  <a:latin typeface="Cambria Math" panose="02040503050406030204" pitchFamily="18" charset="0"/>
                                </a:rPr>
                                <m:t>𝟏</m:t>
                              </m:r>
                            </m:sub>
                          </m:sSub>
                          <m:r>
                            <a:rPr lang="en-US" altLang="zh-CN" sz="2400" b="1" i="1" smtClean="0">
                              <a:solidFill>
                                <a:srgbClr val="002060"/>
                              </a:solidFill>
                              <a:latin typeface="Cambria Math" panose="02040503050406030204" pitchFamily="18" charset="0"/>
                            </a:rPr>
                            <m:t>𝑽</m:t>
                          </m:r>
                        </m:e>
                        <m:sub>
                          <m:r>
                            <a:rPr lang="en-US" altLang="zh-CN" sz="2400" b="1" i="1" smtClean="0">
                              <a:solidFill>
                                <a:srgbClr val="002060"/>
                              </a:solidFill>
                              <a:latin typeface="Cambria Math" panose="02040503050406030204" pitchFamily="18" charset="0"/>
                            </a:rPr>
                            <m:t>𝟏</m:t>
                          </m:r>
                        </m:sub>
                        <m:sup>
                          <m:r>
                            <a:rPr lang="en-US" altLang="zh-CN" sz="2400" b="1" i="1" smtClean="0">
                              <a:solidFill>
                                <a:srgbClr val="002060"/>
                              </a:solidFill>
                              <a:latin typeface="Cambria Math" panose="02040503050406030204" pitchFamily="18" charset="0"/>
                            </a:rPr>
                            <m:t>′</m:t>
                          </m:r>
                        </m:sup>
                      </m:sSubSup>
                      <m:r>
                        <a:rPr lang="en-US" altLang="zh-CN" sz="2400" b="1" i="1" smtClean="0">
                          <a:solidFill>
                            <a:srgbClr val="002060"/>
                          </a:solidFill>
                          <a:latin typeface="Cambria Math" panose="02040503050406030204" pitchFamily="18" charset="0"/>
                        </a:rPr>
                        <m:t>+</m:t>
                      </m:r>
                      <m:sSubSup>
                        <m:sSubSupPr>
                          <m:ctrlPr>
                            <a:rPr lang="en-US" altLang="zh-CN" sz="2400" b="1" i="1">
                              <a:solidFill>
                                <a:srgbClr val="002060"/>
                              </a:solidFill>
                              <a:latin typeface="Cambria Math" panose="02040503050406030204" pitchFamily="18" charset="0"/>
                            </a:rPr>
                          </m:ctrlPr>
                        </m:sSubSupPr>
                        <m:e>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𝑴</m:t>
                              </m:r>
                            </m:e>
                            <m:sub>
                              <m:r>
                                <a:rPr lang="en-US" altLang="zh-CN" sz="2400" b="1" i="1" smtClean="0">
                                  <a:solidFill>
                                    <a:srgbClr val="002060"/>
                                  </a:solidFill>
                                  <a:latin typeface="Cambria Math" panose="02040503050406030204" pitchFamily="18" charset="0"/>
                                </a:rPr>
                                <m:t>𝟐</m:t>
                              </m:r>
                            </m:sub>
                          </m:sSub>
                          <m:r>
                            <a:rPr lang="en-US" altLang="zh-CN" sz="2400" b="1" i="1">
                              <a:solidFill>
                                <a:srgbClr val="002060"/>
                              </a:solidFill>
                              <a:latin typeface="Cambria Math" panose="02040503050406030204" pitchFamily="18" charset="0"/>
                            </a:rPr>
                            <m:t>𝑽</m:t>
                          </m:r>
                        </m:e>
                        <m:sub>
                          <m:r>
                            <a:rPr lang="en-US" altLang="zh-CN" sz="2400" b="1" i="1" smtClean="0">
                              <a:solidFill>
                                <a:srgbClr val="002060"/>
                              </a:solidFill>
                              <a:latin typeface="Cambria Math" panose="02040503050406030204" pitchFamily="18" charset="0"/>
                            </a:rPr>
                            <m:t>𝟐</m:t>
                          </m:r>
                        </m:sub>
                        <m:sup>
                          <m:r>
                            <a:rPr lang="en-US" altLang="zh-CN" sz="2400" b="1" i="1">
                              <a:solidFill>
                                <a:srgbClr val="002060"/>
                              </a:solidFill>
                              <a:latin typeface="Cambria Math" panose="02040503050406030204" pitchFamily="18" charset="0"/>
                            </a:rPr>
                            <m:t>′</m:t>
                          </m:r>
                        </m:sup>
                      </m:sSubSup>
                    </m:oMath>
                  </m:oMathPara>
                </a14:m>
                <a:endParaRPr lang="zh-CN" altLang="en-US" sz="2400" b="1" dirty="0">
                  <a:solidFill>
                    <a:srgbClr val="002060"/>
                  </a:solidFill>
                </a:endParaRPr>
              </a:p>
            </p:txBody>
          </p:sp>
        </mc:Choice>
        <mc:Fallback xmlns="">
          <p:sp>
            <p:nvSpPr>
              <p:cNvPr id="4" name="文本框 3">
                <a:extLst>
                  <a:ext uri="{FF2B5EF4-FFF2-40B4-BE49-F238E27FC236}">
                    <a16:creationId xmlns:a16="http://schemas.microsoft.com/office/drawing/2014/main" id="{FFDA9D95-506B-4034-B395-375E24489A6A}"/>
                  </a:ext>
                </a:extLst>
              </p:cNvPr>
              <p:cNvSpPr txBox="1">
                <a:spLocks noRot="1" noChangeAspect="1" noMove="1" noResize="1" noEditPoints="1" noAdjustHandles="1" noChangeArrowheads="1" noChangeShapeType="1" noTextEdit="1"/>
              </p:cNvSpPr>
              <p:nvPr/>
            </p:nvSpPr>
            <p:spPr>
              <a:xfrm>
                <a:off x="4503513" y="5674825"/>
                <a:ext cx="4626590" cy="369332"/>
              </a:xfrm>
              <a:prstGeom prst="rect">
                <a:avLst/>
              </a:prstGeom>
              <a:blipFill>
                <a:blip r:embed="rId3"/>
                <a:stretch>
                  <a:fillRect b="-21667"/>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4F275EE2-CC3B-45A0-8735-DD09F1ACD9DE}"/>
              </a:ext>
            </a:extLst>
          </p:cNvPr>
          <p:cNvSpPr txBox="1"/>
          <p:nvPr/>
        </p:nvSpPr>
        <p:spPr>
          <a:xfrm>
            <a:off x="8433034" y="3919501"/>
            <a:ext cx="3303639" cy="830997"/>
          </a:xfrm>
          <a:prstGeom prst="rect">
            <a:avLst/>
          </a:prstGeom>
          <a:noFill/>
        </p:spPr>
        <p:txBody>
          <a:bodyPr wrap="square" rtlCol="0">
            <a:spAutoFit/>
          </a:bodyPr>
          <a:lstStyle/>
          <a:p>
            <a:r>
              <a:rPr lang="zh-CN" altLang="en-US" sz="2400" b="1" dirty="0">
                <a:solidFill>
                  <a:srgbClr val="7030A0"/>
                </a:solidFill>
              </a:rPr>
              <a:t>能量守恒和动量守恒是自然界的普遍规律</a:t>
            </a:r>
          </a:p>
        </p:txBody>
      </p:sp>
    </p:spTree>
    <p:extLst>
      <p:ext uri="{BB962C8B-B14F-4D97-AF65-F5344CB8AC3E}">
        <p14:creationId xmlns:p14="http://schemas.microsoft.com/office/powerpoint/2010/main" val="31517158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66275"/>
                                        </p:tgtEl>
                                        <p:attrNameLst>
                                          <p:attrName>style.visibility</p:attrName>
                                        </p:attrNameLst>
                                      </p:cBhvr>
                                      <p:to>
                                        <p:strVal val="visible"/>
                                      </p:to>
                                    </p:set>
                                    <p:animEffect transition="in" filter="wipe(down)">
                                      <p:cBhvr>
                                        <p:cTn id="7" dur="500"/>
                                        <p:tgtEl>
                                          <p:spTgt spid="566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67332" name="Rectangle 36"/>
              <p:cNvSpPr>
                <a:spLocks noChangeArrowheads="1"/>
              </p:cNvSpPr>
              <p:nvPr/>
            </p:nvSpPr>
            <p:spPr bwMode="auto">
              <a:xfrm>
                <a:off x="535877" y="1187720"/>
                <a:ext cx="11383168" cy="5052281"/>
              </a:xfrm>
              <a:prstGeom prst="rect">
                <a:avLst/>
              </a:prstGeom>
              <a:noFill/>
              <a:ln>
                <a:noFill/>
              </a:ln>
              <a:effectLst/>
            </p:spPr>
            <p:txBody>
              <a:bodyPr wrap="square">
                <a:spAutoFit/>
              </a:bodyPr>
              <a:lstStyle/>
              <a:p>
                <a:pPr indent="457200" algn="just">
                  <a:spcAft>
                    <a:spcPts val="600"/>
                  </a:spcAft>
                </a:pPr>
                <a:r>
                  <a:rPr lang="zh-CN" altLang="en-US" sz="2800" b="1" dirty="0">
                    <a:solidFill>
                      <a:srgbClr val="000066"/>
                    </a:solidFill>
                    <a:latin typeface="华文中宋" panose="02010600040101010101" pitchFamily="2" charset="-122"/>
                    <a:ea typeface="华文中宋" panose="02010600040101010101" pitchFamily="2" charset="-122"/>
                  </a:rPr>
                  <a:t>设两滑块的质量分别为</a:t>
                </a:r>
                <a14:m>
                  <m:oMath xmlns:m="http://schemas.openxmlformats.org/officeDocument/2006/math">
                    <m:sSub>
                      <m:sSubPr>
                        <m:ctrlPr>
                          <a:rPr lang="en-US" altLang="zh-CN" sz="2800" b="1" i="1" smtClean="0">
                            <a:solidFill>
                              <a:srgbClr val="000066"/>
                            </a:solidFill>
                            <a:latin typeface="Cambria Math" panose="02040503050406030204" pitchFamily="18" charset="0"/>
                            <a:ea typeface="华文中宋" panose="02010600040101010101" pitchFamily="2" charset="-122"/>
                          </a:rPr>
                        </m:ctrlPr>
                      </m:sSubPr>
                      <m:e>
                        <m:r>
                          <a:rPr lang="en-US" altLang="zh-CN" sz="2800" b="1" i="1" smtClean="0">
                            <a:solidFill>
                              <a:srgbClr val="000066"/>
                            </a:solidFill>
                            <a:latin typeface="Cambria Math" panose="02040503050406030204" pitchFamily="18" charset="0"/>
                            <a:ea typeface="华文中宋" panose="02010600040101010101" pitchFamily="2" charset="-122"/>
                          </a:rPr>
                          <m:t>𝒎</m:t>
                        </m:r>
                      </m:e>
                      <m:sub>
                        <m:r>
                          <a:rPr lang="en-US" altLang="zh-CN" sz="2800" b="1" i="1" smtClean="0">
                            <a:solidFill>
                              <a:srgbClr val="000066"/>
                            </a:solidFill>
                            <a:latin typeface="Cambria Math" panose="02040503050406030204" pitchFamily="18" charset="0"/>
                            <a:ea typeface="华文中宋" panose="02010600040101010101" pitchFamily="2" charset="-122"/>
                          </a:rPr>
                          <m:t>𝟏</m:t>
                        </m:r>
                      </m:sub>
                    </m:sSub>
                  </m:oMath>
                </a14:m>
                <a:r>
                  <a:rPr lang="zh-CN" altLang="en-US" sz="2800" b="1" dirty="0">
                    <a:solidFill>
                      <a:srgbClr val="000066"/>
                    </a:solidFill>
                    <a:latin typeface="华文中宋" panose="02010600040101010101" pitchFamily="2" charset="-122"/>
                    <a:ea typeface="华文中宋" panose="02010600040101010101" pitchFamily="2" charset="-122"/>
                  </a:rPr>
                  <a:t>和</a:t>
                </a:r>
                <a14:m>
                  <m:oMath xmlns:m="http://schemas.openxmlformats.org/officeDocument/2006/math">
                    <m:sSub>
                      <m:sSubPr>
                        <m:ctrlPr>
                          <a:rPr lang="en-US" altLang="zh-CN" sz="2800" b="1" i="1" dirty="0" smtClean="0">
                            <a:solidFill>
                              <a:srgbClr val="000066"/>
                            </a:solidFill>
                            <a:latin typeface="Cambria Math" panose="02040503050406030204" pitchFamily="18" charset="0"/>
                            <a:ea typeface="华文中宋" panose="02010600040101010101" pitchFamily="2" charset="-122"/>
                          </a:rPr>
                        </m:ctrlPr>
                      </m:sSubPr>
                      <m:e>
                        <m:r>
                          <a:rPr lang="en-US" altLang="zh-CN" sz="2800" b="1" i="1" dirty="0" smtClean="0">
                            <a:solidFill>
                              <a:srgbClr val="000066"/>
                            </a:solidFill>
                            <a:latin typeface="Cambria Math" panose="02040503050406030204" pitchFamily="18" charset="0"/>
                            <a:ea typeface="华文中宋" panose="02010600040101010101" pitchFamily="2" charset="-122"/>
                          </a:rPr>
                          <m:t>𝒎</m:t>
                        </m:r>
                      </m:e>
                      <m:sub>
                        <m:r>
                          <a:rPr lang="en-US" altLang="zh-CN" sz="2800" b="1" i="1" dirty="0" smtClean="0">
                            <a:solidFill>
                              <a:srgbClr val="000066"/>
                            </a:solidFill>
                            <a:latin typeface="Cambria Math" panose="02040503050406030204" pitchFamily="18" charset="0"/>
                            <a:ea typeface="华文中宋" panose="02010600040101010101" pitchFamily="2" charset="-122"/>
                          </a:rPr>
                          <m:t>𝟐</m:t>
                        </m:r>
                      </m:sub>
                    </m:sSub>
                  </m:oMath>
                </a14:m>
                <a:r>
                  <a:rPr lang="zh-CN" altLang="en-US" sz="2800" b="1" dirty="0">
                    <a:solidFill>
                      <a:srgbClr val="000066"/>
                    </a:solidFill>
                    <a:latin typeface="华文中宋" panose="02010600040101010101" pitchFamily="2" charset="-122"/>
                    <a:ea typeface="华文中宋" panose="02010600040101010101" pitchFamily="2" charset="-122"/>
                  </a:rPr>
                  <a:t>，碰撞前他们的速度分别为</a:t>
                </a:r>
                <a14:m>
                  <m:oMath xmlns:m="http://schemas.openxmlformats.org/officeDocument/2006/math">
                    <m:sSub>
                      <m:sSubPr>
                        <m:ctrlPr>
                          <a:rPr lang="en-US" altLang="zh-CN" sz="2800" b="1" i="1" smtClean="0">
                            <a:solidFill>
                              <a:srgbClr val="000066"/>
                            </a:solidFill>
                            <a:latin typeface="Cambria Math" panose="02040503050406030204" pitchFamily="18" charset="0"/>
                            <a:ea typeface="华文中宋" panose="02010600040101010101" pitchFamily="2" charset="-122"/>
                          </a:rPr>
                        </m:ctrlPr>
                      </m:sSubPr>
                      <m:e>
                        <m:r>
                          <a:rPr lang="en-US" altLang="zh-CN" sz="2800" b="1" i="1" smtClean="0">
                            <a:solidFill>
                              <a:srgbClr val="000066"/>
                            </a:solidFill>
                            <a:latin typeface="Cambria Math" panose="02040503050406030204" pitchFamily="18" charset="0"/>
                            <a:ea typeface="华文中宋" panose="02010600040101010101" pitchFamily="2" charset="-122"/>
                          </a:rPr>
                          <m:t>𝒗</m:t>
                        </m:r>
                      </m:e>
                      <m:sub>
                        <m:r>
                          <a:rPr lang="en-US" altLang="zh-CN" sz="2800" b="1" i="1" smtClean="0">
                            <a:solidFill>
                              <a:srgbClr val="000066"/>
                            </a:solidFill>
                            <a:latin typeface="Cambria Math" panose="02040503050406030204" pitchFamily="18" charset="0"/>
                            <a:ea typeface="华文中宋" panose="02010600040101010101" pitchFamily="2" charset="-122"/>
                          </a:rPr>
                          <m:t>𝟏𝟎</m:t>
                        </m:r>
                      </m:sub>
                    </m:sSub>
                  </m:oMath>
                </a14:m>
                <a:r>
                  <a:rPr lang="zh-CN" altLang="en-US" sz="2800" b="1" dirty="0">
                    <a:solidFill>
                      <a:srgbClr val="000066"/>
                    </a:solidFill>
                    <a:latin typeface="华文中宋" panose="02010600040101010101" pitchFamily="2" charset="-122"/>
                    <a:ea typeface="华文中宋" panose="02010600040101010101" pitchFamily="2" charset="-122"/>
                  </a:rPr>
                  <a:t>和</a:t>
                </a:r>
                <a14:m>
                  <m:oMath xmlns:m="http://schemas.openxmlformats.org/officeDocument/2006/math">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𝒗</m:t>
                        </m:r>
                      </m:e>
                      <m:sub>
                        <m:r>
                          <a:rPr lang="en-US" altLang="zh-CN" sz="2800" b="1" i="1" smtClean="0">
                            <a:solidFill>
                              <a:srgbClr val="000066"/>
                            </a:solidFill>
                            <a:latin typeface="Cambria Math" panose="02040503050406030204" pitchFamily="18" charset="0"/>
                            <a:ea typeface="华文中宋" panose="02010600040101010101" pitchFamily="2" charset="-122"/>
                          </a:rPr>
                          <m:t>𝟐</m:t>
                        </m:r>
                        <m:r>
                          <a:rPr lang="en-US" altLang="zh-CN" sz="2800" b="1" i="1">
                            <a:solidFill>
                              <a:srgbClr val="000066"/>
                            </a:solidFill>
                            <a:latin typeface="Cambria Math" panose="02040503050406030204" pitchFamily="18" charset="0"/>
                            <a:ea typeface="华文中宋" panose="02010600040101010101" pitchFamily="2" charset="-122"/>
                          </a:rPr>
                          <m:t>𝟎</m:t>
                        </m:r>
                      </m:sub>
                    </m:sSub>
                  </m:oMath>
                </a14:m>
                <a:r>
                  <a:rPr lang="zh-CN" altLang="en-US" sz="2800" b="1" dirty="0">
                    <a:solidFill>
                      <a:srgbClr val="000066"/>
                    </a:solidFill>
                    <a:latin typeface="华文中宋" panose="02010600040101010101" pitchFamily="2" charset="-122"/>
                    <a:ea typeface="华文中宋" panose="02010600040101010101" pitchFamily="2" charset="-122"/>
                  </a:rPr>
                  <a:t>，碰撞后的速度分别为</a:t>
                </a:r>
                <a14:m>
                  <m:oMath xmlns:m="http://schemas.openxmlformats.org/officeDocument/2006/math">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𝒗</m:t>
                        </m:r>
                      </m:e>
                      <m:sub>
                        <m:r>
                          <a:rPr lang="en-US" altLang="zh-CN" sz="2800" b="1" i="1">
                            <a:solidFill>
                              <a:srgbClr val="000066"/>
                            </a:solidFill>
                            <a:latin typeface="Cambria Math" panose="02040503050406030204" pitchFamily="18" charset="0"/>
                            <a:ea typeface="华文中宋" panose="02010600040101010101" pitchFamily="2" charset="-122"/>
                          </a:rPr>
                          <m:t>𝟏</m:t>
                        </m:r>
                      </m:sub>
                    </m:sSub>
                  </m:oMath>
                </a14:m>
                <a:r>
                  <a:rPr lang="zh-CN" altLang="en-US" sz="2800" b="1" dirty="0">
                    <a:solidFill>
                      <a:srgbClr val="000066"/>
                    </a:solidFill>
                    <a:latin typeface="华文中宋" panose="02010600040101010101" pitchFamily="2" charset="-122"/>
                    <a:ea typeface="华文中宋" panose="02010600040101010101" pitchFamily="2" charset="-122"/>
                  </a:rPr>
                  <a:t>和</a:t>
                </a:r>
                <a14:m>
                  <m:oMath xmlns:m="http://schemas.openxmlformats.org/officeDocument/2006/math">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𝒗</m:t>
                        </m:r>
                      </m:e>
                      <m:sub>
                        <m:r>
                          <a:rPr lang="en-US" altLang="zh-CN" sz="2800" b="1" i="1">
                            <a:solidFill>
                              <a:srgbClr val="000066"/>
                            </a:solidFill>
                            <a:latin typeface="Cambria Math" panose="02040503050406030204" pitchFamily="18" charset="0"/>
                            <a:ea typeface="华文中宋" panose="02010600040101010101" pitchFamily="2" charset="-122"/>
                          </a:rPr>
                          <m:t>𝟐</m:t>
                        </m:r>
                      </m:sub>
                    </m:sSub>
                  </m:oMath>
                </a14:m>
                <a:r>
                  <a:rPr lang="zh-CN" altLang="en-US" sz="2800" b="1" dirty="0">
                    <a:solidFill>
                      <a:srgbClr val="000066"/>
                    </a:solidFill>
                    <a:latin typeface="华文中宋" panose="02010600040101010101" pitchFamily="2" charset="-122"/>
                    <a:ea typeface="华文中宋" panose="02010600040101010101" pitchFamily="2" charset="-122"/>
                  </a:rPr>
                  <a:t>，由守恒定律有，</a:t>
                </a:r>
                <a:endParaRPr lang="en-US" altLang="zh-CN" sz="2800" b="1" dirty="0">
                  <a:solidFill>
                    <a:srgbClr val="000066"/>
                  </a:solidFill>
                  <a:latin typeface="华文中宋" panose="02010600040101010101" pitchFamily="2" charset="-122"/>
                  <a:ea typeface="华文中宋" panose="02010600040101010101" pitchFamily="2" charset="-122"/>
                </a:endParaRPr>
              </a:p>
              <a:p>
                <a:pPr indent="457200" algn="just">
                  <a:spcAft>
                    <a:spcPts val="600"/>
                  </a:spcAft>
                </a:pPr>
                <a:r>
                  <a:rPr lang="en-US" altLang="zh-CN" sz="2800" b="1" dirty="0">
                    <a:solidFill>
                      <a:srgbClr val="000066"/>
                    </a:solidFill>
                    <a:ea typeface="华文中宋" panose="02010600040101010101" pitchFamily="2" charset="-122"/>
                  </a:rPr>
                  <a:t>       </a:t>
                </a:r>
                <a14:m>
                  <m:oMath xmlns:m="http://schemas.openxmlformats.org/officeDocument/2006/math">
                    <m:sSub>
                      <m:sSubPr>
                        <m:ctrlPr>
                          <a:rPr lang="en-US" altLang="zh-CN" sz="2800" b="1" i="1" smtClean="0">
                            <a:solidFill>
                              <a:srgbClr val="000066"/>
                            </a:solidFill>
                            <a:latin typeface="Cambria Math" panose="02040503050406030204" pitchFamily="18" charset="0"/>
                            <a:ea typeface="华文中宋" panose="02010600040101010101" pitchFamily="2" charset="-122"/>
                          </a:rPr>
                        </m:ctrlPr>
                      </m:sSubPr>
                      <m:e>
                        <m:r>
                          <a:rPr lang="en-US" altLang="zh-CN" sz="2800" b="1" i="1" smtClean="0">
                            <a:solidFill>
                              <a:srgbClr val="000066"/>
                            </a:solidFill>
                            <a:latin typeface="Cambria Math" panose="02040503050406030204" pitchFamily="18" charset="0"/>
                            <a:ea typeface="华文中宋" panose="02010600040101010101" pitchFamily="2" charset="-122"/>
                          </a:rPr>
                          <m:t>𝒎</m:t>
                        </m:r>
                      </m:e>
                      <m:sub>
                        <m:r>
                          <a:rPr lang="en-US" altLang="zh-CN" sz="2800" b="1" i="1" smtClean="0">
                            <a:solidFill>
                              <a:srgbClr val="000066"/>
                            </a:solidFill>
                            <a:latin typeface="Cambria Math" panose="02040503050406030204" pitchFamily="18" charset="0"/>
                            <a:ea typeface="华文中宋" panose="02010600040101010101" pitchFamily="2" charset="-122"/>
                          </a:rPr>
                          <m:t>𝟏</m:t>
                        </m:r>
                      </m:sub>
                    </m:sSub>
                    <m:sSub>
                      <m:sSubPr>
                        <m:ctrlPr>
                          <a:rPr lang="en-US" altLang="zh-CN" sz="2800" b="1" i="1" smtClean="0">
                            <a:solidFill>
                              <a:srgbClr val="000066"/>
                            </a:solidFill>
                            <a:latin typeface="Cambria Math" panose="02040503050406030204" pitchFamily="18" charset="0"/>
                            <a:ea typeface="华文中宋" panose="02010600040101010101" pitchFamily="2" charset="-122"/>
                          </a:rPr>
                        </m:ctrlPr>
                      </m:sSubPr>
                      <m:e>
                        <m:r>
                          <a:rPr lang="en-US" altLang="zh-CN" sz="2800" b="1" i="1" smtClean="0">
                            <a:solidFill>
                              <a:srgbClr val="000066"/>
                            </a:solidFill>
                            <a:latin typeface="Cambria Math" panose="02040503050406030204" pitchFamily="18" charset="0"/>
                            <a:ea typeface="华文中宋" panose="02010600040101010101" pitchFamily="2" charset="-122"/>
                          </a:rPr>
                          <m:t>𝒗</m:t>
                        </m:r>
                      </m:e>
                      <m:sub>
                        <m:r>
                          <a:rPr lang="en-US" altLang="zh-CN" sz="2800" b="1" i="1" smtClean="0">
                            <a:solidFill>
                              <a:srgbClr val="000066"/>
                            </a:solidFill>
                            <a:latin typeface="Cambria Math" panose="02040503050406030204" pitchFamily="18" charset="0"/>
                            <a:ea typeface="华文中宋" panose="02010600040101010101" pitchFamily="2" charset="-122"/>
                          </a:rPr>
                          <m:t>𝟏𝟎</m:t>
                        </m:r>
                      </m:sub>
                    </m:sSub>
                    <m:r>
                      <a:rPr lang="en-US" altLang="zh-CN" sz="2800" b="1" i="1" smtClean="0">
                        <a:solidFill>
                          <a:srgbClr val="000066"/>
                        </a:solidFill>
                        <a:latin typeface="Cambria Math" panose="02040503050406030204" pitchFamily="18" charset="0"/>
                        <a:ea typeface="华文中宋" panose="02010600040101010101" pitchFamily="2" charset="-122"/>
                      </a:rPr>
                      <m:t>+</m:t>
                    </m:r>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𝒎</m:t>
                        </m:r>
                      </m:e>
                      <m:sub>
                        <m:r>
                          <a:rPr lang="en-US" altLang="zh-CN" sz="2800" b="1" i="1" smtClean="0">
                            <a:solidFill>
                              <a:srgbClr val="000066"/>
                            </a:solidFill>
                            <a:latin typeface="Cambria Math" panose="02040503050406030204" pitchFamily="18" charset="0"/>
                            <a:ea typeface="华文中宋" panose="02010600040101010101" pitchFamily="2" charset="-122"/>
                          </a:rPr>
                          <m:t>𝟐</m:t>
                        </m:r>
                      </m:sub>
                    </m:sSub>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𝒗</m:t>
                        </m:r>
                      </m:e>
                      <m:sub>
                        <m:r>
                          <a:rPr lang="en-US" altLang="zh-CN" sz="2800" b="1" i="1" smtClean="0">
                            <a:solidFill>
                              <a:srgbClr val="000066"/>
                            </a:solidFill>
                            <a:latin typeface="Cambria Math" panose="02040503050406030204" pitchFamily="18" charset="0"/>
                            <a:ea typeface="华文中宋" panose="02010600040101010101" pitchFamily="2" charset="-122"/>
                          </a:rPr>
                          <m:t>𝟐</m:t>
                        </m:r>
                        <m:r>
                          <a:rPr lang="en-US" altLang="zh-CN" sz="2800" b="1" i="1">
                            <a:solidFill>
                              <a:srgbClr val="000066"/>
                            </a:solidFill>
                            <a:latin typeface="Cambria Math" panose="02040503050406030204" pitchFamily="18" charset="0"/>
                            <a:ea typeface="华文中宋" panose="02010600040101010101" pitchFamily="2" charset="-122"/>
                          </a:rPr>
                          <m:t>𝟎</m:t>
                        </m:r>
                      </m:sub>
                    </m:sSub>
                    <m:r>
                      <a:rPr lang="en-US" altLang="zh-CN" sz="2800" b="1" i="1" smtClean="0">
                        <a:solidFill>
                          <a:srgbClr val="000066"/>
                        </a:solidFill>
                        <a:latin typeface="Cambria Math" panose="02040503050406030204" pitchFamily="18" charset="0"/>
                        <a:ea typeface="华文中宋" panose="02010600040101010101" pitchFamily="2" charset="-122"/>
                      </a:rPr>
                      <m:t>=</m:t>
                    </m:r>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𝒎</m:t>
                        </m:r>
                      </m:e>
                      <m:sub>
                        <m:r>
                          <a:rPr lang="en-US" altLang="zh-CN" sz="2800" b="1" i="1">
                            <a:solidFill>
                              <a:srgbClr val="000066"/>
                            </a:solidFill>
                            <a:latin typeface="Cambria Math" panose="02040503050406030204" pitchFamily="18" charset="0"/>
                            <a:ea typeface="华文中宋" panose="02010600040101010101" pitchFamily="2" charset="-122"/>
                          </a:rPr>
                          <m:t>𝟏</m:t>
                        </m:r>
                      </m:sub>
                    </m:sSub>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𝒗</m:t>
                        </m:r>
                      </m:e>
                      <m:sub>
                        <m:r>
                          <a:rPr lang="en-US" altLang="zh-CN" sz="2800" b="1" i="1">
                            <a:solidFill>
                              <a:srgbClr val="000066"/>
                            </a:solidFill>
                            <a:latin typeface="Cambria Math" panose="02040503050406030204" pitchFamily="18" charset="0"/>
                            <a:ea typeface="华文中宋" panose="02010600040101010101" pitchFamily="2" charset="-122"/>
                          </a:rPr>
                          <m:t>𝟏</m:t>
                        </m:r>
                      </m:sub>
                    </m:sSub>
                    <m:r>
                      <a:rPr lang="en-US" altLang="zh-CN" sz="2800" b="1" i="1">
                        <a:solidFill>
                          <a:srgbClr val="000066"/>
                        </a:solidFill>
                        <a:latin typeface="Cambria Math" panose="02040503050406030204" pitchFamily="18" charset="0"/>
                        <a:ea typeface="华文中宋" panose="02010600040101010101" pitchFamily="2" charset="-122"/>
                      </a:rPr>
                      <m:t>+</m:t>
                    </m:r>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𝒎</m:t>
                        </m:r>
                      </m:e>
                      <m:sub>
                        <m:r>
                          <a:rPr lang="en-US" altLang="zh-CN" sz="2800" b="1" i="1">
                            <a:solidFill>
                              <a:srgbClr val="000066"/>
                            </a:solidFill>
                            <a:latin typeface="Cambria Math" panose="02040503050406030204" pitchFamily="18" charset="0"/>
                            <a:ea typeface="华文中宋" panose="02010600040101010101" pitchFamily="2" charset="-122"/>
                          </a:rPr>
                          <m:t>𝟐</m:t>
                        </m:r>
                      </m:sub>
                    </m:sSub>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𝒗</m:t>
                        </m:r>
                      </m:e>
                      <m:sub>
                        <m:r>
                          <a:rPr lang="en-US" altLang="zh-CN" sz="2800" b="1" i="1">
                            <a:solidFill>
                              <a:srgbClr val="000066"/>
                            </a:solidFill>
                            <a:latin typeface="Cambria Math" panose="02040503050406030204" pitchFamily="18" charset="0"/>
                            <a:ea typeface="华文中宋" panose="02010600040101010101" pitchFamily="2" charset="-122"/>
                          </a:rPr>
                          <m:t>𝟐</m:t>
                        </m:r>
                      </m:sub>
                    </m:sSub>
                  </m:oMath>
                </a14:m>
                <a:r>
                  <a:rPr lang="en-US" altLang="zh-CN" sz="2800" b="1" dirty="0">
                    <a:solidFill>
                      <a:srgbClr val="000066"/>
                    </a:solidFill>
                    <a:latin typeface="华文中宋" panose="02010600040101010101" pitchFamily="2" charset="-122"/>
                    <a:ea typeface="华文中宋" panose="02010600040101010101" pitchFamily="2" charset="-122"/>
                  </a:rPr>
                  <a:t>                    </a:t>
                </a:r>
                <a:r>
                  <a:rPr lang="en-US" altLang="zh-CN" sz="2800" b="1"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 (1)</a:t>
                </a:r>
              </a:p>
              <a:p>
                <a:pPr indent="457200" algn="just">
                  <a:spcAft>
                    <a:spcPts val="600"/>
                  </a:spcAft>
                </a:pPr>
                <a:r>
                  <a:rPr lang="zh-CN" altLang="en-US" sz="2800" b="1" dirty="0">
                    <a:solidFill>
                      <a:srgbClr val="FF6600"/>
                    </a:solidFill>
                    <a:latin typeface="华文中宋" panose="02010600040101010101" pitchFamily="2" charset="-122"/>
                    <a:ea typeface="华文中宋" panose="02010600040101010101" pitchFamily="2" charset="-122"/>
                  </a:rPr>
                  <a:t>完全弹性碰撞</a:t>
                </a:r>
                <a:r>
                  <a:rPr lang="zh-CN" altLang="en-US" sz="2800" b="1" dirty="0">
                    <a:solidFill>
                      <a:srgbClr val="000066"/>
                    </a:solidFill>
                    <a:latin typeface="华文中宋" panose="02010600040101010101" pitchFamily="2" charset="-122"/>
                    <a:ea typeface="华文中宋" panose="02010600040101010101" pitchFamily="2" charset="-122"/>
                  </a:rPr>
                  <a:t>：碰撞前后系统的动量守恒，机械能也守恒。</a:t>
                </a:r>
                <a:endParaRPr lang="en-US" altLang="zh-CN" sz="2800" b="1" dirty="0">
                  <a:solidFill>
                    <a:srgbClr val="000066"/>
                  </a:solidFill>
                  <a:latin typeface="华文中宋" panose="02010600040101010101" pitchFamily="2" charset="-122"/>
                  <a:ea typeface="华文中宋" panose="02010600040101010101" pitchFamily="2" charset="-122"/>
                </a:endParaRPr>
              </a:p>
              <a:p>
                <a:pPr indent="457200" algn="just">
                  <a:spcAft>
                    <a:spcPts val="600"/>
                  </a:spcAft>
                </a:pPr>
                <a:r>
                  <a:rPr lang="zh-CN" altLang="en-US" sz="2800" b="1" dirty="0">
                    <a:solidFill>
                      <a:srgbClr val="FF6600"/>
                    </a:solidFill>
                    <a:latin typeface="华文中宋" panose="02010600040101010101" pitchFamily="2" charset="-122"/>
                    <a:ea typeface="华文中宋" panose="02010600040101010101" pitchFamily="2" charset="-122"/>
                  </a:rPr>
                  <a:t>非完全弹性碰撞</a:t>
                </a:r>
                <a:r>
                  <a:rPr lang="zh-CN" altLang="en-US" sz="2800" b="1" dirty="0">
                    <a:solidFill>
                      <a:srgbClr val="000066"/>
                    </a:solidFill>
                    <a:latin typeface="华文中宋" panose="02010600040101010101" pitchFamily="2" charset="-122"/>
                    <a:ea typeface="华文中宋" panose="02010600040101010101" pitchFamily="2" charset="-122"/>
                  </a:rPr>
                  <a:t>：动量守恒，少部分机械能转化为内能（损耗）。</a:t>
                </a:r>
                <a:endParaRPr lang="en-US" altLang="zh-CN" sz="2800" b="1" dirty="0">
                  <a:solidFill>
                    <a:srgbClr val="000066"/>
                  </a:solidFill>
                  <a:latin typeface="华文中宋" panose="02010600040101010101" pitchFamily="2" charset="-122"/>
                  <a:ea typeface="华文中宋" panose="02010600040101010101" pitchFamily="2" charset="-122"/>
                </a:endParaRPr>
              </a:p>
              <a:p>
                <a:pPr indent="457200" algn="just">
                  <a:spcAft>
                    <a:spcPts val="600"/>
                  </a:spcAft>
                </a:pPr>
                <a:r>
                  <a:rPr lang="zh-CN" altLang="en-US" sz="2800" b="1" dirty="0">
                    <a:solidFill>
                      <a:srgbClr val="FF6600"/>
                    </a:solidFill>
                    <a:latin typeface="华文中宋" panose="02010600040101010101" pitchFamily="2" charset="-122"/>
                    <a:ea typeface="华文中宋" panose="02010600040101010101" pitchFamily="2" charset="-122"/>
                  </a:rPr>
                  <a:t>完全非弹性碰撞</a:t>
                </a:r>
                <a:r>
                  <a:rPr lang="zh-CN" altLang="en-US" sz="2800" b="1" dirty="0">
                    <a:solidFill>
                      <a:srgbClr val="000066"/>
                    </a:solidFill>
                    <a:latin typeface="华文中宋" panose="02010600040101010101" pitchFamily="2" charset="-122"/>
                    <a:ea typeface="华文中宋" panose="02010600040101010101" pitchFamily="2" charset="-122"/>
                  </a:rPr>
                  <a:t>：动量守恒，碰撞后黏在一起，机械能损失较多。</a:t>
                </a:r>
                <a:endParaRPr lang="en-US" altLang="zh-CN" sz="2800" b="1" dirty="0">
                  <a:solidFill>
                    <a:srgbClr val="000066"/>
                  </a:solidFill>
                  <a:latin typeface="华文中宋" panose="02010600040101010101" pitchFamily="2" charset="-122"/>
                  <a:ea typeface="华文中宋" panose="02010600040101010101" pitchFamily="2" charset="-122"/>
                </a:endParaRPr>
              </a:p>
              <a:p>
                <a:pPr indent="457200" algn="just">
                  <a:spcAft>
                    <a:spcPts val="600"/>
                  </a:spcAft>
                </a:pPr>
                <a:r>
                  <a:rPr lang="zh-CN" altLang="en-US" sz="2800" b="1" dirty="0">
                    <a:solidFill>
                      <a:srgbClr val="000066"/>
                    </a:solidFill>
                    <a:latin typeface="华文中宋" panose="02010600040101010101" pitchFamily="2" charset="-122"/>
                    <a:ea typeface="华文中宋" panose="02010600040101010101" pitchFamily="2" charset="-122"/>
                  </a:rPr>
                  <a:t>本实验中，两滑块在气垫导轨上碰撞。相碰端装有弹性极好的缓冲弹簧片，滑块相碰时弹簧片先发生弹性形变而后又迅速恢复原状，并将滑块弹开，系统机械能近似无损失，即</a:t>
                </a:r>
                <a:endParaRPr lang="en-US" altLang="zh-CN" sz="2800" b="1" dirty="0">
                  <a:solidFill>
                    <a:srgbClr val="000066"/>
                  </a:solidFill>
                  <a:latin typeface="华文中宋" panose="02010600040101010101" pitchFamily="2" charset="-122"/>
                  <a:ea typeface="华文中宋" panose="02010600040101010101" pitchFamily="2" charset="-122"/>
                </a:endParaRPr>
              </a:p>
              <a:p>
                <a:pPr indent="457200" algn="just">
                  <a:spcAft>
                    <a:spcPts val="600"/>
                  </a:spcAft>
                </a:pPr>
                <a:r>
                  <a:rPr lang="en-US" altLang="zh-CN" sz="2800" b="1" dirty="0">
                    <a:solidFill>
                      <a:srgbClr val="000066"/>
                    </a:solidFill>
                    <a:ea typeface="华文中宋" panose="02010600040101010101" pitchFamily="2" charset="-122"/>
                  </a:rPr>
                  <a:t>      </a:t>
                </a:r>
                <a14:m>
                  <m:oMath xmlns:m="http://schemas.openxmlformats.org/officeDocument/2006/math">
                    <m:f>
                      <m:fPr>
                        <m:ctrlPr>
                          <a:rPr lang="en-US" altLang="zh-CN" sz="2800" b="1" i="1">
                            <a:solidFill>
                              <a:srgbClr val="000066"/>
                            </a:solidFill>
                            <a:latin typeface="Cambria Math" panose="02040503050406030204" pitchFamily="18" charset="0"/>
                            <a:ea typeface="华文中宋" panose="02010600040101010101" pitchFamily="2" charset="-122"/>
                          </a:rPr>
                        </m:ctrlPr>
                      </m:fPr>
                      <m:num>
                        <m:r>
                          <a:rPr lang="en-US" altLang="zh-CN" sz="2800" b="1" i="1">
                            <a:solidFill>
                              <a:srgbClr val="000066"/>
                            </a:solidFill>
                            <a:latin typeface="Cambria Math" panose="02040503050406030204" pitchFamily="18" charset="0"/>
                            <a:ea typeface="华文中宋" panose="02010600040101010101" pitchFamily="2" charset="-122"/>
                          </a:rPr>
                          <m:t>𝟏</m:t>
                        </m:r>
                      </m:num>
                      <m:den>
                        <m:r>
                          <a:rPr lang="en-US" altLang="zh-CN" sz="2800" b="1" i="1">
                            <a:solidFill>
                              <a:srgbClr val="000066"/>
                            </a:solidFill>
                            <a:latin typeface="Cambria Math" panose="02040503050406030204" pitchFamily="18" charset="0"/>
                            <a:ea typeface="华文中宋" panose="02010600040101010101" pitchFamily="2" charset="-122"/>
                          </a:rPr>
                          <m:t>𝟐</m:t>
                        </m:r>
                      </m:den>
                    </m:f>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𝒎</m:t>
                        </m:r>
                      </m:e>
                      <m:sub>
                        <m:r>
                          <a:rPr lang="en-US" altLang="zh-CN" sz="2800" b="1" i="1">
                            <a:solidFill>
                              <a:srgbClr val="000066"/>
                            </a:solidFill>
                            <a:latin typeface="Cambria Math" panose="02040503050406030204" pitchFamily="18" charset="0"/>
                            <a:ea typeface="华文中宋" panose="02010600040101010101" pitchFamily="2" charset="-122"/>
                          </a:rPr>
                          <m:t>𝟏</m:t>
                        </m:r>
                      </m:sub>
                    </m:sSub>
                    <m:sSubSup>
                      <m:sSubSupPr>
                        <m:ctrlPr>
                          <a:rPr lang="en-US" altLang="zh-CN" sz="2800" b="1" i="1">
                            <a:solidFill>
                              <a:srgbClr val="000066"/>
                            </a:solidFill>
                            <a:latin typeface="Cambria Math" panose="02040503050406030204" pitchFamily="18" charset="0"/>
                            <a:ea typeface="华文中宋" panose="02010600040101010101" pitchFamily="2" charset="-122"/>
                          </a:rPr>
                        </m:ctrlPr>
                      </m:sSubSupPr>
                      <m:e>
                        <m:r>
                          <a:rPr lang="en-US" altLang="zh-CN" sz="2800" b="1" i="1">
                            <a:solidFill>
                              <a:srgbClr val="000066"/>
                            </a:solidFill>
                            <a:latin typeface="Cambria Math" panose="02040503050406030204" pitchFamily="18" charset="0"/>
                            <a:ea typeface="华文中宋" panose="02010600040101010101" pitchFamily="2" charset="-122"/>
                          </a:rPr>
                          <m:t>𝒗</m:t>
                        </m:r>
                      </m:e>
                      <m:sub>
                        <m:r>
                          <a:rPr lang="en-US" altLang="zh-CN" sz="2800" b="1" i="1">
                            <a:solidFill>
                              <a:srgbClr val="000066"/>
                            </a:solidFill>
                            <a:latin typeface="Cambria Math" panose="02040503050406030204" pitchFamily="18" charset="0"/>
                            <a:ea typeface="华文中宋" panose="02010600040101010101" pitchFamily="2" charset="-122"/>
                          </a:rPr>
                          <m:t>𝟏𝟎</m:t>
                        </m:r>
                      </m:sub>
                      <m:sup>
                        <m:r>
                          <a:rPr lang="en-US" altLang="zh-CN" sz="2800" b="1" i="1">
                            <a:solidFill>
                              <a:srgbClr val="000066"/>
                            </a:solidFill>
                            <a:latin typeface="Cambria Math" panose="02040503050406030204" pitchFamily="18" charset="0"/>
                            <a:ea typeface="华文中宋" panose="02010600040101010101" pitchFamily="2" charset="-122"/>
                          </a:rPr>
                          <m:t>𝟐</m:t>
                        </m:r>
                      </m:sup>
                    </m:sSubSup>
                    <m:r>
                      <a:rPr lang="en-US" altLang="zh-CN" sz="2800" b="1" i="1">
                        <a:solidFill>
                          <a:srgbClr val="000066"/>
                        </a:solidFill>
                        <a:latin typeface="Cambria Math" panose="02040503050406030204" pitchFamily="18" charset="0"/>
                        <a:ea typeface="华文中宋" panose="02010600040101010101" pitchFamily="2" charset="-122"/>
                      </a:rPr>
                      <m:t>+</m:t>
                    </m:r>
                    <m:f>
                      <m:fPr>
                        <m:ctrlPr>
                          <a:rPr lang="en-US" altLang="zh-CN" sz="2800" b="1" i="1">
                            <a:solidFill>
                              <a:srgbClr val="000066"/>
                            </a:solidFill>
                            <a:latin typeface="Cambria Math" panose="02040503050406030204" pitchFamily="18" charset="0"/>
                            <a:ea typeface="华文中宋" panose="02010600040101010101" pitchFamily="2" charset="-122"/>
                          </a:rPr>
                        </m:ctrlPr>
                      </m:fPr>
                      <m:num>
                        <m:r>
                          <a:rPr lang="en-US" altLang="zh-CN" sz="2800" b="1" i="1">
                            <a:solidFill>
                              <a:srgbClr val="000066"/>
                            </a:solidFill>
                            <a:latin typeface="Cambria Math" panose="02040503050406030204" pitchFamily="18" charset="0"/>
                            <a:ea typeface="华文中宋" panose="02010600040101010101" pitchFamily="2" charset="-122"/>
                          </a:rPr>
                          <m:t>𝟏</m:t>
                        </m:r>
                      </m:num>
                      <m:den>
                        <m:r>
                          <a:rPr lang="en-US" altLang="zh-CN" sz="2800" b="1" i="1">
                            <a:solidFill>
                              <a:srgbClr val="000066"/>
                            </a:solidFill>
                            <a:latin typeface="Cambria Math" panose="02040503050406030204" pitchFamily="18" charset="0"/>
                            <a:ea typeface="华文中宋" panose="02010600040101010101" pitchFamily="2" charset="-122"/>
                          </a:rPr>
                          <m:t>𝟐</m:t>
                        </m:r>
                      </m:den>
                    </m:f>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𝒎</m:t>
                        </m:r>
                      </m:e>
                      <m:sub>
                        <m:r>
                          <a:rPr lang="en-US" altLang="zh-CN" sz="2800" b="1" i="1">
                            <a:solidFill>
                              <a:srgbClr val="000066"/>
                            </a:solidFill>
                            <a:latin typeface="Cambria Math" panose="02040503050406030204" pitchFamily="18" charset="0"/>
                            <a:ea typeface="华文中宋" panose="02010600040101010101" pitchFamily="2" charset="-122"/>
                          </a:rPr>
                          <m:t>𝟐</m:t>
                        </m:r>
                      </m:sub>
                    </m:sSub>
                    <m:sSubSup>
                      <m:sSubSupPr>
                        <m:ctrlPr>
                          <a:rPr lang="en-US" altLang="zh-CN" sz="2800" b="1" i="1">
                            <a:solidFill>
                              <a:srgbClr val="000066"/>
                            </a:solidFill>
                            <a:latin typeface="Cambria Math" panose="02040503050406030204" pitchFamily="18" charset="0"/>
                            <a:ea typeface="华文中宋" panose="02010600040101010101" pitchFamily="2" charset="-122"/>
                          </a:rPr>
                        </m:ctrlPr>
                      </m:sSubSupPr>
                      <m:e>
                        <m:r>
                          <a:rPr lang="en-US" altLang="zh-CN" sz="2800" b="1" i="1">
                            <a:solidFill>
                              <a:srgbClr val="000066"/>
                            </a:solidFill>
                            <a:latin typeface="Cambria Math" panose="02040503050406030204" pitchFamily="18" charset="0"/>
                            <a:ea typeface="华文中宋" panose="02010600040101010101" pitchFamily="2" charset="-122"/>
                          </a:rPr>
                          <m:t>𝒗</m:t>
                        </m:r>
                      </m:e>
                      <m:sub>
                        <m:r>
                          <a:rPr lang="en-US" altLang="zh-CN" sz="2800" b="1" i="1">
                            <a:solidFill>
                              <a:srgbClr val="000066"/>
                            </a:solidFill>
                            <a:latin typeface="Cambria Math" panose="02040503050406030204" pitchFamily="18" charset="0"/>
                            <a:ea typeface="华文中宋" panose="02010600040101010101" pitchFamily="2" charset="-122"/>
                          </a:rPr>
                          <m:t>𝟐𝟎</m:t>
                        </m:r>
                      </m:sub>
                      <m:sup>
                        <m:r>
                          <a:rPr lang="en-US" altLang="zh-CN" sz="2800" b="1" i="1">
                            <a:solidFill>
                              <a:srgbClr val="000066"/>
                            </a:solidFill>
                            <a:latin typeface="Cambria Math" panose="02040503050406030204" pitchFamily="18" charset="0"/>
                            <a:ea typeface="华文中宋" panose="02010600040101010101" pitchFamily="2" charset="-122"/>
                          </a:rPr>
                          <m:t>𝟐</m:t>
                        </m:r>
                      </m:sup>
                    </m:sSubSup>
                    <m:r>
                      <a:rPr lang="en-US" altLang="zh-CN" sz="2800" b="1" i="1">
                        <a:solidFill>
                          <a:srgbClr val="000066"/>
                        </a:solidFill>
                        <a:latin typeface="Cambria Math" panose="02040503050406030204" pitchFamily="18" charset="0"/>
                        <a:ea typeface="华文中宋" panose="02010600040101010101" pitchFamily="2" charset="-122"/>
                      </a:rPr>
                      <m:t>=</m:t>
                    </m:r>
                    <m:f>
                      <m:fPr>
                        <m:ctrlPr>
                          <a:rPr lang="en-US" altLang="zh-CN" sz="2800" b="1" i="1">
                            <a:solidFill>
                              <a:srgbClr val="000066"/>
                            </a:solidFill>
                            <a:latin typeface="Cambria Math" panose="02040503050406030204" pitchFamily="18" charset="0"/>
                            <a:ea typeface="华文中宋" panose="02010600040101010101" pitchFamily="2" charset="-122"/>
                          </a:rPr>
                        </m:ctrlPr>
                      </m:fPr>
                      <m:num>
                        <m:r>
                          <a:rPr lang="en-US" altLang="zh-CN" sz="2800" b="1" i="1">
                            <a:solidFill>
                              <a:srgbClr val="000066"/>
                            </a:solidFill>
                            <a:latin typeface="Cambria Math" panose="02040503050406030204" pitchFamily="18" charset="0"/>
                            <a:ea typeface="华文中宋" panose="02010600040101010101" pitchFamily="2" charset="-122"/>
                          </a:rPr>
                          <m:t>𝟏</m:t>
                        </m:r>
                      </m:num>
                      <m:den>
                        <m:r>
                          <a:rPr lang="en-US" altLang="zh-CN" sz="2800" b="1" i="1">
                            <a:solidFill>
                              <a:srgbClr val="000066"/>
                            </a:solidFill>
                            <a:latin typeface="Cambria Math" panose="02040503050406030204" pitchFamily="18" charset="0"/>
                            <a:ea typeface="华文中宋" panose="02010600040101010101" pitchFamily="2" charset="-122"/>
                          </a:rPr>
                          <m:t>𝟐</m:t>
                        </m:r>
                      </m:den>
                    </m:f>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𝒎</m:t>
                        </m:r>
                      </m:e>
                      <m:sub>
                        <m:r>
                          <a:rPr lang="en-US" altLang="zh-CN" sz="2800" b="1" i="1">
                            <a:solidFill>
                              <a:srgbClr val="000066"/>
                            </a:solidFill>
                            <a:latin typeface="Cambria Math" panose="02040503050406030204" pitchFamily="18" charset="0"/>
                            <a:ea typeface="华文中宋" panose="02010600040101010101" pitchFamily="2" charset="-122"/>
                          </a:rPr>
                          <m:t>𝟏</m:t>
                        </m:r>
                      </m:sub>
                    </m:sSub>
                    <m:sSubSup>
                      <m:sSubSupPr>
                        <m:ctrlPr>
                          <a:rPr lang="en-US" altLang="zh-CN" sz="2800" b="1" i="1">
                            <a:solidFill>
                              <a:srgbClr val="000066"/>
                            </a:solidFill>
                            <a:latin typeface="Cambria Math" panose="02040503050406030204" pitchFamily="18" charset="0"/>
                            <a:ea typeface="华文中宋" panose="02010600040101010101" pitchFamily="2" charset="-122"/>
                          </a:rPr>
                        </m:ctrlPr>
                      </m:sSubSupPr>
                      <m:e>
                        <m:r>
                          <a:rPr lang="en-US" altLang="zh-CN" sz="2800" b="1" i="1">
                            <a:solidFill>
                              <a:srgbClr val="000066"/>
                            </a:solidFill>
                            <a:latin typeface="Cambria Math" panose="02040503050406030204" pitchFamily="18" charset="0"/>
                            <a:ea typeface="华文中宋" panose="02010600040101010101" pitchFamily="2" charset="-122"/>
                          </a:rPr>
                          <m:t>𝒗</m:t>
                        </m:r>
                      </m:e>
                      <m:sub>
                        <m:r>
                          <a:rPr lang="en-US" altLang="zh-CN" sz="2800" b="1" i="1">
                            <a:solidFill>
                              <a:srgbClr val="000066"/>
                            </a:solidFill>
                            <a:latin typeface="Cambria Math" panose="02040503050406030204" pitchFamily="18" charset="0"/>
                            <a:ea typeface="华文中宋" panose="02010600040101010101" pitchFamily="2" charset="-122"/>
                          </a:rPr>
                          <m:t>𝟏</m:t>
                        </m:r>
                      </m:sub>
                      <m:sup>
                        <m:r>
                          <a:rPr lang="en-US" altLang="zh-CN" sz="2800" b="1" i="1">
                            <a:solidFill>
                              <a:srgbClr val="000066"/>
                            </a:solidFill>
                            <a:latin typeface="Cambria Math" panose="02040503050406030204" pitchFamily="18" charset="0"/>
                            <a:ea typeface="华文中宋" panose="02010600040101010101" pitchFamily="2" charset="-122"/>
                          </a:rPr>
                          <m:t>𝟐</m:t>
                        </m:r>
                      </m:sup>
                    </m:sSubSup>
                    <m:r>
                      <a:rPr lang="en-US" altLang="zh-CN" sz="2800" b="1" i="1">
                        <a:solidFill>
                          <a:srgbClr val="000066"/>
                        </a:solidFill>
                        <a:latin typeface="Cambria Math" panose="02040503050406030204" pitchFamily="18" charset="0"/>
                        <a:ea typeface="华文中宋" panose="02010600040101010101" pitchFamily="2" charset="-122"/>
                      </a:rPr>
                      <m:t>+</m:t>
                    </m:r>
                    <m:f>
                      <m:fPr>
                        <m:ctrlPr>
                          <a:rPr lang="en-US" altLang="zh-CN" sz="2800" b="1" i="1">
                            <a:solidFill>
                              <a:srgbClr val="000066"/>
                            </a:solidFill>
                            <a:latin typeface="Cambria Math" panose="02040503050406030204" pitchFamily="18" charset="0"/>
                            <a:ea typeface="华文中宋" panose="02010600040101010101" pitchFamily="2" charset="-122"/>
                          </a:rPr>
                        </m:ctrlPr>
                      </m:fPr>
                      <m:num>
                        <m:r>
                          <a:rPr lang="en-US" altLang="zh-CN" sz="2800" b="1" i="1">
                            <a:solidFill>
                              <a:srgbClr val="000066"/>
                            </a:solidFill>
                            <a:latin typeface="Cambria Math" panose="02040503050406030204" pitchFamily="18" charset="0"/>
                            <a:ea typeface="华文中宋" panose="02010600040101010101" pitchFamily="2" charset="-122"/>
                          </a:rPr>
                          <m:t>𝟏</m:t>
                        </m:r>
                      </m:num>
                      <m:den>
                        <m:r>
                          <a:rPr lang="en-US" altLang="zh-CN" sz="2800" b="1" i="1">
                            <a:solidFill>
                              <a:srgbClr val="000066"/>
                            </a:solidFill>
                            <a:latin typeface="Cambria Math" panose="02040503050406030204" pitchFamily="18" charset="0"/>
                            <a:ea typeface="华文中宋" panose="02010600040101010101" pitchFamily="2" charset="-122"/>
                          </a:rPr>
                          <m:t>𝟐</m:t>
                        </m:r>
                      </m:den>
                    </m:f>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𝒎</m:t>
                        </m:r>
                      </m:e>
                      <m:sub>
                        <m:r>
                          <a:rPr lang="en-US" altLang="zh-CN" sz="2800" b="1" i="1">
                            <a:solidFill>
                              <a:srgbClr val="000066"/>
                            </a:solidFill>
                            <a:latin typeface="Cambria Math" panose="02040503050406030204" pitchFamily="18" charset="0"/>
                            <a:ea typeface="华文中宋" panose="02010600040101010101" pitchFamily="2" charset="-122"/>
                          </a:rPr>
                          <m:t>𝟐</m:t>
                        </m:r>
                      </m:sub>
                    </m:sSub>
                    <m:sSubSup>
                      <m:sSubSupPr>
                        <m:ctrlPr>
                          <a:rPr lang="en-US" altLang="zh-CN" sz="2800" b="1" i="1">
                            <a:solidFill>
                              <a:srgbClr val="000066"/>
                            </a:solidFill>
                            <a:latin typeface="Cambria Math" panose="02040503050406030204" pitchFamily="18" charset="0"/>
                            <a:ea typeface="华文中宋" panose="02010600040101010101" pitchFamily="2" charset="-122"/>
                          </a:rPr>
                        </m:ctrlPr>
                      </m:sSubSupPr>
                      <m:e>
                        <m:r>
                          <a:rPr lang="en-US" altLang="zh-CN" sz="2800" b="1" i="1">
                            <a:solidFill>
                              <a:srgbClr val="000066"/>
                            </a:solidFill>
                            <a:latin typeface="Cambria Math" panose="02040503050406030204" pitchFamily="18" charset="0"/>
                            <a:ea typeface="华文中宋" panose="02010600040101010101" pitchFamily="2" charset="-122"/>
                          </a:rPr>
                          <m:t>𝒗</m:t>
                        </m:r>
                      </m:e>
                      <m:sub>
                        <m:r>
                          <a:rPr lang="en-US" altLang="zh-CN" sz="2800" b="1" i="1">
                            <a:solidFill>
                              <a:srgbClr val="000066"/>
                            </a:solidFill>
                            <a:latin typeface="Cambria Math" panose="02040503050406030204" pitchFamily="18" charset="0"/>
                            <a:ea typeface="华文中宋" panose="02010600040101010101" pitchFamily="2" charset="-122"/>
                          </a:rPr>
                          <m:t>𝟐</m:t>
                        </m:r>
                      </m:sub>
                      <m:sup>
                        <m:r>
                          <a:rPr lang="en-US" altLang="zh-CN" sz="2800" b="1" i="1">
                            <a:solidFill>
                              <a:srgbClr val="000066"/>
                            </a:solidFill>
                            <a:latin typeface="Cambria Math" panose="02040503050406030204" pitchFamily="18" charset="0"/>
                            <a:ea typeface="华文中宋" panose="02010600040101010101" pitchFamily="2" charset="-122"/>
                          </a:rPr>
                          <m:t>𝟐</m:t>
                        </m:r>
                      </m:sup>
                    </m:sSubSup>
                  </m:oMath>
                </a14:m>
                <a:r>
                  <a:rPr lang="zh-CN" altLang="en-US" sz="2800" dirty="0"/>
                  <a:t>               </a:t>
                </a:r>
                <a:r>
                  <a:rPr lang="zh-CN" altLang="en-US" sz="2800" b="1" dirty="0">
                    <a:solidFill>
                      <a:srgbClr val="002060"/>
                    </a:solidFill>
                    <a:latin typeface="Times New Roman" panose="02020603050405020304" pitchFamily="18" charset="0"/>
                    <a:cs typeface="Times New Roman" panose="02020603050405020304" pitchFamily="18" charset="0"/>
                  </a:rPr>
                  <a:t> </a:t>
                </a:r>
                <a:r>
                  <a:rPr lang="en-US" altLang="zh-CN" sz="2800" b="1" dirty="0">
                    <a:solidFill>
                      <a:srgbClr val="002060"/>
                    </a:solidFill>
                    <a:latin typeface="Times New Roman" panose="02020603050405020304" pitchFamily="18" charset="0"/>
                    <a:cs typeface="Times New Roman" panose="02020603050405020304" pitchFamily="18" charset="0"/>
                  </a:rPr>
                  <a:t>(2)</a:t>
                </a:r>
                <a:endParaRPr lang="zh-CN" altLang="en-US" sz="2800" b="1"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567332" name="Rectangle 36"/>
              <p:cNvSpPr>
                <a:spLocks noRot="1" noChangeAspect="1" noMove="1" noResize="1" noEditPoints="1" noAdjustHandles="1" noChangeArrowheads="1" noChangeShapeType="1" noTextEdit="1"/>
              </p:cNvSpPr>
              <p:nvPr/>
            </p:nvSpPr>
            <p:spPr bwMode="auto">
              <a:xfrm>
                <a:off x="535877" y="1187720"/>
                <a:ext cx="11383168" cy="5052281"/>
              </a:xfrm>
              <a:prstGeom prst="rect">
                <a:avLst/>
              </a:prstGeom>
              <a:blipFill>
                <a:blip r:embed="rId2"/>
                <a:stretch>
                  <a:fillRect l="-1125" t="-1327" r="-4178" b="-483"/>
                </a:stretch>
              </a:blipFill>
              <a:ln>
                <a:noFill/>
              </a:ln>
              <a:effectLst/>
              <a:extLst/>
            </p:spPr>
            <p:txBody>
              <a:bodyPr/>
              <a:lstStyle/>
              <a:p>
                <a:r>
                  <a:rPr lang="zh-CN" altLang="en-US">
                    <a:noFill/>
                  </a:rPr>
                  <a:t> </a:t>
                </a:r>
              </a:p>
            </p:txBody>
          </p:sp>
        </mc:Fallback>
      </mc:AlternateContent>
      <p:sp>
        <p:nvSpPr>
          <p:cNvPr id="567334" name="Rectangle 38"/>
          <p:cNvSpPr>
            <a:spLocks noChangeArrowheads="1"/>
          </p:cNvSpPr>
          <p:nvPr/>
        </p:nvSpPr>
        <p:spPr bwMode="auto">
          <a:xfrm>
            <a:off x="155875" y="248758"/>
            <a:ext cx="63369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三、实验原理</a:t>
            </a:r>
            <a:r>
              <a:rPr lang="en-US" altLang="zh-CN" sz="3200" b="1" dirty="0">
                <a:solidFill>
                  <a:srgbClr val="FF0000"/>
                </a:solidFill>
                <a:latin typeface="华文中宋" panose="02010600040101010101" pitchFamily="2" charset="-122"/>
                <a:ea typeface="华文中宋" panose="02010600040101010101" pitchFamily="2" charset="-122"/>
              </a:rPr>
              <a:t>/</a:t>
            </a:r>
            <a:r>
              <a:rPr lang="en-US" altLang="zh-CN" sz="2800" b="1" dirty="0">
                <a:solidFill>
                  <a:srgbClr val="006666"/>
                </a:solidFill>
                <a:latin typeface="微软雅黑" panose="020B0503020204020204" pitchFamily="34" charset="-122"/>
                <a:ea typeface="微软雅黑" panose="020B0503020204020204" pitchFamily="34" charset="-122"/>
              </a:rPr>
              <a:t> 3.2</a:t>
            </a:r>
            <a:r>
              <a:rPr lang="zh-CN" altLang="en-US" sz="2800" b="1" dirty="0">
                <a:solidFill>
                  <a:srgbClr val="006666"/>
                </a:solidFill>
                <a:latin typeface="微软雅黑" panose="020B0503020204020204" pitchFamily="34" charset="-122"/>
                <a:ea typeface="微软雅黑" panose="020B0503020204020204" pitchFamily="34" charset="-122"/>
              </a:rPr>
              <a:t> 动量守恒定律</a:t>
            </a:r>
          </a:p>
        </p:txBody>
      </p:sp>
    </p:spTree>
    <p:extLst>
      <p:ext uri="{BB962C8B-B14F-4D97-AF65-F5344CB8AC3E}">
        <p14:creationId xmlns:p14="http://schemas.microsoft.com/office/powerpoint/2010/main" val="12791697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67332"/>
                                        </p:tgtEl>
                                        <p:attrNameLst>
                                          <p:attrName>style.visibility</p:attrName>
                                        </p:attrNameLst>
                                      </p:cBhvr>
                                      <p:to>
                                        <p:strVal val="visible"/>
                                      </p:to>
                                    </p:set>
                                    <p:animEffect transition="in" filter="wipe(down)">
                                      <p:cBhvr>
                                        <p:cTn id="7" dur="500"/>
                                        <p:tgtEl>
                                          <p:spTgt spid="567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68322" name="Text Box 2"/>
              <p:cNvSpPr txBox="1">
                <a:spLocks noChangeArrowheads="1"/>
              </p:cNvSpPr>
              <p:nvPr/>
            </p:nvSpPr>
            <p:spPr bwMode="auto">
              <a:xfrm>
                <a:off x="554313" y="1082990"/>
                <a:ext cx="11383044" cy="5012783"/>
              </a:xfrm>
              <a:prstGeom prst="rect">
                <a:avLst/>
              </a:prstGeom>
              <a:solidFill>
                <a:schemeClr val="bg1"/>
              </a:solidFill>
              <a:ln>
                <a:noFill/>
              </a:ln>
              <a:effectLst/>
            </p:spPr>
            <p:txBody>
              <a:bodyPr wrap="square">
                <a:spAutoFit/>
              </a:bodyPr>
              <a:lstStyle/>
              <a:p>
                <a:pPr marL="0" lvl="1">
                  <a:spcAft>
                    <a:spcPts val="600"/>
                  </a:spcAft>
                </a:pPr>
                <a:r>
                  <a:rPr lang="zh-CN" altLang="en-US" sz="2800" b="1" dirty="0">
                    <a:solidFill>
                      <a:srgbClr val="FF00FF"/>
                    </a:solidFill>
                    <a:latin typeface="Times New Roman" panose="02020603050405020304" pitchFamily="18" charset="0"/>
                    <a:ea typeface="华文中宋" panose="02010600040101010101" pitchFamily="2" charset="-122"/>
                  </a:rPr>
                  <a:t>恢复系数</a:t>
                </a:r>
                <a14:m>
                  <m:oMath xmlns:m="http://schemas.openxmlformats.org/officeDocument/2006/math">
                    <m:r>
                      <a:rPr lang="en-US" altLang="zh-CN" sz="2800" b="1" i="1" smtClean="0">
                        <a:solidFill>
                          <a:srgbClr val="FF00FF"/>
                        </a:solidFill>
                        <a:latin typeface="Cambria Math" panose="02040503050406030204" pitchFamily="18" charset="0"/>
                        <a:ea typeface="华文中宋" panose="02010600040101010101" pitchFamily="2" charset="-122"/>
                      </a:rPr>
                      <m:t>𝒆</m:t>
                    </m:r>
                  </m:oMath>
                </a14:m>
                <a:r>
                  <a:rPr lang="zh-CN" altLang="en-US" sz="2800" b="1" dirty="0">
                    <a:solidFill>
                      <a:srgbClr val="FF00FF"/>
                    </a:solidFill>
                    <a:latin typeface="Times New Roman" panose="02020603050405020304" pitchFamily="18" charset="0"/>
                    <a:ea typeface="华文中宋" panose="02010600040101010101" pitchFamily="2" charset="-122"/>
                  </a:rPr>
                  <a:t>：</a:t>
                </a:r>
                <a:r>
                  <a:rPr lang="zh-CN" altLang="en-US" sz="2800" b="1" dirty="0">
                    <a:solidFill>
                      <a:srgbClr val="000066"/>
                    </a:solidFill>
                    <a:latin typeface="Times New Roman" panose="02020603050405020304" pitchFamily="18" charset="0"/>
                    <a:ea typeface="华文中宋" panose="02010600040101010101" pitchFamily="2" charset="-122"/>
                  </a:rPr>
                  <a:t>碰撞后与碰撞前两物体的相对速度之比。</a:t>
                </a:r>
                <a14:m>
                  <m:oMath xmlns:m="http://schemas.openxmlformats.org/officeDocument/2006/math">
                    <m:r>
                      <a:rPr lang="en-US" altLang="zh-CN" sz="2800" b="1" i="1">
                        <a:solidFill>
                          <a:srgbClr val="000066"/>
                        </a:solidFill>
                        <a:latin typeface="Cambria Math" panose="02040503050406030204" pitchFamily="18" charset="0"/>
                        <a:ea typeface="华文中宋" panose="02010600040101010101" pitchFamily="2" charset="-122"/>
                      </a:rPr>
                      <m:t>𝒆</m:t>
                    </m:r>
                  </m:oMath>
                </a14:m>
                <a:r>
                  <a:rPr lang="zh-CN" altLang="en-US" sz="2800" b="1" dirty="0">
                    <a:solidFill>
                      <a:srgbClr val="000066"/>
                    </a:solidFill>
                    <a:latin typeface="Times New Roman" panose="02020603050405020304" pitchFamily="18" charset="0"/>
                    <a:ea typeface="华文中宋" panose="02010600040101010101" pitchFamily="2" charset="-122"/>
                  </a:rPr>
                  <a:t>描述了碰撞前后速度的变化，其大小只与碰撞物体的材料有关。</a:t>
                </a:r>
                <a:endParaRPr lang="en-US" altLang="zh-CN" sz="2800" b="1" dirty="0">
                  <a:solidFill>
                    <a:srgbClr val="000066"/>
                  </a:solidFill>
                  <a:latin typeface="Times New Roman" panose="02020603050405020304" pitchFamily="18" charset="0"/>
                  <a:ea typeface="华文中宋" panose="02010600040101010101" pitchFamily="2" charset="-122"/>
                </a:endParaRPr>
              </a:p>
              <a:p>
                <a:pPr marL="0" lvl="1">
                  <a:spcAft>
                    <a:spcPts val="600"/>
                  </a:spcAft>
                </a:pPr>
                <a:r>
                  <a:rPr lang="en-US" altLang="zh-CN" sz="2800" b="1" dirty="0">
                    <a:solidFill>
                      <a:srgbClr val="000066"/>
                    </a:solidFill>
                    <a:latin typeface="Times New Roman" panose="02020603050405020304" pitchFamily="18" charset="0"/>
                    <a:ea typeface="华文中宋" panose="02010600040101010101" pitchFamily="2" charset="-122"/>
                  </a:rPr>
                  <a:t>                                    </a:t>
                </a:r>
                <a14:m>
                  <m:oMath xmlns:m="http://schemas.openxmlformats.org/officeDocument/2006/math">
                    <m:r>
                      <a:rPr lang="en-US" altLang="zh-CN" sz="2800" b="1" i="1" smtClean="0">
                        <a:solidFill>
                          <a:srgbClr val="000066"/>
                        </a:solidFill>
                        <a:latin typeface="Cambria Math" panose="02040503050406030204" pitchFamily="18" charset="0"/>
                        <a:ea typeface="华文中宋" panose="02010600040101010101" pitchFamily="2" charset="-122"/>
                      </a:rPr>
                      <m:t>𝒆</m:t>
                    </m:r>
                    <m:r>
                      <a:rPr lang="en-US" altLang="zh-CN" sz="2800" b="1" i="1" smtClean="0">
                        <a:solidFill>
                          <a:srgbClr val="000066"/>
                        </a:solidFill>
                        <a:latin typeface="Cambria Math" panose="02040503050406030204" pitchFamily="18" charset="0"/>
                        <a:ea typeface="华文中宋" panose="02010600040101010101" pitchFamily="2" charset="-122"/>
                      </a:rPr>
                      <m:t>=</m:t>
                    </m:r>
                    <m:f>
                      <m:fPr>
                        <m:ctrlPr>
                          <a:rPr lang="en-US" altLang="zh-CN" sz="2800" b="1" i="1" smtClean="0">
                            <a:solidFill>
                              <a:srgbClr val="000066"/>
                            </a:solidFill>
                            <a:latin typeface="Cambria Math" panose="02040503050406030204" pitchFamily="18" charset="0"/>
                            <a:ea typeface="华文中宋" panose="02010600040101010101" pitchFamily="2" charset="-122"/>
                          </a:rPr>
                        </m:ctrlPr>
                      </m:fPr>
                      <m:num>
                        <m:sSub>
                          <m:sSubPr>
                            <m:ctrlPr>
                              <a:rPr lang="en-US" altLang="zh-CN" sz="2800" b="1" i="1" smtClean="0">
                                <a:solidFill>
                                  <a:srgbClr val="000066"/>
                                </a:solidFill>
                                <a:latin typeface="Cambria Math" panose="02040503050406030204" pitchFamily="18" charset="0"/>
                                <a:ea typeface="华文中宋" panose="02010600040101010101" pitchFamily="2" charset="-122"/>
                              </a:rPr>
                            </m:ctrlPr>
                          </m:sSubPr>
                          <m:e>
                            <m:r>
                              <a:rPr lang="en-US" altLang="zh-CN" sz="2800" b="1" i="1" smtClean="0">
                                <a:solidFill>
                                  <a:srgbClr val="000066"/>
                                </a:solidFill>
                                <a:latin typeface="Cambria Math" panose="02040503050406030204" pitchFamily="18" charset="0"/>
                                <a:ea typeface="华文中宋" panose="02010600040101010101" pitchFamily="2" charset="-122"/>
                              </a:rPr>
                              <m:t>𝒗</m:t>
                            </m:r>
                          </m:e>
                          <m:sub>
                            <m:r>
                              <a:rPr lang="en-US" altLang="zh-CN" sz="2800" b="1" i="1" smtClean="0">
                                <a:solidFill>
                                  <a:srgbClr val="000066"/>
                                </a:solidFill>
                                <a:latin typeface="Cambria Math" panose="02040503050406030204" pitchFamily="18" charset="0"/>
                                <a:ea typeface="华文中宋" panose="02010600040101010101" pitchFamily="2" charset="-122"/>
                              </a:rPr>
                              <m:t>𝟐</m:t>
                            </m:r>
                          </m:sub>
                        </m:sSub>
                        <m:r>
                          <a:rPr lang="en-US" altLang="zh-CN" sz="2800" b="1" i="1" smtClean="0">
                            <a:solidFill>
                              <a:srgbClr val="000066"/>
                            </a:solidFill>
                            <a:latin typeface="Cambria Math" panose="02040503050406030204" pitchFamily="18" charset="0"/>
                            <a:ea typeface="华文中宋" panose="02010600040101010101" pitchFamily="2" charset="-122"/>
                          </a:rPr>
                          <m:t>−</m:t>
                        </m:r>
                        <m:sSub>
                          <m:sSubPr>
                            <m:ctrlPr>
                              <a:rPr lang="en-US" altLang="zh-CN" sz="2800" b="1" i="1" smtClean="0">
                                <a:solidFill>
                                  <a:srgbClr val="000066"/>
                                </a:solidFill>
                                <a:latin typeface="Cambria Math" panose="02040503050406030204" pitchFamily="18" charset="0"/>
                                <a:ea typeface="华文中宋" panose="02010600040101010101" pitchFamily="2" charset="-122"/>
                              </a:rPr>
                            </m:ctrlPr>
                          </m:sSubPr>
                          <m:e>
                            <m:r>
                              <a:rPr lang="en-US" altLang="zh-CN" sz="2800" b="1" i="1" smtClean="0">
                                <a:solidFill>
                                  <a:srgbClr val="000066"/>
                                </a:solidFill>
                                <a:latin typeface="Cambria Math" panose="02040503050406030204" pitchFamily="18" charset="0"/>
                                <a:ea typeface="华文中宋" panose="02010600040101010101" pitchFamily="2" charset="-122"/>
                              </a:rPr>
                              <m:t>𝒗</m:t>
                            </m:r>
                          </m:e>
                          <m:sub>
                            <m:r>
                              <a:rPr lang="en-US" altLang="zh-CN" sz="2800" b="1" i="1" smtClean="0">
                                <a:solidFill>
                                  <a:srgbClr val="000066"/>
                                </a:solidFill>
                                <a:latin typeface="Cambria Math" panose="02040503050406030204" pitchFamily="18" charset="0"/>
                                <a:ea typeface="华文中宋" panose="02010600040101010101" pitchFamily="2" charset="-122"/>
                              </a:rPr>
                              <m:t>𝟏</m:t>
                            </m:r>
                          </m:sub>
                        </m:sSub>
                      </m:num>
                      <m:den>
                        <m:sSub>
                          <m:sSubPr>
                            <m:ctrlPr>
                              <a:rPr lang="en-US" altLang="zh-CN" sz="2800" b="1" i="1" smtClean="0">
                                <a:solidFill>
                                  <a:srgbClr val="000066"/>
                                </a:solidFill>
                                <a:latin typeface="Cambria Math" panose="02040503050406030204" pitchFamily="18" charset="0"/>
                                <a:ea typeface="华文中宋" panose="02010600040101010101" pitchFamily="2" charset="-122"/>
                              </a:rPr>
                            </m:ctrlPr>
                          </m:sSubPr>
                          <m:e>
                            <m:r>
                              <a:rPr lang="en-US" altLang="zh-CN" sz="2800" b="1" i="1" smtClean="0">
                                <a:solidFill>
                                  <a:srgbClr val="000066"/>
                                </a:solidFill>
                                <a:latin typeface="Cambria Math" panose="02040503050406030204" pitchFamily="18" charset="0"/>
                                <a:ea typeface="华文中宋" panose="02010600040101010101" pitchFamily="2" charset="-122"/>
                              </a:rPr>
                              <m:t>𝒗</m:t>
                            </m:r>
                          </m:e>
                          <m:sub>
                            <m:r>
                              <a:rPr lang="en-US" altLang="zh-CN" sz="2800" b="1" i="1" smtClean="0">
                                <a:solidFill>
                                  <a:srgbClr val="000066"/>
                                </a:solidFill>
                                <a:latin typeface="Cambria Math" panose="02040503050406030204" pitchFamily="18" charset="0"/>
                                <a:ea typeface="华文中宋" panose="02010600040101010101" pitchFamily="2" charset="-122"/>
                              </a:rPr>
                              <m:t>𝟏𝟎</m:t>
                            </m:r>
                          </m:sub>
                        </m:sSub>
                        <m:r>
                          <a:rPr lang="en-US" altLang="zh-CN" sz="2800" b="1" i="1" smtClean="0">
                            <a:solidFill>
                              <a:srgbClr val="000066"/>
                            </a:solidFill>
                            <a:latin typeface="Cambria Math" panose="02040503050406030204" pitchFamily="18" charset="0"/>
                            <a:ea typeface="华文中宋" panose="02010600040101010101" pitchFamily="2" charset="-122"/>
                          </a:rPr>
                          <m:t>−</m:t>
                        </m:r>
                        <m:sSub>
                          <m:sSubPr>
                            <m:ctrlPr>
                              <a:rPr lang="en-US" altLang="zh-CN" sz="2800" b="1" i="1" smtClean="0">
                                <a:solidFill>
                                  <a:srgbClr val="000066"/>
                                </a:solidFill>
                                <a:latin typeface="Cambria Math" panose="02040503050406030204" pitchFamily="18" charset="0"/>
                                <a:ea typeface="华文中宋" panose="02010600040101010101" pitchFamily="2" charset="-122"/>
                              </a:rPr>
                            </m:ctrlPr>
                          </m:sSubPr>
                          <m:e>
                            <m:r>
                              <a:rPr lang="en-US" altLang="zh-CN" sz="2800" b="1" i="1" smtClean="0">
                                <a:solidFill>
                                  <a:srgbClr val="000066"/>
                                </a:solidFill>
                                <a:latin typeface="Cambria Math" panose="02040503050406030204" pitchFamily="18" charset="0"/>
                                <a:ea typeface="华文中宋" panose="02010600040101010101" pitchFamily="2" charset="-122"/>
                              </a:rPr>
                              <m:t>𝒗</m:t>
                            </m:r>
                          </m:e>
                          <m:sub>
                            <m:r>
                              <a:rPr lang="en-US" altLang="zh-CN" sz="2800" b="1" i="1" smtClean="0">
                                <a:solidFill>
                                  <a:srgbClr val="000066"/>
                                </a:solidFill>
                                <a:latin typeface="Cambria Math" panose="02040503050406030204" pitchFamily="18" charset="0"/>
                                <a:ea typeface="华文中宋" panose="02010600040101010101" pitchFamily="2" charset="-122"/>
                              </a:rPr>
                              <m:t>𝟐𝟎</m:t>
                            </m:r>
                          </m:sub>
                        </m:sSub>
                      </m:den>
                    </m:f>
                  </m:oMath>
                </a14:m>
                <a:r>
                  <a:rPr lang="en-US" altLang="zh-CN" sz="2800" b="1" dirty="0">
                    <a:solidFill>
                      <a:srgbClr val="000066"/>
                    </a:solidFill>
                    <a:latin typeface="Times New Roman" panose="02020603050405020304" pitchFamily="18" charset="0"/>
                    <a:ea typeface="华文中宋" panose="02010600040101010101" pitchFamily="2" charset="-122"/>
                  </a:rPr>
                  <a:t>                                          (3)</a:t>
                </a:r>
              </a:p>
              <a:p>
                <a:pPr marL="0" lvl="1">
                  <a:spcAft>
                    <a:spcPts val="600"/>
                  </a:spcAft>
                </a:pPr>
                <a:r>
                  <a:rPr lang="zh-CN" altLang="en-US" sz="2800" b="1" dirty="0">
                    <a:solidFill>
                      <a:srgbClr val="000066"/>
                    </a:solidFill>
                    <a:latin typeface="Times New Roman" panose="02020603050405020304" pitchFamily="18" charset="0"/>
                    <a:ea typeface="华文中宋" panose="02010600040101010101" pitchFamily="2" charset="-122"/>
                  </a:rPr>
                  <a:t>通常可以根据恢复系数对碰撞进行分类：</a:t>
                </a:r>
                <a:endParaRPr lang="en-US" altLang="zh-CN" sz="2800" b="1" dirty="0">
                  <a:solidFill>
                    <a:srgbClr val="000066"/>
                  </a:solidFill>
                  <a:latin typeface="Times New Roman" panose="02020603050405020304" pitchFamily="18" charset="0"/>
                  <a:ea typeface="华文中宋" panose="02010600040101010101" pitchFamily="2" charset="-122"/>
                </a:endParaRPr>
              </a:p>
              <a:p>
                <a:pPr marL="792000" lvl="1" indent="-468000">
                  <a:spcAft>
                    <a:spcPts val="600"/>
                  </a:spcAft>
                  <a:buFont typeface="+mj-lt"/>
                  <a:buAutoNum type="arabicPeriod"/>
                </a:pPr>
                <a14:m>
                  <m:oMath xmlns:m="http://schemas.openxmlformats.org/officeDocument/2006/math">
                    <m:r>
                      <a:rPr lang="en-US" altLang="zh-CN" sz="2800" b="1" i="1" smtClean="0">
                        <a:solidFill>
                          <a:srgbClr val="000066"/>
                        </a:solidFill>
                        <a:latin typeface="Cambria Math" panose="02040503050406030204" pitchFamily="18" charset="0"/>
                        <a:ea typeface="华文中宋" panose="02010600040101010101" pitchFamily="2" charset="-122"/>
                      </a:rPr>
                      <m:t>𝒆</m:t>
                    </m:r>
                    <m:r>
                      <a:rPr lang="en-US" altLang="zh-CN" sz="2800" b="1" i="1" smtClean="0">
                        <a:solidFill>
                          <a:srgbClr val="000066"/>
                        </a:solidFill>
                        <a:latin typeface="Cambria Math" panose="02040503050406030204" pitchFamily="18" charset="0"/>
                        <a:ea typeface="华文中宋" panose="02010600040101010101" pitchFamily="2" charset="-122"/>
                      </a:rPr>
                      <m:t>=</m:t>
                    </m:r>
                    <m:r>
                      <a:rPr lang="en-US" altLang="zh-CN" sz="2800" b="1" i="1" smtClean="0">
                        <a:solidFill>
                          <a:srgbClr val="000066"/>
                        </a:solidFill>
                        <a:latin typeface="Cambria Math" panose="02040503050406030204" pitchFamily="18" charset="0"/>
                        <a:ea typeface="华文中宋" panose="02010600040101010101" pitchFamily="2" charset="-122"/>
                      </a:rPr>
                      <m:t>𝟎</m:t>
                    </m:r>
                  </m:oMath>
                </a14:m>
                <a:r>
                  <a:rPr lang="zh-CN" altLang="en-US" sz="2800" b="1" dirty="0">
                    <a:solidFill>
                      <a:srgbClr val="000066"/>
                    </a:solidFill>
                    <a:latin typeface="Times New Roman" panose="02020603050405020304" pitchFamily="18" charset="0"/>
                    <a:ea typeface="华文中宋" panose="02010600040101010101" pitchFamily="2" charset="-122"/>
                  </a:rPr>
                  <a:t>，即</a:t>
                </a:r>
                <a14:m>
                  <m:oMath xmlns:m="http://schemas.openxmlformats.org/officeDocument/2006/math">
                    <m:sSub>
                      <m:sSubPr>
                        <m:ctrlPr>
                          <a:rPr lang="en-US" altLang="zh-CN" sz="2800" b="1" i="1" smtClean="0">
                            <a:solidFill>
                              <a:srgbClr val="000066"/>
                            </a:solidFill>
                            <a:latin typeface="Cambria Math" panose="02040503050406030204" pitchFamily="18" charset="0"/>
                            <a:ea typeface="华文中宋" panose="02010600040101010101" pitchFamily="2" charset="-122"/>
                          </a:rPr>
                        </m:ctrlPr>
                      </m:sSubPr>
                      <m:e>
                        <m:r>
                          <a:rPr lang="en-US" altLang="zh-CN" sz="2800" b="1" i="1" smtClean="0">
                            <a:solidFill>
                              <a:srgbClr val="000066"/>
                            </a:solidFill>
                            <a:latin typeface="Cambria Math" panose="02040503050406030204" pitchFamily="18" charset="0"/>
                            <a:ea typeface="华文中宋" panose="02010600040101010101" pitchFamily="2" charset="-122"/>
                          </a:rPr>
                          <m:t>𝒗</m:t>
                        </m:r>
                      </m:e>
                      <m:sub>
                        <m:r>
                          <a:rPr lang="en-US" altLang="zh-CN" sz="2800" b="1" i="1" smtClean="0">
                            <a:solidFill>
                              <a:srgbClr val="000066"/>
                            </a:solidFill>
                            <a:latin typeface="Cambria Math" panose="02040503050406030204" pitchFamily="18" charset="0"/>
                            <a:ea typeface="华文中宋" panose="02010600040101010101" pitchFamily="2" charset="-122"/>
                          </a:rPr>
                          <m:t>𝟐</m:t>
                        </m:r>
                      </m:sub>
                    </m:sSub>
                    <m:r>
                      <a:rPr lang="en-US" altLang="zh-CN" sz="2800" b="1" i="1" smtClean="0">
                        <a:solidFill>
                          <a:srgbClr val="000066"/>
                        </a:solidFill>
                        <a:latin typeface="Cambria Math" panose="02040503050406030204" pitchFamily="18" charset="0"/>
                        <a:ea typeface="华文中宋" panose="02010600040101010101" pitchFamily="2" charset="-122"/>
                      </a:rPr>
                      <m:t>=</m:t>
                    </m:r>
                    <m:sSub>
                      <m:sSubPr>
                        <m:ctrlPr>
                          <a:rPr lang="en-US" altLang="zh-CN" sz="2800" b="1" i="1" smtClean="0">
                            <a:solidFill>
                              <a:srgbClr val="000066"/>
                            </a:solidFill>
                            <a:latin typeface="Cambria Math" panose="02040503050406030204" pitchFamily="18" charset="0"/>
                            <a:ea typeface="华文中宋" panose="02010600040101010101" pitchFamily="2" charset="-122"/>
                          </a:rPr>
                        </m:ctrlPr>
                      </m:sSubPr>
                      <m:e>
                        <m:r>
                          <a:rPr lang="en-US" altLang="zh-CN" sz="2800" b="1" i="1" smtClean="0">
                            <a:solidFill>
                              <a:srgbClr val="000066"/>
                            </a:solidFill>
                            <a:latin typeface="Cambria Math" panose="02040503050406030204" pitchFamily="18" charset="0"/>
                            <a:ea typeface="华文中宋" panose="02010600040101010101" pitchFamily="2" charset="-122"/>
                          </a:rPr>
                          <m:t>𝒗</m:t>
                        </m:r>
                      </m:e>
                      <m:sub>
                        <m:r>
                          <a:rPr lang="en-US" altLang="zh-CN" sz="2800" b="1" i="1" smtClean="0">
                            <a:solidFill>
                              <a:srgbClr val="000066"/>
                            </a:solidFill>
                            <a:latin typeface="Cambria Math" panose="02040503050406030204" pitchFamily="18" charset="0"/>
                            <a:ea typeface="华文中宋" panose="02010600040101010101" pitchFamily="2" charset="-122"/>
                          </a:rPr>
                          <m:t>𝟏</m:t>
                        </m:r>
                      </m:sub>
                    </m:sSub>
                  </m:oMath>
                </a14:m>
                <a:r>
                  <a:rPr lang="zh-CN" altLang="en-US" sz="2800" b="1" dirty="0">
                    <a:solidFill>
                      <a:srgbClr val="000066"/>
                    </a:solidFill>
                    <a:latin typeface="Times New Roman" panose="02020603050405020304" pitchFamily="18" charset="0"/>
                    <a:ea typeface="华文中宋" panose="02010600040101010101" pitchFamily="2" charset="-122"/>
                  </a:rPr>
                  <a:t>，为完全非弹性碰撞；</a:t>
                </a:r>
                <a:endParaRPr lang="en-US" altLang="zh-CN" sz="2800" b="1" dirty="0">
                  <a:solidFill>
                    <a:srgbClr val="000066"/>
                  </a:solidFill>
                  <a:latin typeface="Times New Roman" panose="02020603050405020304" pitchFamily="18" charset="0"/>
                  <a:ea typeface="华文中宋" panose="02010600040101010101" pitchFamily="2" charset="-122"/>
                </a:endParaRPr>
              </a:p>
              <a:p>
                <a:pPr marL="792000" lvl="1" indent="-468000">
                  <a:spcAft>
                    <a:spcPts val="600"/>
                  </a:spcAft>
                  <a:buFont typeface="+mj-lt"/>
                  <a:buAutoNum type="arabicPeriod"/>
                </a:pPr>
                <a14:m>
                  <m:oMath xmlns:m="http://schemas.openxmlformats.org/officeDocument/2006/math">
                    <m:r>
                      <a:rPr lang="en-US" altLang="zh-CN" sz="2800" b="1" i="1">
                        <a:solidFill>
                          <a:srgbClr val="000066"/>
                        </a:solidFill>
                        <a:latin typeface="Cambria Math" panose="02040503050406030204" pitchFamily="18" charset="0"/>
                        <a:ea typeface="华文中宋" panose="02010600040101010101" pitchFamily="2" charset="-122"/>
                      </a:rPr>
                      <m:t>𝒆</m:t>
                    </m:r>
                    <m:r>
                      <a:rPr lang="en-US" altLang="zh-CN" sz="2800" b="1" i="1">
                        <a:solidFill>
                          <a:srgbClr val="000066"/>
                        </a:solidFill>
                        <a:latin typeface="Cambria Math" panose="02040503050406030204" pitchFamily="18" charset="0"/>
                        <a:ea typeface="华文中宋" panose="02010600040101010101" pitchFamily="2" charset="-122"/>
                      </a:rPr>
                      <m:t>=</m:t>
                    </m:r>
                    <m:r>
                      <a:rPr lang="en-US" altLang="zh-CN" sz="2800" b="1" i="1" smtClean="0">
                        <a:solidFill>
                          <a:srgbClr val="000066"/>
                        </a:solidFill>
                        <a:latin typeface="Cambria Math" panose="02040503050406030204" pitchFamily="18" charset="0"/>
                        <a:ea typeface="华文中宋" panose="02010600040101010101" pitchFamily="2" charset="-122"/>
                      </a:rPr>
                      <m:t>𝟏</m:t>
                    </m:r>
                  </m:oMath>
                </a14:m>
                <a:r>
                  <a:rPr lang="zh-CN" altLang="en-US" sz="2800" b="1" dirty="0">
                    <a:solidFill>
                      <a:srgbClr val="000066"/>
                    </a:solidFill>
                    <a:latin typeface="Times New Roman" panose="02020603050405020304" pitchFamily="18" charset="0"/>
                    <a:ea typeface="华文中宋" panose="02010600040101010101" pitchFamily="2" charset="-122"/>
                  </a:rPr>
                  <a:t>，即</a:t>
                </a:r>
                <a14:m>
                  <m:oMath xmlns:m="http://schemas.openxmlformats.org/officeDocument/2006/math">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𝒗</m:t>
                        </m:r>
                      </m:e>
                      <m:sub>
                        <m:r>
                          <a:rPr lang="en-US" altLang="zh-CN" sz="2800" b="1" i="1">
                            <a:solidFill>
                              <a:srgbClr val="000066"/>
                            </a:solidFill>
                            <a:latin typeface="Cambria Math" panose="02040503050406030204" pitchFamily="18" charset="0"/>
                            <a:ea typeface="华文中宋" panose="02010600040101010101" pitchFamily="2" charset="-122"/>
                          </a:rPr>
                          <m:t>𝟐</m:t>
                        </m:r>
                      </m:sub>
                    </m:sSub>
                    <m:r>
                      <a:rPr lang="en-US" altLang="zh-CN" sz="2800" b="1" i="1" smtClean="0">
                        <a:solidFill>
                          <a:srgbClr val="000066"/>
                        </a:solidFill>
                        <a:latin typeface="Cambria Math" panose="02040503050406030204" pitchFamily="18" charset="0"/>
                        <a:ea typeface="华文中宋" panose="02010600040101010101" pitchFamily="2" charset="-122"/>
                      </a:rPr>
                      <m:t>−</m:t>
                    </m:r>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𝒗</m:t>
                        </m:r>
                      </m:e>
                      <m:sub>
                        <m:r>
                          <a:rPr lang="en-US" altLang="zh-CN" sz="2800" b="1" i="1">
                            <a:solidFill>
                              <a:srgbClr val="000066"/>
                            </a:solidFill>
                            <a:latin typeface="Cambria Math" panose="02040503050406030204" pitchFamily="18" charset="0"/>
                            <a:ea typeface="华文中宋" panose="02010600040101010101" pitchFamily="2" charset="-122"/>
                          </a:rPr>
                          <m:t>𝟏</m:t>
                        </m:r>
                      </m:sub>
                    </m:sSub>
                    <m:r>
                      <a:rPr lang="en-US" altLang="zh-CN" sz="2800" b="1" i="1" smtClean="0">
                        <a:solidFill>
                          <a:srgbClr val="000066"/>
                        </a:solidFill>
                        <a:latin typeface="Cambria Math" panose="02040503050406030204" pitchFamily="18" charset="0"/>
                        <a:ea typeface="华文中宋" panose="02010600040101010101" pitchFamily="2" charset="-122"/>
                      </a:rPr>
                      <m:t>=</m:t>
                    </m:r>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𝒗</m:t>
                        </m:r>
                      </m:e>
                      <m:sub>
                        <m:r>
                          <a:rPr lang="en-US" altLang="zh-CN" sz="2800" b="1" i="1" smtClean="0">
                            <a:solidFill>
                              <a:srgbClr val="000066"/>
                            </a:solidFill>
                            <a:latin typeface="Cambria Math" panose="02040503050406030204" pitchFamily="18" charset="0"/>
                            <a:ea typeface="华文中宋" panose="02010600040101010101" pitchFamily="2" charset="-122"/>
                          </a:rPr>
                          <m:t>𝟏𝟎</m:t>
                        </m:r>
                      </m:sub>
                    </m:sSub>
                    <m:r>
                      <a:rPr lang="en-US" altLang="zh-CN" sz="2800" b="1" i="1">
                        <a:solidFill>
                          <a:srgbClr val="000066"/>
                        </a:solidFill>
                        <a:latin typeface="Cambria Math" panose="02040503050406030204" pitchFamily="18" charset="0"/>
                        <a:ea typeface="华文中宋" panose="02010600040101010101" pitchFamily="2" charset="-122"/>
                      </a:rPr>
                      <m:t>−</m:t>
                    </m:r>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𝒗</m:t>
                        </m:r>
                      </m:e>
                      <m:sub>
                        <m:r>
                          <a:rPr lang="en-US" altLang="zh-CN" sz="2800" b="1" i="1" smtClean="0">
                            <a:solidFill>
                              <a:srgbClr val="000066"/>
                            </a:solidFill>
                            <a:latin typeface="Cambria Math" panose="02040503050406030204" pitchFamily="18" charset="0"/>
                            <a:ea typeface="华文中宋" panose="02010600040101010101" pitchFamily="2" charset="-122"/>
                          </a:rPr>
                          <m:t>𝟐𝟎</m:t>
                        </m:r>
                      </m:sub>
                    </m:sSub>
                  </m:oMath>
                </a14:m>
                <a:r>
                  <a:rPr lang="zh-CN" altLang="en-US" sz="2800" b="1" dirty="0">
                    <a:solidFill>
                      <a:srgbClr val="000066"/>
                    </a:solidFill>
                    <a:latin typeface="Times New Roman" panose="02020603050405020304" pitchFamily="18" charset="0"/>
                    <a:ea typeface="华文中宋" panose="02010600040101010101" pitchFamily="2" charset="-122"/>
                  </a:rPr>
                  <a:t>，为完全弹性碰撞；</a:t>
                </a:r>
                <a:endParaRPr lang="en-US" altLang="zh-CN" sz="2800" b="1" dirty="0">
                  <a:solidFill>
                    <a:srgbClr val="000066"/>
                  </a:solidFill>
                  <a:latin typeface="Times New Roman" panose="02020603050405020304" pitchFamily="18" charset="0"/>
                  <a:ea typeface="华文中宋" panose="02010600040101010101" pitchFamily="2" charset="-122"/>
                </a:endParaRPr>
              </a:p>
              <a:p>
                <a:pPr marL="792000" lvl="1" indent="-468000">
                  <a:spcAft>
                    <a:spcPts val="600"/>
                  </a:spcAft>
                  <a:buFont typeface="+mj-lt"/>
                  <a:buAutoNum type="arabicPeriod"/>
                </a:pPr>
                <a14:m>
                  <m:oMath xmlns:m="http://schemas.openxmlformats.org/officeDocument/2006/math">
                    <m:r>
                      <a:rPr lang="en-US" altLang="zh-CN" sz="2800" b="1" i="1" smtClean="0">
                        <a:solidFill>
                          <a:srgbClr val="000066"/>
                        </a:solidFill>
                        <a:latin typeface="Cambria Math" panose="02040503050406030204" pitchFamily="18" charset="0"/>
                        <a:ea typeface="华文中宋" panose="02010600040101010101" pitchFamily="2" charset="-122"/>
                      </a:rPr>
                      <m:t>𝟎</m:t>
                    </m:r>
                    <m:r>
                      <a:rPr lang="en-US" altLang="zh-CN" sz="2800" b="1" i="1" smtClean="0">
                        <a:solidFill>
                          <a:srgbClr val="000066"/>
                        </a:solidFill>
                        <a:latin typeface="Cambria Math" panose="02040503050406030204" pitchFamily="18" charset="0"/>
                        <a:ea typeface="Cambria Math" panose="02040503050406030204" pitchFamily="18" charset="0"/>
                      </a:rPr>
                      <m:t>&lt;</m:t>
                    </m:r>
                    <m:r>
                      <a:rPr lang="en-US" altLang="zh-CN" sz="2800" b="1" i="1" smtClean="0">
                        <a:solidFill>
                          <a:srgbClr val="000066"/>
                        </a:solidFill>
                        <a:latin typeface="Cambria Math" panose="02040503050406030204" pitchFamily="18" charset="0"/>
                        <a:ea typeface="Cambria Math" panose="02040503050406030204" pitchFamily="18" charset="0"/>
                      </a:rPr>
                      <m:t>𝒆</m:t>
                    </m:r>
                    <m:r>
                      <a:rPr lang="en-US" altLang="zh-CN" sz="2800" b="1" i="1" smtClean="0">
                        <a:solidFill>
                          <a:srgbClr val="000066"/>
                        </a:solidFill>
                        <a:latin typeface="Cambria Math" panose="02040503050406030204" pitchFamily="18" charset="0"/>
                        <a:ea typeface="Cambria Math" panose="02040503050406030204" pitchFamily="18" charset="0"/>
                      </a:rPr>
                      <m:t>&lt;</m:t>
                    </m:r>
                    <m:r>
                      <a:rPr lang="en-US" altLang="zh-CN" sz="2800" b="1" i="1" smtClean="0">
                        <a:solidFill>
                          <a:srgbClr val="000066"/>
                        </a:solidFill>
                        <a:latin typeface="Cambria Math" panose="02040503050406030204" pitchFamily="18" charset="0"/>
                        <a:ea typeface="Cambria Math" panose="02040503050406030204" pitchFamily="18" charset="0"/>
                      </a:rPr>
                      <m:t>𝟏</m:t>
                    </m:r>
                  </m:oMath>
                </a14:m>
                <a:r>
                  <a:rPr lang="zh-CN" altLang="en-US" sz="2800" b="1" dirty="0">
                    <a:solidFill>
                      <a:srgbClr val="000066"/>
                    </a:solidFill>
                    <a:latin typeface="Times New Roman" panose="02020603050405020304" pitchFamily="18" charset="0"/>
                    <a:ea typeface="华文中宋" panose="02010600040101010101" pitchFamily="2" charset="-122"/>
                  </a:rPr>
                  <a:t>，是一般的非完全弹性碰撞；</a:t>
                </a:r>
                <a:endParaRPr lang="en-US" altLang="zh-CN" sz="2800" b="1" dirty="0">
                  <a:solidFill>
                    <a:srgbClr val="000066"/>
                  </a:solidFill>
                  <a:latin typeface="Times New Roman" panose="02020603050405020304" pitchFamily="18" charset="0"/>
                  <a:ea typeface="华文中宋" panose="02010600040101010101" pitchFamily="2" charset="-122"/>
                </a:endParaRPr>
              </a:p>
              <a:p>
                <a:pPr marL="0" lvl="1">
                  <a:spcAft>
                    <a:spcPts val="600"/>
                  </a:spcAft>
                </a:pPr>
                <a:r>
                  <a:rPr lang="zh-CN" altLang="en-US" sz="2800" b="1" dirty="0">
                    <a:solidFill>
                      <a:srgbClr val="FF00FF"/>
                    </a:solidFill>
                    <a:latin typeface="Times New Roman" panose="02020603050405020304" pitchFamily="18" charset="0"/>
                    <a:ea typeface="华文中宋" panose="02010600040101010101" pitchFamily="2" charset="-122"/>
                  </a:rPr>
                  <a:t>动能损耗</a:t>
                </a:r>
                <a:r>
                  <a:rPr lang="en-US" altLang="zh-CN" sz="2800" b="1" dirty="0">
                    <a:solidFill>
                      <a:srgbClr val="FF00FF"/>
                    </a:solidFill>
                    <a:latin typeface="Times New Roman" panose="02020603050405020304" pitchFamily="18" charset="0"/>
                    <a:ea typeface="华文中宋" panose="02010600040101010101" pitchFamily="2" charset="-122"/>
                  </a:rPr>
                  <a:t>E</a:t>
                </a:r>
                <a:r>
                  <a:rPr lang="zh-CN" altLang="en-US" sz="2800" b="1" dirty="0">
                    <a:solidFill>
                      <a:srgbClr val="FF00FF"/>
                    </a:solidFill>
                    <a:latin typeface="Times New Roman" panose="02020603050405020304" pitchFamily="18" charset="0"/>
                    <a:ea typeface="华文中宋" panose="02010600040101010101" pitchFamily="2" charset="-122"/>
                  </a:rPr>
                  <a:t>：</a:t>
                </a:r>
                <a14:m>
                  <m:oMath xmlns:m="http://schemas.openxmlformats.org/officeDocument/2006/math">
                    <m:r>
                      <a:rPr lang="en-US" altLang="zh-CN" sz="2800" b="1" i="1" smtClean="0">
                        <a:solidFill>
                          <a:srgbClr val="000066"/>
                        </a:solidFill>
                        <a:latin typeface="Cambria Math" panose="02040503050406030204" pitchFamily="18" charset="0"/>
                        <a:ea typeface="华文中宋" panose="02010600040101010101" pitchFamily="2" charset="-122"/>
                      </a:rPr>
                      <m:t>𝑬</m:t>
                    </m:r>
                    <m:r>
                      <a:rPr lang="en-US" altLang="zh-CN" sz="2800" b="1" i="1" smtClean="0">
                        <a:solidFill>
                          <a:srgbClr val="000066"/>
                        </a:solidFill>
                        <a:latin typeface="Cambria Math" panose="02040503050406030204" pitchFamily="18" charset="0"/>
                        <a:ea typeface="华文中宋" panose="02010600040101010101" pitchFamily="2" charset="-122"/>
                      </a:rPr>
                      <m:t>=</m:t>
                    </m:r>
                    <m:d>
                      <m:dPr>
                        <m:ctrlPr>
                          <a:rPr lang="en-US" altLang="zh-CN" sz="2800" b="1" i="1" smtClean="0">
                            <a:solidFill>
                              <a:srgbClr val="000066"/>
                            </a:solidFill>
                            <a:latin typeface="Cambria Math" panose="02040503050406030204" pitchFamily="18" charset="0"/>
                            <a:ea typeface="华文中宋" panose="02010600040101010101" pitchFamily="2" charset="-122"/>
                          </a:rPr>
                        </m:ctrlPr>
                      </m:dPr>
                      <m:e>
                        <m:r>
                          <a:rPr lang="en-US" altLang="zh-CN" sz="2800" b="1" i="1" smtClean="0">
                            <a:solidFill>
                              <a:srgbClr val="000066"/>
                            </a:solidFill>
                            <a:latin typeface="Cambria Math" panose="02040503050406030204" pitchFamily="18" charset="0"/>
                            <a:ea typeface="华文中宋" panose="02010600040101010101" pitchFamily="2" charset="-122"/>
                          </a:rPr>
                          <m:t>𝟏</m:t>
                        </m:r>
                        <m:r>
                          <a:rPr lang="en-US" altLang="zh-CN" sz="2800" b="1" i="1" smtClean="0">
                            <a:solidFill>
                              <a:srgbClr val="000066"/>
                            </a:solidFill>
                            <a:latin typeface="Cambria Math" panose="02040503050406030204" pitchFamily="18" charset="0"/>
                            <a:ea typeface="华文中宋" panose="02010600040101010101" pitchFamily="2" charset="-122"/>
                          </a:rPr>
                          <m:t>−</m:t>
                        </m:r>
                        <m:r>
                          <a:rPr lang="en-US" altLang="zh-CN" sz="2800" b="1" i="1" smtClean="0">
                            <a:solidFill>
                              <a:srgbClr val="000066"/>
                            </a:solidFill>
                            <a:latin typeface="Cambria Math" panose="02040503050406030204" pitchFamily="18" charset="0"/>
                            <a:ea typeface="华文中宋" panose="02010600040101010101" pitchFamily="2" charset="-122"/>
                          </a:rPr>
                          <m:t>𝑹</m:t>
                        </m:r>
                      </m:e>
                    </m:d>
                    <m:r>
                      <a:rPr lang="en-US" altLang="zh-CN" sz="2800" b="1" i="1" smtClean="0">
                        <a:solidFill>
                          <a:srgbClr val="000066"/>
                        </a:solidFill>
                        <a:latin typeface="Cambria Math" panose="02040503050406030204" pitchFamily="18" charset="0"/>
                        <a:ea typeface="Cambria Math" panose="02040503050406030204" pitchFamily="18" charset="0"/>
                      </a:rPr>
                      <m:t>⋅</m:t>
                    </m:r>
                    <m:r>
                      <a:rPr lang="en-US" altLang="zh-CN" sz="2800" b="1" i="1" smtClean="0">
                        <a:solidFill>
                          <a:srgbClr val="000066"/>
                        </a:solidFill>
                        <a:latin typeface="Cambria Math" panose="02040503050406030204" pitchFamily="18" charset="0"/>
                        <a:ea typeface="Cambria Math" panose="02040503050406030204" pitchFamily="18" charset="0"/>
                      </a:rPr>
                      <m:t>𝟏𝟎𝟎</m:t>
                    </m:r>
                    <m:r>
                      <a:rPr lang="en-US" altLang="zh-CN" sz="2800" b="1" i="1" smtClean="0">
                        <a:solidFill>
                          <a:srgbClr val="000066"/>
                        </a:solidFill>
                        <a:latin typeface="Cambria Math" panose="02040503050406030204" pitchFamily="18" charset="0"/>
                        <a:ea typeface="Cambria Math" panose="02040503050406030204" pitchFamily="18" charset="0"/>
                      </a:rPr>
                      <m:t>%</m:t>
                    </m:r>
                  </m:oMath>
                </a14:m>
                <a:r>
                  <a:rPr lang="en-US" altLang="zh-CN" sz="2800" b="1" dirty="0">
                    <a:solidFill>
                      <a:srgbClr val="000066"/>
                    </a:solidFill>
                    <a:latin typeface="Times New Roman" panose="02020603050405020304" pitchFamily="18" charset="0"/>
                    <a:ea typeface="华文中宋" panose="02010600040101010101" pitchFamily="2" charset="-122"/>
                  </a:rPr>
                  <a:t>                                         (4)</a:t>
                </a:r>
              </a:p>
              <a:p>
                <a:pPr marL="0" lvl="1">
                  <a:spcAft>
                    <a:spcPts val="600"/>
                  </a:spcAft>
                </a:pPr>
                <a:r>
                  <a:rPr lang="en-US" altLang="zh-CN" sz="2800" b="1" dirty="0">
                    <a:solidFill>
                      <a:srgbClr val="000066"/>
                    </a:solidFill>
                    <a:latin typeface="Times New Roman" panose="02020603050405020304" pitchFamily="18" charset="0"/>
                    <a:ea typeface="华文中宋" panose="02010600040101010101" pitchFamily="2" charset="-122"/>
                  </a:rPr>
                  <a:t>       </a:t>
                </a:r>
                <a:r>
                  <a:rPr lang="zh-CN" altLang="en-US" sz="2800" b="1" dirty="0">
                    <a:solidFill>
                      <a:srgbClr val="000066"/>
                    </a:solidFill>
                    <a:latin typeface="Times New Roman" panose="02020603050405020304" pitchFamily="18" charset="0"/>
                    <a:ea typeface="华文中宋" panose="02010600040101010101" pitchFamily="2" charset="-122"/>
                  </a:rPr>
                  <a:t>其中</a:t>
                </a:r>
                <a14:m>
                  <m:oMath xmlns:m="http://schemas.openxmlformats.org/officeDocument/2006/math">
                    <m:r>
                      <a:rPr lang="en-US" altLang="zh-CN" sz="2800" b="1" i="1">
                        <a:solidFill>
                          <a:srgbClr val="000066"/>
                        </a:solidFill>
                        <a:latin typeface="Cambria Math" panose="02040503050406030204" pitchFamily="18" charset="0"/>
                        <a:ea typeface="华文中宋" panose="02010600040101010101" pitchFamily="2" charset="-122"/>
                      </a:rPr>
                      <m:t>𝑹</m:t>
                    </m:r>
                  </m:oMath>
                </a14:m>
                <a:r>
                  <a:rPr lang="zh-CN" altLang="en-US" sz="2800" b="1" dirty="0">
                    <a:solidFill>
                      <a:srgbClr val="000066"/>
                    </a:solidFill>
                    <a:latin typeface="Times New Roman" panose="02020603050405020304" pitchFamily="18" charset="0"/>
                    <a:ea typeface="华文中宋" panose="02010600040101010101" pitchFamily="2" charset="-122"/>
                  </a:rPr>
                  <a:t>为碰撞后与碰撞前的动能之比</a:t>
                </a:r>
                <a14:m>
                  <m:oMath xmlns:m="http://schemas.openxmlformats.org/officeDocument/2006/math">
                    <m:r>
                      <a:rPr lang="en-US" altLang="zh-CN" sz="2800" b="1" i="0" smtClean="0">
                        <a:solidFill>
                          <a:srgbClr val="000066"/>
                        </a:solidFill>
                        <a:latin typeface="Cambria Math" panose="02040503050406030204" pitchFamily="18" charset="0"/>
                        <a:ea typeface="华文中宋" panose="02010600040101010101" pitchFamily="2" charset="-122"/>
                      </a:rPr>
                      <m:t>(</m:t>
                    </m:r>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𝒗</m:t>
                        </m:r>
                      </m:e>
                      <m:sub>
                        <m:r>
                          <a:rPr lang="en-US" altLang="zh-CN" sz="2800" b="1" i="1">
                            <a:solidFill>
                              <a:srgbClr val="000066"/>
                            </a:solidFill>
                            <a:latin typeface="Cambria Math" panose="02040503050406030204" pitchFamily="18" charset="0"/>
                            <a:ea typeface="华文中宋" panose="02010600040101010101" pitchFamily="2" charset="-122"/>
                          </a:rPr>
                          <m:t>𝟐𝟎</m:t>
                        </m:r>
                      </m:sub>
                    </m:sSub>
                    <m:r>
                      <a:rPr lang="en-US" altLang="zh-CN" sz="2800" b="1" i="1">
                        <a:solidFill>
                          <a:srgbClr val="000066"/>
                        </a:solidFill>
                        <a:latin typeface="Cambria Math" panose="02040503050406030204" pitchFamily="18" charset="0"/>
                        <a:ea typeface="华文中宋" panose="02010600040101010101" pitchFamily="2" charset="-122"/>
                      </a:rPr>
                      <m:t>=</m:t>
                    </m:r>
                    <m:r>
                      <a:rPr lang="en-US" altLang="zh-CN" sz="2800" b="1" i="1">
                        <a:solidFill>
                          <a:srgbClr val="000066"/>
                        </a:solidFill>
                        <a:latin typeface="Cambria Math" panose="02040503050406030204" pitchFamily="18" charset="0"/>
                        <a:ea typeface="华文中宋" panose="02010600040101010101" pitchFamily="2" charset="-122"/>
                      </a:rPr>
                      <m:t>𝟎</m:t>
                    </m:r>
                    <m:r>
                      <a:rPr lang="en-US" altLang="zh-CN" sz="2800" b="1" i="1" smtClean="0">
                        <a:solidFill>
                          <a:srgbClr val="000066"/>
                        </a:solidFill>
                        <a:latin typeface="Cambria Math" panose="02040503050406030204" pitchFamily="18" charset="0"/>
                        <a:ea typeface="华文中宋" panose="02010600040101010101" pitchFamily="2" charset="-122"/>
                      </a:rPr>
                      <m:t>)</m:t>
                    </m:r>
                    <m:r>
                      <a:rPr lang="en-US" altLang="zh-CN" sz="2800" b="1" i="1">
                        <a:solidFill>
                          <a:srgbClr val="000066"/>
                        </a:solidFill>
                        <a:latin typeface="Cambria Math" panose="02040503050406030204" pitchFamily="18" charset="0"/>
                        <a:ea typeface="华文中宋" panose="02010600040101010101" pitchFamily="2" charset="-122"/>
                      </a:rPr>
                      <m:t> </m:t>
                    </m:r>
                  </m:oMath>
                </a14:m>
                <a:r>
                  <a:rPr lang="zh-CN" altLang="en-US" sz="2800" b="1" dirty="0">
                    <a:solidFill>
                      <a:srgbClr val="000066"/>
                    </a:solidFill>
                    <a:latin typeface="Times New Roman" panose="02020603050405020304" pitchFamily="18" charset="0"/>
                    <a:ea typeface="华文中宋" panose="02010600040101010101" pitchFamily="2" charset="-122"/>
                  </a:rPr>
                  <a:t>： </a:t>
                </a:r>
                <a14:m>
                  <m:oMath xmlns:m="http://schemas.openxmlformats.org/officeDocument/2006/math">
                    <m:r>
                      <a:rPr lang="en-US" altLang="zh-CN" sz="2800" b="1" i="1" smtClean="0">
                        <a:solidFill>
                          <a:srgbClr val="000066"/>
                        </a:solidFill>
                        <a:latin typeface="Cambria Math" panose="02040503050406030204" pitchFamily="18" charset="0"/>
                        <a:ea typeface="华文中宋" panose="02010600040101010101" pitchFamily="2" charset="-122"/>
                      </a:rPr>
                      <m:t>𝑹</m:t>
                    </m:r>
                    <m:r>
                      <a:rPr lang="en-US" altLang="zh-CN" sz="2800" b="1" i="1" smtClean="0">
                        <a:solidFill>
                          <a:srgbClr val="000066"/>
                        </a:solidFill>
                        <a:latin typeface="Cambria Math" panose="02040503050406030204" pitchFamily="18" charset="0"/>
                        <a:ea typeface="华文中宋" panose="02010600040101010101" pitchFamily="2" charset="-122"/>
                      </a:rPr>
                      <m:t>=</m:t>
                    </m:r>
                    <m:f>
                      <m:fPr>
                        <m:ctrlPr>
                          <a:rPr lang="en-US" altLang="zh-CN" sz="2800" b="1" i="1" smtClean="0">
                            <a:solidFill>
                              <a:srgbClr val="000066"/>
                            </a:solidFill>
                            <a:latin typeface="Cambria Math" panose="02040503050406030204" pitchFamily="18" charset="0"/>
                            <a:ea typeface="华文中宋" panose="02010600040101010101" pitchFamily="2" charset="-122"/>
                          </a:rPr>
                        </m:ctrlPr>
                      </m:fPr>
                      <m:num>
                        <m:sSub>
                          <m:sSubPr>
                            <m:ctrlPr>
                              <a:rPr lang="en-US" altLang="zh-CN" sz="2800" b="1" i="1" smtClean="0">
                                <a:solidFill>
                                  <a:srgbClr val="000066"/>
                                </a:solidFill>
                                <a:latin typeface="Cambria Math" panose="02040503050406030204" pitchFamily="18" charset="0"/>
                                <a:ea typeface="华文中宋" panose="02010600040101010101" pitchFamily="2" charset="-122"/>
                              </a:rPr>
                            </m:ctrlPr>
                          </m:sSubPr>
                          <m:e>
                            <m:r>
                              <a:rPr lang="en-US" altLang="zh-CN" sz="2800" b="1" i="1" smtClean="0">
                                <a:solidFill>
                                  <a:srgbClr val="000066"/>
                                </a:solidFill>
                                <a:latin typeface="Cambria Math" panose="02040503050406030204" pitchFamily="18" charset="0"/>
                                <a:ea typeface="华文中宋" panose="02010600040101010101" pitchFamily="2" charset="-122"/>
                              </a:rPr>
                              <m:t>𝒎</m:t>
                            </m:r>
                          </m:e>
                          <m:sub>
                            <m:r>
                              <a:rPr lang="en-US" altLang="zh-CN" sz="2800" b="1" i="1" smtClean="0">
                                <a:solidFill>
                                  <a:srgbClr val="000066"/>
                                </a:solidFill>
                                <a:latin typeface="Cambria Math" panose="02040503050406030204" pitchFamily="18" charset="0"/>
                                <a:ea typeface="华文中宋" panose="02010600040101010101" pitchFamily="2" charset="-122"/>
                              </a:rPr>
                              <m:t>𝟏</m:t>
                            </m:r>
                          </m:sub>
                        </m:sSub>
                        <m:r>
                          <a:rPr lang="en-US" altLang="zh-CN" sz="2800" b="1" i="1" smtClean="0">
                            <a:solidFill>
                              <a:srgbClr val="000066"/>
                            </a:solidFill>
                            <a:latin typeface="Cambria Math" panose="02040503050406030204" pitchFamily="18" charset="0"/>
                            <a:ea typeface="华文中宋" panose="02010600040101010101" pitchFamily="2" charset="-122"/>
                          </a:rPr>
                          <m:t>+</m:t>
                        </m:r>
                        <m:sSub>
                          <m:sSubPr>
                            <m:ctrlPr>
                              <a:rPr lang="en-US" altLang="zh-CN" sz="2800" b="1" i="1" smtClean="0">
                                <a:solidFill>
                                  <a:srgbClr val="000066"/>
                                </a:solidFill>
                                <a:latin typeface="Cambria Math" panose="02040503050406030204" pitchFamily="18" charset="0"/>
                                <a:ea typeface="华文中宋" panose="02010600040101010101" pitchFamily="2" charset="-122"/>
                              </a:rPr>
                            </m:ctrlPr>
                          </m:sSubPr>
                          <m:e>
                            <m:r>
                              <a:rPr lang="en-US" altLang="zh-CN" sz="2800" b="1" i="1" smtClean="0">
                                <a:solidFill>
                                  <a:srgbClr val="000066"/>
                                </a:solidFill>
                                <a:latin typeface="Cambria Math" panose="02040503050406030204" pitchFamily="18" charset="0"/>
                                <a:ea typeface="华文中宋" panose="02010600040101010101" pitchFamily="2" charset="-122"/>
                              </a:rPr>
                              <m:t>𝒎</m:t>
                            </m:r>
                          </m:e>
                          <m:sub>
                            <m:r>
                              <a:rPr lang="en-US" altLang="zh-CN" sz="2800" b="1" i="1" smtClean="0">
                                <a:solidFill>
                                  <a:srgbClr val="000066"/>
                                </a:solidFill>
                                <a:latin typeface="Cambria Math" panose="02040503050406030204" pitchFamily="18" charset="0"/>
                                <a:ea typeface="华文中宋" panose="02010600040101010101" pitchFamily="2" charset="-122"/>
                              </a:rPr>
                              <m:t>𝟐</m:t>
                            </m:r>
                          </m:sub>
                        </m:sSub>
                        <m:sSup>
                          <m:sSupPr>
                            <m:ctrlPr>
                              <a:rPr lang="en-US" altLang="zh-CN" sz="2800" b="1" i="1" smtClean="0">
                                <a:solidFill>
                                  <a:srgbClr val="000066"/>
                                </a:solidFill>
                                <a:latin typeface="Cambria Math" panose="02040503050406030204" pitchFamily="18" charset="0"/>
                                <a:ea typeface="华文中宋" panose="02010600040101010101" pitchFamily="2" charset="-122"/>
                              </a:rPr>
                            </m:ctrlPr>
                          </m:sSupPr>
                          <m:e>
                            <m:r>
                              <a:rPr lang="en-US" altLang="zh-CN" sz="2800" b="1" i="1" smtClean="0">
                                <a:solidFill>
                                  <a:srgbClr val="000066"/>
                                </a:solidFill>
                                <a:latin typeface="Cambria Math" panose="02040503050406030204" pitchFamily="18" charset="0"/>
                                <a:ea typeface="华文中宋" panose="02010600040101010101" pitchFamily="2" charset="-122"/>
                              </a:rPr>
                              <m:t>𝒆</m:t>
                            </m:r>
                          </m:e>
                          <m:sup>
                            <m:r>
                              <a:rPr lang="en-US" altLang="zh-CN" sz="2800" b="1" i="1" smtClean="0">
                                <a:solidFill>
                                  <a:srgbClr val="000066"/>
                                </a:solidFill>
                                <a:latin typeface="Cambria Math" panose="02040503050406030204" pitchFamily="18" charset="0"/>
                                <a:ea typeface="华文中宋" panose="02010600040101010101" pitchFamily="2" charset="-122"/>
                              </a:rPr>
                              <m:t>𝟐</m:t>
                            </m:r>
                          </m:sup>
                        </m:sSup>
                      </m:num>
                      <m:den>
                        <m:sSub>
                          <m:sSubPr>
                            <m:ctrlPr>
                              <a:rPr lang="en-US" altLang="zh-CN" sz="2800" b="1" i="1" smtClean="0">
                                <a:solidFill>
                                  <a:srgbClr val="000066"/>
                                </a:solidFill>
                                <a:latin typeface="Cambria Math" panose="02040503050406030204" pitchFamily="18" charset="0"/>
                                <a:ea typeface="华文中宋" panose="02010600040101010101" pitchFamily="2" charset="-122"/>
                              </a:rPr>
                            </m:ctrlPr>
                          </m:sSubPr>
                          <m:e>
                            <m:r>
                              <a:rPr lang="en-US" altLang="zh-CN" sz="2800" b="1" i="1" smtClean="0">
                                <a:solidFill>
                                  <a:srgbClr val="000066"/>
                                </a:solidFill>
                                <a:latin typeface="Cambria Math" panose="02040503050406030204" pitchFamily="18" charset="0"/>
                                <a:ea typeface="华文中宋" panose="02010600040101010101" pitchFamily="2" charset="-122"/>
                              </a:rPr>
                              <m:t>𝒎</m:t>
                            </m:r>
                          </m:e>
                          <m:sub>
                            <m:r>
                              <a:rPr lang="en-US" altLang="zh-CN" sz="2800" b="1" i="1" smtClean="0">
                                <a:solidFill>
                                  <a:srgbClr val="000066"/>
                                </a:solidFill>
                                <a:latin typeface="Cambria Math" panose="02040503050406030204" pitchFamily="18" charset="0"/>
                                <a:ea typeface="华文中宋" panose="02010600040101010101" pitchFamily="2" charset="-122"/>
                              </a:rPr>
                              <m:t>𝟏</m:t>
                            </m:r>
                          </m:sub>
                        </m:sSub>
                        <m:r>
                          <a:rPr lang="en-US" altLang="zh-CN" sz="2800" b="1" i="1" smtClean="0">
                            <a:solidFill>
                              <a:srgbClr val="000066"/>
                            </a:solidFill>
                            <a:latin typeface="Cambria Math" panose="02040503050406030204" pitchFamily="18" charset="0"/>
                            <a:ea typeface="华文中宋" panose="02010600040101010101" pitchFamily="2" charset="-122"/>
                          </a:rPr>
                          <m:t>+</m:t>
                        </m:r>
                        <m:sSub>
                          <m:sSubPr>
                            <m:ctrlPr>
                              <a:rPr lang="en-US" altLang="zh-CN" sz="2800" b="1" i="1" smtClean="0">
                                <a:solidFill>
                                  <a:srgbClr val="000066"/>
                                </a:solidFill>
                                <a:latin typeface="Cambria Math" panose="02040503050406030204" pitchFamily="18" charset="0"/>
                                <a:ea typeface="华文中宋" panose="02010600040101010101" pitchFamily="2" charset="-122"/>
                              </a:rPr>
                            </m:ctrlPr>
                          </m:sSubPr>
                          <m:e>
                            <m:r>
                              <a:rPr lang="en-US" altLang="zh-CN" sz="2800" b="1" i="1" smtClean="0">
                                <a:solidFill>
                                  <a:srgbClr val="000066"/>
                                </a:solidFill>
                                <a:latin typeface="Cambria Math" panose="02040503050406030204" pitchFamily="18" charset="0"/>
                                <a:ea typeface="华文中宋" panose="02010600040101010101" pitchFamily="2" charset="-122"/>
                              </a:rPr>
                              <m:t>𝒎</m:t>
                            </m:r>
                          </m:e>
                          <m:sub>
                            <m:r>
                              <a:rPr lang="en-US" altLang="zh-CN" sz="2800" b="1" i="1" smtClean="0">
                                <a:solidFill>
                                  <a:srgbClr val="000066"/>
                                </a:solidFill>
                                <a:latin typeface="Cambria Math" panose="02040503050406030204" pitchFamily="18" charset="0"/>
                                <a:ea typeface="华文中宋" panose="02010600040101010101" pitchFamily="2" charset="-122"/>
                              </a:rPr>
                              <m:t>𝟐</m:t>
                            </m:r>
                          </m:sub>
                        </m:sSub>
                      </m:den>
                    </m:f>
                  </m:oMath>
                </a14:m>
                <a:endParaRPr lang="en-US" altLang="zh-CN" sz="2800" b="1" dirty="0">
                  <a:solidFill>
                    <a:srgbClr val="000066"/>
                  </a:solidFill>
                  <a:latin typeface="Times New Roman" panose="02020603050405020304" pitchFamily="18" charset="0"/>
                  <a:ea typeface="华文中宋" panose="02010600040101010101" pitchFamily="2" charset="-122"/>
                </a:endParaRPr>
              </a:p>
            </p:txBody>
          </p:sp>
        </mc:Choice>
        <mc:Fallback xmlns="">
          <p:sp>
            <p:nvSpPr>
              <p:cNvPr id="568322" name="Text Box 2"/>
              <p:cNvSpPr txBox="1">
                <a:spLocks noRot="1" noChangeAspect="1" noMove="1" noResize="1" noEditPoints="1" noAdjustHandles="1" noChangeArrowheads="1" noChangeShapeType="1" noTextEdit="1"/>
              </p:cNvSpPr>
              <p:nvPr/>
            </p:nvSpPr>
            <p:spPr bwMode="auto">
              <a:xfrm>
                <a:off x="554313" y="1082990"/>
                <a:ext cx="11383044" cy="5012783"/>
              </a:xfrm>
              <a:prstGeom prst="rect">
                <a:avLst/>
              </a:prstGeom>
              <a:blipFill>
                <a:blip r:embed="rId2"/>
                <a:stretch>
                  <a:fillRect l="-1125" t="-1338"/>
                </a:stretch>
              </a:blipFill>
              <a:ln>
                <a:noFill/>
              </a:ln>
              <a:effectLst/>
              <a:extLst/>
            </p:spPr>
            <p:txBody>
              <a:bodyPr/>
              <a:lstStyle/>
              <a:p>
                <a:r>
                  <a:rPr lang="zh-CN" altLang="en-US">
                    <a:noFill/>
                  </a:rPr>
                  <a:t> </a:t>
                </a:r>
              </a:p>
            </p:txBody>
          </p:sp>
        </mc:Fallback>
      </mc:AlternateContent>
      <p:sp>
        <p:nvSpPr>
          <p:cNvPr id="4" name="Rectangle 38">
            <a:extLst>
              <a:ext uri="{FF2B5EF4-FFF2-40B4-BE49-F238E27FC236}">
                <a16:creationId xmlns:a16="http://schemas.microsoft.com/office/drawing/2014/main" id="{349565FA-0860-4B6B-9FCD-653CF9125632}"/>
              </a:ext>
            </a:extLst>
          </p:cNvPr>
          <p:cNvSpPr>
            <a:spLocks noChangeArrowheads="1"/>
          </p:cNvSpPr>
          <p:nvPr/>
        </p:nvSpPr>
        <p:spPr bwMode="auto">
          <a:xfrm>
            <a:off x="155875" y="248758"/>
            <a:ext cx="63369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三、实验原理</a:t>
            </a:r>
            <a:r>
              <a:rPr lang="en-US" altLang="zh-CN" sz="3200" b="1" dirty="0">
                <a:solidFill>
                  <a:srgbClr val="FF0000"/>
                </a:solidFill>
                <a:latin typeface="华文中宋" panose="02010600040101010101" pitchFamily="2" charset="-122"/>
                <a:ea typeface="华文中宋" panose="02010600040101010101" pitchFamily="2" charset="-122"/>
              </a:rPr>
              <a:t>/</a:t>
            </a:r>
            <a:r>
              <a:rPr lang="en-US" altLang="zh-CN" sz="2800" b="1" dirty="0">
                <a:solidFill>
                  <a:srgbClr val="006666"/>
                </a:solidFill>
                <a:latin typeface="微软雅黑" panose="020B0503020204020204" pitchFamily="34" charset="-122"/>
                <a:ea typeface="微软雅黑" panose="020B0503020204020204" pitchFamily="34" charset="-122"/>
              </a:rPr>
              <a:t> 3.2</a:t>
            </a:r>
            <a:r>
              <a:rPr lang="zh-CN" altLang="en-US" sz="2800" b="1" dirty="0">
                <a:solidFill>
                  <a:srgbClr val="006666"/>
                </a:solidFill>
                <a:latin typeface="微软雅黑" panose="020B0503020204020204" pitchFamily="34" charset="-122"/>
                <a:ea typeface="微软雅黑" panose="020B0503020204020204" pitchFamily="34" charset="-122"/>
              </a:rPr>
              <a:t> 动量守恒定律</a:t>
            </a:r>
          </a:p>
        </p:txBody>
      </p:sp>
    </p:spTree>
    <p:extLst>
      <p:ext uri="{BB962C8B-B14F-4D97-AF65-F5344CB8AC3E}">
        <p14:creationId xmlns:p14="http://schemas.microsoft.com/office/powerpoint/2010/main" val="20384283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8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 name="Text Box 2"/>
              <p:cNvSpPr txBox="1">
                <a:spLocks noChangeArrowheads="1"/>
              </p:cNvSpPr>
              <p:nvPr/>
            </p:nvSpPr>
            <p:spPr bwMode="auto">
              <a:xfrm>
                <a:off x="486135" y="1293251"/>
                <a:ext cx="9456516" cy="457048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indent="457200" algn="just">
                  <a:spcAft>
                    <a:spcPts val="600"/>
                  </a:spcAft>
                </a:pPr>
                <a:r>
                  <a:rPr lang="zh-CN" altLang="en-US" sz="2600" b="1" dirty="0">
                    <a:solidFill>
                      <a:srgbClr val="000066"/>
                    </a:solidFill>
                    <a:latin typeface="Times New Roman" panose="02020603050405020304" pitchFamily="18" charset="0"/>
                    <a:ea typeface="华文中宋" panose="02010600040101010101" pitchFamily="2" charset="-122"/>
                  </a:rPr>
                  <a:t> 在气垫导轨的一侧安装两个光电门，它是计时装置的传感器，连接在毫秒计时器上。滑块上装有一宽度为</a:t>
                </a:r>
                <a14:m>
                  <m:oMath xmlns:m="http://schemas.openxmlformats.org/officeDocument/2006/math">
                    <m:sSub>
                      <m:sSubPr>
                        <m:ctrlPr>
                          <a:rPr lang="en-US" altLang="zh-CN" sz="2600" b="1" i="1" smtClean="0">
                            <a:solidFill>
                              <a:srgbClr val="000066"/>
                            </a:solidFill>
                            <a:latin typeface="Cambria Math" panose="02040503050406030204" pitchFamily="18" charset="0"/>
                            <a:ea typeface="华文中宋" panose="02010600040101010101" pitchFamily="2" charset="-122"/>
                          </a:rPr>
                        </m:ctrlPr>
                      </m:sSubPr>
                      <m:e>
                        <m:r>
                          <a:rPr lang="zh-CN" altLang="en-US" sz="2600" b="1" i="1" smtClean="0">
                            <a:solidFill>
                              <a:srgbClr val="000066"/>
                            </a:solidFill>
                            <a:latin typeface="Cambria Math" panose="02040503050406030204" pitchFamily="18" charset="0"/>
                            <a:ea typeface="华文中宋" panose="02010600040101010101" pitchFamily="2" charset="-122"/>
                          </a:rPr>
                          <m:t>𝚫</m:t>
                        </m:r>
                      </m:e>
                      <m:sub>
                        <m:r>
                          <a:rPr lang="en-US" altLang="zh-CN" sz="2600" b="1" i="1" smtClean="0">
                            <a:solidFill>
                              <a:srgbClr val="000066"/>
                            </a:solidFill>
                            <a:latin typeface="Cambria Math" panose="02040503050406030204" pitchFamily="18" charset="0"/>
                            <a:ea typeface="华文中宋" panose="02010600040101010101" pitchFamily="2" charset="-122"/>
                          </a:rPr>
                          <m:t>𝒙</m:t>
                        </m:r>
                      </m:sub>
                    </m:sSub>
                  </m:oMath>
                </a14:m>
                <a:r>
                  <a:rPr lang="zh-CN" altLang="en-US" sz="2600" b="1" dirty="0">
                    <a:solidFill>
                      <a:srgbClr val="000066"/>
                    </a:solidFill>
                    <a:latin typeface="Times New Roman" panose="02020603050405020304" pitchFamily="18" charset="0"/>
                    <a:ea typeface="华文中宋" panose="02010600040101010101" pitchFamily="2" charset="-122"/>
                  </a:rPr>
                  <a:t>的</a:t>
                </a:r>
                <a:r>
                  <a:rPr lang="en-US" altLang="zh-CN" sz="2600" b="1" dirty="0">
                    <a:solidFill>
                      <a:srgbClr val="000066"/>
                    </a:solidFill>
                    <a:latin typeface="Times New Roman" panose="02020603050405020304" pitchFamily="18" charset="0"/>
                    <a:ea typeface="华文中宋" panose="02010600040101010101" pitchFamily="2" charset="-122"/>
                  </a:rPr>
                  <a:t>U</a:t>
                </a:r>
                <a:r>
                  <a:rPr lang="zh-CN" altLang="en-US" sz="2600" b="1" dirty="0">
                    <a:solidFill>
                      <a:srgbClr val="000066"/>
                    </a:solidFill>
                    <a:latin typeface="Times New Roman" panose="02020603050405020304" pitchFamily="18" charset="0"/>
                    <a:ea typeface="华文中宋" panose="02010600040101010101" pitchFamily="2" charset="-122"/>
                  </a:rPr>
                  <a:t>型挡光片（如右图所示）。当滑块经过光电门时，毫秒计时器测出挡光时间</a:t>
                </a:r>
                <a14:m>
                  <m:oMath xmlns:m="http://schemas.openxmlformats.org/officeDocument/2006/math">
                    <m:sSub>
                      <m:sSubPr>
                        <m:ctrlPr>
                          <a:rPr lang="en-US" altLang="zh-CN" sz="2600" b="1" i="1" smtClean="0">
                            <a:solidFill>
                              <a:srgbClr val="000066"/>
                            </a:solidFill>
                            <a:latin typeface="Cambria Math" panose="02040503050406030204" pitchFamily="18" charset="0"/>
                            <a:ea typeface="华文中宋" panose="02010600040101010101" pitchFamily="2" charset="-122"/>
                          </a:rPr>
                        </m:ctrlPr>
                      </m:sSubPr>
                      <m:e>
                        <m:r>
                          <a:rPr lang="zh-CN" altLang="en-US" sz="2600" b="1" i="1" smtClean="0">
                            <a:solidFill>
                              <a:srgbClr val="000066"/>
                            </a:solidFill>
                            <a:latin typeface="Cambria Math" panose="02040503050406030204" pitchFamily="18" charset="0"/>
                            <a:ea typeface="华文中宋" panose="02010600040101010101" pitchFamily="2" charset="-122"/>
                          </a:rPr>
                          <m:t>𝚫</m:t>
                        </m:r>
                      </m:e>
                      <m:sub>
                        <m:r>
                          <a:rPr lang="en-US" altLang="zh-CN" sz="2600" b="1" i="1" smtClean="0">
                            <a:solidFill>
                              <a:srgbClr val="000066"/>
                            </a:solidFill>
                            <a:latin typeface="Cambria Math" panose="02040503050406030204" pitchFamily="18" charset="0"/>
                            <a:ea typeface="华文中宋" panose="02010600040101010101" pitchFamily="2" charset="-122"/>
                          </a:rPr>
                          <m:t>𝒕</m:t>
                        </m:r>
                      </m:sub>
                    </m:sSub>
                  </m:oMath>
                </a14:m>
                <a:r>
                  <a:rPr lang="zh-CN" altLang="en-US" sz="2600" b="1" dirty="0">
                    <a:solidFill>
                      <a:srgbClr val="000066"/>
                    </a:solidFill>
                    <a:latin typeface="Times New Roman" panose="02020603050405020304" pitchFamily="18" charset="0"/>
                    <a:ea typeface="华文中宋" panose="02010600040101010101" pitchFamily="2" charset="-122"/>
                  </a:rPr>
                  <a:t>，由此可以求出滑块经过该光电门处的瞬时速度。毫秒计时器的“功能”有 </a:t>
                </a:r>
                <a:r>
                  <a:rPr lang="en-US" altLang="zh-CN" sz="2600" b="1" dirty="0">
                    <a:solidFill>
                      <a:srgbClr val="000066"/>
                    </a:solidFill>
                    <a:latin typeface="Times New Roman" panose="02020603050405020304" pitchFamily="18" charset="0"/>
                    <a:ea typeface="华文中宋" panose="02010600040101010101" pitchFamily="2" charset="-122"/>
                  </a:rPr>
                  <a:t>S</a:t>
                </a:r>
                <a:r>
                  <a:rPr lang="en-US" altLang="zh-CN" sz="2600" b="1" baseline="-25000" dirty="0">
                    <a:solidFill>
                      <a:srgbClr val="000066"/>
                    </a:solidFill>
                    <a:latin typeface="Times New Roman" panose="02020603050405020304" pitchFamily="18" charset="0"/>
                    <a:ea typeface="华文中宋" panose="02010600040101010101" pitchFamily="2" charset="-122"/>
                  </a:rPr>
                  <a:t>1 </a:t>
                </a:r>
                <a:r>
                  <a:rPr lang="zh-CN" altLang="en-US" sz="2600" b="1" dirty="0">
                    <a:solidFill>
                      <a:srgbClr val="000066"/>
                    </a:solidFill>
                    <a:latin typeface="Times New Roman" panose="02020603050405020304" pitchFamily="18" charset="0"/>
                    <a:ea typeface="华文中宋" panose="02010600040101010101" pitchFamily="2" charset="-122"/>
                  </a:rPr>
                  <a:t>和 </a:t>
                </a:r>
                <a:r>
                  <a:rPr lang="en-US" altLang="zh-CN" sz="2600" b="1" dirty="0">
                    <a:solidFill>
                      <a:srgbClr val="000066"/>
                    </a:solidFill>
                    <a:latin typeface="Times New Roman" panose="02020603050405020304" pitchFamily="18" charset="0"/>
                    <a:ea typeface="华文中宋" panose="02010600040101010101" pitchFamily="2" charset="-122"/>
                  </a:rPr>
                  <a:t>S</a:t>
                </a:r>
                <a:r>
                  <a:rPr lang="en-US" altLang="zh-CN" sz="2600" b="1" baseline="-25000" dirty="0">
                    <a:solidFill>
                      <a:srgbClr val="000066"/>
                    </a:solidFill>
                    <a:latin typeface="Times New Roman" panose="02020603050405020304" pitchFamily="18" charset="0"/>
                    <a:ea typeface="华文中宋" panose="02010600040101010101" pitchFamily="2" charset="-122"/>
                  </a:rPr>
                  <a:t>2 </a:t>
                </a:r>
                <a:r>
                  <a:rPr lang="zh-CN" altLang="en-US" sz="2600" b="1" dirty="0">
                    <a:solidFill>
                      <a:srgbClr val="000066"/>
                    </a:solidFill>
                    <a:latin typeface="Times New Roman" panose="02020603050405020304" pitchFamily="18" charset="0"/>
                    <a:ea typeface="华文中宋" panose="02010600040101010101" pitchFamily="2" charset="-122"/>
                  </a:rPr>
                  <a:t>两个档位可以选择。如选</a:t>
                </a:r>
                <a:r>
                  <a:rPr lang="en-US" altLang="zh-CN" sz="2600" b="1" dirty="0">
                    <a:solidFill>
                      <a:srgbClr val="000066"/>
                    </a:solidFill>
                    <a:latin typeface="Times New Roman" panose="02020603050405020304" pitchFamily="18" charset="0"/>
                    <a:ea typeface="华文中宋" panose="02010600040101010101" pitchFamily="2" charset="-122"/>
                  </a:rPr>
                  <a:t>S</a:t>
                </a:r>
                <a:r>
                  <a:rPr lang="en-US" altLang="zh-CN" sz="2600" b="1" baseline="-25000" dirty="0">
                    <a:solidFill>
                      <a:srgbClr val="000066"/>
                    </a:solidFill>
                    <a:latin typeface="Times New Roman" panose="02020603050405020304" pitchFamily="18" charset="0"/>
                    <a:ea typeface="华文中宋" panose="02010600040101010101" pitchFamily="2" charset="-122"/>
                  </a:rPr>
                  <a:t>1 </a:t>
                </a:r>
                <a:r>
                  <a:rPr lang="zh-CN" altLang="en-US" sz="2600" b="1" dirty="0">
                    <a:solidFill>
                      <a:srgbClr val="000066"/>
                    </a:solidFill>
                    <a:latin typeface="Times New Roman" panose="02020603050405020304" pitchFamily="18" charset="0"/>
                    <a:ea typeface="华文中宋" panose="02010600040101010101" pitchFamily="2" charset="-122"/>
                  </a:rPr>
                  <a:t>，滑块经过一次光电门会测出两个时间，分别对应</a:t>
                </a:r>
                <a:r>
                  <a:rPr lang="en-US" altLang="zh-CN" sz="2600" b="1" dirty="0">
                    <a:solidFill>
                      <a:srgbClr val="000066"/>
                    </a:solidFill>
                    <a:latin typeface="Times New Roman" panose="02020603050405020304" pitchFamily="18" charset="0"/>
                    <a:ea typeface="华文中宋" panose="02010600040101010101" pitchFamily="2" charset="-122"/>
                  </a:rPr>
                  <a:t>U</a:t>
                </a:r>
                <a:r>
                  <a:rPr lang="zh-CN" altLang="en-US" sz="2600" b="1" dirty="0">
                    <a:solidFill>
                      <a:srgbClr val="000066"/>
                    </a:solidFill>
                    <a:latin typeface="Times New Roman" panose="02020603050405020304" pitchFamily="18" charset="0"/>
                    <a:ea typeface="华文中宋" panose="02010600040101010101" pitchFamily="2" charset="-122"/>
                  </a:rPr>
                  <a:t>型挡光片的两分叉前端经过时的遮光时间。如选</a:t>
                </a:r>
                <a:r>
                  <a:rPr lang="en-US" altLang="zh-CN" sz="2600" b="1" dirty="0">
                    <a:solidFill>
                      <a:srgbClr val="000066"/>
                    </a:solidFill>
                    <a:latin typeface="Times New Roman" panose="02020603050405020304" pitchFamily="18" charset="0"/>
                    <a:ea typeface="华文中宋" panose="02010600040101010101" pitchFamily="2" charset="-122"/>
                  </a:rPr>
                  <a:t>S</a:t>
                </a:r>
                <a:r>
                  <a:rPr lang="en-US" altLang="zh-CN" sz="2600" b="1" baseline="-25000" dirty="0">
                    <a:solidFill>
                      <a:srgbClr val="000066"/>
                    </a:solidFill>
                    <a:latin typeface="Times New Roman" panose="02020603050405020304" pitchFamily="18" charset="0"/>
                    <a:ea typeface="华文中宋" panose="02010600040101010101" pitchFamily="2" charset="-122"/>
                  </a:rPr>
                  <a:t>2 </a:t>
                </a:r>
                <a:r>
                  <a:rPr lang="zh-CN" altLang="en-US" sz="2600" b="1" dirty="0">
                    <a:solidFill>
                      <a:srgbClr val="000066"/>
                    </a:solidFill>
                    <a:latin typeface="Times New Roman" panose="02020603050405020304" pitchFamily="18" charset="0"/>
                    <a:ea typeface="华文中宋" panose="02010600040101010101" pitchFamily="2" charset="-122"/>
                  </a:rPr>
                  <a:t>，滑块经过一次光电门会测出一个时间，对应两分叉前端开始遮光的两个时刻之间的时间，即滑块滑动</a:t>
                </a:r>
                <a14:m>
                  <m:oMath xmlns:m="http://schemas.openxmlformats.org/officeDocument/2006/math">
                    <m:sSub>
                      <m:sSubPr>
                        <m:ctrlPr>
                          <a:rPr lang="en-US" altLang="zh-CN" sz="2600" b="1" i="1">
                            <a:solidFill>
                              <a:srgbClr val="000066"/>
                            </a:solidFill>
                            <a:latin typeface="Cambria Math" panose="02040503050406030204" pitchFamily="18" charset="0"/>
                            <a:ea typeface="华文中宋" panose="02010600040101010101" pitchFamily="2" charset="-122"/>
                          </a:rPr>
                        </m:ctrlPr>
                      </m:sSubPr>
                      <m:e>
                        <m:r>
                          <a:rPr lang="zh-CN" altLang="en-US" sz="2600" b="1" i="1">
                            <a:solidFill>
                              <a:srgbClr val="000066"/>
                            </a:solidFill>
                            <a:latin typeface="Cambria Math" panose="02040503050406030204" pitchFamily="18" charset="0"/>
                            <a:ea typeface="华文中宋" panose="02010600040101010101" pitchFamily="2" charset="-122"/>
                          </a:rPr>
                          <m:t>𝚫</m:t>
                        </m:r>
                      </m:e>
                      <m:sub>
                        <m:r>
                          <a:rPr lang="en-US" altLang="zh-CN" sz="2600" b="1" i="1">
                            <a:solidFill>
                              <a:srgbClr val="000066"/>
                            </a:solidFill>
                            <a:latin typeface="Cambria Math" panose="02040503050406030204" pitchFamily="18" charset="0"/>
                            <a:ea typeface="华文中宋" panose="02010600040101010101" pitchFamily="2" charset="-122"/>
                          </a:rPr>
                          <m:t>𝒙</m:t>
                        </m:r>
                      </m:sub>
                    </m:sSub>
                  </m:oMath>
                </a14:m>
                <a:r>
                  <a:rPr lang="zh-CN" altLang="en-US" sz="2600" b="1" dirty="0">
                    <a:solidFill>
                      <a:srgbClr val="000066"/>
                    </a:solidFill>
                    <a:latin typeface="Times New Roman" panose="02020603050405020304" pitchFamily="18" charset="0"/>
                    <a:ea typeface="华文中宋" panose="02010600040101010101" pitchFamily="2" charset="-122"/>
                  </a:rPr>
                  <a:t>距离所用的时间</a:t>
                </a:r>
                <a14:m>
                  <m:oMath xmlns:m="http://schemas.openxmlformats.org/officeDocument/2006/math">
                    <m:sSub>
                      <m:sSubPr>
                        <m:ctrlPr>
                          <a:rPr lang="en-US" altLang="zh-CN" sz="2600" b="1" i="1">
                            <a:solidFill>
                              <a:srgbClr val="000066"/>
                            </a:solidFill>
                            <a:latin typeface="Cambria Math" panose="02040503050406030204" pitchFamily="18" charset="0"/>
                            <a:ea typeface="华文中宋" panose="02010600040101010101" pitchFamily="2" charset="-122"/>
                          </a:rPr>
                        </m:ctrlPr>
                      </m:sSubPr>
                      <m:e>
                        <m:r>
                          <a:rPr lang="zh-CN" altLang="en-US" sz="2600" b="1" i="1">
                            <a:solidFill>
                              <a:srgbClr val="000066"/>
                            </a:solidFill>
                            <a:latin typeface="Cambria Math" panose="02040503050406030204" pitchFamily="18" charset="0"/>
                            <a:ea typeface="华文中宋" panose="02010600040101010101" pitchFamily="2" charset="-122"/>
                          </a:rPr>
                          <m:t>𝚫</m:t>
                        </m:r>
                      </m:e>
                      <m:sub>
                        <m:r>
                          <a:rPr lang="en-US" altLang="zh-CN" sz="2600" b="1" i="1">
                            <a:solidFill>
                              <a:srgbClr val="000066"/>
                            </a:solidFill>
                            <a:latin typeface="Cambria Math" panose="02040503050406030204" pitchFamily="18" charset="0"/>
                            <a:ea typeface="华文中宋" panose="02010600040101010101" pitchFamily="2" charset="-122"/>
                          </a:rPr>
                          <m:t>𝒕</m:t>
                        </m:r>
                      </m:sub>
                    </m:sSub>
                    <m:r>
                      <a:rPr lang="en-US" altLang="zh-CN" sz="2600" b="1" i="1">
                        <a:solidFill>
                          <a:srgbClr val="000066"/>
                        </a:solidFill>
                        <a:latin typeface="Cambria Math" panose="02040503050406030204" pitchFamily="18" charset="0"/>
                        <a:ea typeface="华文中宋" panose="02010600040101010101" pitchFamily="2" charset="-122"/>
                      </a:rPr>
                      <m:t> </m:t>
                    </m:r>
                  </m:oMath>
                </a14:m>
                <a:r>
                  <a:rPr lang="zh-CN" altLang="en-US" sz="2600" b="1" dirty="0">
                    <a:solidFill>
                      <a:srgbClr val="000066"/>
                    </a:solidFill>
                    <a:latin typeface="Times New Roman" panose="02020603050405020304" pitchFamily="18" charset="0"/>
                    <a:ea typeface="华文中宋" panose="02010600040101010101" pitchFamily="2" charset="-122"/>
                  </a:rPr>
                  <a:t>，该实验中我们选</a:t>
                </a:r>
                <a:r>
                  <a:rPr lang="en-US" altLang="zh-CN" sz="2600" b="1" dirty="0">
                    <a:solidFill>
                      <a:srgbClr val="000066"/>
                    </a:solidFill>
                    <a:latin typeface="Times New Roman" panose="02020603050405020304" pitchFamily="18" charset="0"/>
                    <a:ea typeface="华文中宋" panose="02010600040101010101" pitchFamily="2" charset="-122"/>
                  </a:rPr>
                  <a:t>S</a:t>
                </a:r>
                <a:r>
                  <a:rPr lang="en-US" altLang="zh-CN" sz="2600" b="1" baseline="-25000" dirty="0">
                    <a:solidFill>
                      <a:srgbClr val="000066"/>
                    </a:solidFill>
                    <a:latin typeface="Times New Roman" panose="02020603050405020304" pitchFamily="18" charset="0"/>
                    <a:ea typeface="华文中宋" panose="02010600040101010101" pitchFamily="2" charset="-122"/>
                  </a:rPr>
                  <a:t>2</a:t>
                </a:r>
                <a:r>
                  <a:rPr lang="zh-CN" altLang="en-US" sz="2600" b="1" dirty="0">
                    <a:solidFill>
                      <a:srgbClr val="000066"/>
                    </a:solidFill>
                    <a:latin typeface="Times New Roman" panose="02020603050405020304" pitchFamily="18" charset="0"/>
                    <a:ea typeface="华文中宋" panose="02010600040101010101" pitchFamily="2" charset="-122"/>
                  </a:rPr>
                  <a:t>档位。</a:t>
                </a:r>
                <a:endParaRPr lang="en-US" altLang="zh-CN" sz="2600" b="1" dirty="0">
                  <a:solidFill>
                    <a:srgbClr val="000066"/>
                  </a:solidFill>
                  <a:latin typeface="Times New Roman" panose="02020603050405020304" pitchFamily="18" charset="0"/>
                  <a:ea typeface="华文中宋" panose="02010600040101010101" pitchFamily="2" charset="-122"/>
                </a:endParaRPr>
              </a:p>
              <a:p>
                <a:pPr indent="457200" algn="just">
                  <a:spcAft>
                    <a:spcPts val="600"/>
                  </a:spcAft>
                </a:pPr>
                <a:r>
                  <a:rPr lang="zh-CN" altLang="en-US" sz="2600" b="1" dirty="0">
                    <a:solidFill>
                      <a:srgbClr val="000066"/>
                    </a:solidFill>
                    <a:latin typeface="Times New Roman" panose="02020603050405020304" pitchFamily="18" charset="0"/>
                    <a:ea typeface="华文中宋" panose="02010600040101010101" pitchFamily="2" charset="-122"/>
                  </a:rPr>
                  <a:t>由于</a:t>
                </a:r>
                <a:r>
                  <a:rPr lang="en-US" altLang="zh-CN" sz="2600" b="1" dirty="0">
                    <a:solidFill>
                      <a:srgbClr val="000066"/>
                    </a:solidFill>
                    <a:latin typeface="Times New Roman" panose="02020603050405020304" pitchFamily="18" charset="0"/>
                    <a:ea typeface="华文中宋" panose="02010600040101010101" pitchFamily="2" charset="-122"/>
                  </a:rPr>
                  <a:t>U</a:t>
                </a:r>
                <a:r>
                  <a:rPr lang="zh-CN" altLang="en-US" sz="2600" b="1" dirty="0">
                    <a:solidFill>
                      <a:srgbClr val="000066"/>
                    </a:solidFill>
                    <a:latin typeface="Times New Roman" panose="02020603050405020304" pitchFamily="18" charset="0"/>
                    <a:ea typeface="华文中宋" panose="02010600040101010101" pitchFamily="2" charset="-122"/>
                  </a:rPr>
                  <a:t>型挡光片的尺寸是相同的，因此本实验中计算恢复系数和动能损耗时只需测量滑块质量和相应的时间即可。</a:t>
                </a:r>
              </a:p>
            </p:txBody>
          </p:sp>
        </mc:Choice>
        <mc:Fallback xmlns="">
          <p:sp>
            <p:nvSpPr>
              <p:cNvPr id="27" name="Text Box 2"/>
              <p:cNvSpPr txBox="1">
                <a:spLocks noRot="1" noChangeAspect="1" noMove="1" noResize="1" noEditPoints="1" noAdjustHandles="1" noChangeArrowheads="1" noChangeShapeType="1" noTextEdit="1"/>
              </p:cNvSpPr>
              <p:nvPr/>
            </p:nvSpPr>
            <p:spPr bwMode="auto">
              <a:xfrm>
                <a:off x="486135" y="1293251"/>
                <a:ext cx="9456516" cy="4570482"/>
              </a:xfrm>
              <a:prstGeom prst="rect">
                <a:avLst/>
              </a:prstGeom>
              <a:blipFill>
                <a:blip r:embed="rId2"/>
                <a:stretch>
                  <a:fillRect l="-1161" t="-1200" r="-4642" b="-25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67" name="Rectangle 38"/>
          <p:cNvSpPr>
            <a:spLocks noChangeArrowheads="1"/>
          </p:cNvSpPr>
          <p:nvPr/>
        </p:nvSpPr>
        <p:spPr bwMode="auto">
          <a:xfrm>
            <a:off x="155875" y="248758"/>
            <a:ext cx="674094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三、实验原理</a:t>
            </a:r>
            <a:r>
              <a:rPr lang="en-US" altLang="zh-CN" sz="3600" b="1" dirty="0">
                <a:solidFill>
                  <a:srgbClr val="FF0000"/>
                </a:solidFill>
                <a:latin typeface="华文中宋" panose="02010600040101010101" pitchFamily="2" charset="-122"/>
                <a:ea typeface="华文中宋" panose="02010600040101010101" pitchFamily="2" charset="-122"/>
              </a:rPr>
              <a:t>/</a:t>
            </a:r>
            <a:r>
              <a:rPr lang="en-US" altLang="zh-CN" sz="3200" b="1" dirty="0">
                <a:solidFill>
                  <a:srgbClr val="006666"/>
                </a:solidFill>
                <a:latin typeface="微软雅黑" panose="020B0503020204020204" pitchFamily="34" charset="-122"/>
                <a:ea typeface="微软雅黑" panose="020B0503020204020204" pitchFamily="34" charset="-122"/>
              </a:rPr>
              <a:t> </a:t>
            </a:r>
            <a:r>
              <a:rPr lang="en-US" altLang="zh-CN" sz="2800" b="1" dirty="0">
                <a:solidFill>
                  <a:srgbClr val="006666"/>
                </a:solidFill>
                <a:latin typeface="微软雅黑" panose="020B0503020204020204" pitchFamily="34" charset="-122"/>
                <a:ea typeface="微软雅黑" panose="020B0503020204020204" pitchFamily="34" charset="-122"/>
              </a:rPr>
              <a:t>3.3</a:t>
            </a:r>
            <a:r>
              <a:rPr lang="zh-CN" altLang="en-US" sz="2800" b="1" dirty="0">
                <a:solidFill>
                  <a:srgbClr val="006666"/>
                </a:solidFill>
                <a:latin typeface="微软雅黑" panose="020B0503020204020204" pitchFamily="34" charset="-122"/>
                <a:ea typeface="微软雅黑" panose="020B0503020204020204" pitchFamily="34" charset="-122"/>
              </a:rPr>
              <a:t> 瞬时速度的测量</a:t>
            </a:r>
          </a:p>
        </p:txBody>
      </p:sp>
      <p:pic>
        <p:nvPicPr>
          <p:cNvPr id="2" name="图片 1">
            <a:extLst>
              <a:ext uri="{FF2B5EF4-FFF2-40B4-BE49-F238E27FC236}">
                <a16:creationId xmlns:a16="http://schemas.microsoft.com/office/drawing/2014/main" id="{C9376405-2AB1-4E40-9C27-A530E3C5B0AA}"/>
              </a:ext>
            </a:extLst>
          </p:cNvPr>
          <p:cNvPicPr>
            <a:picLocks noChangeAspect="1"/>
          </p:cNvPicPr>
          <p:nvPr/>
        </p:nvPicPr>
        <p:blipFill>
          <a:blip r:embed="rId3"/>
          <a:stretch>
            <a:fillRect/>
          </a:stretch>
        </p:blipFill>
        <p:spPr>
          <a:xfrm>
            <a:off x="10243595" y="1575253"/>
            <a:ext cx="1618043" cy="3929534"/>
          </a:xfrm>
          <a:prstGeom prst="rect">
            <a:avLst/>
          </a:prstGeom>
        </p:spPr>
      </p:pic>
    </p:spTree>
    <p:extLst>
      <p:ext uri="{BB962C8B-B14F-4D97-AF65-F5344CB8AC3E}">
        <p14:creationId xmlns:p14="http://schemas.microsoft.com/office/powerpoint/2010/main" val="24593675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20" name="Text Box 4"/>
          <p:cNvSpPr txBox="1">
            <a:spLocks noChangeArrowheads="1"/>
          </p:cNvSpPr>
          <p:nvPr/>
        </p:nvSpPr>
        <p:spPr bwMode="auto">
          <a:xfrm>
            <a:off x="155875" y="1400538"/>
            <a:ext cx="4184631"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lgn="just"/>
            <a:r>
              <a:rPr lang="zh-CN" altLang="en-US" sz="2600" b="1" dirty="0">
                <a:solidFill>
                  <a:srgbClr val="002060"/>
                </a:solidFill>
                <a:latin typeface="华文中宋" panose="02010600040101010101" pitchFamily="2" charset="-122"/>
                <a:ea typeface="华文中宋" panose="02010600040101010101" pitchFamily="2" charset="-122"/>
              </a:rPr>
              <a:t>点击“开始实验”后，桌面上可以看到气垫导轨、气泵、光电门和滑块等仪器（如右图）。双击“气垫导轨”可弹出放大图，通过调节横向和纵向的底脚螺丝使导轨水平。通过鼠标左键可把滑块放置在天平或导轨上。光电门和天平没有放大图，当光标移动到相应仪器附近时，下方窗口会提示是否有放大图。</a:t>
            </a:r>
          </a:p>
        </p:txBody>
      </p:sp>
      <p:sp>
        <p:nvSpPr>
          <p:cNvPr id="24" name="Rectangle 38"/>
          <p:cNvSpPr>
            <a:spLocks noChangeArrowheads="1"/>
          </p:cNvSpPr>
          <p:nvPr/>
        </p:nvSpPr>
        <p:spPr bwMode="auto">
          <a:xfrm>
            <a:off x="155875" y="248758"/>
            <a:ext cx="52902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四、实验内容</a:t>
            </a:r>
            <a:r>
              <a:rPr lang="en-US" altLang="zh-CN" sz="3200" b="1" dirty="0">
                <a:solidFill>
                  <a:srgbClr val="FF0000"/>
                </a:solidFill>
                <a:latin typeface="华文中宋" panose="02010600040101010101" pitchFamily="2" charset="-122"/>
                <a:ea typeface="华文中宋" panose="02010600040101010101" pitchFamily="2" charset="-122"/>
              </a:rPr>
              <a:t>/</a:t>
            </a:r>
            <a:r>
              <a:rPr lang="en-US" altLang="zh-CN" sz="2800" b="1" dirty="0">
                <a:solidFill>
                  <a:srgbClr val="006666"/>
                </a:solidFill>
                <a:latin typeface="微软雅黑" panose="020B0503020204020204" pitchFamily="34" charset="-122"/>
                <a:ea typeface="微软雅黑" panose="020B0503020204020204" pitchFamily="34" charset="-122"/>
              </a:rPr>
              <a:t>4.1 </a:t>
            </a:r>
            <a:r>
              <a:rPr lang="zh-CN" altLang="en-US" sz="2800" b="1" dirty="0">
                <a:solidFill>
                  <a:srgbClr val="006666"/>
                </a:solidFill>
                <a:latin typeface="微软雅黑" panose="020B0503020204020204" pitchFamily="34" charset="-122"/>
                <a:ea typeface="微软雅黑" panose="020B0503020204020204" pitchFamily="34" charset="-122"/>
              </a:rPr>
              <a:t>操作提示</a:t>
            </a:r>
          </a:p>
        </p:txBody>
      </p:sp>
      <p:pic>
        <p:nvPicPr>
          <p:cNvPr id="3" name="图片 2">
            <a:extLst>
              <a:ext uri="{FF2B5EF4-FFF2-40B4-BE49-F238E27FC236}">
                <a16:creationId xmlns:a16="http://schemas.microsoft.com/office/drawing/2014/main" id="{CD161E81-3051-44E4-9DE0-0DF38B895388}"/>
              </a:ext>
            </a:extLst>
          </p:cNvPr>
          <p:cNvPicPr>
            <a:picLocks noChangeAspect="1"/>
          </p:cNvPicPr>
          <p:nvPr/>
        </p:nvPicPr>
        <p:blipFill>
          <a:blip r:embed="rId2"/>
          <a:stretch>
            <a:fillRect/>
          </a:stretch>
        </p:blipFill>
        <p:spPr>
          <a:xfrm>
            <a:off x="4581382" y="1157468"/>
            <a:ext cx="7610618" cy="5700531"/>
          </a:xfrm>
          <a:prstGeom prst="rect">
            <a:avLst/>
          </a:prstGeom>
        </p:spPr>
      </p:pic>
    </p:spTree>
    <p:extLst>
      <p:ext uri="{BB962C8B-B14F-4D97-AF65-F5344CB8AC3E}">
        <p14:creationId xmlns:p14="http://schemas.microsoft.com/office/powerpoint/2010/main" val="38794928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2420"/>
                                        </p:tgtEl>
                                        <p:attrNameLst>
                                          <p:attrName>style.visibility</p:attrName>
                                        </p:attrNameLst>
                                      </p:cBhvr>
                                      <p:to>
                                        <p:strVal val="visible"/>
                                      </p:to>
                                    </p:set>
                                    <p:anim calcmode="lin" valueType="num">
                                      <p:cBhvr additive="base">
                                        <p:cTn id="7" dur="500" fill="hold"/>
                                        <p:tgtEl>
                                          <p:spTgt spid="572420"/>
                                        </p:tgtEl>
                                        <p:attrNameLst>
                                          <p:attrName>ppt_x</p:attrName>
                                        </p:attrNameLst>
                                      </p:cBhvr>
                                      <p:tavLst>
                                        <p:tav tm="0">
                                          <p:val>
                                            <p:strVal val="#ppt_x"/>
                                          </p:val>
                                        </p:tav>
                                        <p:tav tm="100000">
                                          <p:val>
                                            <p:strVal val="#ppt_x"/>
                                          </p:val>
                                        </p:tav>
                                      </p:tavLst>
                                    </p:anim>
                                    <p:anim calcmode="lin" valueType="num">
                                      <p:cBhvr additive="base">
                                        <p:cTn id="8" dur="500" fill="hold"/>
                                        <p:tgtEl>
                                          <p:spTgt spid="5724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74466" name="Rectangle 2"/>
              <p:cNvSpPr>
                <a:spLocks noChangeArrowheads="1"/>
              </p:cNvSpPr>
              <p:nvPr/>
            </p:nvSpPr>
            <p:spPr bwMode="auto">
              <a:xfrm>
                <a:off x="1139514" y="1117710"/>
                <a:ext cx="9557733" cy="4154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457200" indent="-457200" algn="just">
                  <a:buFont typeface="+mj-lt"/>
                  <a:buAutoNum type="arabicPeriod"/>
                </a:pPr>
                <a:r>
                  <a:rPr lang="zh-CN" altLang="en-US" sz="2400" b="1" dirty="0">
                    <a:solidFill>
                      <a:srgbClr val="000066"/>
                    </a:solidFill>
                    <a:latin typeface="Times New Roman" panose="02020603050405020304" pitchFamily="18" charset="0"/>
                    <a:ea typeface="华文中宋" panose="02010600040101010101" pitchFamily="2" charset="-122"/>
                  </a:rPr>
                  <a:t>调节气垫导轨纵向水平（</a:t>
                </a:r>
                <a:r>
                  <a:rPr lang="zh-CN" altLang="en-US" sz="2400" b="1" dirty="0">
                    <a:solidFill>
                      <a:srgbClr val="FF6600"/>
                    </a:solidFill>
                    <a:latin typeface="Times New Roman" panose="02020603050405020304" pitchFamily="18" charset="0"/>
                    <a:ea typeface="华文中宋" panose="02010600040101010101" pitchFamily="2" charset="-122"/>
                  </a:rPr>
                  <a:t>方法：</a:t>
                </a:r>
                <a:r>
                  <a:rPr lang="zh-CN" altLang="en-US" sz="2400" b="1" dirty="0">
                    <a:solidFill>
                      <a:srgbClr val="000066"/>
                    </a:solidFill>
                    <a:latin typeface="Times New Roman" panose="02020603050405020304" pitchFamily="18" charset="0"/>
                    <a:ea typeface="华文中宋" panose="02010600040101010101" pitchFamily="2" charset="-122"/>
                  </a:rPr>
                  <a:t>打开导轨放大图，选择“纵向调节界面”，调节底脚螺丝，使水平仪的气泡位于中央位置）</a:t>
                </a:r>
                <a:endParaRPr lang="en-US" altLang="zh-CN" sz="2400" b="1" dirty="0">
                  <a:solidFill>
                    <a:srgbClr val="000066"/>
                  </a:solidFill>
                  <a:latin typeface="Times New Roman" panose="02020603050405020304" pitchFamily="18" charset="0"/>
                  <a:ea typeface="华文中宋" panose="02010600040101010101" pitchFamily="2" charset="-122"/>
                </a:endParaRPr>
              </a:p>
              <a:p>
                <a:pPr marL="457200" indent="-457200" algn="just">
                  <a:buFont typeface="+mj-lt"/>
                  <a:buAutoNum type="arabicPeriod"/>
                </a:pPr>
                <a:r>
                  <a:rPr lang="zh-CN" altLang="en-US" sz="2400" b="1" dirty="0">
                    <a:solidFill>
                      <a:srgbClr val="000066"/>
                    </a:solidFill>
                    <a:latin typeface="Times New Roman" panose="02020603050405020304" pitchFamily="18" charset="0"/>
                    <a:ea typeface="华文中宋" panose="02010600040101010101" pitchFamily="2" charset="-122"/>
                  </a:rPr>
                  <a:t>双击“气泵”，打开气泵电源</a:t>
                </a:r>
                <a:endParaRPr lang="en-US" altLang="zh-CN" sz="2400" b="1" dirty="0">
                  <a:solidFill>
                    <a:srgbClr val="000066"/>
                  </a:solidFill>
                  <a:latin typeface="Times New Roman" panose="02020603050405020304" pitchFamily="18" charset="0"/>
                  <a:ea typeface="华文中宋" panose="02010600040101010101" pitchFamily="2" charset="-122"/>
                </a:endParaRPr>
              </a:p>
              <a:p>
                <a:pPr marL="457200" indent="-457200" algn="just">
                  <a:buFont typeface="+mj-lt"/>
                  <a:buAutoNum type="arabicPeriod"/>
                </a:pPr>
                <a:r>
                  <a:rPr lang="zh-CN" altLang="en-US" sz="2400" b="1" dirty="0">
                    <a:solidFill>
                      <a:srgbClr val="000066"/>
                    </a:solidFill>
                    <a:latin typeface="Times New Roman" panose="02020603050405020304" pitchFamily="18" charset="0"/>
                    <a:ea typeface="华文中宋" panose="02010600040101010101" pitchFamily="2" charset="-122"/>
                  </a:rPr>
                  <a:t>把一滑块放置在导轨上，调节导轨横向水平（</a:t>
                </a:r>
                <a:r>
                  <a:rPr lang="zh-CN" altLang="en-US" sz="2400" b="1" dirty="0">
                    <a:solidFill>
                      <a:srgbClr val="FF6600"/>
                    </a:solidFill>
                    <a:latin typeface="Times New Roman" panose="02020603050405020304" pitchFamily="18" charset="0"/>
                    <a:ea typeface="华文中宋" panose="02010600040101010101" pitchFamily="2" charset="-122"/>
                  </a:rPr>
                  <a:t>方法：</a:t>
                </a:r>
                <a:r>
                  <a:rPr lang="zh-CN" altLang="en-US" sz="2400" b="1" dirty="0">
                    <a:solidFill>
                      <a:srgbClr val="000066"/>
                    </a:solidFill>
                    <a:latin typeface="Times New Roman" panose="02020603050405020304" pitchFamily="18" charset="0"/>
                    <a:ea typeface="华文中宋" panose="02010600040101010101" pitchFamily="2" charset="-122"/>
                  </a:rPr>
                  <a:t>打开导轨放大图，在“横向调节界面”可以看到导轨两端的底脚螺丝，调节底脚螺丝，使滑块在导轨上静止，此即</a:t>
                </a:r>
                <a:r>
                  <a:rPr lang="zh-CN" altLang="en-US" sz="2400" b="1" dirty="0">
                    <a:solidFill>
                      <a:srgbClr val="FF00FF"/>
                    </a:solidFill>
                    <a:latin typeface="Times New Roman" panose="02020603050405020304" pitchFamily="18" charset="0"/>
                    <a:ea typeface="华文中宋" panose="02010600040101010101" pitchFamily="2" charset="-122"/>
                  </a:rPr>
                  <a:t>静态法调节导轨水平</a:t>
                </a:r>
                <a:r>
                  <a:rPr lang="zh-CN" altLang="en-US" sz="2400" b="1" dirty="0">
                    <a:solidFill>
                      <a:srgbClr val="000066"/>
                    </a:solidFill>
                    <a:latin typeface="Times New Roman" panose="02020603050405020304" pitchFamily="18" charset="0"/>
                    <a:ea typeface="华文中宋" panose="02010600040101010101" pitchFamily="2" charset="-122"/>
                  </a:rPr>
                  <a:t>。由于惯性，调节过程中建议多次手动使滑块静止，再观察滑块朝哪边运动。）</a:t>
                </a:r>
                <a:endParaRPr lang="en-US" altLang="zh-CN" sz="2400" b="1" dirty="0">
                  <a:solidFill>
                    <a:srgbClr val="000066"/>
                  </a:solidFill>
                  <a:latin typeface="Times New Roman" panose="02020603050405020304" pitchFamily="18" charset="0"/>
                  <a:ea typeface="华文中宋" panose="02010600040101010101" pitchFamily="2" charset="-122"/>
                </a:endParaRPr>
              </a:p>
              <a:p>
                <a:pPr marL="457200" indent="-457200" algn="just">
                  <a:buFont typeface="+mj-lt"/>
                  <a:buAutoNum type="arabicPeriod"/>
                </a:pPr>
                <a:r>
                  <a:rPr lang="zh-CN" altLang="en-US" sz="2400" b="1" dirty="0">
                    <a:solidFill>
                      <a:srgbClr val="000066"/>
                    </a:solidFill>
                    <a:latin typeface="Times New Roman" panose="02020603050405020304" pitchFamily="18" charset="0"/>
                    <a:ea typeface="华文中宋" panose="02010600040101010101" pitchFamily="2" charset="-122"/>
                  </a:rPr>
                  <a:t>把两滑块依次放置天平称重，记下两滑块质量</a:t>
                </a:r>
                <a14:m>
                  <m:oMath xmlns:m="http://schemas.openxmlformats.org/officeDocument/2006/math">
                    <m:sSub>
                      <m:sSubPr>
                        <m:ctrlPr>
                          <a:rPr lang="en-US" altLang="zh-CN" sz="2400" b="1" i="1" smtClean="0">
                            <a:solidFill>
                              <a:srgbClr val="000066"/>
                            </a:solidFill>
                            <a:latin typeface="Cambria Math" panose="02040503050406030204" pitchFamily="18" charset="0"/>
                            <a:ea typeface="华文中宋" panose="02010600040101010101" pitchFamily="2" charset="-122"/>
                          </a:rPr>
                        </m:ctrlPr>
                      </m:sSubPr>
                      <m:e>
                        <m:r>
                          <a:rPr lang="en-US" altLang="zh-CN" sz="2400" b="1" i="1" smtClean="0">
                            <a:solidFill>
                              <a:srgbClr val="000066"/>
                            </a:solidFill>
                            <a:latin typeface="Cambria Math" panose="02040503050406030204" pitchFamily="18" charset="0"/>
                            <a:ea typeface="华文中宋" panose="02010600040101010101" pitchFamily="2" charset="-122"/>
                          </a:rPr>
                          <m:t>𝒎</m:t>
                        </m:r>
                      </m:e>
                      <m:sub>
                        <m:r>
                          <a:rPr lang="en-US" altLang="zh-CN" sz="2400" b="1" i="1" smtClean="0">
                            <a:solidFill>
                              <a:srgbClr val="000066"/>
                            </a:solidFill>
                            <a:latin typeface="Cambria Math" panose="02040503050406030204" pitchFamily="18" charset="0"/>
                            <a:ea typeface="华文中宋" panose="02010600040101010101" pitchFamily="2" charset="-122"/>
                          </a:rPr>
                          <m:t>𝟏</m:t>
                        </m:r>
                      </m:sub>
                    </m:sSub>
                  </m:oMath>
                </a14:m>
                <a:r>
                  <a:rPr lang="zh-CN" altLang="en-US" sz="2400" b="1" dirty="0">
                    <a:solidFill>
                      <a:srgbClr val="000066"/>
                    </a:solidFill>
                    <a:latin typeface="Times New Roman" panose="02020603050405020304" pitchFamily="18" charset="0"/>
                    <a:ea typeface="华文中宋" panose="02010600040101010101" pitchFamily="2" charset="-122"/>
                  </a:rPr>
                  <a:t>和</a:t>
                </a:r>
                <a14:m>
                  <m:oMath xmlns:m="http://schemas.openxmlformats.org/officeDocument/2006/math">
                    <m:sSub>
                      <m:sSubPr>
                        <m:ctrlPr>
                          <a:rPr lang="en-US" altLang="zh-CN" sz="2400" b="1" i="1" dirty="0" smtClean="0">
                            <a:solidFill>
                              <a:srgbClr val="000066"/>
                            </a:solidFill>
                            <a:latin typeface="Cambria Math" panose="02040503050406030204" pitchFamily="18" charset="0"/>
                            <a:ea typeface="华文中宋" panose="02010600040101010101" pitchFamily="2" charset="-122"/>
                          </a:rPr>
                        </m:ctrlPr>
                      </m:sSubPr>
                      <m:e>
                        <m:r>
                          <a:rPr lang="en-US" altLang="zh-CN" sz="2400" b="1" i="1" dirty="0" smtClean="0">
                            <a:solidFill>
                              <a:srgbClr val="000066"/>
                            </a:solidFill>
                            <a:latin typeface="Cambria Math" panose="02040503050406030204" pitchFamily="18" charset="0"/>
                            <a:ea typeface="华文中宋" panose="02010600040101010101" pitchFamily="2" charset="-122"/>
                          </a:rPr>
                          <m:t>𝒎</m:t>
                        </m:r>
                      </m:e>
                      <m:sub>
                        <m:r>
                          <a:rPr lang="en-US" altLang="zh-CN" sz="2400" b="1" i="1" dirty="0" smtClean="0">
                            <a:solidFill>
                              <a:srgbClr val="000066"/>
                            </a:solidFill>
                            <a:latin typeface="Cambria Math" panose="02040503050406030204" pitchFamily="18" charset="0"/>
                            <a:ea typeface="华文中宋" panose="02010600040101010101" pitchFamily="2" charset="-122"/>
                          </a:rPr>
                          <m:t>𝟐</m:t>
                        </m:r>
                      </m:sub>
                    </m:sSub>
                    <m:r>
                      <a:rPr lang="zh-CN" altLang="en-US" sz="2400" b="1" i="1" dirty="0">
                        <a:solidFill>
                          <a:srgbClr val="000066"/>
                        </a:solidFill>
                        <a:latin typeface="Cambria Math" panose="02040503050406030204" pitchFamily="18" charset="0"/>
                        <a:ea typeface="华文中宋" panose="02010600040101010101" pitchFamily="2" charset="-122"/>
                      </a:rPr>
                      <m:t>。</m:t>
                    </m:r>
                  </m:oMath>
                </a14:m>
                <a:r>
                  <a:rPr lang="en-US" altLang="zh-CN" sz="2400" b="1" dirty="0">
                    <a:solidFill>
                      <a:srgbClr val="000066"/>
                    </a:solidFill>
                    <a:latin typeface="Times New Roman" panose="02020603050405020304" pitchFamily="18" charset="0"/>
                    <a:ea typeface="华文中宋" panose="02010600040101010101" pitchFamily="2" charset="-122"/>
                  </a:rPr>
                  <a:t>(</a:t>
                </a:r>
                <a:r>
                  <a:rPr lang="zh-CN" altLang="en-US" sz="2400" b="1" dirty="0">
                    <a:solidFill>
                      <a:srgbClr val="FF6600"/>
                    </a:solidFill>
                    <a:latin typeface="Times New Roman" panose="02020603050405020304" pitchFamily="18" charset="0"/>
                    <a:ea typeface="华文中宋" panose="02010600040101010101" pitchFamily="2" charset="-122"/>
                  </a:rPr>
                  <a:t>单位：</a:t>
                </a:r>
                <a:r>
                  <a:rPr lang="en-US" altLang="zh-CN" sz="2400" b="1" dirty="0">
                    <a:solidFill>
                      <a:srgbClr val="002060"/>
                    </a:solidFill>
                    <a:latin typeface="Times New Roman" panose="02020603050405020304" pitchFamily="18" charset="0"/>
                    <a:ea typeface="华文中宋" panose="02010600040101010101" pitchFamily="2" charset="-122"/>
                  </a:rPr>
                  <a:t>g</a:t>
                </a:r>
                <a:r>
                  <a:rPr lang="en-US" altLang="zh-CN" sz="2400" b="1" dirty="0">
                    <a:solidFill>
                      <a:srgbClr val="000066"/>
                    </a:solidFill>
                    <a:latin typeface="Times New Roman" panose="02020603050405020304" pitchFamily="18" charset="0"/>
                    <a:ea typeface="华文中宋" panose="02010600040101010101" pitchFamily="2" charset="-122"/>
                  </a:rPr>
                  <a:t>)</a:t>
                </a:r>
              </a:p>
              <a:p>
                <a:pPr marL="457200" indent="-457200" algn="just">
                  <a:buFont typeface="+mj-lt"/>
                  <a:buAutoNum type="arabicPeriod"/>
                </a:pPr>
                <a:r>
                  <a:rPr lang="zh-CN" altLang="en-US" sz="2400" b="1" dirty="0">
                    <a:solidFill>
                      <a:srgbClr val="000066"/>
                    </a:solidFill>
                    <a:latin typeface="Times New Roman" panose="02020603050405020304" pitchFamily="18" charset="0"/>
                    <a:ea typeface="华文中宋" panose="02010600040101010101" pitchFamily="2" charset="-122"/>
                  </a:rPr>
                  <a:t>把滑块</a:t>
                </a:r>
                <a:r>
                  <a:rPr lang="en-US" altLang="zh-CN" sz="2400" b="1" dirty="0">
                    <a:solidFill>
                      <a:srgbClr val="000066"/>
                    </a:solidFill>
                    <a:latin typeface="Times New Roman" panose="02020603050405020304" pitchFamily="18" charset="0"/>
                    <a:ea typeface="华文中宋" panose="02010600040101010101" pitchFamily="2" charset="-122"/>
                  </a:rPr>
                  <a:t>2</a:t>
                </a:r>
                <a:r>
                  <a:rPr lang="zh-CN" altLang="en-US" sz="2400" b="1" dirty="0">
                    <a:solidFill>
                      <a:srgbClr val="000066"/>
                    </a:solidFill>
                    <a:latin typeface="Times New Roman" panose="02020603050405020304" pitchFamily="18" charset="0"/>
                    <a:ea typeface="华文中宋" panose="02010600040101010101" pitchFamily="2" charset="-122"/>
                  </a:rPr>
                  <a:t>置于导轨的两光电门之间，滑块</a:t>
                </a:r>
                <a:r>
                  <a:rPr lang="en-US" altLang="zh-CN" sz="2400" b="1" dirty="0">
                    <a:solidFill>
                      <a:srgbClr val="000066"/>
                    </a:solidFill>
                    <a:latin typeface="Times New Roman" panose="02020603050405020304" pitchFamily="18" charset="0"/>
                    <a:ea typeface="华文中宋" panose="02010600040101010101" pitchFamily="2" charset="-122"/>
                  </a:rPr>
                  <a:t>1</a:t>
                </a:r>
                <a:r>
                  <a:rPr lang="zh-CN" altLang="en-US" sz="2400" b="1" dirty="0">
                    <a:solidFill>
                      <a:srgbClr val="000066"/>
                    </a:solidFill>
                    <a:latin typeface="Times New Roman" panose="02020603050405020304" pitchFamily="18" charset="0"/>
                    <a:ea typeface="华文中宋" panose="02010600040101010101" pitchFamily="2" charset="-122"/>
                  </a:rPr>
                  <a:t>置于导轨右边光电门</a:t>
                </a:r>
                <a:r>
                  <a:rPr lang="en-US" altLang="zh-CN" sz="2400" b="1" dirty="0">
                    <a:solidFill>
                      <a:srgbClr val="000066"/>
                    </a:solidFill>
                    <a:latin typeface="Times New Roman" panose="02020603050405020304" pitchFamily="18" charset="0"/>
                    <a:ea typeface="华文中宋" panose="02010600040101010101" pitchFamily="2" charset="-122"/>
                  </a:rPr>
                  <a:t>1</a:t>
                </a:r>
                <a:r>
                  <a:rPr lang="zh-CN" altLang="en-US" sz="2400" b="1" dirty="0">
                    <a:solidFill>
                      <a:srgbClr val="000066"/>
                    </a:solidFill>
                    <a:latin typeface="Times New Roman" panose="02020603050405020304" pitchFamily="18" charset="0"/>
                    <a:ea typeface="华文中宋" panose="02010600040101010101" pitchFamily="2" charset="-122"/>
                  </a:rPr>
                  <a:t>的右侧，如下图所示。“放置滑块”的操作需在试验台上进行，放置后在放大图里会显示。</a:t>
                </a:r>
              </a:p>
            </p:txBody>
          </p:sp>
        </mc:Choice>
        <mc:Fallback xmlns="">
          <p:sp>
            <p:nvSpPr>
              <p:cNvPr id="574466" name="Rectangle 2"/>
              <p:cNvSpPr>
                <a:spLocks noRot="1" noChangeAspect="1" noMove="1" noResize="1" noEditPoints="1" noAdjustHandles="1" noChangeArrowheads="1" noChangeShapeType="1" noTextEdit="1"/>
              </p:cNvSpPr>
              <p:nvPr/>
            </p:nvSpPr>
            <p:spPr bwMode="auto">
              <a:xfrm>
                <a:off x="1139514" y="1117710"/>
                <a:ext cx="9557733" cy="4154984"/>
              </a:xfrm>
              <a:prstGeom prst="rect">
                <a:avLst/>
              </a:prstGeom>
              <a:blipFill>
                <a:blip r:embed="rId2"/>
                <a:stretch>
                  <a:fillRect l="-893" t="-1173" r="-4145" b="-234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Rectangle 38"/>
              <p:cNvSpPr>
                <a:spLocks noChangeArrowheads="1"/>
              </p:cNvSpPr>
              <p:nvPr/>
            </p:nvSpPr>
            <p:spPr bwMode="auto">
              <a:xfrm>
                <a:off x="155875" y="248758"/>
                <a:ext cx="9002849"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四、实验内容</a:t>
                </a:r>
                <a:r>
                  <a:rPr lang="en-US" altLang="zh-CN" sz="3200" b="1" dirty="0">
                    <a:solidFill>
                      <a:srgbClr val="FF0000"/>
                    </a:solidFill>
                    <a:latin typeface="华文中宋" panose="02010600040101010101" pitchFamily="2" charset="-122"/>
                    <a:ea typeface="华文中宋" panose="02010600040101010101" pitchFamily="2" charset="-122"/>
                  </a:rPr>
                  <a:t>/</a:t>
                </a:r>
                <a:r>
                  <a:rPr lang="en-US" altLang="zh-CN" sz="2800" b="1" dirty="0">
                    <a:solidFill>
                      <a:srgbClr val="006666"/>
                    </a:solidFill>
                    <a:latin typeface="微软雅黑" panose="020B0503020204020204" pitchFamily="34" charset="-122"/>
                    <a:ea typeface="微软雅黑" panose="020B0503020204020204" pitchFamily="34" charset="-122"/>
                  </a:rPr>
                  <a:t>4.2 </a:t>
                </a:r>
                <a:r>
                  <a:rPr lang="zh-CN" altLang="en-US" sz="2800" b="1" dirty="0">
                    <a:solidFill>
                      <a:srgbClr val="006666"/>
                    </a:solidFill>
                    <a:latin typeface="微软雅黑" panose="020B0503020204020204" pitchFamily="34" charset="-122"/>
                    <a:ea typeface="微软雅黑" panose="020B0503020204020204" pitchFamily="34" charset="-122"/>
                  </a:rPr>
                  <a:t>验证动量守恒定律（</a:t>
                </a:r>
                <a14:m>
                  <m:oMath xmlns:m="http://schemas.openxmlformats.org/officeDocument/2006/math">
                    <m:sSub>
                      <m:sSubPr>
                        <m:ctrlPr>
                          <a:rPr lang="en-US" altLang="zh-CN" sz="2800" b="1" i="1" smtClean="0">
                            <a:solidFill>
                              <a:srgbClr val="006666"/>
                            </a:solidFill>
                            <a:latin typeface="Cambria Math" panose="02040503050406030204" pitchFamily="18" charset="0"/>
                            <a:ea typeface="微软雅黑" panose="020B0503020204020204" pitchFamily="34" charset="-122"/>
                          </a:rPr>
                        </m:ctrlPr>
                      </m:sSubPr>
                      <m:e>
                        <m:r>
                          <a:rPr lang="en-US" altLang="zh-CN" sz="2800" b="1" i="1" smtClean="0">
                            <a:solidFill>
                              <a:srgbClr val="006666"/>
                            </a:solidFill>
                            <a:latin typeface="Cambria Math" panose="02040503050406030204" pitchFamily="18" charset="0"/>
                            <a:ea typeface="微软雅黑" panose="020B0503020204020204" pitchFamily="34" charset="-122"/>
                          </a:rPr>
                          <m:t>𝒎</m:t>
                        </m:r>
                      </m:e>
                      <m:sub>
                        <m:r>
                          <a:rPr lang="en-US" altLang="zh-CN" sz="2800" b="1" i="1" smtClean="0">
                            <a:solidFill>
                              <a:srgbClr val="006666"/>
                            </a:solidFill>
                            <a:latin typeface="Cambria Math" panose="02040503050406030204" pitchFamily="18" charset="0"/>
                            <a:ea typeface="微软雅黑" panose="020B0503020204020204" pitchFamily="34" charset="-122"/>
                          </a:rPr>
                          <m:t>𝟏</m:t>
                        </m:r>
                      </m:sub>
                    </m:sSub>
                    <m:r>
                      <a:rPr lang="en-US" altLang="zh-CN" sz="2800" b="1" i="1" smtClean="0">
                        <a:solidFill>
                          <a:srgbClr val="006666"/>
                        </a:solidFill>
                        <a:latin typeface="Cambria Math" panose="02040503050406030204" pitchFamily="18" charset="0"/>
                        <a:ea typeface="微软雅黑" panose="020B0503020204020204" pitchFamily="34" charset="-122"/>
                      </a:rPr>
                      <m:t>=</m:t>
                    </m:r>
                    <m:sSub>
                      <m:sSubPr>
                        <m:ctrlPr>
                          <a:rPr lang="en-US" altLang="zh-CN" sz="2800" b="1" i="1" smtClean="0">
                            <a:solidFill>
                              <a:srgbClr val="006666"/>
                            </a:solidFill>
                            <a:latin typeface="Cambria Math" panose="02040503050406030204" pitchFamily="18" charset="0"/>
                            <a:ea typeface="微软雅黑" panose="020B0503020204020204" pitchFamily="34" charset="-122"/>
                          </a:rPr>
                        </m:ctrlPr>
                      </m:sSubPr>
                      <m:e>
                        <m:r>
                          <a:rPr lang="en-US" altLang="zh-CN" sz="2800" b="1" i="1" smtClean="0">
                            <a:solidFill>
                              <a:srgbClr val="006666"/>
                            </a:solidFill>
                            <a:latin typeface="Cambria Math" panose="02040503050406030204" pitchFamily="18" charset="0"/>
                            <a:ea typeface="微软雅黑" panose="020B0503020204020204" pitchFamily="34" charset="-122"/>
                          </a:rPr>
                          <m:t>𝒎</m:t>
                        </m:r>
                      </m:e>
                      <m:sub>
                        <m:r>
                          <a:rPr lang="en-US" altLang="zh-CN" sz="2800" b="1" i="1" smtClean="0">
                            <a:solidFill>
                              <a:srgbClr val="006666"/>
                            </a:solidFill>
                            <a:latin typeface="Cambria Math" panose="02040503050406030204" pitchFamily="18" charset="0"/>
                            <a:ea typeface="微软雅黑" panose="020B0503020204020204" pitchFamily="34" charset="-122"/>
                          </a:rPr>
                          <m:t>𝟐</m:t>
                        </m:r>
                      </m:sub>
                    </m:sSub>
                  </m:oMath>
                </a14:m>
                <a:r>
                  <a:rPr lang="zh-CN" altLang="en-US" sz="2800" b="1" dirty="0">
                    <a:solidFill>
                      <a:srgbClr val="006666"/>
                    </a:solidFill>
                    <a:latin typeface="微软雅黑" panose="020B0503020204020204" pitchFamily="34" charset="-122"/>
                    <a:ea typeface="微软雅黑" panose="020B0503020204020204" pitchFamily="34" charset="-122"/>
                  </a:rPr>
                  <a:t>）</a:t>
                </a:r>
              </a:p>
            </p:txBody>
          </p:sp>
        </mc:Choice>
        <mc:Fallback xmlns="">
          <p:sp>
            <p:nvSpPr>
              <p:cNvPr id="48" name="Rectangle 38"/>
              <p:cNvSpPr>
                <a:spLocks noRot="1" noChangeAspect="1" noMove="1" noResize="1" noEditPoints="1" noAdjustHandles="1" noChangeArrowheads="1" noChangeShapeType="1" noTextEdit="1"/>
              </p:cNvSpPr>
              <p:nvPr/>
            </p:nvSpPr>
            <p:spPr bwMode="auto">
              <a:xfrm>
                <a:off x="155875" y="248758"/>
                <a:ext cx="9002849" cy="646331"/>
              </a:xfrm>
              <a:prstGeom prst="rect">
                <a:avLst/>
              </a:prstGeom>
              <a:blipFill>
                <a:blip r:embed="rId3"/>
                <a:stretch>
                  <a:fillRect l="-2100" t="-15094" b="-3490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C6325028-6354-4051-81D2-CDCEB6E570A6}"/>
              </a:ext>
            </a:extLst>
          </p:cNvPr>
          <p:cNvSpPr txBox="1"/>
          <p:nvPr/>
        </p:nvSpPr>
        <p:spPr>
          <a:xfrm>
            <a:off x="141127" y="1117710"/>
            <a:ext cx="1238864" cy="461665"/>
          </a:xfrm>
          <a:prstGeom prst="rect">
            <a:avLst/>
          </a:prstGeom>
          <a:noFill/>
        </p:spPr>
        <p:txBody>
          <a:bodyPr wrap="square" rtlCol="0">
            <a:spAutoFit/>
          </a:bodyPr>
          <a:lstStyle/>
          <a:p>
            <a:r>
              <a:rPr lang="zh-CN" altLang="en-US" sz="2400" b="1" dirty="0">
                <a:solidFill>
                  <a:srgbClr val="00B0F0"/>
                </a:solidFill>
                <a:latin typeface="华文中宋" panose="02010600040101010101" pitchFamily="2" charset="-122"/>
                <a:ea typeface="华文中宋" panose="02010600040101010101" pitchFamily="2" charset="-122"/>
              </a:rPr>
              <a:t>步骤：</a:t>
            </a:r>
          </a:p>
        </p:txBody>
      </p:sp>
      <p:grpSp>
        <p:nvGrpSpPr>
          <p:cNvPr id="3" name="组合 2">
            <a:extLst>
              <a:ext uri="{FF2B5EF4-FFF2-40B4-BE49-F238E27FC236}">
                <a16:creationId xmlns:a16="http://schemas.microsoft.com/office/drawing/2014/main" id="{BE3A6954-B507-4AF2-BBF7-1144F5F91996}"/>
              </a:ext>
            </a:extLst>
          </p:cNvPr>
          <p:cNvGrpSpPr/>
          <p:nvPr/>
        </p:nvGrpSpPr>
        <p:grpSpPr>
          <a:xfrm>
            <a:off x="4062893" y="5272694"/>
            <a:ext cx="6516367" cy="1475892"/>
            <a:chOff x="4062893" y="5272694"/>
            <a:chExt cx="6516367" cy="1475892"/>
          </a:xfrm>
        </p:grpSpPr>
        <p:pic>
          <p:nvPicPr>
            <p:cNvPr id="4" name="图片 3">
              <a:extLst>
                <a:ext uri="{FF2B5EF4-FFF2-40B4-BE49-F238E27FC236}">
                  <a16:creationId xmlns:a16="http://schemas.microsoft.com/office/drawing/2014/main" id="{1065B5B2-D7F3-4DB7-B53C-FF4CCDD81E81}"/>
                </a:ext>
              </a:extLst>
            </p:cNvPr>
            <p:cNvPicPr>
              <a:picLocks noChangeAspect="1"/>
            </p:cNvPicPr>
            <p:nvPr/>
          </p:nvPicPr>
          <p:blipFill>
            <a:blip r:embed="rId4"/>
            <a:stretch>
              <a:fillRect/>
            </a:stretch>
          </p:blipFill>
          <p:spPr>
            <a:xfrm>
              <a:off x="4062893" y="5272694"/>
              <a:ext cx="6516367" cy="1475892"/>
            </a:xfrm>
            <a:prstGeom prst="rect">
              <a:avLst/>
            </a:prstGeom>
          </p:spPr>
        </p:pic>
        <p:sp>
          <p:nvSpPr>
            <p:cNvPr id="2" name="文本框 1">
              <a:extLst>
                <a:ext uri="{FF2B5EF4-FFF2-40B4-BE49-F238E27FC236}">
                  <a16:creationId xmlns:a16="http://schemas.microsoft.com/office/drawing/2014/main" id="{43504A1E-C0C2-43A0-AE2F-02D6C910381A}"/>
                </a:ext>
              </a:extLst>
            </p:cNvPr>
            <p:cNvSpPr txBox="1"/>
            <p:nvPr/>
          </p:nvSpPr>
          <p:spPr>
            <a:xfrm>
              <a:off x="6436172" y="5310649"/>
              <a:ext cx="884904" cy="369332"/>
            </a:xfrm>
            <a:prstGeom prst="rect">
              <a:avLst/>
            </a:prstGeom>
            <a:noFill/>
          </p:spPr>
          <p:txBody>
            <a:bodyPr wrap="square" rtlCol="0">
              <a:spAutoFit/>
            </a:bodyPr>
            <a:lstStyle/>
            <a:p>
              <a:r>
                <a:rPr lang="zh-CN" altLang="en-US" b="1" dirty="0">
                  <a:solidFill>
                    <a:srgbClr val="FF0000"/>
                  </a:solidFill>
                </a:rPr>
                <a:t>滑块</a:t>
              </a:r>
              <a:r>
                <a:rPr lang="en-US" altLang="zh-CN" b="1" dirty="0">
                  <a:solidFill>
                    <a:srgbClr val="FF0000"/>
                  </a:solidFill>
                </a:rPr>
                <a:t>2</a:t>
              </a:r>
              <a:endParaRPr lang="zh-CN" altLang="en-US" b="1" dirty="0">
                <a:solidFill>
                  <a:srgbClr val="FF0000"/>
                </a:solidFill>
              </a:endParaRPr>
            </a:p>
          </p:txBody>
        </p:sp>
        <p:sp>
          <p:nvSpPr>
            <p:cNvPr id="7" name="文本框 6">
              <a:extLst>
                <a:ext uri="{FF2B5EF4-FFF2-40B4-BE49-F238E27FC236}">
                  <a16:creationId xmlns:a16="http://schemas.microsoft.com/office/drawing/2014/main" id="{F23C6CD2-5591-439A-81EE-14D6929B45E5}"/>
                </a:ext>
              </a:extLst>
            </p:cNvPr>
            <p:cNvSpPr txBox="1"/>
            <p:nvPr/>
          </p:nvSpPr>
          <p:spPr>
            <a:xfrm>
              <a:off x="9459592" y="5310649"/>
              <a:ext cx="884904" cy="369332"/>
            </a:xfrm>
            <a:prstGeom prst="rect">
              <a:avLst/>
            </a:prstGeom>
            <a:noFill/>
          </p:spPr>
          <p:txBody>
            <a:bodyPr wrap="square" rtlCol="0">
              <a:spAutoFit/>
            </a:bodyPr>
            <a:lstStyle/>
            <a:p>
              <a:r>
                <a:rPr lang="zh-CN" altLang="en-US" b="1" dirty="0">
                  <a:solidFill>
                    <a:srgbClr val="FF0000"/>
                  </a:solidFill>
                </a:rPr>
                <a:t>滑块</a:t>
              </a:r>
              <a:r>
                <a:rPr lang="en-US" altLang="zh-CN" b="1" dirty="0">
                  <a:solidFill>
                    <a:srgbClr val="FF0000"/>
                  </a:solidFill>
                </a:rPr>
                <a:t>1</a:t>
              </a:r>
              <a:endParaRPr lang="zh-CN" altLang="en-US" b="1" dirty="0">
                <a:solidFill>
                  <a:srgbClr val="FF0000"/>
                </a:solidFill>
              </a:endParaRPr>
            </a:p>
          </p:txBody>
        </p:sp>
      </p:grpSp>
    </p:spTree>
    <p:extLst>
      <p:ext uri="{BB962C8B-B14F-4D97-AF65-F5344CB8AC3E}">
        <p14:creationId xmlns:p14="http://schemas.microsoft.com/office/powerpoint/2010/main" val="21277892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74466"/>
                                        </p:tgtEl>
                                        <p:attrNameLst>
                                          <p:attrName>style.visibility</p:attrName>
                                        </p:attrNameLst>
                                      </p:cBhvr>
                                      <p:to>
                                        <p:strVal val="visible"/>
                                      </p:to>
                                    </p:set>
                                    <p:animEffect transition="in" filter="wipe(down)">
                                      <p:cBhvr>
                                        <p:cTn id="7" dur="500"/>
                                        <p:tgtEl>
                                          <p:spTgt spid="574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6" grpId="0"/>
    </p:bldLst>
  </p:timing>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2391</TotalTime>
  <Words>1658</Words>
  <Application>Microsoft Office PowerPoint</Application>
  <PresentationFormat>宽屏</PresentationFormat>
  <Paragraphs>92</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华文中宋</vt:lpstr>
      <vt:lpstr>华文隶书</vt:lpstr>
      <vt:lpstr>微软雅黑</vt:lpstr>
      <vt:lpstr>Arial</vt:lpstr>
      <vt:lpstr>Calibri</vt:lpstr>
      <vt:lpstr>Cambria Math</vt:lpstr>
      <vt:lpstr>Times New Roman</vt:lpstr>
      <vt:lpstr>Wingdings</vt:lpstr>
      <vt:lpstr>古瓶荷花</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Ling Li</cp:lastModifiedBy>
  <cp:revision>209</cp:revision>
  <dcterms:created xsi:type="dcterms:W3CDTF">2020-05-29T01:44:27Z</dcterms:created>
  <dcterms:modified xsi:type="dcterms:W3CDTF">2022-04-17T14:50:42Z</dcterms:modified>
</cp:coreProperties>
</file>