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9" r:id="rId2"/>
    <p:sldId id="287" r:id="rId3"/>
    <p:sldId id="288" r:id="rId4"/>
    <p:sldId id="290" r:id="rId5"/>
    <p:sldId id="291" r:id="rId6"/>
    <p:sldId id="292" r:id="rId7"/>
    <p:sldId id="293" r:id="rId8"/>
    <p:sldId id="294" r:id="rId9"/>
    <p:sldId id="301" r:id="rId10"/>
    <p:sldId id="295" r:id="rId11"/>
    <p:sldId id="296" r:id="rId12"/>
    <p:sldId id="297" r:id="rId13"/>
    <p:sldId id="298" r:id="rId14"/>
    <p:sldId id="299" r:id="rId15"/>
    <p:sldId id="300" r:id="rId16"/>
    <p:sldId id="302" r:id="rId17"/>
    <p:sldId id="303" r:id="rId18"/>
    <p:sldId id="304" r:id="rId19"/>
    <p:sldId id="305" r:id="rId20"/>
    <p:sldId id="306" r:id="rId21"/>
    <p:sldId id="30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140" y="2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99300-4736-42A3-891A-C187D6A8154A}" type="datetimeFigureOut">
              <a:rPr lang="en-US" smtClean="0"/>
              <a:pPr/>
              <a:t>28-Feb-22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201D0C-6205-4577-9191-9F9D13010B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C29319-3BD5-45CE-8E1D-8948E5FBEB46}" type="datetimeFigureOut">
              <a:rPr lang="en-US" smtClean="0"/>
              <a:pPr/>
              <a:t>28-Feb-22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C493E-4D20-49C9-8702-A4B2920B0F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C29319-3BD5-45CE-8E1D-8948E5FBEB46}" type="datetimeFigureOut">
              <a:rPr lang="en-US" smtClean="0"/>
              <a:pPr/>
              <a:t>28-Feb-22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C493E-4D20-49C9-8702-A4B2920B0F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C29319-3BD5-45CE-8E1D-8948E5FBEB46}" type="datetimeFigureOut">
              <a:rPr lang="en-US" smtClean="0"/>
              <a:pPr/>
              <a:t>28-Feb-22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C493E-4D20-49C9-8702-A4B2920B0F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C29319-3BD5-45CE-8E1D-8948E5FBEB46}" type="datetimeFigureOut">
              <a:rPr lang="en-US" smtClean="0"/>
              <a:pPr/>
              <a:t>28-Feb-22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C493E-4D20-49C9-8702-A4B2920B0F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C29319-3BD5-45CE-8E1D-8948E5FBEB46}" type="datetimeFigureOut">
              <a:rPr lang="en-US" smtClean="0"/>
              <a:pPr/>
              <a:t>28-Feb-22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C493E-4D20-49C9-8702-A4B2920B0F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C29319-3BD5-45CE-8E1D-8948E5FBEB46}" type="datetimeFigureOut">
              <a:rPr lang="en-US" smtClean="0"/>
              <a:pPr/>
              <a:t>28-Feb-22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C493E-4D20-49C9-8702-A4B2920B0F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C29319-3BD5-45CE-8E1D-8948E5FBEB46}" type="datetimeFigureOut">
              <a:rPr lang="en-US" smtClean="0"/>
              <a:pPr/>
              <a:t>28-Feb-22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BC493E-4D20-49C9-8702-A4B2920B0F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C29319-3BD5-45CE-8E1D-8948E5FBEB46}" type="datetimeFigureOut">
              <a:rPr lang="en-US" smtClean="0"/>
              <a:pPr/>
              <a:t>28-Feb-22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BC493E-4D20-49C9-8702-A4B2920B0F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29319-3BD5-45CE-8E1D-8948E5FBEB46}" type="datetimeFigureOut">
              <a:rPr lang="en-US" smtClean="0"/>
              <a:pPr/>
              <a:t>28-Feb-22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BC493E-4D20-49C9-8702-A4B2920B0F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C29319-3BD5-45CE-8E1D-8948E5FBEB46}" type="datetimeFigureOut">
              <a:rPr lang="en-US" smtClean="0"/>
              <a:pPr/>
              <a:t>28-Feb-22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C493E-4D20-49C9-8702-A4B2920B0F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C29319-3BD5-45CE-8E1D-8948E5FBEB46}" type="datetimeFigureOut">
              <a:rPr lang="en-US" smtClean="0"/>
              <a:pPr/>
              <a:t>28-Feb-22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C493E-4D20-49C9-8702-A4B2920B0F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29319-3BD5-45CE-8E1D-8948E5FBEB46}" type="datetimeFigureOut">
              <a:rPr lang="en-US" smtClean="0"/>
              <a:pPr/>
              <a:t>28-Feb-22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C493E-4D20-49C9-8702-A4B2920B0F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ieltsonlinepractice.com/edu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2400" b="1" u="sng" dirty="0" smtClean="0"/>
              <a:t>MARKING SYSTEM OF YOUR GRADE</a:t>
            </a:r>
            <a:endParaRPr lang="en-US" sz="2400" b="1" u="sng" dirty="0"/>
          </a:p>
        </p:txBody>
      </p:sp>
      <p:sp>
        <p:nvSpPr>
          <p:cNvPr id="3" name="Content Placeholder 2"/>
          <p:cNvSpPr>
            <a:spLocks noGrp="1"/>
          </p:cNvSpPr>
          <p:nvPr>
            <p:ph idx="1"/>
          </p:nvPr>
        </p:nvSpPr>
        <p:spPr>
          <a:xfrm>
            <a:off x="152400" y="609600"/>
            <a:ext cx="8991600" cy="7010400"/>
          </a:xfrm>
        </p:spPr>
        <p:txBody>
          <a:bodyPr>
            <a:normAutofit fontScale="92500" lnSpcReduction="10000"/>
          </a:bodyPr>
          <a:lstStyle/>
          <a:p>
            <a:pPr>
              <a:buNone/>
            </a:pPr>
            <a:r>
              <a:rPr lang="en-AU" sz="2400" dirty="0" smtClean="0"/>
              <a:t>FINAL EXAM		30%  	(WRITTEN EXAM)</a:t>
            </a:r>
          </a:p>
          <a:p>
            <a:pPr>
              <a:buNone/>
            </a:pPr>
            <a:r>
              <a:rPr lang="en-AU" sz="2400" dirty="0" smtClean="0"/>
              <a:t>ONGOING		70%  	(SMALL WRITING TASKS)</a:t>
            </a:r>
          </a:p>
          <a:p>
            <a:pPr>
              <a:buNone/>
            </a:pPr>
            <a:endParaRPr lang="en-AU" sz="2400" dirty="0" smtClean="0"/>
          </a:p>
          <a:p>
            <a:pPr>
              <a:buNone/>
            </a:pPr>
            <a:r>
              <a:rPr lang="en-AU" sz="1800" dirty="0" smtClean="0"/>
              <a:t>BREAKDOWN OF ONGOING ASSESSMENT				</a:t>
            </a:r>
            <a:r>
              <a:rPr lang="en-AU" sz="1800" dirty="0" smtClean="0">
                <a:solidFill>
                  <a:srgbClr val="FF0000"/>
                </a:solidFill>
              </a:rPr>
              <a:t>OVERALL SCORE  /</a:t>
            </a:r>
          </a:p>
          <a:p>
            <a:pPr>
              <a:buNone/>
            </a:pPr>
            <a:r>
              <a:rPr lang="en-AU" sz="1800" dirty="0" smtClean="0"/>
              <a:t> 	</a:t>
            </a:r>
          </a:p>
          <a:p>
            <a:r>
              <a:rPr lang="en-AU" sz="1800" dirty="0" smtClean="0"/>
              <a:t>ATTENDANCE 				 20 %		/ </a:t>
            </a:r>
            <a:r>
              <a:rPr lang="en-AU" sz="1800" dirty="0" smtClean="0">
                <a:solidFill>
                  <a:srgbClr val="FF0000"/>
                </a:solidFill>
              </a:rPr>
              <a:t>14%</a:t>
            </a:r>
            <a:endParaRPr lang="en-US" sz="1800" dirty="0" smtClean="0">
              <a:solidFill>
                <a:srgbClr val="FF0000"/>
              </a:solidFill>
            </a:endParaRPr>
          </a:p>
          <a:p>
            <a:r>
              <a:rPr lang="en-AU" sz="1800" dirty="0" smtClean="0"/>
              <a:t>MID-TERM EXAM 			 20 %		/ </a:t>
            </a:r>
            <a:r>
              <a:rPr lang="en-AU" sz="1800" dirty="0" smtClean="0">
                <a:solidFill>
                  <a:srgbClr val="FF0000"/>
                </a:solidFill>
              </a:rPr>
              <a:t>14%</a:t>
            </a:r>
            <a:endParaRPr lang="en-US" sz="1800" dirty="0" smtClean="0">
              <a:solidFill>
                <a:srgbClr val="FF0000"/>
              </a:solidFill>
            </a:endParaRPr>
          </a:p>
          <a:p>
            <a:r>
              <a:rPr lang="en-AU" sz="1800" dirty="0" smtClean="0"/>
              <a:t>QUIZ 1 GRAPH				 20 %</a:t>
            </a:r>
            <a:r>
              <a:rPr lang="en-US" sz="1800" dirty="0" smtClean="0"/>
              <a:t> 		/ </a:t>
            </a:r>
            <a:r>
              <a:rPr lang="en-US" sz="1800" dirty="0" smtClean="0">
                <a:solidFill>
                  <a:srgbClr val="FF0000"/>
                </a:solidFill>
              </a:rPr>
              <a:t>14%</a:t>
            </a:r>
          </a:p>
          <a:p>
            <a:r>
              <a:rPr lang="en-US" sz="1800" dirty="0" smtClean="0"/>
              <a:t>QUIZ 2 ESSAY (TECHNOLOGY)		 20 %		/ </a:t>
            </a:r>
            <a:r>
              <a:rPr lang="en-US" sz="1800" dirty="0" smtClean="0">
                <a:solidFill>
                  <a:srgbClr val="FF0000"/>
                </a:solidFill>
              </a:rPr>
              <a:t>14%</a:t>
            </a:r>
          </a:p>
          <a:p>
            <a:r>
              <a:rPr lang="en-US" sz="1800" dirty="0" smtClean="0"/>
              <a:t>HOMEWORK 1				 10 %		</a:t>
            </a:r>
            <a:r>
              <a:rPr lang="en-AU" sz="1800" dirty="0" smtClean="0"/>
              <a:t>/ </a:t>
            </a:r>
            <a:r>
              <a:rPr lang="en-AU" sz="1800" dirty="0" smtClean="0">
                <a:solidFill>
                  <a:srgbClr val="FF0000"/>
                </a:solidFill>
              </a:rPr>
              <a:t>7%</a:t>
            </a:r>
          </a:p>
          <a:p>
            <a:r>
              <a:rPr lang="en-AU" sz="1800" dirty="0" smtClean="0"/>
              <a:t>HOMEWORK 2				 10 %		/ </a:t>
            </a:r>
            <a:r>
              <a:rPr lang="en-AU" sz="1800" dirty="0" smtClean="0">
                <a:solidFill>
                  <a:srgbClr val="FF0000"/>
                </a:solidFill>
              </a:rPr>
              <a:t>7%</a:t>
            </a:r>
            <a:endParaRPr lang="en-US" sz="1800" dirty="0" smtClean="0"/>
          </a:p>
          <a:p>
            <a:pPr>
              <a:buNone/>
            </a:pPr>
            <a:r>
              <a:rPr lang="en-US" sz="1800" b="1" dirty="0" smtClean="0"/>
              <a:t>						</a:t>
            </a:r>
            <a:r>
              <a:rPr lang="en-AU" sz="1800" b="1" dirty="0" smtClean="0"/>
              <a:t>______ 		______</a:t>
            </a:r>
            <a:endParaRPr lang="en-US" sz="1800" dirty="0" smtClean="0"/>
          </a:p>
          <a:p>
            <a:pPr>
              <a:buNone/>
            </a:pPr>
            <a:r>
              <a:rPr lang="en-AU" sz="1800" dirty="0" smtClean="0"/>
              <a:t>						 100%  </a:t>
            </a:r>
            <a:r>
              <a:rPr lang="en-AU" sz="1200" dirty="0" smtClean="0"/>
              <a:t>(ongoing)</a:t>
            </a:r>
            <a:r>
              <a:rPr lang="en-AU" sz="1800" dirty="0" smtClean="0"/>
              <a:t>	</a:t>
            </a:r>
            <a:r>
              <a:rPr lang="en-AU" sz="1800" dirty="0" smtClean="0">
                <a:solidFill>
                  <a:srgbClr val="FF0000"/>
                </a:solidFill>
              </a:rPr>
              <a:t>/ 70%     	70/100%</a:t>
            </a:r>
          </a:p>
          <a:p>
            <a:pPr>
              <a:buNone/>
            </a:pPr>
            <a:r>
              <a:rPr lang="en-AU" sz="1800" dirty="0" smtClean="0"/>
              <a:t>--------------------------------------------------------------------------------------------------------------------</a:t>
            </a:r>
          </a:p>
          <a:p>
            <a:pPr>
              <a:buNone/>
            </a:pPr>
            <a:r>
              <a:rPr lang="en-AU" sz="1800" dirty="0" smtClean="0"/>
              <a:t>BREAKDOWN OF </a:t>
            </a:r>
            <a:r>
              <a:rPr lang="en-AU" sz="1800" b="1" u="sng" dirty="0" smtClean="0"/>
              <a:t>FINALS</a:t>
            </a:r>
            <a:r>
              <a:rPr lang="en-AU" sz="1800" b="1" dirty="0" smtClean="0"/>
              <a:t>        	</a:t>
            </a:r>
            <a:r>
              <a:rPr lang="en-AU" sz="1800" dirty="0" smtClean="0"/>
              <a:t>(30% OF </a:t>
            </a:r>
            <a:r>
              <a:rPr lang="en-AU" sz="1800" dirty="0" smtClean="0">
                <a:solidFill>
                  <a:srgbClr val="FF0000"/>
                </a:solidFill>
              </a:rPr>
              <a:t>OVERALL</a:t>
            </a:r>
            <a:r>
              <a:rPr lang="en-AU" sz="1800" dirty="0" smtClean="0"/>
              <a:t> GRADE)		</a:t>
            </a:r>
            <a:r>
              <a:rPr lang="en-AU" sz="1800" dirty="0" smtClean="0">
                <a:solidFill>
                  <a:srgbClr val="FF0000"/>
                </a:solidFill>
              </a:rPr>
              <a:t>/30%	FINALS</a:t>
            </a:r>
          </a:p>
          <a:p>
            <a:pPr>
              <a:buNone/>
            </a:pPr>
            <a:endParaRPr lang="en-AU" sz="1800" dirty="0" smtClean="0"/>
          </a:p>
          <a:p>
            <a:pPr>
              <a:buNone/>
            </a:pPr>
            <a:r>
              <a:rPr lang="en-AU" sz="1800" dirty="0" smtClean="0"/>
              <a:t>	FINAL WRITTEN	 EXAM						</a:t>
            </a:r>
            <a:r>
              <a:rPr lang="en-AU" sz="1800" dirty="0" smtClean="0">
                <a:solidFill>
                  <a:srgbClr val="FF0000"/>
                </a:solidFill>
              </a:rPr>
              <a:t>30 /100%</a:t>
            </a:r>
            <a:r>
              <a:rPr lang="en-AU" sz="1800" dirty="0" smtClean="0"/>
              <a:t>			 		</a:t>
            </a:r>
          </a:p>
          <a:p>
            <a:r>
              <a:rPr lang="en-AU" sz="1800" dirty="0" smtClean="0"/>
              <a:t>TASK 1 GRAPH + TASK 2 ESSAY (</a:t>
            </a:r>
            <a:r>
              <a:rPr lang="en-AU" sz="1800" dirty="0" smtClean="0"/>
              <a:t>TECHNOLOGY)</a:t>
            </a:r>
            <a:r>
              <a:rPr lang="en-AU" sz="1800" dirty="0" smtClean="0"/>
              <a:t>			(OVERALL )	</a:t>
            </a:r>
            <a:endParaRPr lang="en-AU" sz="1800" dirty="0" smtClean="0">
              <a:solidFill>
                <a:srgbClr val="FF0000"/>
              </a:solidFill>
            </a:endParaRPr>
          </a:p>
          <a:p>
            <a:pPr>
              <a:buNone/>
            </a:pPr>
            <a:r>
              <a:rPr lang="en-AU" sz="1800" dirty="0" smtClean="0">
                <a:solidFill>
                  <a:srgbClr val="FF0000"/>
                </a:solidFill>
              </a:rPr>
              <a:t>								12%     +  18 %</a:t>
            </a:r>
          </a:p>
          <a:p>
            <a:pPr>
              <a:buNone/>
            </a:pPr>
            <a:r>
              <a:rPr lang="en-AU" sz="1800" dirty="0" smtClean="0"/>
              <a:t>			 		</a:t>
            </a:r>
            <a:endParaRPr lang="en-US" sz="1800" dirty="0" smtClean="0">
              <a:solidFill>
                <a:srgbClr val="FF0000"/>
              </a:solidFill>
            </a:endParaRPr>
          </a:p>
          <a:p>
            <a:pPr>
              <a:buNone/>
            </a:pPr>
            <a:r>
              <a:rPr lang="en-AU" dirty="0" smtClean="0"/>
              <a:t>						</a:t>
            </a:r>
            <a:r>
              <a:rPr lang="en-AU" sz="1800" dirty="0" smtClean="0"/>
              <a:t>		</a:t>
            </a:r>
          </a:p>
          <a:p>
            <a:pPr>
              <a:buNone/>
            </a:pPr>
            <a:r>
              <a:rPr lang="en-AU" sz="1800" dirty="0" smtClean="0"/>
              <a:t>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Overview</a:t>
            </a:r>
            <a:endParaRPr lang="en-US" dirty="0"/>
          </a:p>
        </p:txBody>
      </p:sp>
      <p:sp>
        <p:nvSpPr>
          <p:cNvPr id="3" name="Content Placeholder 2"/>
          <p:cNvSpPr>
            <a:spLocks noGrp="1"/>
          </p:cNvSpPr>
          <p:nvPr>
            <p:ph idx="1"/>
          </p:nvPr>
        </p:nvSpPr>
        <p:spPr>
          <a:xfrm>
            <a:off x="457200" y="1447800"/>
            <a:ext cx="8229600" cy="4525963"/>
          </a:xfrm>
        </p:spPr>
        <p:txBody>
          <a:bodyPr/>
          <a:lstStyle/>
          <a:p>
            <a:pPr>
              <a:buNone/>
            </a:pPr>
            <a:endParaRPr lang="en-US" dirty="0"/>
          </a:p>
        </p:txBody>
      </p:sp>
      <p:pic>
        <p:nvPicPr>
          <p:cNvPr id="69636" name="Picture 4" descr="https://image.slidesharecdn.com/rwroku3gsmmunhfuk0yl-signature-98bee7ec93968089e2f8605efc36ef6b887af3f6351aff3100c4c591a5fe1ee7-poli-150317191616-conversion-gate01/95/ielts-writing-task-2-4-638.jpg?cb=1426620060"/>
          <p:cNvPicPr>
            <a:picLocks noChangeAspect="1" noChangeArrowheads="1"/>
          </p:cNvPicPr>
          <p:nvPr/>
        </p:nvPicPr>
        <p:blipFill>
          <a:blip r:embed="rId2" cstate="print"/>
          <a:srcRect/>
          <a:stretch>
            <a:fillRect/>
          </a:stretch>
        </p:blipFill>
        <p:spPr bwMode="auto">
          <a:xfrm>
            <a:off x="0" y="1371600"/>
            <a:ext cx="6477000" cy="486282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2 ESSAY </a:t>
            </a:r>
            <a:br>
              <a:rPr lang="en-US" dirty="0" smtClean="0"/>
            </a:br>
            <a:r>
              <a:rPr lang="en-US" dirty="0" smtClean="0"/>
              <a:t>TYPES OF QUESTIONS</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a:buNone/>
            </a:pPr>
            <a:r>
              <a:rPr lang="en-US" dirty="0" smtClean="0"/>
              <a:t>The types of Task 2 essays we will focus on are:</a:t>
            </a:r>
          </a:p>
          <a:p>
            <a:pPr>
              <a:buNone/>
            </a:pPr>
            <a:endParaRPr lang="en-US" dirty="0" smtClean="0"/>
          </a:p>
          <a:p>
            <a:pPr marL="514350" indent="-514350">
              <a:buFont typeface="+mj-lt"/>
              <a:buAutoNum type="arabicPeriod"/>
            </a:pPr>
            <a:r>
              <a:rPr lang="en-US" dirty="0" smtClean="0">
                <a:solidFill>
                  <a:srgbClr val="FF0000"/>
                </a:solidFill>
              </a:rPr>
              <a:t>Opinion (Agree or Disagree)</a:t>
            </a:r>
          </a:p>
          <a:p>
            <a:pPr marL="514350" indent="-514350">
              <a:buFont typeface="+mj-lt"/>
              <a:buAutoNum type="arabicPeriod"/>
            </a:pPr>
            <a:r>
              <a:rPr lang="en-US" dirty="0" smtClean="0">
                <a:solidFill>
                  <a:srgbClr val="FF0000"/>
                </a:solidFill>
              </a:rPr>
              <a:t>Problem and Solution</a:t>
            </a:r>
          </a:p>
          <a:p>
            <a:pPr marL="514350" indent="-514350">
              <a:buFont typeface="+mj-lt"/>
              <a:buAutoNum type="arabicPeriod"/>
            </a:pPr>
            <a:r>
              <a:rPr lang="en-US" dirty="0" smtClean="0">
                <a:solidFill>
                  <a:srgbClr val="FF0000"/>
                </a:solidFill>
              </a:rPr>
              <a:t>Discussion /Discuss 2 views + (opinion)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TYPES - </a:t>
            </a:r>
            <a:r>
              <a:rPr lang="en-US" dirty="0" smtClean="0">
                <a:solidFill>
                  <a:srgbClr val="FF0000"/>
                </a:solidFill>
              </a:rPr>
              <a:t>OPINION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i="1" dirty="0" smtClean="0"/>
              <a:t>Have newspapers become a thing of the past or do they still have an important role to play in people’s lives today?</a:t>
            </a:r>
          </a:p>
          <a:p>
            <a:endParaRPr lang="en-US" i="1" dirty="0" smtClean="0"/>
          </a:p>
          <a:p>
            <a:r>
              <a:rPr lang="en-US" i="1" dirty="0" smtClean="0"/>
              <a:t>Computers have made it possible for people to work from home  instead of working in offices every day. This should be encouraged as it good for both workers and employers. To what extent do you agree or disagree?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Discuss Two Opposing Opinions</a:t>
            </a:r>
            <a:endParaRPr lang="en-US" dirty="0">
              <a:solidFill>
                <a:srgbClr val="FF0000"/>
              </a:solidFill>
            </a:endParaRPr>
          </a:p>
        </p:txBody>
      </p:sp>
      <p:sp>
        <p:nvSpPr>
          <p:cNvPr id="3" name="Content Placeholder 2"/>
          <p:cNvSpPr>
            <a:spLocks noGrp="1"/>
          </p:cNvSpPr>
          <p:nvPr>
            <p:ph idx="1"/>
          </p:nvPr>
        </p:nvSpPr>
        <p:spPr/>
        <p:txBody>
          <a:bodyPr/>
          <a:lstStyle/>
          <a:p>
            <a:r>
              <a:rPr lang="en-US" i="1" dirty="0" smtClean="0"/>
              <a:t>(opinion one) </a:t>
            </a:r>
            <a:r>
              <a:rPr lang="en-US" b="1" i="1" dirty="0" smtClean="0"/>
              <a:t>A growing number of people feel that animals should not be exploited by people and that they should have the same rights as humans,</a:t>
            </a:r>
            <a:r>
              <a:rPr lang="en-US" i="1" dirty="0" smtClean="0"/>
              <a:t> (opposing opinion) </a:t>
            </a:r>
            <a:r>
              <a:rPr lang="en-US" b="1" i="1" dirty="0" smtClean="0"/>
              <a:t>while others argue that humans must employ animals to satisfy their various needs, including uses for food and research.</a:t>
            </a:r>
            <a:r>
              <a:rPr lang="en-US" dirty="0" smtClean="0"/>
              <a:t/>
            </a:r>
            <a:br>
              <a:rPr lang="en-US" dirty="0" smtClean="0"/>
            </a:br>
            <a:r>
              <a:rPr lang="en-US" dirty="0" smtClean="0"/>
              <a:t/>
            </a:r>
            <a:br>
              <a:rPr lang="en-US" dirty="0" smtClean="0"/>
            </a:br>
            <a:r>
              <a:rPr lang="en-US" b="1" i="1" dirty="0" smtClean="0"/>
              <a:t>Discuss both views and give your opinion.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2 TYPES – </a:t>
            </a:r>
            <a:br>
              <a:rPr lang="en-US" dirty="0" smtClean="0"/>
            </a:br>
            <a:r>
              <a:rPr lang="en-US" dirty="0" smtClean="0">
                <a:solidFill>
                  <a:srgbClr val="FF0000"/>
                </a:solidFill>
              </a:rPr>
              <a:t>PROBLEM AND SOLUTIONS</a:t>
            </a:r>
            <a:endParaRPr lang="en-US" dirty="0">
              <a:solidFill>
                <a:srgbClr val="FF0000"/>
              </a:solidFill>
            </a:endParaRPr>
          </a:p>
        </p:txBody>
      </p:sp>
      <p:sp>
        <p:nvSpPr>
          <p:cNvPr id="3" name="Content Placeholder 2"/>
          <p:cNvSpPr>
            <a:spLocks noGrp="1"/>
          </p:cNvSpPr>
          <p:nvPr>
            <p:ph idx="1"/>
          </p:nvPr>
        </p:nvSpPr>
        <p:spPr>
          <a:xfrm>
            <a:off x="457200" y="1600200"/>
            <a:ext cx="8686800" cy="4525963"/>
          </a:xfrm>
        </p:spPr>
        <p:txBody>
          <a:bodyPr/>
          <a:lstStyle/>
          <a:p>
            <a:r>
              <a:rPr lang="en-US" i="1" dirty="0" smtClean="0"/>
              <a:t>Overpopulation is a major problem in many urban </a:t>
            </a:r>
            <a:r>
              <a:rPr lang="en-US" i="1" dirty="0" err="1" smtClean="0"/>
              <a:t>centres</a:t>
            </a:r>
            <a:r>
              <a:rPr lang="en-US" i="1" dirty="0" smtClean="0"/>
              <a:t> around the world. What problems does this cause? How can we solve the issue of overpopulation?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686800" cy="1143000"/>
          </a:xfrm>
        </p:spPr>
        <p:txBody>
          <a:bodyPr>
            <a:normAutofit fontScale="90000"/>
          </a:bodyPr>
          <a:lstStyle/>
          <a:p>
            <a:r>
              <a:rPr lang="en-US" dirty="0" smtClean="0"/>
              <a:t>Sample Task 2 Essay Questions by Topic:</a:t>
            </a:r>
            <a:br>
              <a:rPr lang="en-US" dirty="0" smtClean="0"/>
            </a:br>
            <a:r>
              <a:rPr lang="en-US" b="1" u="sng" dirty="0" smtClean="0"/>
              <a:t>Technology</a:t>
            </a:r>
            <a:endParaRPr lang="en-US" b="1" u="sng" dirty="0"/>
          </a:p>
        </p:txBody>
      </p:sp>
      <p:sp>
        <p:nvSpPr>
          <p:cNvPr id="3" name="Content Placeholder 2"/>
          <p:cNvSpPr>
            <a:spLocks noGrp="1"/>
          </p:cNvSpPr>
          <p:nvPr>
            <p:ph idx="1"/>
          </p:nvPr>
        </p:nvSpPr>
        <p:spPr>
          <a:xfrm>
            <a:off x="457200" y="1981200"/>
            <a:ext cx="8458200" cy="4876800"/>
          </a:xfrm>
        </p:spPr>
        <p:txBody>
          <a:bodyPr>
            <a:normAutofit/>
          </a:bodyPr>
          <a:lstStyle/>
          <a:p>
            <a:pPr>
              <a:spcBef>
                <a:spcPts val="0"/>
              </a:spcBef>
              <a:buNone/>
            </a:pPr>
            <a:r>
              <a:rPr lang="en-US" dirty="0" smtClean="0"/>
              <a:t>1. 	It is often claimed that electronic devices 	will soon replace paper books. </a:t>
            </a:r>
          </a:p>
          <a:p>
            <a:pPr>
              <a:buNone/>
            </a:pPr>
            <a:r>
              <a:rPr lang="en-US" dirty="0" smtClean="0"/>
              <a:t>		Do you agree or disagree?</a:t>
            </a:r>
          </a:p>
          <a:p>
            <a:pPr>
              <a:buNone/>
            </a:pPr>
            <a:endParaRPr lang="en-US" dirty="0" smtClean="0"/>
          </a:p>
          <a:p>
            <a:pPr>
              <a:buNone/>
            </a:pPr>
            <a:r>
              <a:rPr lang="en-US" dirty="0" smtClean="0"/>
              <a:t>2.		Nowadays more and more people have 	access to the Internet. But constant 	availability of any information worsens 	people's memory and critical thinking 	skills.</a:t>
            </a:r>
          </a:p>
          <a:p>
            <a:pPr>
              <a:buNone/>
            </a:pPr>
            <a:r>
              <a:rPr lang="en-US" dirty="0" smtClean="0"/>
              <a:t>		To what extent do you agree or disagree?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0"/>
            <a:ext cx="5562600" cy="772583"/>
          </a:xfrm>
        </p:spPr>
        <p:txBody>
          <a:bodyPr>
            <a:normAutofit/>
          </a:bodyPr>
          <a:lstStyle/>
          <a:p>
            <a:r>
              <a:rPr lang="en-US" sz="2400" dirty="0" smtClean="0"/>
              <a:t>Task 2 Band Descriptors</a:t>
            </a:r>
            <a:endParaRPr lang="en-US" sz="2400" dirty="0"/>
          </a:p>
        </p:txBody>
      </p:sp>
      <p:sp>
        <p:nvSpPr>
          <p:cNvPr id="3" name="Content Placeholder 2"/>
          <p:cNvSpPr>
            <a:spLocks noGrp="1"/>
          </p:cNvSpPr>
          <p:nvPr>
            <p:ph idx="1"/>
          </p:nvPr>
        </p:nvSpPr>
        <p:spPr>
          <a:xfrm>
            <a:off x="457200" y="762000"/>
            <a:ext cx="8229600" cy="4525963"/>
          </a:xfrm>
        </p:spPr>
        <p:txBody>
          <a:bodyPr/>
          <a:lstStyle/>
          <a:p>
            <a:r>
              <a:rPr lang="en-US" sz="2800" dirty="0" smtClean="0"/>
              <a:t>Task Achievement		(Answer the question)</a:t>
            </a:r>
          </a:p>
          <a:p>
            <a:r>
              <a:rPr lang="en-US" sz="2800" dirty="0" smtClean="0"/>
              <a:t>Coherence and Cohesion	(Flow / links/ logic)</a:t>
            </a:r>
          </a:p>
          <a:p>
            <a:r>
              <a:rPr lang="en-US" sz="2800" dirty="0" smtClean="0"/>
              <a:t>Lexical Resource			(Vocabulary)</a:t>
            </a:r>
          </a:p>
          <a:p>
            <a:r>
              <a:rPr lang="en-US" sz="2800" dirty="0" smtClean="0"/>
              <a:t>Grammatical range		(Grammar)</a:t>
            </a:r>
          </a:p>
          <a:p>
            <a:endParaRPr lang="en-US" dirty="0"/>
          </a:p>
        </p:txBody>
      </p:sp>
      <p:pic>
        <p:nvPicPr>
          <p:cNvPr id="58370" name="Picture 2"/>
          <p:cNvPicPr>
            <a:picLocks noChangeAspect="1" noChangeArrowheads="1"/>
          </p:cNvPicPr>
          <p:nvPr/>
        </p:nvPicPr>
        <p:blipFill>
          <a:blip r:embed="rId2" cstate="print"/>
          <a:srcRect/>
          <a:stretch>
            <a:fillRect/>
          </a:stretch>
        </p:blipFill>
        <p:spPr bwMode="auto">
          <a:xfrm>
            <a:off x="838200" y="2743200"/>
            <a:ext cx="7391400" cy="35585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must you read?</a:t>
            </a:r>
            <a:endParaRPr lang="en-US" dirty="0"/>
          </a:p>
        </p:txBody>
      </p:sp>
      <p:sp>
        <p:nvSpPr>
          <p:cNvPr id="3" name="Content Placeholder 2"/>
          <p:cNvSpPr>
            <a:spLocks noGrp="1"/>
          </p:cNvSpPr>
          <p:nvPr>
            <p:ph idx="1"/>
          </p:nvPr>
        </p:nvSpPr>
        <p:spPr>
          <a:xfrm>
            <a:off x="152400" y="1600200"/>
            <a:ext cx="8991600" cy="4525963"/>
          </a:xfrm>
        </p:spPr>
        <p:txBody>
          <a:bodyPr>
            <a:normAutofit fontScale="92500"/>
          </a:bodyPr>
          <a:lstStyle/>
          <a:p>
            <a:r>
              <a:rPr lang="en-US" dirty="0" smtClean="0"/>
              <a:t>If you do not read , your language remains too basic.</a:t>
            </a:r>
          </a:p>
          <a:p>
            <a:endParaRPr lang="en-US" dirty="0" smtClean="0"/>
          </a:p>
          <a:p>
            <a:r>
              <a:rPr lang="en-US" dirty="0" smtClean="0"/>
              <a:t>Example:  </a:t>
            </a:r>
          </a:p>
          <a:p>
            <a:pPr>
              <a:buNone/>
            </a:pPr>
            <a:r>
              <a:rPr lang="en-US" dirty="0" smtClean="0"/>
              <a:t>	</a:t>
            </a:r>
            <a:r>
              <a:rPr lang="en-US" sz="2400" i="1" dirty="0" smtClean="0"/>
              <a:t>1.	Technology is </a:t>
            </a:r>
            <a:r>
              <a:rPr lang="en-US" sz="2400" i="1" dirty="0" smtClean="0">
                <a:solidFill>
                  <a:srgbClr val="00B050"/>
                </a:solidFill>
              </a:rPr>
              <a:t>getting better </a:t>
            </a:r>
            <a:r>
              <a:rPr lang="en-US" sz="2400" i="1" dirty="0" smtClean="0"/>
              <a:t>and can be </a:t>
            </a:r>
            <a:r>
              <a:rPr lang="en-US" sz="2400" i="1" dirty="0" smtClean="0">
                <a:solidFill>
                  <a:srgbClr val="00B050"/>
                </a:solidFill>
              </a:rPr>
              <a:t>used everywhere</a:t>
            </a:r>
          </a:p>
          <a:p>
            <a:pPr>
              <a:buNone/>
            </a:pPr>
            <a:r>
              <a:rPr lang="en-US" sz="2400" i="1" dirty="0" smtClean="0"/>
              <a:t>	2. 	Technology is </a:t>
            </a:r>
            <a:r>
              <a:rPr lang="en-US" sz="2400" i="1" dirty="0" smtClean="0">
                <a:solidFill>
                  <a:srgbClr val="FF0000"/>
                </a:solidFill>
              </a:rPr>
              <a:t>rapidly advancing </a:t>
            </a:r>
            <a:r>
              <a:rPr lang="en-US" sz="2400" i="1" dirty="0" smtClean="0"/>
              <a:t>and it has </a:t>
            </a:r>
            <a:r>
              <a:rPr lang="en-US" sz="2400" i="1" dirty="0" smtClean="0">
                <a:solidFill>
                  <a:schemeClr val="accent1"/>
                </a:solidFill>
              </a:rPr>
              <a:t>wide applications </a:t>
            </a:r>
            <a:r>
              <a:rPr lang="en-US" sz="2400" i="1" dirty="0" smtClean="0"/>
              <a:t>	</a:t>
            </a:r>
          </a:p>
          <a:p>
            <a:pPr>
              <a:buNone/>
            </a:pPr>
            <a:endParaRPr lang="en-US" sz="2400" i="1" dirty="0" smtClean="0"/>
          </a:p>
          <a:p>
            <a:r>
              <a:rPr lang="en-US" dirty="0" smtClean="0"/>
              <a:t>Read and use it yourself flexibly</a:t>
            </a:r>
          </a:p>
          <a:p>
            <a:pPr>
              <a:buNone/>
            </a:pPr>
            <a:r>
              <a:rPr lang="en-US" i="1" dirty="0" smtClean="0"/>
              <a:t>	 </a:t>
            </a:r>
            <a:r>
              <a:rPr lang="en-US" sz="2400" i="1" dirty="0" smtClean="0"/>
              <a:t>His English levels are </a:t>
            </a:r>
            <a:r>
              <a:rPr lang="en-US" sz="2400" i="1" dirty="0" smtClean="0">
                <a:solidFill>
                  <a:srgbClr val="FF0000"/>
                </a:solidFill>
              </a:rPr>
              <a:t>rapidly advancing</a:t>
            </a:r>
            <a:r>
              <a:rPr lang="en-US" sz="2400" i="1" dirty="0" smtClean="0"/>
              <a:t>. </a:t>
            </a:r>
          </a:p>
          <a:p>
            <a:pPr>
              <a:buNone/>
            </a:pPr>
            <a:r>
              <a:rPr lang="en-US" sz="2400" i="1" dirty="0" smtClean="0"/>
              <a:t>	  Learning English is beneficial due to its possible </a:t>
            </a:r>
            <a:r>
              <a:rPr lang="en-US" sz="2400" i="1" dirty="0" smtClean="0">
                <a:solidFill>
                  <a:schemeClr val="tx2">
                    <a:lumMod val="60000"/>
                    <a:lumOff val="40000"/>
                  </a:schemeClr>
                </a:solidFill>
              </a:rPr>
              <a:t>wide applications </a:t>
            </a:r>
          </a:p>
          <a:p>
            <a:pPr>
              <a:buNone/>
            </a:pPr>
            <a:endParaRPr lang="en-US" sz="2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OF GOOD </a:t>
            </a:r>
            <a:br>
              <a:rPr lang="en-US" dirty="0" smtClean="0"/>
            </a:br>
            <a:r>
              <a:rPr lang="en-US" dirty="0" smtClean="0"/>
              <a:t>GRAPH DESCRIPTIONS</a:t>
            </a:r>
            <a:endParaRPr lang="en-US" dirty="0"/>
          </a:p>
        </p:txBody>
      </p:sp>
      <p:sp>
        <p:nvSpPr>
          <p:cNvPr id="3" name="Content Placeholder 2"/>
          <p:cNvSpPr>
            <a:spLocks noGrp="1"/>
          </p:cNvSpPr>
          <p:nvPr>
            <p:ph idx="1"/>
          </p:nvPr>
        </p:nvSpPr>
        <p:spPr>
          <a:xfrm>
            <a:off x="457200" y="1371600"/>
            <a:ext cx="8229600" cy="5334000"/>
          </a:xfrm>
        </p:spPr>
        <p:txBody>
          <a:bodyPr>
            <a:normAutofit/>
          </a:bodyPr>
          <a:lstStyle/>
          <a:p>
            <a:pPr algn="ctr">
              <a:buNone/>
            </a:pPr>
            <a:r>
              <a:rPr lang="en-US" sz="2000" dirty="0" smtClean="0"/>
              <a:t>CAN YOU UNDERSTAND WHAT THESE SENTENCES MEAN?</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year 2010 </a:t>
            </a:r>
            <a:r>
              <a:rPr lang="en-US" sz="2000" b="1" u="sng" dirty="0" smtClean="0">
                <a:latin typeface="Times New Roman" pitchFamily="18" charset="0"/>
                <a:cs typeface="Times New Roman" pitchFamily="18" charset="0"/>
              </a:rPr>
              <a:t>showed some growth</a:t>
            </a:r>
            <a:r>
              <a:rPr lang="en-US" sz="2000"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in regards to</a:t>
            </a:r>
            <a:r>
              <a:rPr lang="en-US" sz="2000" dirty="0" smtClean="0">
                <a:latin typeface="Times New Roman" pitchFamily="18" charset="0"/>
                <a:cs typeface="Times New Roman" pitchFamily="18" charset="0"/>
              </a:rPr>
              <a:t> how many people were doing sport.</a:t>
            </a:r>
            <a:endParaRPr lang="en-US" sz="2000" b="1" u="sng"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average income </a:t>
            </a:r>
            <a:r>
              <a:rPr lang="en-US" sz="2000" b="1" u="sng" dirty="0" smtClean="0">
                <a:latin typeface="Times New Roman" pitchFamily="18" charset="0"/>
                <a:cs typeface="Times New Roman" pitchFamily="18" charset="0"/>
              </a:rPr>
              <a:t>further improved to a value of </a:t>
            </a:r>
            <a:r>
              <a:rPr lang="en-US" sz="2000" dirty="0" smtClean="0">
                <a:latin typeface="Times New Roman" pitchFamily="18" charset="0"/>
                <a:cs typeface="Times New Roman" pitchFamily="18" charset="0"/>
              </a:rPr>
              <a:t>$20,000</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Japan's figures are expected to decline marginally </a:t>
            </a:r>
            <a:r>
              <a:rPr lang="en-US" sz="2000" b="1" u="sng" dirty="0" smtClean="0">
                <a:latin typeface="Times New Roman" pitchFamily="18" charset="0"/>
                <a:cs typeface="Times New Roman" pitchFamily="18" charset="0"/>
              </a:rPr>
              <a:t>at the end of the time surveyed</a:t>
            </a:r>
          </a:p>
          <a:p>
            <a:r>
              <a:rPr lang="en-US" sz="2000" dirty="0" smtClean="0">
                <a:latin typeface="Times New Roman" pitchFamily="18" charset="0"/>
                <a:cs typeface="Times New Roman" pitchFamily="18" charset="0"/>
              </a:rPr>
              <a:t>Mobile phone users in Italy </a:t>
            </a:r>
            <a:r>
              <a:rPr lang="en-US" sz="2000" b="1" u="sng" dirty="0" smtClean="0">
                <a:latin typeface="Times New Roman" pitchFamily="18" charset="0"/>
                <a:cs typeface="Times New Roman" pitchFamily="18" charset="0"/>
              </a:rPr>
              <a:t>accounted for</a:t>
            </a:r>
            <a:r>
              <a:rPr lang="en-US" sz="2000" dirty="0" smtClean="0">
                <a:latin typeface="Times New Roman" pitchFamily="18" charset="0"/>
                <a:cs typeface="Times New Roman" pitchFamily="18" charset="0"/>
              </a:rPr>
              <a:t> 20,000 individuals in 2010.  </a:t>
            </a:r>
          </a:p>
          <a:p>
            <a:endParaRPr lang="en-US" dirty="0"/>
          </a:p>
        </p:txBody>
      </p:sp>
      <p:pic>
        <p:nvPicPr>
          <p:cNvPr id="4" name="Picture 4" descr="http://www.ielts-writing.info/IELTS-Writing/IELTS_Writing_Task_1_20.png"/>
          <p:cNvPicPr>
            <a:picLocks noChangeAspect="1" noChangeArrowheads="1"/>
          </p:cNvPicPr>
          <p:nvPr/>
        </p:nvPicPr>
        <p:blipFill>
          <a:blip r:embed="rId2" cstate="print"/>
          <a:srcRect/>
          <a:stretch>
            <a:fillRect/>
          </a:stretch>
        </p:blipFill>
        <p:spPr bwMode="auto">
          <a:xfrm>
            <a:off x="7620000" y="228600"/>
            <a:ext cx="1524000" cy="1729093"/>
          </a:xfrm>
          <a:prstGeom prst="rect">
            <a:avLst/>
          </a:prstGeom>
          <a:noFill/>
        </p:spPr>
      </p:pic>
      <p:pic>
        <p:nvPicPr>
          <p:cNvPr id="5" name="Picture 4" descr="http://www.ielts-writing.info/IELTS-Writing/IELTS_Writing_Task_1_20.png"/>
          <p:cNvPicPr>
            <a:picLocks noChangeAspect="1" noChangeArrowheads="1"/>
          </p:cNvPicPr>
          <p:nvPr/>
        </p:nvPicPr>
        <p:blipFill>
          <a:blip r:embed="rId2" cstate="print"/>
          <a:srcRect/>
          <a:stretch>
            <a:fillRect/>
          </a:stretch>
        </p:blipFill>
        <p:spPr bwMode="auto">
          <a:xfrm>
            <a:off x="0" y="0"/>
            <a:ext cx="1524000" cy="172909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OF GOOD </a:t>
            </a:r>
            <a:br>
              <a:rPr lang="en-US" dirty="0" smtClean="0"/>
            </a:br>
            <a:r>
              <a:rPr lang="en-US" dirty="0" smtClean="0"/>
              <a:t>ESSAY ACADEMIC WRITING…</a:t>
            </a:r>
            <a:endParaRPr lang="en-US" dirty="0"/>
          </a:p>
        </p:txBody>
      </p:sp>
      <p:sp>
        <p:nvSpPr>
          <p:cNvPr id="3" name="Content Placeholder 2"/>
          <p:cNvSpPr>
            <a:spLocks noGrp="1"/>
          </p:cNvSpPr>
          <p:nvPr>
            <p:ph idx="1"/>
          </p:nvPr>
        </p:nvSpPr>
        <p:spPr>
          <a:xfrm>
            <a:off x="457200" y="1371600"/>
            <a:ext cx="8229600" cy="5334000"/>
          </a:xfrm>
        </p:spPr>
        <p:txBody>
          <a:bodyPr>
            <a:normAutofit fontScale="92500" lnSpcReduction="10000"/>
          </a:bodyPr>
          <a:lstStyle/>
          <a:p>
            <a:pPr algn="ctr">
              <a:buNone/>
            </a:pPr>
            <a:r>
              <a:rPr lang="en-US" sz="2000" dirty="0" smtClean="0"/>
              <a:t>CAN YOU UNDERSTAND WHAT THESE SENTENCES MEAN?</a:t>
            </a:r>
          </a:p>
          <a:p>
            <a:pPr algn="ctr">
              <a:buNone/>
            </a:pPr>
            <a:endParaRPr lang="en-US" sz="2000" dirty="0" smtClean="0"/>
          </a:p>
          <a:p>
            <a:pPr marL="457200" indent="-457200">
              <a:buFont typeface="+mj-lt"/>
              <a:buAutoNum type="arabicPeriod"/>
            </a:pPr>
            <a:r>
              <a:rPr lang="en-US" sz="2000" b="1" u="sng" dirty="0" smtClean="0">
                <a:solidFill>
                  <a:srgbClr val="FF0000"/>
                </a:solidFill>
              </a:rPr>
              <a:t>The purpose of </a:t>
            </a:r>
            <a:r>
              <a:rPr lang="en-US" sz="2000" dirty="0" smtClean="0">
                <a:solidFill>
                  <a:srgbClr val="FF0000"/>
                </a:solidFill>
              </a:rPr>
              <a:t>university </a:t>
            </a:r>
            <a:r>
              <a:rPr lang="en-US" sz="2000" dirty="0" smtClean="0">
                <a:solidFill>
                  <a:srgbClr val="FF0000"/>
                </a:solidFill>
                <a:hlinkClick r:id="rId2" tooltip="IELTS Model Answers on Education"/>
              </a:rPr>
              <a:t>education</a:t>
            </a:r>
            <a:r>
              <a:rPr lang="en-US" sz="2000" dirty="0" smtClean="0">
                <a:solidFill>
                  <a:srgbClr val="FF0000"/>
                </a:solidFill>
              </a:rPr>
              <a:t> </a:t>
            </a:r>
            <a:r>
              <a:rPr lang="en-US" sz="2000" b="1" u="sng" dirty="0" smtClean="0">
                <a:solidFill>
                  <a:srgbClr val="FF0000"/>
                </a:solidFill>
              </a:rPr>
              <a:t>is far beyond</a:t>
            </a:r>
            <a:r>
              <a:rPr lang="en-US" sz="2000" dirty="0" smtClean="0">
                <a:solidFill>
                  <a:srgbClr val="FF0000"/>
                </a:solidFill>
              </a:rPr>
              <a:t> </a:t>
            </a:r>
            <a:r>
              <a:rPr lang="en-US" sz="2000" b="1" u="sng" dirty="0" smtClean="0">
                <a:solidFill>
                  <a:srgbClr val="FF0000"/>
                </a:solidFill>
              </a:rPr>
              <a:t>job prospects</a:t>
            </a:r>
          </a:p>
          <a:p>
            <a:pPr marL="457200" indent="-457200">
              <a:buFont typeface="+mj-lt"/>
              <a:buAutoNum type="arabicPeriod"/>
            </a:pPr>
            <a:endParaRPr lang="en-US" sz="2000" b="1" i="1" u="sng" dirty="0" smtClean="0">
              <a:solidFill>
                <a:srgbClr val="FF0000"/>
              </a:solidFill>
            </a:endParaRPr>
          </a:p>
          <a:p>
            <a:pPr marL="457200" indent="-457200">
              <a:buFont typeface="+mj-lt"/>
              <a:buAutoNum type="arabicPeriod"/>
            </a:pPr>
            <a:r>
              <a:rPr lang="en-US" sz="2000" dirty="0" smtClean="0">
                <a:solidFill>
                  <a:srgbClr val="FF0000"/>
                </a:solidFill>
              </a:rPr>
              <a:t>There are specific reasons why people believe that </a:t>
            </a:r>
            <a:r>
              <a:rPr lang="en-US" sz="2000" b="1" u="sng" dirty="0" smtClean="0">
                <a:solidFill>
                  <a:srgbClr val="FF0000"/>
                </a:solidFill>
              </a:rPr>
              <a:t>tertiary </a:t>
            </a:r>
            <a:r>
              <a:rPr lang="en-US" sz="2000" b="1" dirty="0" smtClean="0">
                <a:solidFill>
                  <a:srgbClr val="FF0000"/>
                </a:solidFill>
                <a:hlinkClick r:id="rId2" tooltip="IELTS Model Answers on Education"/>
              </a:rPr>
              <a:t>education</a:t>
            </a:r>
            <a:r>
              <a:rPr lang="en-US" sz="2000" dirty="0" smtClean="0">
                <a:solidFill>
                  <a:srgbClr val="FF0000"/>
                </a:solidFill>
              </a:rPr>
              <a:t> </a:t>
            </a:r>
            <a:r>
              <a:rPr lang="en-US" sz="2000" b="1" u="sng" dirty="0" smtClean="0">
                <a:solidFill>
                  <a:srgbClr val="FF0000"/>
                </a:solidFill>
              </a:rPr>
              <a:t>is the gateway to a lucrative job</a:t>
            </a:r>
            <a:endParaRPr lang="en-US" sz="2000" i="1" dirty="0" smtClean="0">
              <a:solidFill>
                <a:srgbClr val="FF0000"/>
              </a:solidFill>
            </a:endParaRPr>
          </a:p>
          <a:p>
            <a:pPr marL="457200" indent="-457200">
              <a:buFont typeface="+mj-lt"/>
              <a:buAutoNum type="arabicPeriod"/>
            </a:pPr>
            <a:r>
              <a:rPr lang="en-US" sz="2000" dirty="0" smtClean="0">
                <a:solidFill>
                  <a:srgbClr val="FF0000"/>
                </a:solidFill>
              </a:rPr>
              <a:t>University </a:t>
            </a:r>
            <a:r>
              <a:rPr lang="en-US" sz="2000" dirty="0" smtClean="0">
                <a:solidFill>
                  <a:srgbClr val="FF0000"/>
                </a:solidFill>
                <a:hlinkClick r:id="rId2" tooltip="IELTS Model Answers on Education"/>
              </a:rPr>
              <a:t>education</a:t>
            </a:r>
            <a:r>
              <a:rPr lang="en-US" sz="2000" dirty="0" smtClean="0">
                <a:solidFill>
                  <a:srgbClr val="FF0000"/>
                </a:solidFill>
              </a:rPr>
              <a:t> </a:t>
            </a:r>
            <a:r>
              <a:rPr lang="en-US" sz="2000" b="1" u="sng" dirty="0" smtClean="0">
                <a:solidFill>
                  <a:srgbClr val="FF0000"/>
                </a:solidFill>
              </a:rPr>
              <a:t>is definitely perceived as a means of</a:t>
            </a:r>
            <a:r>
              <a:rPr lang="en-US" sz="2000" dirty="0" smtClean="0">
                <a:solidFill>
                  <a:srgbClr val="FF0000"/>
                </a:solidFill>
              </a:rPr>
              <a:t> </a:t>
            </a:r>
            <a:r>
              <a:rPr lang="en-US" sz="2000" b="1" u="sng" dirty="0" smtClean="0">
                <a:solidFill>
                  <a:srgbClr val="FF0000"/>
                </a:solidFill>
              </a:rPr>
              <a:t>better employability</a:t>
            </a:r>
            <a:r>
              <a:rPr lang="en-US" sz="2000" dirty="0" smtClean="0">
                <a:solidFill>
                  <a:srgbClr val="FF0000"/>
                </a:solidFill>
              </a:rPr>
              <a:t>.</a:t>
            </a:r>
          </a:p>
          <a:p>
            <a:endParaRPr lang="en-US" sz="2000" i="1" dirty="0" smtClean="0"/>
          </a:p>
          <a:p>
            <a:r>
              <a:rPr lang="en-US" sz="2000" b="1" u="sng" dirty="0" smtClean="0"/>
              <a:t>Urban residents’ travel can be facilitated</a:t>
            </a:r>
            <a:r>
              <a:rPr lang="en-US" sz="2000" dirty="0" smtClean="0"/>
              <a:t>.</a:t>
            </a:r>
          </a:p>
          <a:p>
            <a:pPr>
              <a:buNone/>
            </a:pPr>
            <a:endParaRPr lang="en-US" sz="2000" i="1" dirty="0" smtClean="0"/>
          </a:p>
          <a:p>
            <a:r>
              <a:rPr lang="en-US" sz="2000" b="1" u="sng" dirty="0" smtClean="0"/>
              <a:t>High quality educational centers located in metropolitan zones generate advantages for city inhabitants</a:t>
            </a:r>
            <a:r>
              <a:rPr lang="en-US" sz="2000" dirty="0" smtClean="0"/>
              <a:t> to </a:t>
            </a:r>
            <a:r>
              <a:rPr lang="en-US" sz="2000" b="1" u="sng" dirty="0" smtClean="0"/>
              <a:t>enjoy better educational opportunities</a:t>
            </a:r>
          </a:p>
          <a:p>
            <a:endParaRPr lang="en-US" sz="2000" b="1" u="sng" dirty="0" smtClean="0"/>
          </a:p>
          <a:p>
            <a:r>
              <a:rPr lang="en-US" sz="2000" dirty="0" smtClean="0"/>
              <a:t>It is my personal view that </a:t>
            </a:r>
            <a:r>
              <a:rPr lang="en-US" sz="2000" b="1" u="sng" dirty="0" smtClean="0"/>
              <a:t>crime prevention can be executed in various ways</a:t>
            </a:r>
          </a:p>
          <a:p>
            <a:endParaRPr lang="en-US" sz="2000" b="1" u="sng" dirty="0" smtClean="0"/>
          </a:p>
          <a:p>
            <a:r>
              <a:rPr lang="en-US" sz="2000" b="1" u="sng" dirty="0" smtClean="0"/>
              <a:t>The responsibility should lie with the government</a:t>
            </a:r>
            <a:r>
              <a:rPr lang="en-US" sz="2000" dirty="0" smtClean="0"/>
              <a:t>.  </a:t>
            </a:r>
          </a:p>
          <a:p>
            <a:endParaRPr lang="en-US" sz="2000" dirty="0" smtClean="0"/>
          </a:p>
          <a:p>
            <a:endParaRPr lang="en-US" dirty="0" smtClean="0"/>
          </a:p>
          <a:p>
            <a:endParaRPr lang="en-US" dirty="0"/>
          </a:p>
        </p:txBody>
      </p:sp>
      <p:pic>
        <p:nvPicPr>
          <p:cNvPr id="4" name="Picture 2" descr="https://upload.wikimedia.org/wikipedia/commons/thumb/7/7b/Fountain_pen_writing_%28literacy%29.jpg/300px-Fountain_pen_writing_%28literacy%29.jpg"/>
          <p:cNvPicPr>
            <a:picLocks noChangeAspect="1" noChangeArrowheads="1"/>
          </p:cNvPicPr>
          <p:nvPr/>
        </p:nvPicPr>
        <p:blipFill>
          <a:blip r:embed="rId3" cstate="print"/>
          <a:srcRect/>
          <a:stretch>
            <a:fillRect/>
          </a:stretch>
        </p:blipFill>
        <p:spPr bwMode="auto">
          <a:xfrm>
            <a:off x="228600" y="609600"/>
            <a:ext cx="1194955" cy="876301"/>
          </a:xfrm>
          <a:prstGeom prst="rect">
            <a:avLst/>
          </a:prstGeom>
          <a:noFill/>
        </p:spPr>
      </p:pic>
      <p:pic>
        <p:nvPicPr>
          <p:cNvPr id="5" name="Picture 2" descr="https://upload.wikimedia.org/wikipedia/commons/thumb/7/7b/Fountain_pen_writing_%28literacy%29.jpg/300px-Fountain_pen_writing_%28literacy%29.jpg"/>
          <p:cNvPicPr>
            <a:picLocks noChangeAspect="1" noChangeArrowheads="1"/>
          </p:cNvPicPr>
          <p:nvPr/>
        </p:nvPicPr>
        <p:blipFill>
          <a:blip r:embed="rId3" cstate="print"/>
          <a:srcRect/>
          <a:stretch>
            <a:fillRect/>
          </a:stretch>
        </p:blipFill>
        <p:spPr bwMode="auto">
          <a:xfrm>
            <a:off x="7543800" y="838200"/>
            <a:ext cx="1194955" cy="87630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Keep in touch. WECHAT GROUP</a:t>
            </a:r>
            <a:br>
              <a:rPr lang="en-US" dirty="0" smtClean="0"/>
            </a:br>
            <a:r>
              <a:rPr lang="en-US" dirty="0" smtClean="0"/>
              <a:t>Any questions</a:t>
            </a:r>
            <a:endParaRPr lang="en-US" dirty="0"/>
          </a:p>
        </p:txBody>
      </p:sp>
      <p:sp>
        <p:nvSpPr>
          <p:cNvPr id="3" name="Content Placeholder 2"/>
          <p:cNvSpPr>
            <a:spLocks noGrp="1"/>
          </p:cNvSpPr>
          <p:nvPr>
            <p:ph idx="1"/>
          </p:nvPr>
        </p:nvSpPr>
        <p:spPr/>
        <p:txBody>
          <a:bodyPr/>
          <a:lstStyle/>
          <a:p>
            <a:endParaRPr lang="en-US"/>
          </a:p>
        </p:txBody>
      </p:sp>
      <p:pic>
        <p:nvPicPr>
          <p:cNvPr id="25602" name="Picture 2" descr="http://cdn.ndtv.com/tech/images/wechat_official_logo.jpg"/>
          <p:cNvPicPr>
            <a:picLocks noChangeAspect="1" noChangeArrowheads="1"/>
          </p:cNvPicPr>
          <p:nvPr/>
        </p:nvPicPr>
        <p:blipFill>
          <a:blip r:embed="rId2" cstate="print"/>
          <a:srcRect/>
          <a:stretch>
            <a:fillRect/>
          </a:stretch>
        </p:blipFill>
        <p:spPr bwMode="auto">
          <a:xfrm>
            <a:off x="1676400" y="1676400"/>
            <a:ext cx="6048375" cy="452437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OF GOOD CREATIVE/DESCRIPTIVE</a:t>
            </a:r>
            <a:br>
              <a:rPr lang="en-US" dirty="0" smtClean="0"/>
            </a:br>
            <a:r>
              <a:rPr lang="en-US" dirty="0" smtClean="0"/>
              <a:t> WRITING…</a:t>
            </a:r>
            <a:endParaRPr lang="en-US" dirty="0"/>
          </a:p>
        </p:txBody>
      </p:sp>
      <p:sp>
        <p:nvSpPr>
          <p:cNvPr id="3" name="Content Placeholder 2"/>
          <p:cNvSpPr>
            <a:spLocks noGrp="1"/>
          </p:cNvSpPr>
          <p:nvPr>
            <p:ph idx="1"/>
          </p:nvPr>
        </p:nvSpPr>
        <p:spPr>
          <a:xfrm>
            <a:off x="457200" y="1371600"/>
            <a:ext cx="8229600" cy="5334000"/>
          </a:xfrm>
        </p:spPr>
        <p:txBody>
          <a:bodyPr>
            <a:normAutofit/>
          </a:bodyPr>
          <a:lstStyle/>
          <a:p>
            <a:pPr>
              <a:buNone/>
            </a:pPr>
            <a:endParaRPr lang="en-US" sz="2000" dirty="0" smtClean="0"/>
          </a:p>
          <a:p>
            <a:r>
              <a:rPr lang="en-US" sz="2000" i="1" dirty="0" smtClean="0"/>
              <a:t>The night was calm. The only sound that could be heard was that of the howling winds (personification)</a:t>
            </a:r>
          </a:p>
          <a:p>
            <a:r>
              <a:rPr lang="en-US" sz="2000" i="1" dirty="0" smtClean="0"/>
              <a:t>After the death of my father, I spent several weeks drowned in a sea of grief (Metaphor)</a:t>
            </a:r>
          </a:p>
          <a:p>
            <a:r>
              <a:rPr lang="en-US" sz="2000" dirty="0" smtClean="0"/>
              <a:t>He walks with pride and grace, performing a dance of disdain as he slowly lifts and lowers each paw with the delicacy of a ballet dancer.</a:t>
            </a:r>
          </a:p>
          <a:p>
            <a:pPr>
              <a:buNone/>
            </a:pPr>
            <a:r>
              <a:rPr lang="en-US" sz="2000" dirty="0" smtClean="0"/>
              <a:t>---------------------------------------------------------------------------------------------------</a:t>
            </a:r>
          </a:p>
          <a:p>
            <a:pPr lvl="0">
              <a:buNone/>
            </a:pPr>
            <a:r>
              <a:rPr lang="en-AU" sz="2000" dirty="0" smtClean="0"/>
              <a:t>		</a:t>
            </a:r>
            <a:r>
              <a:rPr lang="en-AU" sz="2000" dirty="0" err="1" smtClean="0"/>
              <a:t>Freundschaftsbezeigungen</a:t>
            </a:r>
            <a:r>
              <a:rPr lang="en-AU" sz="2000" dirty="0" smtClean="0"/>
              <a:t>. </a:t>
            </a:r>
            <a:endParaRPr lang="en-US" sz="2000" dirty="0" smtClean="0"/>
          </a:p>
          <a:p>
            <a:pPr lvl="0">
              <a:buNone/>
            </a:pPr>
            <a:r>
              <a:rPr lang="en-AU" sz="2000" dirty="0" smtClean="0"/>
              <a:t>		</a:t>
            </a:r>
            <a:r>
              <a:rPr lang="en-AU" sz="2000" dirty="0" err="1" smtClean="0"/>
              <a:t>Dilettantenaufdringlichkeiten</a:t>
            </a:r>
            <a:r>
              <a:rPr lang="en-AU" sz="2000" dirty="0" smtClean="0"/>
              <a:t>. </a:t>
            </a:r>
            <a:endParaRPr lang="en-US" sz="2000" dirty="0" smtClean="0"/>
          </a:p>
          <a:p>
            <a:pPr lvl="0">
              <a:buNone/>
            </a:pPr>
            <a:r>
              <a:rPr lang="en-AU" sz="2000" dirty="0" smtClean="0"/>
              <a:t>		</a:t>
            </a:r>
            <a:r>
              <a:rPr lang="en-AU" sz="2000" dirty="0" err="1" smtClean="0"/>
              <a:t>Stadtverordnetenversammlungen</a:t>
            </a:r>
            <a:r>
              <a:rPr lang="en-AU" sz="2000" dirty="0" smtClean="0"/>
              <a:t>. </a:t>
            </a:r>
            <a:endParaRPr lang="en-US" sz="2000" dirty="0" smtClean="0"/>
          </a:p>
          <a:p>
            <a:pPr>
              <a:buNone/>
            </a:pPr>
            <a:r>
              <a:rPr lang="en-AU" sz="2000" dirty="0" smtClean="0"/>
              <a:t>	These things are not words, they are alphabetical horrors. And they are not rare; one can open a German newspaper at any time and see them marching majestically across the page – </a:t>
            </a:r>
            <a:endParaRPr lang="en-US" sz="2000" dirty="0" smtClean="0"/>
          </a:p>
          <a:p>
            <a:endParaRPr lang="en-US" sz="20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pic>
        <p:nvPicPr>
          <p:cNvPr id="67586" name="Picture 2" descr="https://fthmb.tqn.com/hIWmQMsJPN3j_eFPrSPVVse_52Q=/2121x1414/filters:fill(auto,1)/GettyImages-185002046-5772f4153df78cb62ce1ad69.jpg"/>
          <p:cNvPicPr>
            <a:picLocks noChangeAspect="1" noChangeArrowheads="1"/>
          </p:cNvPicPr>
          <p:nvPr/>
        </p:nvPicPr>
        <p:blipFill>
          <a:blip r:embed="rId2" cstate="print"/>
          <a:srcRect/>
          <a:stretch>
            <a:fillRect/>
          </a:stretch>
        </p:blipFill>
        <p:spPr bwMode="auto">
          <a:xfrm>
            <a:off x="1524000" y="1447800"/>
            <a:ext cx="8077200" cy="538480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 FINAL EXAM</a:t>
            </a:r>
            <a:endParaRPr lang="en-US" dirty="0"/>
          </a:p>
        </p:txBody>
      </p:sp>
      <p:sp>
        <p:nvSpPr>
          <p:cNvPr id="3" name="Content Placeholder 2"/>
          <p:cNvSpPr>
            <a:spLocks noGrp="1"/>
          </p:cNvSpPr>
          <p:nvPr>
            <p:ph idx="1"/>
          </p:nvPr>
        </p:nvSpPr>
        <p:spPr/>
        <p:txBody>
          <a:bodyPr/>
          <a:lstStyle/>
          <a:p>
            <a:pPr>
              <a:buNone/>
            </a:pPr>
            <a:r>
              <a:rPr lang="en-US" dirty="0" smtClean="0"/>
              <a:t>MID-TERM:</a:t>
            </a:r>
          </a:p>
          <a:p>
            <a:pPr>
              <a:buNone/>
            </a:pPr>
            <a:r>
              <a:rPr lang="en-US" dirty="0" smtClean="0"/>
              <a:t>Writing– 		IELTS Writing Task 1</a:t>
            </a:r>
          </a:p>
          <a:p>
            <a:pPr>
              <a:buNone/>
            </a:pPr>
            <a:endParaRPr lang="en-US" dirty="0" smtClean="0"/>
          </a:p>
          <a:p>
            <a:pPr>
              <a:buNone/>
            </a:pPr>
            <a:r>
              <a:rPr lang="en-US" dirty="0" smtClean="0"/>
              <a:t>FINAL EXAM</a:t>
            </a:r>
          </a:p>
          <a:p>
            <a:pPr>
              <a:buNone/>
            </a:pPr>
            <a:r>
              <a:rPr lang="en-US" dirty="0" smtClean="0"/>
              <a:t>Task 1</a:t>
            </a:r>
            <a:r>
              <a:rPr lang="en-US" dirty="0"/>
              <a:t> </a:t>
            </a:r>
            <a:r>
              <a:rPr lang="en-US" dirty="0" smtClean="0"/>
              <a:t>+ Task 2</a:t>
            </a:r>
          </a:p>
        </p:txBody>
      </p:sp>
      <p:pic>
        <p:nvPicPr>
          <p:cNvPr id="1026" name="Picture 2" descr="http://www.stgeorges.co.uk/sites/default/files/IELTS%20writing%20task%202%20high%20scoring%20answer.jpg"/>
          <p:cNvPicPr>
            <a:picLocks noChangeAspect="1" noChangeArrowheads="1"/>
          </p:cNvPicPr>
          <p:nvPr/>
        </p:nvPicPr>
        <p:blipFill>
          <a:blip r:embed="rId2" cstate="print"/>
          <a:srcRect/>
          <a:stretch>
            <a:fillRect/>
          </a:stretch>
        </p:blipFill>
        <p:spPr bwMode="auto">
          <a:xfrm>
            <a:off x="3276600" y="3581400"/>
            <a:ext cx="5638800" cy="314645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 Task 2</a:t>
            </a:r>
            <a:endParaRPr lang="en-US" dirty="0"/>
          </a:p>
        </p:txBody>
      </p:sp>
      <p:sp>
        <p:nvSpPr>
          <p:cNvPr id="3" name="Content Placeholder 2"/>
          <p:cNvSpPr>
            <a:spLocks noGrp="1"/>
          </p:cNvSpPr>
          <p:nvPr>
            <p:ph idx="1"/>
          </p:nvPr>
        </p:nvSpPr>
        <p:spPr>
          <a:xfrm>
            <a:off x="457200" y="1600200"/>
            <a:ext cx="8686800" cy="4525963"/>
          </a:xfrm>
        </p:spPr>
        <p:txBody>
          <a:bodyPr/>
          <a:lstStyle/>
          <a:p>
            <a:pPr>
              <a:buNone/>
            </a:pPr>
            <a:r>
              <a:rPr lang="en-US" b="1" dirty="0" smtClean="0"/>
              <a:t>	Timing</a:t>
            </a:r>
          </a:p>
          <a:p>
            <a:r>
              <a:rPr lang="en-US" dirty="0" smtClean="0"/>
              <a:t>The IELTS Writing test takes 60 minutes.</a:t>
            </a:r>
          </a:p>
          <a:p>
            <a:endParaRPr lang="en-US" dirty="0" smtClean="0"/>
          </a:p>
          <a:p>
            <a:r>
              <a:rPr lang="en-US" dirty="0" smtClean="0"/>
              <a:t> Spend 20 minutes on Task 1,  at least 150 words</a:t>
            </a:r>
          </a:p>
          <a:p>
            <a:r>
              <a:rPr lang="en-US" dirty="0" smtClean="0"/>
              <a:t> Spend 40 minutes on Task 2,  at least 250 words</a:t>
            </a:r>
          </a:p>
          <a:p>
            <a:endParaRPr lang="en-US" dirty="0"/>
          </a:p>
        </p:txBody>
      </p:sp>
      <p:pic>
        <p:nvPicPr>
          <p:cNvPr id="4098" name="Picture 2" descr="https://tse2.mm.bing.net/th?id=OIP.0-G9E9LBlWWfyMhg_9MQCQD6D6&amp;pid=15.1&amp;P=0&amp;w=300&amp;h=300"/>
          <p:cNvPicPr>
            <a:picLocks noChangeAspect="1" noChangeArrowheads="1"/>
          </p:cNvPicPr>
          <p:nvPr/>
        </p:nvPicPr>
        <p:blipFill>
          <a:blip r:embed="rId2" cstate="print"/>
          <a:srcRect/>
          <a:stretch>
            <a:fillRect/>
          </a:stretch>
        </p:blipFill>
        <p:spPr bwMode="auto">
          <a:xfrm>
            <a:off x="609600" y="4876800"/>
            <a:ext cx="1981200" cy="1981200"/>
          </a:xfrm>
          <a:prstGeom prst="rect">
            <a:avLst/>
          </a:prstGeom>
          <a:noFill/>
        </p:spPr>
      </p:pic>
      <p:pic>
        <p:nvPicPr>
          <p:cNvPr id="4100" name="Picture 4" descr="https://tse1.mm.bing.net/th?id=OIP.23arE8ea6iyEM3b5FiMLfACWCW&amp;pid=15.1&amp;P=0&amp;w=300&amp;h=300"/>
          <p:cNvPicPr>
            <a:picLocks noChangeAspect="1" noChangeArrowheads="1"/>
          </p:cNvPicPr>
          <p:nvPr/>
        </p:nvPicPr>
        <p:blipFill>
          <a:blip r:embed="rId3" cstate="print"/>
          <a:srcRect/>
          <a:stretch>
            <a:fillRect/>
          </a:stretch>
        </p:blipFill>
        <p:spPr bwMode="auto">
          <a:xfrm>
            <a:off x="6477000" y="4419600"/>
            <a:ext cx="2438400" cy="24384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1 TYPES OF QUESTIONS </a:t>
            </a:r>
            <a:br>
              <a:rPr lang="en-US" dirty="0" smtClean="0"/>
            </a:br>
            <a:r>
              <a:rPr lang="en-US" dirty="0" smtClean="0"/>
              <a:t>WE WILL FOCUS 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Line Graph</a:t>
            </a:r>
          </a:p>
          <a:p>
            <a:pPr marL="514350" indent="-514350">
              <a:buFont typeface="+mj-lt"/>
              <a:buAutoNum type="arabicPeriod"/>
            </a:pPr>
            <a:r>
              <a:rPr lang="en-US" dirty="0" smtClean="0"/>
              <a:t>Bar Chart</a:t>
            </a:r>
          </a:p>
          <a:p>
            <a:pPr marL="514350" indent="-514350">
              <a:buFont typeface="+mj-lt"/>
              <a:buAutoNum type="arabicPeriod"/>
            </a:pPr>
            <a:r>
              <a:rPr lang="en-US" dirty="0" smtClean="0"/>
              <a:t>Pie Chart</a:t>
            </a:r>
          </a:p>
          <a:p>
            <a:pPr marL="514350" indent="-514350">
              <a:buFont typeface="+mj-lt"/>
              <a:buAutoNum type="arabicPeriod"/>
            </a:pPr>
            <a:r>
              <a:rPr lang="en-US" strike="sngStrike" dirty="0" smtClean="0"/>
              <a:t>Table</a:t>
            </a:r>
          </a:p>
          <a:p>
            <a:pPr marL="514350" indent="-514350">
              <a:buFont typeface="+mj-lt"/>
              <a:buAutoNum type="arabicPeriod"/>
            </a:pPr>
            <a:r>
              <a:rPr lang="en-US" strike="sngStrike" dirty="0" smtClean="0"/>
              <a:t>Multiple chart and graph</a:t>
            </a:r>
          </a:p>
          <a:p>
            <a:pPr marL="514350" indent="-514350">
              <a:buFont typeface="+mj-lt"/>
              <a:buAutoNum type="arabicPeriod"/>
            </a:pPr>
            <a:r>
              <a:rPr lang="en-US" strike="dblStrike" dirty="0" smtClean="0"/>
              <a:t>Diagram &amp; Maps</a:t>
            </a:r>
          </a:p>
          <a:p>
            <a:pPr marL="514350" indent="-514350">
              <a:buFont typeface="+mj-lt"/>
              <a:buAutoNum type="arabicPeriod"/>
            </a:pPr>
            <a:r>
              <a:rPr lang="en-US" strike="dblStrike" dirty="0" smtClean="0"/>
              <a:t>Process Diagrams</a:t>
            </a:r>
            <a:endParaRPr lang="en-US" strike="dblStrik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TYPES – (LINE) GRAPHS</a:t>
            </a:r>
            <a:endParaRPr lang="en-US" dirty="0"/>
          </a:p>
        </p:txBody>
      </p:sp>
      <p:sp>
        <p:nvSpPr>
          <p:cNvPr id="3" name="Content Placeholder 2"/>
          <p:cNvSpPr>
            <a:spLocks noGrp="1"/>
          </p:cNvSpPr>
          <p:nvPr>
            <p:ph idx="1"/>
          </p:nvPr>
        </p:nvSpPr>
        <p:spPr/>
        <p:txBody>
          <a:bodyPr/>
          <a:lstStyle/>
          <a:p>
            <a:pPr>
              <a:buNone/>
            </a:pPr>
            <a:endParaRPr lang="en-US" dirty="0"/>
          </a:p>
        </p:txBody>
      </p:sp>
      <p:pic>
        <p:nvPicPr>
          <p:cNvPr id="4" name="Picture 2" descr="http://www.ielts-exam.net/images/graphs/IELTS_Writing_Task_1_133.png"/>
          <p:cNvPicPr>
            <a:picLocks noChangeAspect="1" noChangeArrowheads="1"/>
          </p:cNvPicPr>
          <p:nvPr/>
        </p:nvPicPr>
        <p:blipFill>
          <a:blip r:embed="rId2" cstate="print"/>
          <a:srcRect/>
          <a:stretch>
            <a:fillRect/>
          </a:stretch>
        </p:blipFill>
        <p:spPr bwMode="auto">
          <a:xfrm>
            <a:off x="838200" y="1295400"/>
            <a:ext cx="7620000" cy="536448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TASK 1 TYPES – BAR CHARTS</a:t>
            </a:r>
            <a:endParaRPr lang="en-US" dirty="0"/>
          </a:p>
        </p:txBody>
      </p:sp>
      <p:sp>
        <p:nvSpPr>
          <p:cNvPr id="3" name="Content Placeholder 2"/>
          <p:cNvSpPr>
            <a:spLocks noGrp="1"/>
          </p:cNvSpPr>
          <p:nvPr>
            <p:ph idx="1"/>
          </p:nvPr>
        </p:nvSpPr>
        <p:spPr/>
        <p:txBody>
          <a:bodyPr/>
          <a:lstStyle/>
          <a:p>
            <a:endParaRPr lang="en-US"/>
          </a:p>
        </p:txBody>
      </p:sp>
      <p:pic>
        <p:nvPicPr>
          <p:cNvPr id="40964" name="Picture 4" descr="http://msdiepielts.com/wp-content/uploads/2014/08/ielts-writing-task-1-bar-chart-1024x752.jpg"/>
          <p:cNvPicPr>
            <a:picLocks noChangeAspect="1" noChangeArrowheads="1"/>
          </p:cNvPicPr>
          <p:nvPr/>
        </p:nvPicPr>
        <p:blipFill>
          <a:blip r:embed="rId2" cstate="print"/>
          <a:srcRect/>
          <a:stretch>
            <a:fillRect/>
          </a:stretch>
        </p:blipFill>
        <p:spPr bwMode="auto">
          <a:xfrm>
            <a:off x="5097294" y="3200400"/>
            <a:ext cx="4046706" cy="2971800"/>
          </a:xfrm>
          <a:prstGeom prst="rect">
            <a:avLst/>
          </a:prstGeom>
          <a:noFill/>
        </p:spPr>
      </p:pic>
      <p:pic>
        <p:nvPicPr>
          <p:cNvPr id="29698" name="Picture 2" descr="IELTS writing bar chart"/>
          <p:cNvPicPr>
            <a:picLocks noChangeAspect="1" noChangeArrowheads="1"/>
          </p:cNvPicPr>
          <p:nvPr/>
        </p:nvPicPr>
        <p:blipFill>
          <a:blip r:embed="rId3" cstate="print"/>
          <a:srcRect/>
          <a:stretch>
            <a:fillRect/>
          </a:stretch>
        </p:blipFill>
        <p:spPr bwMode="auto">
          <a:xfrm>
            <a:off x="0" y="838200"/>
            <a:ext cx="4942301" cy="3214147"/>
          </a:xfrm>
          <a:prstGeom prst="rect">
            <a:avLst/>
          </a:prstGeom>
          <a:noFill/>
        </p:spPr>
      </p:pic>
      <p:pic>
        <p:nvPicPr>
          <p:cNvPr id="29700" name="Picture 4" descr="IELTS writing proportional bar chart"/>
          <p:cNvPicPr>
            <a:picLocks noChangeAspect="1" noChangeArrowheads="1"/>
          </p:cNvPicPr>
          <p:nvPr/>
        </p:nvPicPr>
        <p:blipFill>
          <a:blip r:embed="rId4" cstate="print"/>
          <a:srcRect/>
          <a:stretch>
            <a:fillRect/>
          </a:stretch>
        </p:blipFill>
        <p:spPr bwMode="auto">
          <a:xfrm>
            <a:off x="0" y="4286250"/>
            <a:ext cx="3588130" cy="25717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linds(horizontal)">
                                      <p:cBhvr>
                                        <p:cTn id="7"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Pie Chart</a:t>
            </a:r>
            <a:endParaRPr lang="en-US" dirty="0"/>
          </a:p>
        </p:txBody>
      </p:sp>
      <p:sp>
        <p:nvSpPr>
          <p:cNvPr id="3" name="Content Placeholder 2"/>
          <p:cNvSpPr>
            <a:spLocks noGrp="1"/>
          </p:cNvSpPr>
          <p:nvPr>
            <p:ph idx="1"/>
          </p:nvPr>
        </p:nvSpPr>
        <p:spPr/>
        <p:txBody>
          <a:bodyPr/>
          <a:lstStyle/>
          <a:p>
            <a:endParaRPr lang="en-US"/>
          </a:p>
        </p:txBody>
      </p:sp>
      <p:pic>
        <p:nvPicPr>
          <p:cNvPr id="27650" name="Picture 2" descr="Pie chart photo"/>
          <p:cNvPicPr>
            <a:picLocks noChangeAspect="1" noChangeArrowheads="1"/>
          </p:cNvPicPr>
          <p:nvPr/>
        </p:nvPicPr>
        <p:blipFill>
          <a:blip r:embed="rId2" cstate="print"/>
          <a:srcRect/>
          <a:stretch>
            <a:fillRect/>
          </a:stretch>
        </p:blipFill>
        <p:spPr bwMode="auto">
          <a:xfrm>
            <a:off x="381000" y="1371600"/>
            <a:ext cx="8342157" cy="51054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467600" cy="487362"/>
          </a:xfrm>
        </p:spPr>
        <p:txBody>
          <a:bodyPr>
            <a:normAutofit fontScale="90000"/>
          </a:bodyPr>
          <a:lstStyle/>
          <a:p>
            <a:r>
              <a:rPr lang="en-US" sz="3200" dirty="0" smtClean="0"/>
              <a:t>Task 1 Band Descriptors</a:t>
            </a:r>
            <a:endParaRPr lang="en-US" sz="3200" dirty="0"/>
          </a:p>
        </p:txBody>
      </p:sp>
      <p:sp>
        <p:nvSpPr>
          <p:cNvPr id="3" name="Content Placeholder 2"/>
          <p:cNvSpPr>
            <a:spLocks noGrp="1"/>
          </p:cNvSpPr>
          <p:nvPr>
            <p:ph idx="1"/>
          </p:nvPr>
        </p:nvSpPr>
        <p:spPr>
          <a:xfrm>
            <a:off x="457200" y="457200"/>
            <a:ext cx="8229600" cy="4525963"/>
          </a:xfrm>
        </p:spPr>
        <p:txBody>
          <a:bodyPr>
            <a:normAutofit/>
          </a:bodyPr>
          <a:lstStyle/>
          <a:p>
            <a:r>
              <a:rPr lang="en-US" sz="2800" dirty="0" smtClean="0"/>
              <a:t>Task Achievement		(Answer the question)</a:t>
            </a:r>
          </a:p>
          <a:p>
            <a:r>
              <a:rPr lang="en-US" sz="2800" dirty="0" smtClean="0"/>
              <a:t>Coherence and Cohesion	(Flow / links/ logic)</a:t>
            </a:r>
          </a:p>
          <a:p>
            <a:r>
              <a:rPr lang="en-US" sz="2800" dirty="0" smtClean="0"/>
              <a:t>Lexical Resource			(Vocabulary)</a:t>
            </a:r>
          </a:p>
          <a:p>
            <a:r>
              <a:rPr lang="en-US" sz="2800" dirty="0" smtClean="0"/>
              <a:t>Grammatical range		(Grammar)</a:t>
            </a:r>
            <a:endParaRPr lang="en-US" sz="2800" dirty="0"/>
          </a:p>
        </p:txBody>
      </p:sp>
      <p:pic>
        <p:nvPicPr>
          <p:cNvPr id="57346" name="Picture 2"/>
          <p:cNvPicPr>
            <a:picLocks noChangeAspect="1" noChangeArrowheads="1"/>
          </p:cNvPicPr>
          <p:nvPr/>
        </p:nvPicPr>
        <p:blipFill>
          <a:blip r:embed="rId2" cstate="print"/>
          <a:srcRect/>
          <a:stretch>
            <a:fillRect/>
          </a:stretch>
        </p:blipFill>
        <p:spPr bwMode="auto">
          <a:xfrm>
            <a:off x="0" y="2667000"/>
            <a:ext cx="9024843"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1059</TotalTime>
  <Words>507</Words>
  <Application>Microsoft Office PowerPoint</Application>
  <PresentationFormat>On-screen Show (4:3)</PresentationFormat>
  <Paragraphs>127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MARKING SYSTEM OF YOUR GRADE</vt:lpstr>
      <vt:lpstr>Keep in touch. WECHAT GROUP Any questions</vt:lpstr>
      <vt:lpstr>MID-TERM + FINAL EXAM</vt:lpstr>
      <vt:lpstr>Task 1 + Task 2</vt:lpstr>
      <vt:lpstr>TASK 1 TYPES OF QUESTIONS  WE WILL FOCUS ON</vt:lpstr>
      <vt:lpstr>TASK 1 TYPES – (LINE) GRAPHS</vt:lpstr>
      <vt:lpstr>TASK 1 TYPES – BAR CHARTS</vt:lpstr>
      <vt:lpstr>Pie Chart</vt:lpstr>
      <vt:lpstr>Task 1 Band Descriptors</vt:lpstr>
      <vt:lpstr>Task 2 Overview</vt:lpstr>
      <vt:lpstr>TASK 2 ESSAY  TYPES OF QUESTIONS</vt:lpstr>
      <vt:lpstr>TASK 2 TYPES - OPINION</vt:lpstr>
      <vt:lpstr>Discuss Two Opposing Opinions</vt:lpstr>
      <vt:lpstr>TASK 2 TYPES –  PROBLEM AND SOLUTIONS</vt:lpstr>
      <vt:lpstr>Sample Task 2 Essay Questions by Topic: Technology</vt:lpstr>
      <vt:lpstr>Task 2 Band Descriptors</vt:lpstr>
      <vt:lpstr>Why must you read?</vt:lpstr>
      <vt:lpstr>SAMPLE OF GOOD  GRAPH DESCRIPTIONS</vt:lpstr>
      <vt:lpstr>SAMPLE OF GOOD  ESSAY ACADEMIC WRITING…</vt:lpstr>
      <vt:lpstr>SAMPLE OF GOOD CREATIVE/DESCRIPTIVE  WRITING…</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ORAL ENGLISH SUMMER COURSE</dc:title>
  <dc:creator>pc</dc:creator>
  <cp:lastModifiedBy>pc</cp:lastModifiedBy>
  <cp:revision>283</cp:revision>
  <dcterms:created xsi:type="dcterms:W3CDTF">2017-07-02T11:17:18Z</dcterms:created>
  <dcterms:modified xsi:type="dcterms:W3CDTF">2022-02-28T07:58:52Z</dcterms:modified>
</cp:coreProperties>
</file>