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24"/>
  </p:notesMasterIdLst>
  <p:handoutMasterIdLst>
    <p:handoutMasterId r:id="rId25"/>
  </p:handoutMasterIdLst>
  <p:sldIdLst>
    <p:sldId id="256" r:id="rId2"/>
    <p:sldId id="398" r:id="rId3"/>
    <p:sldId id="333" r:id="rId4"/>
    <p:sldId id="451" r:id="rId5"/>
    <p:sldId id="452" r:id="rId6"/>
    <p:sldId id="453" r:id="rId7"/>
    <p:sldId id="454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30" r:id="rId19"/>
    <p:sldId id="431" r:id="rId20"/>
    <p:sldId id="432" r:id="rId21"/>
    <p:sldId id="433" r:id="rId22"/>
    <p:sldId id="465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40B6B-78AE-4017-B7E7-CC67B38BADDC}" type="datetimeFigureOut">
              <a:rPr lang="zh-CN" altLang="en-US" smtClean="0"/>
              <a:pPr/>
              <a:t>2017/3/11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9072E-8C30-4346-B477-D812B115D3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CF08B-64EE-48BE-B0BA-D219D27F4B30}" type="datetimeFigureOut">
              <a:rPr lang="zh-CN" altLang="en-US" smtClean="0"/>
              <a:pPr/>
              <a:t>2017/3/11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EB867-7509-4723-9538-9D475DF7F6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802FB08-2637-4CF6-AD74-C07441CFA7C0}" type="datetimeFigureOut">
              <a:rPr lang="zh-CN" altLang="en-US"/>
              <a:pPr>
                <a:defRPr/>
              </a:pPr>
              <a:t>2017/3/11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70B242F-C22E-4D80-AB00-A977E93DF3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28E2B-3710-4EF4-AD09-B19F395B998A}" type="datetimeFigureOut">
              <a:rPr lang="zh-CN" altLang="en-US"/>
              <a:pPr>
                <a:defRPr/>
              </a:pPr>
              <a:t>2017/3/11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3D130-6308-4B60-BBB9-EB1083D292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81D58-4F79-4953-AF5F-6691901059F3}" type="datetimeFigureOut">
              <a:rPr lang="zh-CN" altLang="en-US"/>
              <a:pPr>
                <a:defRPr/>
              </a:pPr>
              <a:t>2017/3/11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1D1BB-5AC8-407A-8769-279EE34412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74A2116-F5B9-497E-AA07-F410CB2728DA}" type="datetimeFigureOut">
              <a:rPr lang="zh-CN" altLang="en-US"/>
              <a:pPr>
                <a:defRPr/>
              </a:pPr>
              <a:t>2017/3/11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9225276-B3E6-49CC-9263-AF43A9AFE5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12770D-696A-473C-B529-8B5F2D8ED26E}" type="datetimeFigureOut">
              <a:rPr lang="zh-CN" altLang="en-US"/>
              <a:pPr>
                <a:defRPr/>
              </a:pPr>
              <a:t>2017/3/11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590A9B-DCE3-4E93-AD74-84DA078ACD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312E4B-101C-47E1-95B7-7C58E32A2F05}" type="datetimeFigureOut">
              <a:rPr lang="zh-CN" altLang="en-US"/>
              <a:pPr>
                <a:defRPr/>
              </a:pPr>
              <a:t>2017/3/11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56A20B3-D9A0-41F8-8A02-F68E9C58FD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38D4554-7E5F-4CEB-94C4-2EFB8084A2FF}" type="datetimeFigureOut">
              <a:rPr lang="zh-CN" altLang="en-US"/>
              <a:pPr>
                <a:defRPr/>
              </a:pPr>
              <a:t>2017/3/11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CC6EFD-604C-4D56-8EB0-1A6F2A97AA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ECCC1-36BB-44E1-9AD8-06E049E4C9DB}" type="datetimeFigureOut">
              <a:rPr lang="zh-CN" altLang="en-US"/>
              <a:pPr>
                <a:defRPr/>
              </a:pPr>
              <a:t>2017/3/11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6996D-3AFF-4A3A-B8D2-6E8C3CF496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91B5A6-B3C5-473D-9B4E-D2B5064AD3D0}" type="datetimeFigureOut">
              <a:rPr lang="zh-CN" altLang="en-US"/>
              <a:pPr>
                <a:defRPr/>
              </a:pPr>
              <a:t>2017/3/11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89CD4B-988C-4FC3-8655-DF6A3C7668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55E8970-D81A-4845-B363-F1F3C3089575}" type="datetimeFigureOut">
              <a:rPr lang="zh-CN" altLang="en-US"/>
              <a:pPr>
                <a:defRPr/>
              </a:pPr>
              <a:t>2017/3/11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BF92EA9-3D29-43C7-A249-8CB1893758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28596" y="1214422"/>
            <a:ext cx="822960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A81E30BA-3C34-4183-A909-4D733F30C1A1}" type="datetimeFigureOut">
              <a:rPr lang="zh-CN" altLang="en-US"/>
              <a:pPr>
                <a:defRPr/>
              </a:pPr>
              <a:t>2017/3/11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6A43F19-69B5-4382-A06C-E34D724156A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55" r:id="rId2"/>
    <p:sldLayoutId id="2147483960" r:id="rId3"/>
    <p:sldLayoutId id="2147483961" r:id="rId4"/>
    <p:sldLayoutId id="2147483962" r:id="rId5"/>
    <p:sldLayoutId id="2147483963" r:id="rId6"/>
    <p:sldLayoutId id="2147483956" r:id="rId7"/>
    <p:sldLayoutId id="2147483964" r:id="rId8"/>
    <p:sldLayoutId id="2147483965" r:id="rId9"/>
    <p:sldLayoutId id="2147483957" r:id="rId10"/>
    <p:sldLayoutId id="214748395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285860"/>
            <a:ext cx="7772400" cy="1829761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面向对象程序设计</a:t>
            </a:r>
            <a:endParaRPr lang="zh-CN" altLang="en-US" dirty="0"/>
          </a:p>
        </p:txBody>
      </p:sp>
      <p:sp>
        <p:nvSpPr>
          <p:cNvPr id="9219" name="副标题 2"/>
          <p:cNvSpPr>
            <a:spLocks noGrp="1"/>
          </p:cNvSpPr>
          <p:nvPr>
            <p:ph type="subTitle" idx="1"/>
          </p:nvPr>
        </p:nvSpPr>
        <p:spPr>
          <a:xfrm>
            <a:off x="714348" y="3143248"/>
            <a:ext cx="7772400" cy="1200150"/>
          </a:xfrm>
        </p:spPr>
        <p:txBody>
          <a:bodyPr/>
          <a:lstStyle/>
          <a:p>
            <a:pPr marR="0" algn="ctr"/>
            <a:r>
              <a:rPr lang="zh-CN" altLang="en-US" sz="3200" b="1" dirty="0" smtClean="0">
                <a:solidFill>
                  <a:srgbClr val="FF0000"/>
                </a:solidFill>
              </a:rPr>
              <a:t>第八章 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r>
              <a:rPr lang="zh-CN" altLang="en-US" dirty="0" smtClean="0"/>
              <a:t>变量的直接访问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a,b,c</a:t>
            </a:r>
            <a:r>
              <a:rPr lang="en-US" altLang="zh-CN" sz="2000" dirty="0" smtClean="0"/>
              <a:t>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/>
              <a:t>		a=10;b=20;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/>
              <a:t>          c=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/>
              <a:t>         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&lt;&lt;“c:"&lt;&lt;c&lt;&lt;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在这里，对变量</a:t>
            </a:r>
            <a:r>
              <a:rPr lang="en-US" altLang="zh-CN" sz="2000" dirty="0" smtClean="0"/>
              <a:t>a, b, c</a:t>
            </a:r>
            <a:r>
              <a:rPr lang="zh-CN" altLang="en-US" sz="2000" dirty="0" smtClean="0"/>
              <a:t>的访问都是直接访问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</a:t>
            </a:r>
            <a:r>
              <a:rPr lang="zh-CN" altLang="en-US" sz="4000" dirty="0" smtClean="0"/>
              <a:t>指针概念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r>
              <a:rPr lang="zh-CN" altLang="en-US" dirty="0" smtClean="0"/>
              <a:t>变量的间接访问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①</a:t>
            </a:r>
            <a:r>
              <a:rPr lang="zh-CN" altLang="en-US" sz="2000" dirty="0" smtClean="0"/>
              <a:t>生活中的例子：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dirty="0" smtClean="0"/>
              <a:t>   甲有要事找丙，但甲不知道丙的住址（故甲无法直接去找到丙的过程）；甲知道乙了解丙住在哪儿，且甲有乙的地址（甲可直接访问乙）； 因此产生以下操作（甲要去访问丙）：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dirty="0" smtClean="0"/>
              <a:t>         甲先访问乙，从乙处得到丙的住址；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dirty="0" smtClean="0"/>
              <a:t>         甲按乙所提供的丙的地址去访问丙</a:t>
            </a:r>
            <a:r>
              <a:rPr lang="en-US" altLang="zh-CN" sz="2000" dirty="0" smtClean="0"/>
              <a:t>	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</a:t>
            </a:r>
            <a:r>
              <a:rPr lang="zh-CN" altLang="en-US" sz="4000" dirty="0" smtClean="0"/>
              <a:t>指针概念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pic>
        <p:nvPicPr>
          <p:cNvPr id="5" name="Picture 4" descr="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4000504"/>
            <a:ext cx="4608513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r>
              <a:rPr lang="zh-CN" altLang="en-US" dirty="0" smtClean="0"/>
              <a:t>变量的间接访问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② c/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中的处理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安排相关的变量，专门用于存放变量地址。要间接访问时，从这些变量获得待访问的变量的地址，然后再按所获得的地址去访问要访问的变量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新的问题</a:t>
            </a:r>
            <a:r>
              <a:rPr lang="en-US" altLang="zh-CN" dirty="0" smtClean="0"/>
              <a:t>:</a:t>
            </a:r>
            <a:r>
              <a:rPr lang="zh-CN" altLang="en-US" dirty="0" smtClean="0"/>
              <a:t>按照冯诺依曼计算机的基本思想，存储单元中的内容都是按二进制存储，怎么知道该变量中存放是普通数据还是地址数据？单从存储单元所存放的形式已无法区分！</a:t>
            </a:r>
            <a:endParaRPr lang="en-US" altLang="zh-CN" dirty="0" smtClean="0"/>
          </a:p>
          <a:p>
            <a:pPr>
              <a:buNone/>
            </a:pPr>
            <a:r>
              <a:rPr lang="en-US" altLang="zh-CN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Q.</a:t>
            </a:r>
            <a:r>
              <a:rPr lang="zh-CN" alt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如何在存储单元中区分变量存放的是地址还是数值？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新的思路：设置一种专门的变量（可通过变量定义形式指定），这种变量专门用来存放变量的地址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即地址数据）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/>
              <a:t> </a:t>
            </a:r>
            <a:r>
              <a:rPr lang="en-US" altLang="zh-CN" sz="2000" dirty="0" smtClean="0"/>
              <a:t> </a:t>
            </a:r>
            <a:endParaRPr lang="zh-CN" altLang="en-US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</a:t>
            </a:r>
            <a:r>
              <a:rPr lang="zh-CN" altLang="en-US" sz="4000" dirty="0" smtClean="0"/>
              <a:t>指针概念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r>
              <a:rPr lang="zh-CN" altLang="en-US" dirty="0" smtClean="0"/>
              <a:t>指针变量的引入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由于通过地址能找到所需的变量单元，因此可以说，地址指向该变量单元。因此将地址形象化地称为“指针”。一个变量的地址称为该变量的指针。</a:t>
            </a:r>
          </a:p>
          <a:p>
            <a:pPr lvl="1" eaLnBrk="1" hangingPunct="1"/>
            <a:r>
              <a:rPr lang="zh-CN" altLang="en-US" dirty="0" smtClean="0"/>
              <a:t>如果有一个变量是专门用来存放另一变量地址（即指针）的，则它称为指针变量。指针变量的值（即指针变量中存放的值）是地址（即指针）。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</a:t>
            </a:r>
            <a:r>
              <a:rPr lang="zh-CN" altLang="en-US" sz="4000" dirty="0" smtClean="0"/>
              <a:t>指针概念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pic>
        <p:nvPicPr>
          <p:cNvPr id="5" name="Picture 3" descr="F:\计算机事业部电子教案\C++程序设计\tu\tu\图6.2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3714752"/>
            <a:ext cx="4953000" cy="148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r>
              <a:rPr lang="zh-CN" altLang="en-US" dirty="0" smtClean="0"/>
              <a:t>指针变量的定义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普通变量的定义：数据类型　　变量名</a:t>
            </a:r>
          </a:p>
          <a:p>
            <a:pPr lvl="1"/>
            <a:r>
              <a:rPr lang="zh-CN" altLang="en-US" dirty="0" smtClean="0"/>
              <a:t>存放地址的变量的定义：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/>
              <a:t>   </a:t>
            </a:r>
            <a:r>
              <a:rPr lang="zh-CN" altLang="en-US" sz="2000" dirty="0" smtClean="0"/>
              <a:t>数据类型　</a:t>
            </a:r>
            <a:r>
              <a:rPr lang="en-US" altLang="zh-CN" sz="2000" dirty="0" smtClean="0"/>
              <a:t>*</a:t>
            </a:r>
            <a:r>
              <a:rPr lang="zh-CN" altLang="en-US" sz="2000" dirty="0" smtClean="0"/>
              <a:t>变量名    或     数据类型</a:t>
            </a:r>
            <a:r>
              <a:rPr lang="en-US" altLang="zh-CN" sz="2000" dirty="0" smtClean="0"/>
              <a:t>*</a:t>
            </a:r>
            <a:r>
              <a:rPr lang="zh-CN" altLang="en-US" sz="2000" dirty="0" smtClean="0"/>
              <a:t>　变量名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/>
              <a:t>	</a:t>
            </a:r>
            <a:r>
              <a:rPr lang="zh-CN" altLang="en-US" sz="2000" dirty="0" smtClean="0"/>
              <a:t>例：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x,y</a:t>
            </a:r>
            <a:r>
              <a:rPr lang="en-US" altLang="zh-CN" sz="2000" dirty="0" smtClean="0"/>
              <a:t>;    //</a:t>
            </a:r>
            <a:r>
              <a:rPr lang="zh-CN" altLang="en-US" sz="2000" dirty="0" smtClean="0"/>
              <a:t>普 通变量定义</a:t>
            </a:r>
            <a:r>
              <a:rPr lang="en-US" altLang="zh-CN" sz="2000" dirty="0" err="1" smtClean="0"/>
              <a:t>x,y</a:t>
            </a:r>
            <a:endParaRPr lang="en-US" altLang="zh-CN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/>
              <a:t>    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*p,*q; //</a:t>
            </a:r>
            <a:r>
              <a:rPr lang="en-US" altLang="zh-CN" sz="2000" dirty="0" err="1" smtClean="0"/>
              <a:t>p,q</a:t>
            </a:r>
            <a:r>
              <a:rPr lang="zh-CN" altLang="en-US" sz="2000" dirty="0" smtClean="0"/>
              <a:t>是存放地址的变量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dirty="0" smtClean="0"/>
              <a:t>    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* p;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* q;</a:t>
            </a:r>
            <a:endParaRPr lang="zh-CN" altLang="en-US" sz="2000" dirty="0" smtClean="0"/>
          </a:p>
          <a:p>
            <a:pPr lvl="1" eaLnBrk="1" hangingPunct="1"/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</a:t>
            </a:r>
            <a:r>
              <a:rPr lang="zh-CN" altLang="en-US" sz="4000" dirty="0" smtClean="0"/>
              <a:t>指针概念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r>
              <a:rPr lang="zh-CN" altLang="en-US" dirty="0" smtClean="0"/>
              <a:t>指针与指针变量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指针（</a:t>
            </a:r>
            <a:r>
              <a:rPr lang="en-US" altLang="zh-CN" dirty="0" smtClean="0"/>
              <a:t>pointer)</a:t>
            </a:r>
            <a:r>
              <a:rPr lang="zh-CN" altLang="en-US" dirty="0" smtClean="0"/>
              <a:t>：变量的地址。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指针变量：专门存放变量地址的变量。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err="1" smtClean="0"/>
              <a:t>c++</a:t>
            </a:r>
            <a:r>
              <a:rPr lang="zh-CN" altLang="en-US" dirty="0" smtClean="0"/>
              <a:t>中指针变量的定义（先定义后使用）：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 smtClean="0"/>
              <a:t>             类型</a:t>
            </a:r>
            <a:r>
              <a:rPr lang="en-US" altLang="zh-CN" sz="2000" dirty="0" smtClean="0"/>
              <a:t>*</a:t>
            </a:r>
            <a:r>
              <a:rPr lang="zh-CN" altLang="en-US" sz="2000" dirty="0" smtClean="0"/>
              <a:t>　指针变量名　   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突出“指针类型”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 smtClean="0"/>
              <a:t>      或：类型　</a:t>
            </a:r>
            <a:r>
              <a:rPr lang="en-US" altLang="zh-CN" sz="2000" dirty="0" smtClean="0"/>
              <a:t>*</a:t>
            </a:r>
            <a:r>
              <a:rPr lang="zh-CN" altLang="en-US" sz="2000" dirty="0" smtClean="0"/>
              <a:t>指针变量名      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突出“指针”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Q.</a:t>
            </a:r>
            <a:r>
              <a:rPr lang="zh-CN" alt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这两种定义形式在使用时有什么区别？</a:t>
            </a:r>
            <a:endParaRPr lang="en-US" altLang="zh-CN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使用前者，只能一个一个地定义。 </a:t>
            </a:r>
            <a:endParaRPr lang="en-US" altLang="zh-CN" dirty="0" smtClean="0"/>
          </a:p>
          <a:p>
            <a:pPr lvl="1">
              <a:lnSpc>
                <a:spcPct val="9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如：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q;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p;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t;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使用后者，可连续定义若干个指针变量。</a:t>
            </a:r>
            <a:endParaRPr lang="en-US" altLang="zh-CN" dirty="0" smtClean="0"/>
          </a:p>
          <a:p>
            <a:pPr lvl="1">
              <a:lnSpc>
                <a:spcPct val="9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如：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*p,*q,*t;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如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p,q</a:t>
            </a:r>
            <a:r>
              <a:rPr lang="en-US" altLang="zh-CN" dirty="0" smtClean="0"/>
              <a:t>; </a:t>
            </a:r>
            <a:r>
              <a:rPr lang="zh-CN" altLang="en-US" dirty="0" smtClean="0"/>
              <a:t>是定义了一个指针（变量）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和一个整型变量</a:t>
            </a:r>
            <a:r>
              <a:rPr lang="en-US" altLang="zh-CN" dirty="0" smtClean="0"/>
              <a:t>q.</a:t>
            </a:r>
            <a:endParaRPr lang="zh-CN" altLang="en-US" dirty="0" smtClean="0"/>
          </a:p>
          <a:p>
            <a:pPr lvl="1" eaLnBrk="1" hangingPunct="1"/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</a:t>
            </a:r>
            <a:r>
              <a:rPr lang="zh-CN" altLang="en-US" sz="4000" dirty="0" smtClean="0"/>
              <a:t>指针概念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指针变量（指针）定义时指定的数据类型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普通变量定义时“类型”的含义－－指示所定义的变量将来只能接收这种类型的量。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如：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a;//</a:t>
            </a:r>
            <a:r>
              <a:rPr lang="zh-CN" altLang="en-US" dirty="0" smtClean="0"/>
              <a:t>将来只能接收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型量</a:t>
            </a:r>
          </a:p>
          <a:p>
            <a:pPr lvl="1"/>
            <a:r>
              <a:rPr lang="zh-CN" altLang="en-US" dirty="0" smtClean="0"/>
              <a:t>指针变量定义的类型，是指该指针变量所指向的变量类型：</a:t>
            </a:r>
          </a:p>
          <a:p>
            <a:pPr marL="365125" lvl="1" indent="-255588">
              <a:spcBef>
                <a:spcPts val="400"/>
              </a:spcBef>
              <a:buSzPct val="68000"/>
              <a:buNone/>
            </a:pPr>
            <a:r>
              <a:rPr lang="en-US" altLang="zh-CN" dirty="0" smtClean="0"/>
              <a:t>	   </a:t>
            </a:r>
            <a:r>
              <a:rPr lang="zh-CN" altLang="en-US" dirty="0" smtClean="0"/>
              <a:t>如：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a;//</a:t>
            </a:r>
            <a:r>
              <a:rPr lang="zh-CN" altLang="en-US" dirty="0" smtClean="0"/>
              <a:t>将来</a:t>
            </a:r>
            <a:r>
              <a:rPr lang="en-US" altLang="zh-CN" dirty="0" smtClean="0"/>
              <a:t>a</a:t>
            </a:r>
            <a:r>
              <a:rPr lang="zh-CN" altLang="en-US" dirty="0" smtClean="0"/>
              <a:t>指向的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型变量 </a:t>
            </a:r>
          </a:p>
          <a:p>
            <a:r>
              <a:rPr lang="zh-CN" altLang="en-US" dirty="0" smtClean="0"/>
              <a:t>指针变量本身是专门存放地址量，因为所有地址量都是无符号整数，所以不必再指定“类型”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</a:t>
            </a:r>
            <a:r>
              <a:rPr lang="zh-CN" altLang="en-US" sz="4000" dirty="0" smtClean="0"/>
              <a:t>指针概念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</a:t>
            </a:r>
            <a:r>
              <a:rPr lang="zh-CN" altLang="en-US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</a:t>
            </a:r>
            <a:endParaRPr lang="en-US" altLang="zh-CN" u="sng" dirty="0" smtClean="0"/>
          </a:p>
          <a:p>
            <a:pPr lvl="1"/>
            <a:r>
              <a:rPr lang="zh-CN" altLang="en-US" dirty="0" smtClean="0"/>
              <a:t>使用指针的用意是解决间接访问，而指针所指向的对象它是属于什么数据类型，这一点必须说明清楚。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r>
              <a:rPr lang="fr-FR" altLang="zh-CN" sz="1800" dirty="0" smtClean="0"/>
              <a:t>	int x;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altLang="zh-CN" sz="1800" dirty="0" smtClean="0"/>
              <a:t>	double y;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altLang="zh-CN" sz="1800" dirty="0" smtClean="0"/>
              <a:t>	int *ax,*bx; 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altLang="zh-CN" sz="1800" dirty="0" smtClean="0"/>
              <a:t>	ax =&amp;x;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altLang="zh-CN" sz="1800" b="1" dirty="0" smtClean="0">
                <a:solidFill>
                  <a:srgbClr val="FF0000"/>
                </a:solidFill>
              </a:rPr>
              <a:t>	bx = &amp;y;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//error</a:t>
            </a:r>
            <a:endParaRPr lang="fr-FR" altLang="zh-CN" sz="1800" b="1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</a:t>
            </a:r>
            <a:r>
              <a:rPr lang="zh-CN" altLang="en-US" sz="4000" dirty="0" smtClean="0"/>
              <a:t>指针概念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pic>
        <p:nvPicPr>
          <p:cNvPr id="5" name="Picture 5" descr="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428868"/>
            <a:ext cx="3286148" cy="1764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基类型 </a:t>
            </a:r>
            <a:r>
              <a:rPr lang="en-US" altLang="zh-CN" dirty="0" smtClean="0"/>
              <a:t>*</a:t>
            </a:r>
            <a:r>
              <a:rPr lang="zh-CN" altLang="en-US" dirty="0" smtClean="0"/>
              <a:t>的用法</a:t>
            </a:r>
            <a:endParaRPr lang="en-US" altLang="zh-CN" dirty="0" smtClean="0"/>
          </a:p>
          <a:p>
            <a:pPr indent="-6350" eaLnBrk="1" hangingPunct="1">
              <a:buFontTx/>
              <a:buNone/>
              <a:defRPr/>
            </a:pPr>
            <a:r>
              <a:rPr lang="en-US" altLang="zh-CN" sz="2000" dirty="0" smtClean="0"/>
              <a:t>float *pointer_3;       // pointer_3</a:t>
            </a:r>
            <a:r>
              <a:rPr lang="zh-CN" altLang="en-US" sz="2000" dirty="0" smtClean="0"/>
              <a:t>是指向单精度型数据的指针变量</a:t>
            </a:r>
          </a:p>
          <a:p>
            <a:pPr indent="-6350" eaLnBrk="1" hangingPunct="1">
              <a:buFontTx/>
              <a:buNone/>
              <a:defRPr/>
            </a:pPr>
            <a:r>
              <a:rPr lang="en-US" altLang="zh-CN" sz="2000" dirty="0" smtClean="0"/>
              <a:t>char *pointer_4;       // pointer_4</a:t>
            </a:r>
            <a:r>
              <a:rPr lang="zh-CN" altLang="en-US" sz="2000" dirty="0" smtClean="0"/>
              <a:t>是指向字符型数据的指针变量</a:t>
            </a:r>
            <a:endParaRPr lang="en-US" altLang="zh-CN" sz="2000" dirty="0" smtClean="0"/>
          </a:p>
          <a:p>
            <a:pPr lvl="1"/>
            <a:r>
              <a:rPr lang="zh-CN" altLang="en-US" dirty="0" smtClean="0"/>
              <a:t>在第一行语句中，基类型是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*</a:t>
            </a:r>
            <a:r>
              <a:rPr lang="zh-CN" altLang="en-US" dirty="0" smtClean="0"/>
              <a:t>表示指针类型，不是指针变量名的一部分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在定义变量时在变量名前加一个</a:t>
            </a:r>
            <a:r>
              <a:rPr lang="zh-CN" altLang="en-US" dirty="0" smtClean="0">
                <a:latin typeface="Arial"/>
              </a:rPr>
              <a:t>“</a:t>
            </a:r>
            <a:r>
              <a:rPr lang="zh-CN" altLang="en-US" dirty="0" smtClean="0"/>
              <a:t>*</a:t>
            </a:r>
            <a:r>
              <a:rPr lang="zh-CN" altLang="en-US" dirty="0" smtClean="0">
                <a:latin typeface="Arial"/>
              </a:rPr>
              <a:t>”</a:t>
            </a:r>
            <a:r>
              <a:rPr lang="zh-CN" altLang="en-US" dirty="0" smtClean="0"/>
              <a:t>表示该变量是指针变量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指针变量名是</a:t>
            </a:r>
            <a:r>
              <a:rPr lang="en-US" altLang="zh-CN" dirty="0" smtClean="0"/>
              <a:t>pointer_3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pointer_4</a:t>
            </a:r>
          </a:p>
          <a:p>
            <a:pPr lvl="1">
              <a:buNone/>
            </a:pPr>
            <a:r>
              <a:rPr lang="en-US" altLang="zh-CN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</a:t>
            </a:r>
            <a:r>
              <a:rPr lang="zh-CN" altLang="en-US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</a:t>
            </a:r>
            <a:endParaRPr lang="en-US" altLang="zh-CN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None/>
            </a:pPr>
            <a:r>
              <a:rPr lang="en-US" altLang="zh-CN" sz="1800" i="1" u="sng" dirty="0" smtClean="0"/>
              <a:t>*</a:t>
            </a:r>
            <a:r>
              <a:rPr lang="zh-CN" altLang="en-US" sz="1800" i="1" u="sng" dirty="0" smtClean="0"/>
              <a:t>放在贴近基类型或贴近变量的效果是一样的，都是只定义一个指针变量</a:t>
            </a:r>
            <a:endParaRPr lang="en-US" altLang="zh-CN" sz="1800" i="1" u="sng" dirty="0" smtClean="0"/>
          </a:p>
          <a:p>
            <a:pPr lvl="1">
              <a:buNone/>
            </a:pPr>
            <a:r>
              <a:rPr lang="zh-CN" altLang="en-US" sz="1800" dirty="0" smtClean="0"/>
              <a:t>例如：</a:t>
            </a: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 *pa;</a:t>
            </a:r>
            <a:r>
              <a:rPr lang="zh-CN" altLang="en-US" sz="1800" dirty="0" smtClean="0"/>
              <a:t> 等价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*  pa;</a:t>
            </a:r>
          </a:p>
          <a:p>
            <a:pPr lvl="1">
              <a:buNone/>
            </a:pPr>
            <a:r>
              <a:rPr lang="zh-CN" altLang="en-US" sz="1800" dirty="0" smtClean="0"/>
              <a:t>注意以下的误解：</a:t>
            </a: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*   pa,  </a:t>
            </a:r>
            <a:r>
              <a:rPr lang="en-US" altLang="zh-CN" sz="1800" dirty="0" err="1" smtClean="0"/>
              <a:t>pb</a:t>
            </a:r>
            <a:r>
              <a:rPr lang="en-US" altLang="zh-CN" sz="1800" dirty="0" smtClean="0"/>
              <a:t> ;  //</a:t>
            </a:r>
            <a:r>
              <a:rPr lang="zh-CN" altLang="en-US" sz="1800" dirty="0" smtClean="0"/>
              <a:t>是定义一个指针变量</a:t>
            </a:r>
            <a:r>
              <a:rPr lang="en-US" altLang="zh-CN" sz="1800" dirty="0" smtClean="0"/>
              <a:t>pa</a:t>
            </a:r>
            <a:r>
              <a:rPr lang="zh-CN" altLang="en-US" sz="1800" dirty="0" smtClean="0"/>
              <a:t>和一个整数变量</a:t>
            </a:r>
            <a:r>
              <a:rPr lang="en-US" altLang="zh-CN" sz="1800" dirty="0" err="1" smtClean="0"/>
              <a:t>pb</a:t>
            </a: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  *pa, *</a:t>
            </a:r>
            <a:r>
              <a:rPr lang="en-US" altLang="zh-CN" sz="1800" dirty="0" err="1" smtClean="0"/>
              <a:t>pb</a:t>
            </a:r>
            <a:r>
              <a:rPr lang="en-US" altLang="zh-CN" sz="1800" dirty="0" smtClean="0"/>
              <a:t>;  //</a:t>
            </a:r>
            <a:r>
              <a:rPr lang="zh-CN" altLang="en-US" sz="1800" dirty="0" smtClean="0"/>
              <a:t>这样才是连续定义多个指针变量</a:t>
            </a:r>
            <a:endParaRPr lang="en-US" altLang="zh-CN" sz="1800" dirty="0" smtClean="0"/>
          </a:p>
          <a:p>
            <a:pPr lvl="1">
              <a:buNone/>
            </a:pPr>
            <a:endParaRPr lang="en-US" altLang="zh-CN" sz="1800" i="1" u="sng" dirty="0" smtClean="0"/>
          </a:p>
          <a:p>
            <a:pPr lvl="1">
              <a:buNone/>
            </a:pPr>
            <a:endParaRPr lang="en-US" altLang="zh-CN" u="sng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2.</a:t>
            </a:r>
            <a:r>
              <a:rPr lang="zh-CN" altLang="en-US" sz="4000" dirty="0" smtClean="0"/>
              <a:t>指针基础用法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292895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指针操作包括定义指针和使用指针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“数据类型  </a:t>
            </a:r>
            <a:r>
              <a:rPr lang="en-US" altLang="zh-CN" dirty="0" smtClean="0"/>
              <a:t>* </a:t>
            </a:r>
            <a:r>
              <a:rPr lang="zh-CN" altLang="en-US" dirty="0" smtClean="0"/>
              <a:t>”用于定义指针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在使用指针时，一般常用两个运算符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＆取地址运算符。求所指变量的地址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*指针运算符（或称间接访问运算符），表示该指针指向的对象的值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&amp;和*两个运算符的优先级别相同，但按自右至左方向结合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可见， </a:t>
            </a:r>
            <a:r>
              <a:rPr lang="en-US" altLang="zh-CN" dirty="0" smtClean="0"/>
              <a:t>*</a:t>
            </a:r>
            <a:r>
              <a:rPr lang="zh-CN" altLang="en-US" dirty="0" smtClean="0"/>
              <a:t>运算符包含两个应用，在定义时用来定义一个指针变量，在其他应用时表示取指针指向的变量的数值。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而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则配合指针表示，指针指向的变量的地址。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zh-CN" altLang="en-US" dirty="0" smtClean="0"/>
          </a:p>
          <a:p>
            <a:pPr indent="-6350" eaLnBrk="1" hangingPunct="1">
              <a:buFontTx/>
              <a:buNone/>
              <a:defRPr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2.</a:t>
            </a:r>
            <a:r>
              <a:rPr lang="zh-CN" altLang="en-US" sz="4000" dirty="0" smtClean="0"/>
              <a:t>指针基本用法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2"/>
          <p:cNvSpPr>
            <a:spLocks noGrp="1"/>
          </p:cNvSpPr>
          <p:nvPr>
            <p:ph idx="1"/>
          </p:nvPr>
        </p:nvSpPr>
        <p:spPr>
          <a:xfrm>
            <a:off x="428625" y="1285875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数据类型、变量、常量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表达式、运算符、语句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控制语句</a:t>
            </a:r>
            <a:endParaRPr lang="en-US" altLang="zh-CN" sz="2400" smtClean="0"/>
          </a:p>
          <a:p>
            <a:pPr lvl="1" eaLnBrk="1" hangingPunct="1"/>
            <a:r>
              <a:rPr lang="en-US" altLang="zh-CN" sz="2000" smtClean="0"/>
              <a:t>if…else</a:t>
            </a:r>
          </a:p>
          <a:p>
            <a:pPr lvl="1" eaLnBrk="1" hangingPunct="1"/>
            <a:r>
              <a:rPr lang="en-US" altLang="zh-CN" sz="2000" smtClean="0"/>
              <a:t>for…</a:t>
            </a:r>
            <a:r>
              <a:rPr lang="zh-CN" altLang="en-US" sz="2000" smtClean="0"/>
              <a:t>循环</a:t>
            </a:r>
            <a:endParaRPr lang="en-US" altLang="zh-CN" sz="2000" smtClean="0"/>
          </a:p>
          <a:p>
            <a:pPr lvl="1" eaLnBrk="1" hangingPunct="1"/>
            <a:r>
              <a:rPr lang="en-US" altLang="zh-CN" sz="2000" smtClean="0"/>
              <a:t>while</a:t>
            </a:r>
            <a:r>
              <a:rPr lang="zh-CN" altLang="en-US" sz="2000" smtClean="0"/>
              <a:t>和</a:t>
            </a:r>
            <a:r>
              <a:rPr lang="en-US" altLang="zh-CN" sz="2000" smtClean="0"/>
              <a:t>do…while</a:t>
            </a:r>
            <a:r>
              <a:rPr lang="zh-CN" altLang="en-US" sz="2000" smtClean="0"/>
              <a:t>循环</a:t>
            </a:r>
            <a:endParaRPr lang="en-US" altLang="zh-CN" sz="2000" smtClean="0"/>
          </a:p>
          <a:p>
            <a:pPr lvl="1" eaLnBrk="1" hangingPunct="1"/>
            <a:r>
              <a:rPr lang="en-US" altLang="zh-CN" sz="2000" smtClean="0"/>
              <a:t>switch</a:t>
            </a:r>
            <a:r>
              <a:rPr lang="zh-CN" altLang="en-US" sz="2000" smtClean="0"/>
              <a:t>多重选择</a:t>
            </a:r>
            <a:endParaRPr lang="en-US" altLang="zh-CN" sz="2000" smtClean="0"/>
          </a:p>
          <a:p>
            <a:pPr lvl="1" eaLnBrk="1" hangingPunct="1"/>
            <a:r>
              <a:rPr lang="en-US" altLang="zh-CN" sz="2000" smtClean="0"/>
              <a:t>break</a:t>
            </a:r>
            <a:r>
              <a:rPr lang="zh-CN" altLang="en-US" sz="2000" smtClean="0"/>
              <a:t>和</a:t>
            </a:r>
            <a:r>
              <a:rPr lang="en-US" altLang="zh-CN" sz="2000" smtClean="0"/>
              <a:t>continue</a:t>
            </a:r>
          </a:p>
          <a:p>
            <a:pPr eaLnBrk="1" hangingPunct="1"/>
            <a:r>
              <a:rPr lang="zh-CN" altLang="en-US" sz="2400" smtClean="0"/>
              <a:t>函数与参数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生命周期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数组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基础复习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指针使用：先定义，接着初始化，再引用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 smtClean="0"/>
              <a:t> 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a, b;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*pa, *</a:t>
            </a:r>
            <a:r>
              <a:rPr lang="en-US" altLang="zh-CN" sz="2000" dirty="0" err="1" smtClean="0"/>
              <a:t>pb</a:t>
            </a:r>
            <a:r>
              <a:rPr lang="en-US" altLang="zh-CN" sz="2000" dirty="0" smtClean="0"/>
              <a:t>; //*</a:t>
            </a:r>
            <a:r>
              <a:rPr lang="zh-CN" altLang="en-US" sz="2000" dirty="0" smtClean="0"/>
              <a:t>在定义时用于定义指针变量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 smtClean="0"/>
              <a:t>	pa = &amp;a;  </a:t>
            </a:r>
            <a:r>
              <a:rPr lang="en-US" altLang="zh-CN" sz="2000" dirty="0" err="1" smtClean="0"/>
              <a:t>pb</a:t>
            </a:r>
            <a:r>
              <a:rPr lang="en-US" altLang="zh-CN" sz="2000" dirty="0" smtClean="0"/>
              <a:t> = &amp;b;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 smtClean="0"/>
              <a:t>	a = 10; b = 20;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 smtClean="0"/>
              <a:t>	*pa = 100;  //*pa</a:t>
            </a:r>
            <a:r>
              <a:rPr lang="zh-CN" altLang="en-US" sz="2000" dirty="0" smtClean="0"/>
              <a:t>等价于变量</a:t>
            </a:r>
            <a:r>
              <a:rPr lang="en-US" altLang="zh-CN" sz="2000" dirty="0" smtClean="0"/>
              <a:t>a，*</a:t>
            </a:r>
            <a:r>
              <a:rPr lang="zh-CN" altLang="en-US" sz="2000" dirty="0" smtClean="0"/>
              <a:t>表示要使用</a:t>
            </a:r>
            <a:r>
              <a:rPr lang="en-US" altLang="zh-CN" sz="2000" dirty="0" smtClean="0"/>
              <a:t>pa</a:t>
            </a:r>
            <a:r>
              <a:rPr lang="zh-CN" altLang="en-US" sz="2000" dirty="0" smtClean="0"/>
              <a:t>指向的变量</a:t>
            </a:r>
            <a:r>
              <a:rPr lang="en-US" altLang="zh-CN" sz="2000" dirty="0" smtClean="0"/>
              <a:t>a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&lt;&lt;“a= ”&lt;&lt;a&lt;&lt;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>
              <a:buNone/>
            </a:pP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&lt;&lt;“pa = ”&lt;&lt;pa&lt;&lt;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>
              <a:buNone/>
            </a:pP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&lt;&lt;“*pa = ”&lt;&lt;*pa&lt;&lt;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2.</a:t>
            </a:r>
            <a:r>
              <a:rPr lang="zh-CN" altLang="en-US" sz="4000" dirty="0" smtClean="0"/>
              <a:t>指针基本用法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*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的运算示例程序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a, b, *p1, *p2;</a:t>
            </a:r>
          </a:p>
          <a:p>
            <a:pPr lvl="1">
              <a:buNone/>
            </a:pPr>
            <a:r>
              <a:rPr lang="en-US" altLang="zh-CN" dirty="0" smtClean="0"/>
              <a:t>p1 = &amp;a; p2 = &amp;b;</a:t>
            </a:r>
          </a:p>
          <a:p>
            <a:pPr lvl="1">
              <a:buNone/>
            </a:pPr>
            <a:r>
              <a:rPr lang="en-US" altLang="zh-CN" dirty="0" smtClean="0"/>
              <a:t>a = 100; b=10;</a:t>
            </a:r>
          </a:p>
          <a:p>
            <a:pPr lvl="1">
              <a:buNone/>
            </a:pPr>
            <a:r>
              <a:rPr lang="en-US" altLang="zh-CN" dirty="0" smtClean="0"/>
              <a:t>p2 = p1;</a:t>
            </a:r>
          </a:p>
          <a:p>
            <a:pPr lvl="1">
              <a:buNone/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 &lt;&lt; *p1&lt;&lt;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lvl="1">
              <a:buNone/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&lt;&lt;*&amp;a&lt;&lt;‘ ‘&lt;&lt;&amp;a&lt;&lt;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//*&amp;a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是等价的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&lt;&lt;&amp;*p2&lt;&lt;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//&amp;*p2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&amp;a</a:t>
            </a:r>
            <a:r>
              <a:rPr lang="zh-CN" altLang="en-US" dirty="0" smtClean="0"/>
              <a:t>是等价的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zh-CN" altLang="en-US" dirty="0" smtClean="0"/>
          </a:p>
          <a:p>
            <a:pPr indent="-6350" eaLnBrk="1" hangingPunct="1">
              <a:buFontTx/>
              <a:buNone/>
              <a:defRPr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2.</a:t>
            </a:r>
            <a:r>
              <a:rPr lang="zh-CN" altLang="en-US" sz="4000" dirty="0" smtClean="0"/>
              <a:t>指针基本用法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pic>
        <p:nvPicPr>
          <p:cNvPr id="5" name="Picture 3" descr="F:\计算机事业部电子教案\C++程序设计\tu\tu\图6.6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4071942"/>
            <a:ext cx="5143536" cy="2358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指针示例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a, b;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*pa, *</a:t>
            </a:r>
            <a:r>
              <a:rPr lang="en-US" altLang="zh-CN" dirty="0" err="1" smtClean="0"/>
              <a:t>pb</a:t>
            </a:r>
            <a:r>
              <a:rPr lang="en-US" altLang="zh-CN" dirty="0" smtClean="0"/>
              <a:t>; //*</a:t>
            </a:r>
            <a:r>
              <a:rPr lang="zh-CN" altLang="en-US" dirty="0" smtClean="0"/>
              <a:t>在定义时用于定义指针变量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 smtClean="0"/>
              <a:t>	pa=&amp;</a:t>
            </a:r>
            <a:r>
              <a:rPr lang="en-US" altLang="zh-CN" dirty="0" err="1" smtClean="0"/>
              <a:t>a，pb</a:t>
            </a:r>
            <a:r>
              <a:rPr lang="en-US" altLang="zh-CN" dirty="0" smtClean="0"/>
              <a:t> = &amp;b;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 smtClean="0"/>
              <a:t>	a = 5，b =10;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&lt;&lt;“a= ”&lt;&lt;a&lt;&lt;“b= ”&lt;&lt;b&lt;&lt;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 smtClean="0"/>
              <a:t>	*pa = 55;  //*</a:t>
            </a:r>
            <a:r>
              <a:rPr lang="zh-CN" altLang="en-US" dirty="0" smtClean="0"/>
              <a:t>在非定义时用于间接访问</a:t>
            </a:r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&lt;&lt;“a= ”&lt;&lt;a&lt;&lt;“b= ”&lt;&lt;b&lt;&lt;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pb</a:t>
            </a:r>
            <a:r>
              <a:rPr lang="en-US" altLang="zh-CN" dirty="0" smtClean="0"/>
              <a:t> = pa;</a:t>
            </a:r>
          </a:p>
          <a:p>
            <a:pPr>
              <a:buNone/>
            </a:pPr>
            <a:r>
              <a:rPr lang="en-US" altLang="zh-CN" dirty="0" smtClean="0"/>
              <a:t>   *</a:t>
            </a:r>
            <a:r>
              <a:rPr lang="en-US" altLang="zh-CN" dirty="0" err="1" smtClean="0"/>
              <a:t>pb</a:t>
            </a:r>
            <a:r>
              <a:rPr lang="en-US" altLang="zh-CN" dirty="0" smtClean="0"/>
              <a:t> = 100；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&lt;&lt;“a= ”&lt;&lt;a&lt;&lt;“b= ”&lt;&lt;b&lt;&lt;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试分析程序的运行过程</a:t>
            </a:r>
            <a:endParaRPr lang="en-US" altLang="zh-CN" dirty="0" smtClean="0"/>
          </a:p>
          <a:p>
            <a:pPr eaLnBrk="1" hangingPunct="1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指针基本用法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525962"/>
          </a:xfrm>
        </p:spPr>
        <p:txBody>
          <a:bodyPr/>
          <a:lstStyle/>
          <a:p>
            <a:r>
              <a:rPr lang="zh-CN" altLang="en-US" dirty="0" smtClean="0"/>
              <a:t>指针概念</a:t>
            </a:r>
            <a:endParaRPr lang="en-US" altLang="zh-CN" dirty="0" smtClean="0"/>
          </a:p>
          <a:p>
            <a:r>
              <a:rPr lang="zh-CN" altLang="en-US" dirty="0" smtClean="0"/>
              <a:t>指针基本用法</a:t>
            </a:r>
            <a:endParaRPr lang="en-US" altLang="zh-CN" dirty="0" smtClean="0"/>
          </a:p>
          <a:p>
            <a:r>
              <a:rPr lang="zh-CN" altLang="en-US" dirty="0" smtClean="0"/>
              <a:t>指针与数组</a:t>
            </a:r>
            <a:endParaRPr lang="en-US" altLang="zh-CN" dirty="0" smtClean="0"/>
          </a:p>
          <a:p>
            <a:r>
              <a:rPr lang="zh-CN" altLang="en-US" dirty="0" smtClean="0"/>
              <a:t>堆内存分配</a:t>
            </a:r>
            <a:endParaRPr lang="en-US" altLang="zh-CN" dirty="0" smtClean="0"/>
          </a:p>
          <a:p>
            <a:r>
              <a:rPr lang="zh-CN" altLang="en-US" dirty="0" smtClean="0"/>
              <a:t>指针与常量</a:t>
            </a:r>
            <a:endParaRPr lang="en-US" altLang="zh-CN" dirty="0" smtClean="0"/>
          </a:p>
          <a:p>
            <a:r>
              <a:rPr lang="zh-CN" altLang="en-US" dirty="0" smtClean="0"/>
              <a:t>指针与函数</a:t>
            </a:r>
            <a:endParaRPr lang="en-US" altLang="zh-CN" dirty="0" smtClean="0"/>
          </a:p>
          <a:p>
            <a:r>
              <a:rPr lang="zh-CN" altLang="en-US" dirty="0" smtClean="0"/>
              <a:t>指针与字符串</a:t>
            </a:r>
            <a:endParaRPr lang="en-US" altLang="zh-CN" dirty="0" smtClean="0"/>
          </a:p>
          <a:p>
            <a:r>
              <a:rPr lang="zh-CN" altLang="en-US" dirty="0" smtClean="0"/>
              <a:t>指针数组</a:t>
            </a:r>
            <a:endParaRPr lang="en-US" altLang="zh-CN" dirty="0" smtClean="0"/>
          </a:p>
          <a:p>
            <a:r>
              <a:rPr lang="zh-CN" altLang="en-US" dirty="0" smtClean="0"/>
              <a:t>命令行参数</a:t>
            </a:r>
            <a:endParaRPr lang="en-US" altLang="zh-CN" dirty="0" smtClean="0"/>
          </a:p>
          <a:p>
            <a:r>
              <a:rPr lang="zh-CN" altLang="en-US" dirty="0" smtClean="0"/>
              <a:t>函数指针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本章主要内容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中用</a:t>
            </a:r>
            <a:r>
              <a:rPr lang="en-US" altLang="zh-CN" dirty="0" err="1" smtClean="0"/>
              <a:t>cin</a:t>
            </a:r>
            <a:r>
              <a:rPr lang="zh-CN" altLang="en-US" dirty="0" smtClean="0"/>
              <a:t>作为输入，</a:t>
            </a:r>
            <a:r>
              <a:rPr lang="en-US" altLang="zh-CN" dirty="0" err="1" smtClean="0"/>
              <a:t>cou</a:t>
            </a:r>
            <a:r>
              <a:rPr lang="zh-CN" altLang="en-US" dirty="0" smtClean="0"/>
              <a:t>作为输出，它实质是一种面向对象的流对象使用，而不像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语言的输入输出函数。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cin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cout</a:t>
            </a:r>
            <a:r>
              <a:rPr lang="zh-CN" altLang="en-US" dirty="0" smtClean="0"/>
              <a:t>要包含头文件</a:t>
            </a:r>
            <a:r>
              <a:rPr lang="en-US" altLang="zh-CN" dirty="0" err="1" smtClean="0"/>
              <a:t>iostream</a:t>
            </a:r>
            <a:endParaRPr lang="en-US" altLang="zh-CN" dirty="0" smtClean="0"/>
          </a:p>
          <a:p>
            <a:r>
              <a:rPr lang="en-US" altLang="zh-CN" dirty="0" err="1" smtClean="0"/>
              <a:t>cin</a:t>
            </a:r>
            <a:r>
              <a:rPr lang="zh-CN" altLang="en-US" dirty="0" smtClean="0"/>
              <a:t>是输入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a;</a:t>
            </a:r>
          </a:p>
          <a:p>
            <a:pPr lvl="1">
              <a:buNone/>
            </a:pPr>
            <a:r>
              <a:rPr lang="en-US" altLang="zh-CN" dirty="0" err="1" smtClean="0"/>
              <a:t>cin</a:t>
            </a:r>
            <a:r>
              <a:rPr lang="en-US" altLang="zh-CN" dirty="0" smtClean="0"/>
              <a:t>&gt;&gt;a;</a:t>
            </a:r>
          </a:p>
          <a:p>
            <a:pPr lvl="1">
              <a:buNone/>
            </a:pPr>
            <a:r>
              <a:rPr lang="en-US" altLang="zh-CN" dirty="0" smtClean="0"/>
              <a:t>char s[10];</a:t>
            </a:r>
          </a:p>
          <a:p>
            <a:pPr lvl="1">
              <a:buNone/>
            </a:pPr>
            <a:r>
              <a:rPr lang="en-US" altLang="zh-CN" dirty="0" err="1" smtClean="0"/>
              <a:t>cin</a:t>
            </a:r>
            <a:r>
              <a:rPr lang="en-US" altLang="zh-CN" dirty="0" smtClean="0"/>
              <a:t>&gt;&gt;s;</a:t>
            </a:r>
          </a:p>
          <a:p>
            <a:pPr lvl="1">
              <a:buNone/>
            </a:pPr>
            <a:r>
              <a:rPr lang="en-US" altLang="zh-CN" dirty="0" smtClean="0"/>
              <a:t>//</a:t>
            </a:r>
            <a:r>
              <a:rPr lang="en-US" altLang="zh-CN" dirty="0" err="1" smtClean="0"/>
              <a:t>cin</a:t>
            </a:r>
            <a:r>
              <a:rPr lang="zh-CN" altLang="en-US" dirty="0" smtClean="0"/>
              <a:t>是接受一整行的输入，以回车为结束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通过操作符</a:t>
            </a:r>
            <a:r>
              <a:rPr lang="en-US" altLang="zh-CN" sz="1800" dirty="0" smtClean="0"/>
              <a:t>&lt;&lt;，</a:t>
            </a:r>
            <a:r>
              <a:rPr lang="zh-CN" altLang="en-US" sz="1800" dirty="0" smtClean="0"/>
              <a:t>可以把多个输入变量联在一起，在一行内输入用空格分开即可</a:t>
            </a: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 a, b, c;</a:t>
            </a:r>
          </a:p>
          <a:p>
            <a:pPr lvl="1">
              <a:buNone/>
            </a:pPr>
            <a:r>
              <a:rPr lang="en-US" altLang="zh-CN" sz="1800" dirty="0" err="1" smtClean="0"/>
              <a:t>cin</a:t>
            </a:r>
            <a:r>
              <a:rPr lang="en-US" altLang="zh-CN" sz="1800" dirty="0" smtClean="0"/>
              <a:t>&gt;&gt;a&gt;&gt;b&gt;&gt;c;</a:t>
            </a:r>
          </a:p>
          <a:p>
            <a:pPr lvl="1"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Plus.C</a:t>
            </a:r>
            <a:r>
              <a:rPr lang="en-US" altLang="zh-CN" dirty="0" smtClean="0"/>
              <a:t>++</a:t>
            </a:r>
            <a:r>
              <a:rPr lang="zh-CN" altLang="en-US" dirty="0" smtClean="0"/>
              <a:t>的输入输出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r>
              <a:rPr lang="en-US" altLang="zh-CN" dirty="0" err="1" smtClean="0"/>
              <a:t>cout</a:t>
            </a:r>
            <a:r>
              <a:rPr lang="zh-CN" altLang="en-US" dirty="0" smtClean="0"/>
              <a:t>是输出，通过操作符</a:t>
            </a:r>
            <a:r>
              <a:rPr lang="en-US" altLang="zh-CN" dirty="0" smtClean="0"/>
              <a:t>&lt;&lt;</a:t>
            </a:r>
            <a:r>
              <a:rPr lang="zh-CN" altLang="en-US" dirty="0" smtClean="0"/>
              <a:t>可以把多个输出变量联在一起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默认是在一行内输出，如果要分行输出，可以使用</a:t>
            </a:r>
            <a:r>
              <a:rPr lang="en-US" altLang="zh-CN" dirty="0" err="1" smtClean="0"/>
              <a:t>endl</a:t>
            </a:r>
            <a:r>
              <a:rPr lang="zh-CN" altLang="en-US" dirty="0" smtClean="0"/>
              <a:t>作为换行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 a, </a:t>
            </a:r>
            <a:r>
              <a:rPr lang="en-US" altLang="zh-CN" dirty="0" err="1" smtClean="0"/>
              <a:t>b,c</a:t>
            </a:r>
            <a:r>
              <a:rPr lang="en-US" altLang="zh-CN" dirty="0" smtClean="0"/>
              <a:t>;</a:t>
            </a:r>
          </a:p>
          <a:p>
            <a:pPr lvl="1">
              <a:buNone/>
            </a:pPr>
            <a:r>
              <a:rPr lang="en-US" altLang="zh-CN" dirty="0" err="1" smtClean="0"/>
              <a:t>cin</a:t>
            </a:r>
            <a:r>
              <a:rPr lang="en-US" altLang="zh-CN" dirty="0" smtClean="0"/>
              <a:t>&gt;&gt;a&gt;&gt;b&gt;&gt;c;</a:t>
            </a:r>
          </a:p>
          <a:p>
            <a:pPr lvl="1">
              <a:buNone/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&lt;&lt;a&lt;&lt;</a:t>
            </a:r>
            <a:r>
              <a:rPr lang="en-US" altLang="zh-CN" dirty="0" err="1" smtClean="0"/>
              <a:t>endl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	&lt;&lt;b&lt;&lt;</a:t>
            </a:r>
            <a:r>
              <a:rPr lang="en-US" altLang="zh-CN" dirty="0" err="1" smtClean="0"/>
              <a:t>endl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	&lt;&lt;c&lt;&lt;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lvl="1"/>
            <a:r>
              <a:rPr lang="zh-CN" altLang="en-US" dirty="0" smtClean="0"/>
              <a:t>如果在输入输出时给出提示信息，要先用</a:t>
            </a:r>
            <a:r>
              <a:rPr lang="en-US" altLang="zh-CN" dirty="0" err="1" smtClean="0"/>
              <a:t>cout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 a;</a:t>
            </a:r>
          </a:p>
          <a:p>
            <a:pPr lvl="1">
              <a:buNone/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&lt;&lt;“a: “;</a:t>
            </a:r>
          </a:p>
          <a:p>
            <a:pPr lvl="1">
              <a:buNone/>
            </a:pPr>
            <a:r>
              <a:rPr lang="en-US" altLang="zh-CN" dirty="0" err="1" smtClean="0"/>
              <a:t>cin</a:t>
            </a:r>
            <a:r>
              <a:rPr lang="en-US" altLang="zh-CN" dirty="0" smtClean="0"/>
              <a:t>&gt;&gt;a;</a:t>
            </a:r>
          </a:p>
          <a:p>
            <a:pPr lvl="1">
              <a:buNone/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&lt;&lt;“The value of a  is “&lt;&lt;a&lt;&lt;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Plus.C</a:t>
            </a:r>
            <a:r>
              <a:rPr lang="en-US" altLang="zh-CN" dirty="0" smtClean="0"/>
              <a:t>++</a:t>
            </a:r>
            <a:r>
              <a:rPr lang="zh-CN" altLang="en-US" dirty="0" smtClean="0"/>
              <a:t>的输入输出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r>
              <a:rPr lang="zh-CN" altLang="en-US" dirty="0" smtClean="0"/>
              <a:t>通过控制符，可以控制输出的格式，课本</a:t>
            </a:r>
            <a:r>
              <a:rPr lang="en-US" altLang="zh-CN" dirty="0" smtClean="0"/>
              <a:t>P422</a:t>
            </a:r>
          </a:p>
          <a:p>
            <a:pPr lvl="1"/>
            <a:r>
              <a:rPr lang="zh-CN" altLang="en-US" dirty="0" smtClean="0"/>
              <a:t>使用输出控制符需要包含头文件</a:t>
            </a:r>
            <a:r>
              <a:rPr lang="en-US" altLang="zh-CN" dirty="0" err="1" smtClean="0"/>
              <a:t>iomanip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sz="1800" dirty="0" smtClean="0"/>
              <a:t>#include &lt;</a:t>
            </a:r>
            <a:r>
              <a:rPr lang="en-US" altLang="zh-CN" sz="1800" dirty="0" err="1" smtClean="0"/>
              <a:t>iostream</a:t>
            </a:r>
            <a:r>
              <a:rPr lang="en-US" altLang="zh-CN" sz="1800" dirty="0" smtClean="0"/>
              <a:t>&gt;</a:t>
            </a:r>
          </a:p>
          <a:p>
            <a:pPr lvl="1">
              <a:buNone/>
            </a:pPr>
            <a:r>
              <a:rPr lang="en-US" altLang="zh-CN" sz="1800" dirty="0" smtClean="0"/>
              <a:t>#include &lt;</a:t>
            </a:r>
            <a:r>
              <a:rPr lang="en-US" altLang="zh-CN" sz="1800" dirty="0" err="1" smtClean="0"/>
              <a:t>iomanip</a:t>
            </a:r>
            <a:r>
              <a:rPr lang="en-US" altLang="zh-CN" sz="1800" dirty="0" smtClean="0"/>
              <a:t>&gt;</a:t>
            </a:r>
          </a:p>
          <a:p>
            <a:pPr lvl="1">
              <a:buNone/>
            </a:pPr>
            <a:r>
              <a:rPr lang="en-US" altLang="zh-CN" sz="1800" dirty="0" smtClean="0"/>
              <a:t>using namespace std;</a:t>
            </a:r>
          </a:p>
          <a:p>
            <a:pPr lvl="1"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main() {</a:t>
            </a:r>
          </a:p>
          <a:p>
            <a:pPr lvl="2"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 a, b; </a:t>
            </a:r>
          </a:p>
          <a:p>
            <a:pPr lvl="2">
              <a:buNone/>
            </a:pPr>
            <a:r>
              <a:rPr lang="en-US" altLang="zh-CN" sz="1800" dirty="0" smtClean="0"/>
              <a:t>double </a:t>
            </a:r>
            <a:r>
              <a:rPr lang="en-US" altLang="zh-CN" sz="1800" dirty="0" err="1" smtClean="0"/>
              <a:t>df</a:t>
            </a:r>
            <a:r>
              <a:rPr lang="en-US" altLang="zh-CN" sz="1800" dirty="0" smtClean="0"/>
              <a:t>;</a:t>
            </a:r>
          </a:p>
          <a:p>
            <a:pPr lvl="2">
              <a:buNone/>
            </a:pPr>
            <a:r>
              <a:rPr lang="en-US" altLang="zh-CN" sz="1800" dirty="0" smtClean="0"/>
              <a:t>a = 100, b = 200;</a:t>
            </a:r>
          </a:p>
          <a:p>
            <a:pPr lvl="2">
              <a:buNone/>
            </a:pPr>
            <a:r>
              <a:rPr lang="en-US" altLang="zh-CN" sz="1800" dirty="0" err="1" smtClean="0"/>
              <a:t>df</a:t>
            </a:r>
            <a:r>
              <a:rPr lang="en-US" altLang="zh-CN" sz="1800" dirty="0" smtClean="0"/>
              <a:t> = 3.1415926;</a:t>
            </a:r>
          </a:p>
          <a:p>
            <a:pPr lvl="2">
              <a:buNone/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 "</a:t>
            </a:r>
            <a:r>
              <a:rPr lang="zh-CN" altLang="en-US" sz="1800" dirty="0" smtClean="0"/>
              <a:t>精确到小数点后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位的</a:t>
            </a:r>
            <a:r>
              <a:rPr lang="en-US" altLang="zh-CN" sz="1800" dirty="0" err="1" smtClean="0"/>
              <a:t>df</a:t>
            </a:r>
            <a:r>
              <a:rPr lang="en-US" altLang="zh-CN" sz="1800" dirty="0" smtClean="0"/>
              <a:t>="&lt;&lt;</a:t>
            </a:r>
            <a:r>
              <a:rPr lang="en-US" altLang="zh-CN" sz="1800" dirty="0" err="1" smtClean="0"/>
              <a:t>setprecision</a:t>
            </a:r>
            <a:r>
              <a:rPr lang="en-US" altLang="zh-CN" sz="1800" dirty="0" smtClean="0"/>
              <a:t>(2)&lt;&lt;</a:t>
            </a:r>
            <a:r>
              <a:rPr lang="en-US" altLang="zh-CN" sz="1800" dirty="0" err="1" smtClean="0"/>
              <a:t>df</a:t>
            </a:r>
            <a:r>
              <a:rPr lang="en-US" altLang="zh-CN" sz="1800" dirty="0" smtClean="0"/>
              <a:t>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</a:t>
            </a:r>
          </a:p>
          <a:p>
            <a:pPr lvl="2">
              <a:buNone/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 "</a:t>
            </a:r>
            <a:r>
              <a:rPr lang="zh-CN" altLang="en-US" sz="1800" dirty="0" smtClean="0"/>
              <a:t>按十六进制输出</a:t>
            </a:r>
            <a:r>
              <a:rPr lang="en-US" altLang="zh-CN" sz="1800" dirty="0" smtClean="0"/>
              <a:t>a="&lt;&lt;hex&lt;&lt;a&lt;&lt;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</a:t>
            </a:r>
          </a:p>
          <a:p>
            <a:pPr lvl="2">
              <a:buNone/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 "</a:t>
            </a:r>
            <a:r>
              <a:rPr lang="zh-CN" altLang="en-US" sz="1800" dirty="0" smtClean="0"/>
              <a:t>按八进制输出</a:t>
            </a:r>
            <a:r>
              <a:rPr lang="en-US" altLang="zh-CN" sz="1800" dirty="0" smtClean="0"/>
              <a:t>b="&lt;&lt;</a:t>
            </a:r>
            <a:r>
              <a:rPr lang="en-US" altLang="zh-CN" sz="1800" dirty="0" err="1" smtClean="0"/>
              <a:t>oct</a:t>
            </a:r>
            <a:r>
              <a:rPr lang="en-US" altLang="zh-CN" sz="1800" dirty="0" smtClean="0"/>
              <a:t>&lt;&lt;b&lt;&lt;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</a:t>
            </a:r>
          </a:p>
          <a:p>
            <a:pPr lvl="2">
              <a:buNone/>
            </a:pPr>
            <a:r>
              <a:rPr lang="en-US" altLang="zh-CN" sz="1800" dirty="0" smtClean="0"/>
              <a:t>return 0;</a:t>
            </a:r>
          </a:p>
          <a:p>
            <a:pPr lvl="1">
              <a:buNone/>
            </a:pPr>
            <a:r>
              <a:rPr lang="en-US" altLang="zh-CN" sz="1800" dirty="0" smtClean="0"/>
              <a:t>}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Plus.C</a:t>
            </a:r>
            <a:r>
              <a:rPr lang="en-US" altLang="zh-CN" dirty="0" smtClean="0"/>
              <a:t>++</a:t>
            </a:r>
            <a:r>
              <a:rPr lang="zh-CN" altLang="en-US" dirty="0" smtClean="0"/>
              <a:t>的输入输出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r>
              <a:rPr lang="zh-CN" altLang="en-US" dirty="0" smtClean="0"/>
              <a:t>数据在内存中的存储和读取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如果在程序中定义了一个变量，在编译时就给这个变量分配内存单元。系统根据程序中定义的变量类型，分配一定长度的空间。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编译系统一般为整型变量分配4个字节，为单精度浮点型变量分配4个字节，为字符型变量分配1个字节。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内存区的每一个字节有一个编号。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</a:t>
            </a:r>
            <a:r>
              <a:rPr lang="zh-CN" altLang="en-US" sz="4000" dirty="0" smtClean="0"/>
              <a:t>指针概念</a:t>
            </a:r>
            <a:endParaRPr lang="zh-CN" altLang="en-US" sz="4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642942"/>
          </a:xfrm>
        </p:spPr>
        <p:txBody>
          <a:bodyPr/>
          <a:lstStyle/>
          <a:p>
            <a:r>
              <a:rPr lang="zh-CN" altLang="en-US" dirty="0" smtClean="0"/>
              <a:t>数据在内存中的示意图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</a:t>
            </a:r>
            <a:r>
              <a:rPr lang="zh-CN" altLang="en-US" sz="4000" dirty="0" smtClean="0"/>
              <a:t>指针概念</a:t>
            </a:r>
            <a:endParaRPr lang="zh-CN" altLang="en-US" sz="4000" dirty="0"/>
          </a:p>
        </p:txBody>
      </p:sp>
      <p:pic>
        <p:nvPicPr>
          <p:cNvPr id="4" name="Picture 3" descr="F:\计算机事业部电子教案\C++程序设计\tu\tu\图6.1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643050"/>
            <a:ext cx="436562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3643338"/>
          </a:xfrm>
        </p:spPr>
        <p:txBody>
          <a:bodyPr/>
          <a:lstStyle/>
          <a:p>
            <a:r>
              <a:rPr lang="zh-CN" altLang="en-US" dirty="0" smtClean="0"/>
              <a:t>内存单元的地址与内容的关联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变量名</a:t>
            </a: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变量的地址</a:t>
            </a: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变量值</a:t>
            </a: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变量类型</a:t>
            </a:r>
          </a:p>
          <a:p>
            <a:r>
              <a:rPr lang="zh-CN" altLang="en-US" dirty="0" smtClean="0"/>
              <a:t>变量的存取都是通过地址进行</a:t>
            </a:r>
          </a:p>
          <a:p>
            <a:pPr lvl="1"/>
            <a:r>
              <a:rPr lang="zh-CN" altLang="en-US" dirty="0" smtClean="0"/>
              <a:t>直接存储（直接访问）：按变量地址存取变量值的方式</a:t>
            </a:r>
          </a:p>
          <a:p>
            <a:pPr lvl="1"/>
            <a:r>
              <a:rPr lang="zh-CN" altLang="en-US" dirty="0" smtClean="0"/>
              <a:t>间接存取（间接访问）：在程序中定义这样一种特殊的变量，它是专门用来存放地址的，通过特殊变量得到地址，然后再根据地址去存储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</a:t>
            </a:r>
            <a:r>
              <a:rPr lang="zh-CN" altLang="en-US" sz="4000" dirty="0" smtClean="0"/>
              <a:t>指针概念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1044</TotalTime>
  <Words>1246</Words>
  <Application>Microsoft Office PowerPoint</Application>
  <PresentationFormat>全屏显示(4:3)</PresentationFormat>
  <Paragraphs>246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聚合</vt:lpstr>
      <vt:lpstr>面向对象程序设计</vt:lpstr>
      <vt:lpstr>基础复习</vt:lpstr>
      <vt:lpstr>本章主要内容</vt:lpstr>
      <vt:lpstr>Plus.C++的输入输出</vt:lpstr>
      <vt:lpstr>Plus.C++的输入输出</vt:lpstr>
      <vt:lpstr>Plus.C++的输入输出</vt:lpstr>
      <vt:lpstr>1.指针概念</vt:lpstr>
      <vt:lpstr>1.指针概念</vt:lpstr>
      <vt:lpstr>1.指针概念</vt:lpstr>
      <vt:lpstr>1.指针概念</vt:lpstr>
      <vt:lpstr>1.指针概念</vt:lpstr>
      <vt:lpstr>1.指针概念</vt:lpstr>
      <vt:lpstr>1.指针概念</vt:lpstr>
      <vt:lpstr>1.指针概念</vt:lpstr>
      <vt:lpstr>1.指针概念</vt:lpstr>
      <vt:lpstr>1.指针概念</vt:lpstr>
      <vt:lpstr>1.指针概念</vt:lpstr>
      <vt:lpstr>2.指针基础用法</vt:lpstr>
      <vt:lpstr>2.指针基本用法</vt:lpstr>
      <vt:lpstr>2.指针基本用法</vt:lpstr>
      <vt:lpstr>2.指针基本用法</vt:lpstr>
      <vt:lpstr>2.指针基本用法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</dc:title>
  <dc:creator>BJC</dc:creator>
  <cp:lastModifiedBy>admin</cp:lastModifiedBy>
  <cp:revision>134</cp:revision>
  <dcterms:created xsi:type="dcterms:W3CDTF">2015-01-19T08:02:15Z</dcterms:created>
  <dcterms:modified xsi:type="dcterms:W3CDTF">2017-03-11T09:50:42Z</dcterms:modified>
</cp:coreProperties>
</file>