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3" r:id="rId3"/>
    <p:sldId id="465" r:id="rId4"/>
    <p:sldId id="508" r:id="rId5"/>
    <p:sldId id="435" r:id="rId6"/>
    <p:sldId id="436" r:id="rId7"/>
    <p:sldId id="437" r:id="rId8"/>
    <p:sldId id="438" r:id="rId9"/>
    <p:sldId id="439" r:id="rId10"/>
    <p:sldId id="441" r:id="rId11"/>
    <p:sldId id="442" r:id="rId12"/>
    <p:sldId id="443" r:id="rId13"/>
    <p:sldId id="444" r:id="rId14"/>
    <p:sldId id="509" r:id="rId15"/>
    <p:sldId id="445" r:id="rId16"/>
    <p:sldId id="446" r:id="rId17"/>
    <p:sldId id="448" r:id="rId18"/>
    <p:sldId id="449" r:id="rId19"/>
    <p:sldId id="450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B6B-78AE-4017-B7E7-CC67B38BADDC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9072E-8C30-4346-B477-D812B115D3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F08B-64EE-48BE-B0BA-D219D27F4B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EB867-7509-4723-9538-9D475DF7F60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802FB08-2637-4CF6-AD74-C07441CFA7C0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70B242F-C22E-4D80-AB00-A977E93DF3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8E2B-3710-4EF4-AD09-B19F395B998A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3D130-6308-4B60-BBB9-EB1083D292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58-4F79-4953-AF5F-6691901059F3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D1BB-5AC8-407A-8769-279EE34412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4A2116-F5B9-497E-AA07-F410CB2728DA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225276-B3E6-49CC-9263-AF43A9AF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12770D-696A-473C-B529-8B5F2D8ED26E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590A9B-DCE3-4E93-AD74-84DA078AC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312E4B-101C-47E1-95B7-7C58E32A2F05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6A20B3-D9A0-41F8-8A02-F68E9C58FD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8D4554-7E5F-4CEB-94C4-2EFB8084A2FF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CC6EFD-604C-4D56-8EB0-1A6F2A9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ECCC1-36BB-44E1-9AD8-06E049E4C9DB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996D-3AFF-4A3A-B8D2-6E8C3CF496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91B5A6-B3C5-473D-9B4E-D2B5064AD3D0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9CD4B-988C-4FC3-8655-DF6A3C7668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55E8970-D81A-4845-B363-F1F3C3089575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BF92EA9-3D29-43C7-A249-8CB1893758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28596" y="1214422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1E30BA-3C34-4183-A909-4D733F30C1A1}" type="datetimeFigureOut">
              <a:rPr lang="zh-CN" altLang="en-US"/>
              <a:pPr>
                <a:defRPr/>
              </a:pPr>
              <a:t>2017/3/18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A43F19-69B5-4382-A06C-E34D724156A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55" r:id="rId2"/>
    <p:sldLayoutId id="2147483960" r:id="rId3"/>
    <p:sldLayoutId id="2147483961" r:id="rId4"/>
    <p:sldLayoutId id="2147483962" r:id="rId5"/>
    <p:sldLayoutId id="2147483963" r:id="rId6"/>
    <p:sldLayoutId id="2147483956" r:id="rId7"/>
    <p:sldLayoutId id="2147483964" r:id="rId8"/>
    <p:sldLayoutId id="2147483965" r:id="rId9"/>
    <p:sldLayoutId id="2147483957" r:id="rId10"/>
    <p:sldLayoutId id="214748395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面向对象程序设计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714348" y="3143248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z="3200" b="1" dirty="0" smtClean="0">
                <a:solidFill>
                  <a:srgbClr val="FF0000"/>
                </a:solidFill>
              </a:rPr>
              <a:t>第八章 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指针示例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指针类型强制转换，课本</a:t>
            </a:r>
            <a:r>
              <a:rPr lang="en-US" altLang="zh-CN" dirty="0" smtClean="0"/>
              <a:t>P149-150</a:t>
            </a:r>
          </a:p>
          <a:p>
            <a:pPr lvl="1">
              <a:buNone/>
            </a:pPr>
            <a:r>
              <a:rPr lang="en-US" altLang="zh-CN" sz="1800" dirty="0" smtClean="0"/>
              <a:t>void main()</a:t>
            </a:r>
          </a:p>
          <a:p>
            <a:pPr lvl="1">
              <a:buNone/>
            </a:pPr>
            <a:r>
              <a:rPr lang="en-US" altLang="zh-CN" sz="1800" dirty="0" smtClean="0"/>
              <a:t>{  float f=34.5;</a:t>
            </a:r>
          </a:p>
          <a:p>
            <a:pPr lvl="1">
              <a:buNone/>
            </a:pPr>
            <a:r>
              <a:rPr lang="en-US" altLang="zh-CN" sz="1800" dirty="0" smtClean="0"/>
              <a:t>  float* 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=&amp;f;         //</a:t>
            </a:r>
            <a:r>
              <a:rPr lang="zh-CN" altLang="en-US" sz="1800" dirty="0" smtClean="0"/>
              <a:t>浮点指针</a:t>
            </a:r>
          </a:p>
          <a:p>
            <a:pPr lvl="1"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* 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=(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*)&amp;f;     //warning: </a:t>
            </a:r>
            <a:r>
              <a:rPr lang="zh-CN" altLang="en-US" sz="1800" dirty="0" smtClean="0"/>
              <a:t>将浮点变量的地址赋给整型指针</a:t>
            </a:r>
          </a:p>
          <a:p>
            <a:pPr lvl="1"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&lt;&lt;f &lt;&lt;</a:t>
            </a:r>
            <a:r>
              <a:rPr lang="en-US" altLang="zh-CN" sz="1800" dirty="0" err="1" smtClean="0"/>
              <a:t>endl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  &lt;&lt;"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:" &lt;&lt; 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 &lt;&lt;"=&gt;" &lt;&lt;*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  &lt;&lt;"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:" &lt;&lt; 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 &lt;&lt;"=&gt;" &lt;&lt;*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1">
              <a:buNone/>
            </a:pPr>
            <a:r>
              <a:rPr lang="en-US" altLang="zh-CN" sz="1800" dirty="0" smtClean="0"/>
              <a:t>  *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=*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;            //</a:t>
            </a:r>
            <a:r>
              <a:rPr lang="zh-CN" altLang="en-US" sz="1800" dirty="0" smtClean="0"/>
              <a:t>隐式数据转换</a:t>
            </a:r>
          </a:p>
          <a:p>
            <a:pPr lvl="1">
              <a:buNone/>
            </a:pPr>
            <a:r>
              <a:rPr lang="zh-CN" altLang="en-US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 &lt;&lt;f &lt;&lt;</a:t>
            </a:r>
            <a:r>
              <a:rPr lang="en-US" altLang="zh-CN" sz="1800" dirty="0" err="1" smtClean="0"/>
              <a:t>endl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  &lt;&lt;*</a:t>
            </a:r>
            <a:r>
              <a:rPr lang="en-US" altLang="zh-CN" sz="1800" dirty="0" err="1" smtClean="0"/>
              <a:t>iPtr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       &lt;&lt;*</a:t>
            </a:r>
            <a:r>
              <a:rPr lang="en-US" altLang="zh-CN" sz="1800" dirty="0" err="1" smtClean="0"/>
              <a:t>fPtr</a:t>
            </a:r>
            <a:r>
              <a:rPr lang="en-US" altLang="zh-CN" sz="1800" dirty="0" smtClean="0"/>
              <a:t> 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1">
              <a:buNone/>
            </a:pPr>
            <a:r>
              <a:rPr lang="en-US" altLang="zh-CN" sz="1800" dirty="0" smtClean="0"/>
              <a:t>}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//VC</a:t>
            </a:r>
            <a:r>
              <a:rPr lang="zh-CN" altLang="en-US" b="1" dirty="0" smtClean="0">
                <a:solidFill>
                  <a:srgbClr val="FF0000"/>
                </a:solidFill>
              </a:rPr>
              <a:t>演示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指针加减某个整数－－与指针移动的量有关（与类型所对应字节数有关）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指针的乘除运算无意义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两指针相加无意义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两指针相减－－求出它们之间相对位置差 </a:t>
            </a:r>
          </a:p>
          <a:p>
            <a:pPr indent="-6350" eaLnBrk="1" hangingPunct="1">
              <a:buFontTx/>
              <a:buNone/>
            </a:pPr>
            <a:endParaRPr lang="en-US" altLang="zh-CN" dirty="0" smtClean="0"/>
          </a:p>
          <a:p>
            <a:pPr lvl="1"/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指针运算示例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b, *p1, *p2;</a:t>
            </a:r>
          </a:p>
          <a:p>
            <a:pPr lvl="1">
              <a:buNone/>
            </a:pPr>
            <a:r>
              <a:rPr lang="en-US" altLang="zh-CN" dirty="0" smtClean="0"/>
              <a:t>double c, d,  *q1, *q2;</a:t>
            </a:r>
          </a:p>
          <a:p>
            <a:pPr lvl="1">
              <a:buNone/>
            </a:pPr>
            <a:r>
              <a:rPr lang="en-US" altLang="zh-CN" dirty="0" smtClean="0"/>
              <a:t>a=100, b=10,  c=1.2, d=3.4;</a:t>
            </a:r>
          </a:p>
          <a:p>
            <a:pPr lvl="1">
              <a:buNone/>
            </a:pPr>
            <a:r>
              <a:rPr lang="en-US" altLang="zh-CN" dirty="0" smtClean="0"/>
              <a:t>p1 = &amp;a; p2 = &amp;b;</a:t>
            </a:r>
          </a:p>
          <a:p>
            <a:pPr lvl="1">
              <a:buNone/>
            </a:pPr>
            <a:r>
              <a:rPr lang="en-US" altLang="zh-CN" dirty="0" smtClean="0"/>
              <a:t>q1 = &amp;c; q2 = &amp;d;</a:t>
            </a:r>
          </a:p>
          <a:p>
            <a:pPr lvl="1">
              <a:buNone/>
            </a:pPr>
            <a:r>
              <a:rPr lang="en-US" altLang="zh-CN" dirty="0" smtClean="0"/>
              <a:t>p1++; q1++;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&lt;&lt;&amp;a&lt;&lt;‘ ‘&lt;&lt;p1&lt;&lt;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&lt;&lt;p1+p2&lt;&lt;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报错，因为两个指针不能相加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&lt;&lt;p1-p2&lt;&lt;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//</a:t>
            </a:r>
            <a:r>
              <a:rPr lang="zh-CN" altLang="en-US" dirty="0" smtClean="0"/>
              <a:t>可以执行，一般用于计算数组元素距离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&lt;&lt;&amp;c&lt;&lt;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&lt;&lt;q1*q2&lt;&lt;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报错，因为识别为*</a:t>
            </a:r>
            <a:r>
              <a:rPr lang="en-US" altLang="zh-CN" dirty="0" smtClean="0"/>
              <a:t>q2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&lt;&lt;(q1)*(q2)&lt;&lt;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报错，因为两个指针不能相乘</a:t>
            </a:r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indent="-6350" eaLnBrk="1" hangingPunct="1">
              <a:buFontTx/>
              <a:buNone/>
            </a:pPr>
            <a:endParaRPr lang="en-US" altLang="zh-CN" dirty="0" smtClean="0"/>
          </a:p>
          <a:p>
            <a:pPr lvl="1"/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对数组名的特别处理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c/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的编译程序对数组处理时，自动将数组名转换为指向数组首元素的指针（简称指向该数组的指针），也就是数组首地址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array[10], *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p=&amp;array[0];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   p=array;   //</a:t>
            </a:r>
            <a:r>
              <a:rPr lang="zh-CN" altLang="en-US" sz="2000" dirty="0" smtClean="0"/>
              <a:t>与上一句是等价的，都是把指针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指向数组</a:t>
            </a:r>
            <a:r>
              <a:rPr lang="en-US" altLang="zh-CN" sz="2000" dirty="0" smtClean="0"/>
              <a:t>array</a:t>
            </a:r>
            <a:r>
              <a:rPr lang="zh-CN" altLang="en-US" sz="2000" dirty="0" smtClean="0"/>
              <a:t>首部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Picture 5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571876"/>
            <a:ext cx="1903413" cy="229235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引用一个数组元素，可用以下方法：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下标法，如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形式；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指针法，如*(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)。</a:t>
            </a:r>
            <a:r>
              <a:rPr lang="zh-CN" altLang="en-US" dirty="0" smtClean="0"/>
              <a:t>其中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是数组名,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是指向数组元素的指针变量。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指向数组</a:t>
            </a:r>
            <a:r>
              <a:rPr lang="en-US" altLang="zh-CN" dirty="0" smtClean="0"/>
              <a:t>a，</a:t>
            </a:r>
            <a:r>
              <a:rPr lang="zh-CN" altLang="en-US" dirty="0" smtClean="0"/>
              <a:t>则*(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]。</a:t>
            </a:r>
            <a:r>
              <a:rPr lang="zh-CN" altLang="en-US" dirty="0" smtClean="0"/>
              <a:t>可以通过指向数组元素的指针找到所需的元素。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可以指向当前的数组元素，也可以指向当前后面的元素。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</a:t>
            </a:r>
            <a:r>
              <a:rPr lang="zh-CN" altLang="en-US" dirty="0" smtClean="0"/>
              <a:t>指向某个数组元素的写法：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p = a;</a:t>
            </a:r>
          </a:p>
          <a:p>
            <a:pPr lvl="1">
              <a:buNone/>
            </a:pPr>
            <a:r>
              <a:rPr lang="en-US" altLang="zh-CN" dirty="0" smtClean="0"/>
              <a:t>p = 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p = &amp;a[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lvl="1">
              <a:buNone/>
            </a:pPr>
            <a:r>
              <a:rPr lang="en-US" altLang="zh-CN" dirty="0" smtClean="0"/>
              <a:t>p =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 //error</a:t>
            </a:r>
          </a:p>
          <a:p>
            <a:pPr lvl="1">
              <a:buNone/>
            </a:pPr>
            <a:endParaRPr lang="zh-CN" altLang="en-US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通过指针可以直接引用数组元素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array[10], * 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 smtClean="0"/>
              <a:t>	p=array;   </a:t>
            </a:r>
          </a:p>
          <a:p>
            <a:pPr lvl="1">
              <a:buNone/>
            </a:pPr>
            <a:r>
              <a:rPr lang="zh-CN" altLang="en-US" sz="2000" dirty="0" smtClean="0"/>
              <a:t>*</a:t>
            </a:r>
            <a:r>
              <a:rPr lang="en-US" altLang="zh-CN" sz="2000" dirty="0" smtClean="0"/>
              <a:t>p=1;                //</a:t>
            </a:r>
            <a:r>
              <a:rPr lang="zh-CN" altLang="en-US" sz="2000" dirty="0" smtClean="0"/>
              <a:t>对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当前所指向的数组元素赋予数值1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&lt;&lt;*(p+1)&lt;&lt;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//</a:t>
            </a:r>
            <a:r>
              <a:rPr lang="en-US" altLang="zh-CN" sz="2000" dirty="0" smtClean="0"/>
              <a:t>p+1</a:t>
            </a:r>
            <a:r>
              <a:rPr lang="zh-CN" altLang="en-US" sz="2000" dirty="0" smtClean="0"/>
              <a:t>指向同一数组中的下一个元素</a:t>
            </a:r>
            <a:r>
              <a:rPr lang="en-US" altLang="zh-CN" sz="2000" dirty="0" smtClean="0"/>
              <a:t>	</a:t>
            </a:r>
            <a:endParaRPr lang="zh-CN" altLang="en-US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指向数组头，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等价于</a:t>
            </a:r>
            <a:r>
              <a:rPr lang="en-US" altLang="zh-CN" dirty="0" err="1" smtClean="0"/>
              <a:t>a+i</a:t>
            </a:r>
            <a:r>
              <a:rPr lang="zh-CN" altLang="en-US" dirty="0" smtClean="0"/>
              <a:t>，都是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的地址，它们指向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或*(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a+i</a:t>
            </a:r>
            <a:r>
              <a:rPr lang="zh-CN" altLang="en-US" dirty="0" smtClean="0"/>
              <a:t>所指向的数组元素，等价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s[10],  *pa, *</a:t>
            </a:r>
            <a:r>
              <a:rPr lang="en-US" altLang="zh-CN" sz="1800" dirty="0" err="1" smtClean="0"/>
              <a:t>pb</a:t>
            </a:r>
            <a:r>
              <a:rPr lang="en-US" altLang="zh-CN" sz="1800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pa = s;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pb</a:t>
            </a:r>
            <a:r>
              <a:rPr lang="en-US" altLang="zh-CN" sz="1800" dirty="0" smtClean="0"/>
              <a:t> = &amp;s[5];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&lt;&lt;pa-</a:t>
            </a:r>
            <a:r>
              <a:rPr lang="en-US" altLang="zh-CN" sz="1800" dirty="0" err="1" smtClean="0"/>
              <a:t>pb</a:t>
            </a:r>
            <a:r>
              <a:rPr lang="en-US" altLang="zh-CN" sz="1800" dirty="0" smtClean="0"/>
              <a:t>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//</a:t>
            </a:r>
            <a:r>
              <a:rPr lang="zh-CN" altLang="en-US" sz="1800" dirty="0" smtClean="0"/>
              <a:t>计算两个元素的距离</a:t>
            </a: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</a:t>
            </a:r>
          </a:p>
          <a:p>
            <a:pPr lvl="1"/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通过指针直接引用数组元素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指向数组头，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等价于</a:t>
            </a:r>
            <a:r>
              <a:rPr lang="en-US" altLang="zh-CN" dirty="0" err="1" smtClean="0"/>
              <a:t>a+i</a:t>
            </a:r>
            <a:r>
              <a:rPr lang="zh-CN" altLang="en-US" dirty="0" smtClean="0"/>
              <a:t>，都是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的地址，它们指向</a:t>
            </a:r>
            <a:r>
              <a:rPr lang="en-US" altLang="zh-CN" dirty="0" smtClean="0"/>
              <a:t>a</a:t>
            </a:r>
            <a:r>
              <a:rPr lang="zh-CN" altLang="en-US" dirty="0" smtClean="0"/>
              <a:t>数组的第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或*(</a:t>
            </a:r>
            <a:r>
              <a:rPr lang="en-US" altLang="zh-CN" dirty="0" err="1" smtClean="0"/>
              <a:t>a+i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p+i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a+i</a:t>
            </a:r>
            <a:r>
              <a:rPr lang="zh-CN" altLang="en-US" dirty="0" smtClean="0"/>
              <a:t>所指向的数组元素，等价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]。</a:t>
            </a:r>
          </a:p>
          <a:p>
            <a:pPr lvl="1"/>
            <a:r>
              <a:rPr lang="zh-CN" altLang="en-US" dirty="0" smtClean="0"/>
              <a:t>指向数组的指针变量也可以带下标，如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与*(</a:t>
            </a:r>
            <a:r>
              <a:rPr lang="en-US" altLang="zh-CN" dirty="0" err="1" smtClean="0"/>
              <a:t>p+i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等价。</a:t>
            </a:r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5" name="Picture 3" descr="F:\C++程序设计\tu\tu\图6.1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2928934"/>
            <a:ext cx="2535334" cy="361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使用指针表示数组的方法，假设有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array[15], </a:t>
            </a:r>
            <a:r>
              <a:rPr lang="zh-CN" altLang="en-US" dirty="0" smtClean="0"/>
              <a:t>并已赋值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形式</a:t>
            </a:r>
            <a:r>
              <a:rPr lang="en-US" altLang="zh-CN" dirty="0" smtClean="0"/>
              <a:t>1: </a:t>
            </a:r>
            <a:r>
              <a:rPr lang="zh-CN" altLang="en-US" dirty="0" smtClean="0"/>
              <a:t>传统方式，用下标处理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 smtClean="0"/>
              <a:t>    </a:t>
            </a:r>
            <a:r>
              <a:rPr lang="en-US" altLang="zh-CN" sz="2000" dirty="0" smtClean="0"/>
              <a:t>for(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=0;i&lt;15;i++)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&lt;&lt;array[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]&lt;&lt;"  ";</a:t>
            </a:r>
          </a:p>
          <a:p>
            <a:pPr lvl="1"/>
            <a:r>
              <a:rPr lang="zh-CN" altLang="en-US" sz="2000" dirty="0" smtClean="0"/>
              <a:t>形式</a:t>
            </a:r>
            <a:r>
              <a:rPr lang="en-US" altLang="zh-CN" sz="2000" dirty="0" smtClean="0"/>
              <a:t>2: </a:t>
            </a:r>
            <a:r>
              <a:rPr lang="zh-CN" altLang="en-US" sz="2000" dirty="0" smtClean="0"/>
              <a:t>使用指针处理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for(p=</a:t>
            </a:r>
            <a:r>
              <a:rPr lang="en-US" altLang="zh-CN" sz="2000" dirty="0" err="1" smtClean="0"/>
              <a:t>array;p</a:t>
            </a:r>
            <a:r>
              <a:rPr lang="en-US" altLang="zh-CN" sz="2000" dirty="0" smtClean="0"/>
              <a:t>&lt;array+15;p++)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&lt;&lt;*p&lt;&lt;"  ";</a:t>
            </a:r>
          </a:p>
          <a:p>
            <a:pPr lvl="1"/>
            <a:r>
              <a:rPr lang="zh-CN" altLang="en-US" dirty="0" smtClean="0"/>
              <a:t>形式</a:t>
            </a:r>
            <a:r>
              <a:rPr lang="en-US" altLang="zh-CN" dirty="0" smtClean="0"/>
              <a:t>3: </a:t>
            </a:r>
            <a:r>
              <a:rPr lang="zh-CN" altLang="en-US" dirty="0" smtClean="0"/>
              <a:t>使用指针加偏移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en-US" altLang="zh-CN" sz="2000" dirty="0" smtClean="0"/>
              <a:t>for(p=</a:t>
            </a:r>
            <a:r>
              <a:rPr lang="en-US" altLang="zh-CN" sz="2000" dirty="0" err="1" smtClean="0"/>
              <a:t>array,i</a:t>
            </a:r>
            <a:r>
              <a:rPr lang="en-US" altLang="zh-CN" sz="2000" dirty="0" smtClean="0"/>
              <a:t>=0;i&lt;15;i++)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&lt;&lt;*(</a:t>
            </a:r>
            <a:r>
              <a:rPr lang="en-US" altLang="zh-CN" sz="2000" dirty="0" err="1" smtClean="0"/>
              <a:t>p+i</a:t>
            </a:r>
            <a:r>
              <a:rPr lang="en-US" altLang="zh-CN" sz="2000" dirty="0" smtClean="0"/>
              <a:t>)&lt;&lt;“  ”;</a:t>
            </a:r>
            <a:endParaRPr lang="zh-CN" altLang="en-US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</a:t>
            </a:r>
            <a:r>
              <a:rPr lang="zh-CN" altLang="en-US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endParaRPr lang="en-US" altLang="zh-CN" u="sng" dirty="0" smtClean="0"/>
          </a:p>
          <a:p>
            <a:pPr lvl="1"/>
            <a:r>
              <a:rPr lang="zh-CN" altLang="en-US" dirty="0" smtClean="0"/>
              <a:t>指向数组元素的指针的运算比较灵活，务必小心谨慎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的首元素，要注意</a:t>
            </a:r>
            <a:endParaRPr lang="en-US" altLang="zh-CN" dirty="0" smtClean="0"/>
          </a:p>
          <a:p>
            <a:pPr lvl="2"/>
            <a:r>
              <a:rPr lang="zh-CN" altLang="en-US" sz="1800" dirty="0" smtClean="0"/>
              <a:t>将++和--运算符用于指向数组元素的指针变量十分有效，可以使指针变量自动向前或向后移动，指向下一个或上一个数组元素</a:t>
            </a:r>
            <a:endParaRPr lang="en-US" altLang="zh-CN" sz="1800" dirty="0" smtClean="0"/>
          </a:p>
          <a:p>
            <a:pPr lvl="2"/>
            <a:r>
              <a:rPr lang="en-US" altLang="zh-CN" sz="1800" dirty="0" smtClean="0"/>
              <a:t>p++（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p+=1）。</a:t>
            </a:r>
            <a:r>
              <a:rPr lang="zh-CN" altLang="en-US" sz="1800" dirty="0" smtClean="0"/>
              <a:t>使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指向下一元素，即</a:t>
            </a:r>
            <a:r>
              <a:rPr lang="en-US" altLang="zh-CN" sz="1800" dirty="0" smtClean="0"/>
              <a:t>a[1]。</a:t>
            </a:r>
            <a:r>
              <a:rPr lang="zh-CN" altLang="en-US" sz="1800" dirty="0" smtClean="0"/>
              <a:t>如果用*</a:t>
            </a:r>
            <a:r>
              <a:rPr lang="en-US" altLang="zh-CN" sz="1800" dirty="0" smtClean="0"/>
              <a:t>p，</a:t>
            </a:r>
            <a:r>
              <a:rPr lang="zh-CN" altLang="en-US" sz="1800" dirty="0" smtClean="0"/>
              <a:t>得到下一个元素</a:t>
            </a:r>
            <a:r>
              <a:rPr lang="en-US" altLang="zh-CN" sz="1800" dirty="0" smtClean="0"/>
              <a:t>a[1]</a:t>
            </a:r>
            <a:r>
              <a:rPr lang="zh-CN" altLang="en-US" sz="1800" dirty="0" smtClean="0"/>
              <a:t>的值。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*</a:t>
            </a:r>
            <a:r>
              <a:rPr lang="en-US" altLang="zh-CN" sz="1800" dirty="0" smtClean="0"/>
              <a:t>p++</a:t>
            </a:r>
            <a:r>
              <a:rPr lang="zh-CN" altLang="en-US" sz="1800" dirty="0" smtClean="0"/>
              <a:t>，由于++和*同优先级，结合方向为自右而左，因此它等价于*(</a:t>
            </a:r>
            <a:r>
              <a:rPr lang="en-US" altLang="zh-CN" sz="1800" dirty="0" smtClean="0"/>
              <a:t>p++)，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注意虽然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执行了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++，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但返回却是原值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</a:t>
            </a:r>
          </a:p>
          <a:p>
            <a:pPr lvl="2"/>
            <a:r>
              <a:rPr lang="en-US" altLang="zh-CN" sz="1800" dirty="0" smtClean="0"/>
              <a:t>*(p++)</a:t>
            </a:r>
            <a:r>
              <a:rPr lang="zh-CN" altLang="en-US" sz="1800" dirty="0" smtClean="0"/>
              <a:t>与*(++</a:t>
            </a:r>
            <a:r>
              <a:rPr lang="en-US" altLang="zh-CN" sz="1800" dirty="0" smtClean="0"/>
              <a:t>p)</a:t>
            </a:r>
            <a:r>
              <a:rPr lang="zh-CN" altLang="en-US" sz="1800" dirty="0" smtClean="0"/>
              <a:t>的作用不同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 (*</a:t>
            </a:r>
            <a:r>
              <a:rPr lang="en-US" altLang="zh-CN" sz="1800" dirty="0" smtClean="0"/>
              <a:t>p)++</a:t>
            </a:r>
            <a:r>
              <a:rPr lang="zh-CN" altLang="en-US" sz="1800" dirty="0" smtClean="0"/>
              <a:t>表示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所指向的元素值加１</a:t>
            </a: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dirty="0" smtClean="0"/>
              <a:t>数组与指针的示例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a[5] ={0,2,4,6,8};</a:t>
            </a:r>
          </a:p>
          <a:p>
            <a:pPr lvl="2"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*p=&amp;a[2];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*</a:t>
            </a:r>
            <a:r>
              <a:rPr lang="en-US" altLang="zh-CN" sz="1800" dirty="0" smtClean="0"/>
              <a:t>p&lt;&lt;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*</a:t>
            </a:r>
            <a:r>
              <a:rPr lang="en-US" altLang="zh-CN" sz="1800" dirty="0" smtClean="0"/>
              <a:t>p++&lt;&lt;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//</a:t>
            </a:r>
            <a:r>
              <a:rPr lang="zh-CN" altLang="en-US" sz="1800" dirty="0" smtClean="0"/>
              <a:t>先</a:t>
            </a:r>
            <a:r>
              <a:rPr lang="en-US" altLang="zh-CN" sz="1800" dirty="0" smtClean="0"/>
              <a:t>p++</a:t>
            </a:r>
            <a:r>
              <a:rPr lang="zh-CN" altLang="en-US" sz="1800" dirty="0" smtClean="0"/>
              <a:t>但返回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原值，再</a:t>
            </a:r>
            <a:r>
              <a:rPr lang="en-US" altLang="zh-CN" sz="1800" dirty="0" smtClean="0"/>
              <a:t>*p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*</a:t>
            </a:r>
            <a:r>
              <a:rPr lang="en-US" altLang="zh-CN" sz="1800" dirty="0" smtClean="0"/>
              <a:t>p&lt;&lt;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*</a:t>
            </a:r>
            <a:r>
              <a:rPr lang="en-US" altLang="zh-CN" sz="1800" dirty="0" smtClean="0"/>
              <a:t>++p&lt;&lt;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//</a:t>
            </a:r>
            <a:r>
              <a:rPr lang="zh-CN" altLang="en-US" sz="1800" dirty="0" smtClean="0"/>
              <a:t>先</a:t>
            </a:r>
            <a:r>
              <a:rPr lang="en-US" altLang="zh-CN" sz="1800" dirty="0" smtClean="0"/>
              <a:t>p++</a:t>
            </a:r>
            <a:r>
              <a:rPr lang="zh-CN" altLang="en-US" sz="1800" dirty="0" smtClean="0"/>
              <a:t>并返回，再</a:t>
            </a:r>
            <a:r>
              <a:rPr lang="en-US" altLang="zh-CN" sz="1800" dirty="0" smtClean="0"/>
              <a:t>*p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*(</a:t>
            </a:r>
            <a:r>
              <a:rPr lang="en-US" altLang="zh-CN" sz="1800" dirty="0" smtClean="0"/>
              <a:t>p--)&lt;&lt;end; //</a:t>
            </a:r>
            <a:r>
              <a:rPr lang="zh-CN" altLang="en-US" sz="1800" dirty="0" smtClean="0"/>
              <a:t>先</a:t>
            </a:r>
            <a:r>
              <a:rPr lang="en-US" altLang="zh-CN" sz="1800" dirty="0" smtClean="0"/>
              <a:t>p- -</a:t>
            </a:r>
            <a:r>
              <a:rPr lang="zh-CN" altLang="en-US" sz="1800" dirty="0" smtClean="0"/>
              <a:t>但返回</a:t>
            </a:r>
            <a:r>
              <a:rPr lang="en-US" altLang="zh-CN" sz="1800" dirty="0" smtClean="0"/>
              <a:t>p</a:t>
            </a:r>
            <a:r>
              <a:rPr lang="zh-CN" altLang="en-US" sz="1800" dirty="0" smtClean="0"/>
              <a:t>原值，再</a:t>
            </a:r>
            <a:r>
              <a:rPr lang="en-US" altLang="zh-CN" sz="1800" dirty="0" smtClean="0"/>
              <a:t>*p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&lt;&lt;*(++p)&lt;&lt;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&lt;&lt;*(--p)&lt;&lt;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p)--&lt;&lt;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;//</a:t>
            </a:r>
            <a:r>
              <a:rPr lang="zh-CN" altLang="en-US" sz="1800" dirty="0" smtClean="0"/>
              <a:t>先</a:t>
            </a:r>
            <a:r>
              <a:rPr lang="en-US" altLang="zh-CN" sz="1800" dirty="0" smtClean="0"/>
              <a:t>*p，</a:t>
            </a:r>
            <a:r>
              <a:rPr lang="zh-CN" altLang="en-US" sz="1800" dirty="0" smtClean="0"/>
              <a:t>再减</a:t>
            </a:r>
            <a:r>
              <a:rPr lang="en-US" altLang="zh-CN" sz="1800" dirty="0" smtClean="0"/>
              <a:t>1，p</a:t>
            </a:r>
            <a:r>
              <a:rPr lang="zh-CN" altLang="en-US" sz="1800" dirty="0" smtClean="0"/>
              <a:t>指针不变</a:t>
            </a: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&lt;&lt;*p&lt;&lt;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p)++&lt;&lt;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lvl="2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&lt;&lt;*p&lt;&lt;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指针与数组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43438" y="1357298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输出结果：</a:t>
            </a:r>
            <a:r>
              <a:rPr lang="en-US" altLang="zh-CN" dirty="0" smtClean="0"/>
              <a:t>4 4 6 8 8 8 6 6 5 5 6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2"/>
          </a:xfrm>
        </p:spPr>
        <p:txBody>
          <a:bodyPr/>
          <a:lstStyle/>
          <a:p>
            <a:r>
              <a:rPr lang="zh-CN" altLang="en-US" dirty="0" smtClean="0"/>
              <a:t>指针概念</a:t>
            </a:r>
            <a:endParaRPr lang="en-US" altLang="zh-CN" dirty="0" smtClean="0"/>
          </a:p>
          <a:p>
            <a:r>
              <a:rPr lang="zh-CN" altLang="en-US" dirty="0" smtClean="0"/>
              <a:t>指针基本用法</a:t>
            </a:r>
            <a:endParaRPr lang="en-US" altLang="zh-CN" dirty="0" smtClean="0"/>
          </a:p>
          <a:p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r>
              <a:rPr lang="zh-CN" altLang="en-US" dirty="0" smtClean="0"/>
              <a:t>堆内存分配</a:t>
            </a:r>
            <a:endParaRPr lang="en-US" altLang="zh-CN" dirty="0" smtClean="0"/>
          </a:p>
          <a:p>
            <a:r>
              <a:rPr lang="zh-CN" altLang="en-US" dirty="0" smtClean="0"/>
              <a:t>指针与常量</a:t>
            </a:r>
            <a:endParaRPr lang="en-US" altLang="zh-CN" dirty="0" smtClean="0"/>
          </a:p>
          <a:p>
            <a:r>
              <a:rPr lang="zh-CN" altLang="en-US" dirty="0" smtClean="0"/>
              <a:t>指针与函数</a:t>
            </a:r>
            <a:endParaRPr lang="en-US" altLang="zh-CN" dirty="0" smtClean="0"/>
          </a:p>
          <a:p>
            <a:r>
              <a:rPr lang="zh-CN" altLang="en-US" dirty="0" smtClean="0"/>
              <a:t>指针与字符串</a:t>
            </a:r>
            <a:endParaRPr lang="en-US" altLang="zh-CN" dirty="0" smtClean="0"/>
          </a:p>
          <a:p>
            <a:r>
              <a:rPr lang="zh-CN" altLang="en-US" dirty="0" smtClean="0"/>
              <a:t>指针数组</a:t>
            </a:r>
            <a:endParaRPr lang="en-US" altLang="zh-CN" dirty="0" smtClean="0"/>
          </a:p>
          <a:p>
            <a:r>
              <a:rPr lang="zh-CN" altLang="en-US" dirty="0" smtClean="0"/>
              <a:t>命令行参数</a:t>
            </a:r>
            <a:endParaRPr lang="en-US" altLang="zh-CN" dirty="0" smtClean="0"/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r>
              <a:rPr lang="zh-CN" altLang="en-US" sz="2000" dirty="0" smtClean="0"/>
              <a:t>一个变量在内存中包含：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变量名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内存地址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变量类型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内存空间大小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变量值</a:t>
            </a:r>
            <a:r>
              <a:rPr lang="en-US" altLang="zh-CN" sz="1800" dirty="0" smtClean="0"/>
              <a:t>——</a:t>
            </a:r>
            <a:r>
              <a:rPr lang="zh-CN" altLang="en-US" sz="1800" dirty="0" smtClean="0"/>
              <a:t>内存数值</a:t>
            </a:r>
            <a:endParaRPr lang="en-US" altLang="zh-CN" sz="1800" dirty="0" smtClean="0"/>
          </a:p>
          <a:p>
            <a:r>
              <a:rPr lang="zh-CN" altLang="en-US" sz="2000" dirty="0" smtClean="0"/>
              <a:t>指针：存储一个变量的内存地址，又表述为指针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指向变量</a:t>
            </a:r>
            <a:r>
              <a:rPr lang="en-US" altLang="zh-CN" sz="2000" dirty="0" smtClean="0"/>
              <a:t>x</a:t>
            </a:r>
          </a:p>
          <a:p>
            <a:pPr lvl="1"/>
            <a:r>
              <a:rPr lang="zh-CN" altLang="en-US" sz="1800" dirty="0" smtClean="0"/>
              <a:t>直接访问：通过变量名直接访问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间接访问：根据指向变量的指针进行访问</a:t>
            </a:r>
            <a:endParaRPr lang="en-US" altLang="zh-CN" sz="1800" dirty="0" smtClean="0"/>
          </a:p>
          <a:p>
            <a:r>
              <a:rPr lang="zh-CN" altLang="en-US" sz="2000" dirty="0" smtClean="0"/>
              <a:t>指针的定义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基类型 </a:t>
            </a:r>
            <a:r>
              <a:rPr lang="en-US" altLang="zh-CN" sz="1800" dirty="0" smtClean="0"/>
              <a:t>* </a:t>
            </a:r>
            <a:r>
              <a:rPr lang="zh-CN" altLang="en-US" sz="1800" dirty="0" smtClean="0"/>
              <a:t>指针名称：定义一个指向某种类型变量的指针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指针类型与指向的变量类型必须一致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定义多个指要用多个</a:t>
            </a:r>
            <a:r>
              <a:rPr lang="en-US" altLang="zh-CN" sz="1800" dirty="0" smtClean="0"/>
              <a:t>*</a:t>
            </a:r>
          </a:p>
          <a:p>
            <a:r>
              <a:rPr lang="zh-CN" altLang="en-US" sz="2000" dirty="0" smtClean="0"/>
              <a:t>指针的基本用法：</a:t>
            </a:r>
            <a:r>
              <a:rPr lang="en-US" altLang="zh-CN" sz="2000" dirty="0" smtClean="0"/>
              <a:t>*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&amp;</a:t>
            </a:r>
          </a:p>
          <a:p>
            <a:pPr lvl="1"/>
            <a:r>
              <a:rPr lang="zh-CN" altLang="en-US" sz="1800" dirty="0" smtClean="0"/>
              <a:t>在非</a:t>
            </a:r>
            <a:r>
              <a:rPr lang="zh-CN" altLang="en-US" sz="1800" dirty="0" smtClean="0"/>
              <a:t>定义语句</a:t>
            </a:r>
            <a:r>
              <a:rPr lang="zh-CN" altLang="en-US" sz="1800" dirty="0" smtClean="0"/>
              <a:t>中，</a:t>
            </a:r>
            <a:r>
              <a:rPr lang="en-US" altLang="zh-CN" sz="1800" dirty="0" smtClean="0"/>
              <a:t>*+</a:t>
            </a:r>
            <a:r>
              <a:rPr lang="zh-CN" altLang="en-US" sz="1800" dirty="0" smtClean="0"/>
              <a:t>地址，表示某个内存地址对应的变量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在非</a:t>
            </a:r>
            <a:r>
              <a:rPr lang="zh-CN" altLang="en-US" sz="1800" dirty="0" smtClean="0"/>
              <a:t>定义语句</a:t>
            </a:r>
            <a:r>
              <a:rPr lang="zh-CN" altLang="en-US" sz="1800" dirty="0" smtClean="0"/>
              <a:t>中， </a:t>
            </a:r>
            <a:r>
              <a:rPr lang="en-US" altLang="zh-CN" sz="1800" dirty="0" smtClean="0"/>
              <a:t>&amp;+</a:t>
            </a:r>
            <a:r>
              <a:rPr lang="zh-CN" altLang="en-US" sz="1800" dirty="0" smtClean="0"/>
              <a:t>变量，表示某个变量的内存地址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上节复习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marL="566737" indent="-457200">
              <a:buClr>
                <a:srgbClr val="FF0000"/>
              </a:buClr>
              <a:buSzPct val="100000"/>
              <a:buFont typeface="Wingdings" pitchFamily="2" charset="2"/>
              <a:buChar char="u"/>
            </a:pPr>
            <a:r>
              <a:rPr lang="zh-CN" altLang="en-US" sz="2000" dirty="0" smtClean="0"/>
              <a:t>分析以下代码输出</a:t>
            </a:r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a, b; //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的内存地址为</a:t>
            </a:r>
            <a:r>
              <a:rPr lang="en-US" altLang="zh-CN" dirty="0" smtClean="0"/>
              <a:t>10000，b</a:t>
            </a:r>
            <a:r>
              <a:rPr lang="zh-CN" altLang="en-US" dirty="0" smtClean="0"/>
              <a:t>的内存地址为</a:t>
            </a:r>
            <a:r>
              <a:rPr lang="en-US" altLang="zh-CN" dirty="0" smtClean="0"/>
              <a:t>10004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*p1, *p2;</a:t>
            </a:r>
          </a:p>
          <a:p>
            <a:pPr lvl="1">
              <a:lnSpc>
                <a:spcPts val="1800"/>
              </a:lnSpc>
              <a:buNone/>
            </a:pPr>
            <a:endParaRPr lang="en-US" altLang="zh-CN" dirty="0" smtClean="0"/>
          </a:p>
          <a:p>
            <a:pPr lvl="1">
              <a:lnSpc>
                <a:spcPts val="1800"/>
              </a:lnSpc>
              <a:buNone/>
            </a:pPr>
            <a:r>
              <a:rPr lang="en-US" altLang="zh-CN" dirty="0" smtClean="0"/>
              <a:t>p1 = &amp;a; 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smtClean="0"/>
              <a:t>a = 111; b=222;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 &lt;&lt; *p1&lt;&lt;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smtClean="0"/>
              <a:t>*p1 = 333;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&lt;&lt;a&lt;&lt;‘ ‘&lt;&lt;&amp;a&lt;&lt;‘ ‘&lt;&lt;*&amp;a&lt;&lt;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 </a:t>
            </a:r>
          </a:p>
          <a:p>
            <a:pPr lvl="1">
              <a:lnSpc>
                <a:spcPts val="1800"/>
              </a:lnSpc>
              <a:buNone/>
            </a:pPr>
            <a:endParaRPr lang="en-US" altLang="zh-CN" dirty="0" smtClean="0"/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&lt;&lt;*p2&lt;&lt;‘ ‘&lt;&lt;&amp;*p2&lt;&lt;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smtClean="0"/>
              <a:t>p2 = p1;</a:t>
            </a:r>
          </a:p>
          <a:p>
            <a:pPr lvl="1">
              <a:lnSpc>
                <a:spcPts val="1800"/>
              </a:lnSpc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&lt;&lt;&amp;*p2&lt;&lt;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  <a:endParaRPr lang="en-US" altLang="zh-CN" sz="2000" dirty="0" smtClean="0"/>
          </a:p>
          <a:p>
            <a:pPr marL="566737" lvl="1" indent="-457200">
              <a:spcBef>
                <a:spcPts val="400"/>
              </a:spcBef>
              <a:buClr>
                <a:srgbClr val="FF0000"/>
              </a:buClr>
              <a:buSzPct val="100000"/>
              <a:buNone/>
            </a:pPr>
            <a:r>
              <a:rPr lang="en-US" altLang="zh-CN" dirty="0" smtClean="0"/>
              <a:t>    </a:t>
            </a:r>
          </a:p>
          <a:p>
            <a:pPr marL="566737" indent="-457200">
              <a:buClr>
                <a:srgbClr val="FF0000"/>
              </a:buClr>
              <a:buSzPct val="100000"/>
              <a:buNone/>
            </a:pPr>
            <a:endParaRPr lang="en-US" altLang="zh-CN" sz="2000" dirty="0" smtClean="0"/>
          </a:p>
          <a:p>
            <a:pPr marL="566737" indent="-457200"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lvl="1">
              <a:buNone/>
            </a:pPr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练习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指针常见错误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在非定义语句中，</a:t>
            </a:r>
            <a:r>
              <a:rPr lang="en-US" altLang="zh-CN" dirty="0" smtClean="0"/>
              <a:t>*</a:t>
            </a:r>
            <a:r>
              <a:rPr lang="zh-CN" altLang="en-US" dirty="0" smtClean="0"/>
              <a:t>不能用于普通变量，只能用于地址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count, *p;</a:t>
            </a:r>
          </a:p>
          <a:p>
            <a:pPr lvl="1">
              <a:buNone/>
            </a:pPr>
            <a:r>
              <a:rPr lang="en-US" altLang="zh-CN" dirty="0" smtClean="0"/>
              <a:t>p = &amp;count;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&lt;&lt;*count;  //</a:t>
            </a:r>
            <a:r>
              <a:rPr lang="zh-CN" altLang="en-US" sz="2000" dirty="0" smtClean="0"/>
              <a:t>报错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&lt;&lt;*p;	 //</a:t>
            </a:r>
            <a:r>
              <a:rPr lang="zh-CN" altLang="en-US" sz="2000" dirty="0" smtClean="0"/>
              <a:t>正确</a:t>
            </a:r>
            <a:endParaRPr lang="en-US" altLang="zh-CN" sz="2000" dirty="0" smtClean="0"/>
          </a:p>
          <a:p>
            <a:pPr indent="-6350" eaLnBrk="1" hangingPunct="1">
              <a:buFontTx/>
              <a:buNone/>
            </a:pPr>
            <a:endParaRPr lang="en-US" altLang="zh-CN" sz="2000" dirty="0" smtClean="0"/>
          </a:p>
          <a:p>
            <a:pPr lvl="1"/>
            <a:r>
              <a:rPr lang="zh-CN" altLang="en-US" dirty="0" smtClean="0"/>
              <a:t>指针类型与变量类型不相符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float count; 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 </a:t>
            </a:r>
          </a:p>
          <a:p>
            <a:pPr lvl="1">
              <a:buNone/>
            </a:pPr>
            <a:r>
              <a:rPr lang="en-US" altLang="zh-CN" dirty="0" smtClean="0"/>
              <a:t>p = &amp;count; //</a:t>
            </a:r>
            <a:r>
              <a:rPr lang="zh-CN" altLang="en-US" dirty="0" smtClean="0"/>
              <a:t>报错，整数指针不能指向浮点数</a:t>
            </a:r>
            <a:endParaRPr lang="en-US" altLang="zh-CN" dirty="0" smtClean="0"/>
          </a:p>
          <a:p>
            <a:pPr indent="-6350" eaLnBrk="1" hangingPunct="1">
              <a:buFontTx/>
              <a:buNone/>
            </a:pPr>
            <a:endParaRPr lang="zh-CN" altLang="en-US" sz="2000" dirty="0" smtClean="0"/>
          </a:p>
          <a:p>
            <a:pPr indent="-6350" eaLnBrk="1" hangingPunct="1">
              <a:buFontTx/>
              <a:buNone/>
              <a:defRPr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指针常见错误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指针没有初始化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count, *p;</a:t>
            </a:r>
          </a:p>
          <a:p>
            <a:pPr lvl="1">
              <a:buNone/>
            </a:pPr>
            <a:r>
              <a:rPr lang="en-US" altLang="zh-CN" dirty="0" smtClean="0"/>
              <a:t>*p = 30;  //</a:t>
            </a:r>
            <a:r>
              <a:rPr lang="zh-CN" altLang="en-US" dirty="0" smtClean="0"/>
              <a:t>报警，运行时可能引发错误，因为</a:t>
            </a:r>
            <a:r>
              <a:rPr lang="zh-CN" altLang="en-US" dirty="0" smtClean="0">
                <a:solidFill>
                  <a:srgbClr val="FF0000"/>
                </a:solidFill>
              </a:rPr>
              <a:t>使用了未初始化的指针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*</a:t>
            </a:r>
            <a:r>
              <a:rPr lang="en-US" altLang="zh-CN" dirty="0" smtClean="0"/>
              <a:t>p = count;  //</a:t>
            </a:r>
            <a:r>
              <a:rPr lang="zh-CN" altLang="en-US" dirty="0" smtClean="0"/>
              <a:t>报警，可能引发错误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*p = &amp;count; //</a:t>
            </a:r>
            <a:r>
              <a:rPr lang="zh-CN" altLang="en-US" dirty="0" smtClean="0"/>
              <a:t>报错，不能做类型转换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p = &amp;count; 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正确，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保存了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的地址，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count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定义语句和执行语句的混淆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count=5, *p =&amp;count; //</a:t>
            </a:r>
            <a:r>
              <a:rPr lang="zh-CN" altLang="en-US" dirty="0" smtClean="0"/>
              <a:t>这是在定义语句中做初始化，是可以的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以下有问题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pPr lvl="1">
              <a:buNone/>
            </a:pPr>
            <a:r>
              <a:rPr lang="en-US" altLang="zh-CN" dirty="0" smtClean="0"/>
              <a:t>*p = count; //</a:t>
            </a:r>
            <a:r>
              <a:rPr lang="zh-CN" altLang="en-US" dirty="0" smtClean="0"/>
              <a:t>这是在执行语句中赋值，可能引发错误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改成</a:t>
            </a:r>
            <a:r>
              <a:rPr lang="en-US" altLang="zh-CN" dirty="0" smtClean="0"/>
              <a:t>p = &amp;count;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indent="-6350" eaLnBrk="1" hangingPunct="1">
              <a:buFontTx/>
              <a:buNone/>
              <a:defRPr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空指针（</a:t>
            </a:r>
            <a:r>
              <a:rPr lang="en-US" altLang="zh-CN" dirty="0" smtClean="0"/>
              <a:t>Null pointer)</a:t>
            </a:r>
          </a:p>
          <a:p>
            <a:pPr lvl="1"/>
            <a:r>
              <a:rPr lang="zh-CN" altLang="en-US" dirty="0" smtClean="0"/>
              <a:t>空指针的值为全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，用符号表示为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，内部定义在</a:t>
            </a:r>
            <a:r>
              <a:rPr lang="en-US" altLang="zh-CN" dirty="0" err="1" smtClean="0"/>
              <a:t>iostream.h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string.h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可以考虑在初始化时使用空指针，避免未初始化的错误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*b = NULL;</a:t>
            </a:r>
          </a:p>
          <a:p>
            <a:pPr lvl="1">
              <a:buNone/>
            </a:pPr>
            <a:r>
              <a:rPr lang="en-US" altLang="zh-CN" dirty="0" smtClean="0"/>
              <a:t>	b = &amp;a;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&lt;&lt;*b&lt;&lt;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eaLnBrk="1" hangingPunct="1"/>
            <a:endParaRPr lang="en-US" altLang="zh-CN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	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指针示例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最后输出？？</a:t>
            </a:r>
            <a:endParaRPr lang="en-US" altLang="zh-CN" dirty="0" smtClean="0"/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*p1,*p2;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/>
              <a:t>a=100;b=10;   </a:t>
            </a:r>
            <a:endParaRPr lang="zh-CN" altLang="en-US" sz="2000" dirty="0" smtClean="0"/>
          </a:p>
          <a:p>
            <a:pPr indent="-6350" eaLnBrk="1" hangingPunct="1">
              <a:buFontTx/>
              <a:buNone/>
            </a:pPr>
            <a:r>
              <a:rPr lang="en-US" altLang="zh-CN" sz="2000" dirty="0" smtClean="0"/>
              <a:t>p1=&amp;a;  //</a:t>
            </a:r>
            <a:r>
              <a:rPr lang="zh-CN" altLang="en-US" sz="2000" dirty="0" smtClean="0"/>
              <a:t>把变量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的地址赋给</a:t>
            </a:r>
            <a:r>
              <a:rPr lang="en-US" altLang="zh-CN" sz="2000" dirty="0" smtClean="0"/>
              <a:t>p1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smtClean="0"/>
              <a:t>p2=&amp;b;  //</a:t>
            </a:r>
            <a:r>
              <a:rPr lang="zh-CN" altLang="en-US" sz="2000" dirty="0" smtClean="0"/>
              <a:t>把变量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的地址赋给</a:t>
            </a:r>
            <a:r>
              <a:rPr lang="en-US" altLang="zh-CN" sz="2000" dirty="0" smtClean="0"/>
              <a:t>p2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&lt;&lt;a&lt;&lt;″ ″&lt;&lt;b&lt;&lt;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 smtClean="0"/>
              <a:t>cout</a:t>
            </a:r>
            <a:r>
              <a:rPr lang="en-US" altLang="zh-CN" sz="2000" dirty="0" smtClean="0"/>
              <a:t>&lt;&lt;*p1&lt;&lt;″ ″&lt;&lt;*p2&lt;&lt;</a:t>
            </a:r>
            <a:r>
              <a:rPr lang="en-US" altLang="zh-CN" sz="2000" dirty="0" err="1" smtClean="0"/>
              <a:t>endl</a:t>
            </a:r>
            <a:r>
              <a:rPr lang="en-US" altLang="zh-CN" sz="2000" dirty="0" smtClean="0"/>
              <a:t>; 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&lt;&lt;&amp;a&lt;&lt;″ ″&lt;&lt;&amp;b&lt;&lt;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</a:p>
          <a:p>
            <a:pPr lvl="1">
              <a:buNone/>
            </a:pPr>
            <a:r>
              <a:rPr lang="en-US" altLang="zh-CN" dirty="0" err="1" smtClean="0"/>
              <a:t>cout</a:t>
            </a:r>
            <a:r>
              <a:rPr lang="en-US" altLang="zh-CN" dirty="0" smtClean="0"/>
              <a:t>&lt;&lt;p1&lt;&lt;″ ″&lt;&lt;p2&lt;&lt;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 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指针示例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输入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两个整数，按先大后小的顺序输出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b(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用指针变量处理)</a:t>
            </a:r>
            <a:endParaRPr lang="en-US" altLang="zh-CN" dirty="0" smtClean="0"/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*p1, *p2, </a:t>
            </a:r>
            <a:r>
              <a:rPr lang="zh-CN" altLang="en-US" sz="1800" dirty="0" smtClean="0"/>
              <a:t>*</a:t>
            </a:r>
            <a:r>
              <a:rPr lang="en-US" altLang="zh-CN" sz="1800" dirty="0" smtClean="0"/>
              <a:t>p, a, b;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cin</a:t>
            </a:r>
            <a:r>
              <a:rPr lang="en-US" altLang="zh-CN" sz="1800" dirty="0" smtClean="0"/>
              <a:t>&gt;&gt;a&gt;&gt;b;                       //</a:t>
            </a:r>
            <a:r>
              <a:rPr lang="zh-CN" altLang="en-US" sz="1800" dirty="0" smtClean="0"/>
              <a:t>输入两个整数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p1=&amp;a;                               //</a:t>
            </a:r>
            <a:r>
              <a:rPr lang="zh-CN" altLang="en-US" sz="1800" dirty="0" smtClean="0"/>
              <a:t>使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指向</a:t>
            </a:r>
            <a:r>
              <a:rPr lang="en-US" altLang="zh-CN" sz="1800" dirty="0" smtClean="0"/>
              <a:t>a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p2=&amp;b;                               //</a:t>
            </a:r>
            <a:r>
              <a:rPr lang="zh-CN" altLang="en-US" sz="1800" dirty="0" smtClean="0"/>
              <a:t>使</a:t>
            </a:r>
            <a:r>
              <a:rPr lang="en-US" altLang="zh-CN" sz="1800" dirty="0" smtClean="0"/>
              <a:t>p2</a:t>
            </a:r>
            <a:r>
              <a:rPr lang="zh-CN" altLang="en-US" sz="1800" dirty="0" smtClean="0"/>
              <a:t>指向</a:t>
            </a:r>
            <a:r>
              <a:rPr lang="en-US" altLang="zh-CN" sz="1800" dirty="0" smtClean="0"/>
              <a:t>b</a:t>
            </a:r>
          </a:p>
          <a:p>
            <a:pPr indent="-6350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&lt;&lt;″p1=″&lt;&lt;p1&lt;&lt;″ p2=″&lt;&lt;p2&lt;&lt;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&lt;&lt;″p1 </a:t>
            </a:r>
            <a:r>
              <a:rPr lang="en-US" altLang="zh-CN" sz="1800" dirty="0" err="1" smtClean="0"/>
              <a:t>adr</a:t>
            </a:r>
            <a:r>
              <a:rPr lang="en-US" altLang="zh-CN" sz="1800" dirty="0" smtClean="0"/>
              <a:t>=″&lt;&lt;&amp;p1&lt;&lt;″ p2 </a:t>
            </a:r>
            <a:r>
              <a:rPr lang="en-US" altLang="zh-CN" sz="1800" dirty="0" err="1" smtClean="0"/>
              <a:t>adr</a:t>
            </a:r>
            <a:r>
              <a:rPr lang="en-US" altLang="zh-CN" sz="1800" dirty="0" smtClean="0"/>
              <a:t>=″&lt;&lt;&amp;p2&lt;&lt;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smtClean="0"/>
              <a:t>if(a&lt;b)                                //</a:t>
            </a:r>
            <a:r>
              <a:rPr lang="zh-CN" altLang="en-US" sz="1800" dirty="0" smtClean="0"/>
              <a:t>如果</a:t>
            </a:r>
            <a:r>
              <a:rPr lang="en-US" altLang="zh-CN" sz="1800" dirty="0" smtClean="0"/>
              <a:t>a&lt;b</a:t>
            </a:r>
            <a:r>
              <a:rPr lang="zh-CN" altLang="en-US" sz="1800" dirty="0" smtClean="0"/>
              <a:t>就使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p2</a:t>
            </a:r>
            <a:r>
              <a:rPr lang="zh-CN" altLang="en-US" sz="1800" dirty="0" smtClean="0"/>
              <a:t>的值交换</a:t>
            </a:r>
          </a:p>
          <a:p>
            <a:pPr indent="-6350">
              <a:buFontTx/>
              <a:buNone/>
            </a:pPr>
            <a:r>
              <a:rPr lang="zh-CN" altLang="en-US" sz="1800" dirty="0" smtClean="0"/>
              <a:t>{ </a:t>
            </a:r>
            <a:r>
              <a:rPr lang="en-US" altLang="zh-CN" sz="1800" dirty="0" smtClean="0"/>
              <a:t>p=p1;p1=p2;p2=p;          //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p1</a:t>
            </a:r>
            <a:r>
              <a:rPr lang="zh-CN" altLang="en-US" sz="1800" dirty="0" smtClean="0"/>
              <a:t>的指向与</a:t>
            </a:r>
            <a:r>
              <a:rPr lang="en-US" altLang="zh-CN" sz="1800" dirty="0" smtClean="0"/>
              <a:t>p2</a:t>
            </a:r>
            <a:r>
              <a:rPr lang="zh-CN" altLang="en-US" sz="1800" dirty="0" smtClean="0"/>
              <a:t>的指向交换</a:t>
            </a:r>
            <a:endParaRPr lang="en-US" altLang="zh-CN" sz="1800" dirty="0" smtClean="0"/>
          </a:p>
          <a:p>
            <a:pPr indent="-635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&lt;&lt;″p1=″&lt;&lt;p1&lt;&lt;″ p2=″&lt;&lt;p2&lt;&lt;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</a:t>
            </a:r>
          </a:p>
          <a:p>
            <a:pPr indent="-6350">
              <a:buNone/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&lt;&lt;″p1 </a:t>
            </a:r>
            <a:r>
              <a:rPr lang="en-US" altLang="zh-CN" sz="1800" dirty="0" err="1" smtClean="0"/>
              <a:t>adr</a:t>
            </a:r>
            <a:r>
              <a:rPr lang="en-US" altLang="zh-CN" sz="1800" dirty="0" smtClean="0"/>
              <a:t>=″&lt;&lt;&amp;p1&lt;&lt;″ p2 </a:t>
            </a:r>
            <a:r>
              <a:rPr lang="en-US" altLang="zh-CN" sz="1800" dirty="0" err="1" smtClean="0"/>
              <a:t>adr</a:t>
            </a:r>
            <a:r>
              <a:rPr lang="en-US" altLang="zh-CN" sz="1800" dirty="0" smtClean="0"/>
              <a:t>=″&lt;&lt;&amp;p2&lt;&lt;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 </a:t>
            </a:r>
          </a:p>
          <a:p>
            <a:pPr indent="-6350">
              <a:buNone/>
            </a:pPr>
            <a:r>
              <a:rPr lang="en-US" altLang="zh-CN" sz="1800" dirty="0" smtClean="0"/>
              <a:t>}</a:t>
            </a:r>
            <a:endParaRPr lang="zh-CN" altLang="en-US" sz="1800" dirty="0" smtClean="0"/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&lt;&lt;″a=″&lt;&lt;a&lt;&lt;″ b=″&lt;&lt;b&lt;&lt;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1800" dirty="0" err="1" smtClean="0"/>
              <a:t>cout</a:t>
            </a:r>
            <a:r>
              <a:rPr lang="en-US" altLang="zh-CN" sz="1800" dirty="0" smtClean="0"/>
              <a:t>&lt;&lt;″max=″&lt;&lt;*p1&lt;&lt;″ min=″&lt;&lt;*p2&lt;&lt;</a:t>
            </a:r>
            <a:r>
              <a:rPr lang="en-US" altLang="zh-CN" sz="1800" dirty="0" err="1" smtClean="0"/>
              <a:t>endl</a:t>
            </a:r>
            <a:r>
              <a:rPr lang="en-US" altLang="zh-CN" sz="1800" dirty="0" smtClean="0"/>
              <a:t>;</a:t>
            </a:r>
            <a:endParaRPr lang="en-US" altLang="zh-CN" sz="2000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</a:t>
            </a:r>
            <a:r>
              <a:rPr lang="zh-CN" altLang="en-US" sz="4000" dirty="0" smtClean="0"/>
              <a:t>指针基本用法</a:t>
            </a:r>
            <a:endParaRPr lang="zh-CN" altLang="en-US" sz="40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643702" y="6357958"/>
            <a:ext cx="2351087" cy="365125"/>
          </a:xfr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1116</TotalTime>
  <Words>1614</Words>
  <Application>Microsoft Office PowerPoint</Application>
  <PresentationFormat>全屏显示(4:3)</PresentationFormat>
  <Paragraphs>255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聚合</vt:lpstr>
      <vt:lpstr>面向对象程序设计</vt:lpstr>
      <vt:lpstr>本章主要内容</vt:lpstr>
      <vt:lpstr>上节复习</vt:lpstr>
      <vt:lpstr>练习</vt:lpstr>
      <vt:lpstr>2.指针基本用法</vt:lpstr>
      <vt:lpstr>2.指针基本用法</vt:lpstr>
      <vt:lpstr>2.指针基本用法</vt:lpstr>
      <vt:lpstr>2.指针基本用法</vt:lpstr>
      <vt:lpstr>2.指针基本用法</vt:lpstr>
      <vt:lpstr>2.指针基本用法</vt:lpstr>
      <vt:lpstr>2.指针基本用法</vt:lpstr>
      <vt:lpstr>2.指针基本用法</vt:lpstr>
      <vt:lpstr>3.指针与数组</vt:lpstr>
      <vt:lpstr>3.指针与数组</vt:lpstr>
      <vt:lpstr>3.指针与数组</vt:lpstr>
      <vt:lpstr>3.指针与数组</vt:lpstr>
      <vt:lpstr>3.指针与数组</vt:lpstr>
      <vt:lpstr>3.指针与数组</vt:lpstr>
      <vt:lpstr>3.指针与数组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</dc:title>
  <dc:creator>BJC</dc:creator>
  <cp:lastModifiedBy>admin</cp:lastModifiedBy>
  <cp:revision>140</cp:revision>
  <dcterms:created xsi:type="dcterms:W3CDTF">2015-01-19T08:02:15Z</dcterms:created>
  <dcterms:modified xsi:type="dcterms:W3CDTF">2017-03-18T06:31:30Z</dcterms:modified>
</cp:coreProperties>
</file>