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3" r:id="rId3"/>
    <p:sldId id="511" r:id="rId4"/>
    <p:sldId id="512" r:id="rId5"/>
    <p:sldId id="513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514" r:id="rId16"/>
    <p:sldId id="510" r:id="rId17"/>
    <p:sldId id="476" r:id="rId18"/>
    <p:sldId id="478" r:id="rId19"/>
    <p:sldId id="479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第八章 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动态创建二维数组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二维数组就是包含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个一维数组的数组，每个一维数组对应一个指针，因此二维数组等价于指针数组</a:t>
            </a:r>
            <a:endParaRPr lang="zh-CN" altLang="en-US" sz="2400" dirty="0" smtClean="0">
              <a:latin typeface="隶书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	//</a:t>
            </a:r>
            <a:r>
              <a:rPr lang="zh-CN" altLang="en-US" sz="1800" dirty="0" smtClean="0"/>
              <a:t>创建一个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的二维数组，即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行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列</a:t>
            </a:r>
            <a:endParaRPr lang="en-US" altLang="zh-CN" sz="1800" dirty="0" smtClean="0"/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	</a:t>
            </a:r>
            <a:r>
              <a:rPr lang="nn-NO" altLang="zh-CN" sz="1800" dirty="0" smtClean="0"/>
              <a:t>int m, n, i, j; </a:t>
            </a:r>
          </a:p>
          <a:p>
            <a:pPr lvl="1">
              <a:buNone/>
            </a:pPr>
            <a:r>
              <a:rPr lang="nn-NO" altLang="zh-CN" sz="1800" dirty="0" smtClean="0"/>
              <a:t> 	</a:t>
            </a: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&gt;&gt;m&gt;&gt;n;</a:t>
            </a:r>
            <a:endParaRPr lang="nn-NO" altLang="zh-CN" sz="1800" dirty="0" smtClean="0"/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	int **p;</a:t>
            </a:r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   p=new int*[m];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创建一个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行的数组</a:t>
            </a:r>
            <a:endParaRPr lang="nn-NO" altLang="zh-CN" sz="1800" dirty="0" smtClean="0"/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	for(i=0;i&lt;m;i++)</a:t>
            </a:r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  		p[i]=new int[n]; //</a:t>
            </a:r>
            <a:r>
              <a:rPr lang="zh-CN" altLang="en-US" sz="1800" dirty="0" smtClean="0"/>
              <a:t>每行数组包含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列元素</a:t>
            </a:r>
            <a:endParaRPr lang="nn-NO" altLang="zh-CN" sz="1800" dirty="0" smtClean="0"/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	for(i=0; i&lt;m; i++)</a:t>
            </a:r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	 for(j=0; j&lt;n; j++)</a:t>
            </a:r>
          </a:p>
          <a:p>
            <a:pPr lvl="1" eaLnBrk="1" hangingPunct="1">
              <a:buFontTx/>
              <a:buNone/>
            </a:pPr>
            <a:r>
              <a:rPr lang="nn-NO" altLang="zh-CN" sz="1800" dirty="0" smtClean="0"/>
              <a:t>		p[i][j]=i*n+j; //</a:t>
            </a:r>
            <a:r>
              <a:rPr lang="zh-CN" altLang="en-US" sz="1800" dirty="0" smtClean="0"/>
              <a:t>指针使用数组下标法来访问</a:t>
            </a:r>
            <a:r>
              <a:rPr lang="nn-NO" altLang="zh-CN" sz="18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</a:t>
            </a:r>
            <a:r>
              <a:rPr lang="zh-CN" altLang="en-US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三维数组该怎么创维？多维数组该怎么办？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堆内存分配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常量标识符用</a:t>
            </a:r>
            <a:r>
              <a:rPr lang="en-US" altLang="zh-CN" sz="2000" dirty="0" smtClean="0"/>
              <a:t>#define</a:t>
            </a:r>
            <a:r>
              <a:rPr lang="zh-CN" altLang="en-US" sz="2000" dirty="0" smtClean="0"/>
              <a:t>宏定义表示：</a:t>
            </a:r>
            <a:endParaRPr lang="zh-CN" altLang="en-US" sz="2000" dirty="0" smtClean="0">
              <a:latin typeface="隶书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   如：</a:t>
            </a:r>
            <a:r>
              <a:rPr lang="en-US" altLang="zh-CN" sz="1800" dirty="0" smtClean="0"/>
              <a:t>#define  PI  3.1415926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const</a:t>
            </a:r>
            <a:r>
              <a:rPr lang="zh-CN" altLang="en-US" sz="2000" dirty="0" smtClean="0"/>
              <a:t>关键字定义常量标识符，能指出常量的类型，其格式如下：</a:t>
            </a:r>
            <a:endParaRPr lang="zh-CN" altLang="en-US" sz="2000" dirty="0" smtClean="0">
              <a:latin typeface="隶书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1800" i="1" dirty="0" smtClean="0"/>
              <a:t>    </a:t>
            </a:r>
            <a:r>
              <a:rPr lang="en-US" altLang="zh-CN" sz="1800" dirty="0" smtClean="0"/>
              <a:t>const &lt;</a:t>
            </a:r>
            <a:r>
              <a:rPr lang="zh-CN" altLang="en-US" sz="1800" dirty="0" smtClean="0"/>
              <a:t>类型说明符</a:t>
            </a:r>
            <a:r>
              <a:rPr lang="en-US" altLang="zh-CN" sz="1800" dirty="0" smtClean="0"/>
              <a:t>&gt;   &lt;</a:t>
            </a:r>
            <a:r>
              <a:rPr lang="zh-CN" altLang="en-US" sz="1800" dirty="0" smtClean="0"/>
              <a:t>常量名</a:t>
            </a:r>
            <a:r>
              <a:rPr lang="en-US" altLang="zh-CN" sz="1800" dirty="0" smtClean="0"/>
              <a:t>&gt; = &lt;</a:t>
            </a:r>
            <a:r>
              <a:rPr lang="zh-CN" altLang="en-US" sz="1800" dirty="0" smtClean="0"/>
              <a:t>常量</a:t>
            </a:r>
            <a:r>
              <a:rPr lang="en-US" altLang="zh-CN" sz="1800" dirty="0" smtClean="0"/>
              <a:t>&gt;;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或：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类型说明符</a:t>
            </a:r>
            <a:r>
              <a:rPr lang="en-US" altLang="zh-CN" sz="1800" dirty="0" smtClean="0"/>
              <a:t>&gt; const  &lt;</a:t>
            </a:r>
            <a:r>
              <a:rPr lang="zh-CN" altLang="en-US" sz="1800" dirty="0" smtClean="0"/>
              <a:t>常量名</a:t>
            </a:r>
            <a:r>
              <a:rPr lang="en-US" altLang="zh-CN" sz="1800" dirty="0" smtClean="0"/>
              <a:t>&gt; = &lt;</a:t>
            </a:r>
            <a:r>
              <a:rPr lang="zh-CN" altLang="en-US" sz="1800" dirty="0" smtClean="0"/>
              <a:t>常量</a:t>
            </a:r>
            <a:r>
              <a:rPr lang="en-US" altLang="zh-CN" sz="1800" dirty="0" smtClean="0"/>
              <a:t>&gt;;</a:t>
            </a:r>
            <a:endParaRPr lang="en-US" altLang="zh-CN" sz="1800" dirty="0" smtClean="0">
              <a:latin typeface="隶书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如</a:t>
            </a:r>
            <a:r>
              <a:rPr lang="en-US" altLang="zh-CN" sz="2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    	 const double PI = 3.1415926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  		</a:t>
            </a:r>
            <a:r>
              <a:rPr lang="zh-CN" altLang="en-US" sz="1800" dirty="0" smtClean="0"/>
              <a:t>或：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double const PI = 3.1415926;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000" dirty="0" smtClean="0"/>
              <a:t>常量指针，表示指针指向的对象是常量，而指针是变量。</a:t>
            </a:r>
            <a:endParaRPr lang="en-US" altLang="zh-CN" sz="2000" dirty="0" smtClean="0"/>
          </a:p>
          <a:p>
            <a:pPr lvl="1">
              <a:spcAft>
                <a:spcPts val="0"/>
              </a:spcAft>
            </a:pPr>
            <a:r>
              <a:rPr lang="zh-CN" altLang="en-US" sz="1800" dirty="0" smtClean="0"/>
              <a:t>指针指向的对象不可更改</a:t>
            </a:r>
            <a:endParaRPr lang="en-US" altLang="zh-CN" sz="1800" dirty="0" smtClean="0"/>
          </a:p>
          <a:p>
            <a:pPr lvl="1">
              <a:spcAft>
                <a:spcPts val="0"/>
              </a:spcAft>
            </a:pPr>
            <a:r>
              <a:rPr lang="zh-CN" altLang="en-US" sz="1800" dirty="0" smtClean="0"/>
              <a:t>但指针可以指向不同的对象</a:t>
            </a:r>
            <a:endParaRPr lang="en-US" altLang="zh-CN" sz="1800" dirty="0" smtClean="0"/>
          </a:p>
          <a:p>
            <a:pPr lvl="1">
              <a:spcAft>
                <a:spcPts val="0"/>
              </a:spcAft>
            </a:pPr>
            <a:r>
              <a:rPr lang="zh-CN" altLang="en-US" sz="1800" dirty="0" smtClean="0"/>
              <a:t>其定义格式如下：</a:t>
            </a:r>
            <a:endParaRPr lang="en-US" altLang="zh-CN" sz="1800" i="1" dirty="0" smtClean="0"/>
          </a:p>
          <a:p>
            <a:pPr lvl="1">
              <a:spcAft>
                <a:spcPct val="50000"/>
              </a:spcAft>
              <a:buNone/>
            </a:pPr>
            <a:r>
              <a:rPr lang="en-US" altLang="zh-CN" sz="1800" dirty="0" smtClean="0"/>
              <a:t>const &lt;</a:t>
            </a:r>
            <a:r>
              <a:rPr lang="zh-CN" altLang="en-US" sz="1800" dirty="0" smtClean="0"/>
              <a:t>类型说明符</a:t>
            </a:r>
            <a:r>
              <a:rPr lang="en-US" altLang="zh-CN" sz="1800" dirty="0" smtClean="0"/>
              <a:t>&gt;  * &lt;</a:t>
            </a:r>
            <a:r>
              <a:rPr lang="zh-CN" altLang="en-US" sz="1800" dirty="0" smtClean="0"/>
              <a:t>指针名</a:t>
            </a:r>
            <a:r>
              <a:rPr lang="en-US" altLang="zh-CN" sz="1800" dirty="0" smtClean="0"/>
              <a:t>&gt; = &amp;&lt;</a:t>
            </a:r>
            <a:r>
              <a:rPr lang="zh-CN" altLang="en-US" sz="1800" dirty="0" smtClean="0"/>
              <a:t>常量名</a:t>
            </a:r>
            <a:r>
              <a:rPr lang="en-US" altLang="zh-CN" sz="1800" dirty="0" smtClean="0"/>
              <a:t>&gt;;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如：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=89;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</a:t>
            </a:r>
            <a:r>
              <a:rPr lang="zh-CN" altLang="en-US" sz="1800" dirty="0" smtClean="0"/>
              <a:t>＝</a:t>
            </a:r>
            <a:r>
              <a:rPr lang="en-US" altLang="zh-CN" sz="1800" dirty="0" smtClean="0"/>
              <a:t>&amp;a;   //</a:t>
            </a:r>
            <a:r>
              <a:rPr lang="zh-CN" altLang="en-US" sz="1800" dirty="0" smtClean="0"/>
              <a:t>注意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const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*</a:t>
            </a:r>
            <a:r>
              <a:rPr lang="zh-CN" altLang="en-US" sz="1800" dirty="0" smtClean="0"/>
              <a:t>是一个整体，表示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指向整数常量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*p = 100;   //</a:t>
            </a:r>
            <a:r>
              <a:rPr lang="zh-CN" altLang="en-US" sz="1800" dirty="0" smtClean="0"/>
              <a:t>会产生错误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000" dirty="0" smtClean="0"/>
              <a:t>常量指针示例</a:t>
            </a:r>
            <a:endParaRPr lang="en-US" altLang="zh-CN" sz="2000" dirty="0" smtClean="0"/>
          </a:p>
          <a:p>
            <a:pPr eaLnBrk="1" hangingPunct="1">
              <a:spcAft>
                <a:spcPts val="0"/>
              </a:spcAft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=89;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b =99;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c =111;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 p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	p = &amp;a;    //</a:t>
            </a:r>
            <a:r>
              <a:rPr lang="zh-CN" altLang="en-US" sz="1800" dirty="0" smtClean="0"/>
              <a:t>虽然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不是常量，但</a:t>
            </a:r>
            <a:r>
              <a:rPr lang="en-US" altLang="zh-CN" sz="1800" dirty="0" err="1" smtClean="0"/>
              <a:t>vc</a:t>
            </a:r>
            <a:r>
              <a:rPr lang="zh-CN" altLang="en-US" sz="1800" dirty="0" smtClean="0"/>
              <a:t>允许通过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*p = 100; //error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	a= 100;   //ok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p = &amp;b;   //ok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/>
              <a:t>	b= 100;   //error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	*p = 100; //error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p = &amp;c;   //ok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指针常量，表示指针本身是常量，而指针指向的对象可以改变。其定义格式如下：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类型说明符</a:t>
            </a:r>
            <a:r>
              <a:rPr lang="en-US" altLang="zh-CN" sz="1800" dirty="0" smtClean="0"/>
              <a:t>&gt;  *  const  &lt;</a:t>
            </a:r>
            <a:r>
              <a:rPr lang="zh-CN" altLang="en-US" sz="1800" dirty="0" smtClean="0"/>
              <a:t>指针名</a:t>
            </a:r>
            <a:r>
              <a:rPr lang="en-US" altLang="zh-CN" sz="1800" dirty="0" smtClean="0"/>
              <a:t>&gt; = &amp;&lt;</a:t>
            </a:r>
            <a:r>
              <a:rPr lang="zh-CN" altLang="en-US" sz="1800" dirty="0" smtClean="0"/>
              <a:t>变量名</a:t>
            </a:r>
            <a:r>
              <a:rPr lang="en-US" altLang="zh-CN" sz="1800" dirty="0" smtClean="0"/>
              <a:t>&gt;;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如：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=89;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*const p = &amp;a;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是常量，不能改变，但以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的值为地址的内存中存放的值可以修改</a:t>
            </a:r>
            <a:endParaRPr lang="en-US" altLang="zh-CN" sz="1800" dirty="0" smtClean="0"/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=89, b=100; 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*const p = &amp;a;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	*p = 100; //ok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	p = &amp;b;  //error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常量指针与指针常量的区别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常量指针：指向某个常量的指针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const</a:t>
            </a:r>
            <a:r>
              <a:rPr lang="zh-CN" altLang="en-US" sz="1800" dirty="0" smtClean="0"/>
              <a:t>放在最前边，例如</a:t>
            </a:r>
            <a:r>
              <a:rPr lang="en-US" altLang="zh-CN" sz="1800" dirty="0" smtClean="0"/>
              <a:t>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 p; const</a:t>
            </a:r>
          </a:p>
          <a:p>
            <a:pPr lvl="1"/>
            <a:r>
              <a:rPr lang="zh-CN" altLang="en-US" sz="1800" dirty="0" smtClean="0"/>
              <a:t>指针本身可以变，可以指向不同的常量，但指针指向的数值不能变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指针常量：指针固定指向某个变量或常量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const</a:t>
            </a:r>
            <a:r>
              <a:rPr lang="zh-CN" altLang="en-US" sz="1800" dirty="0" smtClean="0"/>
              <a:t>贴着指针名在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的右边，例如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 const p;</a:t>
            </a:r>
          </a:p>
          <a:p>
            <a:pPr lvl="1"/>
            <a:r>
              <a:rPr lang="zh-CN" altLang="en-US" sz="1800" dirty="0" smtClean="0"/>
              <a:t>指针本身不能变，但指向的数值可以变</a:t>
            </a:r>
            <a:endParaRPr lang="en-US" altLang="zh-CN" sz="18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指向常量的指针常量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表示指针指向的对象和指针本身都是常量。其定义格式如下：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	</a:t>
            </a:r>
            <a:r>
              <a:rPr lang="en-US" altLang="zh-CN" sz="1800" dirty="0" smtClean="0"/>
              <a:t>const &lt;</a:t>
            </a:r>
            <a:r>
              <a:rPr lang="zh-CN" altLang="en-US" sz="1800" dirty="0" smtClean="0"/>
              <a:t>类型说明符</a:t>
            </a:r>
            <a:r>
              <a:rPr lang="en-US" altLang="zh-CN" sz="1800" dirty="0" smtClean="0"/>
              <a:t>&gt; *const &lt;</a:t>
            </a:r>
            <a:r>
              <a:rPr lang="zh-CN" altLang="en-US" sz="1800" dirty="0" smtClean="0"/>
              <a:t>指针名</a:t>
            </a:r>
            <a:r>
              <a:rPr lang="en-US" altLang="zh-CN" sz="1800" dirty="0" smtClean="0"/>
              <a:t>&gt;=&amp;&lt;</a:t>
            </a:r>
            <a:r>
              <a:rPr lang="zh-CN" altLang="en-US" sz="1800" dirty="0" smtClean="0"/>
              <a:t>常量名</a:t>
            </a:r>
            <a:r>
              <a:rPr lang="en-US" altLang="zh-CN" sz="1800" dirty="0" smtClean="0"/>
              <a:t>&gt;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	</a:t>
            </a:r>
            <a:r>
              <a:rPr lang="zh-CN" altLang="en-US" sz="1800" dirty="0" smtClean="0"/>
              <a:t>如： 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=89;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 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*const p = &amp;a;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	//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是常量，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不能再指向其他变量</a:t>
            </a:r>
            <a:endParaRPr lang="en-US" altLang="zh-CN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   //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的值为地址的内存中存放的值也是常量，不能改变</a:t>
            </a:r>
          </a:p>
          <a:p>
            <a:pPr lvl="1"/>
            <a:endParaRPr lang="en-US" altLang="zh-CN" sz="1800" dirty="0" smtClean="0"/>
          </a:p>
          <a:p>
            <a:pPr eaLnBrk="1" hangingPunct="1">
              <a:buFontTx/>
              <a:buNone/>
            </a:pPr>
            <a:r>
              <a:rPr lang="zh-CN" altLang="en-US" sz="1800" dirty="0" smtClean="0"/>
              <a:t>      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指针与常量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函数的参数不仅可以是整型、浮点型、字符型等数据，还可以是指针类型。它的作用是将一个变量的地址传送给被调用函数的形参。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例 对输入的两个整数按大小顺序输出，用函数处理</a:t>
            </a:r>
            <a:endParaRPr lang="en-US" altLang="zh-CN" sz="1600" i="1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i="1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 )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*p1,*p2,a,b;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&gt;&gt;a&gt;&gt;b;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p1=&amp;a;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p2=&amp;b;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if(a&lt;b) swap(p1,p2);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&lt;&lt;″max=″&lt;&lt;a&lt;&lt;″ min=″&lt;&lt;b&lt;&lt;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return 0;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}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 bwMode="auto">
          <a:xfrm>
            <a:off x="5214910" y="2357430"/>
            <a:ext cx="314330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6350">
              <a:defRPr/>
            </a:pPr>
            <a:r>
              <a:rPr lang="en-US" altLang="zh-CN" dirty="0" smtClean="0"/>
              <a:t>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*p1,int *p2)</a:t>
            </a:r>
          </a:p>
          <a:p>
            <a:pPr indent="-6350">
              <a:defRPr/>
            </a:pPr>
            <a:r>
              <a:rPr lang="en-US" altLang="zh-CN" dirty="0" smtClean="0"/>
              <a:t>{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pPr indent="-6350">
              <a:defRPr/>
            </a:pPr>
            <a:r>
              <a:rPr lang="en-US" altLang="zh-CN" dirty="0" smtClean="0"/>
              <a:t>   temp=*p1;</a:t>
            </a:r>
          </a:p>
          <a:p>
            <a:pPr indent="-6350">
              <a:defRPr/>
            </a:pPr>
            <a:r>
              <a:rPr lang="en-US" altLang="zh-CN" dirty="0" smtClean="0"/>
              <a:t>   *p1=*p2;</a:t>
            </a:r>
          </a:p>
          <a:p>
            <a:pPr indent="-6350">
              <a:defRPr/>
            </a:pPr>
            <a:r>
              <a:rPr lang="en-US" altLang="zh-CN" dirty="0" smtClean="0"/>
              <a:t>   *p2=temp;</a:t>
            </a:r>
          </a:p>
          <a:p>
            <a:pPr indent="-6350">
              <a:defRPr/>
            </a:pPr>
            <a:r>
              <a:rPr lang="en-US" altLang="zh-CN" dirty="0" smtClean="0"/>
              <a:t>}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交换数值的其他方法</a:t>
            </a:r>
            <a:endParaRPr lang="en-US" altLang="zh-CN" sz="20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注意本程序的功能和前一个程序什么不同？？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indent="-6350">
              <a:buNone/>
              <a:defRPr/>
            </a:pPr>
            <a:r>
              <a:rPr lang="en-US" altLang="zh-CN" sz="1800" dirty="0" smtClean="0"/>
              <a:t>void swap(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*p1,int *p2)</a:t>
            </a:r>
          </a:p>
          <a:p>
            <a:pPr indent="-6350">
              <a:buNone/>
              <a:defRPr/>
            </a:pPr>
            <a:r>
              <a:rPr lang="en-US" altLang="zh-CN" sz="1800" dirty="0" smtClean="0"/>
              <a:t>{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*</a:t>
            </a:r>
            <a:r>
              <a:rPr lang="en-US" altLang="zh-CN" sz="1800" dirty="0" err="1" smtClean="0"/>
              <a:t>tp</a:t>
            </a:r>
            <a:r>
              <a:rPr lang="en-US" altLang="zh-CN" sz="1800" dirty="0" smtClean="0"/>
              <a:t>;</a:t>
            </a:r>
          </a:p>
          <a:p>
            <a:pPr indent="-6350">
              <a:buNone/>
              <a:defRPr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tp</a:t>
            </a:r>
            <a:r>
              <a:rPr lang="en-US" altLang="zh-CN" sz="1800" dirty="0" smtClean="0"/>
              <a:t>=p1;</a:t>
            </a:r>
          </a:p>
          <a:p>
            <a:pPr indent="-6350">
              <a:buNone/>
              <a:defRPr/>
            </a:pPr>
            <a:r>
              <a:rPr lang="en-US" altLang="zh-CN" sz="1800" dirty="0" smtClean="0"/>
              <a:t>   p1=p2;</a:t>
            </a:r>
          </a:p>
          <a:p>
            <a:pPr indent="-6350">
              <a:buNone/>
              <a:defRPr/>
            </a:pPr>
            <a:r>
              <a:rPr lang="en-US" altLang="zh-CN" sz="1800" dirty="0" smtClean="0"/>
              <a:t>   p2=p1;</a:t>
            </a:r>
          </a:p>
          <a:p>
            <a:pPr indent="-6350">
              <a:buNone/>
              <a:defRPr/>
            </a:pPr>
            <a:r>
              <a:rPr lang="en-US" altLang="zh-CN" sz="1800" dirty="0" smtClean="0"/>
              <a:t>}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 )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*p1,*p2,a,b;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&gt;&gt;a&gt;&gt;b;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  p1=&amp;a; p2=&amp;b;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  if(a&lt;b) swap(p1,p2);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&lt;&lt;″max=″&lt;&lt;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p1&lt;&lt;″ min=″&lt;&lt;*p2&lt;&lt;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  return 0;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en-US" altLang="zh-CN" sz="1800" dirty="0" smtClean="0"/>
          </a:p>
          <a:p>
            <a:pPr marL="365125" lvl="1" indent="-6350">
              <a:spcBef>
                <a:spcPct val="0"/>
              </a:spcBef>
              <a:buSzPct val="68000"/>
              <a:buNone/>
              <a:defRPr/>
            </a:pPr>
            <a:r>
              <a:rPr lang="en-US" altLang="zh-CN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</a:t>
            </a:r>
            <a:r>
              <a:rPr lang="zh-CN" altLang="en-US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这个程序交换的是什么？它的输出和前一个程序有何不同？</a:t>
            </a:r>
            <a:endParaRPr lang="zh-CN" altLang="en-US" sz="1800" dirty="0" smtClean="0"/>
          </a:p>
          <a:p>
            <a:pPr indent="-6350">
              <a:spcBef>
                <a:spcPct val="0"/>
              </a:spcBef>
              <a:buFontTx/>
              <a:buNone/>
              <a:defRPr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指针变量作函数参数接收数组地址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数组名代表数组首元素的地址。用数组名作函数的参数，传递的是数组首元素的地址。</a:t>
            </a:r>
            <a:endParaRPr lang="en-US" altLang="zh-CN" sz="1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用指针变量作函数形参，同样可以接收从实参传递来的数组首元素的地址(此时，实参是数组名)。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在函数调用时并不存在一个占有存储空间的形参数组，只有指针变量。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void Sum(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*p,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n)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, sum =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=0;i&lt;n;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  sum += *p;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  p++;    //p</a:t>
            </a:r>
            <a:r>
              <a:rPr lang="zh-CN" altLang="en-US" sz="1400" dirty="0" smtClean="0"/>
              <a:t>指向下一个数组元素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&lt;&lt;sum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7784" y="3286124"/>
            <a:ext cx="45720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a[10]={1,2,3,4,5,6,7,8,9,10};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  Sum(a,10);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指针概念</a:t>
            </a:r>
            <a:endParaRPr lang="en-US" altLang="zh-CN" dirty="0" smtClean="0"/>
          </a:p>
          <a:p>
            <a:r>
              <a:rPr lang="zh-CN" altLang="en-US" dirty="0" smtClean="0"/>
              <a:t>指针基本用法</a:t>
            </a:r>
            <a:endParaRPr lang="en-US" altLang="zh-CN" dirty="0" smtClean="0"/>
          </a:p>
          <a:p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r>
              <a:rPr lang="zh-CN" altLang="en-US" dirty="0" smtClean="0"/>
              <a:t>堆内存分配</a:t>
            </a:r>
            <a:endParaRPr lang="en-US" altLang="zh-CN" dirty="0" smtClean="0"/>
          </a:p>
          <a:p>
            <a:r>
              <a:rPr lang="zh-CN" altLang="en-US" dirty="0" smtClean="0"/>
              <a:t>指针与常量</a:t>
            </a:r>
            <a:endParaRPr lang="en-US" altLang="zh-CN" dirty="0" smtClean="0"/>
          </a:p>
          <a:p>
            <a:r>
              <a:rPr lang="zh-CN" altLang="en-US" dirty="0" smtClean="0"/>
              <a:t>指针与函数</a:t>
            </a:r>
            <a:endParaRPr lang="en-US" altLang="zh-CN" dirty="0" smtClean="0"/>
          </a:p>
          <a:p>
            <a:r>
              <a:rPr lang="zh-CN" altLang="en-US" dirty="0" smtClean="0"/>
              <a:t>指针与字符串</a:t>
            </a:r>
            <a:endParaRPr lang="en-US" altLang="zh-CN" dirty="0" smtClean="0"/>
          </a:p>
          <a:p>
            <a:r>
              <a:rPr lang="zh-CN" altLang="en-US" dirty="0" smtClean="0"/>
              <a:t>指针数组</a:t>
            </a:r>
            <a:endParaRPr lang="en-US" altLang="zh-CN" dirty="0" smtClean="0"/>
          </a:p>
          <a:p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 smtClean="0"/>
              <a:t>返回指针值的函数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 smtClean="0"/>
              <a:t>一个函数可以带回一个整型值、字符值、实型值等，也可以带回指针型的数据，即地址。其概念与以前类似，只是带回的值的类型是指针类型而已。返回指针值的函数简称为指针函数。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 smtClean="0"/>
              <a:t>定义指针函数的一般形式为</a:t>
            </a:r>
          </a:p>
          <a:p>
            <a:pPr indent="-6350" eaLnBrk="1" hangingPunct="1">
              <a:buFontTx/>
              <a:buNone/>
            </a:pPr>
            <a:r>
              <a:rPr lang="zh-CN" altLang="en-US" sz="2000" dirty="0" smtClean="0"/>
              <a:t>类型名 *函数名（参数表列）;</a:t>
            </a:r>
          </a:p>
          <a:p>
            <a:pPr indent="-6350" eaLnBrk="1" hangingPunct="1">
              <a:buFontTx/>
              <a:buNone/>
            </a:pPr>
            <a:r>
              <a:rPr lang="zh-CN" altLang="en-US" sz="2000" dirty="0" smtClean="0"/>
              <a:t>例如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*a(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x,int</a:t>
            </a:r>
            <a:r>
              <a:rPr lang="en-US" altLang="zh-CN" sz="2000" dirty="0" smtClean="0"/>
              <a:t> y);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最好不要返回局部作用域内的数据地址，课本</a:t>
            </a:r>
            <a:r>
              <a:rPr lang="en-US" altLang="zh-CN" sz="2000" dirty="0" smtClean="0"/>
              <a:t>P165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* </a:t>
            </a:r>
            <a:r>
              <a:rPr lang="en-US" altLang="zh-CN" sz="1400" dirty="0" err="1" smtClean="0"/>
              <a:t>getInt</a:t>
            </a:r>
            <a:r>
              <a:rPr lang="en-US" altLang="zh-CN" sz="1400" dirty="0" smtClean="0"/>
              <a:t>(char* 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)    //</a:t>
            </a:r>
            <a:r>
              <a:rPr lang="zh-CN" altLang="en-US" sz="1400" dirty="0" smtClean="0"/>
              <a:t>指针函数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value=20;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return &amp;value;    //warning: </a:t>
            </a:r>
            <a:r>
              <a:rPr lang="zh-CN" altLang="en-US" sz="1400" dirty="0" smtClean="0"/>
              <a:t>将局部变量的地址返回是不妥的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somefn</a:t>
            </a:r>
            <a:r>
              <a:rPr lang="en-US" altLang="zh-CN" sz="1400" dirty="0" smtClean="0"/>
              <a:t>(char* 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a=40;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* pr=</a:t>
            </a:r>
            <a:r>
              <a:rPr lang="en-US" altLang="zh-CN" sz="1400" dirty="0" err="1" smtClean="0"/>
              <a:t>getInt</a:t>
            </a:r>
            <a:r>
              <a:rPr lang="en-US" altLang="zh-CN" sz="1400" dirty="0" smtClean="0"/>
              <a:t>("input a value:");    //</a:t>
            </a:r>
            <a:r>
              <a:rPr lang="zh-CN" altLang="en-US" sz="1400" dirty="0" smtClean="0"/>
              <a:t>赋值取自返回的指针值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&lt;&lt;*pr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          //</a:t>
            </a:r>
            <a:r>
              <a:rPr lang="zh-CN" altLang="en-US" sz="1400" dirty="0" smtClean="0"/>
              <a:t>第一次输出*</a:t>
            </a:r>
            <a:r>
              <a:rPr lang="en-US" altLang="zh-CN" sz="1400" dirty="0" smtClean="0"/>
              <a:t>pr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somefn</a:t>
            </a:r>
            <a:r>
              <a:rPr lang="en-US" altLang="zh-CN" sz="1400" dirty="0" smtClean="0"/>
              <a:t>(“It is uncertain.”);     //</a:t>
            </a:r>
            <a:r>
              <a:rPr lang="zh-CN" altLang="en-US" sz="1400" dirty="0" smtClean="0"/>
              <a:t>调用另一个函数，</a:t>
            </a:r>
            <a:r>
              <a:rPr lang="en-US" altLang="zh-CN" sz="1400" dirty="0" smtClean="0"/>
              <a:t>pr</a:t>
            </a:r>
            <a:r>
              <a:rPr lang="zh-CN" altLang="en-US" sz="1400" dirty="0" smtClean="0"/>
              <a:t>指向的局部变量空间被回收了，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&lt;&lt;*pr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          //</a:t>
            </a:r>
            <a:r>
              <a:rPr lang="zh-CN" altLang="en-US" sz="1400" dirty="0" smtClean="0"/>
              <a:t>第二次输出*</a:t>
            </a:r>
            <a:r>
              <a:rPr lang="en-US" altLang="zh-CN" sz="1400" dirty="0" smtClean="0"/>
              <a:t>pr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  //</a:t>
            </a:r>
            <a:r>
              <a:rPr lang="zh-CN" altLang="en-US" sz="1400" dirty="0" smtClean="0"/>
              <a:t>虽然</a:t>
            </a:r>
            <a:r>
              <a:rPr lang="en-US" altLang="zh-CN" sz="1400" dirty="0" smtClean="0"/>
              <a:t>pr</a:t>
            </a:r>
            <a:r>
              <a:rPr lang="zh-CN" altLang="en-US" sz="1400" dirty="0" smtClean="0"/>
              <a:t>只被赋值一次，但两次</a:t>
            </a:r>
            <a:r>
              <a:rPr lang="en-US" altLang="zh-CN" sz="1400" dirty="0" smtClean="0"/>
              <a:t>*pr</a:t>
            </a:r>
            <a:r>
              <a:rPr lang="zh-CN" altLang="en-US" sz="1400" dirty="0" smtClean="0"/>
              <a:t>输出的值会不同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指针作为函数返回值的示例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*large(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*pa,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{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   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&lt;n;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	   pa[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*= 2;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   return pa;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{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, *p1,a[5] = {1,2,3,4,5};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	p1 = large(a, 5);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&lt;5;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	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&lt;&lt;*(p1+i)&lt;&lt;' ';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当函数返回值是数组往往用指针返回，要求数组生命周期在函数之外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空类型指针</a:t>
            </a:r>
            <a:r>
              <a:rPr lang="en-US" altLang="zh-CN" sz="2000" dirty="0" smtClean="0"/>
              <a:t>void *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smtClean="0"/>
              <a:t>void</a:t>
            </a:r>
            <a:r>
              <a:rPr lang="zh-CN" altLang="en-US" sz="1800" dirty="0" smtClean="0"/>
              <a:t>指针是空类型指针，它不指向任何类型，它不能做运算也不能做间接引用</a:t>
            </a:r>
            <a:endParaRPr lang="en-US" altLang="zh-CN" sz="1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smtClean="0"/>
              <a:t>void</a:t>
            </a:r>
            <a:r>
              <a:rPr lang="zh-CN" altLang="en-US" sz="1800" dirty="0" smtClean="0"/>
              <a:t>可以通过强制类型转换，转化为其他类型指针</a:t>
            </a:r>
            <a:endParaRPr lang="en-US" altLang="zh-CN" sz="1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当不能预知类型时，可以先用</a:t>
            </a:r>
            <a:r>
              <a:rPr lang="en-US" altLang="zh-CN" sz="1800" dirty="0" smtClean="0"/>
              <a:t>void</a:t>
            </a:r>
            <a:r>
              <a:rPr lang="zh-CN" altLang="en-US" sz="1800" dirty="0" smtClean="0"/>
              <a:t>指针，然后再根据实际类型来转换。</a:t>
            </a:r>
            <a:endParaRPr lang="en-US" altLang="zh-CN" sz="1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dirty="0" smtClean="0"/>
              <a:t>课本</a:t>
            </a:r>
            <a:r>
              <a:rPr lang="en-US" altLang="zh-CN" sz="1800" dirty="0" smtClean="0"/>
              <a:t>P166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void main()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{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char 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[10]="*********";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char </a:t>
            </a:r>
            <a:r>
              <a:rPr lang="en-US" altLang="zh-CN" sz="1800" dirty="0" err="1" smtClean="0"/>
              <a:t>dest</a:t>
            </a:r>
            <a:r>
              <a:rPr lang="en-US" altLang="zh-CN" sz="1800" dirty="0" smtClean="0"/>
              <a:t>[10];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char* pc=(char*)</a:t>
            </a:r>
            <a:r>
              <a:rPr lang="en-US" altLang="zh-CN" sz="1800" dirty="0" err="1" smtClean="0"/>
              <a:t>memcpy</a:t>
            </a:r>
            <a:r>
              <a:rPr lang="en-US" altLang="zh-CN" sz="1800" dirty="0" smtClean="0"/>
              <a:t>(dest,src,10);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&lt;&lt;pc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} //</a:t>
            </a:r>
            <a:r>
              <a:rPr lang="zh-CN" altLang="en-US" sz="1800" dirty="0" smtClean="0"/>
              <a:t>函数</a:t>
            </a:r>
            <a:r>
              <a:rPr lang="en-US" altLang="zh-CN" sz="1800" dirty="0" err="1" smtClean="0"/>
              <a:t>mencpy</a:t>
            </a:r>
            <a:r>
              <a:rPr lang="zh-CN" altLang="en-US" sz="1800" dirty="0" smtClean="0"/>
              <a:t>默认是</a:t>
            </a:r>
            <a:r>
              <a:rPr lang="en-US" altLang="zh-CN" sz="1800" dirty="0" smtClean="0"/>
              <a:t>void*</a:t>
            </a:r>
            <a:r>
              <a:rPr lang="zh-CN" altLang="en-US" sz="1800" dirty="0" smtClean="0"/>
              <a:t>类型</a:t>
            </a:r>
            <a:endParaRPr lang="en-US" altLang="zh-CN" sz="18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指针与函数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字符串实质是一个字符数组，因此指针在字符串中的用法，往往和指针在数组的用法相似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用字符数组存放一个字符串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r>
              <a:rPr lang="zh-CN" altLang="en-US" sz="1800" dirty="0" smtClean="0"/>
              <a:t>例 定义一个字符数组并初始化，然后输出其中的字符串。</a:t>
            </a:r>
          </a:p>
          <a:p>
            <a:pPr indent="-6350" eaLnBrk="1" hangingPunct="1">
              <a:buFontTx/>
              <a:buNone/>
            </a:pPr>
            <a:r>
              <a:rPr lang="zh-CN" altLang="en-US" sz="1800" dirty="0" smtClean="0"/>
              <a:t>#</a:t>
            </a:r>
            <a:r>
              <a:rPr lang="en-US" altLang="zh-CN" sz="1800" dirty="0" smtClean="0"/>
              <a:t>include 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using namespace std;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{ char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[]=″I love CHINA!″; //</a:t>
            </a:r>
            <a:r>
              <a:rPr lang="zh-CN" altLang="en-US" sz="1800" dirty="0" smtClean="0"/>
              <a:t>传统用法</a:t>
            </a: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  return 0;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}</a:t>
            </a:r>
          </a:p>
          <a:p>
            <a:pPr marL="342900" indent="-6350">
              <a:spcBef>
                <a:spcPct val="20000"/>
              </a:spcBef>
              <a:buNone/>
            </a:pPr>
            <a:r>
              <a:rPr lang="en-US" altLang="zh-CN" sz="1800" dirty="0" smtClean="0"/>
              <a:t>//</a:t>
            </a:r>
            <a:r>
              <a:rPr lang="zh-CN" altLang="en-US" sz="1800" b="1" dirty="0" smtClean="0"/>
              <a:t>运行时输出： </a:t>
            </a:r>
            <a:r>
              <a:rPr lang="en-US" altLang="zh-CN" sz="1800" b="1" dirty="0" smtClean="0"/>
              <a:t>I love CHINA!</a:t>
            </a:r>
            <a:endParaRPr lang="en-US" altLang="zh-CN" sz="2000" b="1" dirty="0" smtClean="0"/>
          </a:p>
          <a:p>
            <a:pPr indent="-6350" eaLnBrk="1" hangingPunct="1">
              <a:buFontTx/>
              <a:buNone/>
            </a:pP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指针与字符串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用字符指针指向一个字符串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r>
              <a:rPr lang="zh-CN" altLang="en-US" sz="1800" dirty="0" smtClean="0"/>
              <a:t>例 用字符指针操作一个字符串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{ char *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=″I love CHINA!″;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  return 0;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}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分析内存的具体操作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指针与字符串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3438" y="2285992"/>
            <a:ext cx="4286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 )</a:t>
            </a:r>
          </a:p>
          <a:p>
            <a:r>
              <a:rPr lang="en-US" altLang="zh-CN" dirty="0" smtClean="0"/>
              <a:t>{ 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="I love CHINA!";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while 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]!='\0')</a:t>
            </a:r>
          </a:p>
          <a:p>
            <a:r>
              <a:rPr lang="en-US" altLang="zh-CN" dirty="0" smtClean="0"/>
              <a:t>  {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return 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本例显示了指针可以作为数组使用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两个内容相同的字符串，但地址不一定相同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8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if("join"=="join")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&lt;&lt;"equal\n";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else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&lt;&lt;"not equal\n";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输出结果是</a:t>
            </a:r>
            <a:r>
              <a:rPr lang="en-US" altLang="zh-CN" sz="1800" dirty="0" smtClean="0"/>
              <a:t>not equal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课本</a:t>
            </a:r>
            <a:r>
              <a:rPr lang="en-US" altLang="zh-CN" sz="1800" dirty="0" smtClean="0"/>
              <a:t>P167-P168</a:t>
            </a:r>
            <a:r>
              <a:rPr lang="zh-CN" altLang="en-US" sz="1800" dirty="0" smtClean="0"/>
              <a:t>的说明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指针与字符串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/>
              <a:t>对字符串中字符的存取，可以用下标方法，也可以用指针方法。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r>
              <a:rPr lang="zh-CN" altLang="en-US" sz="1800" dirty="0" smtClean="0"/>
              <a:t>例  将字符串</a:t>
            </a:r>
            <a:r>
              <a:rPr lang="en-US" altLang="zh-CN" sz="1800" dirty="0" smtClean="0"/>
              <a:t>str1</a:t>
            </a:r>
            <a:r>
              <a:rPr lang="zh-CN" altLang="en-US" sz="1800" dirty="0" smtClean="0"/>
              <a:t>复制为字符串</a:t>
            </a:r>
            <a:r>
              <a:rPr lang="en-US" altLang="zh-CN" sz="1800" dirty="0" smtClean="0"/>
              <a:t>str2。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{ char str1[]=″I love CHINA!″,str2[20],*p1,*p2; 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p1=str1;p2=str2;  //</a:t>
            </a:r>
            <a:r>
              <a:rPr lang="zh-CN" altLang="en-US" sz="1600" dirty="0" smtClean="0"/>
              <a:t>两个指针</a:t>
            </a:r>
            <a:r>
              <a:rPr lang="en-US" altLang="zh-CN" sz="1600" dirty="0" smtClean="0"/>
              <a:t>p1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p2</a:t>
            </a:r>
            <a:r>
              <a:rPr lang="zh-CN" altLang="en-US" sz="1600" dirty="0" smtClean="0"/>
              <a:t>分别指向两个字符数组</a:t>
            </a:r>
            <a:endParaRPr lang="en-US" altLang="zh-CN" sz="1600" dirty="0" smtClean="0"/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for(;*p1!=′\0′;p1++,p2++)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     *p2=*p1;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*p2=′\0′;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p1=str1;p2=str2;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&lt;&lt;″str1 is: ″&lt;&lt;p1&lt;&lt;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&lt;&lt;″str2 is: ″&lt;&lt;p2&lt;&lt;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  return 0;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}</a:t>
            </a:r>
            <a:endParaRPr lang="zh-CN" altLang="en-US" sz="18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指针与字符串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指针初始化：基类型 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变量名，</a:t>
            </a:r>
            <a:r>
              <a:rPr lang="en-US" altLang="zh-CN" sz="2000" dirty="0" smtClean="0"/>
              <a:t>*</a:t>
            </a:r>
          </a:p>
          <a:p>
            <a:r>
              <a:rPr lang="zh-CN" altLang="en-US" sz="2000" dirty="0" smtClean="0"/>
              <a:t>指针运算符：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&amp;</a:t>
            </a:r>
          </a:p>
          <a:p>
            <a:pPr lvl="1"/>
            <a:r>
              <a:rPr lang="en-US" altLang="zh-CN" sz="1800" dirty="0" smtClean="0"/>
              <a:t>*</a:t>
            </a:r>
            <a:r>
              <a:rPr lang="zh-CN" altLang="en-US" sz="1800" dirty="0" smtClean="0"/>
              <a:t>后面跟变量地址，表示取该地址的数值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&amp;</a:t>
            </a:r>
            <a:r>
              <a:rPr lang="zh-CN" altLang="en-US" sz="1800" dirty="0" smtClean="0"/>
              <a:t>后面跟变量名，表示取该变量的地址</a:t>
            </a:r>
            <a:endParaRPr lang="en-US" altLang="zh-CN" sz="1800" dirty="0" smtClean="0"/>
          </a:p>
          <a:p>
            <a:r>
              <a:rPr lang="zh-CN" altLang="en-US" sz="2000" dirty="0" smtClean="0"/>
              <a:t>空指针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，常用语指针初始化</a:t>
            </a:r>
            <a:endParaRPr lang="en-US" altLang="zh-CN" sz="2000" dirty="0" smtClean="0"/>
          </a:p>
          <a:p>
            <a:r>
              <a:rPr lang="zh-CN" altLang="en-US" sz="2000" dirty="0" smtClean="0"/>
              <a:t>指针运算：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两指针变量：只能相减，相加、相乘、相除都无意义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单指针，加减有意义，乘除无意义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注意：</a:t>
            </a:r>
            <a:r>
              <a:rPr lang="en-US" altLang="zh-CN" sz="1800" dirty="0" smtClean="0"/>
              <a:t>p++\p--\++p\--p\*(p++)\*(--p)</a:t>
            </a:r>
          </a:p>
          <a:p>
            <a:pPr lvl="1"/>
            <a:r>
              <a:rPr lang="zh-CN" altLang="en-US" sz="1800" dirty="0" smtClean="0"/>
              <a:t>指针的加减对内存地址的位移是一个变量大小的位移</a:t>
            </a:r>
            <a:endParaRPr lang="en-US" altLang="zh-CN" sz="1800" dirty="0" smtClean="0"/>
          </a:p>
          <a:p>
            <a:r>
              <a:rPr lang="zh-CN" altLang="en-US" sz="2000" dirty="0" smtClean="0"/>
              <a:t>指针与数组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指针与数组名是等价的，都是指向数组首地址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指向数组头：</a:t>
            </a:r>
            <a:r>
              <a:rPr lang="en-US" altLang="zh-CN" sz="1800" dirty="0" smtClean="0"/>
              <a:t>p=array，</a:t>
            </a:r>
            <a:r>
              <a:rPr lang="zh-CN" altLang="en-US" sz="1800" dirty="0" smtClean="0"/>
              <a:t>不是 </a:t>
            </a:r>
            <a:r>
              <a:rPr lang="en-US" altLang="zh-CN" sz="1800" dirty="0" smtClean="0"/>
              <a:t>p=&amp;array</a:t>
            </a:r>
          </a:p>
          <a:p>
            <a:pPr lvl="1"/>
            <a:r>
              <a:rPr lang="en-US" altLang="zh-CN" sz="1800" dirty="0" smtClean="0"/>
              <a:t>p</a:t>
            </a:r>
            <a:r>
              <a:rPr lang="zh-CN" altLang="en-US" sz="1800" dirty="0" smtClean="0"/>
              <a:t>指向数组第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号元素：</a:t>
            </a:r>
            <a:r>
              <a:rPr lang="en-US" altLang="zh-CN" sz="1800" dirty="0" smtClean="0"/>
              <a:t>p=&amp;array[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</a:t>
            </a:r>
            <a:r>
              <a:rPr lang="zh-CN" altLang="en-US" sz="1800" dirty="0" smtClean="0"/>
              <a:t>或 </a:t>
            </a:r>
            <a:r>
              <a:rPr lang="en-US" altLang="zh-CN" sz="1800" dirty="0" smtClean="0"/>
              <a:t>p = </a:t>
            </a:r>
            <a:r>
              <a:rPr lang="en-US" altLang="zh-CN" sz="1800" dirty="0" err="1" smtClean="0"/>
              <a:t>array+I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p+i</a:t>
            </a:r>
            <a:r>
              <a:rPr lang="zh-CN" altLang="en-US" sz="1800" dirty="0" smtClean="0"/>
              <a:t>等价</a:t>
            </a:r>
            <a:r>
              <a:rPr lang="en-US" altLang="zh-CN" sz="1800" dirty="0" err="1" smtClean="0"/>
              <a:t>array+i</a:t>
            </a:r>
            <a:r>
              <a:rPr lang="en-US" altLang="zh-CN" sz="1800" dirty="0" smtClean="0"/>
              <a:t> ， *(</a:t>
            </a:r>
            <a:r>
              <a:rPr lang="en-US" altLang="zh-CN" sz="1800" dirty="0" err="1" smtClean="0"/>
              <a:t>p+i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等价</a:t>
            </a:r>
            <a:r>
              <a:rPr lang="en-US" altLang="zh-CN" sz="1800" dirty="0" smtClean="0"/>
              <a:t>*(</a:t>
            </a:r>
            <a:r>
              <a:rPr lang="en-US" altLang="zh-CN" sz="1800" dirty="0" err="1" smtClean="0"/>
              <a:t>array+i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等价</a:t>
            </a:r>
            <a:r>
              <a:rPr lang="en-US" altLang="zh-CN" sz="1800" dirty="0" smtClean="0"/>
              <a:t>array[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等价</a:t>
            </a:r>
            <a:r>
              <a:rPr lang="en-US" altLang="zh-CN" sz="1800" dirty="0" smtClean="0"/>
              <a:t>p[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06" y="7141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Wingdings" pitchFamily="2" charset="2"/>
              <a:buChar char="u"/>
            </a:pPr>
            <a:r>
              <a:rPr lang="zh-CN" altLang="en-US" sz="2000" dirty="0" smtClean="0"/>
              <a:t>已知执行定义语句后，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10000</a:t>
            </a:r>
            <a:r>
              <a:rPr lang="zh-CN" altLang="en-US" sz="2000" dirty="0" smtClean="0"/>
              <a:t>，假定一个整数占用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请分析以下代码</a:t>
            </a:r>
            <a:endParaRPr lang="en-US" altLang="zh-CN" sz="20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istr</a:t>
            </a:r>
            <a:r>
              <a:rPr lang="en-US" altLang="zh-CN" sz="2000" dirty="0" smtClean="0"/>
              <a:t>[10]= {1, 2, 3, 4, 5, 6, 7, 8, 9, 10};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 = </a:t>
            </a:r>
            <a:r>
              <a:rPr lang="en-US" altLang="zh-CN" sz="2000" dirty="0" err="1" smtClean="0"/>
              <a:t>istr</a:t>
            </a:r>
            <a:r>
              <a:rPr lang="en-US" altLang="zh-CN" sz="2000" dirty="0" smtClean="0"/>
              <a:t>; 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smtClean="0"/>
              <a:t>p +=4;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=0;i&lt;5;i++) *(++p) = 10001+i;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=0;i&lt;10;i++) *(p--) = 999-i;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2000" dirty="0" smtClean="0"/>
              <a:t>//for(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=0;i&lt;10;i++) *(--p) = 999-i;  //</a:t>
            </a:r>
            <a:r>
              <a:rPr lang="zh-CN" altLang="en-US" sz="2000" dirty="0" smtClean="0"/>
              <a:t>可能引发错误</a:t>
            </a:r>
            <a:endParaRPr lang="en-US" altLang="zh-CN" sz="20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endParaRPr lang="en-US" altLang="zh-CN" sz="20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Wingdings" pitchFamily="2" charset="2"/>
              <a:buChar char="u"/>
            </a:pPr>
            <a:r>
              <a:rPr lang="zh-CN" altLang="en-US" sz="2000" dirty="0" smtClean="0"/>
              <a:t>如下代码，已知执行定义语句后，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10000</a:t>
            </a:r>
            <a:r>
              <a:rPr lang="zh-CN" altLang="en-US" sz="2000" dirty="0" smtClean="0"/>
              <a:t>，假定一个整数占用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个字节，求程序执行后</a:t>
            </a:r>
            <a:r>
              <a:rPr lang="en-US" altLang="zh-CN" sz="2000" dirty="0" smtClean="0"/>
              <a:t>a\b\p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a=9, b=10, *p = &amp;b;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&lt;&lt;"a= "&lt;&lt;a&lt;&lt;" b= "&lt;&lt;b&lt;&lt;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&lt;&lt;"&amp;a= "&lt;&lt;&amp;a&lt;&lt;" &amp;b= "&lt;&lt;&amp;b&lt;&lt;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smtClean="0"/>
              <a:t>*p = 100;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&lt;&lt;"a= "&lt;&lt;a&lt;&lt;" b= "&lt;&lt;b&lt;&lt;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smtClean="0"/>
              <a:t>p++;  //</a:t>
            </a:r>
            <a:r>
              <a:rPr lang="zh-CN" altLang="en-US" sz="1800" dirty="0" smtClean="0"/>
              <a:t>这行代码是不好的，这里纯粹为了理论才这样写</a:t>
            </a:r>
            <a:endParaRPr lang="en-US" altLang="zh-CN" sz="18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smtClean="0"/>
              <a:t>*p = 99;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&lt;&lt;"a= "&lt;&lt;a&lt;&lt;" b= "&lt;&lt;b&lt;&lt;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  <a:endParaRPr lang="en-US" altLang="zh-CN" sz="2000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程序运行时地址空间的内存分区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代码区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存放程序的代码</a:t>
            </a:r>
          </a:p>
          <a:p>
            <a:pPr lvl="1"/>
            <a:r>
              <a:rPr lang="zh-CN" altLang="en-US" sz="1800" dirty="0" smtClean="0"/>
              <a:t>全局数据区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存放程序的全局变量和静态变量数据</a:t>
            </a:r>
          </a:p>
          <a:p>
            <a:pPr lvl="1"/>
            <a:r>
              <a:rPr lang="zh-CN" altLang="en-US" sz="1800" dirty="0" smtClean="0"/>
              <a:t>栈区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函数的形参和局部变量所占的空间都是在栈中动态分配的</a:t>
            </a:r>
          </a:p>
          <a:p>
            <a:pPr lvl="1"/>
            <a:r>
              <a:rPr lang="zh-CN" altLang="en-US" sz="1800" dirty="0" smtClean="0"/>
              <a:t>堆区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存放程序的动态数据（由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delete</a:t>
            </a:r>
            <a:r>
              <a:rPr lang="zh-CN" altLang="en-US" sz="1800" dirty="0" smtClean="0"/>
              <a:t>来创建和释放）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堆内存分配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3500430" y="3357562"/>
            <a:ext cx="2160587" cy="1895475"/>
            <a:chOff x="2313" y="1628"/>
            <a:chExt cx="913" cy="1371"/>
          </a:xfrm>
        </p:grpSpPr>
        <p:sp>
          <p:nvSpPr>
            <p:cNvPr id="7" name="矩形 7"/>
            <p:cNvSpPr>
              <a:spLocks noChangeArrowheads="1"/>
            </p:cNvSpPr>
            <p:nvPr/>
          </p:nvSpPr>
          <p:spPr bwMode="auto">
            <a:xfrm>
              <a:off x="2313" y="1628"/>
              <a:ext cx="913" cy="332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代码区</a:t>
              </a:r>
              <a:endParaRPr lang="zh-CN" altLang="en-US"/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2313" y="1960"/>
              <a:ext cx="913" cy="332"/>
            </a:xfrm>
            <a:prstGeom prst="rect">
              <a:avLst/>
            </a:prstGeom>
            <a:solidFill>
              <a:srgbClr val="969696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</a:rPr>
                <a:t>全局数据区</a:t>
              </a:r>
              <a:endParaRPr lang="zh-CN" altLang="en-US" dirty="0"/>
            </a:p>
          </p:txBody>
        </p:sp>
        <p:sp>
          <p:nvSpPr>
            <p:cNvPr id="9" name="矩形 9"/>
            <p:cNvSpPr>
              <a:spLocks noChangeArrowheads="1"/>
            </p:cNvSpPr>
            <p:nvPr/>
          </p:nvSpPr>
          <p:spPr bwMode="auto">
            <a:xfrm>
              <a:off x="2313" y="2624"/>
              <a:ext cx="913" cy="375"/>
            </a:xfrm>
            <a:prstGeom prst="rect">
              <a:avLst/>
            </a:prstGeom>
            <a:solidFill>
              <a:srgbClr val="666699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堆区</a:t>
              </a:r>
              <a:endParaRPr lang="zh-CN" altLang="en-US"/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2313" y="2292"/>
              <a:ext cx="913" cy="347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栈区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动态内存分配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 smtClean="0">
                <a:latin typeface="隶书" pitchFamily="49" charset="-122"/>
              </a:rPr>
              <a:t>为了有效利用内存，经常需要对内存进行动态的分配。</a:t>
            </a:r>
            <a:endParaRPr lang="en-US" altLang="zh-CN" sz="1800" dirty="0" smtClean="0">
              <a:latin typeface="隶书" pitchFamily="49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 smtClean="0">
                <a:latin typeface="隶书" pitchFamily="49" charset="-122"/>
              </a:rPr>
              <a:t>C</a:t>
            </a:r>
            <a:r>
              <a:rPr lang="zh-CN" altLang="en-US" sz="1800" dirty="0" smtClean="0">
                <a:latin typeface="隶书" pitchFamily="49" charset="-122"/>
              </a:rPr>
              <a:t>语言的</a:t>
            </a:r>
            <a:r>
              <a:rPr lang="en-US" altLang="zh-CN" sz="1800" dirty="0" err="1" smtClean="0">
                <a:latin typeface="隶书" pitchFamily="49" charset="-122"/>
              </a:rPr>
              <a:t>malloc</a:t>
            </a:r>
            <a:r>
              <a:rPr lang="en-US" altLang="zh-CN" sz="1800" dirty="0" smtClean="0">
                <a:latin typeface="隶书" pitchFamily="49" charset="-122"/>
              </a:rPr>
              <a:t>()</a:t>
            </a:r>
            <a:r>
              <a:rPr lang="zh-CN" altLang="en-US" sz="1800" dirty="0" smtClean="0">
                <a:latin typeface="隶书" pitchFamily="49" charset="-122"/>
              </a:rPr>
              <a:t>和</a:t>
            </a:r>
            <a:r>
              <a:rPr lang="en-US" altLang="zh-CN" sz="1800" dirty="0" err="1" smtClean="0">
                <a:latin typeface="隶书" pitchFamily="49" charset="-122"/>
              </a:rPr>
              <a:t>calloc</a:t>
            </a:r>
            <a:r>
              <a:rPr lang="en-US" altLang="zh-CN" sz="1800" dirty="0" smtClean="0">
                <a:latin typeface="隶书" pitchFamily="49" charset="-122"/>
              </a:rPr>
              <a:t>()</a:t>
            </a:r>
            <a:r>
              <a:rPr lang="zh-CN" altLang="en-US" sz="1800" dirty="0" smtClean="0">
                <a:latin typeface="隶书" pitchFamily="49" charset="-122"/>
              </a:rPr>
              <a:t>系统函数从内存的堆区分配一定的内存，动态内存不用时用</a:t>
            </a:r>
            <a:r>
              <a:rPr lang="en-US" altLang="zh-CN" sz="1800" dirty="0" smtClean="0">
                <a:latin typeface="隶书" pitchFamily="49" charset="-122"/>
              </a:rPr>
              <a:t>free()</a:t>
            </a:r>
            <a:r>
              <a:rPr lang="zh-CN" altLang="en-US" sz="1800" dirty="0" smtClean="0">
                <a:latin typeface="隶书" pitchFamily="49" charset="-122"/>
              </a:rPr>
              <a:t>系统释放。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 smtClean="0">
                <a:latin typeface="隶书" pitchFamily="49" charset="-122"/>
              </a:rPr>
              <a:t>C++</a:t>
            </a:r>
            <a:r>
              <a:rPr lang="zh-CN" altLang="en-US" sz="1800" dirty="0" smtClean="0">
                <a:latin typeface="隶书" pitchFamily="49" charset="-122"/>
              </a:rPr>
              <a:t>用</a:t>
            </a:r>
            <a:r>
              <a:rPr lang="en-US" altLang="zh-CN" sz="1800" dirty="0" smtClean="0">
                <a:latin typeface="隶书" pitchFamily="49" charset="-122"/>
              </a:rPr>
              <a:t>new</a:t>
            </a:r>
            <a:r>
              <a:rPr lang="zh-CN" altLang="en-US" sz="1800" dirty="0" smtClean="0">
                <a:latin typeface="隶书" pitchFamily="49" charset="-122"/>
              </a:rPr>
              <a:t>和</a:t>
            </a:r>
            <a:r>
              <a:rPr lang="en-US" altLang="zh-CN" sz="1800" dirty="0" smtClean="0">
                <a:latin typeface="隶书" pitchFamily="49" charset="-122"/>
              </a:rPr>
              <a:t>delete</a:t>
            </a:r>
            <a:r>
              <a:rPr lang="zh-CN" altLang="en-US" sz="1800" dirty="0" smtClean="0">
                <a:latin typeface="隶书" pitchFamily="49" charset="-122"/>
              </a:rPr>
              <a:t>运算符替代了</a:t>
            </a:r>
            <a:r>
              <a:rPr lang="en-US" altLang="zh-CN" sz="1800" dirty="0" smtClean="0">
                <a:latin typeface="隶书" pitchFamily="49" charset="-122"/>
              </a:rPr>
              <a:t>C</a:t>
            </a:r>
            <a:r>
              <a:rPr lang="zh-CN" altLang="en-US" sz="1800" dirty="0" smtClean="0">
                <a:latin typeface="隶书" pitchFamily="49" charset="-122"/>
              </a:rPr>
              <a:t>语言中的动态内存分配函数。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 smtClean="0">
                <a:latin typeface="隶书" pitchFamily="49" charset="-122"/>
              </a:rPr>
              <a:t>C++</a:t>
            </a:r>
            <a:r>
              <a:rPr lang="zh-CN" altLang="en-US" sz="1800" dirty="0" smtClean="0">
                <a:latin typeface="隶书" pitchFamily="49" charset="-122"/>
              </a:rPr>
              <a:t>的运算符</a:t>
            </a:r>
            <a:r>
              <a:rPr lang="en-US" altLang="zh-CN" sz="1800" dirty="0" smtClean="0">
                <a:latin typeface="隶书" pitchFamily="49" charset="-122"/>
              </a:rPr>
              <a:t>new</a:t>
            </a:r>
            <a:r>
              <a:rPr lang="zh-CN" altLang="en-US" sz="1800" dirty="0" smtClean="0">
                <a:latin typeface="隶书" pitchFamily="49" charset="-122"/>
              </a:rPr>
              <a:t>用于从内存的堆区动态分配内存，其返回值是在堆中分配的内存单元的地址。通常可将这个地址赋给一个指针变量，然后通过该指针变量访问分配的内存。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600" dirty="0" smtClean="0">
                <a:latin typeface="隶书" pitchFamily="49" charset="-122"/>
              </a:rPr>
              <a:t>	</a:t>
            </a:r>
            <a:r>
              <a:rPr lang="zh-CN" altLang="en-US" sz="1600" dirty="0" smtClean="0">
                <a:latin typeface="隶书" pitchFamily="49" charset="-122"/>
              </a:rPr>
              <a:t>指针变量 </a:t>
            </a:r>
            <a:r>
              <a:rPr lang="en-US" altLang="zh-CN" sz="1600" dirty="0" smtClean="0">
                <a:latin typeface="隶书" pitchFamily="49" charset="-122"/>
              </a:rPr>
              <a:t>= new </a:t>
            </a:r>
            <a:r>
              <a:rPr lang="zh-CN" altLang="en-US" sz="1600" dirty="0" smtClean="0">
                <a:latin typeface="隶书" pitchFamily="49" charset="-122"/>
              </a:rPr>
              <a:t>数据类型名</a:t>
            </a:r>
            <a:r>
              <a:rPr lang="en-US" altLang="zh-CN" sz="1600" dirty="0" smtClean="0">
                <a:latin typeface="隶书" pitchFamily="49" charset="-122"/>
              </a:rPr>
              <a:t>[</a:t>
            </a:r>
            <a:r>
              <a:rPr lang="zh-CN" altLang="en-US" sz="1600" dirty="0" smtClean="0">
                <a:latin typeface="隶书" pitchFamily="49" charset="-122"/>
              </a:rPr>
              <a:t>大小</a:t>
            </a:r>
            <a:r>
              <a:rPr lang="en-US" altLang="zh-CN" sz="1600" dirty="0" smtClean="0">
                <a:latin typeface="隶书" pitchFamily="49" charset="-122"/>
              </a:rPr>
              <a:t>]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zh-CN" altLang="en-US" sz="1600" dirty="0" smtClean="0">
                <a:latin typeface="隶书" pitchFamily="49" charset="-122"/>
              </a:rPr>
              <a:t>如：</a:t>
            </a:r>
            <a:r>
              <a:rPr lang="en-US" altLang="zh-CN" sz="1600" dirty="0" err="1" smtClean="0">
                <a:latin typeface="隶书" pitchFamily="49" charset="-122"/>
              </a:rPr>
              <a:t>int</a:t>
            </a:r>
            <a:r>
              <a:rPr lang="en-US" altLang="zh-CN" sz="1600" dirty="0" smtClean="0">
                <a:latin typeface="隶书" pitchFamily="49" charset="-122"/>
              </a:rPr>
              <a:t> *p;   p</a:t>
            </a:r>
            <a:r>
              <a:rPr lang="zh-CN" altLang="en-US" sz="1600" dirty="0" smtClean="0">
                <a:latin typeface="隶书" pitchFamily="49" charset="-122"/>
              </a:rPr>
              <a:t>＝</a:t>
            </a:r>
            <a:r>
              <a:rPr lang="en-US" altLang="zh-CN" sz="1600" dirty="0" smtClean="0">
                <a:latin typeface="隶书" pitchFamily="49" charset="-122"/>
              </a:rPr>
              <a:t>new </a:t>
            </a:r>
            <a:r>
              <a:rPr lang="en-US" altLang="zh-CN" sz="1600" dirty="0" err="1" smtClean="0">
                <a:latin typeface="隶书" pitchFamily="49" charset="-122"/>
              </a:rPr>
              <a:t>int</a:t>
            </a:r>
            <a:r>
              <a:rPr lang="en-US" altLang="zh-CN" sz="1600" dirty="0" smtClean="0">
                <a:latin typeface="隶书" pitchFamily="49" charset="-122"/>
              </a:rPr>
              <a:t>[9];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 smtClean="0"/>
              <a:t>由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分配的内存都应由</a:t>
            </a:r>
            <a:r>
              <a:rPr lang="en-US" altLang="zh-CN" sz="1800" dirty="0" smtClean="0"/>
              <a:t>delete</a:t>
            </a:r>
            <a:r>
              <a:rPr lang="zh-CN" altLang="en-US" sz="1800" dirty="0" smtClean="0"/>
              <a:t>来释放，以免发生内存泄漏。</a:t>
            </a:r>
            <a:endParaRPr lang="zh-CN" altLang="en-US" sz="1800" dirty="0" smtClean="0">
              <a:latin typeface="隶书" pitchFamily="49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 smtClean="0">
                <a:latin typeface="隶书" pitchFamily="49" charset="-122"/>
              </a:rPr>
              <a:t>delete </a:t>
            </a:r>
            <a:r>
              <a:rPr lang="zh-CN" altLang="en-US" sz="1800" dirty="0" smtClean="0">
                <a:latin typeface="隶书" pitchFamily="49" charset="-122"/>
              </a:rPr>
              <a:t>指针变量</a:t>
            </a:r>
            <a:r>
              <a:rPr lang="en-US" altLang="zh-CN" sz="1800" dirty="0" smtClean="0">
                <a:latin typeface="隶书" pitchFamily="49" charset="-122"/>
              </a:rPr>
              <a:t>: delete []p;</a:t>
            </a:r>
            <a:endParaRPr lang="zh-CN" altLang="en-US" sz="1800" dirty="0" smtClean="0">
              <a:latin typeface="隶书" pitchFamily="49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sz="1600" dirty="0" smtClean="0">
                <a:latin typeface="隶书" pitchFamily="49" charset="-122"/>
              </a:rPr>
              <a:t>这里释放的是指针变量所指向的内存，而不是指针变量本身所占用的内存</a:t>
            </a:r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堆内存分配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en-US" altLang="zh-CN" sz="2000" dirty="0" smtClean="0"/>
              <a:t>new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的优点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语言中的动态内存分配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malloc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和释放</a:t>
            </a:r>
            <a:r>
              <a:rPr lang="en-US" altLang="zh-CN" sz="1800" dirty="0" smtClean="0"/>
              <a:t>(free)</a:t>
            </a:r>
            <a:r>
              <a:rPr lang="zh-CN" altLang="en-US" sz="1800" dirty="0" smtClean="0"/>
              <a:t>系统函数比较</a:t>
            </a:r>
            <a:endParaRPr lang="zh-CN" altLang="en-US" sz="1800" dirty="0" smtClean="0">
              <a:latin typeface="隶书" pitchFamily="49" charset="-122"/>
            </a:endParaRPr>
          </a:p>
          <a:p>
            <a:pPr lvl="1" eaLnBrk="1" hangingPunct="1"/>
            <a:r>
              <a:rPr lang="en-US" altLang="zh-CN" sz="1800" dirty="0" smtClean="0"/>
              <a:t>new </a:t>
            </a:r>
            <a:r>
              <a:rPr lang="zh-CN" altLang="en-US" sz="1800" dirty="0" smtClean="0"/>
              <a:t>可以自动计算所需要分配内存的大小，无需显示地给出</a:t>
            </a:r>
          </a:p>
          <a:p>
            <a:pPr lvl="1" eaLnBrk="1" hangingPunct="1"/>
            <a:r>
              <a:rPr lang="en-US" altLang="zh-CN" sz="1800" dirty="0" smtClean="0"/>
              <a:t>new </a:t>
            </a:r>
            <a:r>
              <a:rPr lang="zh-CN" altLang="en-US" sz="1800" dirty="0" smtClean="0"/>
              <a:t>可以自动返回指针类型，无需强制类型转换</a:t>
            </a:r>
          </a:p>
          <a:p>
            <a:pPr lvl="1" eaLnBrk="1" hangingPunct="1"/>
            <a:r>
              <a:rPr lang="zh-CN" altLang="en-US" sz="1800" dirty="0" smtClean="0"/>
              <a:t>用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动态创建一个类对象时，可以自动调用类的构造函数，对动态创建的对象初始化</a:t>
            </a:r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堆内存分配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072494" cy="4857784"/>
          </a:xfrm>
        </p:spPr>
        <p:txBody>
          <a:bodyPr/>
          <a:lstStyle/>
          <a:p>
            <a:r>
              <a:rPr lang="zh-CN" altLang="en-US" sz="2000" dirty="0" smtClean="0"/>
              <a:t>动态创建数组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new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delete</a:t>
            </a:r>
            <a:r>
              <a:rPr lang="zh-CN" altLang="en-US" sz="1800" dirty="0" smtClean="0"/>
              <a:t>运算符常用于实现数组的动态分配，也即按实际需要来定义数组的大小。 </a:t>
            </a:r>
            <a:endParaRPr lang="zh-CN" altLang="en-US" sz="2400" dirty="0" smtClean="0">
              <a:latin typeface="隶书" pitchFamily="49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sz="2400" i="1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n,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*p;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 &gt;&gt; n; </a:t>
            </a:r>
            <a:endParaRPr lang="zh-CN" altLang="en-US" sz="1800" dirty="0" smtClean="0"/>
          </a:p>
          <a:p>
            <a:pPr lvl="1" eaLnBrk="1" hangingPunct="1">
              <a:buFontTx/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p = new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[n];                //</a:t>
            </a:r>
            <a:r>
              <a:rPr lang="zh-CN" altLang="en-US" sz="1800" dirty="0" smtClean="0"/>
              <a:t>动态分配存内存</a:t>
            </a:r>
            <a:endParaRPr lang="en-US" altLang="zh-CN" sz="1800" dirty="0" smtClean="0"/>
          </a:p>
          <a:p>
            <a:pPr lvl="1" eaLnBrk="1" hangingPunct="1">
              <a:buFontTx/>
              <a:buNone/>
            </a:pPr>
            <a:endParaRPr lang="en-US" altLang="zh-CN" sz="1800" dirty="0" smtClean="0"/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//C</a:t>
            </a:r>
            <a:r>
              <a:rPr lang="zh-CN" altLang="en-US" sz="1800" dirty="0" smtClean="0"/>
              <a:t>语言的写法 </a:t>
            </a:r>
            <a:r>
              <a:rPr lang="en-US" altLang="zh-CN" sz="1800" dirty="0" smtClean="0"/>
              <a:t>p =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*)</a:t>
            </a:r>
            <a:r>
              <a:rPr lang="en-US" altLang="zh-CN" sz="1800" dirty="0" err="1" smtClean="0"/>
              <a:t>malloc</a:t>
            </a:r>
            <a:r>
              <a:rPr lang="en-US" altLang="zh-CN" sz="1800" dirty="0" smtClean="0"/>
              <a:t>(n*</a:t>
            </a:r>
            <a:r>
              <a:rPr lang="en-US" altLang="zh-CN" sz="1800" dirty="0" err="1" smtClean="0"/>
              <a:t>sizeof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));</a:t>
            </a:r>
            <a:endParaRPr lang="zh-CN" altLang="en-US" sz="1800" dirty="0" smtClean="0"/>
          </a:p>
          <a:p>
            <a:pPr lvl="1" eaLnBrk="1" hangingPunct="1">
              <a:buFontTx/>
              <a:buNone/>
            </a:pPr>
            <a:r>
              <a:rPr lang="zh-CN" altLang="en-US" sz="1800" dirty="0" smtClean="0"/>
              <a:t>            </a:t>
            </a:r>
            <a:r>
              <a:rPr lang="en-US" altLang="zh-CN" sz="1800" dirty="0" smtClean="0"/>
              <a:t>…… 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delete [ ]  p;   //</a:t>
            </a:r>
            <a:r>
              <a:rPr lang="zh-CN" altLang="en-US" sz="1800" dirty="0" smtClean="0"/>
              <a:t>释放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指针指向的堆内存</a:t>
            </a:r>
            <a:endParaRPr lang="en-US" altLang="zh-CN" sz="1800" dirty="0" smtClean="0"/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//C</a:t>
            </a:r>
            <a:r>
              <a:rPr lang="zh-CN" altLang="en-US" sz="1800" dirty="0" smtClean="0"/>
              <a:t>语言的写法 </a:t>
            </a:r>
            <a:r>
              <a:rPr lang="en-US" altLang="zh-CN" sz="1800" dirty="0" smtClean="0"/>
              <a:t>free(p);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堆内存分配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1165</TotalTime>
  <Words>2371</Words>
  <Application>Microsoft Office PowerPoint</Application>
  <PresentationFormat>全屏显示(4:3)</PresentationFormat>
  <Paragraphs>370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聚合</vt:lpstr>
      <vt:lpstr>面向对象程序设计</vt:lpstr>
      <vt:lpstr>本章主要内容</vt:lpstr>
      <vt:lpstr>上节复习</vt:lpstr>
      <vt:lpstr>练习</vt:lpstr>
      <vt:lpstr>练习</vt:lpstr>
      <vt:lpstr>4.堆内存分配</vt:lpstr>
      <vt:lpstr>4.堆内存分配</vt:lpstr>
      <vt:lpstr>4.堆内存分配</vt:lpstr>
      <vt:lpstr>4.堆内存分配</vt:lpstr>
      <vt:lpstr>4.堆内存分配</vt:lpstr>
      <vt:lpstr>5.指针与常量</vt:lpstr>
      <vt:lpstr>5.指针与常量</vt:lpstr>
      <vt:lpstr>5.指针与常量</vt:lpstr>
      <vt:lpstr>5.指针与常量</vt:lpstr>
      <vt:lpstr>5.指针与常量</vt:lpstr>
      <vt:lpstr>5.指针与常量</vt:lpstr>
      <vt:lpstr>6.指针与函数</vt:lpstr>
      <vt:lpstr>6.指针与函数</vt:lpstr>
      <vt:lpstr>6.指针与函数</vt:lpstr>
      <vt:lpstr>6.指针与函数</vt:lpstr>
      <vt:lpstr>6.指针与函数</vt:lpstr>
      <vt:lpstr>6.指针与函数</vt:lpstr>
      <vt:lpstr>6.指针与函数</vt:lpstr>
      <vt:lpstr>7.指针与字符串</vt:lpstr>
      <vt:lpstr>7.指针与字符串</vt:lpstr>
      <vt:lpstr>7.指针与字符串</vt:lpstr>
      <vt:lpstr>7.指针与字符串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144</cp:revision>
  <dcterms:created xsi:type="dcterms:W3CDTF">2015-01-19T08:02:15Z</dcterms:created>
  <dcterms:modified xsi:type="dcterms:W3CDTF">2017-03-22T13:47:33Z</dcterms:modified>
</cp:coreProperties>
</file>