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4"/>
  </p:notesMasterIdLst>
  <p:handoutMasterIdLst>
    <p:handoutMasterId r:id="rId45"/>
  </p:handoutMasterIdLst>
  <p:sldIdLst>
    <p:sldId id="256" r:id="rId2"/>
    <p:sldId id="333" r:id="rId3"/>
    <p:sldId id="511" r:id="rId4"/>
    <p:sldId id="532" r:id="rId5"/>
    <p:sldId id="534" r:id="rId6"/>
    <p:sldId id="533" r:id="rId7"/>
    <p:sldId id="535" r:id="rId8"/>
    <p:sldId id="536" r:id="rId9"/>
    <p:sldId id="491" r:id="rId10"/>
    <p:sldId id="492" r:id="rId11"/>
    <p:sldId id="493" r:id="rId12"/>
    <p:sldId id="495" r:id="rId13"/>
    <p:sldId id="496" r:id="rId14"/>
    <p:sldId id="497" r:id="rId15"/>
    <p:sldId id="513" r:id="rId16"/>
    <p:sldId id="498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2018/3/18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第八章 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指针数组程序示例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两、市斤、公斤对应的克数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Liang = 50;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Jin = 500;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Gjin</a:t>
            </a:r>
            <a:r>
              <a:rPr lang="en-US" altLang="zh-CN" sz="1800" dirty="0" smtClean="0"/>
              <a:t> = 1000;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用常量指针指向一系列常量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const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ptr</a:t>
            </a:r>
            <a:r>
              <a:rPr lang="en-US" altLang="zh-CN" sz="1800" dirty="0" smtClean="0"/>
              <a:t>[3]</a:t>
            </a:r>
            <a:r>
              <a:rPr lang="zh-CN" altLang="en-US" sz="1800" dirty="0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err="1" smtClean="0"/>
              <a:t>ptr</a:t>
            </a:r>
            <a:r>
              <a:rPr lang="en-US" altLang="zh-CN" sz="1800" dirty="0" smtClean="0"/>
              <a:t>[0]=&amp;Liang;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err="1" smtClean="0"/>
              <a:t>ptr</a:t>
            </a:r>
            <a:r>
              <a:rPr lang="en-US" altLang="zh-CN" sz="1800" dirty="0" smtClean="0"/>
              <a:t>[1]=&amp;Jin;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err="1" smtClean="0"/>
              <a:t>ptr</a:t>
            </a:r>
            <a:r>
              <a:rPr lang="en-US" altLang="zh-CN" sz="1800" dirty="0" smtClean="0"/>
              <a:t>[2]=&amp;</a:t>
            </a:r>
            <a:r>
              <a:rPr lang="en-US" altLang="zh-CN" sz="1800" dirty="0" err="1" smtClean="0"/>
              <a:t>GJin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指针数组常用于多个字符串常量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char* week[7] = {</a:t>
            </a:r>
          </a:p>
          <a:p>
            <a:pPr>
              <a:buNone/>
            </a:pPr>
            <a:r>
              <a:rPr lang="en-US" altLang="zh-CN" sz="1800" dirty="0" smtClean="0"/>
              <a:t>“ Sunday ”,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“Monday”，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“Tuesday ”,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“Wednesday ”,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“ Thursday ”,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“ Friday ”,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“ Saturday ” };</a:t>
            </a:r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从上例子可见指针数组与二维数组是有区别的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指针数组的每个指针指向的字符串长度不同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二维数组的每个行的长度都必须相同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指向指针的指针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定义：</a:t>
            </a:r>
            <a:endParaRPr lang="en-US" altLang="zh-CN" sz="1800" dirty="0" smtClean="0"/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    char *(*p);</a:t>
            </a:r>
          </a:p>
          <a:p>
            <a:pPr indent="-6350" eaLnBrk="1" hangingPunct="1">
              <a:buFontTx/>
              <a:buNone/>
            </a:pPr>
            <a:r>
              <a:rPr lang="zh-CN" altLang="en-US" sz="1800" dirty="0" smtClean="0"/>
              <a:t>或 </a:t>
            </a:r>
            <a:r>
              <a:rPr lang="en-US" altLang="zh-CN" sz="1800" dirty="0" smtClean="0"/>
              <a:t>char **p;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//p</a:t>
            </a:r>
            <a:r>
              <a:rPr lang="zh-CN" altLang="en-US" sz="1800" dirty="0" smtClean="0"/>
              <a:t>是一个指向指针的指针，往往用于类似二维数组中的元素，或多个字符串中的某个字符串中的某个字符</a:t>
            </a:r>
            <a:endParaRPr lang="en-US" altLang="zh-CN" sz="1800" dirty="0" smtClean="0"/>
          </a:p>
          <a:p>
            <a:pPr indent="-6350" eaLnBrk="1" hangingPunct="1">
              <a:buFontTx/>
              <a:buNone/>
            </a:pPr>
            <a:endParaRPr lang="zh-CN" altLang="en-US" sz="1800" dirty="0" smtClean="0"/>
          </a:p>
          <a:p>
            <a:pPr lvl="1"/>
            <a:endParaRPr lang="zh-CN" altLang="en-US" sz="18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/>
              <a:t>   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指向指针的指针的应用：访问指针数组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endParaRPr lang="en-US" altLang="zh-CN" sz="1600" dirty="0" smtClean="0"/>
          </a:p>
          <a:p>
            <a:pPr indent="-6350" eaLnBrk="1" hangingPunct="1">
              <a:buFontTx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{ char **p;                //</a:t>
            </a:r>
            <a:r>
              <a:rPr lang="zh-CN" altLang="en-US" sz="1600" dirty="0" smtClean="0"/>
              <a:t>定义指向字符指针数据的指针变量</a:t>
            </a:r>
            <a:r>
              <a:rPr lang="en-US" altLang="zh-CN" sz="1600" dirty="0" smtClean="0"/>
              <a:t>p 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char *name[]={″BASIC″,″FORTRAN″,″C++″,″</a:t>
            </a:r>
            <a:r>
              <a:rPr lang="en-US" altLang="zh-CN" sz="1600" dirty="0" err="1" smtClean="0"/>
              <a:t>Pascal″,″COBOL</a:t>
            </a:r>
            <a:r>
              <a:rPr lang="en-US" altLang="zh-CN" sz="1600" dirty="0" smtClean="0"/>
              <a:t>″};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p=name+2; 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&lt;&lt;*p&lt;&lt;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 //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name[2]</a:t>
            </a:r>
            <a:r>
              <a:rPr lang="zh-CN" altLang="en-US" sz="1600" dirty="0" smtClean="0"/>
              <a:t>指向的字符串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&lt;&lt;**p&lt;&lt;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//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name[2]</a:t>
            </a:r>
            <a:r>
              <a:rPr lang="zh-CN" altLang="en-US" sz="1600" dirty="0" smtClean="0"/>
              <a:t>指向的字符串中的第一个字符</a:t>
            </a:r>
          </a:p>
          <a:p>
            <a:pPr indent="-6350" eaLnBrk="1" hangingPunct="1">
              <a:buFontTx/>
              <a:buNone/>
            </a:pPr>
            <a:r>
              <a:rPr lang="zh-CN" altLang="en-US" sz="1600" dirty="0" smtClean="0"/>
              <a:t>}</a:t>
            </a:r>
          </a:p>
          <a:p>
            <a:pPr indent="-6350" eaLnBrk="1" hangingPunct="1">
              <a:buFontTx/>
              <a:buNone/>
            </a:pPr>
            <a:r>
              <a:rPr lang="zh-CN" altLang="en-US" sz="1600" dirty="0" smtClean="0"/>
              <a:t>运行结果为 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C++</a:t>
            </a:r>
          </a:p>
          <a:p>
            <a:pPr indent="-6350" eaLnBrk="1" hangingPunct="1">
              <a:buFontTx/>
              <a:buNone/>
            </a:pPr>
            <a:r>
              <a:rPr lang="en-US" altLang="zh-CN" sz="1600" dirty="0" smtClean="0"/>
              <a:t>C</a:t>
            </a:r>
          </a:p>
          <a:p>
            <a:pPr indent="-6350"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指针数组的元素常用于字符串，也可以其他类型数据</a:t>
            </a:r>
            <a:endParaRPr lang="en-US" altLang="zh-CN" sz="18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空指针值</a:t>
            </a:r>
            <a:r>
              <a:rPr lang="en-US" altLang="zh-CN" sz="2000" dirty="0" smtClean="0"/>
              <a:t>NULL</a:t>
            </a:r>
          </a:p>
          <a:p>
            <a:pPr lvl="1"/>
            <a:r>
              <a:rPr lang="zh-CN" altLang="en-US" sz="1800" dirty="0" smtClean="0"/>
              <a:t>用于指针变量的初始化。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用于避免野指针。</a:t>
            </a:r>
            <a:endParaRPr lang="en-US" altLang="zh-CN" sz="1800" dirty="0" smtClean="0"/>
          </a:p>
          <a:p>
            <a:pPr eaLnBrk="1" hangingPunct="1"/>
            <a:r>
              <a:rPr lang="zh-CN" altLang="en-US" sz="2000" dirty="0" smtClean="0"/>
              <a:t>注意与</a:t>
            </a:r>
            <a:r>
              <a:rPr lang="en-US" altLang="zh-CN" sz="2000" dirty="0" smtClean="0"/>
              <a:t>void</a:t>
            </a:r>
            <a:r>
              <a:rPr lang="zh-CN" altLang="en-US" sz="2000" dirty="0" smtClean="0"/>
              <a:t>*的差别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void</a:t>
            </a:r>
            <a:r>
              <a:rPr lang="zh-CN" altLang="en-US" sz="1800" dirty="0" smtClean="0"/>
              <a:t>* ：空类型指针，不能运算，不能间接引用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任何类型指针都可以给空类型指针赋值，反之不允许，空类型指针可强制类型转换成其他类型指针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常用在函数，当参数</a:t>
            </a:r>
            <a:r>
              <a:rPr lang="en-US" altLang="zh-CN" sz="1800" dirty="0" smtClean="0"/>
              <a:t>or</a:t>
            </a:r>
            <a:r>
              <a:rPr lang="zh-CN" altLang="en-US" sz="1800" dirty="0" smtClean="0"/>
              <a:t>返回值可以是任意类型指针</a:t>
            </a:r>
            <a:endParaRPr lang="en-US" altLang="zh-CN" sz="18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000108"/>
            <a:ext cx="8429684" cy="57150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综合示例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669129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24427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71472" y="5500702"/>
            <a:ext cx="4000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示例说明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数组不是变量数组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indent="-635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name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指向的是</a:t>
            </a:r>
            <a:r>
              <a:rPr lang="en-US" altLang="zh-CN" sz="2000" b="1" smtClean="0">
                <a:solidFill>
                  <a:srgbClr val="FF0000"/>
                </a:solidFill>
              </a:rPr>
              <a:t>??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主函数也可以带参数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其参数在调用该程序时从命令行输入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argc</a:t>
            </a:r>
            <a:r>
              <a:rPr lang="en-US" altLang="zh-CN" sz="1800" dirty="0" smtClean="0"/>
              <a:t>, char* </a:t>
            </a:r>
            <a:r>
              <a:rPr lang="en-US" altLang="zh-CN" sz="1800" dirty="0" err="1" smtClean="0"/>
              <a:t>argv</a:t>
            </a:r>
            <a:r>
              <a:rPr lang="en-US" altLang="zh-CN" sz="1800" dirty="0" smtClean="0"/>
              <a:t>[])</a:t>
            </a:r>
          </a:p>
          <a:p>
            <a:pPr lvl="1"/>
            <a:r>
              <a:rPr lang="en-US" altLang="zh-CN" sz="1800" dirty="0" err="1" smtClean="0"/>
              <a:t>argc</a:t>
            </a:r>
            <a:r>
              <a:rPr lang="zh-CN" altLang="en-US" sz="1800" dirty="0" smtClean="0"/>
              <a:t>自动计算参数个数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输入时不必显式给出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en-US" altLang="zh-CN" sz="1800" dirty="0" err="1" smtClean="0"/>
              <a:t>argv</a:t>
            </a:r>
            <a:r>
              <a:rPr lang="zh-CN" altLang="en-US" sz="1800" dirty="0" smtClean="0"/>
              <a:t>中保存所有参数</a:t>
            </a:r>
            <a:endParaRPr lang="en-US" altLang="zh-CN" sz="1800" dirty="0" smtClean="0"/>
          </a:p>
          <a:p>
            <a:pPr eaLnBrk="1" hangingPunct="1"/>
            <a:r>
              <a:rPr lang="zh-CN" altLang="en-US" sz="2000" dirty="0" smtClean="0"/>
              <a:t>打印命令行参数的示例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假设源文件名为</a:t>
            </a:r>
            <a:r>
              <a:rPr lang="en-US" altLang="zh-CN" sz="1800" dirty="0" smtClean="0"/>
              <a:t>test</a:t>
            </a:r>
          </a:p>
          <a:p>
            <a:pPr lvl="1"/>
            <a:r>
              <a:rPr lang="zh-CN" altLang="en-US" sz="1800" dirty="0" smtClean="0"/>
              <a:t>在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的命令行界面中运行</a:t>
            </a:r>
            <a:r>
              <a:rPr lang="en-US" altLang="zh-CN" sz="1800" dirty="0" smtClean="0"/>
              <a:t>test v1 v2 v3 v4</a:t>
            </a:r>
            <a:r>
              <a:rPr lang="zh-CN" altLang="en-US" sz="1800" dirty="0" smtClean="0"/>
              <a:t>，可以看到打印命令行参数的结果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600" dirty="0" smtClean="0"/>
              <a:t>void main(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argc,char</a:t>
            </a:r>
            <a:r>
              <a:rPr lang="en-US" altLang="zh-CN" sz="1600" dirty="0" smtClean="0"/>
              <a:t>* </a:t>
            </a:r>
            <a:r>
              <a:rPr lang="en-US" altLang="zh-CN" sz="1600" dirty="0" err="1" smtClean="0"/>
              <a:t>argv</a:t>
            </a:r>
            <a:r>
              <a:rPr lang="en-US" altLang="zh-CN" sz="1600" dirty="0" smtClean="0"/>
              <a:t>[])</a:t>
            </a:r>
          </a:p>
          <a:p>
            <a:pPr lvl="1"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iCount</a:t>
            </a:r>
            <a:r>
              <a:rPr lang="en-US" altLang="zh-CN" sz="1600" dirty="0" smtClean="0"/>
              <a:t>=0;</a:t>
            </a:r>
          </a:p>
          <a:p>
            <a:pPr lvl="1">
              <a:buNone/>
            </a:pPr>
            <a:r>
              <a:rPr lang="en-US" altLang="zh-CN" sz="1600" dirty="0" smtClean="0"/>
              <a:t>  while(</a:t>
            </a:r>
            <a:r>
              <a:rPr lang="en-US" altLang="zh-CN" sz="1600" dirty="0" err="1" smtClean="0"/>
              <a:t>iCount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argc</a:t>
            </a:r>
            <a:r>
              <a:rPr lang="en-US" altLang="zh-CN" sz="1600" dirty="0" smtClean="0"/>
              <a:t>){</a:t>
            </a:r>
          </a:p>
          <a:p>
            <a:pPr lvl="1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</a:t>
            </a:r>
            <a:r>
              <a:rPr lang="en-US" altLang="zh-CN" sz="1600" dirty="0" err="1" smtClean="0"/>
              <a:t>arg</a:t>
            </a:r>
            <a:r>
              <a:rPr lang="en-US" altLang="zh-CN" sz="1600" dirty="0" smtClean="0"/>
              <a:t> " &lt;&lt;</a:t>
            </a:r>
            <a:r>
              <a:rPr lang="en-US" altLang="zh-CN" sz="1600" dirty="0" err="1" smtClean="0"/>
              <a:t>iCount</a:t>
            </a:r>
            <a:r>
              <a:rPr lang="en-US" altLang="zh-CN" sz="1600" dirty="0" smtClean="0"/>
              <a:t> &lt;&lt;": " &lt;&lt;</a:t>
            </a:r>
            <a:r>
              <a:rPr lang="en-US" altLang="zh-CN" sz="1600" dirty="0" err="1" smtClean="0"/>
              <a:t>argv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iCount</a:t>
            </a:r>
            <a:r>
              <a:rPr lang="en-US" altLang="zh-CN" sz="1600" dirty="0" smtClean="0"/>
              <a:t>]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lvl="1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iCount</a:t>
            </a:r>
            <a:r>
              <a:rPr lang="en-US" altLang="zh-CN" sz="1600" dirty="0" smtClean="0"/>
              <a:t>++;</a:t>
            </a:r>
          </a:p>
          <a:p>
            <a:pPr lvl="1">
              <a:buNone/>
            </a:pPr>
            <a:r>
              <a:rPr lang="en-US" altLang="zh-CN" sz="1600" dirty="0" smtClean="0"/>
              <a:t>  }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命令行参数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执行程序时，操作系统就是调用主函数来读取参数参数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每个参数实际上是一个字符串，用不同指针的指向不同的参数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课本</a:t>
            </a:r>
            <a:r>
              <a:rPr lang="en-US" altLang="zh-CN" sz="1800" dirty="0" smtClean="0"/>
              <a:t>P176</a:t>
            </a:r>
            <a:r>
              <a:rPr lang="zh-CN" altLang="en-US" sz="1800" dirty="0" smtClean="0"/>
              <a:t>图</a:t>
            </a:r>
            <a:r>
              <a:rPr lang="en-US" altLang="zh-CN" sz="1800" dirty="0" smtClean="0"/>
              <a:t>8.4</a:t>
            </a:r>
          </a:p>
          <a:p>
            <a:pPr lvl="1"/>
            <a:r>
              <a:rPr lang="zh-CN" altLang="en-US" sz="1800" dirty="0" smtClean="0"/>
              <a:t>参数之间用空格来隔开，如果参数本身包含空格，需要在命令行中为参数加引号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例如，命令行输入</a:t>
            </a:r>
            <a:r>
              <a:rPr lang="en-US" altLang="zh-CN" sz="1800" dirty="0" smtClean="0"/>
              <a:t>test  “v1 v2 v3 v4”</a:t>
            </a:r>
            <a:r>
              <a:rPr lang="zh-CN" altLang="en-US" sz="1800" dirty="0" smtClean="0"/>
              <a:t>是共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个参数</a:t>
            </a:r>
            <a:endParaRPr lang="en-US" altLang="zh-CN" sz="1800" dirty="0" smtClean="0"/>
          </a:p>
          <a:p>
            <a:pPr eaLnBrk="1" hangingPunct="1"/>
            <a:r>
              <a:rPr lang="zh-CN" altLang="en-US" sz="2000" dirty="0" smtClean="0"/>
              <a:t>主函数的返回值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当用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</a:t>
            </a:r>
            <a:r>
              <a:rPr lang="zh-CN" altLang="en-US" sz="1600" dirty="0" smtClean="0"/>
              <a:t>时，根据</a:t>
            </a:r>
            <a:r>
              <a:rPr lang="en-US" altLang="zh-CN" sz="1600" dirty="0" smtClean="0"/>
              <a:t>return</a:t>
            </a:r>
            <a:r>
              <a:rPr lang="zh-CN" altLang="en-US" sz="1600" dirty="0" smtClean="0"/>
              <a:t>值来返回程序运行的状态码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也可以用</a:t>
            </a:r>
            <a:r>
              <a:rPr lang="en-US" altLang="zh-CN" sz="1600" dirty="0" smtClean="0"/>
              <a:t>exit</a:t>
            </a:r>
            <a:r>
              <a:rPr lang="zh-CN" altLang="en-US" sz="1600" dirty="0" smtClean="0"/>
              <a:t>函数来返回一个值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返回值是给操作系统的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1600" dirty="0" smtClean="0">
                <a:solidFill>
                  <a:srgbClr val="FF0000"/>
                </a:solidFill>
              </a:rPr>
              <a:t>在程序任意地方用</a:t>
            </a:r>
            <a:r>
              <a:rPr lang="en-US" altLang="zh-CN" sz="1600" dirty="0" smtClean="0">
                <a:solidFill>
                  <a:srgbClr val="FF0000"/>
                </a:solidFill>
              </a:rPr>
              <a:t>return</a:t>
            </a:r>
            <a:r>
              <a:rPr lang="zh-CN" altLang="en-US" sz="1600" dirty="0" smtClean="0">
                <a:solidFill>
                  <a:srgbClr val="FF0000"/>
                </a:solidFill>
              </a:rPr>
              <a:t>，将立刻结束当前函数的运行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1600" dirty="0" smtClean="0">
                <a:solidFill>
                  <a:srgbClr val="FF0000"/>
                </a:solidFill>
              </a:rPr>
              <a:t>在程序任意地方用</a:t>
            </a:r>
            <a:r>
              <a:rPr lang="en-US" altLang="zh-CN" sz="1600" dirty="0" smtClean="0">
                <a:solidFill>
                  <a:srgbClr val="FF0000"/>
                </a:solidFill>
              </a:rPr>
              <a:t>exit</a:t>
            </a:r>
            <a:r>
              <a:rPr lang="zh-CN" altLang="en-US" sz="1600" dirty="0" smtClean="0">
                <a:solidFill>
                  <a:srgbClr val="FF0000"/>
                </a:solidFill>
              </a:rPr>
              <a:t>函数，将立刻结束整个程序的运行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命令行参数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函数指针是存储函数地址的指针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函数指针与数据指针相异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函数指针值在代码区，数据指针值在其他三个区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函数指针与数据指针不能类型转换</a:t>
            </a:r>
          </a:p>
          <a:p>
            <a:pPr eaLnBrk="1" hangingPunct="1"/>
            <a:r>
              <a:rPr lang="zh-CN" altLang="en-US" sz="2000" dirty="0" smtClean="0"/>
              <a:t>函数指针的定义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(*</a:t>
            </a:r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) (char a, char b);</a:t>
            </a:r>
          </a:p>
          <a:p>
            <a:pPr lvl="1">
              <a:buNone/>
            </a:pPr>
            <a:r>
              <a:rPr lang="en-US" altLang="zh-CN" sz="1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sz="1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注意：括号在函数指针中的使用</a:t>
            </a:r>
            <a:endParaRPr lang="en-US" altLang="zh-CN" sz="1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r>
              <a:rPr lang="en-US" altLang="zh-CN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</a:t>
            </a:r>
            <a:r>
              <a:rPr lang="zh-CN" altLang="en-US" sz="1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对比： </a:t>
            </a:r>
            <a:endParaRPr lang="en-US" altLang="zh-CN" sz="16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 (char a, char b);</a:t>
            </a:r>
          </a:p>
          <a:p>
            <a:pPr lvl="1"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定义一个函数，函数名是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，</a:t>
            </a:r>
            <a:r>
              <a:rPr lang="zh-CN" altLang="en-US" sz="1600" dirty="0" smtClean="0"/>
              <a:t>函数返回值为整数指针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func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 (char a, char b);</a:t>
            </a:r>
          </a:p>
          <a:p>
            <a:pPr lvl="1"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定义一个函数指针，指针名是</a:t>
            </a:r>
            <a:r>
              <a:rPr lang="en-US" altLang="zh-CN" sz="1600" dirty="0" err="1" smtClean="0"/>
              <a:t>func</a:t>
            </a:r>
            <a:r>
              <a:rPr lang="zh-CN" altLang="en-US" sz="1600" dirty="0" smtClean="0"/>
              <a:t>，它将指向某个函数，但现在不知道，只知道函数将接受两个字符参数，并返回一个整数值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（自学）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函数指针的基本示例</a:t>
            </a:r>
            <a:endParaRPr lang="en-US" altLang="zh-CN" sz="2000" dirty="0" smtClean="0"/>
          </a:p>
          <a:p>
            <a:pPr eaLnBrk="1" hangingPunct="1">
              <a:buNone/>
            </a:pP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void main(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argc,char</a:t>
            </a:r>
            <a:r>
              <a:rPr lang="en-US" altLang="zh-CN" sz="1800" dirty="0" smtClean="0"/>
              <a:t>* </a:t>
            </a:r>
            <a:r>
              <a:rPr lang="en-US" altLang="zh-CN" sz="1800" dirty="0" err="1" smtClean="0"/>
              <a:t>argv</a:t>
            </a:r>
            <a:r>
              <a:rPr lang="en-US" altLang="zh-CN" sz="1800" dirty="0" smtClean="0"/>
              <a:t>[])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(*f1) 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v1); //</a:t>
            </a:r>
            <a:r>
              <a:rPr lang="zh-CN" altLang="en-US" sz="1600" dirty="0" smtClean="0"/>
              <a:t>定义函数指针</a:t>
            </a:r>
            <a:r>
              <a:rPr lang="en-US" altLang="zh-CN" sz="1600" dirty="0" smtClean="0"/>
              <a:t>f1</a:t>
            </a:r>
          </a:p>
          <a:p>
            <a:pPr eaLnBrk="1" hangingPunct="1">
              <a:buNone/>
            </a:pPr>
            <a:r>
              <a:rPr lang="en-US" altLang="zh-CN" sz="1600" dirty="0" smtClean="0"/>
              <a:t>  double (*f2) (double v2); //</a:t>
            </a:r>
            <a:r>
              <a:rPr lang="zh-CN" altLang="en-US" sz="1600" dirty="0" smtClean="0"/>
              <a:t>定义函数指针</a:t>
            </a:r>
            <a:r>
              <a:rPr lang="en-US" altLang="zh-CN" sz="1600" dirty="0" smtClean="0"/>
              <a:t>f2</a:t>
            </a:r>
          </a:p>
          <a:p>
            <a:pPr eaLnBrk="1" hangingPunct="1"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*p;</a:t>
            </a:r>
          </a:p>
          <a:p>
            <a:pPr eaLnBrk="1" hangingPunct="1">
              <a:buNone/>
            </a:pPr>
            <a:r>
              <a:rPr lang="en-US" altLang="zh-CN" sz="1600" dirty="0" smtClean="0"/>
              <a:t>  f1 = p;  //error</a:t>
            </a:r>
            <a:r>
              <a:rPr lang="zh-CN" altLang="en-US" sz="1600" dirty="0" smtClean="0"/>
              <a:t>，函数指针和变量指针不能转换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p = f1; //error</a:t>
            </a:r>
            <a:r>
              <a:rPr lang="zh-CN" altLang="en-US" sz="1600" dirty="0" smtClean="0"/>
              <a:t>，函数指针和变量指针不能转换</a:t>
            </a: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smtClean="0"/>
              <a:t>f1 = Triple; //ok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f1</a:t>
            </a:r>
            <a:r>
              <a:rPr lang="zh-CN" altLang="en-US" sz="1600" dirty="0" smtClean="0"/>
              <a:t>指向函数</a:t>
            </a:r>
            <a:r>
              <a:rPr lang="en-US" altLang="zh-CN" sz="1600" dirty="0" smtClean="0"/>
              <a:t>Triple</a:t>
            </a:r>
          </a:p>
          <a:p>
            <a:pPr eaLnBrk="1" hangingPunct="1">
              <a:buNone/>
            </a:pPr>
            <a:r>
              <a:rPr lang="en-US" altLang="zh-CN" sz="1600" dirty="0" smtClean="0"/>
              <a:t>f1 = Triple(7); //error</a:t>
            </a:r>
            <a:r>
              <a:rPr lang="zh-CN" altLang="en-US" sz="1600" dirty="0" smtClean="0"/>
              <a:t>，不能带参数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f2 = Quadruple; //ok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f2</a:t>
            </a:r>
            <a:r>
              <a:rPr lang="zh-CN" altLang="en-US" sz="1600" dirty="0" smtClean="0"/>
              <a:t>指向函数</a:t>
            </a:r>
            <a:r>
              <a:rPr lang="en-US" altLang="zh-CN" sz="1600" dirty="0" smtClean="0"/>
              <a:t>Quadruple</a:t>
            </a:r>
          </a:p>
          <a:p>
            <a:pPr eaLnBrk="1" hangingPunct="1">
              <a:buNone/>
            </a:pPr>
            <a:r>
              <a:rPr lang="en-US" altLang="zh-CN" sz="1600" dirty="0" smtClean="0"/>
              <a:t>f1 = f2;  //error</a:t>
            </a:r>
            <a:r>
              <a:rPr lang="zh-CN" altLang="en-US" sz="1600" dirty="0" smtClean="0"/>
              <a:t>，两个函数定义不一致</a:t>
            </a: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&lt;&lt;f1(7)&lt;&lt;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//ok, </a:t>
            </a:r>
            <a:r>
              <a:rPr lang="zh-CN" altLang="en-US" sz="1600" dirty="0" smtClean="0"/>
              <a:t>调用函数指针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&lt;&lt;f2(5.55)&lt;&lt;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//ok, </a:t>
            </a:r>
            <a:r>
              <a:rPr lang="zh-CN" altLang="en-US" sz="1600" dirty="0" smtClean="0"/>
              <a:t>调用函数指针</a:t>
            </a:r>
            <a:endParaRPr lang="en-US" altLang="zh-CN" sz="1600" dirty="0" smtClean="0"/>
          </a:p>
          <a:p>
            <a:pPr eaLnBrk="1" hangingPunct="1">
              <a:buNone/>
            </a:pP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lvl="1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（自学）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29256" y="1785926"/>
            <a:ext cx="3500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Triple(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a)</a:t>
            </a:r>
          </a:p>
          <a:p>
            <a:pPr eaLnBrk="1" hangingPunct="1">
              <a:buNone/>
            </a:pPr>
            <a:r>
              <a:rPr lang="en-US" altLang="zh-CN" sz="1600" dirty="0" smtClean="0"/>
              <a:t>{ return a*3; }</a:t>
            </a:r>
          </a:p>
          <a:p>
            <a:pPr eaLnBrk="1" hangingPunct="1">
              <a:buNone/>
            </a:pPr>
            <a:endParaRPr lang="en-US" altLang="zh-CN" sz="1600" dirty="0" smtClean="0"/>
          </a:p>
          <a:p>
            <a:pPr eaLnBrk="1" hangingPunct="1">
              <a:buNone/>
            </a:pPr>
            <a:r>
              <a:rPr lang="en-US" altLang="zh-CN" sz="1600" dirty="0" smtClean="0"/>
              <a:t>double </a:t>
            </a:r>
            <a:r>
              <a:rPr lang="en-US" altLang="zh-CN" sz="1600" dirty="0" err="1" smtClean="0"/>
              <a:t>Quadrple</a:t>
            </a:r>
            <a:r>
              <a:rPr lang="en-US" altLang="zh-CN" sz="1600" dirty="0" smtClean="0"/>
              <a:t>(double b)</a:t>
            </a:r>
          </a:p>
          <a:p>
            <a:pPr eaLnBrk="1" hangingPunct="1">
              <a:buNone/>
            </a:pPr>
            <a:r>
              <a:rPr lang="en-US" altLang="zh-CN" sz="1600" dirty="0" smtClean="0"/>
              <a:t>{ return b*4;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指针概念</a:t>
            </a:r>
            <a:endParaRPr lang="en-US" altLang="zh-CN" dirty="0" smtClean="0"/>
          </a:p>
          <a:p>
            <a:r>
              <a:rPr lang="zh-CN" altLang="en-US" dirty="0" smtClean="0"/>
              <a:t>指针基本用法</a:t>
            </a:r>
            <a:endParaRPr lang="en-US" altLang="zh-CN" dirty="0" smtClean="0"/>
          </a:p>
          <a:p>
            <a:r>
              <a:rPr lang="zh-CN" altLang="en-US" dirty="0" smtClean="0"/>
              <a:t>指针与数组</a:t>
            </a:r>
            <a:endParaRPr lang="en-US" altLang="zh-CN" dirty="0" smtClean="0"/>
          </a:p>
          <a:p>
            <a:r>
              <a:rPr lang="zh-CN" altLang="en-US" dirty="0" smtClean="0"/>
              <a:t>堆内存分配</a:t>
            </a:r>
            <a:endParaRPr lang="en-US" altLang="zh-CN" dirty="0" smtClean="0"/>
          </a:p>
          <a:p>
            <a:r>
              <a:rPr lang="zh-CN" altLang="en-US" dirty="0" smtClean="0"/>
              <a:t>指针与常量</a:t>
            </a:r>
            <a:endParaRPr lang="en-US" altLang="zh-CN" dirty="0" smtClean="0"/>
          </a:p>
          <a:p>
            <a:r>
              <a:rPr lang="zh-CN" altLang="en-US" dirty="0" smtClean="0"/>
              <a:t>指针与函数</a:t>
            </a:r>
            <a:endParaRPr lang="en-US" altLang="zh-CN" dirty="0" smtClean="0"/>
          </a:p>
          <a:p>
            <a:r>
              <a:rPr lang="zh-CN" altLang="en-US" dirty="0" smtClean="0"/>
              <a:t>指针与字符串</a:t>
            </a:r>
            <a:endParaRPr lang="en-US" altLang="zh-CN" dirty="0" smtClean="0"/>
          </a:p>
          <a:p>
            <a:r>
              <a:rPr lang="zh-CN" altLang="en-US" dirty="0" smtClean="0"/>
              <a:t>指针数组</a:t>
            </a:r>
            <a:endParaRPr lang="en-US" altLang="zh-CN" dirty="0" smtClean="0"/>
          </a:p>
          <a:p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可以用</a:t>
            </a:r>
            <a:r>
              <a:rPr lang="en-US" altLang="zh-CN" sz="2000" dirty="0" err="1" smtClean="0"/>
              <a:t>typedef</a:t>
            </a:r>
            <a:r>
              <a:rPr lang="zh-CN" altLang="en-US" sz="2000" dirty="0" smtClean="0"/>
              <a:t>简化函数指针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Triple(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	return a*3; }</a:t>
            </a:r>
          </a:p>
          <a:p>
            <a:pPr eaLnBrk="1" hangingPunct="1">
              <a:buNone/>
            </a:pP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void main(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argc,char</a:t>
            </a:r>
            <a:r>
              <a:rPr lang="en-US" altLang="zh-CN" sz="1800" dirty="0" smtClean="0"/>
              <a:t>* </a:t>
            </a:r>
            <a:r>
              <a:rPr lang="en-US" altLang="zh-CN" sz="1800" dirty="0" err="1" smtClean="0"/>
              <a:t>argv</a:t>
            </a:r>
            <a:r>
              <a:rPr lang="en-US" altLang="zh-CN" sz="1800" dirty="0" smtClean="0"/>
              <a:t>[])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</a:t>
            </a:r>
            <a:r>
              <a:rPr lang="en-US" altLang="zh-CN" sz="1800" dirty="0" err="1" smtClean="0"/>
              <a:t>typedef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(*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)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v1);</a:t>
            </a:r>
          </a:p>
          <a:p>
            <a:pPr eaLnBrk="1" hangingPunct="1">
              <a:buNone/>
            </a:pP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 f1;</a:t>
            </a:r>
          </a:p>
          <a:p>
            <a:pPr eaLnBrk="1" hangingPunct="1">
              <a:buNone/>
            </a:pPr>
            <a:r>
              <a:rPr lang="en-US" altLang="zh-CN" sz="1800" dirty="0" smtClean="0"/>
              <a:t>f1 = Triple; </a:t>
            </a:r>
          </a:p>
          <a:p>
            <a:pPr eaLnBrk="1" hangingPunct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 = f1(7); </a:t>
            </a:r>
          </a:p>
          <a:p>
            <a:pPr eaLnBrk="1" hangingPunct="1">
              <a:buNone/>
            </a:pPr>
            <a:r>
              <a:rPr lang="en-US" altLang="zh-CN" sz="1800" dirty="0" smtClean="0"/>
              <a:t>}</a:t>
            </a:r>
          </a:p>
          <a:p>
            <a:pPr lvl="1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（自学）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函数指针作为函数参数使用</a:t>
            </a:r>
            <a:endParaRPr lang="en-US" altLang="zh-CN" sz="2000" dirty="0" smtClean="0"/>
          </a:p>
          <a:p>
            <a:pPr eaLnBrk="1" hangingPunct="1">
              <a:buNone/>
            </a:pP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double sigma(double(*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)(double), double dl, double du)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double </a:t>
            </a:r>
            <a:r>
              <a:rPr lang="en-US" altLang="zh-CN" sz="1800" dirty="0" err="1" smtClean="0"/>
              <a:t>dt</a:t>
            </a:r>
            <a:r>
              <a:rPr lang="en-US" altLang="zh-CN" sz="1800" dirty="0" smtClean="0"/>
              <a:t>=0.0;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for(double d=dl; d&lt;du; d+=0.1)</a:t>
            </a:r>
          </a:p>
          <a:p>
            <a:pPr eaLnBrk="1" hangingPunct="1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dt</a:t>
            </a:r>
            <a:r>
              <a:rPr lang="en-US" altLang="zh-CN" sz="1800" dirty="0" smtClean="0"/>
              <a:t> += 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(d);     //</a:t>
            </a:r>
            <a:r>
              <a:rPr lang="zh-CN" altLang="en-US" sz="1800" dirty="0" smtClean="0"/>
              <a:t>用函数指针调用函数</a:t>
            </a:r>
          </a:p>
          <a:p>
            <a:pPr eaLnBrk="1" hangingPunct="1"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return </a:t>
            </a:r>
            <a:r>
              <a:rPr lang="en-US" altLang="zh-CN" sz="1800" dirty="0" err="1" smtClean="0"/>
              <a:t>dt</a:t>
            </a:r>
            <a:r>
              <a:rPr lang="en-US" altLang="zh-CN" sz="1800" dirty="0" smtClean="0"/>
              <a:t>;</a:t>
            </a:r>
          </a:p>
          <a:p>
            <a:pPr eaLnBrk="1" hangingPunct="1">
              <a:buNone/>
            </a:pPr>
            <a:r>
              <a:rPr lang="en-US" altLang="zh-CN" sz="1800" dirty="0" smtClean="0"/>
              <a:t>}</a:t>
            </a:r>
          </a:p>
          <a:p>
            <a:pPr eaLnBrk="1" hangingPunct="1">
              <a:buNone/>
            </a:pPr>
            <a:r>
              <a:rPr lang="en-US" altLang="zh-CN" sz="1800" dirty="0" smtClean="0"/>
              <a:t>void main()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double </a:t>
            </a:r>
            <a:r>
              <a:rPr lang="en-US" altLang="zh-CN" sz="1800" dirty="0" err="1" smtClean="0"/>
              <a:t>dsum</a:t>
            </a:r>
            <a:r>
              <a:rPr lang="en-US" altLang="zh-CN" sz="1800" dirty="0" smtClean="0"/>
              <a:t>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dsum</a:t>
            </a:r>
            <a:r>
              <a:rPr lang="en-US" altLang="zh-CN" sz="1800" dirty="0" smtClean="0"/>
              <a:t>=sigma(sin, 0.1, 1.0);    //sin</a:t>
            </a:r>
            <a:r>
              <a:rPr lang="zh-CN" altLang="en-US" sz="1800" dirty="0" smtClean="0"/>
              <a:t>函数为实参赋给函数指针</a:t>
            </a:r>
            <a:r>
              <a:rPr lang="en-US" altLang="zh-CN" sz="1800" dirty="0" err="1" smtClean="0"/>
              <a:t>func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&lt;&lt;"the sum of sin from 0.1 to 1.0 is " &lt;&lt;</a:t>
            </a:r>
            <a:r>
              <a:rPr lang="en-US" altLang="zh-CN" sz="1800" dirty="0" err="1" smtClean="0"/>
              <a:t>dsum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eaLnBrk="1" hangingPunct="1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dsum</a:t>
            </a:r>
            <a:r>
              <a:rPr lang="en-US" altLang="zh-CN" sz="1800" dirty="0" smtClean="0"/>
              <a:t>=sigma(</a:t>
            </a:r>
            <a:r>
              <a:rPr lang="en-US" altLang="zh-CN" sz="1800" dirty="0" err="1" smtClean="0"/>
              <a:t>cos</a:t>
            </a:r>
            <a:r>
              <a:rPr lang="en-US" altLang="zh-CN" sz="1800" dirty="0" smtClean="0"/>
              <a:t>, 0.5, 3.0);    //</a:t>
            </a:r>
            <a:r>
              <a:rPr lang="en-US" altLang="zh-CN" sz="1800" dirty="0" err="1" smtClean="0"/>
              <a:t>cos</a:t>
            </a:r>
            <a:r>
              <a:rPr lang="zh-CN" altLang="en-US" sz="1800" dirty="0" smtClean="0"/>
              <a:t>函数赋给函数指针</a:t>
            </a:r>
            <a:r>
              <a:rPr lang="en-US" altLang="zh-CN" sz="1800" dirty="0" err="1" smtClean="0"/>
              <a:t>fp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&lt;&lt;"the sum of </a:t>
            </a:r>
            <a:r>
              <a:rPr lang="en-US" altLang="zh-CN" sz="1800" dirty="0" err="1" smtClean="0"/>
              <a:t>cos</a:t>
            </a:r>
            <a:r>
              <a:rPr lang="en-US" altLang="zh-CN" sz="1800" dirty="0" smtClean="0"/>
              <a:t> from 0.5 to 3.0 is " &lt;&lt;</a:t>
            </a:r>
            <a:r>
              <a:rPr lang="en-US" altLang="zh-CN" sz="1800" dirty="0" err="1" smtClean="0"/>
              <a:t>dsum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eaLnBrk="1" hangingPunct="1">
              <a:buNone/>
            </a:pPr>
            <a:r>
              <a:rPr lang="en-US" altLang="zh-CN" sz="1800" dirty="0" smtClean="0"/>
              <a:t>}</a:t>
            </a:r>
          </a:p>
          <a:p>
            <a:pPr lvl="1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（自学）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5643602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函数指针可构成指针数组</a:t>
            </a:r>
            <a:endParaRPr lang="en-US" altLang="zh-CN" sz="1400" dirty="0" smtClean="0"/>
          </a:p>
          <a:p>
            <a:pPr eaLnBrk="1" hangingPunct="1">
              <a:buNone/>
            </a:pPr>
            <a:r>
              <a:rPr lang="en-US" altLang="zh-CN" sz="1400" dirty="0" smtClean="0"/>
              <a:t>void main()</a:t>
            </a:r>
          </a:p>
          <a:p>
            <a:pPr eaLnBrk="1" hangingPunct="1">
              <a:buNone/>
            </a:pPr>
            <a:r>
              <a:rPr lang="en-US" altLang="zh-CN" sz="1400" dirty="0" smtClean="0"/>
              <a:t>{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choice;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do{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&lt;&lt;"1--display good\n"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   &lt;&lt;"2--</a:t>
            </a:r>
            <a:r>
              <a:rPr lang="en-US" altLang="zh-CN" sz="1400" dirty="0" err="1" smtClean="0"/>
              <a:t>dispaly</a:t>
            </a:r>
            <a:r>
              <a:rPr lang="en-US" altLang="zh-CN" sz="1400" dirty="0" smtClean="0"/>
              <a:t> better\n"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   &lt;&lt;"3--</a:t>
            </a:r>
            <a:r>
              <a:rPr lang="en-US" altLang="zh-CN" sz="1400" dirty="0" err="1" smtClean="0"/>
              <a:t>dispaly</a:t>
            </a:r>
            <a:r>
              <a:rPr lang="en-US" altLang="zh-CN" sz="1400" dirty="0" smtClean="0"/>
              <a:t> best\n"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   &lt;&lt;"0--exit\n"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   &lt;&lt;"Enter your choice: ";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 &gt;&gt;choice;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switch(choice){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case 1: fun[0]();  break;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case 2: fun[1]();  break;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case 3: fun[2]();  break;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case 0: return;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defaut:cout</a:t>
            </a:r>
            <a:r>
              <a:rPr lang="en-US" altLang="zh-CN" sz="1400" dirty="0" smtClean="0"/>
              <a:t>&lt;&lt;"you entered a wrong key.\n";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}</a:t>
            </a:r>
          </a:p>
          <a:p>
            <a:pPr eaLnBrk="1" hangingPunct="1">
              <a:buNone/>
            </a:pPr>
            <a:r>
              <a:rPr lang="en-US" altLang="zh-CN" sz="1400" dirty="0" smtClean="0"/>
              <a:t>  }while(choice);</a:t>
            </a:r>
          </a:p>
          <a:p>
            <a:pPr eaLnBrk="1" hangingPunct="1">
              <a:buNone/>
            </a:pPr>
            <a:r>
              <a:rPr lang="en-US" altLang="zh-CN" sz="1400" dirty="0" smtClean="0"/>
              <a:t>}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（自学）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9058" y="1714488"/>
            <a:ext cx="5072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1400" dirty="0" err="1" smtClean="0"/>
              <a:t>typedef</a:t>
            </a:r>
            <a:r>
              <a:rPr lang="en-US" altLang="zh-CN" sz="1400" dirty="0" smtClean="0"/>
              <a:t> void (*</a:t>
            </a:r>
            <a:r>
              <a:rPr lang="en-US" altLang="zh-CN" sz="1400" dirty="0" err="1" smtClean="0"/>
              <a:t>MenuFun</a:t>
            </a:r>
            <a:r>
              <a:rPr lang="en-US" altLang="zh-CN" sz="1400" dirty="0" smtClean="0"/>
              <a:t>)();    //</a:t>
            </a:r>
            <a:r>
              <a:rPr lang="zh-CN" altLang="en-US" sz="1400" dirty="0" smtClean="0"/>
              <a:t>声明函数指针类型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400" dirty="0" smtClean="0"/>
              <a:t>void f1(){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&lt;&lt;“good!“&lt;&lt;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}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400" dirty="0" smtClean="0"/>
              <a:t>void f2(){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&lt;&lt;“better!"&lt;&lt;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}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400" dirty="0" smtClean="0"/>
              <a:t>void f3(){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&lt;&lt;“best!"&lt;&lt;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}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400" dirty="0" err="1" smtClean="0"/>
              <a:t>MenuFun</a:t>
            </a:r>
            <a:r>
              <a:rPr lang="en-US" altLang="zh-CN" sz="1400" dirty="0" smtClean="0"/>
              <a:t> fun[]={f1,f2,f3};    //</a:t>
            </a:r>
            <a:r>
              <a:rPr lang="zh-CN" altLang="en-US" sz="1400" dirty="0" smtClean="0"/>
              <a:t>全局函数指针数组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215370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函数指针可以作为函数返回值</a:t>
            </a:r>
            <a:endParaRPr lang="en-US" altLang="zh-CN" sz="1400" dirty="0" smtClean="0"/>
          </a:p>
          <a:p>
            <a:pPr eaLnBrk="1" hangingPunct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Triple(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	return a*3; }</a:t>
            </a:r>
          </a:p>
          <a:p>
            <a:pPr eaLnBrk="1" hangingPunct="1">
              <a:buNone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Fourtimes</a:t>
            </a:r>
            <a:r>
              <a:rPr lang="en-US" altLang="zh-CN" sz="1800" dirty="0" smtClean="0"/>
              <a:t>(double b)</a:t>
            </a:r>
          </a:p>
          <a:p>
            <a:pPr eaLnBrk="1" hangingPunct="1">
              <a:buNone/>
            </a:pPr>
            <a:r>
              <a:rPr lang="en-US" altLang="zh-CN" sz="1800" dirty="0" smtClean="0"/>
              <a:t>{ return b*4; }</a:t>
            </a:r>
          </a:p>
          <a:p>
            <a:pPr eaLnBrk="1" hangingPunct="1">
              <a:buNone/>
            </a:pP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err="1" smtClean="0"/>
              <a:t>typedef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(*</a:t>
            </a:r>
            <a:r>
              <a:rPr lang="en-US" altLang="zh-CN" sz="1800" dirty="0" err="1" smtClean="0"/>
              <a:t>tp</a:t>
            </a:r>
            <a:r>
              <a:rPr lang="en-US" altLang="zh-CN" sz="1800" dirty="0" smtClean="0"/>
              <a:t>)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v1);</a:t>
            </a:r>
          </a:p>
          <a:p>
            <a:pPr>
              <a:buNone/>
            </a:pPr>
            <a:r>
              <a:rPr lang="en-US" altLang="zh-CN" sz="1800" dirty="0" err="1" smtClean="0"/>
              <a:t>typedef</a:t>
            </a:r>
            <a:r>
              <a:rPr lang="en-US" altLang="zh-CN" sz="1800" dirty="0" smtClean="0"/>
              <a:t> double (*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) (double v2);</a:t>
            </a:r>
          </a:p>
          <a:p>
            <a:pPr eaLnBrk="1" hangingPunct="1">
              <a:buNone/>
            </a:pPr>
            <a:r>
              <a:rPr lang="en-US" altLang="zh-CN" sz="1800" dirty="0" err="1" smtClean="0"/>
              <a:t>tp</a:t>
            </a:r>
            <a:r>
              <a:rPr lang="en-US" altLang="zh-CN" sz="1800" dirty="0" smtClean="0"/>
              <a:t> test(</a:t>
            </a:r>
            <a:r>
              <a:rPr lang="en-US" altLang="zh-CN" sz="1800" dirty="0" err="1" smtClean="0"/>
              <a:t>tp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);</a:t>
            </a:r>
          </a:p>
          <a:p>
            <a:pPr eaLnBrk="1" hangingPunct="1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最后一句是定义一个函数，函数返回值是一个类型为</a:t>
            </a:r>
            <a:r>
              <a:rPr lang="en-US" altLang="zh-CN" sz="1800" dirty="0" err="1" smtClean="0"/>
              <a:t>tp</a:t>
            </a:r>
            <a:r>
              <a:rPr lang="zh-CN" altLang="en-US" sz="1800" dirty="0" smtClean="0"/>
              <a:t>的函数指针</a:t>
            </a:r>
            <a:endParaRPr lang="en-US" altLang="zh-CN" sz="1800" dirty="0" smtClean="0"/>
          </a:p>
          <a:p>
            <a:pPr eaLnBrk="1" hangingPunct="1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函数参数是类型分别为</a:t>
            </a:r>
            <a:r>
              <a:rPr lang="en-US" altLang="zh-CN" sz="1800" dirty="0" err="1" smtClean="0"/>
              <a:t>tp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fp</a:t>
            </a:r>
            <a:r>
              <a:rPr lang="zh-CN" altLang="en-US" sz="1800" dirty="0" smtClean="0"/>
              <a:t>的两个函数指针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（自学）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指针，存储其他变量或函数的地址的一种变量，用于间接访问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变量名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内存地址；变量类型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内存空间大小；变量值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内存数值</a:t>
            </a:r>
            <a:endParaRPr lang="en-US" altLang="zh-CN" sz="1800" dirty="0" smtClean="0"/>
          </a:p>
          <a:p>
            <a:r>
              <a:rPr lang="zh-CN" altLang="en-US" sz="1800" dirty="0" smtClean="0"/>
              <a:t>指针的定义与使用：</a:t>
            </a:r>
            <a:r>
              <a:rPr lang="en-US" altLang="zh-CN" sz="1800" dirty="0" smtClean="0"/>
              <a:t>*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&amp;</a:t>
            </a:r>
            <a:r>
              <a:rPr lang="zh-CN" altLang="en-US" sz="1800" dirty="0" smtClean="0"/>
              <a:t>的使用</a:t>
            </a:r>
            <a:endParaRPr lang="en-US" altLang="zh-CN" sz="1800" dirty="0" smtClean="0"/>
          </a:p>
          <a:p>
            <a:r>
              <a:rPr lang="zh-CN" altLang="en-US" sz="1800" dirty="0" smtClean="0"/>
              <a:t>指针的运算：相加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相减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两指针变量：只能相减，相加、相乘、相除都无意义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单指针，加减有意义，乘除无意义，</a:t>
            </a:r>
            <a:r>
              <a:rPr lang="en-US" altLang="zh-CN" sz="1600" dirty="0" smtClean="0"/>
              <a:t>++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的应用</a:t>
            </a:r>
            <a:endParaRPr lang="en-US" altLang="zh-CN" sz="1600" dirty="0" smtClean="0"/>
          </a:p>
          <a:p>
            <a:r>
              <a:rPr lang="zh-CN" altLang="en-US" sz="1800" dirty="0" smtClean="0"/>
              <a:t>指针在数组的应用：指针等价数组名，指针</a:t>
            </a:r>
            <a:r>
              <a:rPr lang="en-US" altLang="zh-CN" sz="1800" dirty="0" smtClean="0"/>
              <a:t>+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等价数组下标</a:t>
            </a:r>
            <a:endParaRPr lang="en-US" altLang="zh-CN" sz="1800" dirty="0" smtClean="0"/>
          </a:p>
          <a:p>
            <a:r>
              <a:rPr lang="zh-CN" altLang="en-US" sz="1800" dirty="0" smtClean="0"/>
              <a:t>堆内存：</a:t>
            </a:r>
            <a:r>
              <a:rPr lang="en-US" altLang="zh-CN" sz="1600" dirty="0" smtClean="0"/>
              <a:t>new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delete</a:t>
            </a:r>
            <a:r>
              <a:rPr lang="zh-CN" altLang="en-US" sz="1600" dirty="0" smtClean="0"/>
              <a:t>的用法，动态创建一维数组、二维数组</a:t>
            </a:r>
            <a:endParaRPr lang="en-US" altLang="zh-CN" sz="1600" dirty="0" smtClean="0"/>
          </a:p>
          <a:p>
            <a:r>
              <a:rPr lang="zh-CN" altLang="en-US" sz="1800" dirty="0" smtClean="0"/>
              <a:t>指针与常量：常量指针和指针常量</a:t>
            </a:r>
            <a:endParaRPr lang="en-US" altLang="zh-CN" sz="1800" dirty="0" smtClean="0"/>
          </a:p>
          <a:p>
            <a:r>
              <a:rPr lang="zh-CN" altLang="en-US" sz="1800" dirty="0" smtClean="0"/>
              <a:t>指针与函数：指针作为函数参数、返回值的用法</a:t>
            </a:r>
            <a:endParaRPr lang="en-US" altLang="zh-CN" sz="1800" dirty="0" smtClean="0"/>
          </a:p>
          <a:p>
            <a:r>
              <a:rPr lang="zh-CN" altLang="en-US" sz="1800" dirty="0" smtClean="0"/>
              <a:t>指针与字符串：指针、字符串变量名、数组变量名都是等价</a:t>
            </a:r>
            <a:endParaRPr lang="en-US" altLang="zh-CN" sz="1600" dirty="0" smtClean="0"/>
          </a:p>
          <a:p>
            <a:r>
              <a:rPr lang="zh-CN" altLang="en-US" sz="1800" dirty="0" smtClean="0"/>
              <a:t>指针与数组：指针数组和数组指针</a:t>
            </a:r>
            <a:endParaRPr lang="en-US" altLang="zh-CN" sz="1800" dirty="0" smtClean="0"/>
          </a:p>
          <a:p>
            <a:r>
              <a:rPr lang="zh-CN" altLang="en-US" sz="1800" dirty="0" smtClean="0"/>
              <a:t>命令行参数：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的外部应用</a:t>
            </a:r>
            <a:endParaRPr lang="en-US" altLang="zh-CN" sz="1800" dirty="0" smtClean="0"/>
          </a:p>
          <a:p>
            <a:r>
              <a:rPr lang="zh-CN" altLang="en-US" sz="1800" dirty="0" smtClean="0"/>
              <a:t>函数指针的用法</a:t>
            </a:r>
            <a:endParaRPr lang="en-US" altLang="zh-CN" sz="16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本章总结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第九章 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引用的概念</a:t>
            </a:r>
            <a:endParaRPr lang="en-US" altLang="zh-CN" dirty="0" smtClean="0"/>
          </a:p>
          <a:p>
            <a:r>
              <a:rPr lang="zh-CN" altLang="en-US" dirty="0" smtClean="0"/>
              <a:t>引用的操作</a:t>
            </a:r>
            <a:endParaRPr lang="en-US" altLang="zh-CN" dirty="0" smtClean="0"/>
          </a:p>
          <a:p>
            <a:r>
              <a:rPr lang="zh-CN" altLang="en-US" dirty="0" smtClean="0"/>
              <a:t>引用的类型</a:t>
            </a:r>
            <a:endParaRPr lang="en-US" altLang="zh-CN" dirty="0" smtClean="0"/>
          </a:p>
          <a:p>
            <a:r>
              <a:rPr lang="zh-CN" altLang="en-US" dirty="0" smtClean="0"/>
              <a:t>引用与函数</a:t>
            </a:r>
            <a:endParaRPr lang="en-US" altLang="zh-CN" dirty="0" smtClean="0"/>
          </a:p>
          <a:p>
            <a:r>
              <a:rPr lang="zh-CN" altLang="en-US" dirty="0" smtClean="0"/>
              <a:t>限定引用</a:t>
            </a:r>
            <a:endParaRPr lang="en-US" altLang="zh-CN" dirty="0" smtClean="0"/>
          </a:p>
          <a:p>
            <a:r>
              <a:rPr lang="zh-CN" altLang="en-US" dirty="0" smtClean="0"/>
              <a:t>函数调用作为左值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33CC"/>
                </a:solidFill>
              </a:rPr>
              <a:t>引用</a:t>
            </a:r>
            <a:r>
              <a:rPr lang="zh-CN" altLang="en-US" dirty="0" smtClean="0"/>
              <a:t>就是一个变量或对象的别名。当定义引用时，用一个目标对象的名字对引用作初始化，从而让引用和目标对象建立起联系，对引用的操作就是对目标对象的操作。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这好比是在一个班里，有个学生叫“张小明”，同时他有个绰号叫“小猪”，那么班里的同学都明白，叫“张小明”和叫“小猪”实际上都是指同一个人。引用具有类似的概念。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引用的概念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引用的声明需要用到引用运算符“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，其一般形式如下：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类型     </a:t>
            </a:r>
            <a:r>
              <a:rPr lang="en-US" altLang="zh-CN" dirty="0" smtClean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变量＝变量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例如：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a = 10;	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&amp;</a:t>
            </a:r>
            <a:r>
              <a:rPr lang="en-US" altLang="zh-CN" sz="2000" dirty="0" err="1" smtClean="0">
                <a:latin typeface="+mn-ea"/>
              </a:rPr>
              <a:t>ra</a:t>
            </a:r>
            <a:r>
              <a:rPr lang="en-US" altLang="zh-CN" sz="2000" dirty="0" smtClean="0">
                <a:latin typeface="+mn-ea"/>
              </a:rPr>
              <a:t> = a;</a:t>
            </a:r>
          </a:p>
          <a:p>
            <a:pPr eaLnBrk="1" hangingPunct="1">
              <a:buNone/>
            </a:pPr>
            <a:r>
              <a:rPr lang="en-US" altLang="zh-CN" dirty="0" smtClean="0"/>
              <a:t>	 </a:t>
            </a:r>
            <a:r>
              <a:rPr lang="zh-CN" altLang="en-US" sz="2000" dirty="0" smtClean="0"/>
              <a:t>在上面的代码里，定义了一个整型变量，然后声明了对变量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的引用</a:t>
            </a:r>
            <a:r>
              <a:rPr lang="en-US" altLang="zh-CN" sz="2000" dirty="0" err="1" smtClean="0"/>
              <a:t>ra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/>
            <a:r>
              <a:rPr lang="zh-CN" altLang="en-US" dirty="0" smtClean="0"/>
              <a:t>注意引用的声明方法是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FF"/>
                </a:solidFill>
              </a:rPr>
              <a:t>先写上目标对象的数据类型，然后跟引用运算符“</a:t>
            </a:r>
            <a:r>
              <a:rPr lang="en-US" altLang="zh-CN" dirty="0" smtClean="0">
                <a:solidFill>
                  <a:srgbClr val="FF00FF"/>
                </a:solidFill>
              </a:rPr>
              <a:t>&amp;”</a:t>
            </a:r>
            <a:r>
              <a:rPr lang="zh-CN" altLang="en-US" dirty="0" smtClean="0">
                <a:solidFill>
                  <a:srgbClr val="FF00FF"/>
                </a:solidFill>
              </a:rPr>
              <a:t>，接着写引用的名字。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引用的概念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引用不是独立的变量，编译系统不给它分配存储单元。因此建立引用只有声明，没有定义，只是声明和某一个变量的关系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</a:rPr>
              <a:t>声明引用时，必须给引用赋初值。</a:t>
            </a:r>
            <a:endParaRPr lang="en-US" altLang="zh-CN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/>
            <a:r>
              <a:rPr lang="zh-CN" altLang="en-US" dirty="0" smtClean="0">
                <a:latin typeface="Courier New" pitchFamily="49" charset="0"/>
              </a:rPr>
              <a:t>也就是要求声明引用时，其引用的目标对象必须已经定义。这是因为引用仅仅是目标对象的一个别名，如果目标对象都不存在，又怎么会存在别名呢？所以下面的写法是错误的。</a:t>
            </a:r>
            <a:endParaRPr lang="en-US" altLang="zh-CN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urier New" pitchFamily="49" charset="0"/>
              </a:rPr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; </a:t>
            </a:r>
            <a:r>
              <a:rPr lang="en-US" altLang="zh-CN" dirty="0" smtClean="0">
                <a:ea typeface="隶书" pitchFamily="49" charset="-122"/>
              </a:rPr>
              <a:t>//</a:t>
            </a:r>
            <a:r>
              <a:rPr lang="zh-CN" altLang="en-US" dirty="0" smtClean="0">
                <a:ea typeface="隶书" pitchFamily="49" charset="-122"/>
              </a:rPr>
              <a:t>错误，没有给引用初始化</a:t>
            </a:r>
            <a:endParaRPr lang="en-US" altLang="zh-CN" dirty="0" smtClean="0"/>
          </a:p>
          <a:p>
            <a:pPr eaLnBrk="1" hangingPunct="1"/>
            <a:endParaRPr lang="zh-CN" altLang="en-US" dirty="0" smtClean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引用的概念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857232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动态指针：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delete</a:t>
            </a:r>
          </a:p>
          <a:p>
            <a:pPr lvl="1"/>
            <a:r>
              <a:rPr lang="zh-CN" altLang="en-US" sz="1600" dirty="0" smtClean="0"/>
              <a:t>动态变量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动态数组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动态对象的创建：</a:t>
            </a:r>
            <a:r>
              <a:rPr lang="en-US" altLang="zh-CN" sz="1600" dirty="0" smtClean="0"/>
              <a:t>new，</a:t>
            </a:r>
            <a:r>
              <a:rPr lang="zh-CN" altLang="en-US" sz="1600" dirty="0" smtClean="0"/>
              <a:t>即动态空间的分配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释放空间：</a:t>
            </a:r>
            <a:r>
              <a:rPr lang="en-US" altLang="zh-CN" sz="1600" dirty="0" smtClean="0"/>
              <a:t>delete</a:t>
            </a:r>
          </a:p>
          <a:p>
            <a:pPr lvl="1"/>
            <a:r>
              <a:rPr lang="zh-CN" altLang="en-US" sz="1600" dirty="0" smtClean="0"/>
              <a:t>动态数组的创建与释放</a:t>
            </a:r>
            <a:endParaRPr lang="en-US" altLang="zh-CN" sz="1600" dirty="0" smtClean="0"/>
          </a:p>
          <a:p>
            <a:r>
              <a:rPr lang="zh-CN" altLang="en-US" sz="2000" dirty="0" smtClean="0"/>
              <a:t>指针与常量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常量指针：指向常量的指针，</a:t>
            </a:r>
            <a:r>
              <a:rPr lang="en-US" altLang="zh-CN" sz="1600" dirty="0" smtClean="0"/>
              <a:t>const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的左边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指针常量：指针本身是常量，</a:t>
            </a:r>
            <a:r>
              <a:rPr lang="en-US" altLang="zh-CN" sz="1600" dirty="0" smtClean="0"/>
              <a:t>const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的右边</a:t>
            </a:r>
            <a:endParaRPr lang="en-US" altLang="zh-CN" sz="1600" dirty="0" smtClean="0"/>
          </a:p>
          <a:p>
            <a:r>
              <a:rPr lang="zh-CN" altLang="en-US" sz="2000" dirty="0" smtClean="0"/>
              <a:t>指针与函数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指针作为函数参数：传递参数实际是地址，可以是变量地址</a:t>
            </a:r>
            <a:r>
              <a:rPr lang="en-US" altLang="zh-CN" sz="1600" dirty="0" smtClean="0"/>
              <a:t>&amp;</a:t>
            </a:r>
            <a:r>
              <a:rPr lang="en-US" altLang="zh-CN" sz="1600" dirty="0" err="1" smtClean="0"/>
              <a:t>var</a:t>
            </a:r>
            <a:r>
              <a:rPr lang="zh-CN" altLang="en-US" sz="1600" dirty="0" smtClean="0"/>
              <a:t>，或者数组名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指针作为函数返回值：返回内存地址，常用于数组或对象</a:t>
            </a:r>
            <a:endParaRPr lang="en-US" altLang="zh-CN" sz="1600" dirty="0" smtClean="0"/>
          </a:p>
          <a:p>
            <a:r>
              <a:rPr lang="zh-CN" altLang="en-US" sz="2000" dirty="0" smtClean="0"/>
              <a:t>指针与字符串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字符串实质是字符数组，指针用法与数组相同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06" y="7141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一旦声明了引用，那么对引用的所有操作实际上都是对其引用的目标对象的操作。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</a:t>
            </a:r>
            <a:r>
              <a:rPr lang="en-US" altLang="zh-CN" sz="16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dirty="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smtClean="0"/>
              <a:t>void main()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 smtClean="0"/>
              <a:t>{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 = 10;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*pa = &amp;a;		//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的指针</a:t>
            </a: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&amp;</a:t>
            </a:r>
            <a:r>
              <a:rPr lang="en-US" altLang="zh-CN" sz="1600" dirty="0" err="1" smtClean="0"/>
              <a:t>ra</a:t>
            </a:r>
            <a:r>
              <a:rPr lang="en-US" altLang="zh-CN" sz="1600" dirty="0" smtClean="0"/>
              <a:t> = a;   		//a</a:t>
            </a:r>
            <a:r>
              <a:rPr lang="zh-CN" altLang="en-US" sz="1600" dirty="0" smtClean="0"/>
              <a:t>的引用</a:t>
            </a: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* &amp;</a:t>
            </a:r>
            <a:r>
              <a:rPr lang="en-US" altLang="zh-CN" sz="1600" dirty="0" err="1" smtClean="0"/>
              <a:t>rpa</a:t>
            </a:r>
            <a:r>
              <a:rPr lang="en-US" altLang="zh-CN" sz="1600" dirty="0" smtClean="0"/>
              <a:t> = pa; 	//</a:t>
            </a:r>
            <a:r>
              <a:rPr lang="en-US" altLang="zh-CN" sz="1600" dirty="0" err="1" smtClean="0"/>
              <a:t>ra</a:t>
            </a:r>
            <a:r>
              <a:rPr lang="zh-CN" altLang="en-US" sz="1600" dirty="0" smtClean="0"/>
              <a:t>的应用，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表示</a:t>
            </a:r>
            <a:r>
              <a:rPr lang="en-US" altLang="zh-CN" sz="1600" dirty="0" err="1" smtClean="0"/>
              <a:t>rpa</a:t>
            </a:r>
            <a:r>
              <a:rPr lang="zh-CN" altLang="en-US" sz="1600" dirty="0" smtClean="0"/>
              <a:t>引用的类型是整数指针</a:t>
            </a:r>
            <a:endParaRPr lang="en-US" altLang="zh-CN" sz="16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 a &lt;&lt;“--”&lt;&lt;</a:t>
            </a:r>
            <a:r>
              <a:rPr lang="en-US" altLang="zh-CN" sz="1600" dirty="0" err="1" smtClean="0"/>
              <a:t>ra</a:t>
            </a:r>
            <a:r>
              <a:rPr lang="en-US" altLang="zh-CN" sz="1600" dirty="0" smtClean="0"/>
              <a:t>&lt;&lt;“--” &lt;&lt;*pa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</a:t>
            </a:r>
            <a:endParaRPr lang="zh-CN" altLang="en-US" sz="16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 &amp;a &lt;&lt;“--”&lt;&lt;&amp;</a:t>
            </a:r>
            <a:r>
              <a:rPr lang="en-US" altLang="zh-CN" sz="1600" dirty="0" err="1" smtClean="0"/>
              <a:t>ra</a:t>
            </a:r>
            <a:r>
              <a:rPr lang="en-US" altLang="zh-CN" sz="1600" dirty="0" smtClean="0"/>
              <a:t> &lt;&lt;“--” &lt;&lt;pa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</a:t>
            </a:r>
            <a:endParaRPr lang="zh-CN" altLang="en-US" sz="16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rpa</a:t>
            </a:r>
            <a:r>
              <a:rPr lang="en-US" altLang="zh-CN" sz="1600" dirty="0" smtClean="0"/>
              <a:t> = 1000;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 a &lt;&lt;“--”&lt;&lt;</a:t>
            </a:r>
            <a:r>
              <a:rPr lang="en-US" altLang="zh-CN" sz="1600" dirty="0" err="1" smtClean="0"/>
              <a:t>ra</a:t>
            </a:r>
            <a:r>
              <a:rPr lang="en-US" altLang="zh-CN" sz="1600" dirty="0" smtClean="0"/>
              <a:t>&lt;&lt;“--” &lt;&lt;*</a:t>
            </a:r>
            <a:r>
              <a:rPr lang="en-US" altLang="zh-CN" sz="1600" dirty="0" err="1" smtClean="0"/>
              <a:t>rpa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</a:t>
            </a:r>
            <a:endParaRPr lang="zh-CN" altLang="en-US" sz="16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 smtClean="0"/>
              <a:t>}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从运行结果可以看出，对引用的操作实际上就是对其引用的目标对象本身的操作，包括取引用的地址，得到的结果都是和其引用的目标对象的地址是一样的。</a:t>
            </a:r>
            <a:endParaRPr lang="en-US" altLang="zh-CN" dirty="0" smtClean="0">
              <a:latin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</a:rPr>
              <a:t>指针也是变量，所以也可以声明指针的引用，如程序中声明的指针</a:t>
            </a:r>
            <a:r>
              <a:rPr lang="en-US" altLang="zh-CN" dirty="0" smtClean="0">
                <a:latin typeface="+mn-ea"/>
              </a:rPr>
              <a:t>pa</a:t>
            </a:r>
            <a:r>
              <a:rPr lang="zh-CN" altLang="en-US" dirty="0" smtClean="0">
                <a:latin typeface="+mn-ea"/>
              </a:rPr>
              <a:t>的引用</a:t>
            </a:r>
            <a:r>
              <a:rPr lang="en-US" altLang="zh-CN" dirty="0" err="1" smtClean="0">
                <a:latin typeface="+mn-ea"/>
              </a:rPr>
              <a:t>rpa</a:t>
            </a:r>
            <a:r>
              <a:rPr lang="zh-CN" altLang="en-US" dirty="0" smtClean="0">
                <a:latin typeface="+mn-ea"/>
              </a:rPr>
              <a:t>，要注意这种声明方法。</a:t>
            </a: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引用的程序示例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void main()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{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a=10;      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&amp;b=a;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声明</a:t>
            </a:r>
            <a:r>
              <a:rPr lang="en-US" altLang="zh-CN" sz="2000" dirty="0" smtClean="0">
                <a:solidFill>
                  <a:srgbClr val="00B050"/>
                </a:solidFill>
              </a:rPr>
              <a:t>b</a:t>
            </a:r>
            <a:r>
              <a:rPr lang="zh-CN" altLang="en-US" sz="2000" dirty="0" smtClean="0">
                <a:solidFill>
                  <a:srgbClr val="00B050"/>
                </a:solidFill>
              </a:rPr>
              <a:t>是对整数</a:t>
            </a:r>
            <a:r>
              <a:rPr lang="en-US" altLang="zh-CN" sz="2000" dirty="0" smtClean="0">
                <a:solidFill>
                  <a:srgbClr val="00B050"/>
                </a:solidFill>
              </a:rPr>
              <a:t>a</a:t>
            </a:r>
            <a:r>
              <a:rPr lang="zh-CN" altLang="en-US" sz="2000" dirty="0" smtClean="0">
                <a:solidFill>
                  <a:srgbClr val="00B050"/>
                </a:solidFill>
              </a:rPr>
              <a:t>的引用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   a=a*a;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//a</a:t>
            </a:r>
            <a:r>
              <a:rPr lang="zh-CN" altLang="en-US" sz="2000" dirty="0" smtClean="0">
                <a:solidFill>
                  <a:srgbClr val="00B050"/>
                </a:solidFill>
              </a:rPr>
              <a:t>的值变化了，</a:t>
            </a:r>
            <a:r>
              <a:rPr lang="en-US" altLang="zh-CN" sz="2000" dirty="0" smtClean="0">
                <a:solidFill>
                  <a:srgbClr val="00B050"/>
                </a:solidFill>
              </a:rPr>
              <a:t>b</a:t>
            </a:r>
            <a:r>
              <a:rPr lang="zh-CN" altLang="en-US" sz="2000" dirty="0" smtClean="0">
                <a:solidFill>
                  <a:srgbClr val="00B050"/>
                </a:solidFill>
              </a:rPr>
              <a:t>的值也一起变化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&lt;&lt;a&lt;&lt;</a:t>
            </a:r>
            <a:r>
              <a:rPr lang="en-US" altLang="zh-CN" sz="2000" dirty="0" err="1" smtClean="0"/>
              <a:t>setw</a:t>
            </a:r>
            <a:r>
              <a:rPr lang="en-US" altLang="zh-CN" sz="2000" dirty="0" smtClean="0"/>
              <a:t> ( 6 )&lt;&lt;b&lt;&lt;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   b=b/5;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//b</a:t>
            </a:r>
            <a:r>
              <a:rPr lang="zh-CN" altLang="en-US" sz="2000" dirty="0" smtClean="0">
                <a:solidFill>
                  <a:srgbClr val="00B050"/>
                </a:solidFill>
              </a:rPr>
              <a:t>的值变化了，</a:t>
            </a:r>
            <a:r>
              <a:rPr lang="en-US" altLang="zh-CN" sz="2000" dirty="0" smtClean="0">
                <a:solidFill>
                  <a:srgbClr val="00B050"/>
                </a:solidFill>
              </a:rPr>
              <a:t>a</a:t>
            </a:r>
            <a:r>
              <a:rPr lang="zh-CN" altLang="en-US" sz="2000" dirty="0" smtClean="0">
                <a:solidFill>
                  <a:srgbClr val="00B050"/>
                </a:solidFill>
              </a:rPr>
              <a:t>的值也一起变化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&lt;&lt;b&lt;&lt; </a:t>
            </a:r>
            <a:r>
              <a:rPr lang="en-US" altLang="zh-CN" sz="2000" dirty="0" err="1" smtClean="0"/>
              <a:t>setw</a:t>
            </a:r>
            <a:r>
              <a:rPr lang="en-US" altLang="zh-CN" sz="2000" dirty="0" smtClean="0"/>
              <a:t> ( 6 )&lt;&lt;a&lt;&lt;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 }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运行结果为</a:t>
            </a:r>
            <a:r>
              <a:rPr lang="en-US" altLang="zh-CN" sz="2000" dirty="0" smtClean="0"/>
              <a:t>: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//100      100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//20      20</a:t>
            </a:r>
            <a:endParaRPr lang="en-US" altLang="zh-CN" sz="2000" dirty="0" smtClean="0">
              <a:solidFill>
                <a:srgbClr val="FF0066"/>
              </a:solidFill>
            </a:endParaRP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引用的程序示意图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声明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是对整数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的引用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并且使其初始化为变量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的一个别名。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一旦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同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的内存对象发生了联系，就不能改变，而且，对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的访问就是对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的访问，对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的访问也就是对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的访问。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变量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和引用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共用同一内存空间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1538" y="3214686"/>
          <a:ext cx="7189787" cy="2451100"/>
        </p:xfrm>
        <a:graphic>
          <a:graphicData uri="http://schemas.openxmlformats.org/presentationml/2006/ole">
            <p:oleObj spid="_x0000_s1026" r:id="rId3" imgW="2036959" imgH="6949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引用要注意的地方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引用运算符只在声明时使用，</a:t>
            </a:r>
            <a:r>
              <a:rPr lang="zh-CN" altLang="en-US" dirty="0" smtClean="0">
                <a:solidFill>
                  <a:srgbClr val="FF0000"/>
                </a:solidFill>
              </a:rPr>
              <a:t>在声明语句中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放在类型后表示引用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放在等号后面表示地址运算符，不是引用运算符</a:t>
            </a:r>
          </a:p>
          <a:p>
            <a:pPr algn="just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&amp;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ip</a:t>
            </a:r>
            <a:r>
              <a:rPr lang="en-US" altLang="zh-CN" sz="2000" dirty="0" smtClean="0">
                <a:solidFill>
                  <a:srgbClr val="0000FF"/>
                </a:solidFill>
              </a:rPr>
              <a:t> = a;  	 //&amp;</a:t>
            </a:r>
            <a:r>
              <a:rPr lang="zh-CN" altLang="en-US" sz="2000" dirty="0" smtClean="0">
                <a:solidFill>
                  <a:srgbClr val="0000FF"/>
                </a:solidFill>
              </a:rPr>
              <a:t>是引用运算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*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ip</a:t>
            </a:r>
            <a:r>
              <a:rPr lang="en-US" altLang="zh-CN" sz="2000" dirty="0" smtClean="0">
                <a:solidFill>
                  <a:srgbClr val="0000FF"/>
                </a:solidFill>
              </a:rPr>
              <a:t> = &amp;a;	 //&amp;</a:t>
            </a:r>
            <a:r>
              <a:rPr lang="zh-CN" altLang="en-US" sz="2000" dirty="0" smtClean="0">
                <a:solidFill>
                  <a:srgbClr val="0000FF"/>
                </a:solidFill>
              </a:rPr>
              <a:t>是地址运算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	p = &amp;b; 	//&amp;</a:t>
            </a:r>
            <a:r>
              <a:rPr lang="zh-CN" altLang="en-US" sz="2000" dirty="0" smtClean="0">
                <a:solidFill>
                  <a:srgbClr val="0000FF"/>
                </a:solidFill>
              </a:rPr>
              <a:t>是地址运算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      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func</a:t>
            </a:r>
            <a:r>
              <a:rPr lang="en-US" altLang="zh-CN" sz="2000" dirty="0" smtClean="0">
                <a:solidFill>
                  <a:srgbClr val="0000FF"/>
                </a:solidFill>
              </a:rPr>
              <a:t>(&amp;v); 	//&amp;</a:t>
            </a:r>
            <a:r>
              <a:rPr lang="zh-CN" altLang="en-US" sz="2000" dirty="0" smtClean="0">
                <a:solidFill>
                  <a:srgbClr val="0000FF"/>
                </a:solidFill>
              </a:rPr>
              <a:t>是地址运算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引用运算符必须在变量声明时就初始化</a:t>
            </a:r>
            <a:endParaRPr lang="zh-CN" altLang="en-US" dirty="0" smtClean="0"/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 &amp;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ri</a:t>
            </a:r>
            <a:r>
              <a:rPr lang="en-US" altLang="zh-CN" sz="2000" dirty="0" smtClean="0">
                <a:solidFill>
                  <a:srgbClr val="0000FF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；</a:t>
            </a:r>
            <a:r>
              <a:rPr lang="en-US" altLang="zh-CN" sz="2000" dirty="0" smtClean="0">
                <a:solidFill>
                  <a:srgbClr val="0000FF"/>
                </a:solidFill>
              </a:rPr>
              <a:t>//ok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&amp;r;  //error</a:t>
            </a:r>
            <a:endParaRPr lang="zh-CN" altLang="en-US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引用运算符也可以在函数声明时作为参数</a:t>
            </a:r>
            <a:endParaRPr lang="zh-CN" altLang="en-US" dirty="0" smtClean="0"/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		void swap(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&amp;a,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&amp;b); //ok</a:t>
            </a:r>
          </a:p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</a:rPr>
              <a:t>引用要注意的地方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2000" dirty="0" smtClean="0"/>
              <a:t>与指针类似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下面三种声明引用的方法都是合法的</a:t>
            </a:r>
            <a:r>
              <a:rPr lang="en-US" altLang="zh-CN" sz="2000" dirty="0" smtClean="0"/>
              <a:t>: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&amp;     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=a 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  &amp;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=a;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/>
              <a:t>        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&amp;   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 =a;</a:t>
            </a:r>
          </a:p>
          <a:p>
            <a:pPr lvl="1"/>
            <a:r>
              <a:rPr lang="zh-CN" altLang="en-US" sz="2000" dirty="0" smtClean="0"/>
              <a:t>下面语句包含一个引用的声明和一个变量的定义</a:t>
            </a:r>
            <a:r>
              <a:rPr lang="en-US" altLang="zh-CN" sz="2000" dirty="0" smtClean="0"/>
              <a:t>: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i="1" dirty="0" smtClean="0">
                <a:solidFill>
                  <a:srgbClr val="FFFF00"/>
                </a:solidFill>
              </a:rPr>
              <a:t>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 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 , b ;   </a:t>
            </a:r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//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会误解为声明了两个引用，也是</a:t>
            </a:r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error </a:t>
            </a:r>
            <a:endParaRPr lang="zh-CN" altLang="en-US" sz="2000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/>
              <a:t>为了提高可读性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33CC"/>
                </a:solidFill>
              </a:rPr>
              <a:t>不应在同一行上同时声明引用、指针和变量。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引用与指针的区别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/>
              <a:t>通过引用和指针，都可以操作它们所指向的目标对象，但是它们在使用上有很大的差别。这种差别主要体现在：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指针是个变量</a:t>
            </a:r>
            <a:r>
              <a:rPr lang="zh-CN" altLang="en-US" dirty="0" smtClean="0"/>
              <a:t>，可以在程序中改变指针所指向的目标；而引用是一个声明，</a:t>
            </a:r>
            <a:r>
              <a:rPr lang="zh-CN" altLang="en-US" dirty="0" smtClean="0">
                <a:solidFill>
                  <a:srgbClr val="FF0000"/>
                </a:solidFill>
              </a:rPr>
              <a:t>引用不是值，不占内存空间</a:t>
            </a:r>
            <a:r>
              <a:rPr lang="zh-CN" altLang="en-US" dirty="0" smtClean="0"/>
              <a:t>，在声明引用时必须给它初始化，并且引用在初始化后，不可以再关联其他的目标对象。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2000" dirty="0" smtClean="0"/>
              <a:t>     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引用的操作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声明引用时，需要指定引用的数据类型，但是并不是所有的类型都可以被引用。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不能对</a:t>
            </a:r>
            <a:r>
              <a:rPr lang="en-US" altLang="zh-CN" dirty="0" smtClean="0">
                <a:latin typeface="+mn-ea"/>
              </a:rPr>
              <a:t>void</a:t>
            </a:r>
            <a:r>
              <a:rPr lang="zh-CN" altLang="en-US" dirty="0" smtClean="0">
                <a:latin typeface="+mn-ea"/>
              </a:rPr>
              <a:t>进行引用，例如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void &amp;</a:t>
            </a:r>
            <a:r>
              <a:rPr lang="en-US" altLang="zh-CN" dirty="0" err="1" smtClean="0">
                <a:latin typeface="+mn-ea"/>
              </a:rPr>
              <a:t>ra</a:t>
            </a:r>
            <a:r>
              <a:rPr lang="en-US" altLang="zh-CN" dirty="0" smtClean="0">
                <a:latin typeface="+mn-ea"/>
              </a:rPr>
              <a:t> = 3;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这样的写法是错误的。这是因为</a:t>
            </a:r>
            <a:r>
              <a:rPr lang="en-US" altLang="zh-CN" sz="2000" dirty="0" smtClean="0">
                <a:latin typeface="+mn-ea"/>
              </a:rPr>
              <a:t>void</a:t>
            </a:r>
            <a:r>
              <a:rPr lang="zh-CN" altLang="en-US" sz="2000" dirty="0" smtClean="0">
                <a:latin typeface="+mn-ea"/>
              </a:rPr>
              <a:t>只是在语法上相当于一个类型，但其本质上并不是一个类型，因为没有任何一个变量或者对象其类型是</a:t>
            </a:r>
            <a:r>
              <a:rPr lang="en-US" altLang="zh-CN" sz="2000" dirty="0" smtClean="0">
                <a:latin typeface="+mn-ea"/>
              </a:rPr>
              <a:t>void</a:t>
            </a:r>
            <a:r>
              <a:rPr lang="zh-CN" altLang="en-US" sz="2000" dirty="0" smtClean="0">
                <a:latin typeface="+mn-ea"/>
              </a:rPr>
              <a:t>的。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不能对数组建立引用，例如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		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a[10];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		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&amp;</a:t>
            </a:r>
            <a:r>
              <a:rPr lang="en-US" altLang="zh-CN" sz="2000" dirty="0" err="1" smtClean="0">
                <a:latin typeface="+mn-ea"/>
              </a:rPr>
              <a:t>ra</a:t>
            </a:r>
            <a:r>
              <a:rPr lang="en-US" altLang="zh-CN" sz="2000" dirty="0" smtClean="0">
                <a:latin typeface="+mn-ea"/>
              </a:rPr>
              <a:t> = a; //error,</a:t>
            </a:r>
            <a:r>
              <a:rPr lang="zh-CN" altLang="en-US" sz="2000" dirty="0" smtClean="0">
                <a:latin typeface="+mn-ea"/>
              </a:rPr>
              <a:t>因为数组名是数组空间的首地址，其本身并不是一个数据类型。</a:t>
            </a:r>
            <a:endParaRPr lang="en-US" altLang="zh-CN" sz="2000" dirty="0" smtClean="0">
              <a:latin typeface="+mn-ea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+mn-ea"/>
              </a:rPr>
              <a:t>		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&amp;</a:t>
            </a:r>
            <a:r>
              <a:rPr lang="en-US" altLang="zh-CN" sz="2000" dirty="0" err="1" smtClean="0">
                <a:latin typeface="+mn-ea"/>
              </a:rPr>
              <a:t>ra</a:t>
            </a:r>
            <a:r>
              <a:rPr lang="en-US" altLang="zh-CN" sz="2000" dirty="0" smtClean="0">
                <a:latin typeface="+mn-ea"/>
              </a:rPr>
              <a:t> = a[0]; //ok,</a:t>
            </a:r>
            <a:r>
              <a:rPr lang="zh-CN" altLang="en-US" sz="2000" dirty="0" smtClean="0">
                <a:latin typeface="+mn-ea"/>
              </a:rPr>
              <a:t>对某个数组元素引用是可以的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/>
              <a:t>引用的类型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不是所有的类型都可以被引用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不能声明引用的引用，因为引用本身不是一种数据类型，所以没有引用的引用。同时由于引用不是类型，在声明引用时，在概念上，计算机不会为引用分配空间，所以不可以定义引用的指针。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2000" dirty="0" smtClean="0"/>
              <a:t>有空指针，但是没有空引用，例如不能这样写：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&amp;r = NULL;</a:t>
            </a:r>
          </a:p>
          <a:p>
            <a:pPr eaLnBrk="1" hangingPunct="1"/>
            <a:r>
              <a:rPr lang="zh-CN" altLang="en-US" dirty="0" smtClean="0"/>
              <a:t>可以建立指针变量的引用：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  // </a:t>
            </a:r>
            <a:r>
              <a:rPr lang="zh-CN" altLang="en-US" dirty="0" smtClean="0"/>
              <a:t>定义指针变量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，指向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 &amp;t = p</a:t>
            </a:r>
            <a:r>
              <a:rPr lang="en-US" altLang="zh-CN" dirty="0" smtClean="0"/>
              <a:t>;  // t </a:t>
            </a:r>
            <a:r>
              <a:rPr lang="zh-CN" altLang="en-US" dirty="0" smtClean="0"/>
              <a:t>是指向整形变量的指针变量的引用，初始化为</a:t>
            </a:r>
            <a:r>
              <a:rPr lang="en-US" altLang="zh-CN" dirty="0" smtClean="0"/>
              <a:t>p.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*pt = &amp;t;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没有空间，不能用指针指向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&amp;pt = &amp;t;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没有空间，不存在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的内存地址，因此不用其他别名引用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&amp;pt = t; //ok，</a:t>
            </a:r>
            <a:r>
              <a:rPr lang="zh-CN" altLang="en-US" dirty="0" smtClean="0"/>
              <a:t>对引用再引用是可以的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/>
              <a:t>引用的类型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928694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引用用在函数参数的传递上</a:t>
            </a:r>
            <a:endParaRPr lang="en-US" altLang="zh-CN" dirty="0" smtClean="0">
              <a:ea typeface="黑体" pitchFamily="2" charset="-122"/>
            </a:endParaRPr>
          </a:p>
          <a:p>
            <a:pPr eaLnBrk="1" hangingPunct="1"/>
            <a:endParaRPr lang="en-US" altLang="zh-CN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</a:t>
            </a:r>
            <a:r>
              <a:rPr lang="zh-CN" altLang="en-US" sz="4000" dirty="0" smtClean="0"/>
              <a:t>引用与函数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7038" y="2046288"/>
            <a:ext cx="3889375" cy="2545958"/>
          </a:xfrm>
          <a:prstGeom prst="rect">
            <a:avLst/>
          </a:prstGeom>
          <a:solidFill>
            <a:srgbClr val="C5D3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36" tIns="41468" rIns="82936" bIns="41468" anchor="ctr">
            <a:spAutoFit/>
          </a:bodyPr>
          <a:lstStyle/>
          <a:p>
            <a:pPr defTabSz="912813"/>
            <a:r>
              <a:rPr lang="en-US" altLang="zh-CN" sz="2000" dirty="0"/>
              <a:t>#include &lt;</a:t>
            </a:r>
            <a:r>
              <a:rPr lang="en-US" altLang="zh-CN" sz="2000" smtClean="0"/>
              <a:t>iostream&gt;</a:t>
            </a:r>
            <a:endParaRPr lang="en-US" altLang="zh-CN" sz="2000" dirty="0"/>
          </a:p>
          <a:p>
            <a:pPr defTabSz="912813"/>
            <a:r>
              <a:rPr lang="en-US" altLang="zh-CN" sz="2000" dirty="0"/>
              <a:t>void swap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&amp;a,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&amp;b )</a:t>
            </a:r>
          </a:p>
          <a:p>
            <a:pPr defTabSz="912813"/>
            <a:r>
              <a:rPr lang="en-US" altLang="zh-CN" sz="2000" dirty="0"/>
              <a:t>{ </a:t>
            </a:r>
          </a:p>
          <a:p>
            <a:pPr defTabSz="912813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temp;</a:t>
            </a:r>
          </a:p>
          <a:p>
            <a:pPr defTabSz="912813"/>
            <a:r>
              <a:rPr lang="en-US" altLang="zh-CN" sz="2000" dirty="0"/>
              <a:t>  temp = a;</a:t>
            </a:r>
          </a:p>
          <a:p>
            <a:pPr defTabSz="912813"/>
            <a:r>
              <a:rPr lang="en-US" altLang="zh-CN" sz="2000" dirty="0"/>
              <a:t>  a = b;</a:t>
            </a:r>
          </a:p>
          <a:p>
            <a:pPr defTabSz="912813"/>
            <a:r>
              <a:rPr lang="en-US" altLang="zh-CN" sz="2000" dirty="0"/>
              <a:t>  b = temp;</a:t>
            </a:r>
          </a:p>
          <a:p>
            <a:pPr defTabSz="912813"/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1850" y="2046288"/>
            <a:ext cx="4032250" cy="2545958"/>
          </a:xfrm>
          <a:prstGeom prst="rect">
            <a:avLst/>
          </a:prstGeom>
          <a:solidFill>
            <a:srgbClr val="C5D3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36" tIns="41468" rIns="82936" bIns="41468" anchor="ctr">
            <a:spAutoFit/>
          </a:bodyPr>
          <a:lstStyle/>
          <a:p>
            <a:pPr defTabSz="912813"/>
            <a:r>
              <a:rPr lang="en-US" altLang="zh-CN" sz="2000" dirty="0"/>
              <a:t>void main( )</a:t>
            </a:r>
          </a:p>
          <a:p>
            <a:pPr defTabSz="912813"/>
            <a:r>
              <a:rPr lang="en-US" altLang="zh-CN" sz="2000" dirty="0"/>
              <a:t>{ </a:t>
            </a:r>
          </a:p>
          <a:p>
            <a:pPr defTabSz="912813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=3, j=5;</a:t>
            </a:r>
          </a:p>
          <a:p>
            <a:pPr defTabSz="912813"/>
            <a:r>
              <a:rPr lang="en-US" altLang="zh-CN" sz="2000" dirty="0"/>
              <a:t>  swap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 );</a:t>
            </a:r>
          </a:p>
          <a:p>
            <a:pPr defTabSz="912813"/>
            <a:r>
              <a:rPr lang="en-US" altLang="zh-CN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&lt;&lt;“,”&lt;&lt;j&lt;&lt;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defTabSz="912813"/>
            <a:r>
              <a:rPr lang="en-US" altLang="zh-CN" sz="2000" dirty="0"/>
              <a:t>}</a:t>
            </a:r>
          </a:p>
          <a:p>
            <a:pPr defTabSz="912813"/>
            <a:r>
              <a:rPr lang="zh-CN" altLang="en-US" sz="2000" dirty="0"/>
              <a:t>运行结果，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 </a:t>
            </a:r>
            <a:r>
              <a:rPr lang="zh-CN" altLang="en-US" sz="2000" dirty="0"/>
              <a:t>是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。</a:t>
            </a:r>
          </a:p>
          <a:p>
            <a:pPr defTabSz="912813"/>
            <a:r>
              <a:rPr lang="zh-CN" altLang="en-US" sz="2000" dirty="0"/>
              <a:t>变量值发生交换。</a:t>
            </a:r>
          </a:p>
        </p:txBody>
      </p:sp>
      <p:sp>
        <p:nvSpPr>
          <p:cNvPr id="8" name="矩形 7"/>
          <p:cNvSpPr/>
          <p:nvPr/>
        </p:nvSpPr>
        <p:spPr>
          <a:xfrm>
            <a:off x="500034" y="5000636"/>
            <a:ext cx="6786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注意上述函数声明和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void swap(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b)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的区别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4643470"/>
          </a:xfrm>
        </p:spPr>
        <p:txBody>
          <a:bodyPr/>
          <a:lstStyle/>
          <a:p>
            <a:r>
              <a:rPr lang="zh-CN" altLang="en-US" sz="1800" dirty="0" smtClean="0"/>
              <a:t>三数论大小，通过三个指针对三个数字排序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214422"/>
            <a:ext cx="3786214" cy="490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928694"/>
          </a:xfrm>
        </p:spPr>
        <p:txBody>
          <a:bodyPr/>
          <a:lstStyle/>
          <a:p>
            <a:r>
              <a:rPr lang="zh-CN" altLang="en-US" dirty="0" smtClean="0"/>
              <a:t>返回引用类型的函数</a:t>
            </a:r>
            <a:endParaRPr lang="en-US" altLang="zh-CN" dirty="0" smtClean="0">
              <a:ea typeface="黑体" pitchFamily="2" charset="-122"/>
            </a:endParaRPr>
          </a:p>
          <a:p>
            <a:pPr eaLnBrk="1" hangingPunct="1"/>
            <a:endParaRPr lang="en-US" altLang="zh-CN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</a:t>
            </a:r>
            <a:r>
              <a:rPr lang="zh-CN" altLang="en-US" sz="4000" dirty="0" smtClean="0"/>
              <a:t>引用与函数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42910" y="1571612"/>
            <a:ext cx="7572428" cy="409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using namespace std;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double f1(double r)</a:t>
            </a:r>
          </a:p>
          <a:p>
            <a:r>
              <a:rPr lang="en-US" altLang="zh-CN" sz="2000" dirty="0" smtClean="0"/>
              <a:t>{double temp;</a:t>
            </a:r>
            <a:endParaRPr lang="en-US" altLang="zh-CN" sz="2000" dirty="0"/>
          </a:p>
          <a:p>
            <a:r>
              <a:rPr lang="en-US" altLang="zh-CN" sz="2000" dirty="0" smtClean="0"/>
              <a:t> temp=r*r*3.14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smtClean="0"/>
              <a:t> return </a:t>
            </a:r>
            <a:r>
              <a:rPr lang="en-US" altLang="zh-CN" sz="2000" dirty="0"/>
              <a:t>temp;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double</a:t>
            </a:r>
            <a:r>
              <a:rPr lang="en-US" altLang="zh-CN" sz="2000" dirty="0">
                <a:solidFill>
                  <a:srgbClr val="FF0000"/>
                </a:solidFill>
              </a:rPr>
              <a:t>&amp; f2(double </a:t>
            </a:r>
            <a:r>
              <a:rPr lang="en-US" altLang="zh-CN" sz="2000" dirty="0" smtClean="0">
                <a:solidFill>
                  <a:srgbClr val="FF0000"/>
                </a:solidFill>
              </a:rPr>
              <a:t>r)</a:t>
            </a:r>
          </a:p>
          <a:p>
            <a:r>
              <a:rPr lang="en-US" altLang="zh-CN" sz="2000" dirty="0" smtClean="0"/>
              <a:t>{ double temp;</a:t>
            </a:r>
          </a:p>
          <a:p>
            <a:r>
              <a:rPr lang="en-US" altLang="zh-CN" sz="2000" dirty="0" smtClean="0"/>
              <a:t>  temp=r*r*3.14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smtClean="0"/>
              <a:t>  return </a:t>
            </a:r>
            <a:r>
              <a:rPr lang="en-US" altLang="zh-CN" sz="2000" dirty="0"/>
              <a:t>temp</a:t>
            </a:r>
            <a:r>
              <a:rPr lang="en-US" altLang="zh-CN" sz="2000" dirty="0" smtClean="0"/>
              <a:t>; </a:t>
            </a:r>
            <a:r>
              <a:rPr lang="en-US" altLang="zh-CN" dirty="0" smtClean="0"/>
              <a:t>//warning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是局部变量，却作为返回值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3929026" y="1000108"/>
            <a:ext cx="5214974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/>
              <a:t>a=f1(5.0);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double</a:t>
            </a:r>
            <a:r>
              <a:rPr lang="en-US" altLang="zh-CN" sz="2000" dirty="0">
                <a:solidFill>
                  <a:srgbClr val="FF0000"/>
                </a:solidFill>
              </a:rPr>
              <a:t>&amp; b=f1(5.0</a:t>
            </a:r>
            <a:r>
              <a:rPr lang="en-US" altLang="zh-CN" sz="2000" dirty="0" smtClean="0">
                <a:solidFill>
                  <a:srgbClr val="FF0000"/>
                </a:solidFill>
              </a:rPr>
              <a:t>); //error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double</a:t>
            </a:r>
            <a:r>
              <a:rPr lang="en-US" altLang="zh-CN" sz="2000" dirty="0"/>
              <a:t>&amp; </a:t>
            </a:r>
            <a:r>
              <a:rPr lang="en-US" altLang="zh-CN" sz="2000" dirty="0" smtClean="0"/>
              <a:t>c=f2(5.0); </a:t>
            </a:r>
            <a:r>
              <a:rPr lang="en-US" altLang="zh-CN" dirty="0" smtClean="0"/>
              <a:t>//c</a:t>
            </a:r>
            <a:r>
              <a:rPr lang="zh-CN" altLang="en-US" dirty="0" smtClean="0"/>
              <a:t>是函数返回值的引用</a:t>
            </a:r>
            <a:endParaRPr lang="en-US" altLang="zh-CN" sz="2000" dirty="0"/>
          </a:p>
          <a:p>
            <a:r>
              <a:rPr lang="en-US" altLang="zh-CN" sz="2000" dirty="0" err="1" smtClean="0"/>
              <a:t>cout</a:t>
            </a:r>
            <a:r>
              <a:rPr lang="en-US" altLang="zh-CN" sz="2000" dirty="0"/>
              <a:t>&lt;&lt;a&lt;&lt;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  //ok</a:t>
            </a:r>
            <a:endParaRPr lang="en-US" altLang="zh-CN" sz="2000" dirty="0"/>
          </a:p>
          <a:p>
            <a:r>
              <a:rPr lang="en-US" altLang="zh-CN" sz="2000" dirty="0" err="1" smtClean="0"/>
              <a:t>cout</a:t>
            </a:r>
            <a:r>
              <a:rPr lang="en-US" altLang="zh-CN" sz="2000" dirty="0"/>
              <a:t>&lt;&lt;c&lt;&lt;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  //</a:t>
            </a:r>
            <a:r>
              <a:rPr lang="zh-CN" altLang="en-US" sz="2000" dirty="0" smtClean="0"/>
              <a:t>乱码</a:t>
            </a:r>
            <a:endParaRPr lang="en-US" altLang="zh-CN" sz="2000" dirty="0"/>
          </a:p>
          <a:p>
            <a:r>
              <a:rPr lang="en-US" altLang="zh-CN" sz="2000" dirty="0" smtClean="0"/>
              <a:t>return </a:t>
            </a:r>
            <a:r>
              <a:rPr lang="en-US" altLang="zh-CN" sz="2000" dirty="0"/>
              <a:t>1;</a:t>
            </a:r>
          </a:p>
          <a:p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在程序中，可以用传递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指针或引用的方法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</a:t>
            </a:r>
            <a:r>
              <a:rPr lang="zh-CN" altLang="en-US" sz="4000" dirty="0" smtClean="0"/>
              <a:t>限定引用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857224" y="1785926"/>
            <a:ext cx="3500462" cy="427809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double*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fn(const double* pd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  static double ad=32;</a:t>
            </a:r>
          </a:p>
          <a:p>
            <a:r>
              <a:rPr lang="en-US" altLang="zh-CN" sz="1600" dirty="0" smtClean="0"/>
              <a:t>  ad+=*pd;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&lt;&lt;"fn being called...the value is: " &lt;&lt;*pd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return &amp;ad;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  double a=345.6;</a:t>
            </a:r>
          </a:p>
          <a:p>
            <a:r>
              <a:rPr lang="en-US" altLang="zh-CN" sz="1600" dirty="0" smtClean="0"/>
              <a:t>  double* pa=fn(&amp;a);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&lt;&lt;*pa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a=55.5;</a:t>
            </a:r>
          </a:p>
          <a:p>
            <a:r>
              <a:rPr lang="en-US" altLang="zh-CN" sz="1600" dirty="0" smtClean="0"/>
              <a:t>  pa = fn(&amp;a); 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&lt;&lt;*pa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929190" y="1714488"/>
            <a:ext cx="3857652" cy="427809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double&amp; fn(const double&amp; pd)</a:t>
            </a:r>
          </a:p>
          <a:p>
            <a:r>
              <a:rPr lang="en-US" altLang="zh-CN" sz="1600" dirty="0" smtClean="0"/>
              <a:t>{  static double ad=32;</a:t>
            </a:r>
          </a:p>
          <a:p>
            <a:r>
              <a:rPr lang="en-US" altLang="zh-CN" sz="1600" dirty="0" smtClean="0"/>
              <a:t>  ad+=pd;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&lt;&lt;"fn being called...the value is: " &lt;&lt;pd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return ad;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  double a=345.6;</a:t>
            </a:r>
          </a:p>
          <a:p>
            <a:r>
              <a:rPr lang="en-US" altLang="zh-CN" sz="1600" dirty="0" smtClean="0"/>
              <a:t>  double&amp; pa=fn(a);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这个引用不会出错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&lt;&lt;pa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a=55.5;</a:t>
            </a:r>
          </a:p>
          <a:p>
            <a:r>
              <a:rPr lang="en-US" altLang="zh-CN" sz="1600" dirty="0" smtClean="0"/>
              <a:t>  pa = fn(a);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&lt;&lt;pa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使用引用的方法，可以将一个函数调用作为左值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6.</a:t>
            </a:r>
            <a:r>
              <a:rPr lang="zh-CN" altLang="en-US" sz="4000" dirty="0" smtClean="0"/>
              <a:t>函数调用作为左值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14282" y="1643050"/>
            <a:ext cx="7358114" cy="37548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iostream.h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array[6][4]={{60,80,90,75},</a:t>
            </a:r>
          </a:p>
          <a:p>
            <a:r>
              <a:rPr lang="en-US" altLang="zh-CN" sz="1400" dirty="0" smtClean="0"/>
              <a:t>                 {75,85,65,77},</a:t>
            </a:r>
          </a:p>
          <a:p>
            <a:r>
              <a:rPr lang="en-US" altLang="zh-CN" sz="1400" dirty="0" smtClean="0"/>
              <a:t>                 {80,88,90,98},</a:t>
            </a:r>
          </a:p>
          <a:p>
            <a:r>
              <a:rPr lang="en-US" altLang="zh-CN" sz="1400" dirty="0" smtClean="0"/>
              <a:t>                 {89,100,78,81},</a:t>
            </a:r>
          </a:p>
          <a:p>
            <a:r>
              <a:rPr lang="en-US" altLang="zh-CN" sz="1400" dirty="0" smtClean="0"/>
              <a:t>                 {62,68,69,75},</a:t>
            </a:r>
          </a:p>
          <a:p>
            <a:r>
              <a:rPr lang="en-US" altLang="zh-CN" sz="1400" dirty="0" smtClean="0"/>
              <a:t>                 {85,85,77,91}};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&amp; level(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grade[],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size,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&amp; </a:t>
            </a:r>
            <a:r>
              <a:rPr lang="en-US" altLang="zh-CN" sz="1400" dirty="0" err="1" smtClean="0"/>
              <a:t>tA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&amp; </a:t>
            </a:r>
            <a:r>
              <a:rPr lang="en-US" altLang="zh-CN" sz="1400" dirty="0" err="1" smtClean="0"/>
              <a:t>tB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void main()</a:t>
            </a:r>
          </a:p>
          <a:p>
            <a:r>
              <a:rPr lang="en-US" altLang="zh-CN" sz="1400" dirty="0" smtClean="0"/>
              <a:t>{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typeA</a:t>
            </a:r>
            <a:r>
              <a:rPr lang="en-US" altLang="zh-CN" sz="1400" dirty="0" smtClean="0"/>
              <a:t>=0,typeB=0;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student=6;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gradesize</a:t>
            </a:r>
            <a:r>
              <a:rPr lang="en-US" altLang="zh-CN" sz="1400" dirty="0" smtClean="0"/>
              <a:t>=4;</a:t>
            </a:r>
          </a:p>
          <a:p>
            <a:r>
              <a:rPr lang="en-US" altLang="zh-CN" sz="1400" dirty="0" smtClean="0"/>
              <a:t>  for(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&lt;student;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    //</a:t>
            </a:r>
            <a:r>
              <a:rPr lang="zh-CN" altLang="en-US" sz="1400" dirty="0" smtClean="0"/>
              <a:t>处理所有的学生</a:t>
            </a:r>
          </a:p>
          <a:p>
            <a:r>
              <a:rPr lang="zh-CN" altLang="en-US" sz="1400" dirty="0" smtClean="0"/>
              <a:t>    </a:t>
            </a:r>
            <a:r>
              <a:rPr lang="en-US" altLang="zh-CN" sz="1400" dirty="0" smtClean="0"/>
              <a:t>level(array[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], </a:t>
            </a:r>
            <a:r>
              <a:rPr lang="en-US" altLang="zh-CN" sz="1400" dirty="0" err="1" smtClean="0"/>
              <a:t>gradesize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typeA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typeB</a:t>
            </a:r>
            <a:r>
              <a:rPr lang="en-US" altLang="zh-CN" sz="1400" dirty="0" smtClean="0"/>
              <a:t>)++;    //</a:t>
            </a:r>
            <a:r>
              <a:rPr lang="zh-CN" altLang="en-US" sz="1400" dirty="0" smtClean="0"/>
              <a:t>函数调用作为左值</a:t>
            </a:r>
            <a:endParaRPr lang="en-US" altLang="zh-CN" sz="1400" dirty="0" smtClean="0"/>
          </a:p>
          <a:p>
            <a:r>
              <a:rPr lang="zh-CN" altLang="en-US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&lt;&lt;"number of type A is " &lt;&lt;</a:t>
            </a:r>
            <a:r>
              <a:rPr lang="en-US" altLang="zh-CN" sz="1400" dirty="0" err="1" smtClean="0"/>
              <a:t>typeA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&lt;&lt;"number of type B is " &lt;&lt;</a:t>
            </a:r>
            <a:r>
              <a:rPr lang="en-US" altLang="zh-CN" sz="1400" dirty="0" err="1" smtClean="0"/>
              <a:t>typeB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786314" y="1785926"/>
            <a:ext cx="4357686" cy="246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&amp; level(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grade[],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size,int</a:t>
            </a:r>
            <a:r>
              <a:rPr lang="en-US" altLang="zh-CN" sz="1400" dirty="0" smtClean="0"/>
              <a:t>&amp; </a:t>
            </a:r>
            <a:r>
              <a:rPr lang="en-US" altLang="zh-CN" sz="1400" dirty="0" err="1" smtClean="0"/>
              <a:t>tA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&amp; </a:t>
            </a:r>
            <a:r>
              <a:rPr lang="en-US" altLang="zh-CN" sz="1400" dirty="0" err="1" smtClean="0"/>
              <a:t>tB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sum=0;</a:t>
            </a:r>
          </a:p>
          <a:p>
            <a:r>
              <a:rPr lang="en-US" altLang="zh-CN" sz="1400" dirty="0" smtClean="0"/>
              <a:t>  for(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&lt;size;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    //</a:t>
            </a:r>
            <a:r>
              <a:rPr lang="zh-CN" altLang="en-US" sz="1400" dirty="0" smtClean="0"/>
              <a:t>成绩总分</a:t>
            </a:r>
          </a:p>
          <a:p>
            <a:r>
              <a:rPr lang="zh-CN" altLang="en-US" sz="1400" dirty="0" smtClean="0"/>
              <a:t>    </a:t>
            </a:r>
            <a:r>
              <a:rPr lang="en-US" altLang="zh-CN" sz="1400" dirty="0" smtClean="0"/>
              <a:t>sum+=grade[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];</a:t>
            </a:r>
          </a:p>
          <a:p>
            <a:r>
              <a:rPr lang="en-US" altLang="zh-CN" sz="1400" dirty="0" smtClean="0"/>
              <a:t>  sum/=size;      //</a:t>
            </a:r>
            <a:r>
              <a:rPr lang="zh-CN" altLang="en-US" sz="1400" dirty="0" smtClean="0"/>
              <a:t>平均分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if(sum&gt;=80)</a:t>
            </a:r>
          </a:p>
          <a:p>
            <a:r>
              <a:rPr lang="en-US" altLang="zh-CN" sz="1400" dirty="0" smtClean="0"/>
              <a:t>    return </a:t>
            </a:r>
            <a:r>
              <a:rPr lang="en-US" altLang="zh-CN" sz="1400" dirty="0" err="1" smtClean="0"/>
              <a:t>tA</a:t>
            </a:r>
            <a:r>
              <a:rPr lang="en-US" altLang="zh-CN" sz="1400" dirty="0" smtClean="0"/>
              <a:t>;    //type A student</a:t>
            </a:r>
          </a:p>
          <a:p>
            <a:r>
              <a:rPr lang="en-US" altLang="zh-CN" sz="1400" dirty="0" smtClean="0"/>
              <a:t>  else</a:t>
            </a:r>
          </a:p>
          <a:p>
            <a:r>
              <a:rPr lang="en-US" altLang="zh-CN" sz="1400" dirty="0" smtClean="0"/>
              <a:t>    return </a:t>
            </a:r>
            <a:r>
              <a:rPr lang="en-US" altLang="zh-CN" sz="1400" dirty="0" err="1" smtClean="0"/>
              <a:t>tB</a:t>
            </a:r>
            <a:r>
              <a:rPr lang="en-US" altLang="zh-CN" sz="1400" dirty="0" smtClean="0"/>
              <a:t>;    //type B student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4643470"/>
          </a:xfrm>
        </p:spPr>
        <p:txBody>
          <a:bodyPr/>
          <a:lstStyle/>
          <a:p>
            <a:r>
              <a:rPr lang="zh-CN" altLang="en-US" sz="1800" dirty="0" smtClean="0"/>
              <a:t>货币</a:t>
            </a:r>
            <a:r>
              <a:rPr lang="zh-CN" altLang="en-US" sz="1800" dirty="0" smtClean="0"/>
              <a:t>兑换，通过常量指针表示兑换汇率，计算各种货币的兑换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71612"/>
            <a:ext cx="508638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4643470"/>
          </a:xfrm>
        </p:spPr>
        <p:txBody>
          <a:bodyPr/>
          <a:lstStyle/>
          <a:p>
            <a:r>
              <a:rPr lang="zh-CN" altLang="en-US" sz="1800" dirty="0" smtClean="0"/>
              <a:t>成绩查询，通过指针的递增</a:t>
            </a:r>
            <a:r>
              <a:rPr lang="en-US" altLang="zh-CN" sz="1800" dirty="0" smtClean="0"/>
              <a:t>++</a:t>
            </a:r>
            <a:r>
              <a:rPr lang="zh-CN" altLang="en-US" sz="1800" dirty="0" smtClean="0"/>
              <a:t>递减</a:t>
            </a:r>
            <a:r>
              <a:rPr lang="en-US" altLang="zh-CN" sz="1800" dirty="0" smtClean="0"/>
              <a:t>--，</a:t>
            </a:r>
            <a:r>
              <a:rPr lang="zh-CN" altLang="en-US" sz="1800" dirty="0" smtClean="0"/>
              <a:t>实现数组下标的变化，数据序号从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开始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428736"/>
            <a:ext cx="3500462" cy="416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4357718" cy="4643470"/>
          </a:xfrm>
        </p:spPr>
        <p:txBody>
          <a:bodyPr/>
          <a:lstStyle/>
          <a:p>
            <a:r>
              <a:rPr lang="zh-CN" altLang="en-US" sz="1800" dirty="0" smtClean="0"/>
              <a:t>字符串比较，利用指针指向字符串，用字符指针作为函数参数</a:t>
            </a:r>
            <a:endParaRPr lang="en-US" altLang="zh-CN" sz="1800" dirty="0" smtClean="0"/>
          </a:p>
          <a:p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3071834" cy="650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2786082"/>
          </a:xfrm>
        </p:spPr>
        <p:txBody>
          <a:bodyPr/>
          <a:lstStyle/>
          <a:p>
            <a:r>
              <a:rPr lang="zh-CN" altLang="en-US" sz="1800" dirty="0" smtClean="0"/>
              <a:t>密钥加密法，利用指针指向字符串，用字符指针对每个字符进行加密，采用循环密钥加密法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36"/>
            <a:ext cx="50720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指针数组和数组指针 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指针数组，包含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个指针，数组元素都是指向同一类型的指针。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数组指针，只有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个指针，指向一个数组</a:t>
            </a:r>
            <a:endParaRPr lang="en-US" altLang="zh-CN" sz="1800" dirty="0" smtClean="0"/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数组指针，指基类型为数组类型的指针，即指向数组的指针</a:t>
            </a:r>
            <a:endParaRPr lang="en-US" altLang="zh-CN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/>
              <a:t>  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array[5],*p;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dirty="0" smtClean="0"/>
              <a:t>   </a:t>
            </a:r>
            <a:r>
              <a:rPr lang="zh-CN" altLang="en-US" sz="1800" dirty="0" smtClean="0"/>
              <a:t>数组名</a:t>
            </a:r>
            <a:r>
              <a:rPr lang="en-US" altLang="zh-CN" sz="1800" dirty="0" smtClean="0"/>
              <a:t>array</a:t>
            </a:r>
            <a:r>
              <a:rPr lang="zh-CN" altLang="en-US" sz="1800" dirty="0" smtClean="0"/>
              <a:t>是指向数组</a:t>
            </a:r>
            <a:r>
              <a:rPr lang="en-US" altLang="zh-CN" sz="1800" dirty="0" smtClean="0"/>
              <a:t>array</a:t>
            </a:r>
            <a:r>
              <a:rPr lang="zh-CN" altLang="en-US" sz="1800" dirty="0" smtClean="0"/>
              <a:t>的指针，简称数组指针</a:t>
            </a:r>
            <a:endParaRPr lang="en-US" altLang="zh-CN" sz="18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若执行了“</a:t>
            </a:r>
            <a:r>
              <a:rPr lang="en-US" altLang="zh-CN" sz="1800" dirty="0" smtClean="0"/>
              <a:t>p=array;”</a:t>
            </a:r>
            <a:r>
              <a:rPr lang="zh-CN" altLang="en-US" sz="1800" dirty="0" smtClean="0"/>
              <a:t>或“</a:t>
            </a:r>
            <a:r>
              <a:rPr lang="en-US" altLang="zh-CN" sz="1800" dirty="0" smtClean="0"/>
              <a:t>p=&amp;array[0];”</a:t>
            </a:r>
            <a:r>
              <a:rPr lang="zh-CN" altLang="en-US" sz="1800" dirty="0" smtClean="0"/>
              <a:t>，指针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也成了数组指针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指针数组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1341</TotalTime>
  <Words>3325</Words>
  <Application>Microsoft Office PowerPoint</Application>
  <PresentationFormat>全屏显示(4:3)</PresentationFormat>
  <Paragraphs>506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聚合</vt:lpstr>
      <vt:lpstr>Microsoft Visio 绘图</vt:lpstr>
      <vt:lpstr>面向对象程序设计</vt:lpstr>
      <vt:lpstr>本章主要内容</vt:lpstr>
      <vt:lpstr>上节复习</vt:lpstr>
      <vt:lpstr>程序讲解</vt:lpstr>
      <vt:lpstr>程序讲解</vt:lpstr>
      <vt:lpstr>程序讲解</vt:lpstr>
      <vt:lpstr>程序讲解</vt:lpstr>
      <vt:lpstr>程序讲解</vt:lpstr>
      <vt:lpstr>8.指针数组</vt:lpstr>
      <vt:lpstr>8.指针数组</vt:lpstr>
      <vt:lpstr>8.指针数组</vt:lpstr>
      <vt:lpstr>8.指针数组</vt:lpstr>
      <vt:lpstr>8.指针数组</vt:lpstr>
      <vt:lpstr>8.指针数组</vt:lpstr>
      <vt:lpstr>8.指针数组</vt:lpstr>
      <vt:lpstr>9.命令行参数</vt:lpstr>
      <vt:lpstr>9.命令行参数</vt:lpstr>
      <vt:lpstr>10.函数指针（自学）</vt:lpstr>
      <vt:lpstr>10.函数指针（自学）</vt:lpstr>
      <vt:lpstr>10.函数指针（自学）</vt:lpstr>
      <vt:lpstr>10.函数指针（自学）</vt:lpstr>
      <vt:lpstr>10.函数指针（自学）</vt:lpstr>
      <vt:lpstr>10.函数指针（自学）</vt:lpstr>
      <vt:lpstr>本章总结</vt:lpstr>
      <vt:lpstr>面向对象程序设计</vt:lpstr>
      <vt:lpstr>本章主要内容</vt:lpstr>
      <vt:lpstr>1.引用的概念</vt:lpstr>
      <vt:lpstr>1.引用的概念</vt:lpstr>
      <vt:lpstr>1.引用的概念</vt:lpstr>
      <vt:lpstr>2.引用的操作</vt:lpstr>
      <vt:lpstr>2.引用的操作</vt:lpstr>
      <vt:lpstr>2.引用的操作</vt:lpstr>
      <vt:lpstr>2.引用的操作</vt:lpstr>
      <vt:lpstr>2.引用的操作</vt:lpstr>
      <vt:lpstr>2.引用的操作</vt:lpstr>
      <vt:lpstr>2.引用的操作</vt:lpstr>
      <vt:lpstr>3.引用的类型</vt:lpstr>
      <vt:lpstr>3.引用的类型</vt:lpstr>
      <vt:lpstr>4.引用与函数</vt:lpstr>
      <vt:lpstr>4.引用与函数</vt:lpstr>
      <vt:lpstr>5.限定引用</vt:lpstr>
      <vt:lpstr>6.函数调用作为左值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154</cp:revision>
  <dcterms:created xsi:type="dcterms:W3CDTF">2015-01-19T08:02:15Z</dcterms:created>
  <dcterms:modified xsi:type="dcterms:W3CDTF">2018-03-18T14:58:48Z</dcterms:modified>
</cp:coreProperties>
</file>