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heme/themeOverride3.xml" ContentType="application/vnd.openxmlformats-officedocument.themeOverr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theme/themeOverride4.xml" ContentType="application/vnd.openxmlformats-officedocument.themeOverr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theme/themeOverride2.xml" ContentType="application/vnd.openxmlformats-officedocument.themeOverr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6" r:id="rId1"/>
  </p:sldMasterIdLst>
  <p:notesMasterIdLst>
    <p:notesMasterId r:id="rId59"/>
  </p:notesMasterIdLst>
  <p:handoutMasterIdLst>
    <p:handoutMasterId r:id="rId60"/>
  </p:handoutMasterIdLst>
  <p:sldIdLst>
    <p:sldId id="460" r:id="rId2"/>
    <p:sldId id="461" r:id="rId3"/>
    <p:sldId id="462" r:id="rId4"/>
    <p:sldId id="463" r:id="rId5"/>
    <p:sldId id="464" r:id="rId6"/>
    <p:sldId id="465" r:id="rId7"/>
    <p:sldId id="466" r:id="rId8"/>
    <p:sldId id="467" r:id="rId9"/>
    <p:sldId id="468" r:id="rId10"/>
    <p:sldId id="469" r:id="rId11"/>
    <p:sldId id="481" r:id="rId12"/>
    <p:sldId id="470" r:id="rId13"/>
    <p:sldId id="471" r:id="rId14"/>
    <p:sldId id="472" r:id="rId15"/>
    <p:sldId id="482" r:id="rId16"/>
    <p:sldId id="473" r:id="rId17"/>
    <p:sldId id="474" r:id="rId18"/>
    <p:sldId id="483" r:id="rId19"/>
    <p:sldId id="475" r:id="rId20"/>
    <p:sldId id="476" r:id="rId21"/>
    <p:sldId id="477" r:id="rId22"/>
    <p:sldId id="478" r:id="rId23"/>
    <p:sldId id="484" r:id="rId24"/>
    <p:sldId id="485" r:id="rId25"/>
    <p:sldId id="486" r:id="rId26"/>
    <p:sldId id="487" r:id="rId27"/>
    <p:sldId id="488" r:id="rId28"/>
    <p:sldId id="489" r:id="rId29"/>
    <p:sldId id="490" r:id="rId30"/>
    <p:sldId id="491" r:id="rId31"/>
    <p:sldId id="492" r:id="rId32"/>
    <p:sldId id="494" r:id="rId33"/>
    <p:sldId id="495" r:id="rId34"/>
    <p:sldId id="496" r:id="rId35"/>
    <p:sldId id="497" r:id="rId36"/>
    <p:sldId id="498" r:id="rId37"/>
    <p:sldId id="499" r:id="rId38"/>
    <p:sldId id="500" r:id="rId39"/>
    <p:sldId id="501" r:id="rId40"/>
    <p:sldId id="502" r:id="rId41"/>
    <p:sldId id="503" r:id="rId42"/>
    <p:sldId id="504" r:id="rId43"/>
    <p:sldId id="505" r:id="rId44"/>
    <p:sldId id="506" r:id="rId45"/>
    <p:sldId id="507" r:id="rId46"/>
    <p:sldId id="508" r:id="rId47"/>
    <p:sldId id="509" r:id="rId48"/>
    <p:sldId id="510" r:id="rId49"/>
    <p:sldId id="511" r:id="rId50"/>
    <p:sldId id="512" r:id="rId51"/>
    <p:sldId id="513" r:id="rId52"/>
    <p:sldId id="514" r:id="rId53"/>
    <p:sldId id="515" r:id="rId54"/>
    <p:sldId id="516" r:id="rId55"/>
    <p:sldId id="517" r:id="rId56"/>
    <p:sldId id="518" r:id="rId57"/>
    <p:sldId id="519" r:id="rId58"/>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Lucida Sans Unicode" pitchFamily="34" charset="0"/>
        <a:ea typeface="宋体" pitchFamily="2" charset="-122"/>
        <a:cs typeface="+mn-cs"/>
      </a:defRPr>
    </a:lvl1pPr>
    <a:lvl2pPr marL="457200" algn="l" rtl="0" fontAlgn="base">
      <a:spcBef>
        <a:spcPct val="0"/>
      </a:spcBef>
      <a:spcAft>
        <a:spcPct val="0"/>
      </a:spcAft>
      <a:defRPr kern="1200">
        <a:solidFill>
          <a:schemeClr val="tx1"/>
        </a:solidFill>
        <a:latin typeface="Lucida Sans Unicode" pitchFamily="34" charset="0"/>
        <a:ea typeface="宋体" pitchFamily="2" charset="-122"/>
        <a:cs typeface="+mn-cs"/>
      </a:defRPr>
    </a:lvl2pPr>
    <a:lvl3pPr marL="914400" algn="l" rtl="0" fontAlgn="base">
      <a:spcBef>
        <a:spcPct val="0"/>
      </a:spcBef>
      <a:spcAft>
        <a:spcPct val="0"/>
      </a:spcAft>
      <a:defRPr kern="1200">
        <a:solidFill>
          <a:schemeClr val="tx1"/>
        </a:solidFill>
        <a:latin typeface="Lucida Sans Unicode" pitchFamily="34" charset="0"/>
        <a:ea typeface="宋体" pitchFamily="2" charset="-122"/>
        <a:cs typeface="+mn-cs"/>
      </a:defRPr>
    </a:lvl3pPr>
    <a:lvl4pPr marL="1371600" algn="l" rtl="0" fontAlgn="base">
      <a:spcBef>
        <a:spcPct val="0"/>
      </a:spcBef>
      <a:spcAft>
        <a:spcPct val="0"/>
      </a:spcAft>
      <a:defRPr kern="1200">
        <a:solidFill>
          <a:schemeClr val="tx1"/>
        </a:solidFill>
        <a:latin typeface="Lucida Sans Unicode" pitchFamily="34" charset="0"/>
        <a:ea typeface="宋体" pitchFamily="2" charset="-122"/>
        <a:cs typeface="+mn-cs"/>
      </a:defRPr>
    </a:lvl4pPr>
    <a:lvl5pPr marL="1828800" algn="l" rtl="0" fontAlgn="base">
      <a:spcBef>
        <a:spcPct val="0"/>
      </a:spcBef>
      <a:spcAft>
        <a:spcPct val="0"/>
      </a:spcAft>
      <a:defRPr kern="1200">
        <a:solidFill>
          <a:schemeClr val="tx1"/>
        </a:solidFill>
        <a:latin typeface="Lucida Sans Unicode" pitchFamily="34" charset="0"/>
        <a:ea typeface="宋体" pitchFamily="2" charset="-122"/>
        <a:cs typeface="+mn-cs"/>
      </a:defRPr>
    </a:lvl5pPr>
    <a:lvl6pPr marL="2286000" algn="l" defTabSz="914400" rtl="0" eaLnBrk="1" latinLnBrk="0" hangingPunct="1">
      <a:defRPr kern="1200">
        <a:solidFill>
          <a:schemeClr val="tx1"/>
        </a:solidFill>
        <a:latin typeface="Lucida Sans Unicode" pitchFamily="34" charset="0"/>
        <a:ea typeface="宋体" pitchFamily="2" charset="-122"/>
        <a:cs typeface="+mn-cs"/>
      </a:defRPr>
    </a:lvl6pPr>
    <a:lvl7pPr marL="2743200" algn="l" defTabSz="914400" rtl="0" eaLnBrk="1" latinLnBrk="0" hangingPunct="1">
      <a:defRPr kern="1200">
        <a:solidFill>
          <a:schemeClr val="tx1"/>
        </a:solidFill>
        <a:latin typeface="Lucida Sans Unicode" pitchFamily="34" charset="0"/>
        <a:ea typeface="宋体" pitchFamily="2" charset="-122"/>
        <a:cs typeface="+mn-cs"/>
      </a:defRPr>
    </a:lvl7pPr>
    <a:lvl8pPr marL="3200400" algn="l" defTabSz="914400" rtl="0" eaLnBrk="1" latinLnBrk="0" hangingPunct="1">
      <a:defRPr kern="1200">
        <a:solidFill>
          <a:schemeClr val="tx1"/>
        </a:solidFill>
        <a:latin typeface="Lucida Sans Unicode" pitchFamily="34" charset="0"/>
        <a:ea typeface="宋体" pitchFamily="2" charset="-122"/>
        <a:cs typeface="+mn-cs"/>
      </a:defRPr>
    </a:lvl8pPr>
    <a:lvl9pPr marL="3657600" algn="l" defTabSz="914400" rtl="0" eaLnBrk="1" latinLnBrk="0" hangingPunct="1">
      <a:defRPr kern="1200">
        <a:solidFill>
          <a:schemeClr val="tx1"/>
        </a:solidFill>
        <a:latin typeface="Lucida Sans Unicode"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08" d="100"/>
          <a:sy n="108" d="100"/>
        </p:scale>
        <p:origin x="-1704"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940B6B-78AE-4017-B7E7-CC67B38BADDC}" type="datetimeFigureOut">
              <a:rPr lang="zh-CN" altLang="en-US" smtClean="0"/>
              <a:pPr/>
              <a:t>2018/3/20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C79072E-8C30-4346-B477-D812B115D3C0}"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BCF08B-64EE-48BE-B0BA-D219D27F4B30}" type="datetimeFigureOut">
              <a:rPr lang="zh-CN" altLang="en-US" smtClean="0"/>
              <a:pPr/>
              <a:t>2018/3/20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4BEB867-7509-4723-9538-9D475DF7F60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直角三角形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grpSp>
        <p:nvGrpSpPr>
          <p:cNvPr id="5" name="组合 15"/>
          <p:cNvGrpSpPr>
            <a:grpSpLocks/>
          </p:cNvGrpSpPr>
          <p:nvPr/>
        </p:nvGrpSpPr>
        <p:grpSpPr bwMode="auto">
          <a:xfrm>
            <a:off x="-3175" y="4953000"/>
            <a:ext cx="9147175" cy="1911350"/>
            <a:chOff x="-3765" y="4832896"/>
            <a:chExt cx="9147765" cy="2032192"/>
          </a:xfrm>
        </p:grpSpPr>
        <p:sp>
          <p:nvSpPr>
            <p:cNvPr id="6" name="任意多边形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a typeface="+mn-ea"/>
              </a:endParaRPr>
            </a:p>
          </p:txBody>
        </p:sp>
        <p:sp>
          <p:nvSpPr>
            <p:cNvPr id="7" name="任意多边形 18"/>
            <p:cNvSpPr>
              <a:spLocks/>
            </p:cNvSpPr>
            <p:nvPr/>
          </p:nvSpPr>
          <p:spPr bwMode="auto">
            <a:xfrm>
              <a:off x="35443" y="5135526"/>
              <a:ext cx="9108557" cy="838200"/>
            </a:xfrm>
            <a:custGeom>
              <a:avLst/>
              <a:gdLst>
                <a:gd name="T0" fmla="*/ 0 w 5760"/>
                <a:gd name="T1" fmla="*/ 0 h 528"/>
                <a:gd name="T2" fmla="*/ 5760 w 5760"/>
                <a:gd name="T3" fmla="*/ 0 h 528"/>
                <a:gd name="T4" fmla="*/ 5760 w 5760"/>
                <a:gd name="T5" fmla="*/ 528 h 528"/>
                <a:gd name="T6" fmla="*/ 48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w="9525" cap="flat" cmpd="sng" algn="ctr">
              <a:noFill/>
              <a:prstDash val="solid"/>
              <a:round/>
              <a:headEnd type="none" w="med" len="med"/>
              <a:tailEnd type="none" w="med" len="med"/>
            </a:ln>
          </p:spPr>
          <p:txBody>
            <a:bodyPr/>
            <a:lstStyle/>
            <a:p>
              <a:endParaRPr lang="zh-CN" altLang="en-US"/>
            </a:p>
          </p:txBody>
        </p:sp>
        <p:sp>
          <p:nvSpPr>
            <p:cNvPr id="8" name="任意多边形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10" name="直接连接符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标题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zh-CN" altLang="en-US" smtClean="0"/>
              <a:t>单击此处编辑母版标题样式</a:t>
            </a:r>
            <a:endParaRPr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zh-CN" altLang="en-US" smtClean="0"/>
              <a:t>单击此处编辑母版副标题样式</a:t>
            </a:r>
            <a:endParaRPr lang="en-US"/>
          </a:p>
        </p:txBody>
      </p:sp>
      <p:sp>
        <p:nvSpPr>
          <p:cNvPr id="11" name="日期占位符 29"/>
          <p:cNvSpPr>
            <a:spLocks noGrp="1"/>
          </p:cNvSpPr>
          <p:nvPr>
            <p:ph type="dt" sz="half" idx="10"/>
          </p:nvPr>
        </p:nvSpPr>
        <p:spPr/>
        <p:txBody>
          <a:bodyPr/>
          <a:lstStyle>
            <a:lvl1pPr>
              <a:defRPr smtClean="0">
                <a:solidFill>
                  <a:srgbClr val="FFFFFF"/>
                </a:solidFill>
              </a:defRPr>
            </a:lvl1pPr>
            <a:extLst/>
          </a:lstStyle>
          <a:p>
            <a:pPr>
              <a:defRPr/>
            </a:pPr>
            <a:fld id="{3802FB08-2637-4CF6-AD74-C07441CFA7C0}" type="datetimeFigureOut">
              <a:rPr lang="zh-CN" altLang="en-US"/>
              <a:pPr>
                <a:defRPr/>
              </a:pPr>
              <a:t>2018/3/20</a:t>
            </a:fld>
            <a:endParaRPr lang="zh-CN" altLang="en-US"/>
          </a:p>
        </p:txBody>
      </p:sp>
      <p:sp>
        <p:nvSpPr>
          <p:cNvPr id="12" name="页脚占位符 18"/>
          <p:cNvSpPr>
            <a:spLocks noGrp="1"/>
          </p:cNvSpPr>
          <p:nvPr>
            <p:ph type="ftr" sz="quarter" idx="11"/>
          </p:nvPr>
        </p:nvSpPr>
        <p:spPr/>
        <p:txBody>
          <a:bodyPr/>
          <a:lstStyle>
            <a:lvl1pPr>
              <a:defRPr>
                <a:solidFill>
                  <a:schemeClr val="accent1">
                    <a:tint val="20000"/>
                  </a:schemeClr>
                </a:solidFill>
              </a:defRPr>
            </a:lvl1pPr>
            <a:extLst/>
          </a:lstStyle>
          <a:p>
            <a:pPr>
              <a:defRPr/>
            </a:pPr>
            <a:endParaRPr lang="zh-CN" altLang="en-US"/>
          </a:p>
        </p:txBody>
      </p:sp>
      <p:sp>
        <p:nvSpPr>
          <p:cNvPr id="13" name="灯片编号占位符 26"/>
          <p:cNvSpPr>
            <a:spLocks noGrp="1"/>
          </p:cNvSpPr>
          <p:nvPr>
            <p:ph type="sldNum" sz="quarter" idx="12"/>
          </p:nvPr>
        </p:nvSpPr>
        <p:spPr/>
        <p:txBody>
          <a:bodyPr/>
          <a:lstStyle>
            <a:lvl1pPr>
              <a:defRPr smtClean="0">
                <a:solidFill>
                  <a:srgbClr val="FFFFFF"/>
                </a:solidFill>
              </a:defRPr>
            </a:lvl1pPr>
            <a:extLst/>
          </a:lstStyle>
          <a:p>
            <a:pPr>
              <a:defRPr/>
            </a:pPr>
            <a:fld id="{370B242F-C22E-4D80-AB00-A977E93DF3AD}"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9"/>
          <p:cNvSpPr>
            <a:spLocks noGrp="1"/>
          </p:cNvSpPr>
          <p:nvPr>
            <p:ph type="dt" sz="half" idx="10"/>
          </p:nvPr>
        </p:nvSpPr>
        <p:spPr/>
        <p:txBody>
          <a:bodyPr/>
          <a:lstStyle>
            <a:lvl1pPr>
              <a:defRPr/>
            </a:lvl1pPr>
          </a:lstStyle>
          <a:p>
            <a:pPr>
              <a:defRPr/>
            </a:pPr>
            <a:fld id="{17B28E2B-3710-4EF4-AD09-B19F395B998A}" type="datetimeFigureOut">
              <a:rPr lang="zh-CN" altLang="en-US"/>
              <a:pPr>
                <a:defRPr/>
              </a:pPr>
              <a:t>2018/3/20</a:t>
            </a:fld>
            <a:endParaRPr lang="zh-CN" altLang="en-US"/>
          </a:p>
        </p:txBody>
      </p:sp>
      <p:sp>
        <p:nvSpPr>
          <p:cNvPr id="5" name="页脚占位符 21"/>
          <p:cNvSpPr>
            <a:spLocks noGrp="1"/>
          </p:cNvSpPr>
          <p:nvPr>
            <p:ph type="ftr" sz="quarter" idx="11"/>
          </p:nvPr>
        </p:nvSpPr>
        <p:spPr/>
        <p:txBody>
          <a:bodyPr/>
          <a:lstStyle>
            <a:lvl1pPr>
              <a:defRPr/>
            </a:lvl1pPr>
          </a:lstStyle>
          <a:p>
            <a:pPr>
              <a:defRPr/>
            </a:pPr>
            <a:endParaRPr lang="zh-CN" altLang="en-US"/>
          </a:p>
        </p:txBody>
      </p:sp>
      <p:sp>
        <p:nvSpPr>
          <p:cNvPr id="6" name="灯片编号占位符 17"/>
          <p:cNvSpPr>
            <a:spLocks noGrp="1"/>
          </p:cNvSpPr>
          <p:nvPr>
            <p:ph type="sldNum" sz="quarter" idx="12"/>
          </p:nvPr>
        </p:nvSpPr>
        <p:spPr/>
        <p:txBody>
          <a:bodyPr/>
          <a:lstStyle>
            <a:lvl1pPr>
              <a:defRPr/>
            </a:lvl1pPr>
          </a:lstStyle>
          <a:p>
            <a:pPr>
              <a:defRPr/>
            </a:pPr>
            <a:fld id="{7443D130-6308-4B60-BBB9-EB1083D2925A}"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9"/>
          <p:cNvSpPr>
            <a:spLocks noGrp="1"/>
          </p:cNvSpPr>
          <p:nvPr>
            <p:ph type="dt" sz="half" idx="10"/>
          </p:nvPr>
        </p:nvSpPr>
        <p:spPr/>
        <p:txBody>
          <a:bodyPr/>
          <a:lstStyle>
            <a:lvl1pPr>
              <a:defRPr/>
            </a:lvl1pPr>
          </a:lstStyle>
          <a:p>
            <a:pPr>
              <a:defRPr/>
            </a:pPr>
            <a:fld id="{46C81D58-4F79-4953-AF5F-6691901059F3}" type="datetimeFigureOut">
              <a:rPr lang="zh-CN" altLang="en-US"/>
              <a:pPr>
                <a:defRPr/>
              </a:pPr>
              <a:t>2018/3/20</a:t>
            </a:fld>
            <a:endParaRPr lang="zh-CN" altLang="en-US"/>
          </a:p>
        </p:txBody>
      </p:sp>
      <p:sp>
        <p:nvSpPr>
          <p:cNvPr id="5" name="页脚占位符 21"/>
          <p:cNvSpPr>
            <a:spLocks noGrp="1"/>
          </p:cNvSpPr>
          <p:nvPr>
            <p:ph type="ftr" sz="quarter" idx="11"/>
          </p:nvPr>
        </p:nvSpPr>
        <p:spPr/>
        <p:txBody>
          <a:bodyPr/>
          <a:lstStyle>
            <a:lvl1pPr>
              <a:defRPr/>
            </a:lvl1pPr>
          </a:lstStyle>
          <a:p>
            <a:pPr>
              <a:defRPr/>
            </a:pPr>
            <a:endParaRPr lang="zh-CN" altLang="en-US"/>
          </a:p>
        </p:txBody>
      </p:sp>
      <p:sp>
        <p:nvSpPr>
          <p:cNvPr id="6" name="灯片编号占位符 17"/>
          <p:cNvSpPr>
            <a:spLocks noGrp="1"/>
          </p:cNvSpPr>
          <p:nvPr>
            <p:ph type="sldNum" sz="quarter" idx="12"/>
          </p:nvPr>
        </p:nvSpPr>
        <p:spPr/>
        <p:txBody>
          <a:bodyPr/>
          <a:lstStyle>
            <a:lvl1pPr>
              <a:defRPr/>
            </a:lvl1pPr>
          </a:lstStyle>
          <a:p>
            <a:pPr>
              <a:defRPr/>
            </a:pPr>
            <a:fld id="{E6F1D1BB-5AC8-407A-8769-279EE3441249}"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extLst/>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7" name="标题 6"/>
          <p:cNvSpPr>
            <a:spLocks noGrp="1"/>
          </p:cNvSpPr>
          <p:nvPr>
            <p:ph type="title"/>
          </p:nvPr>
        </p:nvSpPr>
        <p:spPr/>
        <p:txBody>
          <a:bodyPr rtlCol="0"/>
          <a:lstStyle>
            <a:extLst/>
          </a:lstStyle>
          <a:p>
            <a:r>
              <a:rPr lang="zh-CN" altLang="en-US" smtClean="0"/>
              <a:t>单击此处编辑母版标题样式</a:t>
            </a:r>
            <a:endParaRPr lang="en-US"/>
          </a:p>
        </p:txBody>
      </p:sp>
      <p:sp>
        <p:nvSpPr>
          <p:cNvPr id="5" name="页脚占位符 21"/>
          <p:cNvSpPr>
            <a:spLocks noGrp="1"/>
          </p:cNvSpPr>
          <p:nvPr>
            <p:ph type="ftr" sz="quarter" idx="11"/>
          </p:nvPr>
        </p:nvSpPr>
        <p:spPr>
          <a:xfrm>
            <a:off x="6643702" y="6357958"/>
            <a:ext cx="2351087" cy="365125"/>
          </a:xfrm>
        </p:spPr>
        <p:txBody>
          <a:bodyPr/>
          <a:lstStyle>
            <a:lvl1pPr>
              <a:defRPr/>
            </a:lvl1pPr>
          </a:lstStyle>
          <a:p>
            <a:pPr>
              <a:defRPr/>
            </a:pPr>
            <a:fld id="{AD7BC6A2-D5BD-40D0-957C-A2CF55A98CE9}" type="slidenum">
              <a:rPr lang="zh-CN" altLang="en-US" smtClean="0"/>
              <a:pPr>
                <a:defRPr/>
              </a:pPr>
              <a:t>‹#›</a:t>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4" name="燕尾形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5" name="燕尾形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2" name="标题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zh-CN" altLang="en-US" smtClean="0"/>
              <a:t>单击此处编辑母版标题样式</a:t>
            </a:r>
            <a:endParaRPr lang="en-US"/>
          </a:p>
        </p:txBody>
      </p:sp>
      <p:sp>
        <p:nvSpPr>
          <p:cNvPr id="3" name="文本占位符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zh-CN" altLang="en-US" smtClean="0"/>
              <a:t>单击此处编辑母版文本样式</a:t>
            </a:r>
          </a:p>
        </p:txBody>
      </p:sp>
      <p:sp>
        <p:nvSpPr>
          <p:cNvPr id="6" name="日期占位符 3"/>
          <p:cNvSpPr>
            <a:spLocks noGrp="1"/>
          </p:cNvSpPr>
          <p:nvPr>
            <p:ph type="dt" sz="half" idx="10"/>
          </p:nvPr>
        </p:nvSpPr>
        <p:spPr/>
        <p:txBody>
          <a:bodyPr/>
          <a:lstStyle>
            <a:lvl1pPr>
              <a:defRPr/>
            </a:lvl1pPr>
            <a:extLst/>
          </a:lstStyle>
          <a:p>
            <a:pPr>
              <a:defRPr/>
            </a:pPr>
            <a:fld id="{E74A2116-F5B9-497E-AA07-F410CB2728DA}" type="datetimeFigureOut">
              <a:rPr lang="zh-CN" altLang="en-US"/>
              <a:pPr>
                <a:defRPr/>
              </a:pPr>
              <a:t>2018/3/20</a:t>
            </a:fld>
            <a:endParaRPr lang="zh-CN" altLang="en-US"/>
          </a:p>
        </p:txBody>
      </p:sp>
      <p:sp>
        <p:nvSpPr>
          <p:cNvPr id="7" name="页脚占位符 4"/>
          <p:cNvSpPr>
            <a:spLocks noGrp="1"/>
          </p:cNvSpPr>
          <p:nvPr>
            <p:ph type="ftr" sz="quarter" idx="11"/>
          </p:nvPr>
        </p:nvSpPr>
        <p:spPr/>
        <p:txBody>
          <a:bodyPr/>
          <a:lstStyle>
            <a:lvl1pPr>
              <a:defRPr/>
            </a:lvl1pPr>
            <a:extLst/>
          </a:lstStyle>
          <a:p>
            <a:pPr>
              <a:defRPr/>
            </a:pPr>
            <a:endParaRPr lang="zh-CN" altLang="en-US"/>
          </a:p>
        </p:txBody>
      </p:sp>
      <p:sp>
        <p:nvSpPr>
          <p:cNvPr id="8" name="灯片编号占位符 5"/>
          <p:cNvSpPr>
            <a:spLocks noGrp="1"/>
          </p:cNvSpPr>
          <p:nvPr>
            <p:ph type="sldNum" sz="quarter" idx="12"/>
          </p:nvPr>
        </p:nvSpPr>
        <p:spPr/>
        <p:txBody>
          <a:bodyPr/>
          <a:lstStyle>
            <a:lvl1pPr>
              <a:defRPr/>
            </a:lvl1pPr>
            <a:extLst/>
          </a:lstStyle>
          <a:p>
            <a:pPr>
              <a:defRPr/>
            </a:pPr>
            <a:fld id="{89225276-B3E6-49CC-9263-AF43A9AFE578}" type="slidenum">
              <a:rPr lang="zh-CN" altLang="en-US"/>
              <a:pPr>
                <a:defRPr/>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8" name="标题 7"/>
          <p:cNvSpPr>
            <a:spLocks noGrp="1"/>
          </p:cNvSpPr>
          <p:nvPr>
            <p:ph type="title"/>
          </p:nvPr>
        </p:nvSpPr>
        <p:spPr/>
        <p:txBody>
          <a:bodyPr rtlCol="0"/>
          <a:lstStyle>
            <a:extLst/>
          </a:lstStyle>
          <a:p>
            <a:r>
              <a:rPr lang="zh-CN" altLang="en-US" smtClean="0"/>
              <a:t>单击此处编辑母版标题样式</a:t>
            </a:r>
            <a:endParaRPr lang="en-US"/>
          </a:p>
        </p:txBody>
      </p:sp>
      <p:sp>
        <p:nvSpPr>
          <p:cNvPr id="5" name="日期占位符 4"/>
          <p:cNvSpPr>
            <a:spLocks noGrp="1"/>
          </p:cNvSpPr>
          <p:nvPr>
            <p:ph type="dt" sz="half" idx="10"/>
          </p:nvPr>
        </p:nvSpPr>
        <p:spPr/>
        <p:txBody>
          <a:bodyPr/>
          <a:lstStyle>
            <a:lvl1pPr>
              <a:defRPr/>
            </a:lvl1pPr>
            <a:extLst/>
          </a:lstStyle>
          <a:p>
            <a:pPr>
              <a:defRPr/>
            </a:pPr>
            <a:fld id="{C812770D-696A-473C-B529-8B5F2D8ED26E}" type="datetimeFigureOut">
              <a:rPr lang="zh-CN" altLang="en-US"/>
              <a:pPr>
                <a:defRPr/>
              </a:pPr>
              <a:t>2018/3/20</a:t>
            </a:fld>
            <a:endParaRPr lang="zh-CN" altLang="en-US"/>
          </a:p>
        </p:txBody>
      </p:sp>
      <p:sp>
        <p:nvSpPr>
          <p:cNvPr id="6" name="页脚占位符 5"/>
          <p:cNvSpPr>
            <a:spLocks noGrp="1"/>
          </p:cNvSpPr>
          <p:nvPr>
            <p:ph type="ftr" sz="quarter" idx="11"/>
          </p:nvPr>
        </p:nvSpPr>
        <p:spPr/>
        <p:txBody>
          <a:bodyPr/>
          <a:lstStyle>
            <a:lvl1pPr>
              <a:defRPr/>
            </a:lvl1pPr>
            <a:extLst/>
          </a:lstStyle>
          <a:p>
            <a:pPr>
              <a:defRPr/>
            </a:pPr>
            <a:endParaRPr lang="zh-CN" altLang="en-US"/>
          </a:p>
        </p:txBody>
      </p:sp>
      <p:sp>
        <p:nvSpPr>
          <p:cNvPr id="7" name="灯片编号占位符 6"/>
          <p:cNvSpPr>
            <a:spLocks noGrp="1"/>
          </p:cNvSpPr>
          <p:nvPr>
            <p:ph type="sldNum" sz="quarter" idx="12"/>
          </p:nvPr>
        </p:nvSpPr>
        <p:spPr/>
        <p:txBody>
          <a:bodyPr/>
          <a:lstStyle>
            <a:lvl1pPr>
              <a:defRPr/>
            </a:lvl1pPr>
            <a:extLst/>
          </a:lstStyle>
          <a:p>
            <a:pPr>
              <a:defRPr/>
            </a:pPr>
            <a:fld id="{17590A9B-DCE3-4E93-AD74-84DA078ACD40}" type="slidenum">
              <a:rPr lang="zh-CN" altLang="en-US"/>
              <a:pPr>
                <a:defRPr/>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lstStyle>
            <a:lvl1pPr>
              <a:defRPr/>
            </a:lvl1pPr>
            <a:extLst/>
          </a:lstStyle>
          <a:p>
            <a:r>
              <a:rPr lang="zh-CN" altLang="en-US" smtClean="0"/>
              <a:t>单击此处编辑母版标题样式</a:t>
            </a:r>
            <a:endParaRPr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6"/>
          <p:cNvSpPr>
            <a:spLocks noGrp="1"/>
          </p:cNvSpPr>
          <p:nvPr>
            <p:ph type="dt" sz="half" idx="10"/>
          </p:nvPr>
        </p:nvSpPr>
        <p:spPr/>
        <p:txBody>
          <a:bodyPr/>
          <a:lstStyle>
            <a:lvl1pPr>
              <a:defRPr/>
            </a:lvl1pPr>
            <a:extLst/>
          </a:lstStyle>
          <a:p>
            <a:pPr>
              <a:defRPr/>
            </a:pPr>
            <a:fld id="{35312E4B-101C-47E1-95B7-7C58E32A2F05}" type="datetimeFigureOut">
              <a:rPr lang="zh-CN" altLang="en-US"/>
              <a:pPr>
                <a:defRPr/>
              </a:pPr>
              <a:t>2018/3/20</a:t>
            </a:fld>
            <a:endParaRPr lang="zh-CN" altLang="en-US"/>
          </a:p>
        </p:txBody>
      </p:sp>
      <p:sp>
        <p:nvSpPr>
          <p:cNvPr id="8" name="页脚占位符 7"/>
          <p:cNvSpPr>
            <a:spLocks noGrp="1"/>
          </p:cNvSpPr>
          <p:nvPr>
            <p:ph type="ftr" sz="quarter" idx="11"/>
          </p:nvPr>
        </p:nvSpPr>
        <p:spPr/>
        <p:txBody>
          <a:bodyPr/>
          <a:lstStyle>
            <a:lvl1pPr>
              <a:defRPr/>
            </a:lvl1pPr>
            <a:extLst/>
          </a:lstStyle>
          <a:p>
            <a:pPr>
              <a:defRPr/>
            </a:pPr>
            <a:endParaRPr lang="zh-CN" altLang="en-US"/>
          </a:p>
        </p:txBody>
      </p:sp>
      <p:sp>
        <p:nvSpPr>
          <p:cNvPr id="9" name="灯片编号占位符 8"/>
          <p:cNvSpPr>
            <a:spLocks noGrp="1"/>
          </p:cNvSpPr>
          <p:nvPr>
            <p:ph type="sldNum" sz="quarter" idx="12"/>
          </p:nvPr>
        </p:nvSpPr>
        <p:spPr/>
        <p:txBody>
          <a:bodyPr/>
          <a:lstStyle>
            <a:lvl1pPr>
              <a:defRPr/>
            </a:lvl1pPr>
            <a:extLst/>
          </a:lstStyle>
          <a:p>
            <a:pPr>
              <a:defRPr/>
            </a:pPr>
            <a:fld id="{556A20B3-D9A0-41F8-8A02-F68E9C58FDC4}" type="slidenum">
              <a:rPr lang="zh-CN" altLang="en-US"/>
              <a:pPr>
                <a:defRPr/>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6" name="标题 5"/>
          <p:cNvSpPr>
            <a:spLocks noGrp="1"/>
          </p:cNvSpPr>
          <p:nvPr>
            <p:ph type="title"/>
          </p:nvPr>
        </p:nvSpPr>
        <p:spPr/>
        <p:txBody>
          <a:bodyPr rtlCol="0"/>
          <a:lstStyle>
            <a:extLst/>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lvl1pPr>
              <a:defRPr/>
            </a:lvl1pPr>
            <a:extLst/>
          </a:lstStyle>
          <a:p>
            <a:pPr>
              <a:defRPr/>
            </a:pPr>
            <a:fld id="{338D4554-7E5F-4CEB-94C4-2EFB8084A2FF}" type="datetimeFigureOut">
              <a:rPr lang="zh-CN" altLang="en-US"/>
              <a:pPr>
                <a:defRPr/>
              </a:pPr>
              <a:t>2018/3/20</a:t>
            </a:fld>
            <a:endParaRPr lang="zh-CN" altLang="en-US"/>
          </a:p>
        </p:txBody>
      </p:sp>
      <p:sp>
        <p:nvSpPr>
          <p:cNvPr id="4" name="页脚占位符 3"/>
          <p:cNvSpPr>
            <a:spLocks noGrp="1"/>
          </p:cNvSpPr>
          <p:nvPr>
            <p:ph type="ftr" sz="quarter" idx="11"/>
          </p:nvPr>
        </p:nvSpPr>
        <p:spPr/>
        <p:txBody>
          <a:bodyPr/>
          <a:lstStyle>
            <a:lvl1pPr>
              <a:defRPr/>
            </a:lvl1pPr>
            <a:extLst/>
          </a:lstStyle>
          <a:p>
            <a:pPr>
              <a:defRPr/>
            </a:pPr>
            <a:endParaRPr lang="zh-CN" altLang="en-US"/>
          </a:p>
        </p:txBody>
      </p:sp>
      <p:sp>
        <p:nvSpPr>
          <p:cNvPr id="5" name="灯片编号占位符 4"/>
          <p:cNvSpPr>
            <a:spLocks noGrp="1"/>
          </p:cNvSpPr>
          <p:nvPr>
            <p:ph type="sldNum" sz="quarter" idx="12"/>
          </p:nvPr>
        </p:nvSpPr>
        <p:spPr/>
        <p:txBody>
          <a:bodyPr/>
          <a:lstStyle>
            <a:lvl1pPr>
              <a:defRPr/>
            </a:lvl1pPr>
            <a:extLst/>
          </a:lstStyle>
          <a:p>
            <a:pPr>
              <a:defRPr/>
            </a:pPr>
            <a:fld id="{C3CC6EFD-604C-4D56-8EB0-1A6F2A97AA8D}" type="slidenum">
              <a:rPr lang="zh-CN" altLang="en-US"/>
              <a:pPr>
                <a:defRPr/>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fld id="{265ECCC1-36BB-44E1-9AD8-06E049E4C9DB}" type="datetimeFigureOut">
              <a:rPr lang="zh-CN" altLang="en-US"/>
              <a:pPr>
                <a:defRPr/>
              </a:pPr>
              <a:t>2018/3/20</a:t>
            </a:fld>
            <a:endParaRPr lang="zh-CN" altLang="en-US"/>
          </a:p>
        </p:txBody>
      </p:sp>
      <p:sp>
        <p:nvSpPr>
          <p:cNvPr id="3" name="页脚占位符 21"/>
          <p:cNvSpPr>
            <a:spLocks noGrp="1"/>
          </p:cNvSpPr>
          <p:nvPr>
            <p:ph type="ftr" sz="quarter" idx="11"/>
          </p:nvPr>
        </p:nvSpPr>
        <p:spPr/>
        <p:txBody>
          <a:bodyPr/>
          <a:lstStyle>
            <a:lvl1pPr>
              <a:defRPr/>
            </a:lvl1pPr>
          </a:lstStyle>
          <a:p>
            <a:pPr>
              <a:defRPr/>
            </a:pPr>
            <a:endParaRPr lang="zh-CN" altLang="en-US"/>
          </a:p>
        </p:txBody>
      </p:sp>
      <p:sp>
        <p:nvSpPr>
          <p:cNvPr id="4" name="灯片编号占位符 17"/>
          <p:cNvSpPr>
            <a:spLocks noGrp="1"/>
          </p:cNvSpPr>
          <p:nvPr>
            <p:ph type="sldNum" sz="quarter" idx="12"/>
          </p:nvPr>
        </p:nvSpPr>
        <p:spPr/>
        <p:txBody>
          <a:bodyPr/>
          <a:lstStyle>
            <a:lvl1pPr>
              <a:defRPr/>
            </a:lvl1pPr>
          </a:lstStyle>
          <a:p>
            <a:pPr>
              <a:defRPr/>
            </a:pPr>
            <a:fld id="{B256996D-3AFF-4A3A-B8D2-6E8C3CF49690}"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zh-CN" altLang="en-US" smtClean="0"/>
              <a:t>单击此处编辑母版标题样式</a:t>
            </a:r>
            <a:endParaRPr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lvl1pPr>
              <a:defRPr/>
            </a:lvl1pPr>
            <a:extLst/>
          </a:lstStyle>
          <a:p>
            <a:pPr>
              <a:defRPr/>
            </a:pPr>
            <a:fld id="{C891B5A6-B3C5-473D-9B4E-D2B5064AD3D0}" type="datetimeFigureOut">
              <a:rPr lang="zh-CN" altLang="en-US"/>
              <a:pPr>
                <a:defRPr/>
              </a:pPr>
              <a:t>2018/3/20</a:t>
            </a:fld>
            <a:endParaRPr lang="zh-CN" altLang="en-US"/>
          </a:p>
        </p:txBody>
      </p:sp>
      <p:sp>
        <p:nvSpPr>
          <p:cNvPr id="6" name="页脚占位符 5"/>
          <p:cNvSpPr>
            <a:spLocks noGrp="1"/>
          </p:cNvSpPr>
          <p:nvPr>
            <p:ph type="ftr" sz="quarter" idx="11"/>
          </p:nvPr>
        </p:nvSpPr>
        <p:spPr/>
        <p:txBody>
          <a:bodyPr/>
          <a:lstStyle>
            <a:lvl1pPr>
              <a:defRPr/>
            </a:lvl1pPr>
            <a:extLst/>
          </a:lstStyle>
          <a:p>
            <a:pPr>
              <a:defRPr/>
            </a:pPr>
            <a:endParaRPr lang="zh-CN" altLang="en-US"/>
          </a:p>
        </p:txBody>
      </p:sp>
      <p:sp>
        <p:nvSpPr>
          <p:cNvPr id="7" name="灯片编号占位符 6"/>
          <p:cNvSpPr>
            <a:spLocks noGrp="1"/>
          </p:cNvSpPr>
          <p:nvPr>
            <p:ph type="sldNum" sz="quarter" idx="12"/>
          </p:nvPr>
        </p:nvSpPr>
        <p:spPr/>
        <p:txBody>
          <a:bodyPr/>
          <a:lstStyle>
            <a:lvl1pPr>
              <a:defRPr/>
            </a:lvl1pPr>
            <a:extLst/>
          </a:lstStyle>
          <a:p>
            <a:pPr>
              <a:defRPr/>
            </a:pPr>
            <a:fld id="{E189CD4B-988C-4FC3-8655-DF6A3C766823}" type="slidenum">
              <a:rPr lang="zh-CN" altLang="en-US"/>
              <a:pPr>
                <a:defRPr/>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5" name="任意多边形 4"/>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a typeface="+mn-ea"/>
            </a:endParaRPr>
          </a:p>
        </p:txBody>
      </p:sp>
      <p:sp>
        <p:nvSpPr>
          <p:cNvPr id="6" name="任意多边形 15"/>
          <p:cNvSpPr>
            <a:spLocks/>
          </p:cNvSpPr>
          <p:nvPr/>
        </p:nvSpPr>
        <p:spPr bwMode="auto">
          <a:xfrm>
            <a:off x="485775" y="5938838"/>
            <a:ext cx="3690938" cy="933450"/>
          </a:xfrm>
          <a:custGeom>
            <a:avLst/>
            <a:gdLst>
              <a:gd name="T0" fmla="*/ 0 w 5591"/>
              <a:gd name="T1" fmla="*/ 0 h 588"/>
              <a:gd name="T2" fmla="*/ 5760 w 5591"/>
              <a:gd name="T3" fmla="*/ 0 h 588"/>
              <a:gd name="T4" fmla="*/ 5760 w 5591"/>
              <a:gd name="T5" fmla="*/ 528 h 588"/>
              <a:gd name="T6" fmla="*/ 48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w="9525" cap="flat" cmpd="sng" algn="ctr">
            <a:noFill/>
            <a:prstDash val="solid"/>
            <a:round/>
            <a:headEnd type="none" w="med" len="med"/>
            <a:tailEnd type="none" w="med" len="med"/>
          </a:ln>
        </p:spPr>
        <p:txBody>
          <a:bodyPr/>
          <a:lstStyle/>
          <a:p>
            <a:endParaRPr lang="zh-CN" altLang="en-US"/>
          </a:p>
        </p:txBody>
      </p:sp>
      <p:sp>
        <p:nvSpPr>
          <p:cNvPr id="7" name="直角三角形 6"/>
          <p:cNvSpPr>
            <a:spLocks/>
          </p:cNvSpPr>
          <p:nvPr/>
        </p:nvSpPr>
        <p:spPr bwMode="auto">
          <a:xfrm>
            <a:off x="-6042" y="5791253"/>
            <a:ext cx="3402314" cy="1080868"/>
          </a:xfrm>
          <a:prstGeom prst="rtTriangle">
            <a:avLst/>
          </a:prstGeom>
          <a:blipFill>
            <a:blip r:embed="rId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8" name="直接连接符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燕尾形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10" name="燕尾形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4" name="文本占位符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zh-CN" altLang="en-US" noProof="0" smtClean="0"/>
              <a:t>单击图标添加图片</a:t>
            </a:r>
            <a:endParaRPr lang="en-US" noProof="0" dirty="0"/>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zh-CN" altLang="en-US" smtClean="0"/>
              <a:t>单击此处编辑母版标题样式</a:t>
            </a:r>
            <a:endParaRPr lang="en-US"/>
          </a:p>
        </p:txBody>
      </p:sp>
      <p:sp>
        <p:nvSpPr>
          <p:cNvPr id="11" name="日期占位符 4"/>
          <p:cNvSpPr>
            <a:spLocks noGrp="1"/>
          </p:cNvSpPr>
          <p:nvPr>
            <p:ph type="dt" sz="half" idx="10"/>
          </p:nvPr>
        </p:nvSpPr>
        <p:spPr/>
        <p:txBody>
          <a:bodyPr/>
          <a:lstStyle>
            <a:lvl1pPr>
              <a:defRPr smtClean="0">
                <a:solidFill>
                  <a:schemeClr val="tx1"/>
                </a:solidFill>
              </a:defRPr>
            </a:lvl1pPr>
            <a:extLst/>
          </a:lstStyle>
          <a:p>
            <a:pPr>
              <a:defRPr/>
            </a:pPr>
            <a:fld id="{A55E8970-D81A-4845-B363-F1F3C3089575}" type="datetimeFigureOut">
              <a:rPr lang="zh-CN" altLang="en-US"/>
              <a:pPr>
                <a:defRPr/>
              </a:pPr>
              <a:t>2018/3/20</a:t>
            </a:fld>
            <a:endParaRPr lang="zh-CN" altLang="en-US"/>
          </a:p>
        </p:txBody>
      </p:sp>
      <p:sp>
        <p:nvSpPr>
          <p:cNvPr id="12" name="页脚占位符 5"/>
          <p:cNvSpPr>
            <a:spLocks noGrp="1"/>
          </p:cNvSpPr>
          <p:nvPr>
            <p:ph type="ftr" sz="quarter" idx="11"/>
          </p:nvPr>
        </p:nvSpPr>
        <p:spPr/>
        <p:txBody>
          <a:bodyPr/>
          <a:lstStyle>
            <a:lvl1pPr>
              <a:defRPr>
                <a:solidFill>
                  <a:schemeClr val="tx1"/>
                </a:solidFill>
              </a:defRPr>
            </a:lvl1pPr>
            <a:extLst/>
          </a:lstStyle>
          <a:p>
            <a:pPr>
              <a:defRPr/>
            </a:pPr>
            <a:endParaRPr lang="zh-CN" altLang="en-US"/>
          </a:p>
        </p:txBody>
      </p:sp>
      <p:sp>
        <p:nvSpPr>
          <p:cNvPr id="13" name="灯片编号占位符 6"/>
          <p:cNvSpPr>
            <a:spLocks noGrp="1"/>
          </p:cNvSpPr>
          <p:nvPr>
            <p:ph type="sldNum" sz="quarter" idx="12"/>
          </p:nvPr>
        </p:nvSpPr>
        <p:spPr/>
        <p:txBody>
          <a:bodyPr/>
          <a:lstStyle>
            <a:lvl1pPr>
              <a:defRPr smtClean="0">
                <a:solidFill>
                  <a:schemeClr val="tx1"/>
                </a:solidFill>
              </a:defRPr>
            </a:lvl1pPr>
            <a:extLst/>
          </a:lstStyle>
          <a:p>
            <a:pPr>
              <a:defRPr/>
            </a:pPr>
            <a:fld id="{EBF92EA9-3D29-43C7-A249-8CB189375864}" type="slidenum">
              <a:rPr lang="zh-CN" altLang="en-US"/>
              <a:pPr>
                <a:defRPr/>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a typeface="+mn-ea"/>
            </a:endParaRPr>
          </a:p>
        </p:txBody>
      </p:sp>
      <p:sp>
        <p:nvSpPr>
          <p:cNvPr id="1027" name="任意多边形 11"/>
          <p:cNvSpPr>
            <a:spLocks/>
          </p:cNvSpPr>
          <p:nvPr/>
        </p:nvSpPr>
        <p:spPr bwMode="auto">
          <a:xfrm>
            <a:off x="485775" y="5938838"/>
            <a:ext cx="3690938" cy="933450"/>
          </a:xfrm>
          <a:custGeom>
            <a:avLst/>
            <a:gdLst>
              <a:gd name="T0" fmla="*/ 0 w 5591"/>
              <a:gd name="T1" fmla="*/ 0 h 588"/>
              <a:gd name="T2" fmla="*/ 5760 w 5591"/>
              <a:gd name="T3" fmla="*/ 0 h 588"/>
              <a:gd name="T4" fmla="*/ 5760 w 5591"/>
              <a:gd name="T5" fmla="*/ 528 h 588"/>
              <a:gd name="T6" fmla="*/ 48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w="9525" cap="flat" cmpd="sng" algn="ctr">
            <a:noFill/>
            <a:prstDash val="solid"/>
            <a:round/>
            <a:headEnd type="none" w="med" len="med"/>
            <a:tailEnd type="none" w="med" len="med"/>
          </a:ln>
        </p:spPr>
        <p:txBody>
          <a:bodyPr/>
          <a:lstStyle/>
          <a:p>
            <a:endParaRPr lang="zh-CN" altLang="en-US"/>
          </a:p>
        </p:txBody>
      </p:sp>
      <p:sp>
        <p:nvSpPr>
          <p:cNvPr id="14" name="直角三角形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796908"/>
          </a:xfrm>
          <a:prstGeom prst="rect">
            <a:avLst/>
          </a:prstGeom>
        </p:spPr>
        <p:txBody>
          <a:bodyPr vert="horz" anchor="ctr">
            <a:normAutofit/>
            <a:scene3d>
              <a:camera prst="orthographicFront"/>
              <a:lightRig rig="soft" dir="t"/>
            </a:scene3d>
            <a:sp3d prstMaterial="softEdge">
              <a:bevelT w="25400" h="25400"/>
            </a:sp3d>
          </a:bodyPr>
          <a:lstStyle>
            <a:extLst/>
          </a:lstStyle>
          <a:p>
            <a:r>
              <a:rPr lang="zh-CN" altLang="en-US" smtClean="0"/>
              <a:t>单击此处编辑母版标题样式</a:t>
            </a:r>
            <a:endParaRPr lang="en-US"/>
          </a:p>
        </p:txBody>
      </p:sp>
      <p:sp>
        <p:nvSpPr>
          <p:cNvPr id="1033" name="文本占位符 29"/>
          <p:cNvSpPr>
            <a:spLocks noGrp="1"/>
          </p:cNvSpPr>
          <p:nvPr>
            <p:ph type="body" idx="1"/>
          </p:nvPr>
        </p:nvSpPr>
        <p:spPr bwMode="auto">
          <a:xfrm>
            <a:off x="428596" y="1214422"/>
            <a:ext cx="8229600" cy="471490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smtClean="0"/>
          </a:p>
        </p:txBody>
      </p:sp>
      <p:sp>
        <p:nvSpPr>
          <p:cNvPr id="10" name="日期占位符 9"/>
          <p:cNvSpPr>
            <a:spLocks noGrp="1"/>
          </p:cNvSpPr>
          <p:nvPr>
            <p:ph type="dt" sz="half" idx="2"/>
          </p:nvPr>
        </p:nvSpPr>
        <p:spPr>
          <a:xfrm>
            <a:off x="6727825" y="6408738"/>
            <a:ext cx="1919288" cy="365125"/>
          </a:xfrm>
          <a:prstGeom prst="rect">
            <a:avLst/>
          </a:prstGeom>
        </p:spPr>
        <p:txBody>
          <a:bodyPr vert="horz" anchor="b"/>
          <a:lstStyle>
            <a:lvl1pPr algn="l" eaLnBrk="1" fontAlgn="auto" latinLnBrk="0" hangingPunct="1">
              <a:spcBef>
                <a:spcPts val="0"/>
              </a:spcBef>
              <a:spcAft>
                <a:spcPts val="0"/>
              </a:spcAft>
              <a:defRPr kumimoji="0" sz="1000" smtClean="0">
                <a:solidFill>
                  <a:schemeClr val="tx1"/>
                </a:solidFill>
                <a:latin typeface="+mn-lt"/>
                <a:ea typeface="+mn-ea"/>
              </a:defRPr>
            </a:lvl1pPr>
            <a:extLst/>
          </a:lstStyle>
          <a:p>
            <a:pPr>
              <a:defRPr/>
            </a:pPr>
            <a:fld id="{A81E30BA-3C34-4183-A909-4D733F30C1A1}" type="datetimeFigureOut">
              <a:rPr lang="zh-CN" altLang="en-US"/>
              <a:pPr>
                <a:defRPr/>
              </a:pPr>
              <a:t>2018/3/20</a:t>
            </a:fld>
            <a:endParaRPr lang="zh-CN" altLang="en-US"/>
          </a:p>
        </p:txBody>
      </p:sp>
      <p:sp>
        <p:nvSpPr>
          <p:cNvPr id="22" name="页脚占位符 21"/>
          <p:cNvSpPr>
            <a:spLocks noGrp="1"/>
          </p:cNvSpPr>
          <p:nvPr>
            <p:ph type="ftr" sz="quarter" idx="3"/>
          </p:nvPr>
        </p:nvSpPr>
        <p:spPr>
          <a:xfrm>
            <a:off x="4379913" y="6408738"/>
            <a:ext cx="2351087" cy="365125"/>
          </a:xfrm>
          <a:prstGeom prst="rect">
            <a:avLst/>
          </a:prstGeom>
        </p:spPr>
        <p:txBody>
          <a:bodyPr vert="horz" anchor="b"/>
          <a:lstStyle>
            <a:lvl1pPr algn="r" eaLnBrk="1" fontAlgn="auto" latinLnBrk="0" hangingPunct="1">
              <a:spcBef>
                <a:spcPts val="0"/>
              </a:spcBef>
              <a:spcAft>
                <a:spcPts val="0"/>
              </a:spcAft>
              <a:defRPr kumimoji="0" sz="1000">
                <a:solidFill>
                  <a:schemeClr val="tx1"/>
                </a:solidFill>
                <a:latin typeface="+mn-lt"/>
                <a:ea typeface="+mn-ea"/>
              </a:defRPr>
            </a:lvl1pPr>
            <a:extLst/>
          </a:lstStyle>
          <a:p>
            <a:pPr>
              <a:defRPr/>
            </a:pPr>
            <a:endParaRPr lang="zh-CN" altLang="en-US" dirty="0"/>
          </a:p>
        </p:txBody>
      </p:sp>
      <p:sp>
        <p:nvSpPr>
          <p:cNvPr id="18" name="灯片编号占位符 17"/>
          <p:cNvSpPr>
            <a:spLocks noGrp="1"/>
          </p:cNvSpPr>
          <p:nvPr>
            <p:ph type="sldNum" sz="quarter" idx="4"/>
          </p:nvPr>
        </p:nvSpPr>
        <p:spPr>
          <a:xfrm>
            <a:off x="8647113" y="6408738"/>
            <a:ext cx="366712" cy="365125"/>
          </a:xfrm>
          <a:prstGeom prst="rect">
            <a:avLst/>
          </a:prstGeom>
        </p:spPr>
        <p:txBody>
          <a:bodyPr vert="horz" anchor="b"/>
          <a:lstStyle>
            <a:lvl1pPr algn="r" eaLnBrk="1" fontAlgn="auto" latinLnBrk="0" hangingPunct="1">
              <a:spcBef>
                <a:spcPts val="0"/>
              </a:spcBef>
              <a:spcAft>
                <a:spcPts val="0"/>
              </a:spcAft>
              <a:defRPr kumimoji="0" sz="1000" b="0" smtClean="0">
                <a:solidFill>
                  <a:schemeClr val="tx1"/>
                </a:solidFill>
                <a:latin typeface="+mn-lt"/>
                <a:ea typeface="+mn-ea"/>
              </a:defRPr>
            </a:lvl1pPr>
            <a:extLst/>
          </a:lstStyle>
          <a:p>
            <a:pPr>
              <a:defRPr/>
            </a:pPr>
            <a:fld id="{56A43F19-69B5-4382-A06C-E34D724156A6}" type="slidenum">
              <a:rPr lang="zh-CN" altLang="en-US" smtClean="0"/>
              <a:pPr>
                <a:defRPr/>
              </a:pPr>
              <a:t>‹#›</a:t>
            </a:fld>
            <a:endParaRPr lang="zh-CN" altLang="en-US" dirty="0"/>
          </a:p>
        </p:txBody>
      </p:sp>
    </p:spTree>
  </p:cSld>
  <p:clrMap bg1="lt1" tx1="dk1" bg2="lt2" tx2="dk2" accent1="accent1" accent2="accent2" accent3="accent3" accent4="accent4" accent5="accent5" accent6="accent6" hlink="hlink" folHlink="folHlink"/>
  <p:sldLayoutIdLst>
    <p:sldLayoutId id="2147483959" r:id="rId1"/>
    <p:sldLayoutId id="2147483955" r:id="rId2"/>
    <p:sldLayoutId id="2147483960" r:id="rId3"/>
    <p:sldLayoutId id="2147483961" r:id="rId4"/>
    <p:sldLayoutId id="2147483962" r:id="rId5"/>
    <p:sldLayoutId id="2147483963" r:id="rId6"/>
    <p:sldLayoutId id="2147483956" r:id="rId7"/>
    <p:sldLayoutId id="2147483964" r:id="rId8"/>
    <p:sldLayoutId id="2147483965" r:id="rId9"/>
    <p:sldLayoutId id="2147483957" r:id="rId10"/>
    <p:sldLayoutId id="2147483958" r:id="rId11"/>
  </p:sldLayoutIdLst>
  <p:txStyles>
    <p:titleStyle>
      <a:lvl1pPr algn="l" rtl="0" fontAlgn="base">
        <a:spcBef>
          <a:spcPct val="0"/>
        </a:spcBef>
        <a:spcAft>
          <a:spcPct val="0"/>
        </a:spcAft>
        <a:defRPr sz="40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fontAlgn="base">
        <a:spcBef>
          <a:spcPct val="0"/>
        </a:spcBef>
        <a:spcAft>
          <a:spcPct val="0"/>
        </a:spcAft>
        <a:defRPr sz="4100" b="1">
          <a:solidFill>
            <a:schemeClr val="tx2"/>
          </a:solidFill>
          <a:latin typeface="Lucida Sans Unicode" pitchFamily="34" charset="0"/>
          <a:ea typeface="黑体" pitchFamily="2" charset="-122"/>
        </a:defRPr>
      </a:lvl2pPr>
      <a:lvl3pPr algn="l" rtl="0" fontAlgn="base">
        <a:spcBef>
          <a:spcPct val="0"/>
        </a:spcBef>
        <a:spcAft>
          <a:spcPct val="0"/>
        </a:spcAft>
        <a:defRPr sz="4100" b="1">
          <a:solidFill>
            <a:schemeClr val="tx2"/>
          </a:solidFill>
          <a:latin typeface="Lucida Sans Unicode" pitchFamily="34" charset="0"/>
          <a:ea typeface="黑体" pitchFamily="2" charset="-122"/>
        </a:defRPr>
      </a:lvl3pPr>
      <a:lvl4pPr algn="l" rtl="0" fontAlgn="base">
        <a:spcBef>
          <a:spcPct val="0"/>
        </a:spcBef>
        <a:spcAft>
          <a:spcPct val="0"/>
        </a:spcAft>
        <a:defRPr sz="4100" b="1">
          <a:solidFill>
            <a:schemeClr val="tx2"/>
          </a:solidFill>
          <a:latin typeface="Lucida Sans Unicode" pitchFamily="34" charset="0"/>
          <a:ea typeface="黑体" pitchFamily="2" charset="-122"/>
        </a:defRPr>
      </a:lvl4pPr>
      <a:lvl5pPr algn="l" rtl="0" fontAlgn="base">
        <a:spcBef>
          <a:spcPct val="0"/>
        </a:spcBef>
        <a:spcAft>
          <a:spcPct val="0"/>
        </a:spcAft>
        <a:defRPr sz="4100" b="1">
          <a:solidFill>
            <a:schemeClr val="tx2"/>
          </a:solidFill>
          <a:latin typeface="Lucida Sans Unicode" pitchFamily="34" charset="0"/>
          <a:ea typeface="黑体" pitchFamily="2" charset="-122"/>
        </a:defRPr>
      </a:lvl5pPr>
      <a:lvl6pPr marL="457200" algn="l" rtl="0" fontAlgn="base">
        <a:spcBef>
          <a:spcPct val="0"/>
        </a:spcBef>
        <a:spcAft>
          <a:spcPct val="0"/>
        </a:spcAft>
        <a:defRPr sz="4100" b="1">
          <a:solidFill>
            <a:schemeClr val="tx2"/>
          </a:solidFill>
          <a:latin typeface="Lucida Sans Unicode" pitchFamily="34" charset="0"/>
          <a:ea typeface="黑体" pitchFamily="2" charset="-122"/>
        </a:defRPr>
      </a:lvl6pPr>
      <a:lvl7pPr marL="914400" algn="l" rtl="0" fontAlgn="base">
        <a:spcBef>
          <a:spcPct val="0"/>
        </a:spcBef>
        <a:spcAft>
          <a:spcPct val="0"/>
        </a:spcAft>
        <a:defRPr sz="4100" b="1">
          <a:solidFill>
            <a:schemeClr val="tx2"/>
          </a:solidFill>
          <a:latin typeface="Lucida Sans Unicode" pitchFamily="34" charset="0"/>
          <a:ea typeface="黑体" pitchFamily="2" charset="-122"/>
        </a:defRPr>
      </a:lvl7pPr>
      <a:lvl8pPr marL="1371600" algn="l" rtl="0" fontAlgn="base">
        <a:spcBef>
          <a:spcPct val="0"/>
        </a:spcBef>
        <a:spcAft>
          <a:spcPct val="0"/>
        </a:spcAft>
        <a:defRPr sz="4100" b="1">
          <a:solidFill>
            <a:schemeClr val="tx2"/>
          </a:solidFill>
          <a:latin typeface="Lucida Sans Unicode" pitchFamily="34" charset="0"/>
          <a:ea typeface="黑体" pitchFamily="2" charset="-122"/>
        </a:defRPr>
      </a:lvl8pPr>
      <a:lvl9pPr marL="1828800" algn="l" rtl="0" fontAlgn="base">
        <a:spcBef>
          <a:spcPct val="0"/>
        </a:spcBef>
        <a:spcAft>
          <a:spcPct val="0"/>
        </a:spcAft>
        <a:defRPr sz="4100" b="1">
          <a:solidFill>
            <a:schemeClr val="tx2"/>
          </a:solidFill>
          <a:latin typeface="Lucida Sans Unicode" pitchFamily="34" charset="0"/>
          <a:ea typeface="黑体" pitchFamily="2" charset="-122"/>
        </a:defRPr>
      </a:lvl9pPr>
      <a:extLst/>
    </p:titleStyle>
    <p:bodyStyle>
      <a:lvl1pPr marL="365125" indent="-255588" algn="l" rtl="0" fontAlgn="base">
        <a:spcBef>
          <a:spcPts val="400"/>
        </a:spcBef>
        <a:spcAft>
          <a:spcPct val="0"/>
        </a:spcAft>
        <a:buClr>
          <a:schemeClr val="accent1"/>
        </a:buClr>
        <a:buSzPct val="68000"/>
        <a:buFont typeface="Wingdings 3" pitchFamily="18" charset="2"/>
        <a:buChar char=""/>
        <a:defRPr sz="24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itchFamily="34" charset="0"/>
        <a:buChar char="◦"/>
        <a:defRPr sz="20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itchFamily="18" charset="2"/>
        <a:buChar char=""/>
        <a:defRPr sz="20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itchFamily="18" charset="2"/>
        <a:buChar char=""/>
        <a:defRPr sz="18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itchFamily="18" charset="2"/>
        <a:buChar char=""/>
        <a:defRPr sz="16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14348" y="1285860"/>
            <a:ext cx="7772400" cy="1829761"/>
          </a:xfrm>
        </p:spPr>
        <p:txBody>
          <a:bodyPr/>
          <a:lstStyle/>
          <a:p>
            <a:pPr fontAlgn="auto">
              <a:spcAft>
                <a:spcPts val="0"/>
              </a:spcAft>
              <a:defRPr/>
            </a:pPr>
            <a:r>
              <a:rPr lang="zh-CN" altLang="en-US" dirty="0" smtClean="0"/>
              <a:t>面向对象程序设计</a:t>
            </a:r>
            <a:endParaRPr lang="zh-CN" altLang="en-US" dirty="0"/>
          </a:p>
        </p:txBody>
      </p:sp>
      <p:sp>
        <p:nvSpPr>
          <p:cNvPr id="9219" name="副标题 2"/>
          <p:cNvSpPr>
            <a:spLocks noGrp="1"/>
          </p:cNvSpPr>
          <p:nvPr>
            <p:ph type="subTitle" idx="1"/>
          </p:nvPr>
        </p:nvSpPr>
        <p:spPr>
          <a:xfrm>
            <a:off x="714348" y="3143248"/>
            <a:ext cx="7772400" cy="1200150"/>
          </a:xfrm>
        </p:spPr>
        <p:txBody>
          <a:bodyPr/>
          <a:lstStyle/>
          <a:p>
            <a:pPr marR="0" algn="ctr"/>
            <a:r>
              <a:rPr lang="zh-CN" altLang="en-US" sz="3200" b="1" dirty="0" smtClean="0">
                <a:solidFill>
                  <a:srgbClr val="FF0000"/>
                </a:solidFill>
              </a:rPr>
              <a:t>第十章 结构</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5072098"/>
          </a:xfrm>
        </p:spPr>
        <p:txBody>
          <a:bodyPr/>
          <a:lstStyle/>
          <a:p>
            <a:pPr eaLnBrk="1" hangingPunct="1">
              <a:lnSpc>
                <a:spcPct val="125000"/>
              </a:lnSpc>
            </a:pPr>
            <a:r>
              <a:rPr lang="zh-CN" altLang="en-US" dirty="0" smtClean="0"/>
              <a:t>定义结构体类型的同时定义变量</a:t>
            </a:r>
            <a:endParaRPr lang="en-US" altLang="zh-CN" dirty="0" smtClean="0"/>
          </a:p>
          <a:p>
            <a:pPr lvl="1">
              <a:lnSpc>
                <a:spcPct val="125000"/>
              </a:lnSpc>
            </a:pPr>
            <a:r>
              <a:rPr kumimoji="1" lang="zh-CN" altLang="en-US" dirty="0" smtClean="0">
                <a:ea typeface="黑体" pitchFamily="2" charset="-122"/>
              </a:rPr>
              <a:t>区别：前者可以继续用结构体类型名定义变量</a:t>
            </a:r>
          </a:p>
          <a:p>
            <a:pPr>
              <a:lnSpc>
                <a:spcPct val="120000"/>
              </a:lnSpc>
              <a:buNone/>
            </a:pPr>
            <a:r>
              <a:rPr lang="en-US" altLang="zh-CN" b="1" dirty="0" smtClean="0">
                <a:latin typeface="Times New Roman" pitchFamily="18" charset="0"/>
                <a:ea typeface="楷体_GB2312" pitchFamily="49" charset="-122"/>
              </a:rPr>
              <a:t>	</a:t>
            </a:r>
            <a:endParaRPr lang="zh-CN" altLang="en-US" b="1" dirty="0" smtClean="0">
              <a:latin typeface="Times New Roman" pitchFamily="18" charset="0"/>
            </a:endParaRPr>
          </a:p>
          <a:p>
            <a:pPr eaLnBrk="1" hangingPunct="1"/>
            <a:endParaRPr lang="zh-CN" altLang="en-US" dirty="0" smtClean="0"/>
          </a:p>
        </p:txBody>
      </p:sp>
      <p:sp>
        <p:nvSpPr>
          <p:cNvPr id="3" name="标题 2"/>
          <p:cNvSpPr>
            <a:spLocks noGrp="1"/>
          </p:cNvSpPr>
          <p:nvPr>
            <p:ph type="title"/>
          </p:nvPr>
        </p:nvSpPr>
        <p:spPr>
          <a:xfrm>
            <a:off x="457200" y="274638"/>
            <a:ext cx="8229600" cy="868346"/>
          </a:xfrm>
        </p:spPr>
        <p:txBody>
          <a:bodyPr>
            <a:normAutofit/>
          </a:bodyPr>
          <a:lstStyle/>
          <a:p>
            <a:r>
              <a:rPr lang="en-US" altLang="zh-CN" sz="4000" dirty="0" smtClean="0"/>
              <a:t>1.</a:t>
            </a:r>
            <a:r>
              <a:rPr lang="zh-CN" altLang="en-US" sz="4000" dirty="0" smtClean="0"/>
              <a:t>结构概述</a:t>
            </a:r>
            <a:endParaRPr lang="zh-CN" altLang="en-US" sz="40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10</a:t>
            </a:fld>
            <a:endParaRPr lang="zh-CN" altLang="en-US" dirty="0"/>
          </a:p>
        </p:txBody>
      </p:sp>
      <p:sp>
        <p:nvSpPr>
          <p:cNvPr id="6" name="Rectangle 4"/>
          <p:cNvSpPr>
            <a:spLocks noChangeArrowheads="1"/>
          </p:cNvSpPr>
          <p:nvPr/>
        </p:nvSpPr>
        <p:spPr bwMode="auto">
          <a:xfrm>
            <a:off x="685800" y="2241550"/>
            <a:ext cx="3683000" cy="2076450"/>
          </a:xfrm>
          <a:prstGeom prst="rect">
            <a:avLst/>
          </a:prstGeom>
          <a:noFill/>
          <a:ln w="12700" cap="sq" algn="ctr">
            <a:solidFill>
              <a:schemeClr val="tx1"/>
            </a:solidFill>
            <a:miter lim="800000"/>
            <a:headEnd type="none" w="sm" len="sm"/>
            <a:tailEnd type="none" w="sm" len="sm"/>
          </a:ln>
        </p:spPr>
        <p:txBody>
          <a:bodyPr>
            <a:spAutoFit/>
          </a:bodyPr>
          <a:lstStyle/>
          <a:p>
            <a:pPr lvl="1">
              <a:lnSpc>
                <a:spcPct val="180000"/>
              </a:lnSpc>
            </a:pPr>
            <a:r>
              <a:rPr lang="en-US" altLang="zh-CN" sz="2400" b="1"/>
              <a:t>struct </a:t>
            </a:r>
            <a:r>
              <a:rPr lang="zh-CN" altLang="en-US" sz="2400" b="1"/>
              <a:t>结构体类型名</a:t>
            </a:r>
            <a:r>
              <a:rPr lang="en-US" altLang="zh-CN" sz="2400" b="1"/>
              <a:t>{</a:t>
            </a:r>
          </a:p>
          <a:p>
            <a:pPr lvl="1">
              <a:lnSpc>
                <a:spcPct val="180000"/>
              </a:lnSpc>
            </a:pPr>
            <a:r>
              <a:rPr lang="en-US" altLang="zh-CN" sz="2400" b="1"/>
              <a:t>    </a:t>
            </a:r>
            <a:r>
              <a:rPr lang="zh-CN" altLang="en-US" sz="2400" b="1"/>
              <a:t>字段声明；</a:t>
            </a:r>
          </a:p>
          <a:p>
            <a:pPr lvl="1">
              <a:lnSpc>
                <a:spcPct val="180000"/>
              </a:lnSpc>
            </a:pPr>
            <a:r>
              <a:rPr lang="en-US" altLang="zh-CN" sz="2400" b="1"/>
              <a:t>} </a:t>
            </a:r>
            <a:r>
              <a:rPr lang="zh-CN" altLang="en-US" sz="2400" b="1"/>
              <a:t>结构体变量；</a:t>
            </a:r>
          </a:p>
        </p:txBody>
      </p:sp>
      <p:sp>
        <p:nvSpPr>
          <p:cNvPr id="7" name="Rectangle 5"/>
          <p:cNvSpPr>
            <a:spLocks noChangeArrowheads="1"/>
          </p:cNvSpPr>
          <p:nvPr/>
        </p:nvSpPr>
        <p:spPr bwMode="auto">
          <a:xfrm>
            <a:off x="4635500" y="2241550"/>
            <a:ext cx="3416300" cy="2076450"/>
          </a:xfrm>
          <a:prstGeom prst="rect">
            <a:avLst/>
          </a:prstGeom>
          <a:noFill/>
          <a:ln w="12700" cap="sq" algn="ctr">
            <a:solidFill>
              <a:schemeClr val="tx1"/>
            </a:solidFill>
            <a:miter lim="800000"/>
            <a:headEnd type="none" w="sm" len="sm"/>
            <a:tailEnd type="none" w="sm" len="sm"/>
          </a:ln>
        </p:spPr>
        <p:txBody>
          <a:bodyPr>
            <a:spAutoFit/>
          </a:bodyPr>
          <a:lstStyle/>
          <a:p>
            <a:pPr lvl="1">
              <a:lnSpc>
                <a:spcPct val="180000"/>
              </a:lnSpc>
            </a:pPr>
            <a:r>
              <a:rPr lang="en-US" altLang="zh-CN" sz="2400" b="1"/>
              <a:t>struct {</a:t>
            </a:r>
          </a:p>
          <a:p>
            <a:pPr lvl="1">
              <a:lnSpc>
                <a:spcPct val="180000"/>
              </a:lnSpc>
            </a:pPr>
            <a:r>
              <a:rPr lang="en-US" altLang="zh-CN" sz="2400" b="1"/>
              <a:t>     </a:t>
            </a:r>
            <a:r>
              <a:rPr lang="zh-CN" altLang="en-US" sz="2400" b="1"/>
              <a:t>字段声明；</a:t>
            </a:r>
          </a:p>
          <a:p>
            <a:pPr lvl="1">
              <a:lnSpc>
                <a:spcPct val="180000"/>
              </a:lnSpc>
            </a:pPr>
            <a:r>
              <a:rPr lang="en-US" altLang="zh-CN" sz="2400" b="1"/>
              <a:t>} </a:t>
            </a:r>
            <a:r>
              <a:rPr lang="zh-CN" altLang="en-US" sz="2400" b="1"/>
              <a:t>结构体变量；</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5072098"/>
          </a:xfrm>
        </p:spPr>
        <p:txBody>
          <a:bodyPr/>
          <a:lstStyle/>
          <a:p>
            <a:pPr eaLnBrk="1" hangingPunct="1">
              <a:lnSpc>
                <a:spcPct val="125000"/>
              </a:lnSpc>
            </a:pPr>
            <a:r>
              <a:rPr lang="en-US" altLang="zh-CN" dirty="0" err="1" smtClean="0"/>
              <a:t>typedef</a:t>
            </a:r>
            <a:r>
              <a:rPr lang="en-US" altLang="zh-CN" dirty="0" smtClean="0"/>
              <a:t> </a:t>
            </a:r>
            <a:r>
              <a:rPr lang="en-US" altLang="zh-CN" dirty="0" err="1" smtClean="0"/>
              <a:t>struct</a:t>
            </a:r>
            <a:endParaRPr lang="en-US" altLang="zh-CN" dirty="0" smtClean="0"/>
          </a:p>
          <a:p>
            <a:pPr lvl="1">
              <a:lnSpc>
                <a:spcPct val="125000"/>
              </a:lnSpc>
            </a:pPr>
            <a:r>
              <a:rPr kumimoji="1" lang="zh-CN" altLang="en-US" dirty="0" smtClean="0">
                <a:ea typeface="黑体" pitchFamily="2" charset="-122"/>
              </a:rPr>
              <a:t>在纯</a:t>
            </a:r>
            <a:r>
              <a:rPr kumimoji="1" lang="en-US" altLang="zh-CN" dirty="0" smtClean="0">
                <a:ea typeface="黑体" pitchFamily="2" charset="-122"/>
              </a:rPr>
              <a:t>C</a:t>
            </a:r>
            <a:r>
              <a:rPr kumimoji="1" lang="zh-CN" altLang="en-US" dirty="0" smtClean="0">
                <a:ea typeface="黑体" pitchFamily="2" charset="-122"/>
              </a:rPr>
              <a:t>语言中，往往会看到</a:t>
            </a:r>
            <a:r>
              <a:rPr kumimoji="1" lang="en-US" altLang="zh-CN" dirty="0" err="1" smtClean="0">
                <a:ea typeface="黑体" pitchFamily="2" charset="-122"/>
              </a:rPr>
              <a:t>typedef</a:t>
            </a:r>
            <a:r>
              <a:rPr kumimoji="1" lang="en-US" altLang="zh-CN" dirty="0" smtClean="0">
                <a:ea typeface="黑体" pitchFamily="2" charset="-122"/>
              </a:rPr>
              <a:t> </a:t>
            </a:r>
            <a:r>
              <a:rPr kumimoji="1" lang="en-US" altLang="zh-CN" dirty="0" err="1" smtClean="0">
                <a:ea typeface="黑体" pitchFamily="2" charset="-122"/>
              </a:rPr>
              <a:t>struct</a:t>
            </a:r>
            <a:r>
              <a:rPr kumimoji="1" lang="zh-CN" altLang="en-US" dirty="0" smtClean="0">
                <a:ea typeface="黑体" pitchFamily="2" charset="-122"/>
              </a:rPr>
              <a:t>的用法，因为在纯</a:t>
            </a:r>
            <a:r>
              <a:rPr kumimoji="1" lang="en-US" altLang="zh-CN" dirty="0" smtClean="0">
                <a:ea typeface="黑体" pitchFamily="2" charset="-122"/>
              </a:rPr>
              <a:t>C</a:t>
            </a:r>
            <a:r>
              <a:rPr kumimoji="1" lang="zh-CN" altLang="en-US" dirty="0" smtClean="0">
                <a:ea typeface="黑体" pitchFamily="2" charset="-122"/>
              </a:rPr>
              <a:t>中，定义一个结构体变量往往要用</a:t>
            </a:r>
            <a:r>
              <a:rPr kumimoji="1" lang="en-US" altLang="zh-CN" b="1" u="sng" dirty="0" err="1" smtClean="0">
                <a:solidFill>
                  <a:srgbClr val="FF0000"/>
                </a:solidFill>
                <a:ea typeface="黑体" pitchFamily="2" charset="-122"/>
              </a:rPr>
              <a:t>struct</a:t>
            </a:r>
            <a:r>
              <a:rPr kumimoji="1" lang="en-US" altLang="zh-CN" b="1" u="sng" dirty="0" smtClean="0">
                <a:solidFill>
                  <a:srgbClr val="FF0000"/>
                </a:solidFill>
                <a:ea typeface="黑体" pitchFamily="2" charset="-122"/>
              </a:rPr>
              <a:t>  </a:t>
            </a:r>
            <a:r>
              <a:rPr kumimoji="1" lang="zh-CN" altLang="en-US" b="1" u="sng" dirty="0" smtClean="0">
                <a:solidFill>
                  <a:srgbClr val="FF0000"/>
                </a:solidFill>
                <a:ea typeface="黑体" pitchFamily="2" charset="-122"/>
              </a:rPr>
              <a:t>结构体类型 变量名</a:t>
            </a:r>
            <a:r>
              <a:rPr kumimoji="1" lang="en-US" altLang="zh-CN" dirty="0" smtClean="0">
                <a:ea typeface="黑体" pitchFamily="2" charset="-122"/>
              </a:rPr>
              <a:t>;</a:t>
            </a:r>
          </a:p>
          <a:p>
            <a:pPr lvl="1">
              <a:lnSpc>
                <a:spcPct val="150000"/>
              </a:lnSpc>
              <a:spcBef>
                <a:spcPts val="0"/>
              </a:spcBef>
              <a:buNone/>
            </a:pPr>
            <a:r>
              <a:rPr kumimoji="1" lang="en-US" altLang="zh-CN" sz="1600" dirty="0" err="1" smtClean="0">
                <a:ea typeface="黑体" pitchFamily="2" charset="-122"/>
              </a:rPr>
              <a:t>typedef</a:t>
            </a:r>
            <a:r>
              <a:rPr kumimoji="1" lang="en-US" altLang="zh-CN" sz="1600" dirty="0" smtClean="0">
                <a:ea typeface="黑体" pitchFamily="2" charset="-122"/>
              </a:rPr>
              <a:t> </a:t>
            </a:r>
            <a:r>
              <a:rPr kumimoji="1" lang="en-US" altLang="zh-CN" sz="1600" dirty="0" err="1" smtClean="0">
                <a:ea typeface="黑体" pitchFamily="2" charset="-122"/>
              </a:rPr>
              <a:t>struct</a:t>
            </a:r>
            <a:r>
              <a:rPr kumimoji="1" lang="en-US" altLang="zh-CN" sz="1600" dirty="0" smtClean="0">
                <a:ea typeface="黑体" pitchFamily="2" charset="-122"/>
              </a:rPr>
              <a:t> Date {</a:t>
            </a:r>
          </a:p>
          <a:p>
            <a:pPr lvl="1">
              <a:lnSpc>
                <a:spcPct val="150000"/>
              </a:lnSpc>
              <a:spcBef>
                <a:spcPts val="0"/>
              </a:spcBef>
              <a:buNone/>
            </a:pPr>
            <a:r>
              <a:rPr kumimoji="1" lang="en-US" altLang="zh-CN" sz="1600" dirty="0" smtClean="0">
                <a:ea typeface="黑体" pitchFamily="2" charset="-122"/>
              </a:rPr>
              <a:t>	</a:t>
            </a:r>
            <a:r>
              <a:rPr kumimoji="1" lang="en-US" altLang="zh-CN" sz="1600" dirty="0" err="1" smtClean="0">
                <a:ea typeface="黑体" pitchFamily="2" charset="-122"/>
              </a:rPr>
              <a:t>int</a:t>
            </a:r>
            <a:r>
              <a:rPr kumimoji="1" lang="en-US" altLang="zh-CN" sz="1600" dirty="0" smtClean="0">
                <a:ea typeface="黑体" pitchFamily="2" charset="-122"/>
              </a:rPr>
              <a:t> year;</a:t>
            </a:r>
          </a:p>
          <a:p>
            <a:pPr lvl="1">
              <a:lnSpc>
                <a:spcPct val="150000"/>
              </a:lnSpc>
              <a:spcBef>
                <a:spcPts val="0"/>
              </a:spcBef>
              <a:buNone/>
            </a:pPr>
            <a:r>
              <a:rPr kumimoji="1" lang="en-US" altLang="zh-CN" sz="1600" dirty="0" smtClean="0">
                <a:ea typeface="黑体" pitchFamily="2" charset="-122"/>
              </a:rPr>
              <a:t>	</a:t>
            </a:r>
            <a:r>
              <a:rPr kumimoji="1" lang="en-US" altLang="zh-CN" sz="1600" dirty="0" err="1" smtClean="0">
                <a:ea typeface="黑体" pitchFamily="2" charset="-122"/>
              </a:rPr>
              <a:t>int</a:t>
            </a:r>
            <a:r>
              <a:rPr kumimoji="1" lang="en-US" altLang="zh-CN" sz="1600" dirty="0" smtClean="0">
                <a:ea typeface="黑体" pitchFamily="2" charset="-122"/>
              </a:rPr>
              <a:t> month;	</a:t>
            </a:r>
          </a:p>
          <a:p>
            <a:pPr lvl="1">
              <a:lnSpc>
                <a:spcPct val="150000"/>
              </a:lnSpc>
              <a:spcBef>
                <a:spcPts val="0"/>
              </a:spcBef>
              <a:buNone/>
            </a:pPr>
            <a:r>
              <a:rPr kumimoji="1" lang="en-US" altLang="zh-CN" sz="1600" dirty="0" smtClean="0">
                <a:ea typeface="黑体" pitchFamily="2" charset="-122"/>
              </a:rPr>
              <a:t>	</a:t>
            </a:r>
            <a:r>
              <a:rPr kumimoji="1" lang="en-US" altLang="zh-CN" sz="1600" dirty="0" err="1" smtClean="0">
                <a:ea typeface="黑体" pitchFamily="2" charset="-122"/>
              </a:rPr>
              <a:t>int</a:t>
            </a:r>
            <a:r>
              <a:rPr kumimoji="1" lang="en-US" altLang="zh-CN" sz="1600" dirty="0" smtClean="0">
                <a:ea typeface="黑体" pitchFamily="2" charset="-122"/>
              </a:rPr>
              <a:t> day;</a:t>
            </a:r>
          </a:p>
          <a:p>
            <a:pPr lvl="1">
              <a:lnSpc>
                <a:spcPct val="150000"/>
              </a:lnSpc>
              <a:spcBef>
                <a:spcPts val="0"/>
              </a:spcBef>
              <a:buNone/>
            </a:pPr>
            <a:r>
              <a:rPr kumimoji="1" lang="en-US" altLang="zh-CN" sz="1600" dirty="0" smtClean="0">
                <a:ea typeface="黑体" pitchFamily="2" charset="-122"/>
              </a:rPr>
              <a:t>}DA;</a:t>
            </a:r>
          </a:p>
          <a:p>
            <a:pPr lvl="1">
              <a:lnSpc>
                <a:spcPct val="150000"/>
              </a:lnSpc>
              <a:spcBef>
                <a:spcPts val="0"/>
              </a:spcBef>
              <a:buNone/>
            </a:pPr>
            <a:r>
              <a:rPr kumimoji="1" lang="en-US" altLang="zh-CN" sz="1600" dirty="0" err="1" smtClean="0">
                <a:ea typeface="黑体" pitchFamily="2" charset="-122"/>
              </a:rPr>
              <a:t>struct</a:t>
            </a:r>
            <a:r>
              <a:rPr kumimoji="1" lang="en-US" altLang="zh-CN" sz="1600" dirty="0" smtClean="0">
                <a:ea typeface="黑体" pitchFamily="2" charset="-122"/>
              </a:rPr>
              <a:t> Person{</a:t>
            </a:r>
          </a:p>
          <a:p>
            <a:pPr lvl="1">
              <a:lnSpc>
                <a:spcPct val="150000"/>
              </a:lnSpc>
              <a:spcBef>
                <a:spcPts val="0"/>
              </a:spcBef>
              <a:buNone/>
            </a:pPr>
            <a:r>
              <a:rPr kumimoji="1" lang="en-US" altLang="zh-CN" sz="1600" dirty="0" smtClean="0">
                <a:ea typeface="黑体" pitchFamily="2" charset="-122"/>
              </a:rPr>
              <a:t>	</a:t>
            </a:r>
            <a:r>
              <a:rPr kumimoji="1" lang="en-US" altLang="zh-CN" sz="1600" dirty="0" err="1" smtClean="0">
                <a:ea typeface="黑体" pitchFamily="2" charset="-122"/>
              </a:rPr>
              <a:t>int</a:t>
            </a:r>
            <a:r>
              <a:rPr kumimoji="1" lang="en-US" altLang="zh-CN" sz="1600" dirty="0" smtClean="0">
                <a:ea typeface="黑体" pitchFamily="2" charset="-122"/>
              </a:rPr>
              <a:t> ID;</a:t>
            </a:r>
          </a:p>
          <a:p>
            <a:pPr lvl="1">
              <a:lnSpc>
                <a:spcPct val="150000"/>
              </a:lnSpc>
              <a:spcBef>
                <a:spcPts val="0"/>
              </a:spcBef>
              <a:buNone/>
            </a:pPr>
            <a:r>
              <a:rPr kumimoji="1" lang="en-US" altLang="zh-CN" sz="1600" dirty="0" smtClean="0">
                <a:ea typeface="黑体" pitchFamily="2" charset="-122"/>
              </a:rPr>
              <a:t>	char name[20];</a:t>
            </a:r>
          </a:p>
          <a:p>
            <a:pPr lvl="1">
              <a:lnSpc>
                <a:spcPct val="150000"/>
              </a:lnSpc>
              <a:spcBef>
                <a:spcPts val="0"/>
              </a:spcBef>
              <a:buNone/>
            </a:pPr>
            <a:r>
              <a:rPr kumimoji="1" lang="en-US" altLang="zh-CN" sz="1600" dirty="0" smtClean="0">
                <a:ea typeface="黑体" pitchFamily="2" charset="-122"/>
              </a:rPr>
              <a:t>	</a:t>
            </a:r>
            <a:r>
              <a:rPr kumimoji="1" lang="en-US" altLang="zh-CN" sz="1600" dirty="0" err="1" smtClean="0">
                <a:ea typeface="黑体" pitchFamily="2" charset="-122"/>
              </a:rPr>
              <a:t>bool</a:t>
            </a:r>
            <a:r>
              <a:rPr kumimoji="1" lang="en-US" altLang="zh-CN" sz="1600" dirty="0" smtClean="0">
                <a:ea typeface="黑体" pitchFamily="2" charset="-122"/>
              </a:rPr>
              <a:t> sex;</a:t>
            </a:r>
          </a:p>
          <a:p>
            <a:pPr lvl="1">
              <a:lnSpc>
                <a:spcPct val="150000"/>
              </a:lnSpc>
              <a:spcBef>
                <a:spcPts val="0"/>
              </a:spcBef>
              <a:buNone/>
            </a:pPr>
            <a:r>
              <a:rPr kumimoji="1" lang="en-US" altLang="zh-CN" sz="1600" dirty="0" smtClean="0">
                <a:ea typeface="黑体" pitchFamily="2" charset="-122"/>
              </a:rPr>
              <a:t>} p1;</a:t>
            </a:r>
          </a:p>
          <a:p>
            <a:pPr lvl="1">
              <a:lnSpc>
                <a:spcPct val="150000"/>
              </a:lnSpc>
              <a:spcBef>
                <a:spcPts val="0"/>
              </a:spcBef>
              <a:buNone/>
            </a:pPr>
            <a:endParaRPr kumimoji="1" lang="en-US" altLang="zh-CN" sz="1600" dirty="0" smtClean="0">
              <a:ea typeface="黑体" pitchFamily="2" charset="-122"/>
            </a:endParaRPr>
          </a:p>
          <a:p>
            <a:pPr lvl="1">
              <a:lnSpc>
                <a:spcPct val="125000"/>
              </a:lnSpc>
              <a:buNone/>
            </a:pPr>
            <a:endParaRPr kumimoji="1" lang="en-US" altLang="zh-CN" dirty="0" smtClean="0">
              <a:ea typeface="黑体" pitchFamily="2" charset="-122"/>
            </a:endParaRPr>
          </a:p>
          <a:p>
            <a:pPr lvl="1">
              <a:lnSpc>
                <a:spcPct val="125000"/>
              </a:lnSpc>
              <a:buNone/>
            </a:pPr>
            <a:endParaRPr kumimoji="1" lang="zh-CN" altLang="en-US" dirty="0" smtClean="0">
              <a:ea typeface="黑体" pitchFamily="2" charset="-122"/>
            </a:endParaRPr>
          </a:p>
          <a:p>
            <a:pPr>
              <a:lnSpc>
                <a:spcPct val="120000"/>
              </a:lnSpc>
              <a:buNone/>
            </a:pPr>
            <a:r>
              <a:rPr lang="en-US" altLang="zh-CN" b="1" dirty="0" smtClean="0">
                <a:latin typeface="Times New Roman" pitchFamily="18" charset="0"/>
                <a:ea typeface="楷体_GB2312" pitchFamily="49" charset="-122"/>
              </a:rPr>
              <a:t>	</a:t>
            </a:r>
            <a:endParaRPr lang="zh-CN" altLang="en-US" b="1" dirty="0" smtClean="0">
              <a:latin typeface="Times New Roman" pitchFamily="18" charset="0"/>
            </a:endParaRPr>
          </a:p>
          <a:p>
            <a:pPr eaLnBrk="1" hangingPunct="1"/>
            <a:endParaRPr lang="zh-CN" altLang="en-US" dirty="0" smtClean="0"/>
          </a:p>
        </p:txBody>
      </p:sp>
      <p:sp>
        <p:nvSpPr>
          <p:cNvPr id="3" name="标题 2"/>
          <p:cNvSpPr>
            <a:spLocks noGrp="1"/>
          </p:cNvSpPr>
          <p:nvPr>
            <p:ph type="title"/>
          </p:nvPr>
        </p:nvSpPr>
        <p:spPr>
          <a:xfrm>
            <a:off x="457200" y="274638"/>
            <a:ext cx="8229600" cy="868346"/>
          </a:xfrm>
        </p:spPr>
        <p:txBody>
          <a:bodyPr>
            <a:normAutofit/>
          </a:bodyPr>
          <a:lstStyle/>
          <a:p>
            <a:r>
              <a:rPr lang="en-US" altLang="zh-CN" sz="4000" dirty="0" smtClean="0"/>
              <a:t>1.</a:t>
            </a:r>
            <a:r>
              <a:rPr lang="zh-CN" altLang="en-US" sz="4000" dirty="0" smtClean="0"/>
              <a:t>结构概述</a:t>
            </a:r>
            <a:endParaRPr lang="zh-CN" altLang="en-US" sz="40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11</a:t>
            </a:fld>
            <a:endParaRPr lang="zh-CN" altLang="en-US" dirty="0"/>
          </a:p>
        </p:txBody>
      </p:sp>
      <p:sp>
        <p:nvSpPr>
          <p:cNvPr id="8" name="矩形 7"/>
          <p:cNvSpPr/>
          <p:nvPr/>
        </p:nvSpPr>
        <p:spPr>
          <a:xfrm>
            <a:off x="4071934" y="2857496"/>
            <a:ext cx="4572000" cy="3046988"/>
          </a:xfrm>
          <a:prstGeom prst="rect">
            <a:avLst/>
          </a:prstGeom>
        </p:spPr>
        <p:txBody>
          <a:bodyPr>
            <a:spAutoFit/>
          </a:bodyPr>
          <a:lstStyle/>
          <a:p>
            <a:pPr lvl="1">
              <a:lnSpc>
                <a:spcPct val="150000"/>
              </a:lnSpc>
              <a:spcBef>
                <a:spcPts val="0"/>
              </a:spcBef>
              <a:buNone/>
            </a:pPr>
            <a:r>
              <a:rPr kumimoji="1" lang="en-US" altLang="zh-CN" dirty="0" smtClean="0">
                <a:ea typeface="黑体" pitchFamily="2" charset="-122"/>
              </a:rPr>
              <a:t>void main()</a:t>
            </a:r>
          </a:p>
          <a:p>
            <a:pPr lvl="1">
              <a:lnSpc>
                <a:spcPct val="150000"/>
              </a:lnSpc>
              <a:spcBef>
                <a:spcPts val="0"/>
              </a:spcBef>
              <a:buNone/>
            </a:pPr>
            <a:r>
              <a:rPr kumimoji="1" lang="en-US" altLang="zh-CN" dirty="0" smtClean="0">
                <a:ea typeface="黑体" pitchFamily="2" charset="-122"/>
              </a:rPr>
              <a:t>{  DA t1; //</a:t>
            </a:r>
            <a:r>
              <a:rPr kumimoji="1" lang="zh-CN" altLang="en-US" dirty="0" smtClean="0">
                <a:ea typeface="黑体" pitchFamily="2" charset="-122"/>
              </a:rPr>
              <a:t>利用</a:t>
            </a:r>
            <a:r>
              <a:rPr kumimoji="1" lang="en-US" altLang="zh-CN" dirty="0" err="1" smtClean="0">
                <a:ea typeface="黑体" pitchFamily="2" charset="-122"/>
              </a:rPr>
              <a:t>typedef</a:t>
            </a:r>
            <a:r>
              <a:rPr kumimoji="1" lang="zh-CN" altLang="en-US" dirty="0" smtClean="0">
                <a:ea typeface="黑体" pitchFamily="2" charset="-122"/>
              </a:rPr>
              <a:t>的写法</a:t>
            </a:r>
            <a:endParaRPr kumimoji="1" lang="en-US" altLang="zh-CN" dirty="0" smtClean="0">
              <a:ea typeface="黑体" pitchFamily="2" charset="-122"/>
            </a:endParaRPr>
          </a:p>
          <a:p>
            <a:pPr lvl="1">
              <a:lnSpc>
                <a:spcPct val="150000"/>
              </a:lnSpc>
              <a:spcBef>
                <a:spcPts val="0"/>
              </a:spcBef>
              <a:buNone/>
            </a:pPr>
            <a:r>
              <a:rPr kumimoji="1" lang="en-US" altLang="zh-CN" dirty="0" smtClean="0">
                <a:ea typeface="黑体" pitchFamily="2" charset="-122"/>
              </a:rPr>
              <a:t>   Date t2; //C++</a:t>
            </a:r>
            <a:r>
              <a:rPr kumimoji="1" lang="zh-CN" altLang="en-US" dirty="0" smtClean="0">
                <a:ea typeface="黑体" pitchFamily="2" charset="-122"/>
              </a:rPr>
              <a:t>写法省略</a:t>
            </a:r>
            <a:r>
              <a:rPr kumimoji="1" lang="en-US" altLang="zh-CN" dirty="0" err="1" smtClean="0">
                <a:ea typeface="黑体" pitchFamily="2" charset="-122"/>
              </a:rPr>
              <a:t>struct</a:t>
            </a:r>
            <a:endParaRPr kumimoji="1" lang="en-US" altLang="zh-CN" dirty="0" smtClean="0">
              <a:ea typeface="黑体" pitchFamily="2" charset="-122"/>
            </a:endParaRPr>
          </a:p>
          <a:p>
            <a:pPr lvl="1">
              <a:lnSpc>
                <a:spcPct val="150000"/>
              </a:lnSpc>
              <a:spcBef>
                <a:spcPts val="0"/>
              </a:spcBef>
              <a:buNone/>
            </a:pPr>
            <a:r>
              <a:rPr kumimoji="1" lang="en-US" altLang="zh-CN" dirty="0" smtClean="0">
                <a:ea typeface="黑体" pitchFamily="2" charset="-122"/>
              </a:rPr>
              <a:t>   </a:t>
            </a:r>
            <a:r>
              <a:rPr kumimoji="1" lang="en-US" altLang="zh-CN" dirty="0" err="1" smtClean="0">
                <a:ea typeface="黑体" pitchFamily="2" charset="-122"/>
              </a:rPr>
              <a:t>struct</a:t>
            </a:r>
            <a:r>
              <a:rPr kumimoji="1" lang="en-US" altLang="zh-CN" dirty="0" smtClean="0">
                <a:ea typeface="黑体" pitchFamily="2" charset="-122"/>
              </a:rPr>
              <a:t> Date t3; //C</a:t>
            </a:r>
            <a:r>
              <a:rPr kumimoji="1" lang="zh-CN" altLang="en-US" smtClean="0">
                <a:ea typeface="黑体" pitchFamily="2" charset="-122"/>
              </a:rPr>
              <a:t>写法</a:t>
            </a:r>
            <a:endParaRPr kumimoji="1" lang="en-US" altLang="zh-CN" dirty="0" smtClean="0">
              <a:ea typeface="黑体" pitchFamily="2" charset="-122"/>
            </a:endParaRPr>
          </a:p>
          <a:p>
            <a:pPr lvl="1">
              <a:lnSpc>
                <a:spcPct val="150000"/>
              </a:lnSpc>
              <a:spcBef>
                <a:spcPts val="0"/>
              </a:spcBef>
              <a:buNone/>
            </a:pPr>
            <a:r>
              <a:rPr kumimoji="1" lang="en-US" altLang="zh-CN" dirty="0" smtClean="0">
                <a:ea typeface="黑体" pitchFamily="2" charset="-122"/>
              </a:rPr>
              <a:t>   t1.year =2016;</a:t>
            </a:r>
          </a:p>
          <a:p>
            <a:pPr lvl="1">
              <a:lnSpc>
                <a:spcPct val="150000"/>
              </a:lnSpc>
              <a:spcBef>
                <a:spcPts val="0"/>
              </a:spcBef>
              <a:buNone/>
            </a:pPr>
            <a:r>
              <a:rPr kumimoji="1" lang="en-US" altLang="zh-CN" dirty="0" smtClean="0">
                <a:ea typeface="黑体" pitchFamily="2" charset="-122"/>
              </a:rPr>
              <a:t>   p1.ID =2015150000;</a:t>
            </a:r>
          </a:p>
          <a:p>
            <a:pPr lvl="1">
              <a:lnSpc>
                <a:spcPct val="150000"/>
              </a:lnSpc>
              <a:spcBef>
                <a:spcPts val="0"/>
              </a:spcBef>
              <a:buNone/>
            </a:pPr>
            <a:r>
              <a:rPr kumimoji="1" lang="en-US" altLang="zh-CN" dirty="0" smtClean="0">
                <a:ea typeface="黑体" pitchFamily="2" charset="-122"/>
              </a:rPr>
              <a:t>}</a:t>
            </a:r>
            <a:endParaRPr lang="zh-CN" altLang="en-US" sz="20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5072098"/>
          </a:xfrm>
        </p:spPr>
        <p:txBody>
          <a:bodyPr/>
          <a:lstStyle/>
          <a:p>
            <a:pPr eaLnBrk="1" hangingPunct="1">
              <a:lnSpc>
                <a:spcPct val="125000"/>
              </a:lnSpc>
            </a:pPr>
            <a:r>
              <a:rPr lang="zh-CN" altLang="en-US" dirty="0" smtClean="0"/>
              <a:t>结构体变量的访问</a:t>
            </a:r>
            <a:endParaRPr lang="en-US" altLang="zh-CN" dirty="0" smtClean="0"/>
          </a:p>
          <a:p>
            <a:pPr lvl="1">
              <a:lnSpc>
                <a:spcPct val="125000"/>
              </a:lnSpc>
            </a:pPr>
            <a:r>
              <a:rPr lang="zh-CN" altLang="en-US" dirty="0" smtClean="0"/>
              <a:t>对结构体类型变量的引用一般为引用他的成员 </a:t>
            </a:r>
            <a:endParaRPr lang="en-US" altLang="zh-CN" dirty="0" smtClean="0"/>
          </a:p>
          <a:p>
            <a:pPr lvl="1">
              <a:lnSpc>
                <a:spcPct val="125000"/>
              </a:lnSpc>
            </a:pPr>
            <a:r>
              <a:rPr kumimoji="1" lang="zh-CN" altLang="en-US" dirty="0" smtClean="0">
                <a:ea typeface="黑体" pitchFamily="2" charset="-122"/>
              </a:rPr>
              <a:t>格式：变量名</a:t>
            </a:r>
            <a:r>
              <a:rPr kumimoji="1" lang="en-US" altLang="zh-CN" dirty="0" smtClean="0">
                <a:ea typeface="黑体" pitchFamily="2" charset="-122"/>
              </a:rPr>
              <a:t>.</a:t>
            </a:r>
            <a:r>
              <a:rPr kumimoji="1" lang="zh-CN" altLang="en-US" dirty="0" smtClean="0">
                <a:ea typeface="黑体" pitchFamily="2" charset="-122"/>
              </a:rPr>
              <a:t>成员名</a:t>
            </a:r>
            <a:endParaRPr kumimoji="1" lang="en-US" altLang="zh-CN" dirty="0" smtClean="0">
              <a:ea typeface="黑体" pitchFamily="2" charset="-122"/>
            </a:endParaRPr>
          </a:p>
          <a:p>
            <a:pPr lvl="1">
              <a:lnSpc>
                <a:spcPct val="125000"/>
              </a:lnSpc>
              <a:buNone/>
            </a:pPr>
            <a:r>
              <a:rPr kumimoji="1" lang="en-US" altLang="zh-CN" dirty="0" smtClean="0">
                <a:ea typeface="黑体" pitchFamily="2" charset="-122"/>
              </a:rPr>
              <a:t>student1.name</a:t>
            </a:r>
          </a:p>
          <a:p>
            <a:pPr lvl="1">
              <a:lnSpc>
                <a:spcPct val="125000"/>
              </a:lnSpc>
            </a:pPr>
            <a:r>
              <a:rPr lang="zh-CN" altLang="en-US" dirty="0" smtClean="0"/>
              <a:t>如成员中还包含结构体，可逐级展开</a:t>
            </a:r>
            <a:endParaRPr kumimoji="1" lang="en-US" altLang="zh-CN" dirty="0" smtClean="0">
              <a:ea typeface="黑体" pitchFamily="2" charset="-122"/>
            </a:endParaRPr>
          </a:p>
          <a:p>
            <a:pPr lvl="1">
              <a:lnSpc>
                <a:spcPct val="125000"/>
              </a:lnSpc>
              <a:buNone/>
            </a:pPr>
            <a:r>
              <a:rPr kumimoji="1" lang="en-US" altLang="zh-CN" dirty="0" smtClean="0">
                <a:ea typeface="黑体" pitchFamily="2" charset="-122"/>
              </a:rPr>
              <a:t>student1.birthday.year</a:t>
            </a:r>
            <a:endParaRPr kumimoji="1" lang="zh-CN" altLang="en-US" dirty="0" smtClean="0">
              <a:ea typeface="黑体" pitchFamily="2" charset="-122"/>
            </a:endParaRPr>
          </a:p>
          <a:p>
            <a:pPr>
              <a:lnSpc>
                <a:spcPct val="120000"/>
              </a:lnSpc>
              <a:buNone/>
            </a:pPr>
            <a:r>
              <a:rPr lang="en-US" altLang="zh-CN" b="1" dirty="0" smtClean="0">
                <a:latin typeface="Times New Roman" pitchFamily="18" charset="0"/>
                <a:ea typeface="楷体_GB2312" pitchFamily="49" charset="-122"/>
              </a:rPr>
              <a:t>	</a:t>
            </a:r>
            <a:endParaRPr lang="zh-CN" altLang="en-US" b="1" dirty="0" smtClean="0">
              <a:latin typeface="Times New Roman" pitchFamily="18" charset="0"/>
            </a:endParaRPr>
          </a:p>
          <a:p>
            <a:pPr eaLnBrk="1" hangingPunct="1"/>
            <a:endParaRPr lang="zh-CN" altLang="en-US" dirty="0" smtClean="0"/>
          </a:p>
        </p:txBody>
      </p:sp>
      <p:sp>
        <p:nvSpPr>
          <p:cNvPr id="3" name="标题 2"/>
          <p:cNvSpPr>
            <a:spLocks noGrp="1"/>
          </p:cNvSpPr>
          <p:nvPr>
            <p:ph type="title"/>
          </p:nvPr>
        </p:nvSpPr>
        <p:spPr>
          <a:xfrm>
            <a:off x="457200" y="274638"/>
            <a:ext cx="8229600" cy="868346"/>
          </a:xfrm>
        </p:spPr>
        <p:txBody>
          <a:bodyPr>
            <a:normAutofit/>
          </a:bodyPr>
          <a:lstStyle/>
          <a:p>
            <a:r>
              <a:rPr lang="en-US" altLang="zh-CN" sz="4000" dirty="0" smtClean="0"/>
              <a:t>1.</a:t>
            </a:r>
            <a:r>
              <a:rPr lang="zh-CN" altLang="en-US" sz="4000" dirty="0" smtClean="0"/>
              <a:t>结构概述</a:t>
            </a:r>
            <a:endParaRPr lang="zh-CN" altLang="en-US" sz="40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12</a:t>
            </a:fld>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5072098"/>
          </a:xfrm>
        </p:spPr>
        <p:txBody>
          <a:bodyPr/>
          <a:lstStyle/>
          <a:p>
            <a:pPr eaLnBrk="1" hangingPunct="1">
              <a:lnSpc>
                <a:spcPct val="110000"/>
              </a:lnSpc>
            </a:pPr>
            <a:r>
              <a:rPr lang="zh-CN" altLang="en-US" sz="2000" dirty="0" smtClean="0"/>
              <a:t>结构体</a:t>
            </a:r>
            <a:r>
              <a:rPr lang="zh-CN" altLang="en-US" sz="2000" dirty="0" smtClean="0"/>
              <a:t>变量的赋值通常是通过对它的每一个成员的赋值而实现。如：输入</a:t>
            </a:r>
            <a:r>
              <a:rPr lang="en-US" altLang="zh-CN" sz="2000" dirty="0" smtClean="0"/>
              <a:t>student1</a:t>
            </a:r>
            <a:r>
              <a:rPr lang="zh-CN" altLang="en-US" sz="2000" dirty="0" smtClean="0"/>
              <a:t>的内容可用： </a:t>
            </a:r>
          </a:p>
          <a:p>
            <a:pPr lvl="1" eaLnBrk="1" hangingPunct="1">
              <a:lnSpc>
                <a:spcPct val="110000"/>
              </a:lnSpc>
              <a:buFont typeface="Wingdings" pitchFamily="2" charset="2"/>
              <a:buNone/>
            </a:pPr>
            <a:r>
              <a:rPr lang="en-US" altLang="zh-CN" sz="1800" dirty="0" err="1" smtClean="0"/>
              <a:t>cin</a:t>
            </a:r>
            <a:r>
              <a:rPr lang="en-US" altLang="zh-CN" sz="1800" dirty="0" smtClean="0"/>
              <a:t> &gt;&gt; student1.no &gt;&gt; student1.name</a:t>
            </a:r>
          </a:p>
          <a:p>
            <a:pPr lvl="1" eaLnBrk="1" hangingPunct="1">
              <a:lnSpc>
                <a:spcPct val="110000"/>
              </a:lnSpc>
              <a:buFont typeface="Wingdings" pitchFamily="2" charset="2"/>
              <a:buNone/>
            </a:pPr>
            <a:r>
              <a:rPr lang="en-US" altLang="zh-CN" sz="1800" dirty="0" smtClean="0"/>
              <a:t>      &gt;&gt; student1.chinese  &gt;&gt; student1.math</a:t>
            </a:r>
          </a:p>
          <a:p>
            <a:pPr lvl="1" eaLnBrk="1" hangingPunct="1">
              <a:lnSpc>
                <a:spcPct val="110000"/>
              </a:lnSpc>
              <a:buFont typeface="Wingdings" pitchFamily="2" charset="2"/>
              <a:buNone/>
            </a:pPr>
            <a:r>
              <a:rPr lang="en-US" altLang="zh-CN" sz="1800" dirty="0" smtClean="0"/>
              <a:t>      &gt;&gt; student1.english</a:t>
            </a:r>
          </a:p>
          <a:p>
            <a:pPr lvl="1" eaLnBrk="1" hangingPunct="1">
              <a:lnSpc>
                <a:spcPct val="110000"/>
              </a:lnSpc>
              <a:buFont typeface="Wingdings" pitchFamily="2" charset="2"/>
              <a:buNone/>
            </a:pPr>
            <a:r>
              <a:rPr lang="en-US" altLang="zh-CN" sz="1800" dirty="0" smtClean="0"/>
              <a:t>      &gt;&gt; student1.birthday.year</a:t>
            </a:r>
          </a:p>
          <a:p>
            <a:pPr lvl="1" eaLnBrk="1" hangingPunct="1">
              <a:lnSpc>
                <a:spcPct val="110000"/>
              </a:lnSpc>
              <a:buFont typeface="Wingdings" pitchFamily="2" charset="2"/>
              <a:buNone/>
            </a:pPr>
            <a:r>
              <a:rPr lang="en-US" altLang="zh-CN" sz="1800" dirty="0" smtClean="0"/>
              <a:t>      &gt;&gt; student1.birthday.month</a:t>
            </a:r>
          </a:p>
          <a:p>
            <a:pPr lvl="1" eaLnBrk="1" hangingPunct="1">
              <a:lnSpc>
                <a:spcPct val="110000"/>
              </a:lnSpc>
              <a:buFont typeface="Wingdings" pitchFamily="2" charset="2"/>
              <a:buNone/>
            </a:pPr>
            <a:r>
              <a:rPr lang="en-US" altLang="zh-CN" sz="1800" dirty="0" smtClean="0"/>
              <a:t>      &gt;&gt; student1.birthday.day;</a:t>
            </a:r>
          </a:p>
          <a:p>
            <a:pPr eaLnBrk="1" hangingPunct="1">
              <a:lnSpc>
                <a:spcPct val="110000"/>
              </a:lnSpc>
            </a:pPr>
            <a:r>
              <a:rPr lang="zh-CN" altLang="en-US" sz="2000" dirty="0" smtClean="0"/>
              <a:t>同类型的结构变量之间可以相互赋值，如</a:t>
            </a:r>
          </a:p>
          <a:p>
            <a:pPr lvl="1" eaLnBrk="1" hangingPunct="1">
              <a:lnSpc>
                <a:spcPct val="110000"/>
              </a:lnSpc>
              <a:buFont typeface="Wingdings" pitchFamily="2" charset="2"/>
              <a:buNone/>
            </a:pPr>
            <a:r>
              <a:rPr lang="en-US" altLang="zh-CN" sz="1800" dirty="0" smtClean="0"/>
              <a:t>			student1 = student2; </a:t>
            </a:r>
          </a:p>
          <a:p>
            <a:pPr lvl="1" eaLnBrk="1" hangingPunct="1">
              <a:lnSpc>
                <a:spcPct val="110000"/>
              </a:lnSpc>
              <a:buFont typeface="Wingdings" pitchFamily="2" charset="2"/>
              <a:buNone/>
            </a:pPr>
            <a:r>
              <a:rPr lang="zh-CN" altLang="en-US" sz="1800" dirty="0" smtClean="0"/>
              <a:t>将</a:t>
            </a:r>
            <a:r>
              <a:rPr lang="en-US" altLang="zh-CN" sz="1800" dirty="0" smtClean="0"/>
              <a:t>student2</a:t>
            </a:r>
            <a:r>
              <a:rPr lang="zh-CN" altLang="en-US" sz="1800" dirty="0" smtClean="0"/>
              <a:t>的成员对应赋给</a:t>
            </a:r>
            <a:r>
              <a:rPr lang="en-US" altLang="zh-CN" sz="1800" dirty="0" smtClean="0"/>
              <a:t>student1</a:t>
            </a:r>
            <a:r>
              <a:rPr lang="zh-CN" altLang="en-US" sz="1800" dirty="0" smtClean="0"/>
              <a:t>的成员</a:t>
            </a:r>
          </a:p>
          <a:p>
            <a:pPr eaLnBrk="1" hangingPunct="1"/>
            <a:endParaRPr lang="zh-CN" altLang="en-US" sz="2000" dirty="0" smtClean="0"/>
          </a:p>
        </p:txBody>
      </p:sp>
      <p:sp>
        <p:nvSpPr>
          <p:cNvPr id="3" name="标题 2"/>
          <p:cNvSpPr>
            <a:spLocks noGrp="1"/>
          </p:cNvSpPr>
          <p:nvPr>
            <p:ph type="title"/>
          </p:nvPr>
        </p:nvSpPr>
        <p:spPr>
          <a:xfrm>
            <a:off x="457200" y="274638"/>
            <a:ext cx="8229600" cy="868346"/>
          </a:xfrm>
        </p:spPr>
        <p:txBody>
          <a:bodyPr>
            <a:normAutofit/>
          </a:bodyPr>
          <a:lstStyle/>
          <a:p>
            <a:r>
              <a:rPr lang="en-US" altLang="zh-CN" sz="4000" dirty="0" smtClean="0"/>
              <a:t>1.</a:t>
            </a:r>
            <a:r>
              <a:rPr lang="zh-CN" altLang="en-US" sz="4000" dirty="0" smtClean="0"/>
              <a:t>结构概述</a:t>
            </a:r>
            <a:endParaRPr lang="zh-CN" altLang="en-US" sz="40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13</a:t>
            </a:fld>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5072098"/>
          </a:xfrm>
        </p:spPr>
        <p:txBody>
          <a:bodyPr/>
          <a:lstStyle/>
          <a:p>
            <a:pPr eaLnBrk="1" hangingPunct="1">
              <a:lnSpc>
                <a:spcPct val="110000"/>
              </a:lnSpc>
            </a:pPr>
            <a:r>
              <a:rPr lang="zh-CN" altLang="en-US" dirty="0" smtClean="0"/>
              <a:t>结构体变量的输出通常是通过输出它的每一个成员而实现。如：输出</a:t>
            </a:r>
            <a:r>
              <a:rPr lang="en-US" altLang="zh-CN" dirty="0" smtClean="0"/>
              <a:t>student1</a:t>
            </a:r>
            <a:r>
              <a:rPr lang="zh-CN" altLang="en-US" dirty="0" smtClean="0"/>
              <a:t>的内容可用： </a:t>
            </a:r>
          </a:p>
          <a:p>
            <a:pPr lvl="1" eaLnBrk="1" hangingPunct="1">
              <a:lnSpc>
                <a:spcPct val="110000"/>
              </a:lnSpc>
              <a:buFont typeface="Wingdings" pitchFamily="2" charset="2"/>
              <a:buNone/>
            </a:pPr>
            <a:r>
              <a:rPr lang="en-US" altLang="zh-CN" dirty="0" err="1" smtClean="0"/>
              <a:t>cout</a:t>
            </a:r>
            <a:r>
              <a:rPr lang="en-US" altLang="zh-CN" dirty="0" smtClean="0"/>
              <a:t> &lt;&lt; student1.no &lt;&lt; student1.name</a:t>
            </a:r>
          </a:p>
          <a:p>
            <a:pPr lvl="1" eaLnBrk="1" hangingPunct="1">
              <a:lnSpc>
                <a:spcPct val="110000"/>
              </a:lnSpc>
              <a:buFont typeface="Wingdings" pitchFamily="2" charset="2"/>
              <a:buNone/>
            </a:pPr>
            <a:r>
              <a:rPr lang="en-US" altLang="zh-CN" dirty="0" smtClean="0"/>
              <a:t>      &lt;&lt; student1.chinese &lt;&lt; student1.math</a:t>
            </a:r>
          </a:p>
          <a:p>
            <a:pPr lvl="1" eaLnBrk="1" hangingPunct="1">
              <a:lnSpc>
                <a:spcPct val="110000"/>
              </a:lnSpc>
              <a:buFont typeface="Wingdings" pitchFamily="2" charset="2"/>
              <a:buNone/>
            </a:pPr>
            <a:r>
              <a:rPr lang="en-US" altLang="zh-CN" dirty="0" smtClean="0"/>
              <a:t>      &lt;&lt; student1.english</a:t>
            </a:r>
          </a:p>
          <a:p>
            <a:pPr lvl="1" eaLnBrk="1" hangingPunct="1">
              <a:lnSpc>
                <a:spcPct val="110000"/>
              </a:lnSpc>
              <a:buFont typeface="Wingdings" pitchFamily="2" charset="2"/>
              <a:buNone/>
            </a:pPr>
            <a:r>
              <a:rPr lang="en-US" altLang="zh-CN" dirty="0" smtClean="0"/>
              <a:t>      &lt;&lt; student1.birthday.year</a:t>
            </a:r>
          </a:p>
          <a:p>
            <a:pPr lvl="1" eaLnBrk="1" hangingPunct="1">
              <a:lnSpc>
                <a:spcPct val="110000"/>
              </a:lnSpc>
              <a:buFont typeface="Wingdings" pitchFamily="2" charset="2"/>
              <a:buNone/>
            </a:pPr>
            <a:r>
              <a:rPr lang="en-US" altLang="zh-CN" dirty="0" smtClean="0"/>
              <a:t>      &lt;&lt; student1.birthday.month</a:t>
            </a:r>
          </a:p>
          <a:p>
            <a:pPr lvl="1" eaLnBrk="1" hangingPunct="1">
              <a:lnSpc>
                <a:spcPct val="110000"/>
              </a:lnSpc>
              <a:buFont typeface="Wingdings" pitchFamily="2" charset="2"/>
              <a:buNone/>
            </a:pPr>
            <a:r>
              <a:rPr lang="en-US" altLang="zh-CN" dirty="0" smtClean="0"/>
              <a:t>      &lt;&lt; student1.birthday.day;</a:t>
            </a:r>
          </a:p>
        </p:txBody>
      </p:sp>
      <p:sp>
        <p:nvSpPr>
          <p:cNvPr id="3" name="标题 2"/>
          <p:cNvSpPr>
            <a:spLocks noGrp="1"/>
          </p:cNvSpPr>
          <p:nvPr>
            <p:ph type="title"/>
          </p:nvPr>
        </p:nvSpPr>
        <p:spPr>
          <a:xfrm>
            <a:off x="457200" y="274638"/>
            <a:ext cx="8229600" cy="868346"/>
          </a:xfrm>
        </p:spPr>
        <p:txBody>
          <a:bodyPr>
            <a:normAutofit/>
          </a:bodyPr>
          <a:lstStyle/>
          <a:p>
            <a:r>
              <a:rPr lang="en-US" altLang="zh-CN" sz="4000" dirty="0" smtClean="0"/>
              <a:t>1.</a:t>
            </a:r>
            <a:r>
              <a:rPr lang="zh-CN" altLang="en-US" sz="4000" dirty="0" smtClean="0"/>
              <a:t>结构概述</a:t>
            </a:r>
            <a:endParaRPr lang="zh-CN" altLang="en-US" sz="40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14</a:t>
            </a:fld>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5072098"/>
          </a:xfrm>
        </p:spPr>
        <p:txBody>
          <a:bodyPr/>
          <a:lstStyle/>
          <a:p>
            <a:pPr eaLnBrk="1" hangingPunct="1">
              <a:lnSpc>
                <a:spcPct val="125000"/>
              </a:lnSpc>
            </a:pPr>
            <a:r>
              <a:rPr lang="en-US" altLang="zh-CN" dirty="0" err="1" smtClean="0"/>
              <a:t>struct</a:t>
            </a:r>
            <a:r>
              <a:rPr lang="zh-CN" altLang="en-US" dirty="0" smtClean="0"/>
              <a:t>基本用法</a:t>
            </a:r>
            <a:endParaRPr lang="en-US" altLang="zh-CN" dirty="0" smtClean="0"/>
          </a:p>
          <a:p>
            <a:pPr lvl="1">
              <a:spcBef>
                <a:spcPts val="0"/>
              </a:spcBef>
              <a:buNone/>
            </a:pPr>
            <a:r>
              <a:rPr kumimoji="1" lang="en-US" altLang="zh-CN" sz="1600" dirty="0" err="1" smtClean="0">
                <a:ea typeface="黑体" pitchFamily="2" charset="-122"/>
              </a:rPr>
              <a:t>struct</a:t>
            </a:r>
            <a:r>
              <a:rPr kumimoji="1" lang="en-US" altLang="zh-CN" sz="1600" dirty="0" smtClean="0">
                <a:ea typeface="黑体" pitchFamily="2" charset="-122"/>
              </a:rPr>
              <a:t> Date {</a:t>
            </a:r>
          </a:p>
          <a:p>
            <a:pPr lvl="1">
              <a:spcBef>
                <a:spcPts val="0"/>
              </a:spcBef>
              <a:buNone/>
            </a:pPr>
            <a:r>
              <a:rPr kumimoji="1" lang="en-US" altLang="zh-CN" sz="1600" dirty="0" smtClean="0">
                <a:ea typeface="黑体" pitchFamily="2" charset="-122"/>
              </a:rPr>
              <a:t>	</a:t>
            </a:r>
            <a:r>
              <a:rPr kumimoji="1" lang="en-US" altLang="zh-CN" sz="1600" dirty="0" err="1" smtClean="0">
                <a:ea typeface="黑体" pitchFamily="2" charset="-122"/>
              </a:rPr>
              <a:t>int</a:t>
            </a:r>
            <a:r>
              <a:rPr kumimoji="1" lang="en-US" altLang="zh-CN" sz="1600" dirty="0" smtClean="0">
                <a:ea typeface="黑体" pitchFamily="2" charset="-122"/>
              </a:rPr>
              <a:t> year;</a:t>
            </a:r>
          </a:p>
          <a:p>
            <a:pPr lvl="1">
              <a:spcBef>
                <a:spcPts val="0"/>
              </a:spcBef>
              <a:buNone/>
            </a:pPr>
            <a:r>
              <a:rPr kumimoji="1" lang="en-US" altLang="zh-CN" sz="1600" dirty="0" smtClean="0">
                <a:ea typeface="黑体" pitchFamily="2" charset="-122"/>
              </a:rPr>
              <a:t>	</a:t>
            </a:r>
            <a:r>
              <a:rPr kumimoji="1" lang="en-US" altLang="zh-CN" sz="1600" dirty="0" err="1" smtClean="0">
                <a:ea typeface="黑体" pitchFamily="2" charset="-122"/>
              </a:rPr>
              <a:t>int</a:t>
            </a:r>
            <a:r>
              <a:rPr kumimoji="1" lang="en-US" altLang="zh-CN" sz="1600" dirty="0" smtClean="0">
                <a:ea typeface="黑体" pitchFamily="2" charset="-122"/>
              </a:rPr>
              <a:t> month;</a:t>
            </a:r>
          </a:p>
          <a:p>
            <a:pPr lvl="1">
              <a:spcBef>
                <a:spcPts val="0"/>
              </a:spcBef>
              <a:buNone/>
            </a:pPr>
            <a:r>
              <a:rPr kumimoji="1" lang="en-US" altLang="zh-CN" sz="1600" dirty="0" smtClean="0">
                <a:ea typeface="黑体" pitchFamily="2" charset="-122"/>
              </a:rPr>
              <a:t>	</a:t>
            </a:r>
            <a:r>
              <a:rPr kumimoji="1" lang="en-US" altLang="zh-CN" sz="1600" dirty="0" err="1" smtClean="0">
                <a:ea typeface="黑体" pitchFamily="2" charset="-122"/>
              </a:rPr>
              <a:t>int</a:t>
            </a:r>
            <a:r>
              <a:rPr kumimoji="1" lang="en-US" altLang="zh-CN" sz="1600" dirty="0" smtClean="0">
                <a:ea typeface="黑体" pitchFamily="2" charset="-122"/>
              </a:rPr>
              <a:t> day;</a:t>
            </a:r>
          </a:p>
          <a:p>
            <a:pPr lvl="1">
              <a:spcBef>
                <a:spcPts val="0"/>
              </a:spcBef>
              <a:buNone/>
            </a:pPr>
            <a:r>
              <a:rPr kumimoji="1" lang="en-US" altLang="zh-CN" sz="1600" dirty="0" smtClean="0">
                <a:ea typeface="黑体" pitchFamily="2" charset="-122"/>
              </a:rPr>
              <a:t>};</a:t>
            </a:r>
          </a:p>
          <a:p>
            <a:pPr lvl="1">
              <a:spcBef>
                <a:spcPts val="0"/>
              </a:spcBef>
              <a:buNone/>
            </a:pPr>
            <a:r>
              <a:rPr kumimoji="1" lang="en-US" altLang="zh-CN" sz="1600" dirty="0" err="1" smtClean="0">
                <a:ea typeface="黑体" pitchFamily="2" charset="-122"/>
              </a:rPr>
              <a:t>struct</a:t>
            </a:r>
            <a:r>
              <a:rPr kumimoji="1" lang="en-US" altLang="zh-CN" sz="1600" dirty="0" smtClean="0">
                <a:ea typeface="黑体" pitchFamily="2" charset="-122"/>
              </a:rPr>
              <a:t> Person {</a:t>
            </a:r>
          </a:p>
          <a:p>
            <a:pPr lvl="1">
              <a:spcBef>
                <a:spcPts val="0"/>
              </a:spcBef>
              <a:buNone/>
            </a:pPr>
            <a:r>
              <a:rPr kumimoji="1" lang="en-US" altLang="zh-CN" sz="1600" dirty="0" smtClean="0">
                <a:ea typeface="黑体" pitchFamily="2" charset="-122"/>
              </a:rPr>
              <a:t>  char name[20];</a:t>
            </a:r>
          </a:p>
          <a:p>
            <a:pPr lvl="1">
              <a:spcBef>
                <a:spcPts val="0"/>
              </a:spcBef>
              <a:buNone/>
            </a:pPr>
            <a:r>
              <a:rPr kumimoji="1" lang="en-US" altLang="zh-CN" sz="1600" dirty="0" smtClean="0">
                <a:ea typeface="黑体" pitchFamily="2" charset="-122"/>
              </a:rPr>
              <a:t>  unsigned long id;</a:t>
            </a:r>
          </a:p>
          <a:p>
            <a:pPr lvl="1">
              <a:spcBef>
                <a:spcPts val="0"/>
              </a:spcBef>
              <a:buNone/>
            </a:pPr>
            <a:r>
              <a:rPr kumimoji="1" lang="en-US" altLang="zh-CN" sz="1600" dirty="0" smtClean="0">
                <a:ea typeface="黑体" pitchFamily="2" charset="-122"/>
              </a:rPr>
              <a:t>  double salary;</a:t>
            </a:r>
          </a:p>
          <a:p>
            <a:pPr lvl="1">
              <a:spcBef>
                <a:spcPts val="0"/>
              </a:spcBef>
              <a:buNone/>
            </a:pPr>
            <a:r>
              <a:rPr kumimoji="1" lang="en-US" altLang="zh-CN" sz="1600" dirty="0" smtClean="0">
                <a:ea typeface="黑体" pitchFamily="2" charset="-122"/>
              </a:rPr>
              <a:t>  Date birth;</a:t>
            </a:r>
          </a:p>
          <a:p>
            <a:pPr lvl="1">
              <a:spcBef>
                <a:spcPts val="0"/>
              </a:spcBef>
              <a:buNone/>
            </a:pPr>
            <a:r>
              <a:rPr kumimoji="1" lang="en-US" altLang="zh-CN" sz="1600" dirty="0" smtClean="0">
                <a:ea typeface="黑体" pitchFamily="2" charset="-122"/>
              </a:rPr>
              <a:t>};</a:t>
            </a:r>
          </a:p>
          <a:p>
            <a:pPr lvl="1">
              <a:spcBef>
                <a:spcPts val="0"/>
              </a:spcBef>
              <a:buNone/>
            </a:pPr>
            <a:r>
              <a:rPr kumimoji="1" lang="en-US" altLang="zh-CN" sz="1600" dirty="0" smtClean="0">
                <a:ea typeface="黑体" pitchFamily="2" charset="-122"/>
              </a:rPr>
              <a:t>Person pr1={"Frank ", </a:t>
            </a:r>
          </a:p>
          <a:p>
            <a:pPr lvl="1">
              <a:spcBef>
                <a:spcPts val="0"/>
              </a:spcBef>
              <a:buNone/>
            </a:pPr>
            <a:r>
              <a:rPr kumimoji="1" lang="en-US" altLang="zh-CN" sz="1600" dirty="0" smtClean="0">
                <a:ea typeface="黑体" pitchFamily="2" charset="-122"/>
              </a:rPr>
              <a:t>			12345,</a:t>
            </a:r>
          </a:p>
          <a:p>
            <a:pPr lvl="1">
              <a:spcBef>
                <a:spcPts val="0"/>
              </a:spcBef>
              <a:buNone/>
            </a:pPr>
            <a:r>
              <a:rPr kumimoji="1" lang="en-US" altLang="zh-CN" sz="1600" dirty="0" smtClean="0">
                <a:ea typeface="黑体" pitchFamily="2" charset="-122"/>
              </a:rPr>
              <a:t>			 3.35, </a:t>
            </a:r>
          </a:p>
          <a:p>
            <a:pPr lvl="1">
              <a:spcBef>
                <a:spcPts val="0"/>
              </a:spcBef>
              <a:buNone/>
            </a:pPr>
            <a:r>
              <a:rPr kumimoji="1" lang="en-US" altLang="zh-CN" sz="1600" dirty="0" smtClean="0">
                <a:ea typeface="黑体" pitchFamily="2" charset="-122"/>
              </a:rPr>
              <a:t>			2016,10,10 };</a:t>
            </a:r>
          </a:p>
          <a:p>
            <a:pPr lvl="1">
              <a:spcBef>
                <a:spcPts val="0"/>
              </a:spcBef>
              <a:buNone/>
            </a:pPr>
            <a:endParaRPr kumimoji="1" lang="en-US" altLang="zh-CN" sz="1600" dirty="0" smtClean="0">
              <a:ea typeface="黑体" pitchFamily="2" charset="-122"/>
            </a:endParaRPr>
          </a:p>
          <a:p>
            <a:pPr lvl="1">
              <a:lnSpc>
                <a:spcPct val="150000"/>
              </a:lnSpc>
              <a:spcBef>
                <a:spcPts val="0"/>
              </a:spcBef>
              <a:buNone/>
            </a:pPr>
            <a:endParaRPr kumimoji="1" lang="en-US" altLang="zh-CN" sz="1600" dirty="0" smtClean="0">
              <a:ea typeface="黑体" pitchFamily="2" charset="-122"/>
            </a:endParaRPr>
          </a:p>
          <a:p>
            <a:pPr lvl="1">
              <a:lnSpc>
                <a:spcPct val="150000"/>
              </a:lnSpc>
              <a:spcBef>
                <a:spcPts val="0"/>
              </a:spcBef>
              <a:buNone/>
            </a:pPr>
            <a:endParaRPr kumimoji="1" lang="en-US" altLang="zh-CN" sz="1600" dirty="0" smtClean="0">
              <a:ea typeface="黑体" pitchFamily="2" charset="-122"/>
            </a:endParaRPr>
          </a:p>
          <a:p>
            <a:pPr lvl="1">
              <a:lnSpc>
                <a:spcPct val="125000"/>
              </a:lnSpc>
              <a:buNone/>
            </a:pPr>
            <a:endParaRPr kumimoji="1" lang="en-US" altLang="zh-CN" dirty="0" smtClean="0">
              <a:ea typeface="黑体" pitchFamily="2" charset="-122"/>
            </a:endParaRPr>
          </a:p>
          <a:p>
            <a:pPr lvl="1">
              <a:lnSpc>
                <a:spcPct val="125000"/>
              </a:lnSpc>
              <a:buNone/>
            </a:pPr>
            <a:endParaRPr kumimoji="1" lang="zh-CN" altLang="en-US" dirty="0" smtClean="0">
              <a:ea typeface="黑体" pitchFamily="2" charset="-122"/>
            </a:endParaRPr>
          </a:p>
          <a:p>
            <a:pPr>
              <a:lnSpc>
                <a:spcPct val="120000"/>
              </a:lnSpc>
              <a:buNone/>
            </a:pPr>
            <a:r>
              <a:rPr lang="en-US" altLang="zh-CN" b="1" dirty="0" smtClean="0">
                <a:latin typeface="Times New Roman" pitchFamily="18" charset="0"/>
                <a:ea typeface="楷体_GB2312" pitchFamily="49" charset="-122"/>
              </a:rPr>
              <a:t>	</a:t>
            </a:r>
            <a:endParaRPr lang="zh-CN" altLang="en-US" b="1" dirty="0" smtClean="0">
              <a:latin typeface="Times New Roman" pitchFamily="18" charset="0"/>
            </a:endParaRPr>
          </a:p>
          <a:p>
            <a:pPr eaLnBrk="1" hangingPunct="1"/>
            <a:endParaRPr lang="zh-CN" altLang="en-US" dirty="0" smtClean="0"/>
          </a:p>
        </p:txBody>
      </p:sp>
      <p:sp>
        <p:nvSpPr>
          <p:cNvPr id="3" name="标题 2"/>
          <p:cNvSpPr>
            <a:spLocks noGrp="1"/>
          </p:cNvSpPr>
          <p:nvPr>
            <p:ph type="title"/>
          </p:nvPr>
        </p:nvSpPr>
        <p:spPr>
          <a:xfrm>
            <a:off x="457200" y="274638"/>
            <a:ext cx="8229600" cy="868346"/>
          </a:xfrm>
        </p:spPr>
        <p:txBody>
          <a:bodyPr>
            <a:normAutofit/>
          </a:bodyPr>
          <a:lstStyle/>
          <a:p>
            <a:r>
              <a:rPr lang="en-US" altLang="zh-CN" sz="4000" dirty="0" smtClean="0"/>
              <a:t>1.</a:t>
            </a:r>
            <a:r>
              <a:rPr lang="zh-CN" altLang="en-US" sz="4000" dirty="0" smtClean="0"/>
              <a:t>结构概述</a:t>
            </a:r>
            <a:endParaRPr lang="zh-CN" altLang="en-US" sz="40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15</a:t>
            </a:fld>
            <a:endParaRPr lang="zh-CN" altLang="en-US" dirty="0"/>
          </a:p>
        </p:txBody>
      </p:sp>
      <p:sp>
        <p:nvSpPr>
          <p:cNvPr id="8" name="矩形 7"/>
          <p:cNvSpPr/>
          <p:nvPr/>
        </p:nvSpPr>
        <p:spPr>
          <a:xfrm>
            <a:off x="4143372" y="1357298"/>
            <a:ext cx="4572000" cy="4893647"/>
          </a:xfrm>
          <a:prstGeom prst="rect">
            <a:avLst/>
          </a:prstGeom>
        </p:spPr>
        <p:txBody>
          <a:bodyPr>
            <a:spAutoFit/>
          </a:bodyPr>
          <a:lstStyle/>
          <a:p>
            <a:pPr lvl="1">
              <a:lnSpc>
                <a:spcPct val="150000"/>
              </a:lnSpc>
              <a:spcBef>
                <a:spcPts val="0"/>
              </a:spcBef>
              <a:buNone/>
            </a:pPr>
            <a:r>
              <a:rPr kumimoji="1" lang="en-US" altLang="zh-CN" sz="1600" dirty="0" smtClean="0">
                <a:ea typeface="黑体" pitchFamily="2" charset="-122"/>
              </a:rPr>
              <a:t>void main()</a:t>
            </a:r>
          </a:p>
          <a:p>
            <a:pPr lvl="1">
              <a:spcBef>
                <a:spcPts val="0"/>
              </a:spcBef>
              <a:buNone/>
            </a:pPr>
            <a:r>
              <a:rPr kumimoji="1" lang="en-US" altLang="zh-CN" sz="1600" dirty="0" smtClean="0">
                <a:ea typeface="黑体" pitchFamily="2" charset="-122"/>
              </a:rPr>
              <a:t>{ Person pr2;</a:t>
            </a:r>
          </a:p>
          <a:p>
            <a:pPr lvl="1">
              <a:spcBef>
                <a:spcPts val="0"/>
              </a:spcBef>
              <a:buNone/>
            </a:pPr>
            <a:r>
              <a:rPr kumimoji="1" lang="en-US" altLang="zh-CN" sz="1600" dirty="0" smtClean="0">
                <a:ea typeface="黑体" pitchFamily="2" charset="-122"/>
              </a:rPr>
              <a:t>  </a:t>
            </a:r>
            <a:r>
              <a:rPr kumimoji="1" lang="en-US" altLang="zh-CN" sz="1600" dirty="0" err="1" smtClean="0">
                <a:ea typeface="黑体" pitchFamily="2" charset="-122"/>
              </a:rPr>
              <a:t>cout</a:t>
            </a:r>
            <a:r>
              <a:rPr kumimoji="1" lang="en-US" altLang="zh-CN" sz="1600" dirty="0" smtClean="0">
                <a:ea typeface="黑体" pitchFamily="2" charset="-122"/>
              </a:rPr>
              <a:t>&lt;&lt;"Input pr2's name:";</a:t>
            </a:r>
          </a:p>
          <a:p>
            <a:pPr lvl="1">
              <a:spcBef>
                <a:spcPts val="0"/>
              </a:spcBef>
              <a:buNone/>
            </a:pPr>
            <a:r>
              <a:rPr kumimoji="1" lang="en-US" altLang="zh-CN" sz="1600" dirty="0" smtClean="0">
                <a:ea typeface="黑体" pitchFamily="2" charset="-122"/>
              </a:rPr>
              <a:t>  </a:t>
            </a:r>
            <a:r>
              <a:rPr kumimoji="1" lang="en-US" altLang="zh-CN" sz="1600" dirty="0" err="1" smtClean="0">
                <a:ea typeface="黑体" pitchFamily="2" charset="-122"/>
              </a:rPr>
              <a:t>cin</a:t>
            </a:r>
            <a:r>
              <a:rPr kumimoji="1" lang="en-US" altLang="zh-CN" sz="1600" dirty="0" smtClean="0">
                <a:ea typeface="黑体" pitchFamily="2" charset="-122"/>
              </a:rPr>
              <a:t>&gt;&gt;pr2.name;</a:t>
            </a:r>
          </a:p>
          <a:p>
            <a:pPr lvl="1">
              <a:spcBef>
                <a:spcPts val="0"/>
              </a:spcBef>
              <a:buNone/>
            </a:pPr>
            <a:r>
              <a:rPr kumimoji="1" lang="en-US" altLang="zh-CN" sz="1600" dirty="0" smtClean="0">
                <a:ea typeface="黑体" pitchFamily="2" charset="-122"/>
              </a:rPr>
              <a:t>  </a:t>
            </a:r>
            <a:r>
              <a:rPr kumimoji="1" lang="en-US" altLang="zh-CN" sz="1600" dirty="0" err="1" smtClean="0">
                <a:ea typeface="黑体" pitchFamily="2" charset="-122"/>
              </a:rPr>
              <a:t>cout</a:t>
            </a:r>
            <a:r>
              <a:rPr kumimoji="1" lang="en-US" altLang="zh-CN" sz="1600" dirty="0" smtClean="0">
                <a:ea typeface="黑体" pitchFamily="2" charset="-122"/>
              </a:rPr>
              <a:t>&lt;&lt;"Input pr2's birthday:";</a:t>
            </a:r>
          </a:p>
          <a:p>
            <a:pPr lvl="1">
              <a:spcBef>
                <a:spcPts val="0"/>
              </a:spcBef>
              <a:buNone/>
            </a:pPr>
            <a:r>
              <a:rPr kumimoji="1" lang="en-US" altLang="zh-CN" sz="1600" dirty="0" smtClean="0">
                <a:ea typeface="黑体" pitchFamily="2" charset="-122"/>
              </a:rPr>
              <a:t>  </a:t>
            </a:r>
            <a:r>
              <a:rPr kumimoji="1" lang="en-US" altLang="zh-CN" sz="1600" dirty="0" err="1" smtClean="0">
                <a:ea typeface="黑体" pitchFamily="2" charset="-122"/>
              </a:rPr>
              <a:t>cin</a:t>
            </a:r>
            <a:r>
              <a:rPr kumimoji="1" lang="en-US" altLang="zh-CN" sz="1600" dirty="0" smtClean="0">
                <a:ea typeface="黑体" pitchFamily="2" charset="-122"/>
              </a:rPr>
              <a:t>&gt;&gt;pr2.birth.year</a:t>
            </a:r>
          </a:p>
          <a:p>
            <a:pPr lvl="1">
              <a:spcBef>
                <a:spcPts val="0"/>
              </a:spcBef>
              <a:buNone/>
            </a:pPr>
            <a:r>
              <a:rPr kumimoji="1" lang="en-US" altLang="zh-CN" sz="1600" dirty="0" smtClean="0">
                <a:ea typeface="黑体" pitchFamily="2" charset="-122"/>
              </a:rPr>
              <a:t>	  &gt;&gt;pr2.birth.month</a:t>
            </a:r>
          </a:p>
          <a:p>
            <a:pPr lvl="1">
              <a:spcBef>
                <a:spcPts val="0"/>
              </a:spcBef>
              <a:buNone/>
            </a:pPr>
            <a:r>
              <a:rPr kumimoji="1" lang="en-US" altLang="zh-CN" sz="1600" dirty="0" smtClean="0">
                <a:ea typeface="黑体" pitchFamily="2" charset="-122"/>
              </a:rPr>
              <a:t>	  &gt;&gt;pr2.birth.day;</a:t>
            </a:r>
          </a:p>
          <a:p>
            <a:pPr lvl="1">
              <a:spcBef>
                <a:spcPts val="0"/>
              </a:spcBef>
              <a:buNone/>
            </a:pPr>
            <a:r>
              <a:rPr kumimoji="1" lang="en-US" altLang="zh-CN" sz="1600" dirty="0" smtClean="0">
                <a:ea typeface="黑体" pitchFamily="2" charset="-122"/>
              </a:rPr>
              <a:t>  pr2.id = pr1.id+1;</a:t>
            </a:r>
          </a:p>
          <a:p>
            <a:pPr lvl="1">
              <a:spcBef>
                <a:spcPts val="0"/>
              </a:spcBef>
              <a:buNone/>
            </a:pPr>
            <a:r>
              <a:rPr kumimoji="1" lang="en-US" altLang="zh-CN" sz="1600" dirty="0" smtClean="0">
                <a:ea typeface="黑体" pitchFamily="2" charset="-122"/>
              </a:rPr>
              <a:t>  pr2.salary = pr1.salary *2;</a:t>
            </a:r>
          </a:p>
          <a:p>
            <a:pPr lvl="1">
              <a:spcBef>
                <a:spcPts val="0"/>
              </a:spcBef>
              <a:buNone/>
            </a:pPr>
            <a:r>
              <a:rPr kumimoji="1" lang="en-US" altLang="zh-CN" sz="1600" dirty="0" smtClean="0">
                <a:ea typeface="黑体" pitchFamily="2" charset="-122"/>
              </a:rPr>
              <a:t>  </a:t>
            </a:r>
            <a:r>
              <a:rPr kumimoji="1" lang="en-US" altLang="zh-CN" sz="1600" dirty="0" err="1" smtClean="0">
                <a:ea typeface="黑体" pitchFamily="2" charset="-122"/>
              </a:rPr>
              <a:t>cout</a:t>
            </a:r>
            <a:r>
              <a:rPr kumimoji="1" lang="en-US" altLang="zh-CN" sz="1600" dirty="0" smtClean="0">
                <a:ea typeface="黑体" pitchFamily="2" charset="-122"/>
              </a:rPr>
              <a:t> &lt;&lt;pr2.name &lt;&lt;"    “&lt;&lt;pr2.id 	&lt;&lt;"    “&lt;&lt;pr2.salary&lt;&lt;</a:t>
            </a:r>
            <a:r>
              <a:rPr kumimoji="1" lang="en-US" altLang="zh-CN" sz="1600" dirty="0" err="1" smtClean="0">
                <a:ea typeface="黑体" pitchFamily="2" charset="-122"/>
              </a:rPr>
              <a:t>endl</a:t>
            </a:r>
            <a:endParaRPr kumimoji="1" lang="en-US" altLang="zh-CN" sz="1600" dirty="0" smtClean="0">
              <a:ea typeface="黑体" pitchFamily="2" charset="-122"/>
            </a:endParaRPr>
          </a:p>
          <a:p>
            <a:pPr lvl="1">
              <a:spcBef>
                <a:spcPts val="0"/>
              </a:spcBef>
              <a:buNone/>
            </a:pPr>
            <a:r>
              <a:rPr kumimoji="1" lang="en-US" altLang="zh-CN" sz="1600" dirty="0" smtClean="0">
                <a:ea typeface="黑体" pitchFamily="2" charset="-122"/>
              </a:rPr>
              <a:t>	&lt;&lt;pr2.birth.year&lt;&lt;"    "</a:t>
            </a:r>
          </a:p>
          <a:p>
            <a:pPr lvl="1">
              <a:spcBef>
                <a:spcPts val="0"/>
              </a:spcBef>
              <a:buNone/>
            </a:pPr>
            <a:r>
              <a:rPr kumimoji="1" lang="en-US" altLang="zh-CN" sz="1600" dirty="0" smtClean="0">
                <a:ea typeface="黑体" pitchFamily="2" charset="-122"/>
              </a:rPr>
              <a:t>	&lt;&lt;pr2.birth.month&lt;&lt;"    "</a:t>
            </a:r>
          </a:p>
          <a:p>
            <a:pPr lvl="1">
              <a:spcBef>
                <a:spcPts val="0"/>
              </a:spcBef>
              <a:buNone/>
            </a:pPr>
            <a:r>
              <a:rPr kumimoji="1" lang="en-US" altLang="zh-CN" sz="1600" dirty="0" smtClean="0">
                <a:ea typeface="黑体" pitchFamily="2" charset="-122"/>
              </a:rPr>
              <a:t>	&lt;&lt;pr2.birth.day&lt;&lt;"    "</a:t>
            </a:r>
          </a:p>
          <a:p>
            <a:pPr lvl="1">
              <a:spcBef>
                <a:spcPts val="0"/>
              </a:spcBef>
              <a:buNone/>
            </a:pPr>
            <a:r>
              <a:rPr kumimoji="1" lang="en-US" altLang="zh-CN" sz="1600" dirty="0" smtClean="0">
                <a:ea typeface="黑体" pitchFamily="2" charset="-122"/>
              </a:rPr>
              <a:t>	&lt;&lt;</a:t>
            </a:r>
            <a:r>
              <a:rPr kumimoji="1" lang="en-US" altLang="zh-CN" sz="1600" dirty="0" err="1" smtClean="0">
                <a:ea typeface="黑体" pitchFamily="2" charset="-122"/>
              </a:rPr>
              <a:t>endl</a:t>
            </a:r>
            <a:r>
              <a:rPr kumimoji="1" lang="en-US" altLang="zh-CN" sz="1600" dirty="0" smtClean="0">
                <a:ea typeface="黑体" pitchFamily="2" charset="-122"/>
              </a:rPr>
              <a:t>;</a:t>
            </a:r>
          </a:p>
          <a:p>
            <a:pPr lvl="1">
              <a:spcBef>
                <a:spcPts val="0"/>
              </a:spcBef>
              <a:buNone/>
            </a:pPr>
            <a:r>
              <a:rPr kumimoji="1" lang="en-US" altLang="zh-CN" sz="1600" dirty="0" smtClean="0">
                <a:ea typeface="黑体" pitchFamily="2" charset="-122"/>
              </a:rPr>
              <a:t>  Person pr3;</a:t>
            </a:r>
          </a:p>
          <a:p>
            <a:pPr lvl="1">
              <a:spcBef>
                <a:spcPts val="0"/>
              </a:spcBef>
              <a:buNone/>
            </a:pPr>
            <a:r>
              <a:rPr kumimoji="1" lang="en-US" altLang="zh-CN" sz="1600" dirty="0" smtClean="0">
                <a:ea typeface="黑体" pitchFamily="2" charset="-122"/>
              </a:rPr>
              <a:t>  pr3=pr1; </a:t>
            </a:r>
          </a:p>
          <a:p>
            <a:pPr lvl="1">
              <a:spcBef>
                <a:spcPts val="0"/>
              </a:spcBef>
              <a:buNone/>
            </a:pPr>
            <a:r>
              <a:rPr kumimoji="1" lang="en-US" altLang="zh-CN" sz="1600" dirty="0" smtClean="0">
                <a:ea typeface="黑体" pitchFamily="2" charset="-122"/>
              </a:rPr>
              <a:t>}</a:t>
            </a:r>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5072098"/>
          </a:xfrm>
        </p:spPr>
        <p:txBody>
          <a:bodyPr/>
          <a:lstStyle/>
          <a:p>
            <a:pPr eaLnBrk="1" hangingPunct="1">
              <a:lnSpc>
                <a:spcPct val="110000"/>
              </a:lnSpc>
            </a:pPr>
            <a:r>
              <a:rPr lang="zh-CN" altLang="en-US" dirty="0" smtClean="0"/>
              <a:t>指向结构的指针</a:t>
            </a:r>
            <a:endParaRPr lang="en-US" altLang="zh-CN" dirty="0" smtClean="0"/>
          </a:p>
          <a:p>
            <a:pPr lvl="1">
              <a:lnSpc>
                <a:spcPct val="120000"/>
              </a:lnSpc>
            </a:pPr>
            <a:r>
              <a:rPr lang="zh-CN" altLang="en-US" dirty="0" smtClean="0"/>
              <a:t>直接定义指针变量</a:t>
            </a:r>
          </a:p>
          <a:p>
            <a:pPr eaLnBrk="1" hangingPunct="1">
              <a:lnSpc>
                <a:spcPct val="120000"/>
              </a:lnSpc>
              <a:buFont typeface="Wingdings" pitchFamily="2" charset="2"/>
              <a:buNone/>
            </a:pPr>
            <a:r>
              <a:rPr lang="zh-CN" altLang="en-US" dirty="0" smtClean="0"/>
              <a:t>      </a:t>
            </a:r>
            <a:r>
              <a:rPr lang="en-US" altLang="zh-CN" dirty="0" err="1" smtClean="0"/>
              <a:t>studentT</a:t>
            </a:r>
            <a:r>
              <a:rPr lang="en-US" altLang="zh-CN" dirty="0" smtClean="0"/>
              <a:t>  *sp;</a:t>
            </a:r>
          </a:p>
          <a:p>
            <a:pPr lvl="1">
              <a:lnSpc>
                <a:spcPct val="120000"/>
              </a:lnSpc>
            </a:pPr>
            <a:r>
              <a:rPr lang="zh-CN" altLang="en-US" dirty="0" smtClean="0"/>
              <a:t>也可以在定义结构体类型的同时定义指向结构体的指针</a:t>
            </a:r>
          </a:p>
          <a:p>
            <a:pPr eaLnBrk="1" hangingPunct="1">
              <a:lnSpc>
                <a:spcPct val="110000"/>
              </a:lnSpc>
            </a:pPr>
            <a:endParaRPr lang="en-US" altLang="zh-CN" dirty="0" smtClean="0"/>
          </a:p>
        </p:txBody>
      </p:sp>
      <p:sp>
        <p:nvSpPr>
          <p:cNvPr id="3" name="标题 2"/>
          <p:cNvSpPr>
            <a:spLocks noGrp="1"/>
          </p:cNvSpPr>
          <p:nvPr>
            <p:ph type="title"/>
          </p:nvPr>
        </p:nvSpPr>
        <p:spPr>
          <a:xfrm>
            <a:off x="457200" y="274638"/>
            <a:ext cx="8229600" cy="868346"/>
          </a:xfrm>
        </p:spPr>
        <p:txBody>
          <a:bodyPr>
            <a:normAutofit/>
          </a:bodyPr>
          <a:lstStyle/>
          <a:p>
            <a:r>
              <a:rPr lang="en-US" altLang="zh-CN" sz="4000" dirty="0" smtClean="0"/>
              <a:t>2.</a:t>
            </a:r>
            <a:r>
              <a:rPr lang="zh-CN" altLang="en-US" sz="4000" dirty="0" smtClean="0"/>
              <a:t>结构体</a:t>
            </a:r>
            <a:r>
              <a:rPr lang="zh-CN" altLang="en-US" dirty="0" smtClean="0"/>
              <a:t>与</a:t>
            </a:r>
            <a:r>
              <a:rPr lang="zh-CN" altLang="en-US" sz="4000" dirty="0" smtClean="0"/>
              <a:t>指针</a:t>
            </a:r>
            <a:endParaRPr lang="zh-CN" altLang="en-US" sz="40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16</a:t>
            </a:fld>
            <a:endParaRPr lang="zh-CN" altLang="en-US" dirty="0"/>
          </a:p>
        </p:txBody>
      </p:sp>
      <p:sp>
        <p:nvSpPr>
          <p:cNvPr id="6" name="Rectangle 5"/>
          <p:cNvSpPr>
            <a:spLocks noChangeArrowheads="1"/>
          </p:cNvSpPr>
          <p:nvPr/>
        </p:nvSpPr>
        <p:spPr bwMode="auto">
          <a:xfrm>
            <a:off x="2428860" y="3071810"/>
            <a:ext cx="4032250" cy="1692707"/>
          </a:xfrm>
          <a:prstGeom prst="rect">
            <a:avLst/>
          </a:prstGeom>
          <a:noFill/>
          <a:ln w="12700" cap="sq" algn="ctr">
            <a:solidFill>
              <a:schemeClr val="tx1"/>
            </a:solidFill>
            <a:miter lim="800000"/>
            <a:headEnd type="none" w="sm" len="sm"/>
            <a:tailEnd type="none" w="sm" len="sm"/>
          </a:ln>
        </p:spPr>
        <p:txBody>
          <a:bodyPr>
            <a:spAutoFit/>
          </a:bodyPr>
          <a:lstStyle/>
          <a:p>
            <a:pPr lvl="1">
              <a:lnSpc>
                <a:spcPct val="180000"/>
              </a:lnSpc>
            </a:pPr>
            <a:r>
              <a:rPr lang="en-US" altLang="zh-CN" sz="2000" b="1" dirty="0" err="1"/>
              <a:t>struct</a:t>
            </a:r>
            <a:r>
              <a:rPr lang="en-US" altLang="zh-CN" sz="2000" b="1" dirty="0"/>
              <a:t> </a:t>
            </a:r>
            <a:r>
              <a:rPr lang="zh-CN" altLang="en-US" sz="2000" b="1" dirty="0"/>
              <a:t>结构体类型名</a:t>
            </a:r>
            <a:r>
              <a:rPr lang="en-US" altLang="zh-CN" sz="2000" b="1" dirty="0"/>
              <a:t>{</a:t>
            </a:r>
          </a:p>
          <a:p>
            <a:pPr lvl="1">
              <a:lnSpc>
                <a:spcPct val="180000"/>
              </a:lnSpc>
            </a:pPr>
            <a:r>
              <a:rPr lang="en-US" altLang="zh-CN" sz="2000" b="1" dirty="0"/>
              <a:t>     </a:t>
            </a:r>
            <a:r>
              <a:rPr lang="zh-CN" altLang="en-US" sz="2000" b="1" dirty="0"/>
              <a:t>字段声明；</a:t>
            </a:r>
          </a:p>
          <a:p>
            <a:pPr lvl="1">
              <a:lnSpc>
                <a:spcPct val="180000"/>
              </a:lnSpc>
            </a:pPr>
            <a:r>
              <a:rPr lang="en-US" altLang="zh-CN" sz="2000" b="1" dirty="0"/>
              <a:t>}  *</a:t>
            </a:r>
            <a:r>
              <a:rPr lang="zh-CN" altLang="en-US" sz="2000" b="1" dirty="0"/>
              <a:t>结构体指针；</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5072098"/>
          </a:xfrm>
        </p:spPr>
        <p:txBody>
          <a:bodyPr/>
          <a:lstStyle/>
          <a:p>
            <a:pPr eaLnBrk="1" hangingPunct="1">
              <a:lnSpc>
                <a:spcPct val="110000"/>
              </a:lnSpc>
            </a:pPr>
            <a:r>
              <a:rPr lang="zh-CN" altLang="en-US" dirty="0" smtClean="0"/>
              <a:t>通过指针使用结构体</a:t>
            </a:r>
            <a:endParaRPr lang="en-US" altLang="zh-CN" dirty="0" smtClean="0"/>
          </a:p>
          <a:p>
            <a:pPr lvl="1"/>
            <a:r>
              <a:rPr lang="zh-CN" altLang="en-US" dirty="0" smtClean="0"/>
              <a:t>给结构体指针赋值，如：</a:t>
            </a:r>
          </a:p>
          <a:p>
            <a:pPr eaLnBrk="1" hangingPunct="1">
              <a:buFont typeface="Wingdings" pitchFamily="2" charset="2"/>
              <a:buNone/>
            </a:pPr>
            <a:r>
              <a:rPr lang="zh-CN" altLang="en-US" dirty="0" smtClean="0"/>
              <a:t>     </a:t>
            </a:r>
            <a:r>
              <a:rPr lang="en-US" altLang="zh-CN" dirty="0" smtClean="0"/>
              <a:t>sp = &amp;student1;</a:t>
            </a:r>
          </a:p>
          <a:p>
            <a:pPr lvl="1"/>
            <a:r>
              <a:rPr lang="zh-CN" altLang="en-US" dirty="0" smtClean="0"/>
              <a:t>结构体指针的引用：</a:t>
            </a:r>
            <a:endParaRPr lang="en-US" altLang="zh-CN" dirty="0" smtClean="0"/>
          </a:p>
          <a:p>
            <a:pPr lvl="2"/>
            <a:r>
              <a:rPr lang="en-US" altLang="zh-CN" b="1" dirty="0" smtClean="0">
                <a:latin typeface="楷体_GB2312" pitchFamily="49" charset="-122"/>
                <a:ea typeface="楷体_GB2312" pitchFamily="49" charset="-122"/>
              </a:rPr>
              <a:t>(*</a:t>
            </a:r>
            <a:r>
              <a:rPr lang="zh-CN" altLang="en-US" b="1" dirty="0" smtClean="0">
                <a:latin typeface="楷体_GB2312" pitchFamily="49" charset="-122"/>
                <a:ea typeface="楷体_GB2312" pitchFamily="49" charset="-122"/>
              </a:rPr>
              <a:t>指针</a:t>
            </a:r>
            <a:r>
              <a:rPr lang="en-US" altLang="zh-CN" b="1" dirty="0" smtClean="0">
                <a:latin typeface="楷体_GB2312" pitchFamily="49" charset="-122"/>
                <a:ea typeface="楷体_GB2312" pitchFamily="49" charset="-122"/>
              </a:rPr>
              <a:t>).</a:t>
            </a:r>
            <a:r>
              <a:rPr lang="zh-CN" altLang="en-US" b="1" dirty="0" smtClean="0">
                <a:latin typeface="楷体_GB2312" pitchFamily="49" charset="-122"/>
                <a:ea typeface="楷体_GB2312" pitchFamily="49" charset="-122"/>
              </a:rPr>
              <a:t>成员      如：</a:t>
            </a:r>
            <a:r>
              <a:rPr lang="en-US" altLang="zh-CN" b="1" dirty="0" smtClean="0">
                <a:latin typeface="楷体_GB2312" pitchFamily="49" charset="-122"/>
                <a:ea typeface="楷体_GB2312" pitchFamily="49" charset="-122"/>
              </a:rPr>
              <a:t>(*sp).name</a:t>
            </a:r>
          </a:p>
          <a:p>
            <a:pPr lvl="2"/>
            <a:r>
              <a:rPr lang="zh-CN" altLang="en-US" b="1" dirty="0" smtClean="0">
                <a:latin typeface="Times New Roman" pitchFamily="18" charset="0"/>
                <a:ea typeface="楷体_GB2312" pitchFamily="49" charset="-122"/>
              </a:rPr>
              <a:t>指针</a:t>
            </a:r>
            <a:r>
              <a:rPr lang="en-US" altLang="zh-CN" b="1" dirty="0" smtClean="0">
                <a:latin typeface="Times New Roman" pitchFamily="18" charset="0"/>
                <a:ea typeface="楷体_GB2312" pitchFamily="49" charset="-122"/>
              </a:rPr>
              <a:t>-&gt;</a:t>
            </a:r>
            <a:r>
              <a:rPr lang="zh-CN" altLang="en-US" b="1" dirty="0" smtClean="0">
                <a:latin typeface="Times New Roman" pitchFamily="18" charset="0"/>
                <a:ea typeface="楷体_GB2312" pitchFamily="49" charset="-122"/>
              </a:rPr>
              <a:t>成员     如：</a:t>
            </a:r>
            <a:r>
              <a:rPr lang="en-US" altLang="zh-CN" b="1" dirty="0" smtClean="0">
                <a:latin typeface="Times New Roman" pitchFamily="18" charset="0"/>
                <a:ea typeface="楷体_GB2312" pitchFamily="49" charset="-122"/>
              </a:rPr>
              <a:t>sp-&gt;name</a:t>
            </a:r>
            <a:endParaRPr lang="en-US" altLang="zh-CN" dirty="0" smtClean="0">
              <a:latin typeface="Times New Roman" pitchFamily="18" charset="0"/>
            </a:endParaRPr>
          </a:p>
          <a:p>
            <a:pPr lvl="1"/>
            <a:r>
              <a:rPr lang="en-US" altLang="zh-CN" b="1" dirty="0" smtClean="0">
                <a:latin typeface="Times New Roman" pitchFamily="18" charset="0"/>
                <a:ea typeface="楷体_GB2312" pitchFamily="49" charset="-122"/>
              </a:rPr>
              <a:t>-&gt;</a:t>
            </a:r>
            <a:r>
              <a:rPr lang="zh-CN" altLang="en-US" b="1" dirty="0" smtClean="0">
                <a:latin typeface="Times New Roman" pitchFamily="18" charset="0"/>
                <a:ea typeface="楷体_GB2312" pitchFamily="49" charset="-122"/>
                <a:sym typeface="Symbol" pitchFamily="18" charset="2"/>
              </a:rPr>
              <a:t>是所有运算符中优先级最高的，</a:t>
            </a:r>
            <a:r>
              <a:rPr kumimoji="1" lang="zh-CN" altLang="en-US" b="1" dirty="0" smtClean="0">
                <a:ea typeface="楷体_GB2312" pitchFamily="49" charset="-122"/>
              </a:rPr>
              <a:t>通常程序员习惯使用第二种方法</a:t>
            </a:r>
            <a:endParaRPr kumimoji="1" lang="en-US" altLang="zh-CN" b="1" dirty="0" smtClean="0">
              <a:ea typeface="楷体_GB2312" pitchFamily="49" charset="-122"/>
            </a:endParaRPr>
          </a:p>
          <a:p>
            <a:pPr eaLnBrk="1" hangingPunct="1">
              <a:lnSpc>
                <a:spcPct val="110000"/>
              </a:lnSpc>
            </a:pPr>
            <a:r>
              <a:rPr lang="zh-CN" altLang="en-US" dirty="0" smtClean="0"/>
              <a:t>通过指针动态分配结构体空间</a:t>
            </a:r>
            <a:endParaRPr lang="en-US" altLang="zh-CN" dirty="0" smtClean="0"/>
          </a:p>
          <a:p>
            <a:pPr lvl="1">
              <a:lnSpc>
                <a:spcPct val="120000"/>
              </a:lnSpc>
            </a:pPr>
            <a:r>
              <a:rPr lang="zh-CN" altLang="en-US" dirty="0" smtClean="0"/>
              <a:t>用法和申请普通的动态变量一样。如：</a:t>
            </a:r>
          </a:p>
          <a:p>
            <a:pPr eaLnBrk="1" hangingPunct="1">
              <a:lnSpc>
                <a:spcPct val="120000"/>
              </a:lnSpc>
              <a:buFont typeface="Wingdings" pitchFamily="2" charset="2"/>
              <a:buNone/>
            </a:pPr>
            <a:r>
              <a:rPr lang="zh-CN" altLang="en-US" dirty="0" smtClean="0"/>
              <a:t>      </a:t>
            </a:r>
            <a:r>
              <a:rPr lang="en-US" altLang="zh-CN" sz="2000" dirty="0" err="1" smtClean="0"/>
              <a:t>studentT</a:t>
            </a:r>
            <a:r>
              <a:rPr lang="en-US" altLang="zh-CN" sz="2000" dirty="0" smtClean="0"/>
              <a:t>  *sp;</a:t>
            </a:r>
          </a:p>
          <a:p>
            <a:pPr eaLnBrk="1" hangingPunct="1">
              <a:lnSpc>
                <a:spcPct val="120000"/>
              </a:lnSpc>
              <a:buFont typeface="Wingdings" pitchFamily="2" charset="2"/>
              <a:buNone/>
            </a:pPr>
            <a:r>
              <a:rPr lang="en-US" altLang="zh-CN" sz="2000" dirty="0" smtClean="0"/>
              <a:t>      sp = new </a:t>
            </a:r>
            <a:r>
              <a:rPr lang="en-US" altLang="zh-CN" sz="2000" dirty="0" err="1" smtClean="0"/>
              <a:t>studentT</a:t>
            </a:r>
            <a:r>
              <a:rPr lang="en-US" altLang="zh-CN" sz="2000" dirty="0" smtClean="0"/>
              <a:t>;</a:t>
            </a:r>
            <a:endParaRPr kumimoji="1" lang="zh-CN" altLang="en-US" b="1" dirty="0" smtClean="0">
              <a:ea typeface="楷体_GB2312" pitchFamily="49" charset="-122"/>
            </a:endParaRPr>
          </a:p>
          <a:p>
            <a:pPr lvl="1"/>
            <a:endParaRPr lang="zh-CN" altLang="en-US" dirty="0" smtClean="0"/>
          </a:p>
        </p:txBody>
      </p:sp>
      <p:sp>
        <p:nvSpPr>
          <p:cNvPr id="3" name="标题 2"/>
          <p:cNvSpPr>
            <a:spLocks noGrp="1"/>
          </p:cNvSpPr>
          <p:nvPr>
            <p:ph type="title"/>
          </p:nvPr>
        </p:nvSpPr>
        <p:spPr>
          <a:xfrm>
            <a:off x="457200" y="274638"/>
            <a:ext cx="8229600" cy="868346"/>
          </a:xfrm>
        </p:spPr>
        <p:txBody>
          <a:bodyPr>
            <a:normAutofit/>
          </a:bodyPr>
          <a:lstStyle/>
          <a:p>
            <a:r>
              <a:rPr lang="en-US" altLang="zh-CN" sz="4000" dirty="0" smtClean="0"/>
              <a:t>2.</a:t>
            </a:r>
            <a:r>
              <a:rPr lang="zh-CN" altLang="en-US" sz="4000" dirty="0" smtClean="0"/>
              <a:t>结构体</a:t>
            </a:r>
            <a:r>
              <a:rPr lang="zh-CN" altLang="en-US" dirty="0" smtClean="0"/>
              <a:t>与</a:t>
            </a:r>
            <a:r>
              <a:rPr lang="zh-CN" altLang="en-US" sz="4000" dirty="0" smtClean="0"/>
              <a:t>指针</a:t>
            </a:r>
            <a:endParaRPr lang="zh-CN" altLang="en-US" sz="40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17</a:t>
            </a:fld>
            <a:endParaRPr lang="zh-CN" altLang="en-US" dirty="0"/>
          </a:p>
        </p:txBody>
      </p:sp>
      <p:sp>
        <p:nvSpPr>
          <p:cNvPr id="8" name="Rectangle 5"/>
          <p:cNvSpPr>
            <a:spLocks noChangeArrowheads="1"/>
          </p:cNvSpPr>
          <p:nvPr/>
        </p:nvSpPr>
        <p:spPr bwMode="auto">
          <a:xfrm>
            <a:off x="1142976" y="3386134"/>
            <a:ext cx="4800600" cy="400110"/>
          </a:xfrm>
          <a:prstGeom prst="rect">
            <a:avLst/>
          </a:prstGeom>
          <a:noFill/>
          <a:ln w="9525">
            <a:noFill/>
            <a:miter lim="800000"/>
            <a:headEnd/>
            <a:tailEnd/>
          </a:ln>
        </p:spPr>
        <p:txBody>
          <a:bodyPr>
            <a:spAutoFit/>
          </a:bodyPr>
          <a:lstStyle/>
          <a:p>
            <a:r>
              <a:rPr lang="en-US" altLang="zh-CN" sz="2000" b="1" dirty="0">
                <a:latin typeface="Times New Roman" pitchFamily="18" charset="0"/>
                <a:ea typeface="楷体_GB2312" pitchFamily="49" charset="-122"/>
              </a:rPr>
              <a:t> </a:t>
            </a:r>
            <a:endParaRPr lang="en-US" altLang="zh-CN" sz="2000"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5072098"/>
          </a:xfrm>
        </p:spPr>
        <p:txBody>
          <a:bodyPr/>
          <a:lstStyle/>
          <a:p>
            <a:pPr eaLnBrk="1" hangingPunct="1">
              <a:lnSpc>
                <a:spcPct val="125000"/>
              </a:lnSpc>
            </a:pPr>
            <a:r>
              <a:rPr lang="zh-CN" altLang="en-US" dirty="0" smtClean="0"/>
              <a:t>结构体与指针用法</a:t>
            </a:r>
            <a:endParaRPr lang="en-US" altLang="zh-CN" dirty="0" smtClean="0"/>
          </a:p>
          <a:p>
            <a:pPr lvl="1">
              <a:spcBef>
                <a:spcPts val="0"/>
              </a:spcBef>
              <a:buNone/>
            </a:pPr>
            <a:r>
              <a:rPr kumimoji="1" lang="en-US" altLang="zh-CN" sz="1600" dirty="0" err="1" smtClean="0">
                <a:ea typeface="黑体" pitchFamily="2" charset="-122"/>
              </a:rPr>
              <a:t>struct</a:t>
            </a:r>
            <a:r>
              <a:rPr kumimoji="1" lang="en-US" altLang="zh-CN" sz="1600" dirty="0" smtClean="0">
                <a:ea typeface="黑体" pitchFamily="2" charset="-122"/>
              </a:rPr>
              <a:t> Date {</a:t>
            </a:r>
          </a:p>
          <a:p>
            <a:pPr lvl="1">
              <a:spcBef>
                <a:spcPts val="0"/>
              </a:spcBef>
              <a:buNone/>
            </a:pPr>
            <a:r>
              <a:rPr kumimoji="1" lang="en-US" altLang="zh-CN" sz="1600" dirty="0" smtClean="0">
                <a:ea typeface="黑体" pitchFamily="2" charset="-122"/>
              </a:rPr>
              <a:t>	</a:t>
            </a:r>
            <a:r>
              <a:rPr kumimoji="1" lang="en-US" altLang="zh-CN" sz="1600" dirty="0" err="1" smtClean="0">
                <a:ea typeface="黑体" pitchFamily="2" charset="-122"/>
              </a:rPr>
              <a:t>int</a:t>
            </a:r>
            <a:r>
              <a:rPr kumimoji="1" lang="en-US" altLang="zh-CN" sz="1600" dirty="0" smtClean="0">
                <a:ea typeface="黑体" pitchFamily="2" charset="-122"/>
              </a:rPr>
              <a:t> year;</a:t>
            </a:r>
          </a:p>
          <a:p>
            <a:pPr lvl="1">
              <a:spcBef>
                <a:spcPts val="0"/>
              </a:spcBef>
              <a:buNone/>
            </a:pPr>
            <a:r>
              <a:rPr kumimoji="1" lang="en-US" altLang="zh-CN" sz="1600" dirty="0" smtClean="0">
                <a:ea typeface="黑体" pitchFamily="2" charset="-122"/>
              </a:rPr>
              <a:t>	</a:t>
            </a:r>
            <a:r>
              <a:rPr kumimoji="1" lang="en-US" altLang="zh-CN" sz="1600" dirty="0" err="1" smtClean="0">
                <a:ea typeface="黑体" pitchFamily="2" charset="-122"/>
              </a:rPr>
              <a:t>int</a:t>
            </a:r>
            <a:r>
              <a:rPr kumimoji="1" lang="en-US" altLang="zh-CN" sz="1600" dirty="0" smtClean="0">
                <a:ea typeface="黑体" pitchFamily="2" charset="-122"/>
              </a:rPr>
              <a:t> month;</a:t>
            </a:r>
          </a:p>
          <a:p>
            <a:pPr lvl="1">
              <a:spcBef>
                <a:spcPts val="0"/>
              </a:spcBef>
              <a:buNone/>
            </a:pPr>
            <a:r>
              <a:rPr kumimoji="1" lang="en-US" altLang="zh-CN" sz="1600" dirty="0" smtClean="0">
                <a:ea typeface="黑体" pitchFamily="2" charset="-122"/>
              </a:rPr>
              <a:t>	</a:t>
            </a:r>
            <a:r>
              <a:rPr kumimoji="1" lang="en-US" altLang="zh-CN" sz="1600" dirty="0" err="1" smtClean="0">
                <a:ea typeface="黑体" pitchFamily="2" charset="-122"/>
              </a:rPr>
              <a:t>int</a:t>
            </a:r>
            <a:r>
              <a:rPr kumimoji="1" lang="en-US" altLang="zh-CN" sz="1600" dirty="0" smtClean="0">
                <a:ea typeface="黑体" pitchFamily="2" charset="-122"/>
              </a:rPr>
              <a:t> day;</a:t>
            </a:r>
          </a:p>
          <a:p>
            <a:pPr lvl="1">
              <a:spcBef>
                <a:spcPts val="0"/>
              </a:spcBef>
              <a:buNone/>
            </a:pPr>
            <a:r>
              <a:rPr kumimoji="1" lang="en-US" altLang="zh-CN" sz="1600" dirty="0" smtClean="0">
                <a:ea typeface="黑体" pitchFamily="2" charset="-122"/>
              </a:rPr>
              <a:t>};</a:t>
            </a:r>
          </a:p>
          <a:p>
            <a:pPr lvl="1">
              <a:spcBef>
                <a:spcPts val="0"/>
              </a:spcBef>
              <a:buNone/>
            </a:pPr>
            <a:r>
              <a:rPr kumimoji="1" lang="en-US" altLang="zh-CN" sz="1600" dirty="0" err="1" smtClean="0">
                <a:ea typeface="黑体" pitchFamily="2" charset="-122"/>
              </a:rPr>
              <a:t>struct</a:t>
            </a:r>
            <a:r>
              <a:rPr kumimoji="1" lang="en-US" altLang="zh-CN" sz="1600" dirty="0" smtClean="0">
                <a:ea typeface="黑体" pitchFamily="2" charset="-122"/>
              </a:rPr>
              <a:t> Person {</a:t>
            </a:r>
          </a:p>
          <a:p>
            <a:pPr lvl="1">
              <a:spcBef>
                <a:spcPts val="0"/>
              </a:spcBef>
              <a:buNone/>
            </a:pPr>
            <a:r>
              <a:rPr kumimoji="1" lang="en-US" altLang="zh-CN" sz="1600" dirty="0" smtClean="0">
                <a:ea typeface="黑体" pitchFamily="2" charset="-122"/>
              </a:rPr>
              <a:t>  char name[20];</a:t>
            </a:r>
          </a:p>
          <a:p>
            <a:pPr lvl="1">
              <a:spcBef>
                <a:spcPts val="0"/>
              </a:spcBef>
              <a:buNone/>
            </a:pPr>
            <a:r>
              <a:rPr kumimoji="1" lang="en-US" altLang="zh-CN" sz="1600" dirty="0" smtClean="0">
                <a:ea typeface="黑体" pitchFamily="2" charset="-122"/>
              </a:rPr>
              <a:t>  unsigned long id;</a:t>
            </a:r>
          </a:p>
          <a:p>
            <a:pPr lvl="1">
              <a:spcBef>
                <a:spcPts val="0"/>
              </a:spcBef>
              <a:buNone/>
            </a:pPr>
            <a:r>
              <a:rPr kumimoji="1" lang="en-US" altLang="zh-CN" sz="1600" dirty="0" smtClean="0">
                <a:ea typeface="黑体" pitchFamily="2" charset="-122"/>
              </a:rPr>
              <a:t>  double salary;</a:t>
            </a:r>
          </a:p>
          <a:p>
            <a:pPr lvl="1">
              <a:spcBef>
                <a:spcPts val="0"/>
              </a:spcBef>
              <a:buNone/>
            </a:pPr>
            <a:r>
              <a:rPr kumimoji="1" lang="en-US" altLang="zh-CN" sz="1600" dirty="0" smtClean="0">
                <a:ea typeface="黑体" pitchFamily="2" charset="-122"/>
              </a:rPr>
              <a:t>  </a:t>
            </a:r>
            <a:r>
              <a:rPr kumimoji="1" lang="en-US" altLang="zh-CN" sz="1600" b="1" dirty="0" smtClean="0">
                <a:solidFill>
                  <a:srgbClr val="FF0000"/>
                </a:solidFill>
                <a:ea typeface="黑体" pitchFamily="2" charset="-122"/>
              </a:rPr>
              <a:t>Date * birth</a:t>
            </a:r>
            <a:r>
              <a:rPr kumimoji="1" lang="en-US" altLang="zh-CN" sz="1600" dirty="0" smtClean="0">
                <a:ea typeface="黑体" pitchFamily="2" charset="-122"/>
              </a:rPr>
              <a:t>;</a:t>
            </a:r>
          </a:p>
          <a:p>
            <a:pPr lvl="1">
              <a:spcBef>
                <a:spcPts val="0"/>
              </a:spcBef>
              <a:buNone/>
            </a:pPr>
            <a:r>
              <a:rPr kumimoji="1" lang="en-US" altLang="zh-CN" sz="1600" dirty="0" smtClean="0">
                <a:ea typeface="黑体" pitchFamily="2" charset="-122"/>
              </a:rPr>
              <a:t>};</a:t>
            </a:r>
          </a:p>
          <a:p>
            <a:pPr lvl="1">
              <a:spcBef>
                <a:spcPts val="0"/>
              </a:spcBef>
              <a:buNone/>
            </a:pPr>
            <a:endParaRPr kumimoji="1" lang="en-US" altLang="zh-CN" sz="1600" dirty="0" smtClean="0">
              <a:ea typeface="黑体" pitchFamily="2" charset="-122"/>
            </a:endParaRPr>
          </a:p>
          <a:p>
            <a:pPr lvl="1">
              <a:lnSpc>
                <a:spcPct val="150000"/>
              </a:lnSpc>
              <a:spcBef>
                <a:spcPts val="0"/>
              </a:spcBef>
              <a:buNone/>
            </a:pPr>
            <a:endParaRPr kumimoji="1" lang="en-US" altLang="zh-CN" sz="1600" dirty="0" smtClean="0">
              <a:ea typeface="黑体" pitchFamily="2" charset="-122"/>
            </a:endParaRPr>
          </a:p>
          <a:p>
            <a:pPr lvl="1">
              <a:lnSpc>
                <a:spcPct val="150000"/>
              </a:lnSpc>
              <a:spcBef>
                <a:spcPts val="0"/>
              </a:spcBef>
              <a:buNone/>
            </a:pPr>
            <a:endParaRPr kumimoji="1" lang="en-US" altLang="zh-CN" sz="1600" dirty="0" smtClean="0">
              <a:ea typeface="黑体" pitchFamily="2" charset="-122"/>
            </a:endParaRPr>
          </a:p>
          <a:p>
            <a:pPr lvl="1">
              <a:lnSpc>
                <a:spcPct val="125000"/>
              </a:lnSpc>
              <a:buNone/>
            </a:pPr>
            <a:endParaRPr kumimoji="1" lang="en-US" altLang="zh-CN" dirty="0" smtClean="0">
              <a:ea typeface="黑体" pitchFamily="2" charset="-122"/>
            </a:endParaRPr>
          </a:p>
          <a:p>
            <a:pPr lvl="1">
              <a:lnSpc>
                <a:spcPct val="125000"/>
              </a:lnSpc>
              <a:buNone/>
            </a:pPr>
            <a:endParaRPr kumimoji="1" lang="zh-CN" altLang="en-US" dirty="0" smtClean="0">
              <a:ea typeface="黑体" pitchFamily="2" charset="-122"/>
            </a:endParaRPr>
          </a:p>
          <a:p>
            <a:pPr>
              <a:lnSpc>
                <a:spcPct val="120000"/>
              </a:lnSpc>
              <a:buNone/>
            </a:pPr>
            <a:r>
              <a:rPr lang="en-US" altLang="zh-CN" b="1" dirty="0" smtClean="0">
                <a:latin typeface="Times New Roman" pitchFamily="18" charset="0"/>
                <a:ea typeface="楷体_GB2312" pitchFamily="49" charset="-122"/>
              </a:rPr>
              <a:t>	</a:t>
            </a:r>
            <a:endParaRPr lang="zh-CN" altLang="en-US" b="1" dirty="0" smtClean="0">
              <a:latin typeface="Times New Roman" pitchFamily="18" charset="0"/>
            </a:endParaRPr>
          </a:p>
          <a:p>
            <a:pPr eaLnBrk="1" hangingPunct="1"/>
            <a:endParaRPr lang="zh-CN" altLang="en-US" dirty="0" smtClean="0"/>
          </a:p>
        </p:txBody>
      </p:sp>
      <p:sp>
        <p:nvSpPr>
          <p:cNvPr id="3" name="标题 2"/>
          <p:cNvSpPr>
            <a:spLocks noGrp="1"/>
          </p:cNvSpPr>
          <p:nvPr>
            <p:ph type="title"/>
          </p:nvPr>
        </p:nvSpPr>
        <p:spPr>
          <a:xfrm>
            <a:off x="457200" y="274638"/>
            <a:ext cx="8229600" cy="868346"/>
          </a:xfrm>
        </p:spPr>
        <p:txBody>
          <a:bodyPr>
            <a:normAutofit/>
          </a:bodyPr>
          <a:lstStyle/>
          <a:p>
            <a:r>
              <a:rPr lang="en-US" altLang="zh-CN" sz="4000" dirty="0" smtClean="0"/>
              <a:t>1.</a:t>
            </a:r>
            <a:r>
              <a:rPr lang="zh-CN" altLang="en-US" sz="4000" dirty="0" smtClean="0"/>
              <a:t>结构概述</a:t>
            </a:r>
            <a:endParaRPr lang="zh-CN" altLang="en-US" sz="40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18</a:t>
            </a:fld>
            <a:endParaRPr lang="zh-CN" altLang="en-US" dirty="0"/>
          </a:p>
        </p:txBody>
      </p:sp>
      <p:sp>
        <p:nvSpPr>
          <p:cNvPr id="8" name="矩形 7"/>
          <p:cNvSpPr/>
          <p:nvPr/>
        </p:nvSpPr>
        <p:spPr>
          <a:xfrm>
            <a:off x="4143372" y="1357298"/>
            <a:ext cx="4572000" cy="4647426"/>
          </a:xfrm>
          <a:prstGeom prst="rect">
            <a:avLst/>
          </a:prstGeom>
        </p:spPr>
        <p:txBody>
          <a:bodyPr>
            <a:spAutoFit/>
          </a:bodyPr>
          <a:lstStyle/>
          <a:p>
            <a:pPr lvl="1">
              <a:lnSpc>
                <a:spcPct val="150000"/>
              </a:lnSpc>
              <a:spcBef>
                <a:spcPts val="0"/>
              </a:spcBef>
              <a:buNone/>
            </a:pPr>
            <a:r>
              <a:rPr kumimoji="1" lang="en-US" altLang="zh-CN" sz="1600" dirty="0" smtClean="0">
                <a:ea typeface="黑体" pitchFamily="2" charset="-122"/>
              </a:rPr>
              <a:t>void main()</a:t>
            </a:r>
          </a:p>
          <a:p>
            <a:pPr lvl="1">
              <a:spcBef>
                <a:spcPts val="0"/>
              </a:spcBef>
              <a:buNone/>
            </a:pPr>
            <a:r>
              <a:rPr kumimoji="1" lang="en-US" altLang="zh-CN" sz="1600" dirty="0" smtClean="0">
                <a:ea typeface="黑体" pitchFamily="2" charset="-122"/>
              </a:rPr>
              <a:t>{ Person pr2;</a:t>
            </a:r>
          </a:p>
          <a:p>
            <a:pPr lvl="1">
              <a:spcBef>
                <a:spcPts val="0"/>
              </a:spcBef>
              <a:buNone/>
            </a:pPr>
            <a:r>
              <a:rPr kumimoji="1" lang="en-US" altLang="zh-CN" sz="1600" dirty="0" smtClean="0">
                <a:ea typeface="黑体" pitchFamily="2" charset="-122"/>
              </a:rPr>
              <a:t>  </a:t>
            </a:r>
            <a:r>
              <a:rPr kumimoji="1" lang="en-US" altLang="zh-CN" sz="1600" dirty="0" err="1" smtClean="0">
                <a:ea typeface="黑体" pitchFamily="2" charset="-122"/>
              </a:rPr>
              <a:t>cin</a:t>
            </a:r>
            <a:r>
              <a:rPr kumimoji="1" lang="en-US" altLang="zh-CN" sz="1600" dirty="0" smtClean="0">
                <a:ea typeface="黑体" pitchFamily="2" charset="-122"/>
              </a:rPr>
              <a:t>&gt;&gt;pr2.name;</a:t>
            </a:r>
          </a:p>
          <a:p>
            <a:pPr lvl="1">
              <a:spcBef>
                <a:spcPts val="0"/>
              </a:spcBef>
              <a:buNone/>
            </a:pPr>
            <a:r>
              <a:rPr kumimoji="1" lang="en-US" altLang="zh-CN" sz="1600" dirty="0" smtClean="0">
                <a:ea typeface="黑体" pitchFamily="2" charset="-122"/>
              </a:rPr>
              <a:t>  pr2.id = 123456;</a:t>
            </a:r>
          </a:p>
          <a:p>
            <a:pPr lvl="1">
              <a:spcBef>
                <a:spcPts val="0"/>
              </a:spcBef>
              <a:buNone/>
            </a:pPr>
            <a:r>
              <a:rPr kumimoji="1" lang="en-US" altLang="zh-CN" sz="1600" dirty="0" smtClean="0">
                <a:ea typeface="黑体" pitchFamily="2" charset="-122"/>
              </a:rPr>
              <a:t>  pr2.salary = 9.9;</a:t>
            </a:r>
          </a:p>
          <a:p>
            <a:pPr lvl="1">
              <a:spcBef>
                <a:spcPts val="0"/>
              </a:spcBef>
              <a:buNone/>
            </a:pPr>
            <a:r>
              <a:rPr kumimoji="1" lang="en-US" altLang="zh-CN" sz="1600" dirty="0" smtClean="0">
                <a:ea typeface="黑体" pitchFamily="2" charset="-122"/>
              </a:rPr>
              <a:t>  </a:t>
            </a:r>
            <a:r>
              <a:rPr kumimoji="1" lang="en-US" altLang="zh-CN" sz="1600" dirty="0" smtClean="0">
                <a:solidFill>
                  <a:srgbClr val="FF0000"/>
                </a:solidFill>
                <a:ea typeface="黑体" pitchFamily="2" charset="-122"/>
              </a:rPr>
              <a:t>pr2.birth = new Date</a:t>
            </a:r>
            <a:r>
              <a:rPr kumimoji="1" lang="en-US" altLang="zh-CN" sz="1600" dirty="0" smtClean="0">
                <a:ea typeface="黑体" pitchFamily="2" charset="-122"/>
              </a:rPr>
              <a:t>;</a:t>
            </a:r>
          </a:p>
          <a:p>
            <a:pPr lvl="1">
              <a:spcBef>
                <a:spcPts val="0"/>
              </a:spcBef>
              <a:buNone/>
            </a:pPr>
            <a:r>
              <a:rPr kumimoji="1" lang="en-US" altLang="zh-CN" sz="1600" dirty="0" smtClean="0">
                <a:ea typeface="黑体" pitchFamily="2" charset="-122"/>
              </a:rPr>
              <a:t>  pr2.birth-&gt;year = 2015;</a:t>
            </a:r>
          </a:p>
          <a:p>
            <a:pPr lvl="1">
              <a:spcBef>
                <a:spcPts val="0"/>
              </a:spcBef>
              <a:buNone/>
            </a:pPr>
            <a:r>
              <a:rPr kumimoji="1" lang="en-US" altLang="zh-CN" sz="1600" dirty="0" smtClean="0">
                <a:ea typeface="黑体" pitchFamily="2" charset="-122"/>
              </a:rPr>
              <a:t>  pr2.birth-&gt;month = 5;</a:t>
            </a:r>
          </a:p>
          <a:p>
            <a:pPr lvl="1">
              <a:spcBef>
                <a:spcPts val="0"/>
              </a:spcBef>
              <a:buNone/>
            </a:pPr>
            <a:r>
              <a:rPr kumimoji="1" lang="en-US" altLang="zh-CN" sz="1600" dirty="0" smtClean="0">
                <a:ea typeface="黑体" pitchFamily="2" charset="-122"/>
              </a:rPr>
              <a:t>  (*pr2.birth).day = 5;</a:t>
            </a:r>
          </a:p>
          <a:p>
            <a:pPr lvl="1">
              <a:spcBef>
                <a:spcPts val="0"/>
              </a:spcBef>
              <a:buNone/>
            </a:pPr>
            <a:r>
              <a:rPr kumimoji="1" lang="en-US" altLang="zh-CN" sz="1600" dirty="0" smtClean="0">
                <a:ea typeface="黑体" pitchFamily="2" charset="-122"/>
              </a:rPr>
              <a:t> Person *pr3 = &amp;p2;</a:t>
            </a:r>
          </a:p>
          <a:p>
            <a:pPr lvl="1">
              <a:spcBef>
                <a:spcPts val="0"/>
              </a:spcBef>
              <a:buNone/>
            </a:pPr>
            <a:r>
              <a:rPr kumimoji="1" lang="en-US" altLang="zh-CN" sz="1600" dirty="0" smtClean="0">
                <a:ea typeface="黑体" pitchFamily="2" charset="-122"/>
              </a:rPr>
              <a:t>  </a:t>
            </a:r>
            <a:r>
              <a:rPr kumimoji="1" lang="en-US" altLang="zh-CN" sz="1600" dirty="0" err="1" smtClean="0">
                <a:ea typeface="黑体" pitchFamily="2" charset="-122"/>
              </a:rPr>
              <a:t>cout</a:t>
            </a:r>
            <a:r>
              <a:rPr kumimoji="1" lang="en-US" altLang="zh-CN" sz="1600" dirty="0" smtClean="0">
                <a:ea typeface="黑体" pitchFamily="2" charset="-122"/>
              </a:rPr>
              <a:t> &lt;&lt;pr3-&gt;name &lt;&lt;"    "</a:t>
            </a:r>
          </a:p>
          <a:p>
            <a:pPr lvl="1">
              <a:spcBef>
                <a:spcPts val="0"/>
              </a:spcBef>
              <a:buNone/>
            </a:pPr>
            <a:r>
              <a:rPr kumimoji="1" lang="en-US" altLang="zh-CN" sz="1600" dirty="0" smtClean="0">
                <a:ea typeface="黑体" pitchFamily="2" charset="-122"/>
              </a:rPr>
              <a:t>          &lt;&lt; pr3-&gt; id &lt;&lt;"    "</a:t>
            </a:r>
          </a:p>
          <a:p>
            <a:pPr lvl="1">
              <a:spcBef>
                <a:spcPts val="0"/>
              </a:spcBef>
              <a:buNone/>
            </a:pPr>
            <a:r>
              <a:rPr kumimoji="1" lang="en-US" altLang="zh-CN" sz="1600" dirty="0" smtClean="0">
                <a:ea typeface="黑体" pitchFamily="2" charset="-122"/>
              </a:rPr>
              <a:t>          &lt;&lt; pr3-&gt; salary&lt;&lt;</a:t>
            </a:r>
            <a:r>
              <a:rPr kumimoji="1" lang="en-US" altLang="zh-CN" sz="1600" dirty="0" err="1" smtClean="0">
                <a:ea typeface="黑体" pitchFamily="2" charset="-122"/>
              </a:rPr>
              <a:t>endl</a:t>
            </a:r>
            <a:endParaRPr kumimoji="1" lang="en-US" altLang="zh-CN" sz="1600" dirty="0" smtClean="0">
              <a:ea typeface="黑体" pitchFamily="2" charset="-122"/>
            </a:endParaRPr>
          </a:p>
          <a:p>
            <a:pPr lvl="1">
              <a:spcBef>
                <a:spcPts val="0"/>
              </a:spcBef>
              <a:buNone/>
            </a:pPr>
            <a:r>
              <a:rPr kumimoji="1" lang="en-US" altLang="zh-CN" sz="1600" dirty="0" smtClean="0">
                <a:ea typeface="黑体" pitchFamily="2" charset="-122"/>
              </a:rPr>
              <a:t>	   &lt;&lt;pr2.birth-&gt;year&lt;&lt;"    "</a:t>
            </a:r>
          </a:p>
          <a:p>
            <a:pPr lvl="1">
              <a:spcBef>
                <a:spcPts val="0"/>
              </a:spcBef>
              <a:buNone/>
            </a:pPr>
            <a:r>
              <a:rPr kumimoji="1" lang="en-US" altLang="zh-CN" sz="1600" dirty="0" smtClean="0">
                <a:ea typeface="黑体" pitchFamily="2" charset="-122"/>
              </a:rPr>
              <a:t>	   &lt;&lt;</a:t>
            </a:r>
            <a:r>
              <a:rPr kumimoji="1" lang="en-US" altLang="zh-CN" sz="1600" dirty="0" smtClean="0">
                <a:ea typeface="黑体" pitchFamily="2" charset="-122"/>
              </a:rPr>
              <a:t>pr3-&gt;birth-</a:t>
            </a:r>
            <a:r>
              <a:rPr kumimoji="1" lang="en-US" altLang="zh-CN" sz="1600" dirty="0" smtClean="0">
                <a:ea typeface="黑体" pitchFamily="2" charset="-122"/>
              </a:rPr>
              <a:t>&gt;month&lt;&lt;"    "</a:t>
            </a:r>
          </a:p>
          <a:p>
            <a:pPr lvl="1">
              <a:spcBef>
                <a:spcPts val="0"/>
              </a:spcBef>
              <a:buNone/>
            </a:pPr>
            <a:r>
              <a:rPr kumimoji="1" lang="en-US" altLang="zh-CN" sz="1600" dirty="0" smtClean="0">
                <a:ea typeface="黑体" pitchFamily="2" charset="-122"/>
              </a:rPr>
              <a:t>	   &lt;&lt;pr2.birth-&gt;day&lt;&lt;"    "</a:t>
            </a:r>
          </a:p>
          <a:p>
            <a:pPr lvl="1">
              <a:spcBef>
                <a:spcPts val="0"/>
              </a:spcBef>
              <a:buNone/>
            </a:pPr>
            <a:r>
              <a:rPr kumimoji="1" lang="en-US" altLang="zh-CN" sz="1600" dirty="0" smtClean="0">
                <a:ea typeface="黑体" pitchFamily="2" charset="-122"/>
              </a:rPr>
              <a:t>	   &lt;&lt;</a:t>
            </a:r>
            <a:r>
              <a:rPr kumimoji="1" lang="en-US" altLang="zh-CN" sz="1600" dirty="0" err="1" smtClean="0">
                <a:ea typeface="黑体" pitchFamily="2" charset="-122"/>
              </a:rPr>
              <a:t>endl</a:t>
            </a:r>
            <a:r>
              <a:rPr kumimoji="1" lang="en-US" altLang="zh-CN" sz="1600" dirty="0" smtClean="0">
                <a:ea typeface="黑体" pitchFamily="2" charset="-122"/>
              </a:rPr>
              <a:t>;</a:t>
            </a:r>
          </a:p>
          <a:p>
            <a:pPr lvl="1">
              <a:spcBef>
                <a:spcPts val="0"/>
              </a:spcBef>
              <a:buNone/>
            </a:pPr>
            <a:r>
              <a:rPr kumimoji="1" lang="en-US" altLang="zh-CN" sz="1600" dirty="0" smtClean="0">
                <a:ea typeface="黑体" pitchFamily="2" charset="-122"/>
              </a:rPr>
              <a:t>}</a:t>
            </a:r>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5072098"/>
          </a:xfrm>
        </p:spPr>
        <p:txBody>
          <a:bodyPr/>
          <a:lstStyle/>
          <a:p>
            <a:pPr eaLnBrk="1" hangingPunct="1"/>
            <a:r>
              <a:rPr lang="zh-CN" altLang="en-US" dirty="0" smtClean="0"/>
              <a:t>用于描述个体的集合</a:t>
            </a:r>
          </a:p>
          <a:p>
            <a:pPr eaLnBrk="1" hangingPunct="1"/>
            <a:r>
              <a:rPr lang="zh-CN" altLang="en-US" dirty="0" smtClean="0"/>
              <a:t>定义格式：</a:t>
            </a:r>
          </a:p>
          <a:p>
            <a:pPr eaLnBrk="1" hangingPunct="1">
              <a:buFont typeface="Wingdings" pitchFamily="2" charset="2"/>
              <a:buNone/>
            </a:pPr>
            <a:r>
              <a:rPr lang="zh-CN" altLang="en-US" dirty="0" smtClean="0"/>
              <a:t>     </a:t>
            </a:r>
            <a:r>
              <a:rPr lang="en-US" altLang="zh-CN" dirty="0" err="1" smtClean="0"/>
              <a:t>studentT</a:t>
            </a:r>
            <a:r>
              <a:rPr lang="en-US" altLang="zh-CN" dirty="0" smtClean="0"/>
              <a:t>   </a:t>
            </a:r>
            <a:r>
              <a:rPr lang="en-US" altLang="zh-CN" dirty="0" err="1" smtClean="0"/>
              <a:t>studentArray</a:t>
            </a:r>
            <a:r>
              <a:rPr lang="en-US" altLang="zh-CN" dirty="0" smtClean="0"/>
              <a:t>[SIZE];</a:t>
            </a:r>
          </a:p>
        </p:txBody>
      </p:sp>
      <p:sp>
        <p:nvSpPr>
          <p:cNvPr id="3" name="标题 2"/>
          <p:cNvSpPr>
            <a:spLocks noGrp="1"/>
          </p:cNvSpPr>
          <p:nvPr>
            <p:ph type="title"/>
          </p:nvPr>
        </p:nvSpPr>
        <p:spPr>
          <a:xfrm>
            <a:off x="457200" y="274638"/>
            <a:ext cx="8229600" cy="868346"/>
          </a:xfrm>
        </p:spPr>
        <p:txBody>
          <a:bodyPr>
            <a:normAutofit/>
          </a:bodyPr>
          <a:lstStyle/>
          <a:p>
            <a:r>
              <a:rPr lang="en-US" altLang="zh-CN" sz="4000" dirty="0" smtClean="0"/>
              <a:t>3.</a:t>
            </a:r>
            <a:r>
              <a:rPr lang="zh-CN" altLang="en-US" sz="4000" dirty="0" smtClean="0"/>
              <a:t>结构体</a:t>
            </a:r>
            <a:r>
              <a:rPr lang="zh-CN" altLang="en-US" dirty="0" smtClean="0"/>
              <a:t>与数组</a:t>
            </a:r>
            <a:endParaRPr lang="zh-CN" altLang="en-US" sz="40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19</a:t>
            </a:fld>
            <a:endParaRPr lang="zh-CN" altLang="en-US" dirty="0"/>
          </a:p>
        </p:txBody>
      </p:sp>
      <p:sp>
        <p:nvSpPr>
          <p:cNvPr id="8" name="Rectangle 5"/>
          <p:cNvSpPr>
            <a:spLocks noChangeArrowheads="1"/>
          </p:cNvSpPr>
          <p:nvPr/>
        </p:nvSpPr>
        <p:spPr bwMode="auto">
          <a:xfrm>
            <a:off x="1142976" y="3386134"/>
            <a:ext cx="4800600" cy="400110"/>
          </a:xfrm>
          <a:prstGeom prst="rect">
            <a:avLst/>
          </a:prstGeom>
          <a:noFill/>
          <a:ln w="9525">
            <a:noFill/>
            <a:miter lim="800000"/>
            <a:headEnd/>
            <a:tailEnd/>
          </a:ln>
        </p:spPr>
        <p:txBody>
          <a:bodyPr>
            <a:spAutoFit/>
          </a:bodyPr>
          <a:lstStyle/>
          <a:p>
            <a:r>
              <a:rPr lang="en-US" altLang="zh-CN" sz="2000" b="1" dirty="0">
                <a:latin typeface="Times New Roman" pitchFamily="18" charset="0"/>
                <a:ea typeface="楷体_GB2312" pitchFamily="49" charset="-122"/>
              </a:rPr>
              <a:t> </a:t>
            </a:r>
            <a:endParaRPr lang="en-US" altLang="zh-CN" sz="2000"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内容占位符 2"/>
          <p:cNvSpPr>
            <a:spLocks noGrp="1"/>
          </p:cNvSpPr>
          <p:nvPr>
            <p:ph idx="1"/>
          </p:nvPr>
        </p:nvSpPr>
        <p:spPr>
          <a:xfrm>
            <a:off x="457200" y="1357298"/>
            <a:ext cx="8229600" cy="4525962"/>
          </a:xfrm>
        </p:spPr>
        <p:txBody>
          <a:bodyPr/>
          <a:lstStyle/>
          <a:p>
            <a:r>
              <a:rPr lang="zh-CN" altLang="en-US" dirty="0" smtClean="0"/>
              <a:t>结构概述</a:t>
            </a:r>
            <a:endParaRPr lang="en-US" altLang="zh-CN" dirty="0" smtClean="0"/>
          </a:p>
          <a:p>
            <a:r>
              <a:rPr lang="zh-CN" altLang="en-US" dirty="0" smtClean="0"/>
              <a:t>结构与指针</a:t>
            </a:r>
            <a:endParaRPr lang="en-US" altLang="zh-CN" dirty="0" smtClean="0"/>
          </a:p>
          <a:p>
            <a:r>
              <a:rPr lang="zh-CN" altLang="en-US" dirty="0" smtClean="0"/>
              <a:t>结构与数组</a:t>
            </a:r>
            <a:endParaRPr lang="en-US" altLang="zh-CN" dirty="0" smtClean="0"/>
          </a:p>
          <a:p>
            <a:r>
              <a:rPr lang="zh-CN" altLang="en-US" dirty="0" smtClean="0"/>
              <a:t>结构与参数传递</a:t>
            </a:r>
            <a:endParaRPr lang="en-US" altLang="zh-CN" dirty="0" smtClean="0"/>
          </a:p>
          <a:p>
            <a:r>
              <a:rPr lang="zh-CN" altLang="en-US" dirty="0" smtClean="0"/>
              <a:t>返回结构体</a:t>
            </a:r>
            <a:endParaRPr lang="en-US" altLang="zh-CN" dirty="0" smtClean="0"/>
          </a:p>
          <a:p>
            <a:endParaRPr lang="zh-CN" altLang="en-US" dirty="0" smtClean="0"/>
          </a:p>
        </p:txBody>
      </p:sp>
      <p:sp>
        <p:nvSpPr>
          <p:cNvPr id="2" name="标题 1"/>
          <p:cNvSpPr>
            <a:spLocks noGrp="1"/>
          </p:cNvSpPr>
          <p:nvPr>
            <p:ph type="title"/>
          </p:nvPr>
        </p:nvSpPr>
        <p:spPr/>
        <p:txBody>
          <a:bodyPr/>
          <a:lstStyle/>
          <a:p>
            <a:pPr fontAlgn="auto">
              <a:spcAft>
                <a:spcPts val="0"/>
              </a:spcAft>
              <a:defRPr/>
            </a:pPr>
            <a:r>
              <a:rPr lang="zh-CN" altLang="en-US" dirty="0" smtClean="0"/>
              <a:t>本章主要内容</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5072098"/>
          </a:xfrm>
        </p:spPr>
        <p:txBody>
          <a:bodyPr/>
          <a:lstStyle/>
          <a:p>
            <a:pPr eaLnBrk="1" hangingPunct="1"/>
            <a:r>
              <a:rPr lang="zh-CN" altLang="en-US" dirty="0" smtClean="0"/>
              <a:t>结构体数组的引用</a:t>
            </a:r>
            <a:endParaRPr lang="en-US" altLang="zh-CN" dirty="0" smtClean="0"/>
          </a:p>
          <a:p>
            <a:pPr lvl="1">
              <a:lnSpc>
                <a:spcPct val="110000"/>
              </a:lnSpc>
            </a:pPr>
            <a:r>
              <a:rPr lang="zh-CN" altLang="en-US" dirty="0" smtClean="0"/>
              <a:t>引用数组的某一成员的成员</a:t>
            </a:r>
          </a:p>
          <a:p>
            <a:pPr eaLnBrk="1" hangingPunct="1">
              <a:lnSpc>
                <a:spcPct val="110000"/>
              </a:lnSpc>
              <a:buFont typeface="Wingdings" pitchFamily="2" charset="2"/>
              <a:buNone/>
            </a:pPr>
            <a:r>
              <a:rPr lang="zh-CN" altLang="en-US" dirty="0" smtClean="0"/>
              <a:t>     </a:t>
            </a:r>
            <a:r>
              <a:rPr lang="en-US" altLang="zh-CN" dirty="0" err="1" smtClean="0"/>
              <a:t>studentArray</a:t>
            </a:r>
            <a:r>
              <a:rPr lang="en-US" altLang="zh-CN" dirty="0" smtClean="0"/>
              <a:t>[3].name</a:t>
            </a:r>
          </a:p>
          <a:p>
            <a:pPr lvl="1">
              <a:lnSpc>
                <a:spcPct val="110000"/>
              </a:lnSpc>
            </a:pPr>
            <a:r>
              <a:rPr lang="zh-CN" altLang="en-US" dirty="0" smtClean="0"/>
              <a:t>数组成员之间相互赋值</a:t>
            </a:r>
          </a:p>
          <a:p>
            <a:pPr eaLnBrk="1" hangingPunct="1">
              <a:lnSpc>
                <a:spcPct val="110000"/>
              </a:lnSpc>
              <a:buFont typeface="Wingdings" pitchFamily="2" charset="2"/>
              <a:buNone/>
            </a:pPr>
            <a:r>
              <a:rPr lang="zh-CN" altLang="en-US" dirty="0" smtClean="0"/>
              <a:t>     </a:t>
            </a:r>
            <a:r>
              <a:rPr lang="en-US" altLang="zh-CN" dirty="0" err="1" smtClean="0"/>
              <a:t>studentArray</a:t>
            </a:r>
            <a:r>
              <a:rPr lang="en-US" altLang="zh-CN" dirty="0" smtClean="0"/>
              <a:t>[4] = </a:t>
            </a:r>
            <a:r>
              <a:rPr lang="en-US" altLang="zh-CN" dirty="0" err="1" smtClean="0"/>
              <a:t>studentArray</a:t>
            </a:r>
            <a:r>
              <a:rPr lang="en-US" altLang="zh-CN" dirty="0" smtClean="0"/>
              <a:t>[2]</a:t>
            </a:r>
          </a:p>
          <a:p>
            <a:pPr lvl="1">
              <a:lnSpc>
                <a:spcPct val="110000"/>
              </a:lnSpc>
            </a:pPr>
            <a:r>
              <a:rPr lang="zh-CN" altLang="en-US" dirty="0" smtClean="0"/>
              <a:t>结构数组的初始化 </a:t>
            </a:r>
          </a:p>
          <a:p>
            <a:pPr eaLnBrk="1" hangingPunct="1">
              <a:lnSpc>
                <a:spcPct val="110000"/>
              </a:lnSpc>
              <a:buFont typeface="Wingdings" pitchFamily="2" charset="2"/>
              <a:buNone/>
            </a:pPr>
            <a:r>
              <a:rPr lang="zh-CN" altLang="en-US" dirty="0" smtClean="0"/>
              <a:t>     </a:t>
            </a:r>
            <a:r>
              <a:rPr lang="en-US" altLang="zh-CN" dirty="0" err="1" smtClean="0"/>
              <a:t>studentT</a:t>
            </a:r>
            <a:r>
              <a:rPr lang="en-US" altLang="zh-CN" dirty="0" smtClean="0"/>
              <a:t>   </a:t>
            </a:r>
            <a:r>
              <a:rPr lang="en-US" altLang="zh-CN" dirty="0" err="1" smtClean="0"/>
              <a:t>studentArray</a:t>
            </a:r>
            <a:r>
              <a:rPr lang="en-US" altLang="zh-CN" dirty="0" smtClean="0"/>
              <a:t>[5] = { {“00001”, </a:t>
            </a:r>
            <a:r>
              <a:rPr lang="zh-CN" altLang="en-US" dirty="0" smtClean="0"/>
              <a:t>张三“</a:t>
            </a:r>
            <a:r>
              <a:rPr lang="en-US" altLang="zh-CN" dirty="0" smtClean="0"/>
              <a:t>, 80, 90,98 }, {…}, {…}, {…}};</a:t>
            </a:r>
          </a:p>
        </p:txBody>
      </p:sp>
      <p:sp>
        <p:nvSpPr>
          <p:cNvPr id="3" name="标题 2"/>
          <p:cNvSpPr>
            <a:spLocks noGrp="1"/>
          </p:cNvSpPr>
          <p:nvPr>
            <p:ph type="title"/>
          </p:nvPr>
        </p:nvSpPr>
        <p:spPr>
          <a:xfrm>
            <a:off x="457200" y="274638"/>
            <a:ext cx="8229600" cy="868346"/>
          </a:xfrm>
        </p:spPr>
        <p:txBody>
          <a:bodyPr>
            <a:normAutofit/>
          </a:bodyPr>
          <a:lstStyle/>
          <a:p>
            <a:r>
              <a:rPr lang="en-US" altLang="zh-CN" sz="4000" dirty="0" smtClean="0"/>
              <a:t>3.</a:t>
            </a:r>
            <a:r>
              <a:rPr lang="zh-CN" altLang="en-US" sz="4000" dirty="0" smtClean="0"/>
              <a:t>结构体</a:t>
            </a:r>
            <a:r>
              <a:rPr lang="zh-CN" altLang="en-US" dirty="0" smtClean="0"/>
              <a:t>与数组</a:t>
            </a:r>
            <a:endParaRPr lang="zh-CN" altLang="en-US" sz="40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20</a:t>
            </a:fld>
            <a:endParaRPr lang="zh-CN" altLang="en-US" dirty="0"/>
          </a:p>
        </p:txBody>
      </p:sp>
      <p:sp>
        <p:nvSpPr>
          <p:cNvPr id="8" name="Rectangle 5"/>
          <p:cNvSpPr>
            <a:spLocks noChangeArrowheads="1"/>
          </p:cNvSpPr>
          <p:nvPr/>
        </p:nvSpPr>
        <p:spPr bwMode="auto">
          <a:xfrm>
            <a:off x="1142976" y="3386134"/>
            <a:ext cx="4800600" cy="400110"/>
          </a:xfrm>
          <a:prstGeom prst="rect">
            <a:avLst/>
          </a:prstGeom>
          <a:noFill/>
          <a:ln w="9525">
            <a:noFill/>
            <a:miter lim="800000"/>
            <a:headEnd/>
            <a:tailEnd/>
          </a:ln>
        </p:spPr>
        <p:txBody>
          <a:bodyPr>
            <a:spAutoFit/>
          </a:bodyPr>
          <a:lstStyle/>
          <a:p>
            <a:r>
              <a:rPr lang="en-US" altLang="zh-CN" sz="2000" b="1" dirty="0">
                <a:latin typeface="Times New Roman" pitchFamily="18" charset="0"/>
                <a:ea typeface="楷体_GB2312" pitchFamily="49" charset="-122"/>
              </a:rPr>
              <a:t> </a:t>
            </a:r>
            <a:endParaRPr lang="en-US" altLang="zh-CN" sz="2000"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4929222" cy="5072098"/>
          </a:xfrm>
        </p:spPr>
        <p:txBody>
          <a:bodyPr/>
          <a:lstStyle/>
          <a:p>
            <a:pPr eaLnBrk="1" hangingPunct="1"/>
            <a:r>
              <a:rPr lang="zh-CN" altLang="en-US" dirty="0" smtClean="0"/>
              <a:t>传递结构体的数值</a:t>
            </a:r>
            <a:endParaRPr lang="en-US" altLang="zh-CN" dirty="0" smtClean="0"/>
          </a:p>
          <a:p>
            <a:pPr eaLnBrk="1" hangingPunct="1">
              <a:buNone/>
            </a:pPr>
            <a:r>
              <a:rPr lang="en-US" altLang="zh-CN" sz="1600" dirty="0" err="1" smtClean="0"/>
              <a:t>struct</a:t>
            </a:r>
            <a:r>
              <a:rPr lang="en-US" altLang="zh-CN" sz="1600" dirty="0" smtClean="0"/>
              <a:t> </a:t>
            </a:r>
            <a:r>
              <a:rPr lang="en-US" altLang="zh-CN" sz="1600" dirty="0" smtClean="0"/>
              <a:t>Person</a:t>
            </a:r>
          </a:p>
          <a:p>
            <a:pPr eaLnBrk="1" hangingPunct="1">
              <a:buNone/>
            </a:pPr>
            <a:r>
              <a:rPr lang="en-US" altLang="zh-CN" sz="1600" dirty="0" smtClean="0"/>
              <a:t>{  char name[20];</a:t>
            </a:r>
          </a:p>
          <a:p>
            <a:pPr eaLnBrk="1" hangingPunct="1">
              <a:buNone/>
            </a:pPr>
            <a:r>
              <a:rPr lang="en-US" altLang="zh-CN" sz="1600" dirty="0" smtClean="0"/>
              <a:t>  unsigned long id;</a:t>
            </a:r>
          </a:p>
          <a:p>
            <a:pPr eaLnBrk="1" hangingPunct="1">
              <a:buNone/>
            </a:pPr>
            <a:r>
              <a:rPr lang="en-US" altLang="zh-CN" sz="1600" dirty="0" smtClean="0"/>
              <a:t>  float salary;</a:t>
            </a:r>
          </a:p>
          <a:p>
            <a:pPr eaLnBrk="1" hangingPunct="1">
              <a:buNone/>
            </a:pPr>
            <a:r>
              <a:rPr lang="en-US" altLang="zh-CN" sz="1600" dirty="0" smtClean="0"/>
              <a:t>};</a:t>
            </a:r>
          </a:p>
          <a:p>
            <a:pPr eaLnBrk="1" hangingPunct="1">
              <a:buNone/>
            </a:pPr>
            <a:r>
              <a:rPr lang="en-US" altLang="zh-CN" sz="1600" dirty="0" smtClean="0"/>
              <a:t>void Print(Person pr)</a:t>
            </a:r>
          </a:p>
          <a:p>
            <a:pPr eaLnBrk="1" hangingPunct="1">
              <a:buNone/>
            </a:pPr>
            <a:r>
              <a:rPr lang="en-US" altLang="zh-CN" sz="1600" dirty="0" smtClean="0"/>
              <a:t>{  </a:t>
            </a:r>
            <a:r>
              <a:rPr lang="en-US" altLang="zh-CN" sz="1600" dirty="0" err="1" smtClean="0"/>
              <a:t>cout</a:t>
            </a:r>
            <a:r>
              <a:rPr lang="en-US" altLang="zh-CN" sz="1600" dirty="0" smtClean="0"/>
              <a:t> &lt;&lt;pr.name &lt;&lt;"    "</a:t>
            </a:r>
          </a:p>
          <a:p>
            <a:pPr eaLnBrk="1" hangingPunct="1">
              <a:buNone/>
            </a:pPr>
            <a:r>
              <a:rPr lang="en-US" altLang="zh-CN" sz="1600" dirty="0" smtClean="0"/>
              <a:t>       &lt;&lt;pr.id &lt;&lt;"    "</a:t>
            </a:r>
          </a:p>
          <a:p>
            <a:pPr eaLnBrk="1" hangingPunct="1">
              <a:buNone/>
            </a:pPr>
            <a:r>
              <a:rPr lang="en-US" altLang="zh-CN" sz="1600" dirty="0" smtClean="0"/>
              <a:t>       &lt;&lt;</a:t>
            </a:r>
            <a:r>
              <a:rPr lang="en-US" altLang="zh-CN" sz="1600" dirty="0" err="1" smtClean="0"/>
              <a:t>pr.salary</a:t>
            </a:r>
            <a:r>
              <a:rPr lang="en-US" altLang="zh-CN" sz="1600" dirty="0" smtClean="0"/>
              <a:t> &lt;&lt;</a:t>
            </a:r>
            <a:r>
              <a:rPr lang="en-US" altLang="zh-CN" sz="1600" dirty="0" err="1" smtClean="0"/>
              <a:t>endl</a:t>
            </a:r>
            <a:r>
              <a:rPr lang="en-US" altLang="zh-CN" sz="1600" dirty="0" smtClean="0"/>
              <a:t>;</a:t>
            </a:r>
          </a:p>
          <a:p>
            <a:pPr eaLnBrk="1" hangingPunct="1">
              <a:buNone/>
            </a:pPr>
            <a:r>
              <a:rPr lang="en-US" altLang="zh-CN" sz="1600" dirty="0" smtClean="0"/>
              <a:t>}</a:t>
            </a:r>
          </a:p>
          <a:p>
            <a:pPr eaLnBrk="1" hangingPunct="1">
              <a:buNone/>
            </a:pPr>
            <a:r>
              <a:rPr lang="en-US" altLang="zh-CN" sz="1600" dirty="0" smtClean="0"/>
              <a:t>Person </a:t>
            </a:r>
            <a:r>
              <a:rPr lang="en-US" altLang="zh-CN" sz="1600" dirty="0" err="1" smtClean="0"/>
              <a:t>allone</a:t>
            </a:r>
            <a:r>
              <a:rPr lang="en-US" altLang="zh-CN" sz="1600" dirty="0" smtClean="0"/>
              <a:t>[4]={{"</a:t>
            </a:r>
            <a:r>
              <a:rPr lang="en-US" altLang="zh-CN" sz="1600" dirty="0" err="1" smtClean="0"/>
              <a:t>jone</a:t>
            </a:r>
            <a:r>
              <a:rPr lang="en-US" altLang="zh-CN" sz="1600" dirty="0" smtClean="0"/>
              <a:t>", 12345, 339.0},</a:t>
            </a:r>
          </a:p>
          <a:p>
            <a:pPr eaLnBrk="1" hangingPunct="1">
              <a:buNone/>
            </a:pPr>
            <a:r>
              <a:rPr lang="en-US" altLang="zh-CN" sz="1600" dirty="0" smtClean="0"/>
              <a:t>                  {"</a:t>
            </a:r>
            <a:r>
              <a:rPr lang="en-US" altLang="zh-CN" sz="1600" dirty="0" err="1" smtClean="0"/>
              <a:t>david</a:t>
            </a:r>
            <a:r>
              <a:rPr lang="en-US" altLang="zh-CN" sz="1600" dirty="0" smtClean="0"/>
              <a:t>", 13916, 449.0},</a:t>
            </a:r>
          </a:p>
          <a:p>
            <a:pPr eaLnBrk="1" hangingPunct="1">
              <a:buNone/>
            </a:pPr>
            <a:r>
              <a:rPr lang="en-US" altLang="zh-CN" sz="1600" dirty="0" smtClean="0"/>
              <a:t>                  {"</a:t>
            </a:r>
            <a:r>
              <a:rPr lang="en-US" altLang="zh-CN" sz="1600" dirty="0" err="1" smtClean="0"/>
              <a:t>marit</a:t>
            </a:r>
            <a:r>
              <a:rPr lang="en-US" altLang="zh-CN" sz="1600" dirty="0" smtClean="0"/>
              <a:t>", 27519, 311.0},</a:t>
            </a:r>
          </a:p>
          <a:p>
            <a:pPr eaLnBrk="1" hangingPunct="1">
              <a:buNone/>
            </a:pPr>
            <a:r>
              <a:rPr lang="en-US" altLang="zh-CN" sz="1600" dirty="0" smtClean="0"/>
              <a:t>                  {"yoke",  12335, 511.0}};</a:t>
            </a:r>
          </a:p>
          <a:p>
            <a:pPr eaLnBrk="1" hangingPunct="1">
              <a:buNone/>
            </a:pPr>
            <a:endParaRPr lang="en-US" altLang="zh-CN" sz="1600" dirty="0" smtClean="0"/>
          </a:p>
        </p:txBody>
      </p:sp>
      <p:sp>
        <p:nvSpPr>
          <p:cNvPr id="3" name="标题 2"/>
          <p:cNvSpPr>
            <a:spLocks noGrp="1"/>
          </p:cNvSpPr>
          <p:nvPr>
            <p:ph type="title"/>
          </p:nvPr>
        </p:nvSpPr>
        <p:spPr>
          <a:xfrm>
            <a:off x="457200" y="274638"/>
            <a:ext cx="8229600" cy="868346"/>
          </a:xfrm>
        </p:spPr>
        <p:txBody>
          <a:bodyPr>
            <a:normAutofit/>
          </a:bodyPr>
          <a:lstStyle/>
          <a:p>
            <a:r>
              <a:rPr lang="en-US" altLang="zh-CN" sz="4000" dirty="0" smtClean="0"/>
              <a:t>4.</a:t>
            </a:r>
            <a:r>
              <a:rPr lang="zh-CN" altLang="en-US" sz="4000" dirty="0" smtClean="0"/>
              <a:t>结构体</a:t>
            </a:r>
            <a:r>
              <a:rPr lang="zh-CN" altLang="en-US" dirty="0" smtClean="0"/>
              <a:t>与参数传递</a:t>
            </a:r>
            <a:endParaRPr lang="zh-CN" altLang="en-US" sz="40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21</a:t>
            </a:fld>
            <a:endParaRPr lang="zh-CN" altLang="en-US" dirty="0"/>
          </a:p>
        </p:txBody>
      </p:sp>
      <p:sp>
        <p:nvSpPr>
          <p:cNvPr id="6" name="矩形 5"/>
          <p:cNvSpPr/>
          <p:nvPr/>
        </p:nvSpPr>
        <p:spPr>
          <a:xfrm>
            <a:off x="5143504" y="4714884"/>
            <a:ext cx="2928958" cy="1600438"/>
          </a:xfrm>
          <a:prstGeom prst="rect">
            <a:avLst/>
          </a:prstGeom>
        </p:spPr>
        <p:txBody>
          <a:bodyPr wrap="square">
            <a:spAutoFit/>
          </a:bodyPr>
          <a:lstStyle/>
          <a:p>
            <a:pPr eaLnBrk="1" hangingPunct="1">
              <a:buNone/>
            </a:pPr>
            <a:r>
              <a:rPr lang="en-US" altLang="zh-CN" sz="1600" dirty="0" smtClean="0"/>
              <a:t>void main()</a:t>
            </a:r>
          </a:p>
          <a:p>
            <a:pPr eaLnBrk="1" hangingPunct="1">
              <a:buNone/>
            </a:pPr>
            <a:r>
              <a:rPr lang="en-US" altLang="zh-CN" sz="1600" dirty="0" smtClean="0"/>
              <a:t>{  </a:t>
            </a:r>
            <a:r>
              <a:rPr lang="en-US" altLang="zh-CN" sz="1600" dirty="0" err="1" smtClean="0"/>
              <a:t>int</a:t>
            </a:r>
            <a:r>
              <a:rPr lang="en-US" altLang="zh-CN" sz="1600" dirty="0" smtClean="0"/>
              <a:t> </a:t>
            </a:r>
            <a:r>
              <a:rPr lang="en-US" altLang="zh-CN" sz="1600" dirty="0" err="1" smtClean="0"/>
              <a:t>i</a:t>
            </a:r>
            <a:r>
              <a:rPr lang="zh-CN" altLang="en-US" sz="1600" dirty="0" smtClean="0"/>
              <a:t>；</a:t>
            </a:r>
            <a:endParaRPr lang="en-US" altLang="zh-CN" sz="1600" dirty="0" smtClean="0"/>
          </a:p>
          <a:p>
            <a:pPr eaLnBrk="1" hangingPunct="1">
              <a:buNone/>
            </a:pPr>
            <a:r>
              <a:rPr lang="en-US" altLang="zh-CN" sz="1600" dirty="0" smtClean="0"/>
              <a:t>    for(</a:t>
            </a:r>
            <a:r>
              <a:rPr lang="en-US" altLang="zh-CN" sz="1600" dirty="0" err="1" smtClean="0"/>
              <a:t>i</a:t>
            </a:r>
            <a:r>
              <a:rPr lang="en-US" altLang="zh-CN" sz="1600" dirty="0" smtClean="0"/>
              <a:t>=0; </a:t>
            </a:r>
            <a:r>
              <a:rPr lang="en-US" altLang="zh-CN" sz="1600" dirty="0" err="1" smtClean="0"/>
              <a:t>i</a:t>
            </a:r>
            <a:r>
              <a:rPr lang="en-US" altLang="zh-CN" sz="1600" dirty="0" smtClean="0"/>
              <a:t>&lt;4; </a:t>
            </a:r>
            <a:r>
              <a:rPr lang="en-US" altLang="zh-CN" sz="1600" dirty="0" err="1" smtClean="0"/>
              <a:t>i</a:t>
            </a:r>
            <a:r>
              <a:rPr lang="en-US" altLang="zh-CN" sz="1600" dirty="0" smtClean="0"/>
              <a:t>++)</a:t>
            </a:r>
          </a:p>
          <a:p>
            <a:pPr eaLnBrk="1" hangingPunct="1">
              <a:buNone/>
            </a:pPr>
            <a:r>
              <a:rPr lang="en-US" altLang="zh-CN" sz="1600" dirty="0" smtClean="0"/>
              <a:t>        Print(</a:t>
            </a:r>
            <a:r>
              <a:rPr lang="en-US" altLang="zh-CN" sz="1600" dirty="0" err="1" smtClean="0"/>
              <a:t>allone</a:t>
            </a:r>
            <a:r>
              <a:rPr lang="en-US" altLang="zh-CN" sz="1600" dirty="0" smtClean="0"/>
              <a:t>[</a:t>
            </a:r>
            <a:r>
              <a:rPr lang="en-US" altLang="zh-CN" sz="1600" dirty="0" err="1" smtClean="0"/>
              <a:t>i</a:t>
            </a:r>
            <a:r>
              <a:rPr lang="en-US" altLang="zh-CN" sz="1600" dirty="0" smtClean="0"/>
              <a:t>]);</a:t>
            </a:r>
          </a:p>
          <a:p>
            <a:pPr eaLnBrk="1" hangingPunct="1">
              <a:buNone/>
            </a:pPr>
            <a:r>
              <a:rPr lang="en-US" altLang="zh-CN" sz="1600" dirty="0" smtClean="0"/>
              <a:t>}</a:t>
            </a:r>
          </a:p>
          <a:p>
            <a:pPr eaLnBrk="1" hangingPunct="1"/>
            <a:endParaRPr lang="en-US" altLang="zh-CN" dirty="0" smtClean="0"/>
          </a:p>
        </p:txBody>
      </p:sp>
      <p:sp>
        <p:nvSpPr>
          <p:cNvPr id="7" name="内容占位符 1"/>
          <p:cNvSpPr txBox="1">
            <a:spLocks/>
          </p:cNvSpPr>
          <p:nvPr/>
        </p:nvSpPr>
        <p:spPr bwMode="auto">
          <a:xfrm>
            <a:off x="3143240" y="2857496"/>
            <a:ext cx="5857884" cy="114300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65125" marR="0" lvl="0" indent="-255588" algn="l" defTabSz="914400" rtl="0" eaLnBrk="1" fontAlgn="base" latinLnBrk="0" hangingPunct="1">
              <a:lnSpc>
                <a:spcPct val="100000"/>
              </a:lnSpc>
              <a:spcBef>
                <a:spcPts val="400"/>
              </a:spcBef>
              <a:spcAft>
                <a:spcPct val="0"/>
              </a:spcAft>
              <a:buClr>
                <a:schemeClr val="accent1"/>
              </a:buClr>
              <a:buSzPct val="68000"/>
              <a:buFont typeface="Wingdings 3" pitchFamily="18" charset="2"/>
              <a:buChar char=""/>
              <a:tabLst/>
              <a:defRPr/>
            </a:pPr>
            <a:r>
              <a:rPr kumimoji="0" lang="zh-CN" altLang="en-US" sz="2000" b="0" i="0" u="none" strike="noStrike" kern="1200" cap="none" spc="0" normalizeH="0" baseline="0" noProof="0" dirty="0" smtClean="0">
                <a:ln>
                  <a:noFill/>
                </a:ln>
                <a:solidFill>
                  <a:srgbClr val="FF0000"/>
                </a:solidFill>
                <a:effectLst/>
                <a:uLnTx/>
                <a:uFillTx/>
                <a:latin typeface="+mn-lt"/>
                <a:ea typeface="+mn-ea"/>
                <a:cs typeface="+mn-cs"/>
              </a:rPr>
              <a:t>结构体作为参数，有值传递和引用两种</a:t>
            </a:r>
            <a:endParaRPr kumimoji="0" lang="en-US" altLang="zh-CN" sz="2000" b="0" i="0" u="none" strike="noStrike" kern="1200" cap="none" spc="0" normalizeH="0" baseline="0" noProof="0" dirty="0" smtClean="0">
              <a:ln>
                <a:noFill/>
              </a:ln>
              <a:solidFill>
                <a:srgbClr val="FF0000"/>
              </a:solidFill>
              <a:effectLst/>
              <a:uLnTx/>
              <a:uFillTx/>
              <a:latin typeface="+mn-lt"/>
              <a:ea typeface="+mn-ea"/>
              <a:cs typeface="+mn-cs"/>
            </a:endParaRPr>
          </a:p>
          <a:p>
            <a:pPr marL="620713" marR="0" lvl="1" indent="-228600" algn="l" defTabSz="914400" rtl="0" eaLnBrk="1" fontAlgn="base" latinLnBrk="0" hangingPunct="1">
              <a:lnSpc>
                <a:spcPct val="100000"/>
              </a:lnSpc>
              <a:spcBef>
                <a:spcPts val="325"/>
              </a:spcBef>
              <a:spcAft>
                <a:spcPct val="0"/>
              </a:spcAft>
              <a:buClr>
                <a:schemeClr val="accent1"/>
              </a:buClr>
              <a:buSzTx/>
              <a:buFont typeface="Verdana" pitchFamily="34" charset="0"/>
              <a:buChar char="◦"/>
              <a:tabLst/>
              <a:defRPr/>
            </a:pPr>
            <a:r>
              <a:rPr kumimoji="0" lang="zh-CN" altLang="en-US" b="0" i="0" u="none" strike="noStrike" kern="1200" cap="none" spc="0" normalizeH="0" baseline="0" noProof="0" dirty="0" smtClean="0">
                <a:ln>
                  <a:noFill/>
                </a:ln>
                <a:solidFill>
                  <a:srgbClr val="FF0000"/>
                </a:solidFill>
                <a:effectLst/>
                <a:uLnTx/>
                <a:uFillTx/>
                <a:latin typeface="+mn-lt"/>
                <a:ea typeface="+mn-ea"/>
                <a:cs typeface="+mn-cs"/>
              </a:rPr>
              <a:t>前者需要耗费空间，后者只是引用原结构体的地址</a:t>
            </a:r>
            <a:endParaRPr kumimoji="0" lang="en-US" altLang="zh-CN" b="0" i="0" u="none" strike="noStrike" kern="1200" cap="none" spc="0" normalizeH="0" baseline="0" noProof="0" dirty="0" smtClean="0">
              <a:ln>
                <a:noFill/>
              </a:ln>
              <a:solidFill>
                <a:srgbClr val="FF0000"/>
              </a:solidFill>
              <a:effectLst/>
              <a:uLnTx/>
              <a:uFillTx/>
              <a:latin typeface="+mn-lt"/>
              <a:ea typeface="+mn-ea"/>
              <a:cs typeface="+mn-cs"/>
            </a:endParaRPr>
          </a:p>
          <a:p>
            <a:pPr marL="620713" marR="0" lvl="1" indent="-228600" algn="l" defTabSz="914400" rtl="0" eaLnBrk="1" fontAlgn="base" latinLnBrk="0" hangingPunct="1">
              <a:lnSpc>
                <a:spcPct val="100000"/>
              </a:lnSpc>
              <a:spcBef>
                <a:spcPts val="325"/>
              </a:spcBef>
              <a:spcAft>
                <a:spcPct val="0"/>
              </a:spcAft>
              <a:buClr>
                <a:schemeClr val="accent1"/>
              </a:buClr>
              <a:buSzTx/>
              <a:buFont typeface="Verdana" pitchFamily="34" charset="0"/>
              <a:buChar char="◦"/>
              <a:tabLst/>
              <a:defRPr/>
            </a:pPr>
            <a:r>
              <a:rPr kumimoji="0" lang="zh-CN" altLang="en-US" b="0" i="0" u="none" strike="noStrike" kern="1200" cap="none" spc="0" normalizeH="0" baseline="0" noProof="0" dirty="0" smtClean="0">
                <a:ln>
                  <a:noFill/>
                </a:ln>
                <a:solidFill>
                  <a:srgbClr val="FF0000"/>
                </a:solidFill>
                <a:effectLst/>
                <a:uLnTx/>
                <a:uFillTx/>
                <a:latin typeface="+mn-lt"/>
                <a:ea typeface="+mn-ea"/>
                <a:cs typeface="+mn-cs"/>
              </a:rPr>
              <a:t>除非小结构体，一般很少用值传递</a:t>
            </a:r>
            <a:endParaRPr kumimoji="0" lang="en-US" altLang="zh-CN" b="0" i="0" u="none" strike="noStrike" kern="1200" cap="none" spc="0" normalizeH="0" baseline="0" noProof="0" dirty="0" smtClean="0">
              <a:ln>
                <a:noFill/>
              </a:ln>
              <a:solidFill>
                <a:srgbClr val="FF0000"/>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4929222" cy="5072098"/>
          </a:xfrm>
        </p:spPr>
        <p:txBody>
          <a:bodyPr/>
          <a:lstStyle/>
          <a:p>
            <a:pPr eaLnBrk="1" hangingPunct="1"/>
            <a:r>
              <a:rPr lang="zh-CN" altLang="en-US" dirty="0" smtClean="0"/>
              <a:t>传递结构体的引用</a:t>
            </a:r>
            <a:endParaRPr lang="en-US" altLang="zh-CN" dirty="0" smtClean="0"/>
          </a:p>
          <a:p>
            <a:pPr eaLnBrk="1" hangingPunct="1">
              <a:buNone/>
            </a:pPr>
            <a:r>
              <a:rPr lang="en-US" altLang="zh-CN" sz="1600" dirty="0" smtClean="0"/>
              <a:t>#include &lt;</a:t>
            </a:r>
            <a:r>
              <a:rPr lang="en-US" altLang="zh-CN" sz="1600" dirty="0" err="1" smtClean="0"/>
              <a:t>iostream</a:t>
            </a:r>
            <a:r>
              <a:rPr lang="en-US" altLang="zh-CN" sz="1600" dirty="0" smtClean="0"/>
              <a:t>&gt;</a:t>
            </a:r>
          </a:p>
          <a:p>
            <a:pPr eaLnBrk="1" hangingPunct="1">
              <a:buNone/>
            </a:pPr>
            <a:r>
              <a:rPr lang="en-US" altLang="zh-CN" sz="1600" dirty="0" err="1" smtClean="0"/>
              <a:t>struct</a:t>
            </a:r>
            <a:r>
              <a:rPr lang="en-US" altLang="zh-CN" sz="1600" dirty="0" smtClean="0"/>
              <a:t> Person</a:t>
            </a:r>
          </a:p>
          <a:p>
            <a:pPr eaLnBrk="1" hangingPunct="1">
              <a:buNone/>
            </a:pPr>
            <a:r>
              <a:rPr lang="en-US" altLang="zh-CN" sz="1600" dirty="0" smtClean="0"/>
              <a:t>{  char name[20];</a:t>
            </a:r>
          </a:p>
          <a:p>
            <a:pPr eaLnBrk="1" hangingPunct="1">
              <a:buNone/>
            </a:pPr>
            <a:r>
              <a:rPr lang="en-US" altLang="zh-CN" sz="1600" dirty="0" smtClean="0"/>
              <a:t>  unsigned long id;</a:t>
            </a:r>
          </a:p>
          <a:p>
            <a:pPr eaLnBrk="1" hangingPunct="1">
              <a:buNone/>
            </a:pPr>
            <a:r>
              <a:rPr lang="en-US" altLang="zh-CN" sz="1600" dirty="0" smtClean="0"/>
              <a:t>  float salary;</a:t>
            </a:r>
          </a:p>
          <a:p>
            <a:pPr eaLnBrk="1" hangingPunct="1">
              <a:buNone/>
            </a:pPr>
            <a:r>
              <a:rPr lang="en-US" altLang="zh-CN" sz="1600" dirty="0" smtClean="0"/>
              <a:t>};</a:t>
            </a:r>
          </a:p>
          <a:p>
            <a:pPr eaLnBrk="1" hangingPunct="1">
              <a:buNone/>
            </a:pPr>
            <a:r>
              <a:rPr lang="en-US" altLang="zh-CN" sz="1600" dirty="0" smtClean="0"/>
              <a:t>void Print(Person&amp; pr)</a:t>
            </a:r>
          </a:p>
          <a:p>
            <a:pPr eaLnBrk="1" hangingPunct="1">
              <a:buNone/>
            </a:pPr>
            <a:r>
              <a:rPr lang="en-US" altLang="zh-CN" sz="1600" dirty="0" smtClean="0"/>
              <a:t>{  </a:t>
            </a:r>
            <a:r>
              <a:rPr lang="en-US" altLang="zh-CN" sz="1600" dirty="0" err="1" smtClean="0"/>
              <a:t>cout</a:t>
            </a:r>
            <a:r>
              <a:rPr lang="en-US" altLang="zh-CN" sz="1600" dirty="0" smtClean="0"/>
              <a:t> &lt;&lt;pr.name &lt;&lt;"    "</a:t>
            </a:r>
          </a:p>
          <a:p>
            <a:pPr eaLnBrk="1" hangingPunct="1">
              <a:buNone/>
            </a:pPr>
            <a:r>
              <a:rPr lang="en-US" altLang="zh-CN" sz="1600" dirty="0" smtClean="0"/>
              <a:t>       &lt;&lt;pr.id &lt;&lt;"    "</a:t>
            </a:r>
          </a:p>
          <a:p>
            <a:pPr eaLnBrk="1" hangingPunct="1">
              <a:buNone/>
            </a:pPr>
            <a:r>
              <a:rPr lang="en-US" altLang="zh-CN" sz="1600" dirty="0" smtClean="0"/>
              <a:t>       &lt;&lt;</a:t>
            </a:r>
            <a:r>
              <a:rPr lang="en-US" altLang="zh-CN" sz="1600" dirty="0" err="1" smtClean="0"/>
              <a:t>pr.salary</a:t>
            </a:r>
            <a:r>
              <a:rPr lang="en-US" altLang="zh-CN" sz="1600" dirty="0" smtClean="0"/>
              <a:t> &lt;&lt;</a:t>
            </a:r>
            <a:r>
              <a:rPr lang="en-US" altLang="zh-CN" sz="1600" dirty="0" err="1" smtClean="0"/>
              <a:t>endl</a:t>
            </a:r>
            <a:r>
              <a:rPr lang="en-US" altLang="zh-CN" sz="1600" dirty="0" smtClean="0"/>
              <a:t>;</a:t>
            </a:r>
          </a:p>
          <a:p>
            <a:pPr eaLnBrk="1" hangingPunct="1">
              <a:buNone/>
            </a:pPr>
            <a:r>
              <a:rPr lang="en-US" altLang="zh-CN" sz="1600" dirty="0" smtClean="0"/>
              <a:t>}</a:t>
            </a:r>
          </a:p>
          <a:p>
            <a:pPr eaLnBrk="1" hangingPunct="1">
              <a:buNone/>
            </a:pPr>
            <a:r>
              <a:rPr lang="en-US" altLang="zh-CN" sz="1600" dirty="0" smtClean="0"/>
              <a:t>Person </a:t>
            </a:r>
            <a:r>
              <a:rPr lang="en-US" altLang="zh-CN" sz="1600" dirty="0" err="1" smtClean="0"/>
              <a:t>allone</a:t>
            </a:r>
            <a:r>
              <a:rPr lang="en-US" altLang="zh-CN" sz="1600" dirty="0" smtClean="0"/>
              <a:t>[4]={{"</a:t>
            </a:r>
            <a:r>
              <a:rPr lang="en-US" altLang="zh-CN" sz="1600" dirty="0" err="1" smtClean="0"/>
              <a:t>jone</a:t>
            </a:r>
            <a:r>
              <a:rPr lang="en-US" altLang="zh-CN" sz="1600" dirty="0" smtClean="0"/>
              <a:t>", 12345, 339.0},</a:t>
            </a:r>
          </a:p>
          <a:p>
            <a:pPr eaLnBrk="1" hangingPunct="1">
              <a:buNone/>
            </a:pPr>
            <a:r>
              <a:rPr lang="en-US" altLang="zh-CN" sz="1600" dirty="0" smtClean="0"/>
              <a:t>                  {"</a:t>
            </a:r>
            <a:r>
              <a:rPr lang="en-US" altLang="zh-CN" sz="1600" dirty="0" err="1" smtClean="0"/>
              <a:t>david</a:t>
            </a:r>
            <a:r>
              <a:rPr lang="en-US" altLang="zh-CN" sz="1600" dirty="0" smtClean="0"/>
              <a:t>", 13916, 449.0},</a:t>
            </a:r>
          </a:p>
          <a:p>
            <a:pPr eaLnBrk="1" hangingPunct="1">
              <a:buNone/>
            </a:pPr>
            <a:r>
              <a:rPr lang="en-US" altLang="zh-CN" sz="1600" dirty="0" smtClean="0"/>
              <a:t>                  {"</a:t>
            </a:r>
            <a:r>
              <a:rPr lang="en-US" altLang="zh-CN" sz="1600" dirty="0" err="1" smtClean="0"/>
              <a:t>marit</a:t>
            </a:r>
            <a:r>
              <a:rPr lang="en-US" altLang="zh-CN" sz="1600" dirty="0" smtClean="0"/>
              <a:t>", 27519, 311.0},</a:t>
            </a:r>
          </a:p>
          <a:p>
            <a:pPr eaLnBrk="1" hangingPunct="1">
              <a:buNone/>
            </a:pPr>
            <a:r>
              <a:rPr lang="en-US" altLang="zh-CN" sz="1600" dirty="0" smtClean="0"/>
              <a:t>                  {"yoke",  12335, 511.0}};</a:t>
            </a:r>
          </a:p>
          <a:p>
            <a:pPr eaLnBrk="1" hangingPunct="1">
              <a:buNone/>
            </a:pPr>
            <a:endParaRPr lang="en-US" altLang="zh-CN" sz="1600" dirty="0" smtClean="0"/>
          </a:p>
        </p:txBody>
      </p:sp>
      <p:sp>
        <p:nvSpPr>
          <p:cNvPr id="3" name="标题 2"/>
          <p:cNvSpPr>
            <a:spLocks noGrp="1"/>
          </p:cNvSpPr>
          <p:nvPr>
            <p:ph type="title"/>
          </p:nvPr>
        </p:nvSpPr>
        <p:spPr>
          <a:xfrm>
            <a:off x="457200" y="274638"/>
            <a:ext cx="8229600" cy="868346"/>
          </a:xfrm>
        </p:spPr>
        <p:txBody>
          <a:bodyPr>
            <a:normAutofit/>
          </a:bodyPr>
          <a:lstStyle/>
          <a:p>
            <a:r>
              <a:rPr lang="en-US" altLang="zh-CN" sz="4000" dirty="0" smtClean="0"/>
              <a:t>4.</a:t>
            </a:r>
            <a:r>
              <a:rPr lang="zh-CN" altLang="en-US" sz="4000" dirty="0" smtClean="0"/>
              <a:t>结构体</a:t>
            </a:r>
            <a:r>
              <a:rPr lang="zh-CN" altLang="en-US" dirty="0" smtClean="0"/>
              <a:t>与参数传递</a:t>
            </a:r>
            <a:endParaRPr lang="zh-CN" altLang="en-US" sz="40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22</a:t>
            </a:fld>
            <a:endParaRPr lang="zh-CN" altLang="en-US" dirty="0"/>
          </a:p>
        </p:txBody>
      </p:sp>
      <p:sp>
        <p:nvSpPr>
          <p:cNvPr id="6" name="矩形 5"/>
          <p:cNvSpPr/>
          <p:nvPr/>
        </p:nvSpPr>
        <p:spPr>
          <a:xfrm>
            <a:off x="5143504" y="4714884"/>
            <a:ext cx="2928958" cy="1354217"/>
          </a:xfrm>
          <a:prstGeom prst="rect">
            <a:avLst/>
          </a:prstGeom>
        </p:spPr>
        <p:txBody>
          <a:bodyPr wrap="square">
            <a:spAutoFit/>
          </a:bodyPr>
          <a:lstStyle/>
          <a:p>
            <a:pPr eaLnBrk="1" hangingPunct="1">
              <a:buNone/>
            </a:pPr>
            <a:r>
              <a:rPr lang="en-US" altLang="zh-CN" sz="1600" dirty="0" smtClean="0"/>
              <a:t>void main()</a:t>
            </a:r>
          </a:p>
          <a:p>
            <a:pPr eaLnBrk="1" hangingPunct="1">
              <a:buNone/>
            </a:pPr>
            <a:r>
              <a:rPr lang="en-US" altLang="zh-CN" sz="1600" dirty="0" smtClean="0"/>
              <a:t>{  for(</a:t>
            </a:r>
            <a:r>
              <a:rPr lang="en-US" altLang="zh-CN" sz="1600" dirty="0" err="1" smtClean="0"/>
              <a:t>int</a:t>
            </a:r>
            <a:r>
              <a:rPr lang="en-US" altLang="zh-CN" sz="1600" dirty="0" smtClean="0"/>
              <a:t> </a:t>
            </a:r>
            <a:r>
              <a:rPr lang="en-US" altLang="zh-CN" sz="1600" dirty="0" err="1" smtClean="0"/>
              <a:t>i</a:t>
            </a:r>
            <a:r>
              <a:rPr lang="en-US" altLang="zh-CN" sz="1600" dirty="0" smtClean="0"/>
              <a:t>=0; </a:t>
            </a:r>
            <a:r>
              <a:rPr lang="en-US" altLang="zh-CN" sz="1600" dirty="0" err="1" smtClean="0"/>
              <a:t>i</a:t>
            </a:r>
            <a:r>
              <a:rPr lang="en-US" altLang="zh-CN" sz="1600" dirty="0" smtClean="0"/>
              <a:t>&lt;4; </a:t>
            </a:r>
            <a:r>
              <a:rPr lang="en-US" altLang="zh-CN" sz="1600" dirty="0" err="1" smtClean="0"/>
              <a:t>i</a:t>
            </a:r>
            <a:r>
              <a:rPr lang="en-US" altLang="zh-CN" sz="1600" dirty="0" smtClean="0"/>
              <a:t>++)</a:t>
            </a:r>
          </a:p>
          <a:p>
            <a:pPr eaLnBrk="1" hangingPunct="1">
              <a:buNone/>
            </a:pPr>
            <a:r>
              <a:rPr lang="en-US" altLang="zh-CN" sz="1600" dirty="0" smtClean="0"/>
              <a:t>    Print(</a:t>
            </a:r>
            <a:r>
              <a:rPr lang="en-US" altLang="zh-CN" sz="1600" dirty="0" err="1" smtClean="0"/>
              <a:t>allone</a:t>
            </a:r>
            <a:r>
              <a:rPr lang="en-US" altLang="zh-CN" sz="1600" dirty="0" smtClean="0"/>
              <a:t>[</a:t>
            </a:r>
            <a:r>
              <a:rPr lang="en-US" altLang="zh-CN" sz="1600" dirty="0" err="1" smtClean="0"/>
              <a:t>i</a:t>
            </a:r>
            <a:r>
              <a:rPr lang="en-US" altLang="zh-CN" sz="1600" dirty="0" smtClean="0"/>
              <a:t>]);</a:t>
            </a:r>
          </a:p>
          <a:p>
            <a:pPr eaLnBrk="1" hangingPunct="1">
              <a:buNone/>
            </a:pPr>
            <a:r>
              <a:rPr lang="en-US" altLang="zh-CN" sz="1600" dirty="0" smtClean="0"/>
              <a:t>}</a:t>
            </a:r>
          </a:p>
          <a:p>
            <a:pPr eaLnBrk="1" hangingPunct="1"/>
            <a:endParaRPr lang="en-US" altLang="zh-CN" dirty="0" smtClean="0"/>
          </a:p>
        </p:txBody>
      </p:sp>
      <p:sp>
        <p:nvSpPr>
          <p:cNvPr id="8" name="内容占位符 1"/>
          <p:cNvSpPr txBox="1">
            <a:spLocks/>
          </p:cNvSpPr>
          <p:nvPr/>
        </p:nvSpPr>
        <p:spPr bwMode="auto">
          <a:xfrm>
            <a:off x="3071802" y="2928934"/>
            <a:ext cx="5857884" cy="114300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65125" marR="0" lvl="0" indent="-255588" algn="l" defTabSz="914400" rtl="0" eaLnBrk="1" fontAlgn="base" latinLnBrk="0" hangingPunct="1">
              <a:lnSpc>
                <a:spcPct val="100000"/>
              </a:lnSpc>
              <a:spcBef>
                <a:spcPts val="400"/>
              </a:spcBef>
              <a:spcAft>
                <a:spcPct val="0"/>
              </a:spcAft>
              <a:buClr>
                <a:schemeClr val="accent1"/>
              </a:buClr>
              <a:buSzPct val="68000"/>
              <a:buFont typeface="Wingdings 3" pitchFamily="18" charset="2"/>
              <a:buChar char=""/>
              <a:tabLst/>
              <a:defRPr/>
            </a:pPr>
            <a:r>
              <a:rPr kumimoji="0" lang="zh-CN" altLang="en-US" sz="2000" b="0" i="0" u="none" strike="noStrike" kern="1200" cap="none" spc="0" normalizeH="0" baseline="0" noProof="0" dirty="0" smtClean="0">
                <a:ln>
                  <a:noFill/>
                </a:ln>
                <a:solidFill>
                  <a:srgbClr val="FF0000"/>
                </a:solidFill>
                <a:effectLst/>
                <a:uLnTx/>
                <a:uFillTx/>
                <a:latin typeface="+mn-lt"/>
                <a:ea typeface="+mn-ea"/>
                <a:cs typeface="+mn-cs"/>
              </a:rPr>
              <a:t>结构体作为参数，有值传递和引用两种</a:t>
            </a:r>
            <a:endParaRPr kumimoji="0" lang="en-US" altLang="zh-CN" sz="2000" b="0" i="0" u="none" strike="noStrike" kern="1200" cap="none" spc="0" normalizeH="0" baseline="0" noProof="0" dirty="0" smtClean="0">
              <a:ln>
                <a:noFill/>
              </a:ln>
              <a:solidFill>
                <a:srgbClr val="FF0000"/>
              </a:solidFill>
              <a:effectLst/>
              <a:uLnTx/>
              <a:uFillTx/>
              <a:latin typeface="+mn-lt"/>
              <a:ea typeface="+mn-ea"/>
              <a:cs typeface="+mn-cs"/>
            </a:endParaRPr>
          </a:p>
          <a:p>
            <a:pPr marL="620713" marR="0" lvl="1" indent="-228600" algn="l" defTabSz="914400" rtl="0" eaLnBrk="1" fontAlgn="base" latinLnBrk="0" hangingPunct="1">
              <a:lnSpc>
                <a:spcPct val="100000"/>
              </a:lnSpc>
              <a:spcBef>
                <a:spcPts val="325"/>
              </a:spcBef>
              <a:spcAft>
                <a:spcPct val="0"/>
              </a:spcAft>
              <a:buClr>
                <a:schemeClr val="accent1"/>
              </a:buClr>
              <a:buSzTx/>
              <a:buFont typeface="Verdana" pitchFamily="34" charset="0"/>
              <a:buChar char="◦"/>
              <a:tabLst/>
              <a:defRPr/>
            </a:pPr>
            <a:r>
              <a:rPr kumimoji="0" lang="zh-CN" altLang="en-US" b="0" i="0" u="none" strike="noStrike" kern="1200" cap="none" spc="0" normalizeH="0" baseline="0" noProof="0" dirty="0" smtClean="0">
                <a:ln>
                  <a:noFill/>
                </a:ln>
                <a:solidFill>
                  <a:srgbClr val="FF0000"/>
                </a:solidFill>
                <a:effectLst/>
                <a:uLnTx/>
                <a:uFillTx/>
                <a:latin typeface="+mn-lt"/>
                <a:ea typeface="+mn-ea"/>
                <a:cs typeface="+mn-cs"/>
              </a:rPr>
              <a:t>前者需要耗费空间，后者只是引用原结构体的地址</a:t>
            </a:r>
            <a:endParaRPr kumimoji="0" lang="en-US" altLang="zh-CN" b="0" i="0" u="none" strike="noStrike" kern="1200" cap="none" spc="0" normalizeH="0" baseline="0" noProof="0" dirty="0" smtClean="0">
              <a:ln>
                <a:noFill/>
              </a:ln>
              <a:solidFill>
                <a:srgbClr val="FF0000"/>
              </a:solidFill>
              <a:effectLst/>
              <a:uLnTx/>
              <a:uFillTx/>
              <a:latin typeface="+mn-lt"/>
              <a:ea typeface="+mn-ea"/>
              <a:cs typeface="+mn-cs"/>
            </a:endParaRPr>
          </a:p>
          <a:p>
            <a:pPr marL="620713" marR="0" lvl="1" indent="-228600" algn="l" defTabSz="914400" rtl="0" eaLnBrk="1" fontAlgn="base" latinLnBrk="0" hangingPunct="1">
              <a:lnSpc>
                <a:spcPct val="100000"/>
              </a:lnSpc>
              <a:spcBef>
                <a:spcPts val="325"/>
              </a:spcBef>
              <a:spcAft>
                <a:spcPct val="0"/>
              </a:spcAft>
              <a:buClr>
                <a:schemeClr val="accent1"/>
              </a:buClr>
              <a:buSzTx/>
              <a:buFont typeface="Verdana" pitchFamily="34" charset="0"/>
              <a:buChar char="◦"/>
              <a:tabLst/>
              <a:defRPr/>
            </a:pPr>
            <a:r>
              <a:rPr kumimoji="0" lang="zh-CN" altLang="en-US" b="0" i="0" u="none" strike="noStrike" kern="1200" cap="none" spc="0" normalizeH="0" baseline="0" noProof="0" dirty="0" smtClean="0">
                <a:ln>
                  <a:noFill/>
                </a:ln>
                <a:solidFill>
                  <a:srgbClr val="FF0000"/>
                </a:solidFill>
                <a:effectLst/>
                <a:uLnTx/>
                <a:uFillTx/>
                <a:latin typeface="+mn-lt"/>
                <a:ea typeface="+mn-ea"/>
                <a:cs typeface="+mn-cs"/>
              </a:rPr>
              <a:t>除非小结构体，一般很少用值传递</a:t>
            </a:r>
            <a:endParaRPr kumimoji="0" lang="en-US" altLang="zh-CN" b="0" i="0" u="none" strike="noStrike" kern="1200" cap="none" spc="0" normalizeH="0" baseline="0" noProof="0" dirty="0" smtClean="0">
              <a:ln>
                <a:noFill/>
              </a:ln>
              <a:solidFill>
                <a:srgbClr val="FF0000"/>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14348" y="1285860"/>
            <a:ext cx="7772400" cy="1829761"/>
          </a:xfrm>
        </p:spPr>
        <p:txBody>
          <a:bodyPr/>
          <a:lstStyle/>
          <a:p>
            <a:pPr fontAlgn="auto">
              <a:spcAft>
                <a:spcPts val="0"/>
              </a:spcAft>
              <a:defRPr/>
            </a:pPr>
            <a:r>
              <a:rPr lang="zh-CN" altLang="en-US" dirty="0" smtClean="0"/>
              <a:t>面向对象程序设计</a:t>
            </a:r>
            <a:endParaRPr lang="zh-CN" altLang="en-US" dirty="0"/>
          </a:p>
        </p:txBody>
      </p:sp>
      <p:sp>
        <p:nvSpPr>
          <p:cNvPr id="9219" name="副标题 2"/>
          <p:cNvSpPr>
            <a:spLocks noGrp="1"/>
          </p:cNvSpPr>
          <p:nvPr>
            <p:ph type="subTitle" idx="1"/>
          </p:nvPr>
        </p:nvSpPr>
        <p:spPr>
          <a:xfrm>
            <a:off x="714348" y="3143248"/>
            <a:ext cx="7772400" cy="1200150"/>
          </a:xfrm>
        </p:spPr>
        <p:txBody>
          <a:bodyPr/>
          <a:lstStyle/>
          <a:p>
            <a:pPr marR="0" algn="ctr"/>
            <a:r>
              <a:rPr lang="zh-CN" altLang="en-US" sz="3200" b="1" dirty="0" smtClean="0">
                <a:solidFill>
                  <a:srgbClr val="FF0000"/>
                </a:solidFill>
              </a:rPr>
              <a:t>第十一章 类</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内容占位符 2"/>
          <p:cNvSpPr>
            <a:spLocks noGrp="1"/>
          </p:cNvSpPr>
          <p:nvPr>
            <p:ph idx="1"/>
          </p:nvPr>
        </p:nvSpPr>
        <p:spPr>
          <a:xfrm>
            <a:off x="457200" y="1357298"/>
            <a:ext cx="8229600" cy="4525962"/>
          </a:xfrm>
        </p:spPr>
        <p:txBody>
          <a:bodyPr/>
          <a:lstStyle/>
          <a:p>
            <a:pPr marL="566737" indent="-457200">
              <a:buClr>
                <a:srgbClr val="FF0000"/>
              </a:buClr>
              <a:buSzPct val="100000"/>
              <a:buFont typeface="+mj-lt"/>
              <a:buAutoNum type="arabicPeriod"/>
            </a:pPr>
            <a:r>
              <a:rPr lang="zh-CN" altLang="en-US" dirty="0" smtClean="0"/>
              <a:t>计算机程序设计语言的发展</a:t>
            </a:r>
            <a:endParaRPr lang="en-US" altLang="zh-CN" dirty="0" smtClean="0"/>
          </a:p>
          <a:p>
            <a:pPr marL="566737" indent="-457200">
              <a:buClr>
                <a:srgbClr val="FF0000"/>
              </a:buClr>
              <a:buSzPct val="100000"/>
              <a:buFont typeface="+mj-lt"/>
              <a:buAutoNum type="arabicPeriod"/>
            </a:pPr>
            <a:r>
              <a:rPr lang="zh-CN" altLang="en-US" dirty="0" smtClean="0"/>
              <a:t>面向过程的程序设计</a:t>
            </a:r>
            <a:endParaRPr lang="en-US" altLang="zh-CN" dirty="0" smtClean="0"/>
          </a:p>
          <a:p>
            <a:pPr marL="566737" indent="-457200">
              <a:buClr>
                <a:srgbClr val="FF0000"/>
              </a:buClr>
              <a:buSzPct val="100000"/>
              <a:buFont typeface="+mj-lt"/>
              <a:buAutoNum type="arabicPeriod"/>
            </a:pPr>
            <a:r>
              <a:rPr lang="zh-CN" altLang="en-US" dirty="0" smtClean="0"/>
              <a:t>面向对象的设计思想</a:t>
            </a:r>
            <a:endParaRPr lang="en-US" altLang="zh-CN" dirty="0" smtClean="0"/>
          </a:p>
          <a:p>
            <a:pPr marL="566737" indent="-457200">
              <a:buClr>
                <a:srgbClr val="FF0000"/>
              </a:buClr>
              <a:buSzPct val="100000"/>
              <a:buFont typeface="+mj-lt"/>
              <a:buAutoNum type="arabicPeriod"/>
            </a:pPr>
            <a:r>
              <a:rPr lang="zh-CN" altLang="en-US" dirty="0" smtClean="0"/>
              <a:t>面向对象的基本概念</a:t>
            </a:r>
            <a:endParaRPr lang="en-US" altLang="zh-CN" dirty="0" smtClean="0"/>
          </a:p>
          <a:p>
            <a:pPr marL="566737" indent="-457200">
              <a:buClr>
                <a:srgbClr val="FF0000"/>
              </a:buClr>
              <a:buSzPct val="100000"/>
              <a:buFont typeface="+mj-lt"/>
              <a:buAutoNum type="arabicPeriod"/>
            </a:pPr>
            <a:r>
              <a:rPr lang="zh-CN" altLang="en-US" dirty="0" smtClean="0"/>
              <a:t>类的基础用法</a:t>
            </a:r>
            <a:endParaRPr lang="en-US" altLang="zh-CN" dirty="0" smtClean="0"/>
          </a:p>
          <a:p>
            <a:pPr marL="566737" indent="-457200">
              <a:buClr>
                <a:srgbClr val="FF0000"/>
              </a:buClr>
              <a:buSzPct val="100000"/>
              <a:buFont typeface="+mj-lt"/>
              <a:buAutoNum type="arabicPeriod"/>
            </a:pPr>
            <a:r>
              <a:rPr lang="zh-CN" altLang="en-US" dirty="0" smtClean="0"/>
              <a:t>类的程序结构</a:t>
            </a:r>
            <a:endParaRPr lang="en-US" altLang="zh-CN" dirty="0" smtClean="0"/>
          </a:p>
          <a:p>
            <a:pPr marL="566737" indent="-457200">
              <a:buClr>
                <a:srgbClr val="FF0000"/>
              </a:buClr>
              <a:buSzPct val="100000"/>
              <a:buFont typeface="+mj-lt"/>
              <a:buAutoNum type="arabicPeriod"/>
            </a:pPr>
            <a:r>
              <a:rPr lang="zh-CN" altLang="en-US" smtClean="0"/>
              <a:t>面向对象</a:t>
            </a:r>
            <a:r>
              <a:rPr lang="zh-CN" altLang="en-US" dirty="0" smtClean="0"/>
              <a:t>的四个特征</a:t>
            </a:r>
            <a:endParaRPr lang="en-US" altLang="zh-CN" dirty="0" smtClean="0"/>
          </a:p>
          <a:p>
            <a:endParaRPr lang="en-US" altLang="zh-CN" dirty="0" smtClean="0"/>
          </a:p>
          <a:p>
            <a:endParaRPr lang="zh-CN" altLang="en-US" dirty="0" smtClean="0"/>
          </a:p>
        </p:txBody>
      </p:sp>
      <p:sp>
        <p:nvSpPr>
          <p:cNvPr id="2" name="标题 1"/>
          <p:cNvSpPr>
            <a:spLocks noGrp="1"/>
          </p:cNvSpPr>
          <p:nvPr>
            <p:ph type="title"/>
          </p:nvPr>
        </p:nvSpPr>
        <p:spPr/>
        <p:txBody>
          <a:bodyPr/>
          <a:lstStyle/>
          <a:p>
            <a:pPr fontAlgn="auto">
              <a:spcAft>
                <a:spcPts val="0"/>
              </a:spcAft>
              <a:defRPr/>
            </a:pPr>
            <a:r>
              <a:rPr lang="zh-CN" altLang="en-US" dirty="0" smtClean="0"/>
              <a:t>本章主要内容</a:t>
            </a:r>
            <a:endParaRPr lang="zh-CN"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4500594"/>
          </a:xfrm>
        </p:spPr>
        <p:txBody>
          <a:bodyPr/>
          <a:lstStyle/>
          <a:p>
            <a:pPr>
              <a:lnSpc>
                <a:spcPct val="125000"/>
              </a:lnSpc>
            </a:pPr>
            <a:r>
              <a:rPr lang="zh-CN" altLang="en-US" sz="2000" dirty="0" smtClean="0"/>
              <a:t>机器语言→汇编语言→高级语言→面向对象程序设计语言</a:t>
            </a:r>
          </a:p>
          <a:p>
            <a:pPr eaLnBrk="1" hangingPunct="1">
              <a:lnSpc>
                <a:spcPct val="125000"/>
              </a:lnSpc>
            </a:pPr>
            <a:r>
              <a:rPr lang="zh-CN" altLang="en-US" sz="2000" dirty="0" smtClean="0"/>
              <a:t>机器语言</a:t>
            </a:r>
            <a:endParaRPr lang="en-US" altLang="zh-CN" sz="2000" dirty="0" smtClean="0"/>
          </a:p>
          <a:p>
            <a:pPr lvl="1">
              <a:lnSpc>
                <a:spcPct val="125000"/>
              </a:lnSpc>
            </a:pPr>
            <a:r>
              <a:rPr lang="zh-CN" altLang="en-US" sz="1800" dirty="0" smtClean="0"/>
              <a:t>指令，就是指计算机能够识别的命令，它们是一些由</a:t>
            </a:r>
            <a:r>
              <a:rPr lang="en-US" altLang="zh-CN" sz="1800" dirty="0" smtClean="0"/>
              <a:t>0</a:t>
            </a:r>
            <a:r>
              <a:rPr lang="zh-CN" altLang="en-US" sz="1800" dirty="0" smtClean="0"/>
              <a:t>和</a:t>
            </a:r>
            <a:r>
              <a:rPr lang="en-US" altLang="zh-CN" sz="1800" dirty="0" smtClean="0"/>
              <a:t>1</a:t>
            </a:r>
            <a:r>
              <a:rPr lang="zh-CN" altLang="en-US" sz="1800" dirty="0" smtClean="0"/>
              <a:t>组合成的二进制编码。指令系统，计算机硬件系统能够识别的所有指令的集合。</a:t>
            </a:r>
            <a:endParaRPr lang="en-US" altLang="zh-CN" sz="1800" dirty="0" smtClean="0"/>
          </a:p>
          <a:p>
            <a:pPr eaLnBrk="1" hangingPunct="1">
              <a:lnSpc>
                <a:spcPct val="125000"/>
              </a:lnSpc>
            </a:pPr>
            <a:r>
              <a:rPr lang="zh-CN" altLang="en-US" sz="2000" dirty="0" smtClean="0"/>
              <a:t>汇编语言，用一些便于记忆的符号代替机器语言中的二进制指令代码，就将二进制的机器语言转换成了一种便于记忆的符号语言</a:t>
            </a:r>
          </a:p>
          <a:p>
            <a:pPr lvl="1">
              <a:lnSpc>
                <a:spcPct val="125000"/>
              </a:lnSpc>
            </a:pPr>
            <a:r>
              <a:rPr lang="zh-CN" altLang="en-US" sz="1800" dirty="0" smtClean="0"/>
              <a:t>与机器语言的比较，汇编语言编程比机器语言简单。同机器语言一样，它仍然是与机器相关的。不同机器系统的汇编语言并不相同，要在不同硬件系统（其指令系统不同）的计算机上完成相同的任务，需要编写不同的汇编程序。</a:t>
            </a:r>
          </a:p>
          <a:p>
            <a:pPr lvl="1">
              <a:lnSpc>
                <a:spcPct val="125000"/>
              </a:lnSpc>
            </a:pPr>
            <a:endParaRPr lang="zh-CN" altLang="en-US" sz="1800" dirty="0" smtClean="0"/>
          </a:p>
          <a:p>
            <a:pPr lvl="1">
              <a:lnSpc>
                <a:spcPct val="125000"/>
              </a:lnSpc>
            </a:pPr>
            <a:endParaRPr lang="zh-CN" altLang="en-US" sz="1600" dirty="0" smtClean="0"/>
          </a:p>
          <a:p>
            <a:pPr lvl="1"/>
            <a:endParaRPr lang="en-US" altLang="zh-CN" dirty="0" smtClean="0"/>
          </a:p>
          <a:p>
            <a:pPr eaLnBrk="1" hangingPunct="1"/>
            <a:endParaRPr lang="zh-CN" altLang="en-US" dirty="0" smtClean="0"/>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1.</a:t>
            </a:r>
            <a:r>
              <a:rPr lang="zh-CN" altLang="en-US" sz="3600" dirty="0" smtClean="0"/>
              <a:t>计算机程序设计语言的发展</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25</a:t>
            </a:fld>
            <a:endParaRPr lang="zh-CN"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4500594"/>
          </a:xfrm>
        </p:spPr>
        <p:txBody>
          <a:bodyPr/>
          <a:lstStyle/>
          <a:p>
            <a:pPr eaLnBrk="1" hangingPunct="1">
              <a:lnSpc>
                <a:spcPct val="125000"/>
              </a:lnSpc>
            </a:pPr>
            <a:r>
              <a:rPr lang="zh-CN" altLang="en-US" sz="2000" dirty="0" smtClean="0"/>
              <a:t>高级语言，屏蔽了与机器硬件相关的细节，采用具有一定含义的命名符号和容易理解的程序语句进行程序设计，不仅大大降低了程序设计的难度，而且也使程序易被人们理解。 </a:t>
            </a:r>
          </a:p>
          <a:p>
            <a:pPr eaLnBrk="1" hangingPunct="1">
              <a:lnSpc>
                <a:spcPct val="125000"/>
              </a:lnSpc>
            </a:pPr>
            <a:r>
              <a:rPr lang="zh-CN" altLang="en-US" sz="2000" dirty="0" smtClean="0"/>
              <a:t>高级语言程序的通用性和可移植性更高</a:t>
            </a:r>
          </a:p>
          <a:p>
            <a:pPr eaLnBrk="1" hangingPunct="1">
              <a:lnSpc>
                <a:spcPct val="125000"/>
              </a:lnSpc>
            </a:pPr>
            <a:r>
              <a:rPr lang="zh-CN" altLang="en-US" sz="2000" dirty="0" smtClean="0"/>
              <a:t>与人们自然思维很接近，编程更容易、简单</a:t>
            </a:r>
            <a:endParaRPr lang="en-US" altLang="zh-CN" sz="2000" dirty="0" smtClean="0"/>
          </a:p>
          <a:p>
            <a:pPr eaLnBrk="1" hangingPunct="1">
              <a:lnSpc>
                <a:spcPct val="125000"/>
              </a:lnSpc>
            </a:pPr>
            <a:r>
              <a:rPr lang="zh-CN" altLang="en-US" sz="2000" dirty="0" smtClean="0"/>
              <a:t>高级语言包括面向过程程序设计语言和面向对象程序设计语言</a:t>
            </a:r>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1.</a:t>
            </a:r>
            <a:r>
              <a:rPr lang="zh-CN" altLang="en-US" sz="3600" dirty="0" smtClean="0"/>
              <a:t>计算机程序设计语言的发展</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26</a:t>
            </a:fld>
            <a:endParaRPr lang="zh-CN" alt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4500594"/>
          </a:xfrm>
        </p:spPr>
        <p:txBody>
          <a:bodyPr/>
          <a:lstStyle/>
          <a:p>
            <a:pPr eaLnBrk="1" hangingPunct="1">
              <a:lnSpc>
                <a:spcPct val="125000"/>
              </a:lnSpc>
            </a:pPr>
            <a:r>
              <a:rPr lang="zh-CN" altLang="en-US" sz="2000" dirty="0" smtClean="0"/>
              <a:t>面向过程的程序设计语言有：</a:t>
            </a:r>
            <a:r>
              <a:rPr lang="en-US" altLang="zh-CN" sz="2000" dirty="0" err="1" smtClean="0"/>
              <a:t>Pascal、C</a:t>
            </a:r>
            <a:r>
              <a:rPr lang="zh-CN" altLang="en-US" sz="2000" dirty="0" smtClean="0"/>
              <a:t>语言</a:t>
            </a:r>
            <a:endParaRPr lang="en-US" altLang="zh-CN" sz="2000" dirty="0" smtClean="0"/>
          </a:p>
          <a:p>
            <a:pPr eaLnBrk="1" hangingPunct="1">
              <a:lnSpc>
                <a:spcPct val="125000"/>
              </a:lnSpc>
            </a:pPr>
            <a:r>
              <a:rPr lang="zh-CN" altLang="en-US" sz="2000" dirty="0" smtClean="0"/>
              <a:t>面向过程的程序设计又称为结构化程序设计</a:t>
            </a:r>
          </a:p>
          <a:p>
            <a:pPr eaLnBrk="1" hangingPunct="1">
              <a:lnSpc>
                <a:spcPct val="125000"/>
              </a:lnSpc>
            </a:pPr>
            <a:r>
              <a:rPr lang="zh-CN" altLang="en-US" sz="2000" dirty="0" smtClean="0"/>
              <a:t>结构化设计的主要内容包括：</a:t>
            </a:r>
            <a:endParaRPr lang="en-US" altLang="zh-CN" sz="2000" dirty="0" smtClean="0"/>
          </a:p>
          <a:p>
            <a:pPr lvl="1">
              <a:lnSpc>
                <a:spcPct val="125000"/>
              </a:lnSpc>
            </a:pPr>
            <a:r>
              <a:rPr lang="zh-CN" altLang="en-US" sz="1800" dirty="0" smtClean="0"/>
              <a:t>结构的类型：顺利、分支、循环</a:t>
            </a:r>
            <a:endParaRPr lang="en-US" altLang="zh-CN" sz="1800" dirty="0" smtClean="0"/>
          </a:p>
          <a:p>
            <a:pPr lvl="1">
              <a:lnSpc>
                <a:spcPct val="125000"/>
              </a:lnSpc>
            </a:pPr>
            <a:r>
              <a:rPr lang="zh-CN" altLang="en-US" sz="1800" dirty="0" smtClean="0"/>
              <a:t>程序设计思想：利用过程或函数来抽象和模拟客观现实。</a:t>
            </a:r>
            <a:endParaRPr lang="en-US" altLang="zh-CN" sz="1800" dirty="0" smtClean="0"/>
          </a:p>
          <a:p>
            <a:pPr lvl="1">
              <a:lnSpc>
                <a:spcPct val="125000"/>
              </a:lnSpc>
            </a:pPr>
            <a:r>
              <a:rPr lang="zh-CN" altLang="en-US" sz="1800" dirty="0" smtClean="0"/>
              <a:t>设计重点放在如何实现细节过程方面，将数据与函数分开。</a:t>
            </a:r>
          </a:p>
          <a:p>
            <a:pPr lvl="1">
              <a:lnSpc>
                <a:spcPct val="125000"/>
              </a:lnSpc>
            </a:pPr>
            <a:r>
              <a:rPr lang="zh-CN" altLang="en-US" sz="1800" dirty="0" smtClean="0"/>
              <a:t>形式：主模块</a:t>
            </a:r>
            <a:r>
              <a:rPr lang="en-US" altLang="zh-CN" sz="1800" dirty="0" smtClean="0"/>
              <a:t>+</a:t>
            </a:r>
            <a:r>
              <a:rPr lang="zh-CN" altLang="en-US" sz="1800" dirty="0" smtClean="0"/>
              <a:t>若干个子模块，如Ｃ语言的：</a:t>
            </a:r>
            <a:r>
              <a:rPr lang="en-US" altLang="zh-CN" sz="1800" dirty="0" smtClean="0"/>
              <a:t>main()+</a:t>
            </a:r>
            <a:r>
              <a:rPr lang="zh-CN" altLang="en-US" sz="1800" dirty="0" smtClean="0"/>
              <a:t>子函数</a:t>
            </a:r>
          </a:p>
          <a:p>
            <a:pPr eaLnBrk="1" hangingPunct="1">
              <a:lnSpc>
                <a:spcPct val="125000"/>
              </a:lnSpc>
            </a:pPr>
            <a:r>
              <a:rPr lang="zh-CN" altLang="en-US" sz="2000" dirty="0" smtClean="0"/>
              <a:t>结构化程序设计的特点</a:t>
            </a:r>
            <a:r>
              <a:rPr lang="zh-CN" altLang="en-US" sz="1800" dirty="0" smtClean="0"/>
              <a:t>：</a:t>
            </a:r>
            <a:endParaRPr lang="en-US" altLang="zh-CN" sz="1800" dirty="0" smtClean="0"/>
          </a:p>
          <a:p>
            <a:pPr lvl="1" eaLnBrk="1" hangingPunct="1"/>
            <a:r>
              <a:rPr lang="zh-CN" altLang="en-US" sz="1800" dirty="0" smtClean="0">
                <a:solidFill>
                  <a:srgbClr val="FF0000"/>
                </a:solidFill>
              </a:rPr>
              <a:t>自顶向下</a:t>
            </a:r>
          </a:p>
          <a:p>
            <a:pPr lvl="1" eaLnBrk="1" hangingPunct="1"/>
            <a:r>
              <a:rPr lang="zh-CN" altLang="en-US" sz="1800" dirty="0" smtClean="0">
                <a:solidFill>
                  <a:srgbClr val="FF0000"/>
                </a:solidFill>
              </a:rPr>
              <a:t>逐步求精</a:t>
            </a:r>
          </a:p>
          <a:p>
            <a:pPr lvl="1" eaLnBrk="1" hangingPunct="1"/>
            <a:r>
              <a:rPr lang="zh-CN" altLang="en-US" sz="1800" dirty="0" smtClean="0">
                <a:solidFill>
                  <a:srgbClr val="FF0000"/>
                </a:solidFill>
              </a:rPr>
              <a:t>模块化设计</a:t>
            </a:r>
          </a:p>
          <a:p>
            <a:pPr lvl="1" eaLnBrk="1" hangingPunct="1"/>
            <a:r>
              <a:rPr lang="zh-CN" altLang="en-US" sz="1800" dirty="0" smtClean="0">
                <a:solidFill>
                  <a:srgbClr val="FF0000"/>
                </a:solidFill>
              </a:rPr>
              <a:t>结构化编码</a:t>
            </a:r>
            <a:endParaRPr lang="zh-CN" altLang="en-US" sz="1800" dirty="0" smtClean="0"/>
          </a:p>
          <a:p>
            <a:pPr eaLnBrk="1" hangingPunct="1">
              <a:lnSpc>
                <a:spcPct val="125000"/>
              </a:lnSpc>
            </a:pPr>
            <a:endParaRPr lang="zh-CN" altLang="en-US" sz="2000" dirty="0" smtClean="0"/>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2.</a:t>
            </a:r>
            <a:r>
              <a:rPr lang="zh-CN" altLang="en-US" sz="3600" dirty="0" smtClean="0"/>
              <a:t>面向过程的程序设计</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27</a:t>
            </a:fld>
            <a:endParaRPr lang="zh-CN" alt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矩形 2"/>
          <p:cNvSpPr>
            <a:spLocks noGrp="1" noChangeArrowheads="1"/>
          </p:cNvSpPr>
          <p:nvPr>
            <p:ph type="title"/>
          </p:nvPr>
        </p:nvSpPr>
        <p:spPr/>
        <p:txBody>
          <a:bodyPr/>
          <a:lstStyle/>
          <a:p>
            <a:r>
              <a:rPr lang="en-US" altLang="zh-CN" dirty="0" smtClean="0"/>
              <a:t>2.</a:t>
            </a:r>
            <a:r>
              <a:rPr lang="zh-CN" altLang="en-US" dirty="0" smtClean="0"/>
              <a:t>面向过程的程序设计</a:t>
            </a:r>
            <a:endParaRPr lang="zh-CN" altLang="en-US" b="1" dirty="0" smtClean="0"/>
          </a:p>
        </p:txBody>
      </p:sp>
      <p:sp>
        <p:nvSpPr>
          <p:cNvPr id="39939" name="矩形 3"/>
          <p:cNvSpPr>
            <a:spLocks noGrp="1" noChangeArrowheads="1"/>
          </p:cNvSpPr>
          <p:nvPr>
            <p:ph type="body" idx="1"/>
          </p:nvPr>
        </p:nvSpPr>
        <p:spPr/>
        <p:txBody>
          <a:bodyPr/>
          <a:lstStyle/>
          <a:p>
            <a:r>
              <a:rPr lang="zh-CN" altLang="en-US" sz="2000" dirty="0" smtClean="0"/>
              <a:t>结构化设计的结构图</a:t>
            </a:r>
            <a:endParaRPr lang="en-US" altLang="zh-CN" sz="2000" dirty="0" smtClean="0"/>
          </a:p>
          <a:p>
            <a:endParaRPr lang="zh-CN" altLang="en-US" dirty="0" smtClean="0"/>
          </a:p>
        </p:txBody>
      </p:sp>
      <p:grpSp>
        <p:nvGrpSpPr>
          <p:cNvPr id="2" name="组合 4"/>
          <p:cNvGrpSpPr>
            <a:grpSpLocks/>
          </p:cNvGrpSpPr>
          <p:nvPr/>
        </p:nvGrpSpPr>
        <p:grpSpPr bwMode="auto">
          <a:xfrm>
            <a:off x="1000100" y="1484313"/>
            <a:ext cx="7704138" cy="4608512"/>
            <a:chOff x="453" y="935"/>
            <a:chExt cx="4853" cy="2903"/>
          </a:xfrm>
        </p:grpSpPr>
        <p:sp>
          <p:nvSpPr>
            <p:cNvPr id="39941" name="直线 5"/>
            <p:cNvSpPr>
              <a:spLocks noChangeShapeType="1"/>
            </p:cNvSpPr>
            <p:nvPr/>
          </p:nvSpPr>
          <p:spPr bwMode="auto">
            <a:xfrm>
              <a:off x="1343" y="1433"/>
              <a:ext cx="2426" cy="1"/>
            </a:xfrm>
            <a:prstGeom prst="line">
              <a:avLst/>
            </a:prstGeom>
            <a:noFill/>
            <a:ln w="63500">
              <a:pattFill prst="pct40">
                <a:fgClr>
                  <a:schemeClr val="tx1"/>
                </a:fgClr>
                <a:bgClr>
                  <a:srgbClr val="FFFFFF"/>
                </a:bgClr>
              </a:pattFill>
              <a:round/>
              <a:headEnd type="none" w="sm" len="lg"/>
              <a:tailEnd type="none" w="sm" len="lg"/>
            </a:ln>
          </p:spPr>
          <p:txBody>
            <a:bodyPr anchor="ctr" anchorCtr="1"/>
            <a:lstStyle/>
            <a:p>
              <a:endParaRPr lang="zh-CN" altLang="en-US"/>
            </a:p>
          </p:txBody>
        </p:sp>
        <p:grpSp>
          <p:nvGrpSpPr>
            <p:cNvPr id="3" name="组合 6"/>
            <p:cNvGrpSpPr>
              <a:grpSpLocks/>
            </p:cNvGrpSpPr>
            <p:nvPr/>
          </p:nvGrpSpPr>
          <p:grpSpPr bwMode="auto">
            <a:xfrm>
              <a:off x="1343" y="1269"/>
              <a:ext cx="2426" cy="328"/>
              <a:chOff x="931" y="0"/>
              <a:chExt cx="18005" cy="20000"/>
            </a:xfrm>
          </p:grpSpPr>
          <p:sp>
            <p:nvSpPr>
              <p:cNvPr id="39990" name="直线 7"/>
              <p:cNvSpPr>
                <a:spLocks noChangeShapeType="1"/>
              </p:cNvSpPr>
              <p:nvPr/>
            </p:nvSpPr>
            <p:spPr bwMode="auto">
              <a:xfrm>
                <a:off x="9331" y="0"/>
                <a:ext cx="5" cy="10024"/>
              </a:xfrm>
              <a:prstGeom prst="line">
                <a:avLst/>
              </a:prstGeom>
              <a:noFill/>
              <a:ln w="63500">
                <a:pattFill prst="pct40">
                  <a:fgClr>
                    <a:schemeClr val="tx1"/>
                  </a:fgClr>
                  <a:bgClr>
                    <a:srgbClr val="FFFFFF"/>
                  </a:bgClr>
                </a:pattFill>
                <a:round/>
                <a:headEnd type="none" w="sm" len="lg"/>
                <a:tailEnd type="none" w="sm" len="lg"/>
              </a:ln>
            </p:spPr>
            <p:txBody>
              <a:bodyPr anchor="ctr" anchorCtr="1"/>
              <a:lstStyle/>
              <a:p>
                <a:endParaRPr lang="zh-CN" altLang="en-US"/>
              </a:p>
            </p:txBody>
          </p:sp>
          <p:sp>
            <p:nvSpPr>
              <p:cNvPr id="39991" name="直线 8"/>
              <p:cNvSpPr>
                <a:spLocks noChangeShapeType="1"/>
              </p:cNvSpPr>
              <p:nvPr/>
            </p:nvSpPr>
            <p:spPr bwMode="auto">
              <a:xfrm>
                <a:off x="931" y="9976"/>
                <a:ext cx="5" cy="10024"/>
              </a:xfrm>
              <a:prstGeom prst="line">
                <a:avLst/>
              </a:prstGeom>
              <a:noFill/>
              <a:ln w="63500">
                <a:pattFill prst="pct40">
                  <a:fgClr>
                    <a:schemeClr val="tx1"/>
                  </a:fgClr>
                  <a:bgClr>
                    <a:srgbClr val="FFFFFF"/>
                  </a:bgClr>
                </a:pattFill>
                <a:round/>
                <a:headEnd type="none" w="sm" len="lg"/>
                <a:tailEnd type="none" w="sm" len="lg"/>
              </a:ln>
            </p:spPr>
            <p:txBody>
              <a:bodyPr anchor="ctr" anchorCtr="1"/>
              <a:lstStyle/>
              <a:p>
                <a:endParaRPr lang="zh-CN" altLang="en-US"/>
              </a:p>
            </p:txBody>
          </p:sp>
          <p:sp>
            <p:nvSpPr>
              <p:cNvPr id="39992" name="直线 9"/>
              <p:cNvSpPr>
                <a:spLocks noChangeShapeType="1"/>
              </p:cNvSpPr>
              <p:nvPr/>
            </p:nvSpPr>
            <p:spPr bwMode="auto">
              <a:xfrm>
                <a:off x="9331" y="9976"/>
                <a:ext cx="5" cy="10024"/>
              </a:xfrm>
              <a:prstGeom prst="line">
                <a:avLst/>
              </a:prstGeom>
              <a:noFill/>
              <a:ln w="63500">
                <a:pattFill prst="pct40">
                  <a:fgClr>
                    <a:schemeClr val="tx1"/>
                  </a:fgClr>
                  <a:bgClr>
                    <a:srgbClr val="FFFFFF"/>
                  </a:bgClr>
                </a:pattFill>
                <a:round/>
                <a:headEnd type="none" w="sm" len="lg"/>
                <a:tailEnd type="none" w="sm" len="lg"/>
              </a:ln>
            </p:spPr>
            <p:txBody>
              <a:bodyPr anchor="ctr" anchorCtr="1"/>
              <a:lstStyle/>
              <a:p>
                <a:endParaRPr lang="zh-CN" altLang="en-US"/>
              </a:p>
            </p:txBody>
          </p:sp>
          <p:sp>
            <p:nvSpPr>
              <p:cNvPr id="39993" name="直线 10"/>
              <p:cNvSpPr>
                <a:spLocks noChangeShapeType="1"/>
              </p:cNvSpPr>
              <p:nvPr/>
            </p:nvSpPr>
            <p:spPr bwMode="auto">
              <a:xfrm>
                <a:off x="18931" y="9976"/>
                <a:ext cx="5" cy="10024"/>
              </a:xfrm>
              <a:prstGeom prst="line">
                <a:avLst/>
              </a:prstGeom>
              <a:noFill/>
              <a:ln w="63500">
                <a:pattFill prst="pct40">
                  <a:fgClr>
                    <a:schemeClr val="tx1"/>
                  </a:fgClr>
                  <a:bgClr>
                    <a:srgbClr val="FFFFFF"/>
                  </a:bgClr>
                </a:pattFill>
                <a:round/>
                <a:headEnd type="none" w="sm" len="lg"/>
                <a:tailEnd type="none" w="sm" len="lg"/>
              </a:ln>
            </p:spPr>
            <p:txBody>
              <a:bodyPr anchor="ctr" anchorCtr="1"/>
              <a:lstStyle/>
              <a:p>
                <a:endParaRPr lang="zh-CN" altLang="en-US"/>
              </a:p>
            </p:txBody>
          </p:sp>
        </p:grpSp>
        <p:grpSp>
          <p:nvGrpSpPr>
            <p:cNvPr id="4" name="组合 11"/>
            <p:cNvGrpSpPr>
              <a:grpSpLocks/>
            </p:cNvGrpSpPr>
            <p:nvPr/>
          </p:nvGrpSpPr>
          <p:grpSpPr bwMode="auto">
            <a:xfrm>
              <a:off x="453" y="935"/>
              <a:ext cx="4853" cy="2903"/>
              <a:chOff x="1799" y="4267"/>
              <a:chExt cx="7201" cy="3692"/>
            </a:xfrm>
          </p:grpSpPr>
          <p:grpSp>
            <p:nvGrpSpPr>
              <p:cNvPr id="5" name="组合 12"/>
              <p:cNvGrpSpPr>
                <a:grpSpLocks/>
              </p:cNvGrpSpPr>
              <p:nvPr/>
            </p:nvGrpSpPr>
            <p:grpSpPr bwMode="auto">
              <a:xfrm>
                <a:off x="2519" y="5094"/>
                <a:ext cx="4681" cy="446"/>
                <a:chOff x="0" y="0"/>
                <a:chExt cx="20001" cy="20000"/>
              </a:xfrm>
            </p:grpSpPr>
            <p:sp>
              <p:nvSpPr>
                <p:cNvPr id="39987" name="矩形 13"/>
                <p:cNvSpPr>
                  <a:spLocks noChangeArrowheads="1"/>
                </p:cNvSpPr>
                <p:nvPr/>
              </p:nvSpPr>
              <p:spPr bwMode="auto">
                <a:xfrm>
                  <a:off x="0" y="0"/>
                  <a:ext cx="4106" cy="18700"/>
                </a:xfrm>
                <a:prstGeom prst="rect">
                  <a:avLst/>
                </a:prstGeom>
                <a:gradFill rotWithShape="1">
                  <a:gsLst>
                    <a:gs pos="0">
                      <a:srgbClr val="FFEFD1"/>
                    </a:gs>
                    <a:gs pos="64999">
                      <a:srgbClr val="F0EBD5"/>
                    </a:gs>
                    <a:gs pos="100000">
                      <a:srgbClr val="D1C39F"/>
                    </a:gs>
                  </a:gsLst>
                  <a:path path="shape">
                    <a:fillToRect l="50000" t="50000" r="50000" b="50000"/>
                  </a:path>
                </a:gradFill>
                <a:ln w="63500">
                  <a:pattFill prst="pct40">
                    <a:fgClr>
                      <a:schemeClr val="tx1"/>
                    </a:fgClr>
                    <a:bgClr>
                      <a:srgbClr val="FFFFFF"/>
                    </a:bgClr>
                  </a:pattFill>
                  <a:miter lim="800000"/>
                  <a:headEnd/>
                  <a:tailEnd/>
                </a:ln>
              </p:spPr>
              <p:txBody>
                <a:bodyPr lIns="12700" tIns="12700" rIns="12700" bIns="12700" anchor="ctr" anchorCtr="1"/>
                <a:lstStyle/>
                <a:p>
                  <a:pPr marL="342900" indent="-342900" algn="just">
                    <a:spcBef>
                      <a:spcPct val="20000"/>
                    </a:spcBef>
                  </a:pPr>
                  <a:r>
                    <a:rPr lang="zh-CN" altLang="en-US" b="1">
                      <a:solidFill>
                        <a:srgbClr val="993300"/>
                      </a:solidFill>
                      <a:latin typeface="Times New Roman" pitchFamily="18" charset="0"/>
                    </a:rPr>
                    <a:t>模块</a:t>
                  </a:r>
                  <a:r>
                    <a:rPr lang="en-US" altLang="zh-CN" b="1">
                      <a:solidFill>
                        <a:srgbClr val="993300"/>
                      </a:solidFill>
                      <a:latin typeface="Times New Roman" pitchFamily="18" charset="0"/>
                    </a:rPr>
                    <a:t>A</a:t>
                  </a:r>
                </a:p>
              </p:txBody>
            </p:sp>
            <p:sp>
              <p:nvSpPr>
                <p:cNvPr id="39988" name="矩形 14"/>
                <p:cNvSpPr>
                  <a:spLocks noChangeArrowheads="1"/>
                </p:cNvSpPr>
                <p:nvPr/>
              </p:nvSpPr>
              <p:spPr bwMode="auto">
                <a:xfrm>
                  <a:off x="7691" y="1300"/>
                  <a:ext cx="4106" cy="18700"/>
                </a:xfrm>
                <a:prstGeom prst="rect">
                  <a:avLst/>
                </a:prstGeom>
                <a:gradFill rotWithShape="1">
                  <a:gsLst>
                    <a:gs pos="0">
                      <a:srgbClr val="FFEFD1"/>
                    </a:gs>
                    <a:gs pos="64999">
                      <a:srgbClr val="F0EBD5"/>
                    </a:gs>
                    <a:gs pos="100000">
                      <a:srgbClr val="D1C39F"/>
                    </a:gs>
                  </a:gsLst>
                  <a:path path="shape">
                    <a:fillToRect l="50000" t="50000" r="50000" b="50000"/>
                  </a:path>
                </a:gradFill>
                <a:ln w="63500">
                  <a:pattFill prst="pct40">
                    <a:fgClr>
                      <a:schemeClr val="tx1"/>
                    </a:fgClr>
                    <a:bgClr>
                      <a:srgbClr val="FFFFFF"/>
                    </a:bgClr>
                  </a:pattFill>
                  <a:miter lim="800000"/>
                  <a:headEnd/>
                  <a:tailEnd/>
                </a:ln>
              </p:spPr>
              <p:txBody>
                <a:bodyPr lIns="12700" tIns="12700" rIns="12700" bIns="12700" anchor="ctr" anchorCtr="1"/>
                <a:lstStyle/>
                <a:p>
                  <a:pPr marL="342900" indent="-342900" algn="just">
                    <a:spcBef>
                      <a:spcPct val="20000"/>
                    </a:spcBef>
                  </a:pPr>
                  <a:r>
                    <a:rPr lang="zh-CN" altLang="en-US" b="1">
                      <a:solidFill>
                        <a:srgbClr val="993300"/>
                      </a:solidFill>
                      <a:latin typeface="Times New Roman" pitchFamily="18" charset="0"/>
                    </a:rPr>
                    <a:t>模块</a:t>
                  </a:r>
                  <a:r>
                    <a:rPr lang="en-US" altLang="zh-CN" b="1">
                      <a:solidFill>
                        <a:srgbClr val="993300"/>
                      </a:solidFill>
                      <a:latin typeface="Times New Roman" pitchFamily="18" charset="0"/>
                    </a:rPr>
                    <a:t>B</a:t>
                  </a:r>
                </a:p>
              </p:txBody>
            </p:sp>
            <p:sp>
              <p:nvSpPr>
                <p:cNvPr id="39989" name="矩形 15"/>
                <p:cNvSpPr>
                  <a:spLocks noChangeArrowheads="1"/>
                </p:cNvSpPr>
                <p:nvPr/>
              </p:nvSpPr>
              <p:spPr bwMode="auto">
                <a:xfrm>
                  <a:off x="15895" y="0"/>
                  <a:ext cx="4106" cy="18700"/>
                </a:xfrm>
                <a:prstGeom prst="rect">
                  <a:avLst/>
                </a:prstGeom>
                <a:gradFill rotWithShape="1">
                  <a:gsLst>
                    <a:gs pos="0">
                      <a:srgbClr val="FFEFD1"/>
                    </a:gs>
                    <a:gs pos="64999">
                      <a:srgbClr val="F0EBD5"/>
                    </a:gs>
                    <a:gs pos="100000">
                      <a:srgbClr val="D1C39F"/>
                    </a:gs>
                  </a:gsLst>
                  <a:path path="shape">
                    <a:fillToRect l="50000" t="50000" r="50000" b="50000"/>
                  </a:path>
                </a:gradFill>
                <a:ln w="63500">
                  <a:pattFill prst="pct40">
                    <a:fgClr>
                      <a:schemeClr val="tx1"/>
                    </a:fgClr>
                    <a:bgClr>
                      <a:srgbClr val="FFFFFF"/>
                    </a:bgClr>
                  </a:pattFill>
                  <a:miter lim="800000"/>
                  <a:headEnd/>
                  <a:tailEnd/>
                </a:ln>
              </p:spPr>
              <p:txBody>
                <a:bodyPr lIns="12700" tIns="12700" rIns="12700" bIns="12700" anchor="ctr" anchorCtr="1"/>
                <a:lstStyle/>
                <a:p>
                  <a:pPr marL="342900" indent="-342900" algn="just">
                    <a:spcBef>
                      <a:spcPct val="20000"/>
                    </a:spcBef>
                  </a:pPr>
                  <a:r>
                    <a:rPr lang="zh-CN" altLang="en-US" b="1">
                      <a:solidFill>
                        <a:srgbClr val="993300"/>
                      </a:solidFill>
                      <a:latin typeface="Times New Roman" pitchFamily="18" charset="0"/>
                    </a:rPr>
                    <a:t>模块</a:t>
                  </a:r>
                  <a:r>
                    <a:rPr lang="en-US" altLang="zh-CN" b="1">
                      <a:solidFill>
                        <a:srgbClr val="993300"/>
                      </a:solidFill>
                      <a:latin typeface="Times New Roman" pitchFamily="18" charset="0"/>
                    </a:rPr>
                    <a:t>C</a:t>
                  </a:r>
                </a:p>
              </p:txBody>
            </p:sp>
          </p:grpSp>
          <p:grpSp>
            <p:nvGrpSpPr>
              <p:cNvPr id="6" name="组合 16"/>
              <p:cNvGrpSpPr>
                <a:grpSpLocks/>
              </p:cNvGrpSpPr>
              <p:nvPr/>
            </p:nvGrpSpPr>
            <p:grpSpPr bwMode="auto">
              <a:xfrm>
                <a:off x="1799" y="4267"/>
                <a:ext cx="7201" cy="3692"/>
                <a:chOff x="1799" y="4267"/>
                <a:chExt cx="7201" cy="3692"/>
              </a:xfrm>
            </p:grpSpPr>
            <p:sp>
              <p:nvSpPr>
                <p:cNvPr id="39955" name="矩形 17"/>
                <p:cNvSpPr>
                  <a:spLocks noChangeArrowheads="1"/>
                </p:cNvSpPr>
                <p:nvPr/>
              </p:nvSpPr>
              <p:spPr bwMode="auto">
                <a:xfrm>
                  <a:off x="4319" y="4267"/>
                  <a:ext cx="961" cy="417"/>
                </a:xfrm>
                <a:prstGeom prst="rect">
                  <a:avLst/>
                </a:prstGeom>
                <a:gradFill rotWithShape="1">
                  <a:gsLst>
                    <a:gs pos="0">
                      <a:srgbClr val="FFEFD1"/>
                    </a:gs>
                    <a:gs pos="64999">
                      <a:srgbClr val="F0EBD5"/>
                    </a:gs>
                    <a:gs pos="100000">
                      <a:srgbClr val="D1C39F"/>
                    </a:gs>
                  </a:gsLst>
                  <a:path path="shape">
                    <a:fillToRect l="50000" t="50000" r="50000" b="50000"/>
                  </a:path>
                </a:gradFill>
                <a:ln w="63500">
                  <a:pattFill prst="pct40">
                    <a:fgClr>
                      <a:schemeClr val="tx1"/>
                    </a:fgClr>
                    <a:bgClr>
                      <a:srgbClr val="FFFFFF"/>
                    </a:bgClr>
                  </a:pattFill>
                  <a:miter lim="800000"/>
                  <a:headEnd/>
                  <a:tailEnd/>
                </a:ln>
              </p:spPr>
              <p:txBody>
                <a:bodyPr lIns="12700" tIns="12700" rIns="12700" bIns="12700" anchor="ctr" anchorCtr="1"/>
                <a:lstStyle/>
                <a:p>
                  <a:pPr marL="342900" indent="-342900" algn="just">
                    <a:spcBef>
                      <a:spcPct val="20000"/>
                    </a:spcBef>
                  </a:pPr>
                  <a:r>
                    <a:rPr lang="zh-CN" altLang="en-US" b="1" dirty="0">
                      <a:solidFill>
                        <a:srgbClr val="993300"/>
                      </a:solidFill>
                      <a:latin typeface="Times New Roman" pitchFamily="18" charset="0"/>
                    </a:rPr>
                    <a:t>主模块</a:t>
                  </a:r>
                </a:p>
              </p:txBody>
            </p:sp>
            <p:grpSp>
              <p:nvGrpSpPr>
                <p:cNvPr id="7" name="组合 18"/>
                <p:cNvGrpSpPr>
                  <a:grpSpLocks/>
                </p:cNvGrpSpPr>
                <p:nvPr/>
              </p:nvGrpSpPr>
              <p:grpSpPr bwMode="auto">
                <a:xfrm>
                  <a:off x="1799" y="5336"/>
                  <a:ext cx="7201" cy="2623"/>
                  <a:chOff x="1799" y="5336"/>
                  <a:chExt cx="7201" cy="2623"/>
                </a:xfrm>
              </p:grpSpPr>
              <p:grpSp>
                <p:nvGrpSpPr>
                  <p:cNvPr id="8" name="组合 19"/>
                  <p:cNvGrpSpPr>
                    <a:grpSpLocks/>
                  </p:cNvGrpSpPr>
                  <p:nvPr/>
                </p:nvGrpSpPr>
                <p:grpSpPr bwMode="auto">
                  <a:xfrm>
                    <a:off x="1799" y="5817"/>
                    <a:ext cx="7201" cy="2142"/>
                    <a:chOff x="1799" y="5817"/>
                    <a:chExt cx="7201" cy="2142"/>
                  </a:xfrm>
                </p:grpSpPr>
                <p:grpSp>
                  <p:nvGrpSpPr>
                    <p:cNvPr id="9" name="组合 20"/>
                    <p:cNvGrpSpPr>
                      <a:grpSpLocks/>
                    </p:cNvGrpSpPr>
                    <p:nvPr/>
                  </p:nvGrpSpPr>
                  <p:grpSpPr bwMode="auto">
                    <a:xfrm>
                      <a:off x="1799" y="5817"/>
                      <a:ext cx="7201" cy="417"/>
                      <a:chOff x="0" y="0"/>
                      <a:chExt cx="20000" cy="20000"/>
                    </a:xfrm>
                  </p:grpSpPr>
                  <p:sp>
                    <p:nvSpPr>
                      <p:cNvPr id="39981" name="矩形 21"/>
                      <p:cNvSpPr>
                        <a:spLocks noChangeArrowheads="1"/>
                      </p:cNvSpPr>
                      <p:nvPr/>
                    </p:nvSpPr>
                    <p:spPr bwMode="auto">
                      <a:xfrm>
                        <a:off x="0" y="0"/>
                        <a:ext cx="2669" cy="20000"/>
                      </a:xfrm>
                      <a:prstGeom prst="rect">
                        <a:avLst/>
                      </a:prstGeom>
                      <a:gradFill rotWithShape="1">
                        <a:gsLst>
                          <a:gs pos="0">
                            <a:srgbClr val="FFEFD1"/>
                          </a:gs>
                          <a:gs pos="64999">
                            <a:srgbClr val="F0EBD5"/>
                          </a:gs>
                          <a:gs pos="100000">
                            <a:srgbClr val="D1C39F"/>
                          </a:gs>
                        </a:gsLst>
                        <a:path path="shape">
                          <a:fillToRect l="50000" t="50000" r="50000" b="50000"/>
                        </a:path>
                      </a:gradFill>
                      <a:ln w="63500">
                        <a:pattFill prst="pct40">
                          <a:fgClr>
                            <a:schemeClr val="tx1"/>
                          </a:fgClr>
                          <a:bgClr>
                            <a:srgbClr val="FFFFFF"/>
                          </a:bgClr>
                        </a:pattFill>
                        <a:miter lim="800000"/>
                        <a:headEnd/>
                        <a:tailEnd/>
                      </a:ln>
                    </p:spPr>
                    <p:txBody>
                      <a:bodyPr lIns="12700" tIns="12700" rIns="12700" bIns="12700" anchor="ctr" anchorCtr="1"/>
                      <a:lstStyle/>
                      <a:p>
                        <a:pPr marL="342900" indent="-342900" algn="just">
                          <a:spcBef>
                            <a:spcPct val="20000"/>
                          </a:spcBef>
                        </a:pPr>
                        <a:r>
                          <a:rPr lang="zh-CN" altLang="en-US" b="1">
                            <a:solidFill>
                              <a:srgbClr val="993300"/>
                            </a:solidFill>
                            <a:latin typeface="Times New Roman" pitchFamily="18" charset="0"/>
                          </a:rPr>
                          <a:t>模块</a:t>
                        </a:r>
                        <a:r>
                          <a:rPr lang="en-US" altLang="zh-CN" b="1">
                            <a:solidFill>
                              <a:srgbClr val="993300"/>
                            </a:solidFill>
                            <a:latin typeface="Times New Roman" pitchFamily="18" charset="0"/>
                          </a:rPr>
                          <a:t>Ai</a:t>
                        </a:r>
                      </a:p>
                    </p:txBody>
                  </p:sp>
                  <p:sp>
                    <p:nvSpPr>
                      <p:cNvPr id="39982" name="矩形 22"/>
                      <p:cNvSpPr>
                        <a:spLocks noChangeArrowheads="1"/>
                      </p:cNvSpPr>
                      <p:nvPr/>
                    </p:nvSpPr>
                    <p:spPr bwMode="auto">
                      <a:xfrm>
                        <a:off x="3333" y="0"/>
                        <a:ext cx="2669" cy="20000"/>
                      </a:xfrm>
                      <a:prstGeom prst="rect">
                        <a:avLst/>
                      </a:prstGeom>
                      <a:gradFill rotWithShape="1">
                        <a:gsLst>
                          <a:gs pos="0">
                            <a:srgbClr val="FFEFD1"/>
                          </a:gs>
                          <a:gs pos="64999">
                            <a:srgbClr val="F0EBD5"/>
                          </a:gs>
                          <a:gs pos="100000">
                            <a:srgbClr val="D1C39F"/>
                          </a:gs>
                        </a:gsLst>
                        <a:path path="shape">
                          <a:fillToRect l="50000" t="50000" r="50000" b="50000"/>
                        </a:path>
                      </a:gradFill>
                      <a:ln w="63500">
                        <a:pattFill prst="pct40">
                          <a:fgClr>
                            <a:schemeClr val="tx1"/>
                          </a:fgClr>
                          <a:bgClr>
                            <a:srgbClr val="FFFFFF"/>
                          </a:bgClr>
                        </a:pattFill>
                        <a:miter lim="800000"/>
                        <a:headEnd/>
                        <a:tailEnd/>
                      </a:ln>
                    </p:spPr>
                    <p:txBody>
                      <a:bodyPr lIns="12700" tIns="12700" rIns="12700" bIns="12700" anchor="ctr" anchorCtr="1"/>
                      <a:lstStyle/>
                      <a:p>
                        <a:pPr marL="342900" indent="-342900" algn="just">
                          <a:spcBef>
                            <a:spcPct val="20000"/>
                          </a:spcBef>
                        </a:pPr>
                        <a:r>
                          <a:rPr lang="zh-CN" altLang="en-US" b="1" dirty="0">
                            <a:solidFill>
                              <a:srgbClr val="993300"/>
                            </a:solidFill>
                            <a:latin typeface="Times New Roman" pitchFamily="18" charset="0"/>
                          </a:rPr>
                          <a:t>模块</a:t>
                        </a:r>
                        <a:r>
                          <a:rPr lang="en-US" altLang="zh-CN" b="1" dirty="0" err="1">
                            <a:solidFill>
                              <a:srgbClr val="993300"/>
                            </a:solidFill>
                            <a:latin typeface="Times New Roman" pitchFamily="18" charset="0"/>
                          </a:rPr>
                          <a:t>Aj</a:t>
                        </a:r>
                        <a:endParaRPr lang="en-US" altLang="zh-CN" b="1" dirty="0">
                          <a:solidFill>
                            <a:srgbClr val="993300"/>
                          </a:solidFill>
                          <a:latin typeface="Times New Roman" pitchFamily="18" charset="0"/>
                        </a:endParaRPr>
                      </a:p>
                    </p:txBody>
                  </p:sp>
                  <p:sp>
                    <p:nvSpPr>
                      <p:cNvPr id="39983" name="矩形 23"/>
                      <p:cNvSpPr>
                        <a:spLocks noChangeArrowheads="1"/>
                      </p:cNvSpPr>
                      <p:nvPr/>
                    </p:nvSpPr>
                    <p:spPr bwMode="auto">
                      <a:xfrm>
                        <a:off x="6999" y="0"/>
                        <a:ext cx="2669" cy="20000"/>
                      </a:xfrm>
                      <a:prstGeom prst="rect">
                        <a:avLst/>
                      </a:prstGeom>
                      <a:gradFill rotWithShape="1">
                        <a:gsLst>
                          <a:gs pos="0">
                            <a:srgbClr val="FFEFD1"/>
                          </a:gs>
                          <a:gs pos="64999">
                            <a:srgbClr val="F0EBD5"/>
                          </a:gs>
                          <a:gs pos="100000">
                            <a:srgbClr val="D1C39F"/>
                          </a:gs>
                        </a:gsLst>
                        <a:path path="shape">
                          <a:fillToRect l="50000" t="50000" r="50000" b="50000"/>
                        </a:path>
                      </a:gradFill>
                      <a:ln w="63500">
                        <a:pattFill prst="pct40">
                          <a:fgClr>
                            <a:schemeClr val="tx1"/>
                          </a:fgClr>
                          <a:bgClr>
                            <a:srgbClr val="FFFFFF"/>
                          </a:bgClr>
                        </a:pattFill>
                        <a:miter lim="800000"/>
                        <a:headEnd/>
                        <a:tailEnd/>
                      </a:ln>
                    </p:spPr>
                    <p:txBody>
                      <a:bodyPr lIns="12700" tIns="12700" rIns="12700" bIns="12700" anchor="ctr" anchorCtr="1"/>
                      <a:lstStyle/>
                      <a:p>
                        <a:pPr marL="342900" indent="-342900" algn="just">
                          <a:spcBef>
                            <a:spcPct val="20000"/>
                          </a:spcBef>
                        </a:pPr>
                        <a:r>
                          <a:rPr lang="zh-CN" altLang="en-US" b="1">
                            <a:solidFill>
                              <a:srgbClr val="993300"/>
                            </a:solidFill>
                            <a:latin typeface="Times New Roman" pitchFamily="18" charset="0"/>
                          </a:rPr>
                          <a:t>模块</a:t>
                        </a:r>
                        <a:r>
                          <a:rPr lang="en-US" altLang="zh-CN" b="1">
                            <a:solidFill>
                              <a:srgbClr val="993300"/>
                            </a:solidFill>
                            <a:latin typeface="Times New Roman" pitchFamily="18" charset="0"/>
                          </a:rPr>
                          <a:t>Bk</a:t>
                        </a:r>
                      </a:p>
                    </p:txBody>
                  </p:sp>
                  <p:sp>
                    <p:nvSpPr>
                      <p:cNvPr id="39984" name="矩形 24"/>
                      <p:cNvSpPr>
                        <a:spLocks noChangeArrowheads="1"/>
                      </p:cNvSpPr>
                      <p:nvPr/>
                    </p:nvSpPr>
                    <p:spPr bwMode="auto">
                      <a:xfrm>
                        <a:off x="14331" y="0"/>
                        <a:ext cx="2669" cy="20000"/>
                      </a:xfrm>
                      <a:prstGeom prst="rect">
                        <a:avLst/>
                      </a:prstGeom>
                      <a:gradFill rotWithShape="1">
                        <a:gsLst>
                          <a:gs pos="0">
                            <a:srgbClr val="FFEFD1"/>
                          </a:gs>
                          <a:gs pos="64999">
                            <a:srgbClr val="F0EBD5"/>
                          </a:gs>
                          <a:gs pos="100000">
                            <a:srgbClr val="D1C39F"/>
                          </a:gs>
                        </a:gsLst>
                        <a:path path="shape">
                          <a:fillToRect l="50000" t="50000" r="50000" b="50000"/>
                        </a:path>
                      </a:gradFill>
                      <a:ln w="63500">
                        <a:pattFill prst="pct40">
                          <a:fgClr>
                            <a:schemeClr val="tx1"/>
                          </a:fgClr>
                          <a:bgClr>
                            <a:srgbClr val="FFFFFF"/>
                          </a:bgClr>
                        </a:pattFill>
                        <a:miter lim="800000"/>
                        <a:headEnd/>
                        <a:tailEnd/>
                      </a:ln>
                    </p:spPr>
                    <p:txBody>
                      <a:bodyPr lIns="12700" tIns="12700" rIns="12700" bIns="12700" anchor="ctr" anchorCtr="1"/>
                      <a:lstStyle/>
                      <a:p>
                        <a:pPr marL="342900" indent="-342900" algn="just">
                          <a:spcBef>
                            <a:spcPct val="20000"/>
                          </a:spcBef>
                        </a:pPr>
                        <a:r>
                          <a:rPr lang="zh-CN" altLang="en-US" b="1">
                            <a:solidFill>
                              <a:srgbClr val="993300"/>
                            </a:solidFill>
                            <a:latin typeface="Times New Roman" pitchFamily="18" charset="0"/>
                          </a:rPr>
                          <a:t>模块</a:t>
                        </a:r>
                        <a:r>
                          <a:rPr lang="en-US" altLang="zh-CN" b="1">
                            <a:solidFill>
                              <a:srgbClr val="993300"/>
                            </a:solidFill>
                            <a:latin typeface="Times New Roman" pitchFamily="18" charset="0"/>
                          </a:rPr>
                          <a:t>Cm</a:t>
                        </a:r>
                      </a:p>
                    </p:txBody>
                  </p:sp>
                  <p:sp>
                    <p:nvSpPr>
                      <p:cNvPr id="39985" name="矩形 25"/>
                      <p:cNvSpPr>
                        <a:spLocks noChangeArrowheads="1"/>
                      </p:cNvSpPr>
                      <p:nvPr/>
                    </p:nvSpPr>
                    <p:spPr bwMode="auto">
                      <a:xfrm>
                        <a:off x="17331" y="0"/>
                        <a:ext cx="2669" cy="20000"/>
                      </a:xfrm>
                      <a:prstGeom prst="rect">
                        <a:avLst/>
                      </a:prstGeom>
                      <a:gradFill rotWithShape="1">
                        <a:gsLst>
                          <a:gs pos="0">
                            <a:srgbClr val="FFEFD1"/>
                          </a:gs>
                          <a:gs pos="64999">
                            <a:srgbClr val="F0EBD5"/>
                          </a:gs>
                          <a:gs pos="100000">
                            <a:srgbClr val="D1C39F"/>
                          </a:gs>
                        </a:gsLst>
                        <a:path path="shape">
                          <a:fillToRect l="50000" t="50000" r="50000" b="50000"/>
                        </a:path>
                      </a:gradFill>
                      <a:ln w="63500">
                        <a:pattFill prst="pct40">
                          <a:fgClr>
                            <a:schemeClr val="tx1"/>
                          </a:fgClr>
                          <a:bgClr>
                            <a:srgbClr val="FFFFFF"/>
                          </a:bgClr>
                        </a:pattFill>
                        <a:miter lim="800000"/>
                        <a:headEnd/>
                        <a:tailEnd/>
                      </a:ln>
                    </p:spPr>
                    <p:txBody>
                      <a:bodyPr lIns="12700" tIns="12700" rIns="12700" bIns="12700" anchor="ctr" anchorCtr="1"/>
                      <a:lstStyle/>
                      <a:p>
                        <a:pPr marL="342900" indent="-342900" algn="just">
                          <a:spcBef>
                            <a:spcPct val="20000"/>
                          </a:spcBef>
                        </a:pPr>
                        <a:r>
                          <a:rPr lang="zh-CN" altLang="en-US" b="1">
                            <a:solidFill>
                              <a:srgbClr val="993300"/>
                            </a:solidFill>
                            <a:latin typeface="Times New Roman" pitchFamily="18" charset="0"/>
                          </a:rPr>
                          <a:t>模块</a:t>
                        </a:r>
                        <a:r>
                          <a:rPr lang="en-US" altLang="zh-CN" b="1">
                            <a:solidFill>
                              <a:srgbClr val="993300"/>
                            </a:solidFill>
                            <a:latin typeface="Times New Roman" pitchFamily="18" charset="0"/>
                          </a:rPr>
                          <a:t>Cn</a:t>
                        </a:r>
                      </a:p>
                    </p:txBody>
                  </p:sp>
                  <p:sp>
                    <p:nvSpPr>
                      <p:cNvPr id="39986" name="矩形 26"/>
                      <p:cNvSpPr>
                        <a:spLocks noChangeArrowheads="1"/>
                      </p:cNvSpPr>
                      <p:nvPr/>
                    </p:nvSpPr>
                    <p:spPr bwMode="auto">
                      <a:xfrm>
                        <a:off x="10998" y="0"/>
                        <a:ext cx="2670" cy="20000"/>
                      </a:xfrm>
                      <a:prstGeom prst="rect">
                        <a:avLst/>
                      </a:prstGeom>
                      <a:gradFill rotWithShape="1">
                        <a:gsLst>
                          <a:gs pos="0">
                            <a:srgbClr val="FFEFD1"/>
                          </a:gs>
                          <a:gs pos="64999">
                            <a:srgbClr val="F0EBD5"/>
                          </a:gs>
                          <a:gs pos="100000">
                            <a:srgbClr val="D1C39F"/>
                          </a:gs>
                        </a:gsLst>
                        <a:path path="shape">
                          <a:fillToRect l="50000" t="50000" r="50000" b="50000"/>
                        </a:path>
                      </a:gradFill>
                      <a:ln w="63500">
                        <a:pattFill prst="pct40">
                          <a:fgClr>
                            <a:schemeClr val="tx1"/>
                          </a:fgClr>
                          <a:bgClr>
                            <a:srgbClr val="FFFFFF"/>
                          </a:bgClr>
                        </a:pattFill>
                        <a:miter lim="800000"/>
                        <a:headEnd/>
                        <a:tailEnd/>
                      </a:ln>
                    </p:spPr>
                    <p:txBody>
                      <a:bodyPr lIns="12700" tIns="12700" rIns="12700" bIns="12700" anchor="ctr" anchorCtr="1"/>
                      <a:lstStyle/>
                      <a:p>
                        <a:pPr marL="342900" indent="-342900" algn="just">
                          <a:spcBef>
                            <a:spcPct val="20000"/>
                          </a:spcBef>
                        </a:pPr>
                        <a:r>
                          <a:rPr lang="zh-CN" altLang="en-US" b="1">
                            <a:solidFill>
                              <a:srgbClr val="993300"/>
                            </a:solidFill>
                            <a:latin typeface="Times New Roman" pitchFamily="18" charset="0"/>
                          </a:rPr>
                          <a:t>模块</a:t>
                        </a:r>
                        <a:r>
                          <a:rPr lang="en-US" altLang="zh-CN" b="1">
                            <a:solidFill>
                              <a:srgbClr val="993300"/>
                            </a:solidFill>
                            <a:latin typeface="Times New Roman" pitchFamily="18" charset="0"/>
                          </a:rPr>
                          <a:t>Cx</a:t>
                        </a:r>
                      </a:p>
                    </p:txBody>
                  </p:sp>
                </p:grpSp>
                <p:grpSp>
                  <p:nvGrpSpPr>
                    <p:cNvPr id="10" name="组合 27"/>
                    <p:cNvGrpSpPr>
                      <a:grpSpLocks/>
                    </p:cNvGrpSpPr>
                    <p:nvPr/>
                  </p:nvGrpSpPr>
                  <p:grpSpPr bwMode="auto">
                    <a:xfrm>
                      <a:off x="2159" y="6507"/>
                      <a:ext cx="6121" cy="1452"/>
                      <a:chOff x="2159" y="6507"/>
                      <a:chExt cx="6121" cy="1452"/>
                    </a:xfrm>
                  </p:grpSpPr>
                  <p:grpSp>
                    <p:nvGrpSpPr>
                      <p:cNvPr id="11" name="组合 28"/>
                      <p:cNvGrpSpPr>
                        <a:grpSpLocks/>
                      </p:cNvGrpSpPr>
                      <p:nvPr/>
                    </p:nvGrpSpPr>
                    <p:grpSpPr bwMode="auto">
                      <a:xfrm>
                        <a:off x="2519" y="6507"/>
                        <a:ext cx="4921" cy="418"/>
                        <a:chOff x="2" y="0"/>
                        <a:chExt cx="19996" cy="20000"/>
                      </a:xfrm>
                    </p:grpSpPr>
                    <p:sp>
                      <p:nvSpPr>
                        <p:cNvPr id="39978" name="矩形 29"/>
                        <p:cNvSpPr>
                          <a:spLocks noChangeArrowheads="1"/>
                        </p:cNvSpPr>
                        <p:nvPr/>
                      </p:nvSpPr>
                      <p:spPr bwMode="auto">
                        <a:xfrm>
                          <a:off x="7316" y="0"/>
                          <a:ext cx="3905" cy="19952"/>
                        </a:xfrm>
                        <a:prstGeom prst="rect">
                          <a:avLst/>
                        </a:prstGeom>
                        <a:gradFill rotWithShape="1">
                          <a:gsLst>
                            <a:gs pos="0">
                              <a:srgbClr val="FFEFD1"/>
                            </a:gs>
                            <a:gs pos="64999">
                              <a:srgbClr val="F0EBD5"/>
                            </a:gs>
                            <a:gs pos="100000">
                              <a:srgbClr val="D1C39F"/>
                            </a:gs>
                          </a:gsLst>
                          <a:path path="shape">
                            <a:fillToRect l="50000" t="50000" r="50000" b="50000"/>
                          </a:path>
                        </a:gradFill>
                        <a:ln w="63500">
                          <a:pattFill prst="pct40">
                            <a:fgClr>
                              <a:schemeClr val="tx1"/>
                            </a:fgClr>
                            <a:bgClr>
                              <a:srgbClr val="FFFFFF"/>
                            </a:bgClr>
                          </a:pattFill>
                          <a:miter lim="800000"/>
                          <a:headEnd/>
                          <a:tailEnd/>
                        </a:ln>
                      </p:spPr>
                      <p:txBody>
                        <a:bodyPr lIns="12700" tIns="12700" rIns="12700" bIns="12700" anchor="ctr" anchorCtr="1"/>
                        <a:lstStyle/>
                        <a:p>
                          <a:pPr marL="342900" indent="-342900" algn="just">
                            <a:spcBef>
                              <a:spcPct val="20000"/>
                            </a:spcBef>
                          </a:pPr>
                          <a:r>
                            <a:rPr lang="zh-CN" altLang="en-US" b="1">
                              <a:solidFill>
                                <a:srgbClr val="993300"/>
                              </a:solidFill>
                              <a:latin typeface="Times New Roman" pitchFamily="18" charset="0"/>
                            </a:rPr>
                            <a:t>模块</a:t>
                          </a:r>
                          <a:r>
                            <a:rPr lang="en-US" altLang="zh-CN" b="1">
                              <a:solidFill>
                                <a:srgbClr val="993300"/>
                              </a:solidFill>
                              <a:latin typeface="Times New Roman" pitchFamily="18" charset="0"/>
                            </a:rPr>
                            <a:t>Gb</a:t>
                          </a:r>
                        </a:p>
                      </p:txBody>
                    </p:sp>
                    <p:sp>
                      <p:nvSpPr>
                        <p:cNvPr id="39979" name="矩形 30"/>
                        <p:cNvSpPr>
                          <a:spLocks noChangeArrowheads="1"/>
                        </p:cNvSpPr>
                        <p:nvPr/>
                      </p:nvSpPr>
                      <p:spPr bwMode="auto">
                        <a:xfrm>
                          <a:off x="2" y="48"/>
                          <a:ext cx="3905" cy="19952"/>
                        </a:xfrm>
                        <a:prstGeom prst="rect">
                          <a:avLst/>
                        </a:prstGeom>
                        <a:gradFill rotWithShape="1">
                          <a:gsLst>
                            <a:gs pos="0">
                              <a:srgbClr val="FFEFD1"/>
                            </a:gs>
                            <a:gs pos="64999">
                              <a:srgbClr val="F0EBD5"/>
                            </a:gs>
                            <a:gs pos="100000">
                              <a:srgbClr val="D1C39F"/>
                            </a:gs>
                          </a:gsLst>
                          <a:path path="shape">
                            <a:fillToRect l="50000" t="50000" r="50000" b="50000"/>
                          </a:path>
                        </a:gradFill>
                        <a:ln w="63500">
                          <a:pattFill prst="pct40">
                            <a:fgClr>
                              <a:schemeClr val="tx1"/>
                            </a:fgClr>
                            <a:bgClr>
                              <a:srgbClr val="FFFFFF"/>
                            </a:bgClr>
                          </a:pattFill>
                          <a:miter lim="800000"/>
                          <a:headEnd/>
                          <a:tailEnd/>
                        </a:ln>
                      </p:spPr>
                      <p:txBody>
                        <a:bodyPr lIns="12700" tIns="12700" rIns="12700" bIns="12700" anchor="ctr" anchorCtr="1"/>
                        <a:lstStyle/>
                        <a:p>
                          <a:pPr marL="342900" indent="-342900" algn="just">
                            <a:spcBef>
                              <a:spcPct val="20000"/>
                            </a:spcBef>
                          </a:pPr>
                          <a:r>
                            <a:rPr lang="zh-CN" altLang="en-US" b="1">
                              <a:solidFill>
                                <a:srgbClr val="993300"/>
                              </a:solidFill>
                              <a:latin typeface="Times New Roman" pitchFamily="18" charset="0"/>
                            </a:rPr>
                            <a:t>模块</a:t>
                          </a:r>
                          <a:r>
                            <a:rPr lang="en-US" altLang="zh-CN" b="1">
                              <a:solidFill>
                                <a:srgbClr val="993300"/>
                              </a:solidFill>
                              <a:latin typeface="Times New Roman" pitchFamily="18" charset="0"/>
                            </a:rPr>
                            <a:t>Ga</a:t>
                          </a:r>
                        </a:p>
                      </p:txBody>
                    </p:sp>
                    <p:sp>
                      <p:nvSpPr>
                        <p:cNvPr id="39980" name="矩形 31"/>
                        <p:cNvSpPr>
                          <a:spLocks noChangeArrowheads="1"/>
                        </p:cNvSpPr>
                        <p:nvPr/>
                      </p:nvSpPr>
                      <p:spPr bwMode="auto">
                        <a:xfrm>
                          <a:off x="16093" y="0"/>
                          <a:ext cx="3905" cy="19952"/>
                        </a:xfrm>
                        <a:prstGeom prst="rect">
                          <a:avLst/>
                        </a:prstGeom>
                        <a:gradFill rotWithShape="1">
                          <a:gsLst>
                            <a:gs pos="0">
                              <a:srgbClr val="FFEFD1"/>
                            </a:gs>
                            <a:gs pos="64999">
                              <a:srgbClr val="F0EBD5"/>
                            </a:gs>
                            <a:gs pos="100000">
                              <a:srgbClr val="D1C39F"/>
                            </a:gs>
                          </a:gsLst>
                          <a:path path="shape">
                            <a:fillToRect l="50000" t="50000" r="50000" b="50000"/>
                          </a:path>
                        </a:gradFill>
                        <a:ln w="63500">
                          <a:pattFill prst="pct40">
                            <a:fgClr>
                              <a:schemeClr val="tx1"/>
                            </a:fgClr>
                            <a:bgClr>
                              <a:srgbClr val="FFFFFF"/>
                            </a:bgClr>
                          </a:pattFill>
                          <a:miter lim="800000"/>
                          <a:headEnd/>
                          <a:tailEnd/>
                        </a:ln>
                      </p:spPr>
                      <p:txBody>
                        <a:bodyPr lIns="12700" tIns="12700" rIns="12700" bIns="12700" anchor="ctr" anchorCtr="1"/>
                        <a:lstStyle/>
                        <a:p>
                          <a:pPr marL="342900" indent="-342900" algn="just">
                            <a:spcBef>
                              <a:spcPct val="20000"/>
                            </a:spcBef>
                          </a:pPr>
                          <a:r>
                            <a:rPr lang="zh-CN" altLang="en-US" b="1">
                              <a:solidFill>
                                <a:srgbClr val="993300"/>
                              </a:solidFill>
                              <a:latin typeface="Times New Roman" pitchFamily="18" charset="0"/>
                            </a:rPr>
                            <a:t>模块</a:t>
                          </a:r>
                          <a:r>
                            <a:rPr lang="en-US" altLang="zh-CN" b="1">
                              <a:solidFill>
                                <a:srgbClr val="993300"/>
                              </a:solidFill>
                              <a:latin typeface="Times New Roman" pitchFamily="18" charset="0"/>
                            </a:rPr>
                            <a:t>Gc</a:t>
                          </a:r>
                        </a:p>
                      </p:txBody>
                    </p:sp>
                  </p:grpSp>
                  <p:grpSp>
                    <p:nvGrpSpPr>
                      <p:cNvPr id="12" name="组合 32"/>
                      <p:cNvGrpSpPr>
                        <a:grpSpLocks/>
                      </p:cNvGrpSpPr>
                      <p:nvPr/>
                    </p:nvGrpSpPr>
                    <p:grpSpPr bwMode="auto">
                      <a:xfrm>
                        <a:off x="2159" y="7213"/>
                        <a:ext cx="6121" cy="746"/>
                        <a:chOff x="2159" y="7213"/>
                        <a:chExt cx="6121" cy="746"/>
                      </a:xfrm>
                    </p:grpSpPr>
                    <p:grpSp>
                      <p:nvGrpSpPr>
                        <p:cNvPr id="13" name="组合 33"/>
                        <p:cNvGrpSpPr>
                          <a:grpSpLocks/>
                        </p:cNvGrpSpPr>
                        <p:nvPr/>
                      </p:nvGrpSpPr>
                      <p:grpSpPr bwMode="auto">
                        <a:xfrm>
                          <a:off x="2999" y="7542"/>
                          <a:ext cx="4081" cy="417"/>
                          <a:chOff x="0" y="0"/>
                          <a:chExt cx="20002" cy="20000"/>
                        </a:xfrm>
                      </p:grpSpPr>
                      <p:sp>
                        <p:nvSpPr>
                          <p:cNvPr id="39975" name="矩形 34"/>
                          <p:cNvSpPr>
                            <a:spLocks noChangeArrowheads="1"/>
                          </p:cNvSpPr>
                          <p:nvPr/>
                        </p:nvSpPr>
                        <p:spPr bwMode="auto">
                          <a:xfrm>
                            <a:off x="0" y="0"/>
                            <a:ext cx="4710" cy="20000"/>
                          </a:xfrm>
                          <a:prstGeom prst="rect">
                            <a:avLst/>
                          </a:prstGeom>
                          <a:gradFill rotWithShape="1">
                            <a:gsLst>
                              <a:gs pos="0">
                                <a:srgbClr val="FFEFD1"/>
                              </a:gs>
                              <a:gs pos="64999">
                                <a:srgbClr val="F0EBD5"/>
                              </a:gs>
                              <a:gs pos="100000">
                                <a:srgbClr val="D1C39F"/>
                              </a:gs>
                            </a:gsLst>
                            <a:path path="shape">
                              <a:fillToRect l="50000" t="50000" r="50000" b="50000"/>
                            </a:path>
                          </a:gradFill>
                          <a:ln w="63500">
                            <a:pattFill prst="pct40">
                              <a:fgClr>
                                <a:schemeClr val="tx1"/>
                              </a:fgClr>
                              <a:bgClr>
                                <a:srgbClr val="FFFFFF"/>
                              </a:bgClr>
                            </a:pattFill>
                            <a:miter lim="800000"/>
                            <a:headEnd/>
                            <a:tailEnd/>
                          </a:ln>
                        </p:spPr>
                        <p:txBody>
                          <a:bodyPr lIns="12700" tIns="12700" rIns="12700" bIns="12700" anchor="ctr" anchorCtr="1"/>
                          <a:lstStyle/>
                          <a:p>
                            <a:pPr marL="342900" indent="-342900" algn="just">
                              <a:spcBef>
                                <a:spcPct val="20000"/>
                              </a:spcBef>
                            </a:pPr>
                            <a:r>
                              <a:rPr lang="zh-CN" altLang="en-US" b="1">
                                <a:solidFill>
                                  <a:srgbClr val="993300"/>
                                </a:solidFill>
                                <a:latin typeface="Times New Roman" pitchFamily="18" charset="0"/>
                              </a:rPr>
                              <a:t>模块</a:t>
                            </a:r>
                            <a:r>
                              <a:rPr lang="en-US" altLang="zh-CN" b="1">
                                <a:solidFill>
                                  <a:srgbClr val="993300"/>
                                </a:solidFill>
                                <a:latin typeface="Times New Roman" pitchFamily="18" charset="0"/>
                              </a:rPr>
                              <a:t>Gi</a:t>
                            </a:r>
                          </a:p>
                        </p:txBody>
                      </p:sp>
                      <p:sp>
                        <p:nvSpPr>
                          <p:cNvPr id="39976" name="矩形 35"/>
                          <p:cNvSpPr>
                            <a:spLocks noChangeArrowheads="1"/>
                          </p:cNvSpPr>
                          <p:nvPr/>
                        </p:nvSpPr>
                        <p:spPr bwMode="auto">
                          <a:xfrm>
                            <a:off x="8234" y="0"/>
                            <a:ext cx="4710" cy="20000"/>
                          </a:xfrm>
                          <a:prstGeom prst="rect">
                            <a:avLst/>
                          </a:prstGeom>
                          <a:gradFill rotWithShape="1">
                            <a:gsLst>
                              <a:gs pos="0">
                                <a:srgbClr val="FFEFD1"/>
                              </a:gs>
                              <a:gs pos="64999">
                                <a:srgbClr val="F0EBD5"/>
                              </a:gs>
                              <a:gs pos="100000">
                                <a:srgbClr val="D1C39F"/>
                              </a:gs>
                            </a:gsLst>
                            <a:path path="shape">
                              <a:fillToRect l="50000" t="50000" r="50000" b="50000"/>
                            </a:path>
                          </a:gradFill>
                          <a:ln w="63500">
                            <a:pattFill prst="pct40">
                              <a:fgClr>
                                <a:schemeClr val="tx1"/>
                              </a:fgClr>
                              <a:bgClr>
                                <a:srgbClr val="FFFFFF"/>
                              </a:bgClr>
                            </a:pattFill>
                            <a:miter lim="800000"/>
                            <a:headEnd/>
                            <a:tailEnd/>
                          </a:ln>
                        </p:spPr>
                        <p:txBody>
                          <a:bodyPr lIns="12700" tIns="12700" rIns="12700" bIns="12700" anchor="ctr" anchorCtr="1"/>
                          <a:lstStyle/>
                          <a:p>
                            <a:pPr marL="342900" indent="-342900" algn="just">
                              <a:spcBef>
                                <a:spcPct val="20000"/>
                              </a:spcBef>
                            </a:pPr>
                            <a:r>
                              <a:rPr lang="zh-CN" altLang="en-US" b="1">
                                <a:solidFill>
                                  <a:srgbClr val="993300"/>
                                </a:solidFill>
                                <a:latin typeface="Times New Roman" pitchFamily="18" charset="0"/>
                              </a:rPr>
                              <a:t>模块</a:t>
                            </a:r>
                            <a:r>
                              <a:rPr lang="en-US" altLang="zh-CN" b="1">
                                <a:solidFill>
                                  <a:srgbClr val="993300"/>
                                </a:solidFill>
                                <a:latin typeface="Times New Roman" pitchFamily="18" charset="0"/>
                              </a:rPr>
                              <a:t>Gj</a:t>
                            </a:r>
                          </a:p>
                        </p:txBody>
                      </p:sp>
                      <p:sp>
                        <p:nvSpPr>
                          <p:cNvPr id="39977" name="矩形 36"/>
                          <p:cNvSpPr>
                            <a:spLocks noChangeArrowheads="1"/>
                          </p:cNvSpPr>
                          <p:nvPr/>
                        </p:nvSpPr>
                        <p:spPr bwMode="auto">
                          <a:xfrm>
                            <a:off x="15292" y="0"/>
                            <a:ext cx="4710" cy="20000"/>
                          </a:xfrm>
                          <a:prstGeom prst="rect">
                            <a:avLst/>
                          </a:prstGeom>
                          <a:gradFill rotWithShape="1">
                            <a:gsLst>
                              <a:gs pos="0">
                                <a:srgbClr val="FFEFD1"/>
                              </a:gs>
                              <a:gs pos="64999">
                                <a:srgbClr val="F0EBD5"/>
                              </a:gs>
                              <a:gs pos="100000">
                                <a:srgbClr val="D1C39F"/>
                              </a:gs>
                            </a:gsLst>
                            <a:path path="shape">
                              <a:fillToRect l="50000" t="50000" r="50000" b="50000"/>
                            </a:path>
                          </a:gradFill>
                          <a:ln w="63500">
                            <a:pattFill prst="pct40">
                              <a:fgClr>
                                <a:schemeClr val="tx1"/>
                              </a:fgClr>
                              <a:bgClr>
                                <a:srgbClr val="FFFFFF"/>
                              </a:bgClr>
                            </a:pattFill>
                            <a:miter lim="800000"/>
                            <a:headEnd/>
                            <a:tailEnd/>
                          </a:ln>
                        </p:spPr>
                        <p:txBody>
                          <a:bodyPr lIns="12700" tIns="12700" rIns="12700" bIns="12700" anchor="ctr" anchorCtr="1"/>
                          <a:lstStyle/>
                          <a:p>
                            <a:pPr marL="342900" indent="-342900" algn="just">
                              <a:spcBef>
                                <a:spcPct val="20000"/>
                              </a:spcBef>
                            </a:pPr>
                            <a:r>
                              <a:rPr lang="zh-CN" altLang="en-US" b="1">
                                <a:solidFill>
                                  <a:srgbClr val="993300"/>
                                </a:solidFill>
                                <a:latin typeface="Times New Roman" pitchFamily="18" charset="0"/>
                              </a:rPr>
                              <a:t>模块</a:t>
                            </a:r>
                            <a:r>
                              <a:rPr lang="en-US" altLang="zh-CN" b="1">
                                <a:solidFill>
                                  <a:srgbClr val="993300"/>
                                </a:solidFill>
                                <a:latin typeface="Times New Roman" pitchFamily="18" charset="0"/>
                              </a:rPr>
                              <a:t>Gk</a:t>
                            </a:r>
                          </a:p>
                        </p:txBody>
                      </p:sp>
                    </p:grpSp>
                    <p:grpSp>
                      <p:nvGrpSpPr>
                        <p:cNvPr id="14" name="组合 37"/>
                        <p:cNvGrpSpPr>
                          <a:grpSpLocks/>
                        </p:cNvGrpSpPr>
                        <p:nvPr/>
                      </p:nvGrpSpPr>
                      <p:grpSpPr bwMode="auto">
                        <a:xfrm>
                          <a:off x="2159" y="7213"/>
                          <a:ext cx="6121" cy="313"/>
                          <a:chOff x="0" y="0"/>
                          <a:chExt cx="20000" cy="20032"/>
                        </a:xfrm>
                      </p:grpSpPr>
                      <p:sp>
                        <p:nvSpPr>
                          <p:cNvPr id="39971" name="直线 38"/>
                          <p:cNvSpPr>
                            <a:spLocks noChangeShapeType="1"/>
                          </p:cNvSpPr>
                          <p:nvPr/>
                        </p:nvSpPr>
                        <p:spPr bwMode="auto">
                          <a:xfrm>
                            <a:off x="0" y="0"/>
                            <a:ext cx="20000" cy="64"/>
                          </a:xfrm>
                          <a:prstGeom prst="line">
                            <a:avLst/>
                          </a:prstGeom>
                          <a:noFill/>
                          <a:ln w="63500">
                            <a:pattFill prst="pct40">
                              <a:fgClr>
                                <a:schemeClr val="tx1"/>
                              </a:fgClr>
                              <a:bgClr>
                                <a:srgbClr val="FFFFFF"/>
                              </a:bgClr>
                            </a:pattFill>
                            <a:round/>
                            <a:headEnd type="none" w="sm" len="lg"/>
                            <a:tailEnd type="none" w="sm" len="lg"/>
                          </a:ln>
                        </p:spPr>
                        <p:txBody>
                          <a:bodyPr anchor="ctr" anchorCtr="1"/>
                          <a:lstStyle/>
                          <a:p>
                            <a:endParaRPr lang="zh-CN" altLang="en-US"/>
                          </a:p>
                        </p:txBody>
                      </p:sp>
                      <p:sp>
                        <p:nvSpPr>
                          <p:cNvPr id="39972" name="直线 39"/>
                          <p:cNvSpPr>
                            <a:spLocks noChangeShapeType="1"/>
                          </p:cNvSpPr>
                          <p:nvPr/>
                        </p:nvSpPr>
                        <p:spPr bwMode="auto">
                          <a:xfrm>
                            <a:off x="4313" y="0"/>
                            <a:ext cx="3" cy="20032"/>
                          </a:xfrm>
                          <a:prstGeom prst="line">
                            <a:avLst/>
                          </a:prstGeom>
                          <a:noFill/>
                          <a:ln w="63500">
                            <a:pattFill prst="pct40">
                              <a:fgClr>
                                <a:schemeClr val="tx1"/>
                              </a:fgClr>
                              <a:bgClr>
                                <a:srgbClr val="FFFFFF"/>
                              </a:bgClr>
                            </a:pattFill>
                            <a:round/>
                            <a:headEnd type="none" w="sm" len="lg"/>
                            <a:tailEnd type="none" w="sm" len="lg"/>
                          </a:ln>
                        </p:spPr>
                        <p:txBody>
                          <a:bodyPr anchor="ctr" anchorCtr="1"/>
                          <a:lstStyle/>
                          <a:p>
                            <a:endParaRPr lang="zh-CN" altLang="en-US"/>
                          </a:p>
                        </p:txBody>
                      </p:sp>
                      <p:sp>
                        <p:nvSpPr>
                          <p:cNvPr id="39973" name="直线 40"/>
                          <p:cNvSpPr>
                            <a:spLocks noChangeShapeType="1"/>
                          </p:cNvSpPr>
                          <p:nvPr/>
                        </p:nvSpPr>
                        <p:spPr bwMode="auto">
                          <a:xfrm>
                            <a:off x="9802" y="0"/>
                            <a:ext cx="4" cy="20032"/>
                          </a:xfrm>
                          <a:prstGeom prst="line">
                            <a:avLst/>
                          </a:prstGeom>
                          <a:noFill/>
                          <a:ln w="63500">
                            <a:pattFill prst="pct40">
                              <a:fgClr>
                                <a:schemeClr val="tx1"/>
                              </a:fgClr>
                              <a:bgClr>
                                <a:srgbClr val="FFFFFF"/>
                              </a:bgClr>
                            </a:pattFill>
                            <a:round/>
                            <a:headEnd type="none" w="sm" len="lg"/>
                            <a:tailEnd type="none" w="sm" len="lg"/>
                          </a:ln>
                        </p:spPr>
                        <p:txBody>
                          <a:bodyPr anchor="ctr" anchorCtr="1"/>
                          <a:lstStyle/>
                          <a:p>
                            <a:endParaRPr lang="zh-CN" altLang="en-US"/>
                          </a:p>
                        </p:txBody>
                      </p:sp>
                      <p:sp>
                        <p:nvSpPr>
                          <p:cNvPr id="39974" name="直线 41"/>
                          <p:cNvSpPr>
                            <a:spLocks noChangeShapeType="1"/>
                          </p:cNvSpPr>
                          <p:nvPr/>
                        </p:nvSpPr>
                        <p:spPr bwMode="auto">
                          <a:xfrm>
                            <a:off x="14507" y="0"/>
                            <a:ext cx="4" cy="20032"/>
                          </a:xfrm>
                          <a:prstGeom prst="line">
                            <a:avLst/>
                          </a:prstGeom>
                          <a:noFill/>
                          <a:ln w="63500">
                            <a:pattFill prst="pct40">
                              <a:fgClr>
                                <a:schemeClr val="tx1"/>
                              </a:fgClr>
                              <a:bgClr>
                                <a:srgbClr val="FFFFFF"/>
                              </a:bgClr>
                            </a:pattFill>
                            <a:round/>
                            <a:headEnd type="none" w="sm" len="lg"/>
                            <a:tailEnd type="none" w="sm" len="lg"/>
                          </a:ln>
                        </p:spPr>
                        <p:txBody>
                          <a:bodyPr anchor="ctr" anchorCtr="1"/>
                          <a:lstStyle/>
                          <a:p>
                            <a:endParaRPr lang="zh-CN" altLang="en-US"/>
                          </a:p>
                        </p:txBody>
                      </p:sp>
                    </p:grpSp>
                  </p:grpSp>
                </p:grpSp>
              </p:grpSp>
              <p:grpSp>
                <p:nvGrpSpPr>
                  <p:cNvPr id="15" name="组合 42"/>
                  <p:cNvGrpSpPr>
                    <a:grpSpLocks/>
                  </p:cNvGrpSpPr>
                  <p:nvPr/>
                </p:nvGrpSpPr>
                <p:grpSpPr bwMode="auto">
                  <a:xfrm>
                    <a:off x="6359" y="5336"/>
                    <a:ext cx="2161" cy="1873"/>
                    <a:chOff x="0" y="0"/>
                    <a:chExt cx="19449" cy="20000"/>
                  </a:xfrm>
                </p:grpSpPr>
                <p:sp>
                  <p:nvSpPr>
                    <p:cNvPr id="39959" name="直线 43"/>
                    <p:cNvSpPr>
                      <a:spLocks noChangeShapeType="1"/>
                    </p:cNvSpPr>
                    <p:nvPr/>
                  </p:nvSpPr>
                  <p:spPr bwMode="auto">
                    <a:xfrm>
                      <a:off x="0" y="2232"/>
                      <a:ext cx="9" cy="3342"/>
                    </a:xfrm>
                    <a:prstGeom prst="line">
                      <a:avLst/>
                    </a:prstGeom>
                    <a:noFill/>
                    <a:ln w="63500">
                      <a:pattFill prst="pct40">
                        <a:fgClr>
                          <a:schemeClr val="tx1"/>
                        </a:fgClr>
                        <a:bgClr>
                          <a:srgbClr val="FFFFFF"/>
                        </a:bgClr>
                      </a:pattFill>
                      <a:round/>
                      <a:headEnd type="none" w="sm" len="lg"/>
                      <a:tailEnd type="none" w="sm" len="lg"/>
                    </a:ln>
                  </p:spPr>
                  <p:txBody>
                    <a:bodyPr anchor="ctr" anchorCtr="1"/>
                    <a:lstStyle/>
                    <a:p>
                      <a:endParaRPr lang="zh-CN" altLang="en-US"/>
                    </a:p>
                  </p:txBody>
                </p:sp>
                <p:sp>
                  <p:nvSpPr>
                    <p:cNvPr id="39960" name="直线 44"/>
                    <p:cNvSpPr>
                      <a:spLocks noChangeShapeType="1"/>
                    </p:cNvSpPr>
                    <p:nvPr/>
                  </p:nvSpPr>
                  <p:spPr bwMode="auto">
                    <a:xfrm>
                      <a:off x="4320" y="2232"/>
                      <a:ext cx="9" cy="10005"/>
                    </a:xfrm>
                    <a:prstGeom prst="line">
                      <a:avLst/>
                    </a:prstGeom>
                    <a:noFill/>
                    <a:ln w="63500">
                      <a:pattFill prst="pct40">
                        <a:fgClr>
                          <a:schemeClr val="tx1"/>
                        </a:fgClr>
                        <a:bgClr>
                          <a:srgbClr val="FFFFFF"/>
                        </a:bgClr>
                      </a:pattFill>
                      <a:round/>
                      <a:headEnd type="none" w="sm" len="lg"/>
                      <a:tailEnd type="none" w="sm" len="lg"/>
                    </a:ln>
                  </p:spPr>
                  <p:txBody>
                    <a:bodyPr anchor="ctr" anchorCtr="1"/>
                    <a:lstStyle/>
                    <a:p>
                      <a:endParaRPr lang="zh-CN" altLang="en-US"/>
                    </a:p>
                  </p:txBody>
                </p:sp>
                <p:sp>
                  <p:nvSpPr>
                    <p:cNvPr id="39961" name="直线 45"/>
                    <p:cNvSpPr>
                      <a:spLocks noChangeShapeType="1"/>
                    </p:cNvSpPr>
                    <p:nvPr/>
                  </p:nvSpPr>
                  <p:spPr bwMode="auto">
                    <a:xfrm>
                      <a:off x="6480" y="2232"/>
                      <a:ext cx="9" cy="3342"/>
                    </a:xfrm>
                    <a:prstGeom prst="line">
                      <a:avLst/>
                    </a:prstGeom>
                    <a:noFill/>
                    <a:ln w="63500">
                      <a:pattFill prst="pct40">
                        <a:fgClr>
                          <a:schemeClr val="tx1"/>
                        </a:fgClr>
                        <a:bgClr>
                          <a:srgbClr val="FFFFFF"/>
                        </a:bgClr>
                      </a:pattFill>
                      <a:round/>
                      <a:headEnd type="none" w="sm" len="lg"/>
                      <a:tailEnd type="none" w="sm" len="lg"/>
                    </a:ln>
                  </p:spPr>
                  <p:txBody>
                    <a:bodyPr anchor="ctr" anchorCtr="1"/>
                    <a:lstStyle/>
                    <a:p>
                      <a:endParaRPr lang="zh-CN" altLang="en-US"/>
                    </a:p>
                  </p:txBody>
                </p:sp>
                <p:sp>
                  <p:nvSpPr>
                    <p:cNvPr id="39962" name="直线 46"/>
                    <p:cNvSpPr>
                      <a:spLocks noChangeShapeType="1"/>
                    </p:cNvSpPr>
                    <p:nvPr/>
                  </p:nvSpPr>
                  <p:spPr bwMode="auto">
                    <a:xfrm>
                      <a:off x="7560" y="11"/>
                      <a:ext cx="11889" cy="11"/>
                    </a:xfrm>
                    <a:prstGeom prst="line">
                      <a:avLst/>
                    </a:prstGeom>
                    <a:noFill/>
                    <a:ln w="63500">
                      <a:pattFill prst="pct40">
                        <a:fgClr>
                          <a:schemeClr val="tx1"/>
                        </a:fgClr>
                        <a:bgClr>
                          <a:srgbClr val="FFFFFF"/>
                        </a:bgClr>
                      </a:pattFill>
                      <a:round/>
                      <a:headEnd type="none" w="sm" len="lg"/>
                      <a:tailEnd type="none" w="sm" len="lg"/>
                    </a:ln>
                  </p:spPr>
                  <p:txBody>
                    <a:bodyPr anchor="ctr" anchorCtr="1"/>
                    <a:lstStyle/>
                    <a:p>
                      <a:endParaRPr lang="zh-CN" altLang="en-US"/>
                    </a:p>
                  </p:txBody>
                </p:sp>
                <p:sp>
                  <p:nvSpPr>
                    <p:cNvPr id="39963" name="直线 47"/>
                    <p:cNvSpPr>
                      <a:spLocks noChangeShapeType="1"/>
                    </p:cNvSpPr>
                    <p:nvPr/>
                  </p:nvSpPr>
                  <p:spPr bwMode="auto">
                    <a:xfrm>
                      <a:off x="19440" y="0"/>
                      <a:ext cx="9" cy="5563"/>
                    </a:xfrm>
                    <a:prstGeom prst="line">
                      <a:avLst/>
                    </a:prstGeom>
                    <a:noFill/>
                    <a:ln w="63500">
                      <a:pattFill prst="pct40">
                        <a:fgClr>
                          <a:schemeClr val="tx1"/>
                        </a:fgClr>
                        <a:bgClr>
                          <a:srgbClr val="FFFFFF"/>
                        </a:bgClr>
                      </a:pattFill>
                      <a:round/>
                      <a:headEnd type="none" w="sm" len="lg"/>
                      <a:tailEnd type="none" w="sm" len="lg"/>
                    </a:ln>
                  </p:spPr>
                  <p:txBody>
                    <a:bodyPr anchor="ctr" anchorCtr="1"/>
                    <a:lstStyle/>
                    <a:p>
                      <a:endParaRPr lang="zh-CN" altLang="en-US"/>
                    </a:p>
                  </p:txBody>
                </p:sp>
                <p:sp>
                  <p:nvSpPr>
                    <p:cNvPr id="39964" name="直线 48"/>
                    <p:cNvSpPr>
                      <a:spLocks noChangeShapeType="1"/>
                    </p:cNvSpPr>
                    <p:nvPr/>
                  </p:nvSpPr>
                  <p:spPr bwMode="auto">
                    <a:xfrm>
                      <a:off x="4320" y="16658"/>
                      <a:ext cx="9" cy="3342"/>
                    </a:xfrm>
                    <a:prstGeom prst="line">
                      <a:avLst/>
                    </a:prstGeom>
                    <a:noFill/>
                    <a:ln w="63500">
                      <a:pattFill prst="pct40">
                        <a:fgClr>
                          <a:schemeClr val="tx1"/>
                        </a:fgClr>
                        <a:bgClr>
                          <a:srgbClr val="FFFFFF"/>
                        </a:bgClr>
                      </a:pattFill>
                      <a:round/>
                      <a:headEnd type="none" w="sm" len="lg"/>
                      <a:tailEnd type="none" w="sm" len="lg"/>
                    </a:ln>
                  </p:spPr>
                  <p:txBody>
                    <a:bodyPr anchor="ctr" anchorCtr="1"/>
                    <a:lstStyle/>
                    <a:p>
                      <a:endParaRPr lang="zh-CN" altLang="en-US"/>
                    </a:p>
                  </p:txBody>
                </p:sp>
              </p:grpSp>
            </p:grpSp>
          </p:grpSp>
        </p:grpSp>
        <p:sp>
          <p:nvSpPr>
            <p:cNvPr id="39944" name="直线 49"/>
            <p:cNvSpPr>
              <a:spLocks noChangeShapeType="1"/>
            </p:cNvSpPr>
            <p:nvPr/>
          </p:nvSpPr>
          <p:spPr bwMode="auto">
            <a:xfrm>
              <a:off x="696" y="2498"/>
              <a:ext cx="1" cy="737"/>
            </a:xfrm>
            <a:prstGeom prst="line">
              <a:avLst/>
            </a:prstGeom>
            <a:noFill/>
            <a:ln w="63500">
              <a:pattFill prst="pct40">
                <a:fgClr>
                  <a:schemeClr val="tx1"/>
                </a:fgClr>
                <a:bgClr>
                  <a:srgbClr val="FFFFFF"/>
                </a:bgClr>
              </a:pattFill>
              <a:round/>
              <a:headEnd type="none" w="sm" len="lg"/>
              <a:tailEnd type="none" w="sm" len="lg"/>
            </a:ln>
          </p:spPr>
          <p:txBody>
            <a:bodyPr anchor="ctr" anchorCtr="1"/>
            <a:lstStyle/>
            <a:p>
              <a:endParaRPr lang="zh-CN" altLang="en-US"/>
            </a:p>
          </p:txBody>
        </p:sp>
        <p:sp>
          <p:nvSpPr>
            <p:cNvPr id="39945" name="直线 50"/>
            <p:cNvSpPr>
              <a:spLocks noChangeShapeType="1"/>
            </p:cNvSpPr>
            <p:nvPr/>
          </p:nvSpPr>
          <p:spPr bwMode="auto">
            <a:xfrm>
              <a:off x="1747" y="2498"/>
              <a:ext cx="1" cy="737"/>
            </a:xfrm>
            <a:prstGeom prst="line">
              <a:avLst/>
            </a:prstGeom>
            <a:noFill/>
            <a:ln w="63500">
              <a:pattFill prst="pct40">
                <a:fgClr>
                  <a:schemeClr val="tx1"/>
                </a:fgClr>
                <a:bgClr>
                  <a:srgbClr val="FFFFFF"/>
                </a:bgClr>
              </a:pattFill>
              <a:round/>
              <a:headEnd type="none" w="sm" len="lg"/>
              <a:tailEnd type="none" w="sm" len="lg"/>
            </a:ln>
          </p:spPr>
          <p:txBody>
            <a:bodyPr anchor="ctr" anchorCtr="1"/>
            <a:lstStyle/>
            <a:p>
              <a:endParaRPr lang="zh-CN" altLang="en-US"/>
            </a:p>
          </p:txBody>
        </p:sp>
        <p:sp>
          <p:nvSpPr>
            <p:cNvPr id="39946" name="直线 51"/>
            <p:cNvSpPr>
              <a:spLocks noChangeShapeType="1"/>
            </p:cNvSpPr>
            <p:nvPr/>
          </p:nvSpPr>
          <p:spPr bwMode="auto">
            <a:xfrm>
              <a:off x="3284" y="2498"/>
              <a:ext cx="0" cy="737"/>
            </a:xfrm>
            <a:prstGeom prst="line">
              <a:avLst/>
            </a:prstGeom>
            <a:noFill/>
            <a:ln w="63500">
              <a:pattFill prst="pct40">
                <a:fgClr>
                  <a:schemeClr val="tx1"/>
                </a:fgClr>
                <a:bgClr>
                  <a:srgbClr val="FFFFFF"/>
                </a:bgClr>
              </a:pattFill>
              <a:round/>
              <a:headEnd type="none" w="sm" len="lg"/>
              <a:tailEnd type="none" w="sm" len="lg"/>
            </a:ln>
          </p:spPr>
          <p:txBody>
            <a:bodyPr anchor="ctr" anchorCtr="1"/>
            <a:lstStyle/>
            <a:p>
              <a:endParaRPr lang="zh-CN" altLang="en-US"/>
            </a:p>
          </p:txBody>
        </p:sp>
        <p:sp>
          <p:nvSpPr>
            <p:cNvPr id="39947" name="直线 52"/>
            <p:cNvSpPr>
              <a:spLocks noChangeShapeType="1"/>
            </p:cNvSpPr>
            <p:nvPr/>
          </p:nvSpPr>
          <p:spPr bwMode="auto">
            <a:xfrm>
              <a:off x="4416" y="2498"/>
              <a:ext cx="1" cy="737"/>
            </a:xfrm>
            <a:prstGeom prst="line">
              <a:avLst/>
            </a:prstGeom>
            <a:noFill/>
            <a:ln w="63500">
              <a:pattFill prst="pct40">
                <a:fgClr>
                  <a:schemeClr val="tx1"/>
                </a:fgClr>
                <a:bgClr>
                  <a:srgbClr val="FFFFFF"/>
                </a:bgClr>
              </a:pattFill>
              <a:round/>
              <a:headEnd type="none" w="sm" len="lg"/>
              <a:tailEnd type="none" w="sm" len="lg"/>
            </a:ln>
          </p:spPr>
          <p:txBody>
            <a:bodyPr anchor="ctr" anchorCtr="1"/>
            <a:lstStyle/>
            <a:p>
              <a:endParaRPr lang="zh-CN" altLang="en-US"/>
            </a:p>
          </p:txBody>
        </p:sp>
        <p:sp>
          <p:nvSpPr>
            <p:cNvPr id="39948" name="直线 53"/>
            <p:cNvSpPr>
              <a:spLocks noChangeShapeType="1"/>
            </p:cNvSpPr>
            <p:nvPr/>
          </p:nvSpPr>
          <p:spPr bwMode="auto">
            <a:xfrm>
              <a:off x="4820" y="2498"/>
              <a:ext cx="1" cy="737"/>
            </a:xfrm>
            <a:prstGeom prst="line">
              <a:avLst/>
            </a:prstGeom>
            <a:noFill/>
            <a:ln w="63500">
              <a:pattFill prst="pct40">
                <a:fgClr>
                  <a:schemeClr val="tx1"/>
                </a:fgClr>
                <a:bgClr>
                  <a:srgbClr val="FFFFFF"/>
                </a:bgClr>
              </a:pattFill>
              <a:round/>
              <a:headEnd type="none" w="sm" len="lg"/>
              <a:tailEnd type="none" w="sm" len="lg"/>
            </a:ln>
          </p:spPr>
          <p:txBody>
            <a:bodyPr anchor="ctr" anchorCtr="1"/>
            <a:lstStyle/>
            <a:p>
              <a:endParaRPr lang="zh-CN" altLang="en-US"/>
            </a:p>
          </p:txBody>
        </p:sp>
        <p:sp>
          <p:nvSpPr>
            <p:cNvPr id="39949" name="直线 54"/>
            <p:cNvSpPr>
              <a:spLocks noChangeShapeType="1"/>
            </p:cNvSpPr>
            <p:nvPr/>
          </p:nvSpPr>
          <p:spPr bwMode="auto">
            <a:xfrm>
              <a:off x="2799" y="2335"/>
              <a:ext cx="162" cy="0"/>
            </a:xfrm>
            <a:prstGeom prst="line">
              <a:avLst/>
            </a:prstGeom>
            <a:noFill/>
            <a:ln w="63500">
              <a:pattFill prst="pct40">
                <a:fgClr>
                  <a:schemeClr val="tx1"/>
                </a:fgClr>
                <a:bgClr>
                  <a:srgbClr val="FFFFFF"/>
                </a:bgClr>
              </a:pattFill>
              <a:round/>
              <a:headEnd type="none" w="sm" len="lg"/>
              <a:tailEnd type="none" w="sm" len="lg"/>
            </a:ln>
          </p:spPr>
          <p:txBody>
            <a:bodyPr anchor="ctr" anchorCtr="1"/>
            <a:lstStyle/>
            <a:p>
              <a:endParaRPr lang="zh-CN" altLang="en-US"/>
            </a:p>
          </p:txBody>
        </p:sp>
        <p:sp>
          <p:nvSpPr>
            <p:cNvPr id="39950" name="直线 55"/>
            <p:cNvSpPr>
              <a:spLocks noChangeShapeType="1"/>
            </p:cNvSpPr>
            <p:nvPr/>
          </p:nvSpPr>
          <p:spPr bwMode="auto">
            <a:xfrm>
              <a:off x="2960" y="2335"/>
              <a:ext cx="1" cy="900"/>
            </a:xfrm>
            <a:prstGeom prst="line">
              <a:avLst/>
            </a:prstGeom>
            <a:noFill/>
            <a:ln w="63500">
              <a:pattFill prst="pct40">
                <a:fgClr>
                  <a:schemeClr val="tx1"/>
                </a:fgClr>
                <a:bgClr>
                  <a:srgbClr val="FFFFFF"/>
                </a:bgClr>
              </a:pattFill>
              <a:round/>
              <a:headEnd type="none" w="sm" len="lg"/>
              <a:tailEnd type="none" w="sm" len="lg"/>
            </a:ln>
          </p:spPr>
          <p:txBody>
            <a:bodyPr anchor="ctr" anchorCtr="1"/>
            <a:lstStyle/>
            <a:p>
              <a:endParaRPr lang="zh-CN" altLang="en-US"/>
            </a:p>
          </p:txBody>
        </p:sp>
        <p:sp>
          <p:nvSpPr>
            <p:cNvPr id="39951" name="直线 56"/>
            <p:cNvSpPr>
              <a:spLocks noChangeShapeType="1"/>
            </p:cNvSpPr>
            <p:nvPr/>
          </p:nvSpPr>
          <p:spPr bwMode="auto">
            <a:xfrm>
              <a:off x="1586" y="1681"/>
              <a:ext cx="566" cy="1"/>
            </a:xfrm>
            <a:prstGeom prst="line">
              <a:avLst/>
            </a:prstGeom>
            <a:noFill/>
            <a:ln w="63500">
              <a:pattFill prst="pct40">
                <a:fgClr>
                  <a:schemeClr val="tx1"/>
                </a:fgClr>
                <a:bgClr>
                  <a:srgbClr val="FFFFFF"/>
                </a:bgClr>
              </a:pattFill>
              <a:round/>
              <a:headEnd type="none" w="sm" len="lg"/>
              <a:tailEnd type="none" w="sm" len="lg"/>
            </a:ln>
          </p:spPr>
          <p:txBody>
            <a:bodyPr anchor="ctr" anchorCtr="1"/>
            <a:lstStyle/>
            <a:p>
              <a:endParaRPr lang="zh-CN" altLang="en-US"/>
            </a:p>
          </p:txBody>
        </p:sp>
        <p:sp>
          <p:nvSpPr>
            <p:cNvPr id="39952" name="直线 57"/>
            <p:cNvSpPr>
              <a:spLocks noChangeShapeType="1"/>
            </p:cNvSpPr>
            <p:nvPr/>
          </p:nvSpPr>
          <p:spPr bwMode="auto">
            <a:xfrm>
              <a:off x="1990" y="1681"/>
              <a:ext cx="1" cy="1555"/>
            </a:xfrm>
            <a:prstGeom prst="line">
              <a:avLst/>
            </a:prstGeom>
            <a:noFill/>
            <a:ln w="63500">
              <a:pattFill prst="pct40">
                <a:fgClr>
                  <a:schemeClr val="tx1"/>
                </a:fgClr>
                <a:bgClr>
                  <a:srgbClr val="FFFFFF"/>
                </a:bgClr>
              </a:pattFill>
              <a:round/>
              <a:headEnd type="none" w="sm" len="lg"/>
              <a:tailEnd type="none" w="sm" len="lg"/>
            </a:ln>
          </p:spPr>
          <p:txBody>
            <a:bodyPr anchor="ctr" anchorCtr="1"/>
            <a:lstStyle/>
            <a:p>
              <a:endParaRPr lang="zh-CN" altLang="en-US"/>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4500594"/>
          </a:xfrm>
        </p:spPr>
        <p:txBody>
          <a:bodyPr/>
          <a:lstStyle/>
          <a:p>
            <a:pPr algn="just"/>
            <a:r>
              <a:rPr lang="zh-CN" altLang="en-US" sz="2000" dirty="0" smtClean="0">
                <a:solidFill>
                  <a:srgbClr val="FF0000"/>
                </a:solidFill>
                <a:latin typeface="Times New Roman" pitchFamily="18" charset="0"/>
              </a:rPr>
              <a:t>结构化设计的问题</a:t>
            </a:r>
            <a:r>
              <a:rPr lang="en-US" altLang="zh-CN" sz="2000" dirty="0" smtClean="0">
                <a:solidFill>
                  <a:srgbClr val="FF0000"/>
                </a:solidFill>
                <a:latin typeface="Arial" charset="0"/>
              </a:rPr>
              <a:t>——</a:t>
            </a:r>
            <a:r>
              <a:rPr lang="zh-CN" altLang="en-US" sz="2000" dirty="0" smtClean="0">
                <a:solidFill>
                  <a:srgbClr val="FF0000"/>
                </a:solidFill>
                <a:latin typeface="Times New Roman" pitchFamily="18" charset="0"/>
              </a:rPr>
              <a:t>数据和算法分离</a:t>
            </a:r>
            <a:r>
              <a:rPr lang="zh-CN" altLang="en-US" sz="2000" dirty="0" smtClean="0">
                <a:latin typeface="Times New Roman" pitchFamily="18" charset="0"/>
              </a:rPr>
              <a:t>，程序数据和操作数据的函数是分离的。</a:t>
            </a:r>
            <a:endParaRPr lang="zh-CN" altLang="en-US" sz="1800" dirty="0" smtClean="0"/>
          </a:p>
          <a:p>
            <a:pPr lvl="1">
              <a:lnSpc>
                <a:spcPct val="125000"/>
              </a:lnSpc>
            </a:pPr>
            <a:endParaRPr lang="zh-CN" altLang="en-US" sz="1600" dirty="0" smtClean="0">
              <a:solidFill>
                <a:srgbClr val="FF0000"/>
              </a:solidFill>
            </a:endParaRPr>
          </a:p>
          <a:p>
            <a:pPr lvl="1">
              <a:lnSpc>
                <a:spcPct val="125000"/>
              </a:lnSpc>
            </a:pPr>
            <a:endParaRPr lang="zh-CN" altLang="en-US" sz="1600" dirty="0" smtClean="0"/>
          </a:p>
          <a:p>
            <a:pPr eaLnBrk="1" hangingPunct="1">
              <a:lnSpc>
                <a:spcPct val="125000"/>
              </a:lnSpc>
            </a:pPr>
            <a:endParaRPr lang="zh-CN" altLang="en-US" sz="1800" dirty="0" smtClean="0"/>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2.</a:t>
            </a:r>
            <a:r>
              <a:rPr lang="zh-CN" altLang="en-US" sz="3600" dirty="0" smtClean="0"/>
              <a:t>面向过程的程序设计</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29</a:t>
            </a:fld>
            <a:endParaRPr lang="zh-CN" altLang="en-US" dirty="0"/>
          </a:p>
        </p:txBody>
      </p:sp>
      <p:sp>
        <p:nvSpPr>
          <p:cNvPr id="6" name="Freeform 2"/>
          <p:cNvSpPr>
            <a:spLocks/>
          </p:cNvSpPr>
          <p:nvPr/>
        </p:nvSpPr>
        <p:spPr bwMode="auto">
          <a:xfrm>
            <a:off x="5248275" y="1992324"/>
            <a:ext cx="1027113" cy="1566863"/>
          </a:xfrm>
          <a:custGeom>
            <a:avLst/>
            <a:gdLst>
              <a:gd name="T0" fmla="*/ 0 w 647"/>
              <a:gd name="T1" fmla="*/ 0 h 987"/>
              <a:gd name="T2" fmla="*/ 435988037 w 647"/>
              <a:gd name="T3" fmla="*/ 279738227 h 987"/>
              <a:gd name="T4" fmla="*/ 556955596 w 647"/>
              <a:gd name="T5" fmla="*/ 398184815 h 987"/>
              <a:gd name="T6" fmla="*/ 614918424 w 647"/>
              <a:gd name="T7" fmla="*/ 458668584 h 987"/>
              <a:gd name="T8" fmla="*/ 1033264565 w 647"/>
              <a:gd name="T9" fmla="*/ 1073586905 h 987"/>
              <a:gd name="T10" fmla="*/ 1509575122 w 647"/>
              <a:gd name="T11" fmla="*/ 1930440304 h 987"/>
              <a:gd name="T12" fmla="*/ 1570058902 w 647"/>
              <a:gd name="T13" fmla="*/ 2147483647 h 987"/>
              <a:gd name="T14" fmla="*/ 1630542681 w 647"/>
              <a:gd name="T15" fmla="*/ 2147483647 h 98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47" h="987">
                <a:moveTo>
                  <a:pt x="0" y="0"/>
                </a:moveTo>
                <a:cubicBezTo>
                  <a:pt x="53" y="43"/>
                  <a:pt x="122" y="65"/>
                  <a:pt x="173" y="111"/>
                </a:cubicBezTo>
                <a:cubicBezTo>
                  <a:pt x="190" y="126"/>
                  <a:pt x="205" y="142"/>
                  <a:pt x="221" y="158"/>
                </a:cubicBezTo>
                <a:cubicBezTo>
                  <a:pt x="229" y="166"/>
                  <a:pt x="244" y="182"/>
                  <a:pt x="244" y="182"/>
                </a:cubicBezTo>
                <a:cubicBezTo>
                  <a:pt x="277" y="276"/>
                  <a:pt x="353" y="347"/>
                  <a:pt x="410" y="426"/>
                </a:cubicBezTo>
                <a:cubicBezTo>
                  <a:pt x="487" y="533"/>
                  <a:pt x="540" y="649"/>
                  <a:pt x="599" y="766"/>
                </a:cubicBezTo>
                <a:cubicBezTo>
                  <a:pt x="611" y="790"/>
                  <a:pt x="615" y="840"/>
                  <a:pt x="623" y="868"/>
                </a:cubicBezTo>
                <a:cubicBezTo>
                  <a:pt x="636" y="914"/>
                  <a:pt x="647" y="938"/>
                  <a:pt x="647" y="987"/>
                </a:cubicBezTo>
              </a:path>
            </a:pathLst>
          </a:custGeom>
          <a:noFill/>
          <a:ln w="3175" cap="flat" cmpd="sng">
            <a:solidFill>
              <a:srgbClr val="0000FF"/>
            </a:solidFill>
            <a:prstDash val="solid"/>
            <a:round/>
            <a:headEnd type="none" w="med" len="med"/>
            <a:tailEnd type="triangle" w="med" len="med"/>
          </a:ln>
          <a:effectLst/>
        </p:spPr>
        <p:txBody>
          <a:bodyPr lIns="92075" tIns="46038" rIns="92075" bIns="46038" anchor="ctr">
            <a:spAutoFit/>
          </a:bodyPr>
          <a:lstStyle/>
          <a:p>
            <a:endParaRPr lang="zh-CN" altLang="en-US"/>
          </a:p>
        </p:txBody>
      </p:sp>
      <p:sp>
        <p:nvSpPr>
          <p:cNvPr id="8" name="Oval 4"/>
          <p:cNvSpPr>
            <a:spLocks noChangeArrowheads="1"/>
          </p:cNvSpPr>
          <p:nvPr/>
        </p:nvSpPr>
        <p:spPr bwMode="auto">
          <a:xfrm>
            <a:off x="5076825" y="1758962"/>
            <a:ext cx="1920875" cy="611187"/>
          </a:xfrm>
          <a:prstGeom prst="ellipse">
            <a:avLst/>
          </a:prstGeom>
          <a:solidFill>
            <a:schemeClr val="accent1"/>
          </a:solidFill>
          <a:ln w="3175">
            <a:solidFill>
              <a:schemeClr val="bg1"/>
            </a:solidFill>
            <a:round/>
            <a:headEnd/>
            <a:tailEnd/>
          </a:ln>
          <a:effectLst/>
        </p:spPr>
        <p:txBody>
          <a:bodyPr wrap="none" lIns="92075" tIns="46038" rIns="92075" bIns="46038" anchor="ctr">
            <a:spAutoFit/>
          </a:bodyPr>
          <a:lstStyle/>
          <a:p>
            <a:pPr algn="ctr"/>
            <a:r>
              <a:rPr kumimoji="1" lang="zh-CN" altLang="en-US" sz="2400" b="1">
                <a:latin typeface="Times New Roman" pitchFamily="18" charset="0"/>
              </a:rPr>
              <a:t>全局变量</a:t>
            </a:r>
          </a:p>
        </p:txBody>
      </p:sp>
      <p:grpSp>
        <p:nvGrpSpPr>
          <p:cNvPr id="4" name="Group 5"/>
          <p:cNvGrpSpPr>
            <a:grpSpLocks/>
          </p:cNvGrpSpPr>
          <p:nvPr/>
        </p:nvGrpSpPr>
        <p:grpSpPr bwMode="auto">
          <a:xfrm>
            <a:off x="2124075" y="3414724"/>
            <a:ext cx="2087563" cy="1657350"/>
            <a:chOff x="612" y="2251"/>
            <a:chExt cx="1315" cy="1270"/>
          </a:xfrm>
        </p:grpSpPr>
        <p:sp>
          <p:nvSpPr>
            <p:cNvPr id="10" name="Rectangle 6"/>
            <p:cNvSpPr>
              <a:spLocks noChangeArrowheads="1"/>
            </p:cNvSpPr>
            <p:nvPr/>
          </p:nvSpPr>
          <p:spPr bwMode="auto">
            <a:xfrm>
              <a:off x="612" y="2251"/>
              <a:ext cx="1315" cy="1270"/>
            </a:xfrm>
            <a:prstGeom prst="rect">
              <a:avLst/>
            </a:prstGeom>
            <a:solidFill>
              <a:schemeClr val="accent1"/>
            </a:solidFill>
            <a:ln w="3175">
              <a:solidFill>
                <a:schemeClr val="bg1"/>
              </a:solidFill>
              <a:miter lim="800000"/>
              <a:headEnd/>
              <a:tailEnd/>
            </a:ln>
            <a:effectLst/>
          </p:spPr>
          <p:txBody>
            <a:bodyPr lIns="92075" tIns="46038" rIns="92075" bIns="46038" anchor="ctr">
              <a:spAutoFit/>
            </a:bodyPr>
            <a:lstStyle/>
            <a:p>
              <a:endParaRPr lang="zh-CN" altLang="en-US"/>
            </a:p>
          </p:txBody>
        </p:sp>
        <p:sp>
          <p:nvSpPr>
            <p:cNvPr id="11" name="Oval 7"/>
            <p:cNvSpPr>
              <a:spLocks noChangeArrowheads="1"/>
            </p:cNvSpPr>
            <p:nvPr/>
          </p:nvSpPr>
          <p:spPr bwMode="auto">
            <a:xfrm>
              <a:off x="656" y="2346"/>
              <a:ext cx="1210" cy="468"/>
            </a:xfrm>
            <a:prstGeom prst="ellipse">
              <a:avLst/>
            </a:prstGeom>
            <a:solidFill>
              <a:srgbClr val="FF9900"/>
            </a:solidFill>
            <a:ln w="3175">
              <a:solidFill>
                <a:schemeClr val="bg1"/>
              </a:solidFill>
              <a:round/>
              <a:headEnd/>
              <a:tailEnd/>
            </a:ln>
            <a:effectLst/>
          </p:spPr>
          <p:txBody>
            <a:bodyPr wrap="none" lIns="92075" tIns="46038" rIns="92075" bIns="46038" anchor="ctr">
              <a:spAutoFit/>
            </a:bodyPr>
            <a:lstStyle/>
            <a:p>
              <a:pPr algn="ctr"/>
              <a:r>
                <a:rPr kumimoji="1" lang="zh-CN" altLang="en-US" sz="2400" b="1">
                  <a:latin typeface="Times New Roman" pitchFamily="18" charset="0"/>
                </a:rPr>
                <a:t>局部变量</a:t>
              </a:r>
            </a:p>
          </p:txBody>
        </p:sp>
        <p:sp>
          <p:nvSpPr>
            <p:cNvPr id="12" name="Text Box 8"/>
            <p:cNvSpPr txBox="1">
              <a:spLocks noChangeArrowheads="1"/>
            </p:cNvSpPr>
            <p:nvPr/>
          </p:nvSpPr>
          <p:spPr bwMode="auto">
            <a:xfrm>
              <a:off x="793" y="3067"/>
              <a:ext cx="1089" cy="351"/>
            </a:xfrm>
            <a:prstGeom prst="rect">
              <a:avLst/>
            </a:prstGeom>
            <a:noFill/>
            <a:ln w="3175">
              <a:noFill/>
              <a:miter lim="800000"/>
              <a:headEnd/>
              <a:tailEnd/>
            </a:ln>
            <a:effectLst/>
          </p:spPr>
          <p:txBody>
            <a:bodyPr lIns="92075" tIns="46038" rIns="92075" bIns="46038">
              <a:spAutoFit/>
            </a:bodyPr>
            <a:lstStyle/>
            <a:p>
              <a:pPr algn="ctr">
                <a:spcBef>
                  <a:spcPct val="50000"/>
                </a:spcBef>
              </a:pPr>
              <a:r>
                <a:rPr kumimoji="1" lang="zh-CN" altLang="en-US" sz="2400" b="1">
                  <a:latin typeface="Times New Roman" pitchFamily="18" charset="0"/>
                </a:rPr>
                <a:t>函数Ａ</a:t>
              </a:r>
            </a:p>
          </p:txBody>
        </p:sp>
      </p:grpSp>
      <p:grpSp>
        <p:nvGrpSpPr>
          <p:cNvPr id="7" name="Group 9"/>
          <p:cNvGrpSpPr>
            <a:grpSpLocks/>
          </p:cNvGrpSpPr>
          <p:nvPr/>
        </p:nvGrpSpPr>
        <p:grpSpPr bwMode="auto">
          <a:xfrm>
            <a:off x="5435600" y="3414724"/>
            <a:ext cx="2087563" cy="1584325"/>
            <a:chOff x="612" y="2251"/>
            <a:chExt cx="1315" cy="1270"/>
          </a:xfrm>
        </p:grpSpPr>
        <p:sp>
          <p:nvSpPr>
            <p:cNvPr id="14" name="Rectangle 10"/>
            <p:cNvSpPr>
              <a:spLocks noChangeArrowheads="1"/>
            </p:cNvSpPr>
            <p:nvPr/>
          </p:nvSpPr>
          <p:spPr bwMode="auto">
            <a:xfrm>
              <a:off x="612" y="2251"/>
              <a:ext cx="1315" cy="1270"/>
            </a:xfrm>
            <a:prstGeom prst="rect">
              <a:avLst/>
            </a:prstGeom>
            <a:solidFill>
              <a:schemeClr val="accent1"/>
            </a:solidFill>
            <a:ln w="3175">
              <a:solidFill>
                <a:schemeClr val="bg1"/>
              </a:solidFill>
              <a:miter lim="800000"/>
              <a:headEnd/>
              <a:tailEnd/>
            </a:ln>
            <a:effectLst/>
          </p:spPr>
          <p:txBody>
            <a:bodyPr lIns="92075" tIns="46038" rIns="92075" bIns="46038" anchor="ctr">
              <a:spAutoFit/>
            </a:bodyPr>
            <a:lstStyle/>
            <a:p>
              <a:endParaRPr lang="zh-CN" altLang="en-US"/>
            </a:p>
          </p:txBody>
        </p:sp>
        <p:sp>
          <p:nvSpPr>
            <p:cNvPr id="15" name="Oval 11"/>
            <p:cNvSpPr>
              <a:spLocks noChangeArrowheads="1"/>
            </p:cNvSpPr>
            <p:nvPr/>
          </p:nvSpPr>
          <p:spPr bwMode="auto">
            <a:xfrm>
              <a:off x="656" y="2335"/>
              <a:ext cx="1210" cy="490"/>
            </a:xfrm>
            <a:prstGeom prst="ellipse">
              <a:avLst/>
            </a:prstGeom>
            <a:solidFill>
              <a:srgbClr val="FF9900"/>
            </a:solidFill>
            <a:ln w="3175">
              <a:solidFill>
                <a:schemeClr val="bg1"/>
              </a:solidFill>
              <a:round/>
              <a:headEnd/>
              <a:tailEnd/>
            </a:ln>
            <a:effectLst/>
          </p:spPr>
          <p:txBody>
            <a:bodyPr wrap="none" lIns="92075" tIns="46038" rIns="92075" bIns="46038" anchor="ctr">
              <a:spAutoFit/>
            </a:bodyPr>
            <a:lstStyle/>
            <a:p>
              <a:pPr algn="ctr"/>
              <a:r>
                <a:rPr kumimoji="1" lang="zh-CN" altLang="en-US" sz="2400" b="1">
                  <a:latin typeface="Times New Roman" pitchFamily="18" charset="0"/>
                </a:rPr>
                <a:t>局部变量</a:t>
              </a:r>
            </a:p>
          </p:txBody>
        </p:sp>
        <p:sp>
          <p:nvSpPr>
            <p:cNvPr id="16" name="Text Box 12"/>
            <p:cNvSpPr txBox="1">
              <a:spLocks noChangeArrowheads="1"/>
            </p:cNvSpPr>
            <p:nvPr/>
          </p:nvSpPr>
          <p:spPr bwMode="auto">
            <a:xfrm>
              <a:off x="793" y="3067"/>
              <a:ext cx="1089" cy="366"/>
            </a:xfrm>
            <a:prstGeom prst="rect">
              <a:avLst/>
            </a:prstGeom>
            <a:noFill/>
            <a:ln w="3175">
              <a:noFill/>
              <a:miter lim="800000"/>
              <a:headEnd/>
              <a:tailEnd/>
            </a:ln>
            <a:effectLst/>
          </p:spPr>
          <p:txBody>
            <a:bodyPr lIns="92075" tIns="46038" rIns="92075" bIns="46038">
              <a:spAutoFit/>
            </a:bodyPr>
            <a:lstStyle/>
            <a:p>
              <a:pPr algn="ctr">
                <a:spcBef>
                  <a:spcPct val="50000"/>
                </a:spcBef>
              </a:pPr>
              <a:r>
                <a:rPr kumimoji="1" lang="zh-CN" altLang="en-US" sz="2400" b="1">
                  <a:latin typeface="Times New Roman" pitchFamily="18" charset="0"/>
                </a:rPr>
                <a:t>函数Ｂ</a:t>
              </a:r>
            </a:p>
          </p:txBody>
        </p:sp>
      </p:grpSp>
      <p:sp>
        <p:nvSpPr>
          <p:cNvPr id="17" name="AutoShape 13"/>
          <p:cNvSpPr>
            <a:spLocks noChangeArrowheads="1"/>
          </p:cNvSpPr>
          <p:nvPr/>
        </p:nvSpPr>
        <p:spPr bwMode="auto">
          <a:xfrm>
            <a:off x="466725" y="2046299"/>
            <a:ext cx="1763713" cy="1368425"/>
          </a:xfrm>
          <a:prstGeom prst="wedgeEllipseCallout">
            <a:avLst>
              <a:gd name="adj1" fmla="val 78444"/>
              <a:gd name="adj2" fmla="val 54986"/>
            </a:avLst>
          </a:prstGeom>
          <a:solidFill>
            <a:srgbClr val="FF99FF"/>
          </a:solidFill>
          <a:ln w="3175">
            <a:solidFill>
              <a:schemeClr val="bg1"/>
            </a:solidFill>
            <a:miter lim="800000"/>
            <a:headEnd/>
            <a:tailEnd/>
          </a:ln>
          <a:effectLst/>
        </p:spPr>
        <p:txBody>
          <a:bodyPr lIns="92075" tIns="46038" rIns="92075" bIns="46038" anchor="ctr"/>
          <a:lstStyle/>
          <a:p>
            <a:pPr algn="ctr"/>
            <a:r>
              <a:rPr kumimoji="1" lang="zh-CN" altLang="en-US" sz="2400" b="1">
                <a:latin typeface="Times New Roman" pitchFamily="18" charset="0"/>
              </a:rPr>
              <a:t>只有函数Ａ才能访问</a:t>
            </a:r>
          </a:p>
        </p:txBody>
      </p:sp>
      <p:sp>
        <p:nvSpPr>
          <p:cNvPr id="18" name="AutoShape 14"/>
          <p:cNvSpPr>
            <a:spLocks noChangeArrowheads="1"/>
          </p:cNvSpPr>
          <p:nvPr/>
        </p:nvSpPr>
        <p:spPr bwMode="auto">
          <a:xfrm>
            <a:off x="7380288" y="1830399"/>
            <a:ext cx="1763712" cy="1368425"/>
          </a:xfrm>
          <a:prstGeom prst="wedgeEllipseCallout">
            <a:avLst>
              <a:gd name="adj1" fmla="val -58731"/>
              <a:gd name="adj2" fmla="val 71347"/>
            </a:avLst>
          </a:prstGeom>
          <a:solidFill>
            <a:srgbClr val="FF99FF"/>
          </a:solidFill>
          <a:ln w="3175">
            <a:solidFill>
              <a:schemeClr val="bg1"/>
            </a:solidFill>
            <a:miter lim="800000"/>
            <a:headEnd/>
            <a:tailEnd/>
          </a:ln>
          <a:effectLst/>
        </p:spPr>
        <p:txBody>
          <a:bodyPr lIns="92075" tIns="46038" rIns="92075" bIns="46038" anchor="ctr"/>
          <a:lstStyle/>
          <a:p>
            <a:pPr algn="ctr"/>
            <a:r>
              <a:rPr kumimoji="1" lang="zh-CN" altLang="en-US" sz="2400" b="1">
                <a:latin typeface="Times New Roman" pitchFamily="18" charset="0"/>
              </a:rPr>
              <a:t>只有函数Ｂ才能访问</a:t>
            </a:r>
          </a:p>
        </p:txBody>
      </p:sp>
      <p:sp>
        <p:nvSpPr>
          <p:cNvPr id="19" name="Text Box 15"/>
          <p:cNvSpPr txBox="1">
            <a:spLocks noChangeArrowheads="1"/>
          </p:cNvSpPr>
          <p:nvPr/>
        </p:nvSpPr>
        <p:spPr bwMode="auto">
          <a:xfrm>
            <a:off x="3348038" y="2622562"/>
            <a:ext cx="3095625" cy="457200"/>
          </a:xfrm>
          <a:prstGeom prst="rect">
            <a:avLst/>
          </a:prstGeom>
          <a:noFill/>
          <a:ln w="3175">
            <a:noFill/>
            <a:miter lim="800000"/>
            <a:headEnd/>
            <a:tailEnd/>
          </a:ln>
          <a:effectLst/>
        </p:spPr>
        <p:txBody>
          <a:bodyPr lIns="92075" tIns="46038" rIns="92075" bIns="46038">
            <a:spAutoFit/>
          </a:bodyPr>
          <a:lstStyle/>
          <a:p>
            <a:pPr algn="ctr">
              <a:spcBef>
                <a:spcPct val="50000"/>
              </a:spcBef>
            </a:pPr>
            <a:r>
              <a:rPr kumimoji="1" lang="zh-CN" altLang="en-US" sz="2400" b="1">
                <a:latin typeface="Times New Roman" pitchFamily="18" charset="0"/>
              </a:rPr>
              <a:t>可被任何函数访问</a:t>
            </a:r>
          </a:p>
        </p:txBody>
      </p:sp>
      <p:sp>
        <p:nvSpPr>
          <p:cNvPr id="20" name="Freeform 16"/>
          <p:cNvSpPr>
            <a:spLocks/>
          </p:cNvSpPr>
          <p:nvPr/>
        </p:nvSpPr>
        <p:spPr bwMode="auto">
          <a:xfrm>
            <a:off x="3490913" y="2046299"/>
            <a:ext cx="1065212" cy="1527175"/>
          </a:xfrm>
          <a:custGeom>
            <a:avLst/>
            <a:gdLst>
              <a:gd name="T0" fmla="*/ 1691023256 w 671"/>
              <a:gd name="T1" fmla="*/ 0 h 962"/>
              <a:gd name="T2" fmla="*/ 1353322477 w 671"/>
              <a:gd name="T3" fmla="*/ 118448138 h 962"/>
              <a:gd name="T4" fmla="*/ 1192032553 w 671"/>
              <a:gd name="T5" fmla="*/ 178931888 h 962"/>
              <a:gd name="T6" fmla="*/ 1113908540 w 671"/>
              <a:gd name="T7" fmla="*/ 239415638 h 962"/>
              <a:gd name="T8" fmla="*/ 975299217 w 671"/>
              <a:gd name="T9" fmla="*/ 277217188 h 962"/>
              <a:gd name="T10" fmla="*/ 597275957 w 671"/>
              <a:gd name="T11" fmla="*/ 635079375 h 962"/>
              <a:gd name="T12" fmla="*/ 516630995 w 671"/>
              <a:gd name="T13" fmla="*/ 756046875 h 962"/>
              <a:gd name="T14" fmla="*/ 476308514 w 671"/>
              <a:gd name="T15" fmla="*/ 834172513 h 962"/>
              <a:gd name="T16" fmla="*/ 418345741 w 671"/>
              <a:gd name="T17" fmla="*/ 854333763 h 962"/>
              <a:gd name="T18" fmla="*/ 259575178 w 671"/>
              <a:gd name="T19" fmla="*/ 1192034700 h 962"/>
              <a:gd name="T20" fmla="*/ 100806203 w 671"/>
              <a:gd name="T21" fmla="*/ 1691025638 h 962"/>
              <a:gd name="T22" fmla="*/ 0 w 671"/>
              <a:gd name="T23" fmla="*/ 2147483647 h 962"/>
              <a:gd name="T24" fmla="*/ 20161241 w 671"/>
              <a:gd name="T25" fmla="*/ 2147483647 h 9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71" h="962">
                <a:moveTo>
                  <a:pt x="671" y="0"/>
                </a:moveTo>
                <a:cubicBezTo>
                  <a:pt x="620" y="10"/>
                  <a:pt x="584" y="29"/>
                  <a:pt x="537" y="47"/>
                </a:cubicBezTo>
                <a:cubicBezTo>
                  <a:pt x="491" y="64"/>
                  <a:pt x="517" y="43"/>
                  <a:pt x="473" y="71"/>
                </a:cubicBezTo>
                <a:cubicBezTo>
                  <a:pt x="462" y="78"/>
                  <a:pt x="454" y="89"/>
                  <a:pt x="442" y="95"/>
                </a:cubicBezTo>
                <a:cubicBezTo>
                  <a:pt x="384" y="123"/>
                  <a:pt x="433" y="84"/>
                  <a:pt x="387" y="110"/>
                </a:cubicBezTo>
                <a:cubicBezTo>
                  <a:pt x="326" y="144"/>
                  <a:pt x="277" y="195"/>
                  <a:pt x="237" y="252"/>
                </a:cubicBezTo>
                <a:cubicBezTo>
                  <a:pt x="220" y="302"/>
                  <a:pt x="242" y="249"/>
                  <a:pt x="205" y="300"/>
                </a:cubicBezTo>
                <a:cubicBezTo>
                  <a:pt x="198" y="309"/>
                  <a:pt x="197" y="323"/>
                  <a:pt x="189" y="331"/>
                </a:cubicBezTo>
                <a:cubicBezTo>
                  <a:pt x="183" y="337"/>
                  <a:pt x="174" y="336"/>
                  <a:pt x="166" y="339"/>
                </a:cubicBezTo>
                <a:cubicBezTo>
                  <a:pt x="149" y="387"/>
                  <a:pt x="119" y="424"/>
                  <a:pt x="103" y="473"/>
                </a:cubicBezTo>
                <a:cubicBezTo>
                  <a:pt x="81" y="539"/>
                  <a:pt x="59" y="604"/>
                  <a:pt x="40" y="671"/>
                </a:cubicBezTo>
                <a:cubicBezTo>
                  <a:pt x="30" y="751"/>
                  <a:pt x="13" y="828"/>
                  <a:pt x="0" y="907"/>
                </a:cubicBezTo>
                <a:cubicBezTo>
                  <a:pt x="3" y="925"/>
                  <a:pt x="8" y="962"/>
                  <a:pt x="8" y="962"/>
                </a:cubicBezTo>
              </a:path>
            </a:pathLst>
          </a:custGeom>
          <a:noFill/>
          <a:ln w="3175" cap="flat" cmpd="sng">
            <a:solidFill>
              <a:srgbClr val="0000FF"/>
            </a:solidFill>
            <a:prstDash val="solid"/>
            <a:round/>
            <a:headEnd type="none" w="med" len="med"/>
            <a:tailEnd type="triangle" w="med" len="med"/>
          </a:ln>
          <a:effectLst/>
        </p:spPr>
        <p:txBody>
          <a:bodyPr lIns="92075" tIns="46038" rIns="92075" bIns="46038" anchor="ctr">
            <a:spAutoFit/>
          </a:bodyPr>
          <a:lstStyle/>
          <a:p>
            <a:endParaRPr lang="zh-CN" altLang="en-US"/>
          </a:p>
        </p:txBody>
      </p:sp>
      <p:sp>
        <p:nvSpPr>
          <p:cNvPr id="21" name="Oval 17"/>
          <p:cNvSpPr>
            <a:spLocks noChangeArrowheads="1"/>
          </p:cNvSpPr>
          <p:nvPr/>
        </p:nvSpPr>
        <p:spPr bwMode="auto">
          <a:xfrm>
            <a:off x="3059113" y="1758962"/>
            <a:ext cx="1920875" cy="611187"/>
          </a:xfrm>
          <a:prstGeom prst="ellipse">
            <a:avLst/>
          </a:prstGeom>
          <a:solidFill>
            <a:schemeClr val="accent1"/>
          </a:solidFill>
          <a:ln w="3175">
            <a:solidFill>
              <a:schemeClr val="bg1"/>
            </a:solidFill>
            <a:round/>
            <a:headEnd/>
            <a:tailEnd/>
          </a:ln>
          <a:effectLst/>
        </p:spPr>
        <p:txBody>
          <a:bodyPr wrap="none" lIns="92075" tIns="46038" rIns="92075" bIns="46038" anchor="ctr">
            <a:spAutoFit/>
          </a:bodyPr>
          <a:lstStyle/>
          <a:p>
            <a:pPr algn="ctr"/>
            <a:r>
              <a:rPr kumimoji="1" lang="zh-CN" altLang="en-US" sz="2400" b="1">
                <a:latin typeface="Times New Roman" pitchFamily="18" charset="0"/>
              </a:rPr>
              <a:t>全局变量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770" decel="100000"/>
                                        <p:tgtEl>
                                          <p:spTgt spid="8"/>
                                        </p:tgtEl>
                                      </p:cBhvr>
                                    </p:animEffect>
                                    <p:animScale>
                                      <p:cBhvr>
                                        <p:cTn id="8" dur="770" decel="100000"/>
                                        <p:tgtEl>
                                          <p:spTgt spid="8"/>
                                        </p:tgtEl>
                                      </p:cBhvr>
                                      <p:from x="10000" y="10000"/>
                                      <p:to x="200000" y="450000"/>
                                    </p:animScale>
                                    <p:animScale>
                                      <p:cBhvr>
                                        <p:cTn id="9" dur="1230" accel="100000" fill="hold">
                                          <p:stCondLst>
                                            <p:cond delay="770"/>
                                          </p:stCondLst>
                                        </p:cTn>
                                        <p:tgtEl>
                                          <p:spTgt spid="8"/>
                                        </p:tgtEl>
                                      </p:cBhvr>
                                      <p:from x="200000" y="450000"/>
                                      <p:to x="100000" y="100000"/>
                                    </p:animScale>
                                    <p:set>
                                      <p:cBhvr>
                                        <p:cTn id="10" dur="770" fill="hold"/>
                                        <p:tgtEl>
                                          <p:spTgt spid="8"/>
                                        </p:tgtEl>
                                        <p:attrNameLst>
                                          <p:attrName>ppt_x</p:attrName>
                                        </p:attrNameLst>
                                      </p:cBhvr>
                                      <p:to>
                                        <p:strVal val="(0.5)"/>
                                      </p:to>
                                    </p:set>
                                    <p:anim from="(0.5)" to="(#ppt_x)" calcmode="lin" valueType="num">
                                      <p:cBhvr>
                                        <p:cTn id="11" dur="1230" accel="100000" fill="hold">
                                          <p:stCondLst>
                                            <p:cond delay="770"/>
                                          </p:stCondLst>
                                        </p:cTn>
                                        <p:tgtEl>
                                          <p:spTgt spid="8"/>
                                        </p:tgtEl>
                                        <p:attrNameLst>
                                          <p:attrName>ppt_x</p:attrName>
                                        </p:attrNameLst>
                                      </p:cBhvr>
                                    </p:anim>
                                    <p:set>
                                      <p:cBhvr>
                                        <p:cTn id="12" dur="770" fill="hold"/>
                                        <p:tgtEl>
                                          <p:spTgt spid="8"/>
                                        </p:tgtEl>
                                        <p:attrNameLst>
                                          <p:attrName>ppt_y</p:attrName>
                                        </p:attrNameLst>
                                      </p:cBhvr>
                                      <p:to>
                                        <p:strVal val="(#ppt_y+0.4)"/>
                                      </p:to>
                                    </p:set>
                                    <p:anim from="(#ppt_y+0.4)" to="(#ppt_y)" calcmode="lin" valueType="num">
                                      <p:cBhvr>
                                        <p:cTn id="13" dur="1230" accel="100000" fill="hold">
                                          <p:stCondLst>
                                            <p:cond delay="770"/>
                                          </p:stCondLst>
                                        </p:cTn>
                                        <p:tgtEl>
                                          <p:spTgt spid="8"/>
                                        </p:tgtEl>
                                        <p:attrNameLst>
                                          <p:attrName>ppt_y</p:attrName>
                                        </p:attrNameLst>
                                      </p:cBhvr>
                                    </p:anim>
                                  </p:childTnLst>
                                </p:cTn>
                              </p:par>
                            </p:childTnLst>
                          </p:cTn>
                        </p:par>
                      </p:childTnLst>
                    </p:cTn>
                  </p:par>
                  <p:par>
                    <p:cTn id="14" fill="hold">
                      <p:stCondLst>
                        <p:cond delay="indefinite"/>
                      </p:stCondLst>
                      <p:childTnLst>
                        <p:par>
                          <p:cTn id="15" fill="hold">
                            <p:stCondLst>
                              <p:cond delay="0"/>
                            </p:stCondLst>
                            <p:childTnLst>
                              <p:par>
                                <p:cTn id="16" presetID="52" presetClass="entr" presetSubtype="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Scale>
                                      <p:cBhvr>
                                        <p:cTn id="18" dur="1000" decel="50000" fill="hold">
                                          <p:stCondLst>
                                            <p:cond delay="0"/>
                                          </p:stCondLst>
                                        </p:cTn>
                                        <p:tgtEl>
                                          <p:spTgt spid="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9" dur="1000" decel="50000" fill="hold">
                                          <p:stCondLst>
                                            <p:cond delay="0"/>
                                          </p:stCondLst>
                                        </p:cTn>
                                        <p:tgtEl>
                                          <p:spTgt spid="4"/>
                                        </p:tgtEl>
                                        <p:attrNameLst>
                                          <p:attrName>ppt_x</p:attrName>
                                          <p:attrName>ppt_y</p:attrName>
                                        </p:attrNameLst>
                                      </p:cBhvr>
                                    </p:animMotion>
                                    <p:animEffect transition="in" filter="fade">
                                      <p:cBhvr>
                                        <p:cTn id="20" dur="10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25"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26"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27"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28" dur="1000" fill="hold"/>
                                        <p:tgtEl>
                                          <p:spTgt spid="7"/>
                                        </p:tgtEl>
                                        <p:attrNameLst>
                                          <p:attrName>ppt_h</p:attrName>
                                        </p:attrNameLst>
                                      </p:cBhvr>
                                      <p:tavLst>
                                        <p:tav tm="0">
                                          <p:val>
                                            <p:strVal val="#ppt_h"/>
                                          </p:val>
                                        </p:tav>
                                        <p:tav tm="100000">
                                          <p:val>
                                            <p:strVal val="#ppt_h"/>
                                          </p:val>
                                        </p:tav>
                                      </p:tavLst>
                                    </p:anim>
                                    <p:anim calcmode="lin" valueType="num">
                                      <p:cBhvr>
                                        <p:cTn id="29"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30"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31"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32" dur="1000" decel="50000">
                                          <p:stCondLst>
                                            <p:cond delay="0"/>
                                          </p:stCondLst>
                                        </p:cTn>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down)">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55" presetClass="entr" presetSubtype="0" fill="hold" grpId="0" nodeType="clickEffect">
                                  <p:stCondLst>
                                    <p:cond delay="0"/>
                                  </p:stCondLst>
                                  <p:childTnLst>
                                    <p:set>
                                      <p:cBhvr>
                                        <p:cTn id="41" dur="1" fill="hold">
                                          <p:stCondLst>
                                            <p:cond delay="0"/>
                                          </p:stCondLst>
                                        </p:cTn>
                                        <p:tgtEl>
                                          <p:spTgt spid="18"/>
                                        </p:tgtEl>
                                        <p:attrNameLst>
                                          <p:attrName>style.visibility</p:attrName>
                                        </p:attrNameLst>
                                      </p:cBhvr>
                                      <p:to>
                                        <p:strVal val="visible"/>
                                      </p:to>
                                    </p:set>
                                    <p:anim calcmode="lin" valueType="num">
                                      <p:cBhvr>
                                        <p:cTn id="42" dur="1000" fill="hold"/>
                                        <p:tgtEl>
                                          <p:spTgt spid="18"/>
                                        </p:tgtEl>
                                        <p:attrNameLst>
                                          <p:attrName>ppt_w</p:attrName>
                                        </p:attrNameLst>
                                      </p:cBhvr>
                                      <p:tavLst>
                                        <p:tav tm="0">
                                          <p:val>
                                            <p:strVal val="#ppt_w*0.70"/>
                                          </p:val>
                                        </p:tav>
                                        <p:tav tm="100000">
                                          <p:val>
                                            <p:strVal val="#ppt_w"/>
                                          </p:val>
                                        </p:tav>
                                      </p:tavLst>
                                    </p:anim>
                                    <p:anim calcmode="lin" valueType="num">
                                      <p:cBhvr>
                                        <p:cTn id="43" dur="1000" fill="hold"/>
                                        <p:tgtEl>
                                          <p:spTgt spid="18"/>
                                        </p:tgtEl>
                                        <p:attrNameLst>
                                          <p:attrName>ppt_h</p:attrName>
                                        </p:attrNameLst>
                                      </p:cBhvr>
                                      <p:tavLst>
                                        <p:tav tm="0">
                                          <p:val>
                                            <p:strVal val="#ppt_h"/>
                                          </p:val>
                                        </p:tav>
                                        <p:tav tm="100000">
                                          <p:val>
                                            <p:strVal val="#ppt_h"/>
                                          </p:val>
                                        </p:tav>
                                      </p:tavLst>
                                    </p:anim>
                                    <p:animEffect transition="in" filter="fade">
                                      <p:cBhvr>
                                        <p:cTn id="44" dur="1000"/>
                                        <p:tgtEl>
                                          <p:spTgt spid="18"/>
                                        </p:tgtEl>
                                      </p:cBhvr>
                                    </p:animEffect>
                                  </p:childTnLst>
                                </p:cTn>
                              </p:par>
                            </p:childTnLst>
                          </p:cTn>
                        </p:par>
                      </p:childTnLst>
                    </p:cTn>
                  </p:par>
                  <p:par>
                    <p:cTn id="45" fill="hold">
                      <p:stCondLst>
                        <p:cond delay="indefinite"/>
                      </p:stCondLst>
                      <p:childTnLst>
                        <p:par>
                          <p:cTn id="46" fill="hold">
                            <p:stCondLst>
                              <p:cond delay="0"/>
                            </p:stCondLst>
                            <p:childTnLst>
                              <p:par>
                                <p:cTn id="47" presetID="25" presetClass="entr" presetSubtype="0" fill="hold" grpId="0" nodeType="click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p:cTn id="49" dur="500" decel="50000" fill="hold">
                                          <p:stCondLst>
                                            <p:cond delay="0"/>
                                          </p:stCondLst>
                                        </p:cTn>
                                        <p:tgtEl>
                                          <p:spTgt spid="19"/>
                                        </p:tgtEl>
                                        <p:attrNameLst>
                                          <p:attrName>style.rotation</p:attrName>
                                        </p:attrNameLst>
                                      </p:cBhvr>
                                      <p:tavLst>
                                        <p:tav tm="0">
                                          <p:val>
                                            <p:fltVal val="-90"/>
                                          </p:val>
                                        </p:tav>
                                        <p:tav tm="100000">
                                          <p:val>
                                            <p:fltVal val="0"/>
                                          </p:val>
                                        </p:tav>
                                      </p:tavLst>
                                    </p:anim>
                                    <p:anim calcmode="lin" valueType="num">
                                      <p:cBhvr>
                                        <p:cTn id="50" dur="500" decel="50000" fill="hold">
                                          <p:stCondLst>
                                            <p:cond delay="0"/>
                                          </p:stCondLst>
                                        </p:cTn>
                                        <p:tgtEl>
                                          <p:spTgt spid="19"/>
                                        </p:tgtEl>
                                        <p:attrNameLst>
                                          <p:attrName>ppt_w</p:attrName>
                                        </p:attrNameLst>
                                      </p:cBhvr>
                                      <p:tavLst>
                                        <p:tav tm="0">
                                          <p:val>
                                            <p:strVal val="#ppt_w"/>
                                          </p:val>
                                        </p:tav>
                                        <p:tav tm="100000">
                                          <p:val>
                                            <p:strVal val="#ppt_w*.05"/>
                                          </p:val>
                                        </p:tav>
                                      </p:tavLst>
                                    </p:anim>
                                    <p:anim calcmode="lin" valueType="num">
                                      <p:cBhvr>
                                        <p:cTn id="51" dur="500" accel="50000" fill="hold">
                                          <p:stCondLst>
                                            <p:cond delay="500"/>
                                          </p:stCondLst>
                                        </p:cTn>
                                        <p:tgtEl>
                                          <p:spTgt spid="19"/>
                                        </p:tgtEl>
                                        <p:attrNameLst>
                                          <p:attrName>ppt_w</p:attrName>
                                        </p:attrNameLst>
                                      </p:cBhvr>
                                      <p:tavLst>
                                        <p:tav tm="0">
                                          <p:val>
                                            <p:strVal val="#ppt_w*.05"/>
                                          </p:val>
                                        </p:tav>
                                        <p:tav tm="100000">
                                          <p:val>
                                            <p:strVal val="#ppt_w"/>
                                          </p:val>
                                        </p:tav>
                                      </p:tavLst>
                                    </p:anim>
                                    <p:anim calcmode="lin" valueType="num">
                                      <p:cBhvr>
                                        <p:cTn id="52" dur="1000" fill="hold"/>
                                        <p:tgtEl>
                                          <p:spTgt spid="19"/>
                                        </p:tgtEl>
                                        <p:attrNameLst>
                                          <p:attrName>ppt_h</p:attrName>
                                        </p:attrNameLst>
                                      </p:cBhvr>
                                      <p:tavLst>
                                        <p:tav tm="0">
                                          <p:val>
                                            <p:strVal val="#ppt_h"/>
                                          </p:val>
                                        </p:tav>
                                        <p:tav tm="100000">
                                          <p:val>
                                            <p:strVal val="#ppt_h"/>
                                          </p:val>
                                        </p:tav>
                                      </p:tavLst>
                                    </p:anim>
                                    <p:anim calcmode="lin" valueType="num">
                                      <p:cBhvr>
                                        <p:cTn id="53" dur="500" decel="50000" fill="hold">
                                          <p:stCondLst>
                                            <p:cond delay="0"/>
                                          </p:stCondLst>
                                        </p:cTn>
                                        <p:tgtEl>
                                          <p:spTgt spid="19"/>
                                        </p:tgtEl>
                                        <p:attrNameLst>
                                          <p:attrName>ppt_x</p:attrName>
                                        </p:attrNameLst>
                                      </p:cBhvr>
                                      <p:tavLst>
                                        <p:tav tm="0">
                                          <p:val>
                                            <p:strVal val="#ppt_x+.4"/>
                                          </p:val>
                                        </p:tav>
                                        <p:tav tm="100000">
                                          <p:val>
                                            <p:strVal val="#ppt_x"/>
                                          </p:val>
                                        </p:tav>
                                      </p:tavLst>
                                    </p:anim>
                                    <p:anim calcmode="lin" valueType="num">
                                      <p:cBhvr>
                                        <p:cTn id="54" dur="500" decel="50000" fill="hold">
                                          <p:stCondLst>
                                            <p:cond delay="0"/>
                                          </p:stCondLst>
                                        </p:cTn>
                                        <p:tgtEl>
                                          <p:spTgt spid="19"/>
                                        </p:tgtEl>
                                        <p:attrNameLst>
                                          <p:attrName>ppt_y</p:attrName>
                                        </p:attrNameLst>
                                      </p:cBhvr>
                                      <p:tavLst>
                                        <p:tav tm="0">
                                          <p:val>
                                            <p:strVal val="#ppt_y-.2"/>
                                          </p:val>
                                        </p:tav>
                                        <p:tav tm="100000">
                                          <p:val>
                                            <p:strVal val="#ppt_y+.1"/>
                                          </p:val>
                                        </p:tav>
                                      </p:tavLst>
                                    </p:anim>
                                    <p:anim calcmode="lin" valueType="num">
                                      <p:cBhvr>
                                        <p:cTn id="55" dur="500" accel="50000" fill="hold">
                                          <p:stCondLst>
                                            <p:cond delay="500"/>
                                          </p:stCondLst>
                                        </p:cTn>
                                        <p:tgtEl>
                                          <p:spTgt spid="19"/>
                                        </p:tgtEl>
                                        <p:attrNameLst>
                                          <p:attrName>ppt_y</p:attrName>
                                        </p:attrNameLst>
                                      </p:cBhvr>
                                      <p:tavLst>
                                        <p:tav tm="0">
                                          <p:val>
                                            <p:strVal val="#ppt_y+.1"/>
                                          </p:val>
                                        </p:tav>
                                        <p:tav tm="100000">
                                          <p:val>
                                            <p:strVal val="#ppt_y"/>
                                          </p:val>
                                        </p:tav>
                                      </p:tavLst>
                                    </p:anim>
                                    <p:animEffect transition="in" filter="fade">
                                      <p:cBhvr>
                                        <p:cTn id="56" dur="1000" decel="50000">
                                          <p:stCondLst>
                                            <p:cond delay="0"/>
                                          </p:stCondLst>
                                        </p:cTn>
                                        <p:tgtEl>
                                          <p:spTgt spid="19"/>
                                        </p:tgtEl>
                                      </p:cBhvr>
                                    </p:animEffect>
                                  </p:childTnLst>
                                </p:cTn>
                              </p:par>
                            </p:childTnLst>
                          </p:cTn>
                        </p:par>
                        <p:par>
                          <p:cTn id="57" fill="hold">
                            <p:stCondLst>
                              <p:cond delay="1000"/>
                            </p:stCondLst>
                            <p:childTnLst>
                              <p:par>
                                <p:cTn id="58" presetID="22" presetClass="entr" presetSubtype="1" fill="hold" grpId="0" nodeType="afterEffect">
                                  <p:stCondLst>
                                    <p:cond delay="0"/>
                                  </p:stCondLst>
                                  <p:childTnLst>
                                    <p:set>
                                      <p:cBhvr>
                                        <p:cTn id="59" dur="1" fill="hold">
                                          <p:stCondLst>
                                            <p:cond delay="0"/>
                                          </p:stCondLst>
                                        </p:cTn>
                                        <p:tgtEl>
                                          <p:spTgt spid="20"/>
                                        </p:tgtEl>
                                        <p:attrNameLst>
                                          <p:attrName>style.visibility</p:attrName>
                                        </p:attrNameLst>
                                      </p:cBhvr>
                                      <p:to>
                                        <p:strVal val="visible"/>
                                      </p:to>
                                    </p:set>
                                    <p:animEffect transition="in" filter="wipe(up)">
                                      <p:cBhvr>
                                        <p:cTn id="60" dur="500"/>
                                        <p:tgtEl>
                                          <p:spTgt spid="20"/>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wipe(down)">
                                      <p:cBhvr>
                                        <p:cTn id="63" dur="500"/>
                                        <p:tgtEl>
                                          <p:spTgt spid="6"/>
                                        </p:tgtEl>
                                      </p:cBhvr>
                                    </p:animEffect>
                                  </p:childTnLst>
                                </p:cTn>
                              </p:par>
                            </p:childTnLst>
                          </p:cTn>
                        </p:par>
                      </p:childTnLst>
                    </p:cTn>
                  </p:par>
                  <p:par>
                    <p:cTn id="64" fill="hold">
                      <p:stCondLst>
                        <p:cond delay="indefinite"/>
                      </p:stCondLst>
                      <p:childTnLst>
                        <p:par>
                          <p:cTn id="65" fill="hold">
                            <p:stCondLst>
                              <p:cond delay="0"/>
                            </p:stCondLst>
                            <p:childTnLst>
                              <p:par>
                                <p:cTn id="66" presetID="51" presetClass="entr" presetSubtype="0" fill="hold" grpId="0" nodeType="clickEffect">
                                  <p:stCondLst>
                                    <p:cond delay="0"/>
                                  </p:stCondLst>
                                  <p:childTnLst>
                                    <p:set>
                                      <p:cBhvr>
                                        <p:cTn id="67" dur="1" fill="hold">
                                          <p:stCondLst>
                                            <p:cond delay="0"/>
                                          </p:stCondLst>
                                        </p:cTn>
                                        <p:tgtEl>
                                          <p:spTgt spid="21"/>
                                        </p:tgtEl>
                                        <p:attrNameLst>
                                          <p:attrName>style.visibility</p:attrName>
                                        </p:attrNameLst>
                                      </p:cBhvr>
                                      <p:to>
                                        <p:strVal val="visible"/>
                                      </p:to>
                                    </p:set>
                                    <p:animEffect transition="in" filter="fade">
                                      <p:cBhvr>
                                        <p:cTn id="68" dur="770" decel="100000"/>
                                        <p:tgtEl>
                                          <p:spTgt spid="21"/>
                                        </p:tgtEl>
                                      </p:cBhvr>
                                    </p:animEffect>
                                    <p:animScale>
                                      <p:cBhvr>
                                        <p:cTn id="69" dur="770" decel="100000"/>
                                        <p:tgtEl>
                                          <p:spTgt spid="21"/>
                                        </p:tgtEl>
                                      </p:cBhvr>
                                      <p:from x="10000" y="10000"/>
                                      <p:to x="200000" y="450000"/>
                                    </p:animScale>
                                    <p:animScale>
                                      <p:cBhvr>
                                        <p:cTn id="70" dur="1230" accel="100000" fill="hold">
                                          <p:stCondLst>
                                            <p:cond delay="770"/>
                                          </p:stCondLst>
                                        </p:cTn>
                                        <p:tgtEl>
                                          <p:spTgt spid="21"/>
                                        </p:tgtEl>
                                      </p:cBhvr>
                                      <p:from x="200000" y="450000"/>
                                      <p:to x="100000" y="100000"/>
                                    </p:animScale>
                                    <p:set>
                                      <p:cBhvr>
                                        <p:cTn id="71" dur="770" fill="hold"/>
                                        <p:tgtEl>
                                          <p:spTgt spid="21"/>
                                        </p:tgtEl>
                                        <p:attrNameLst>
                                          <p:attrName>ppt_x</p:attrName>
                                        </p:attrNameLst>
                                      </p:cBhvr>
                                      <p:to>
                                        <p:strVal val="(0.5)"/>
                                      </p:to>
                                    </p:set>
                                    <p:anim from="(0.5)" to="(#ppt_x)" calcmode="lin" valueType="num">
                                      <p:cBhvr>
                                        <p:cTn id="72" dur="1230" accel="100000" fill="hold">
                                          <p:stCondLst>
                                            <p:cond delay="770"/>
                                          </p:stCondLst>
                                        </p:cTn>
                                        <p:tgtEl>
                                          <p:spTgt spid="21"/>
                                        </p:tgtEl>
                                        <p:attrNameLst>
                                          <p:attrName>ppt_x</p:attrName>
                                        </p:attrNameLst>
                                      </p:cBhvr>
                                    </p:anim>
                                    <p:set>
                                      <p:cBhvr>
                                        <p:cTn id="73" dur="770" fill="hold"/>
                                        <p:tgtEl>
                                          <p:spTgt spid="21"/>
                                        </p:tgtEl>
                                        <p:attrNameLst>
                                          <p:attrName>ppt_y</p:attrName>
                                        </p:attrNameLst>
                                      </p:cBhvr>
                                      <p:to>
                                        <p:strVal val="(#ppt_y+0.4)"/>
                                      </p:to>
                                    </p:set>
                                    <p:anim from="(#ppt_y+0.4)" to="(#ppt_y)" calcmode="lin" valueType="num">
                                      <p:cBhvr>
                                        <p:cTn id="74" dur="1230" accel="100000" fill="hold">
                                          <p:stCondLst>
                                            <p:cond delay="770"/>
                                          </p:stCondLst>
                                        </p:cTn>
                                        <p:tgtEl>
                                          <p:spTgt spid="21"/>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7" grpId="0" animBg="1"/>
      <p:bldP spid="18" grpId="0" animBg="1"/>
      <p:bldP spid="19" grpId="0"/>
      <p:bldP spid="20" grpId="0" animBg="1"/>
      <p:bldP spid="2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4857784"/>
          </a:xfrm>
        </p:spPr>
        <p:txBody>
          <a:bodyPr/>
          <a:lstStyle/>
          <a:p>
            <a:pPr eaLnBrk="1" hangingPunct="1"/>
            <a:r>
              <a:rPr lang="zh-CN" altLang="en-US" sz="2000" dirty="0" smtClean="0"/>
              <a:t>结构的引入</a:t>
            </a:r>
            <a:endParaRPr lang="en-US" altLang="zh-CN" sz="2000" dirty="0" smtClean="0"/>
          </a:p>
          <a:p>
            <a:pPr lvl="1"/>
            <a:r>
              <a:rPr lang="zh-CN" altLang="en-US" sz="1800" dirty="0" smtClean="0"/>
              <a:t>打印学生成绩单 ，格式如下：</a:t>
            </a:r>
            <a:endParaRPr lang="en-US" altLang="zh-CN" sz="1800" dirty="0" smtClean="0"/>
          </a:p>
          <a:p>
            <a:pPr lvl="1"/>
            <a:r>
              <a:rPr kumimoji="1" lang="zh-CN" altLang="en-US" sz="1800" b="1" dirty="0" smtClean="0">
                <a:solidFill>
                  <a:srgbClr val="FF0000"/>
                </a:solidFill>
                <a:ea typeface="楷体_GB2312" pitchFamily="49" charset="-122"/>
              </a:rPr>
              <a:t>如何在程序中表示这组学生信息？？</a:t>
            </a:r>
            <a:endParaRPr kumimoji="1" lang="zh-CN" altLang="en-US" b="1" dirty="0" smtClean="0">
              <a:solidFill>
                <a:srgbClr val="FF0000"/>
              </a:solidFill>
              <a:ea typeface="楷体_GB2312" pitchFamily="49" charset="-122"/>
            </a:endParaRPr>
          </a:p>
          <a:p>
            <a:pPr lvl="1"/>
            <a:endParaRPr lang="zh-CN" altLang="en-US" dirty="0" smtClean="0"/>
          </a:p>
          <a:p>
            <a:pPr lvl="1"/>
            <a:endParaRPr lang="zh-CN" altLang="en-US" dirty="0" smtClean="0"/>
          </a:p>
        </p:txBody>
      </p:sp>
      <p:sp>
        <p:nvSpPr>
          <p:cNvPr id="3" name="标题 2"/>
          <p:cNvSpPr>
            <a:spLocks noGrp="1"/>
          </p:cNvSpPr>
          <p:nvPr>
            <p:ph type="title"/>
          </p:nvPr>
        </p:nvSpPr>
        <p:spPr>
          <a:xfrm>
            <a:off x="457200" y="274638"/>
            <a:ext cx="8229600" cy="868346"/>
          </a:xfrm>
        </p:spPr>
        <p:txBody>
          <a:bodyPr>
            <a:normAutofit/>
          </a:bodyPr>
          <a:lstStyle/>
          <a:p>
            <a:r>
              <a:rPr lang="en-US" altLang="zh-CN" sz="4000" dirty="0" smtClean="0"/>
              <a:t>1.</a:t>
            </a:r>
            <a:r>
              <a:rPr lang="zh-CN" altLang="en-US" sz="4000" dirty="0" smtClean="0"/>
              <a:t>结构概述</a:t>
            </a:r>
            <a:endParaRPr lang="zh-CN" altLang="en-US" sz="40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3</a:t>
            </a:fld>
            <a:endParaRPr lang="zh-CN" altLang="en-US" dirty="0"/>
          </a:p>
        </p:txBody>
      </p:sp>
      <p:graphicFrame>
        <p:nvGraphicFramePr>
          <p:cNvPr id="6" name="Group 171"/>
          <p:cNvGraphicFramePr>
            <a:graphicFrameLocks/>
          </p:cNvGraphicFramePr>
          <p:nvPr/>
        </p:nvGraphicFramePr>
        <p:xfrm>
          <a:off x="714348" y="2500306"/>
          <a:ext cx="7772400" cy="2641600"/>
        </p:xfrm>
        <a:graphic>
          <a:graphicData uri="http://schemas.openxmlformats.org/drawingml/2006/table">
            <a:tbl>
              <a:tblPr/>
              <a:tblGrid>
                <a:gridCol w="1739900"/>
                <a:gridCol w="1368425"/>
                <a:gridCol w="1554163"/>
                <a:gridCol w="1555750"/>
                <a:gridCol w="1554162"/>
              </a:tblGrid>
              <a:tr h="660400">
                <a:tc>
                  <a:txBody>
                    <a:bodyPr/>
                    <a:lstStyle/>
                    <a:p>
                      <a:pPr marL="477838" marR="0" lvl="0" indent="-477838" algn="l" defTabSz="914400" rtl="0" eaLnBrk="1" fontAlgn="base" latinLnBrk="0" hangingPunct="1">
                        <a:lnSpc>
                          <a:spcPct val="100000"/>
                        </a:lnSpc>
                        <a:spcBef>
                          <a:spcPct val="0"/>
                        </a:spcBef>
                        <a:spcAft>
                          <a:spcPct val="0"/>
                        </a:spcAft>
                        <a:buClrTx/>
                        <a:buSzTx/>
                        <a:buFontTx/>
                        <a:buNone/>
                        <a:tabLst>
                          <a:tab pos="5029200" algn="l"/>
                        </a:tabLst>
                      </a:pPr>
                      <a:r>
                        <a:rPr kumimoji="1" lang="zh-CN" altLang="en-US"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学号</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477838" marR="0" lvl="0" indent="-477838" algn="l" defTabSz="914400" rtl="0" eaLnBrk="1" fontAlgn="base" latinLnBrk="0" hangingPunct="1">
                        <a:lnSpc>
                          <a:spcPct val="100000"/>
                        </a:lnSpc>
                        <a:spcBef>
                          <a:spcPct val="0"/>
                        </a:spcBef>
                        <a:spcAft>
                          <a:spcPct val="0"/>
                        </a:spcAft>
                        <a:buClrTx/>
                        <a:buSzTx/>
                        <a:buFontTx/>
                        <a:buNone/>
                        <a:tabLst>
                          <a:tab pos="5029200" algn="l"/>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姓名</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477838" marR="0" lvl="0" indent="-477838" algn="l" defTabSz="914400" rtl="0" eaLnBrk="1" fontAlgn="base" latinLnBrk="0" hangingPunct="1">
                        <a:lnSpc>
                          <a:spcPct val="100000"/>
                        </a:lnSpc>
                        <a:spcBef>
                          <a:spcPct val="0"/>
                        </a:spcBef>
                        <a:spcAft>
                          <a:spcPct val="0"/>
                        </a:spcAft>
                        <a:buClrTx/>
                        <a:buSzTx/>
                        <a:buFontTx/>
                        <a:buNone/>
                        <a:tabLst>
                          <a:tab pos="5029200" algn="l"/>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语文成绩</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477838" marR="0" lvl="0" indent="-477838" algn="l" defTabSz="914400" rtl="0" eaLnBrk="1" fontAlgn="base" latinLnBrk="0" hangingPunct="1">
                        <a:lnSpc>
                          <a:spcPct val="100000"/>
                        </a:lnSpc>
                        <a:spcBef>
                          <a:spcPct val="0"/>
                        </a:spcBef>
                        <a:spcAft>
                          <a:spcPct val="0"/>
                        </a:spcAft>
                        <a:buClrTx/>
                        <a:buSzTx/>
                        <a:buFontTx/>
                        <a:buNone/>
                        <a:tabLst>
                          <a:tab pos="5029200" algn="l"/>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数学成绩</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477838" marR="0" lvl="0" indent="-477838" algn="l" defTabSz="914400" rtl="0" eaLnBrk="1" fontAlgn="base" latinLnBrk="0" hangingPunct="1">
                        <a:lnSpc>
                          <a:spcPct val="100000"/>
                        </a:lnSpc>
                        <a:spcBef>
                          <a:spcPct val="0"/>
                        </a:spcBef>
                        <a:spcAft>
                          <a:spcPct val="0"/>
                        </a:spcAft>
                        <a:buClrTx/>
                        <a:buSzTx/>
                        <a:buFontTx/>
                        <a:buNone/>
                        <a:tabLst>
                          <a:tab pos="5029200" algn="l"/>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英语成绩</a:t>
                      </a: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60400">
                <a:tc>
                  <a:txBody>
                    <a:bodyPr/>
                    <a:lstStyle/>
                    <a:p>
                      <a:pPr marL="477838" marR="0" lvl="0" indent="-477838" algn="l" defTabSz="914400" rtl="0" eaLnBrk="1" fontAlgn="base" latinLnBrk="0" hangingPunct="1">
                        <a:lnSpc>
                          <a:spcPct val="100000"/>
                        </a:lnSpc>
                        <a:spcBef>
                          <a:spcPct val="0"/>
                        </a:spcBef>
                        <a:spcAft>
                          <a:spcPct val="0"/>
                        </a:spcAft>
                        <a:buClrTx/>
                        <a:buSzTx/>
                        <a:buFontTx/>
                        <a:buNone/>
                        <a:tabLst>
                          <a:tab pos="5029200" algn="l"/>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00001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477838" marR="0" lvl="0" indent="-477838" algn="l" defTabSz="914400" rtl="0" eaLnBrk="1" fontAlgn="base" latinLnBrk="0" hangingPunct="1">
                        <a:lnSpc>
                          <a:spcPct val="100000"/>
                        </a:lnSpc>
                        <a:spcBef>
                          <a:spcPct val="0"/>
                        </a:spcBef>
                        <a:spcAft>
                          <a:spcPct val="0"/>
                        </a:spcAft>
                        <a:buClrTx/>
                        <a:buSzTx/>
                        <a:buFontTx/>
                        <a:buNone/>
                        <a:tabLst>
                          <a:tab pos="5029200" algn="l"/>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张三</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477838" marR="0" lvl="0" indent="-477838" algn="l" defTabSz="914400" rtl="0" eaLnBrk="1" fontAlgn="base" latinLnBrk="0" hangingPunct="1">
                        <a:lnSpc>
                          <a:spcPct val="100000"/>
                        </a:lnSpc>
                        <a:spcBef>
                          <a:spcPct val="0"/>
                        </a:spcBef>
                        <a:spcAft>
                          <a:spcPct val="0"/>
                        </a:spcAft>
                        <a:buClrTx/>
                        <a:buSzTx/>
                        <a:buFontTx/>
                        <a:buNone/>
                        <a:tabLst>
                          <a:tab pos="5029200" algn="l"/>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96</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477838" marR="0" lvl="0" indent="-477838" algn="l" defTabSz="914400" rtl="0" eaLnBrk="1" fontAlgn="base" latinLnBrk="0" hangingPunct="1">
                        <a:lnSpc>
                          <a:spcPct val="100000"/>
                        </a:lnSpc>
                        <a:spcBef>
                          <a:spcPct val="0"/>
                        </a:spcBef>
                        <a:spcAft>
                          <a:spcPct val="0"/>
                        </a:spcAft>
                        <a:buClrTx/>
                        <a:buSzTx/>
                        <a:buFontTx/>
                        <a:buNone/>
                        <a:tabLst>
                          <a:tab pos="5029200" algn="l"/>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94</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477838" marR="0" lvl="0" indent="-477838" algn="l" defTabSz="914400" rtl="0" eaLnBrk="1" fontAlgn="base" latinLnBrk="0" hangingPunct="1">
                        <a:lnSpc>
                          <a:spcPct val="100000"/>
                        </a:lnSpc>
                        <a:spcBef>
                          <a:spcPct val="0"/>
                        </a:spcBef>
                        <a:spcAft>
                          <a:spcPct val="0"/>
                        </a:spcAft>
                        <a:buClrTx/>
                        <a:buSzTx/>
                        <a:buFontTx/>
                        <a:buNone/>
                        <a:tabLst>
                          <a:tab pos="5029200" algn="l"/>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88</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60400">
                <a:tc>
                  <a:txBody>
                    <a:bodyPr/>
                    <a:lstStyle/>
                    <a:p>
                      <a:pPr marL="477838" marR="0" lvl="0" indent="-477838" algn="l" defTabSz="914400" rtl="0" eaLnBrk="1" fontAlgn="base" latinLnBrk="0" hangingPunct="1">
                        <a:lnSpc>
                          <a:spcPct val="100000"/>
                        </a:lnSpc>
                        <a:spcBef>
                          <a:spcPct val="0"/>
                        </a:spcBef>
                        <a:spcAft>
                          <a:spcPct val="0"/>
                        </a:spcAft>
                        <a:buClrTx/>
                        <a:buSzTx/>
                        <a:buFontTx/>
                        <a:buNone/>
                        <a:tabLst>
                          <a:tab pos="5029200" algn="l"/>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00003</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477838" marR="0" lvl="0" indent="-477838" algn="l" defTabSz="914400" rtl="0" eaLnBrk="1" fontAlgn="base" latinLnBrk="0" hangingPunct="1">
                        <a:lnSpc>
                          <a:spcPct val="100000"/>
                        </a:lnSpc>
                        <a:spcBef>
                          <a:spcPct val="0"/>
                        </a:spcBef>
                        <a:spcAft>
                          <a:spcPct val="0"/>
                        </a:spcAft>
                        <a:buClrTx/>
                        <a:buSzTx/>
                        <a:buFontTx/>
                        <a:buNone/>
                        <a:tabLst>
                          <a:tab pos="5029200" algn="l"/>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李四</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477838" marR="0" lvl="0" indent="-477838" algn="l" defTabSz="914400" rtl="0" eaLnBrk="1" fontAlgn="base" latinLnBrk="0" hangingPunct="1">
                        <a:lnSpc>
                          <a:spcPct val="100000"/>
                        </a:lnSpc>
                        <a:spcBef>
                          <a:spcPct val="0"/>
                        </a:spcBef>
                        <a:spcAft>
                          <a:spcPct val="0"/>
                        </a:spcAft>
                        <a:buClrTx/>
                        <a:buSzTx/>
                        <a:buFontTx/>
                        <a:buNone/>
                        <a:tabLst>
                          <a:tab pos="5029200" algn="l"/>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89</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477838" marR="0" lvl="0" indent="-477838" algn="l" defTabSz="914400" rtl="0" eaLnBrk="1" fontAlgn="base" latinLnBrk="0" hangingPunct="1">
                        <a:lnSpc>
                          <a:spcPct val="100000"/>
                        </a:lnSpc>
                        <a:spcBef>
                          <a:spcPct val="0"/>
                        </a:spcBef>
                        <a:spcAft>
                          <a:spcPct val="0"/>
                        </a:spcAft>
                        <a:buClrTx/>
                        <a:buSzTx/>
                        <a:buFontTx/>
                        <a:buNone/>
                        <a:tabLst>
                          <a:tab pos="5029200" algn="l"/>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70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477838" marR="0" lvl="0" indent="-477838" algn="l" defTabSz="914400" rtl="0" eaLnBrk="1" fontAlgn="base" latinLnBrk="0" hangingPunct="1">
                        <a:lnSpc>
                          <a:spcPct val="100000"/>
                        </a:lnSpc>
                        <a:spcBef>
                          <a:spcPct val="0"/>
                        </a:spcBef>
                        <a:spcAft>
                          <a:spcPct val="0"/>
                        </a:spcAft>
                        <a:buClrTx/>
                        <a:buSzTx/>
                        <a:buFontTx/>
                        <a:buNone/>
                        <a:tabLst>
                          <a:tab pos="5029200" algn="l"/>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76</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60400">
                <a:tc>
                  <a:txBody>
                    <a:bodyPr/>
                    <a:lstStyle/>
                    <a:p>
                      <a:pPr marL="477838" marR="0" lvl="0" indent="-477838" algn="l" defTabSz="914400" rtl="0" eaLnBrk="1" fontAlgn="base" latinLnBrk="0" hangingPunct="1">
                        <a:lnSpc>
                          <a:spcPct val="100000"/>
                        </a:lnSpc>
                        <a:spcBef>
                          <a:spcPct val="0"/>
                        </a:spcBef>
                        <a:spcAft>
                          <a:spcPct val="0"/>
                        </a:spcAft>
                        <a:buClrTx/>
                        <a:buSzTx/>
                        <a:buFontTx/>
                        <a:buNone/>
                        <a:tabLst>
                          <a:tab pos="5029200" algn="l"/>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00004</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477838" marR="0" lvl="0" indent="-477838" algn="l" defTabSz="914400" rtl="0" eaLnBrk="1" fontAlgn="base" latinLnBrk="0" hangingPunct="1">
                        <a:lnSpc>
                          <a:spcPct val="100000"/>
                        </a:lnSpc>
                        <a:spcBef>
                          <a:spcPct val="0"/>
                        </a:spcBef>
                        <a:spcAft>
                          <a:spcPct val="0"/>
                        </a:spcAft>
                        <a:buClrTx/>
                        <a:buSzTx/>
                        <a:buFontTx/>
                        <a:buNone/>
                        <a:tabLst>
                          <a:tab pos="5029200" algn="l"/>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王五</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477838" marR="0" lvl="0" indent="-477838" algn="l" defTabSz="914400" rtl="0" eaLnBrk="1" fontAlgn="base" latinLnBrk="0" hangingPunct="1">
                        <a:lnSpc>
                          <a:spcPct val="100000"/>
                        </a:lnSpc>
                        <a:spcBef>
                          <a:spcPct val="0"/>
                        </a:spcBef>
                        <a:spcAft>
                          <a:spcPct val="0"/>
                        </a:spcAft>
                        <a:buClrTx/>
                        <a:buSzTx/>
                        <a:buFontTx/>
                        <a:buNone/>
                        <a:tabLst>
                          <a:tab pos="5029200" algn="l"/>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90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477838" marR="0" lvl="0" indent="-477838" algn="l" defTabSz="914400" rtl="0" eaLnBrk="1" fontAlgn="base" latinLnBrk="0" hangingPunct="1">
                        <a:lnSpc>
                          <a:spcPct val="100000"/>
                        </a:lnSpc>
                        <a:spcBef>
                          <a:spcPct val="0"/>
                        </a:spcBef>
                        <a:spcAft>
                          <a:spcPct val="0"/>
                        </a:spcAft>
                        <a:buClrTx/>
                        <a:buSzTx/>
                        <a:buFontTx/>
                        <a:buNone/>
                        <a:tabLst>
                          <a:tab pos="5029200" algn="l"/>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87</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477838" marR="0" lvl="0" indent="-477838" algn="l" defTabSz="914400" rtl="0" eaLnBrk="1" fontAlgn="base" latinLnBrk="0" hangingPunct="1">
                        <a:lnSpc>
                          <a:spcPct val="100000"/>
                        </a:lnSpc>
                        <a:spcBef>
                          <a:spcPct val="0"/>
                        </a:spcBef>
                        <a:spcAft>
                          <a:spcPct val="0"/>
                        </a:spcAft>
                        <a:buClrTx/>
                        <a:buSzTx/>
                        <a:buFontTx/>
                        <a:buNone/>
                        <a:tabLst>
                          <a:tab pos="5029200" algn="l"/>
                        </a:tabLst>
                      </a:pPr>
                      <a:r>
                        <a:rPr kumimoji="1"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78</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Grp="1" noChangeArrowheads="1"/>
          </p:cNvSpPr>
          <p:nvPr>
            <p:ph type="body" idx="1"/>
          </p:nvPr>
        </p:nvSpPr>
        <p:spPr>
          <a:xfrm>
            <a:off x="685800" y="1773238"/>
            <a:ext cx="7772400" cy="4322762"/>
          </a:xfrm>
        </p:spPr>
        <p:txBody>
          <a:bodyPr/>
          <a:lstStyle/>
          <a:p>
            <a:pPr eaLnBrk="1" hangingPunct="1">
              <a:lnSpc>
                <a:spcPct val="80000"/>
              </a:lnSpc>
              <a:buFontTx/>
              <a:buNone/>
            </a:pPr>
            <a:r>
              <a:rPr lang="en-US" altLang="zh-CN" sz="1800" b="1" dirty="0" err="1" smtClean="0">
                <a:solidFill>
                  <a:schemeClr val="accent2"/>
                </a:solidFill>
              </a:rPr>
              <a:t>struct</a:t>
            </a:r>
            <a:r>
              <a:rPr lang="en-US" altLang="zh-CN" sz="1800" b="1" dirty="0" smtClean="0">
                <a:solidFill>
                  <a:schemeClr val="accent2"/>
                </a:solidFill>
              </a:rPr>
              <a:t> Person{			</a:t>
            </a:r>
          </a:p>
          <a:p>
            <a:pPr eaLnBrk="1" hangingPunct="1">
              <a:lnSpc>
                <a:spcPct val="80000"/>
              </a:lnSpc>
              <a:buFontTx/>
              <a:buNone/>
            </a:pPr>
            <a:r>
              <a:rPr lang="en-US" altLang="zh-CN" sz="1800" b="1" dirty="0" smtClean="0">
                <a:solidFill>
                  <a:schemeClr val="accent2"/>
                </a:solidFill>
              </a:rPr>
              <a:t>         char name[10];</a:t>
            </a:r>
          </a:p>
          <a:p>
            <a:pPr eaLnBrk="1" hangingPunct="1">
              <a:lnSpc>
                <a:spcPct val="80000"/>
              </a:lnSpc>
              <a:buFontTx/>
              <a:buNone/>
            </a:pPr>
            <a:r>
              <a:rPr lang="en-US" altLang="zh-CN" sz="1800" b="1" dirty="0" smtClean="0">
                <a:solidFill>
                  <a:schemeClr val="accent2"/>
                </a:solidFill>
              </a:rPr>
              <a:t>	    char </a:t>
            </a:r>
            <a:r>
              <a:rPr lang="en-US" altLang="zh-CN" sz="1800" b="1" dirty="0" err="1" smtClean="0">
                <a:solidFill>
                  <a:schemeClr val="accent2"/>
                </a:solidFill>
              </a:rPr>
              <a:t>addr</a:t>
            </a:r>
            <a:r>
              <a:rPr lang="en-US" altLang="zh-CN" sz="1800" b="1" dirty="0" smtClean="0">
                <a:solidFill>
                  <a:schemeClr val="accent2"/>
                </a:solidFill>
              </a:rPr>
              <a:t>[20];</a:t>
            </a:r>
          </a:p>
          <a:p>
            <a:pPr eaLnBrk="1" hangingPunct="1">
              <a:lnSpc>
                <a:spcPct val="80000"/>
              </a:lnSpc>
              <a:buFontTx/>
              <a:buNone/>
            </a:pPr>
            <a:r>
              <a:rPr lang="en-US" altLang="zh-CN" sz="1800" b="1" dirty="0" smtClean="0">
                <a:solidFill>
                  <a:schemeClr val="accent2"/>
                </a:solidFill>
              </a:rPr>
              <a:t>	    char phone[11];</a:t>
            </a:r>
          </a:p>
          <a:p>
            <a:pPr eaLnBrk="1" hangingPunct="1">
              <a:lnSpc>
                <a:spcPct val="80000"/>
              </a:lnSpc>
              <a:buFontTx/>
              <a:buNone/>
            </a:pPr>
            <a:r>
              <a:rPr lang="en-US" altLang="zh-CN" sz="1800" b="1" dirty="0" smtClean="0">
                <a:solidFill>
                  <a:schemeClr val="accent2"/>
                </a:solidFill>
              </a:rPr>
              <a:t>}</a:t>
            </a:r>
          </a:p>
          <a:p>
            <a:pPr eaLnBrk="1" hangingPunct="1">
              <a:lnSpc>
                <a:spcPct val="80000"/>
              </a:lnSpc>
              <a:buFontTx/>
              <a:buNone/>
            </a:pPr>
            <a:r>
              <a:rPr lang="en-US" altLang="zh-CN" sz="1800" b="1" dirty="0" smtClean="0">
                <a:solidFill>
                  <a:srgbClr val="00CC00"/>
                </a:solidFill>
              </a:rPr>
              <a:t>Person p[100];		</a:t>
            </a:r>
          </a:p>
          <a:p>
            <a:pPr eaLnBrk="1" hangingPunct="1">
              <a:lnSpc>
                <a:spcPct val="80000"/>
              </a:lnSpc>
              <a:buFontTx/>
              <a:buNone/>
            </a:pPr>
            <a:r>
              <a:rPr lang="en-US" altLang="zh-CN" sz="1800" b="1" dirty="0" err="1" smtClean="0">
                <a:solidFill>
                  <a:srgbClr val="00CC00"/>
                </a:solidFill>
              </a:rPr>
              <a:t>int</a:t>
            </a:r>
            <a:r>
              <a:rPr lang="en-US" altLang="zh-CN" sz="1800" b="1" dirty="0" smtClean="0">
                <a:solidFill>
                  <a:srgbClr val="00CC00"/>
                </a:solidFill>
              </a:rPr>
              <a:t> n=0;	</a:t>
            </a:r>
            <a:r>
              <a:rPr lang="en-US" altLang="zh-CN" sz="1800" b="1" dirty="0" smtClean="0"/>
              <a:t>		</a:t>
            </a:r>
          </a:p>
          <a:p>
            <a:pPr eaLnBrk="1" hangingPunct="1">
              <a:lnSpc>
                <a:spcPct val="80000"/>
              </a:lnSpc>
              <a:buFontTx/>
              <a:buNone/>
            </a:pPr>
            <a:r>
              <a:rPr lang="en-US" altLang="zh-CN" sz="1800" b="1" dirty="0" smtClean="0"/>
              <a:t>void </a:t>
            </a:r>
            <a:r>
              <a:rPr lang="en-US" altLang="zh-CN" sz="1800" b="1" dirty="0" err="1" smtClean="0"/>
              <a:t>InputData</a:t>
            </a:r>
            <a:r>
              <a:rPr lang="en-US" altLang="zh-CN" sz="1800" b="1" dirty="0" smtClean="0"/>
              <a:t>(){ ......}	</a:t>
            </a:r>
          </a:p>
          <a:p>
            <a:pPr eaLnBrk="1" hangingPunct="1">
              <a:lnSpc>
                <a:spcPct val="80000"/>
              </a:lnSpc>
              <a:buFontTx/>
              <a:buNone/>
            </a:pPr>
            <a:r>
              <a:rPr lang="en-US" altLang="zh-CN" sz="1800" b="1" dirty="0" smtClean="0"/>
              <a:t>void </a:t>
            </a:r>
            <a:r>
              <a:rPr lang="en-US" altLang="zh-CN" sz="1800" b="1" dirty="0" err="1" smtClean="0"/>
              <a:t>SearchAddr</a:t>
            </a:r>
            <a:r>
              <a:rPr lang="en-US" altLang="zh-CN" sz="1800" b="1" dirty="0" smtClean="0"/>
              <a:t>(char *name){……}	</a:t>
            </a:r>
          </a:p>
          <a:p>
            <a:pPr eaLnBrk="1" hangingPunct="1">
              <a:lnSpc>
                <a:spcPct val="80000"/>
              </a:lnSpc>
              <a:buFontTx/>
              <a:buNone/>
            </a:pPr>
            <a:r>
              <a:rPr lang="en-US" altLang="zh-CN" sz="1800" b="1" dirty="0" smtClean="0"/>
              <a:t>void </a:t>
            </a:r>
            <a:r>
              <a:rPr lang="en-US" altLang="zh-CN" sz="1800" b="1" dirty="0" err="1" smtClean="0"/>
              <a:t>SearchPhone</a:t>
            </a:r>
            <a:r>
              <a:rPr lang="en-US" altLang="zh-CN" sz="1800" b="1" dirty="0" smtClean="0"/>
              <a:t>(char *name){……}	</a:t>
            </a:r>
          </a:p>
          <a:p>
            <a:pPr eaLnBrk="1" hangingPunct="1">
              <a:lnSpc>
                <a:spcPct val="80000"/>
              </a:lnSpc>
              <a:buFontTx/>
              <a:buNone/>
            </a:pPr>
            <a:r>
              <a:rPr lang="en-US" altLang="zh-CN" sz="1800" b="1" dirty="0" smtClean="0"/>
              <a:t>void </a:t>
            </a:r>
            <a:r>
              <a:rPr lang="en-US" altLang="zh-CN" sz="1800" b="1" dirty="0" err="1" smtClean="0"/>
              <a:t>PrintData</a:t>
            </a:r>
            <a:r>
              <a:rPr lang="en-US" altLang="zh-CN" sz="1800" b="1" dirty="0" smtClean="0"/>
              <a:t>(){……}</a:t>
            </a:r>
          </a:p>
          <a:p>
            <a:pPr eaLnBrk="1" hangingPunct="1">
              <a:lnSpc>
                <a:spcPct val="80000"/>
              </a:lnSpc>
              <a:buFontTx/>
              <a:buNone/>
            </a:pPr>
            <a:r>
              <a:rPr lang="en-US" altLang="zh-CN" sz="1800" b="1" dirty="0" smtClean="0">
                <a:solidFill>
                  <a:srgbClr val="FF3300"/>
                </a:solidFill>
              </a:rPr>
              <a:t>Void main(){</a:t>
            </a:r>
          </a:p>
          <a:p>
            <a:pPr eaLnBrk="1" hangingPunct="1">
              <a:lnSpc>
                <a:spcPct val="80000"/>
              </a:lnSpc>
              <a:buFontTx/>
              <a:buNone/>
            </a:pPr>
            <a:r>
              <a:rPr lang="en-US" altLang="zh-CN" sz="1800" b="1" dirty="0" smtClean="0">
                <a:solidFill>
                  <a:srgbClr val="FF3300"/>
                </a:solidFill>
              </a:rPr>
              <a:t>	……</a:t>
            </a:r>
          </a:p>
          <a:p>
            <a:pPr eaLnBrk="1" hangingPunct="1">
              <a:lnSpc>
                <a:spcPct val="80000"/>
              </a:lnSpc>
              <a:buFontTx/>
              <a:buNone/>
            </a:pPr>
            <a:r>
              <a:rPr lang="en-US" altLang="zh-CN" sz="1800" b="1" dirty="0" smtClean="0">
                <a:solidFill>
                  <a:srgbClr val="FF3300"/>
                </a:solidFill>
              </a:rPr>
              <a:t>	//</a:t>
            </a:r>
            <a:r>
              <a:rPr lang="zh-CN" altLang="en-US" sz="1800" b="1" dirty="0" smtClean="0">
                <a:solidFill>
                  <a:srgbClr val="FF3300"/>
                </a:solidFill>
              </a:rPr>
              <a:t>调用前面编写的函数，完成通信录数据处理</a:t>
            </a:r>
          </a:p>
          <a:p>
            <a:pPr eaLnBrk="1" hangingPunct="1">
              <a:lnSpc>
                <a:spcPct val="80000"/>
              </a:lnSpc>
              <a:buFontTx/>
              <a:buNone/>
            </a:pPr>
            <a:r>
              <a:rPr lang="zh-CN" altLang="en-US" sz="1800" b="1" dirty="0" smtClean="0">
                <a:solidFill>
                  <a:srgbClr val="FF3300"/>
                </a:solidFill>
              </a:rPr>
              <a:t>	</a:t>
            </a:r>
            <a:r>
              <a:rPr lang="en-US" altLang="zh-CN" sz="1800" b="1" dirty="0" smtClean="0">
                <a:solidFill>
                  <a:srgbClr val="FF3300"/>
                </a:solidFill>
              </a:rPr>
              <a:t>……</a:t>
            </a:r>
          </a:p>
          <a:p>
            <a:pPr eaLnBrk="1" hangingPunct="1">
              <a:lnSpc>
                <a:spcPct val="80000"/>
              </a:lnSpc>
              <a:buFontTx/>
              <a:buNone/>
            </a:pPr>
            <a:r>
              <a:rPr lang="en-US" altLang="zh-CN" sz="1800" b="1" dirty="0" smtClean="0">
                <a:solidFill>
                  <a:srgbClr val="FF3300"/>
                </a:solidFill>
              </a:rPr>
              <a:t>}	</a:t>
            </a:r>
          </a:p>
        </p:txBody>
      </p:sp>
      <p:sp>
        <p:nvSpPr>
          <p:cNvPr id="52229" name="AutoShape 5"/>
          <p:cNvSpPr>
            <a:spLocks noChangeArrowheads="1"/>
          </p:cNvSpPr>
          <p:nvPr/>
        </p:nvSpPr>
        <p:spPr bwMode="auto">
          <a:xfrm>
            <a:off x="6804025" y="1341438"/>
            <a:ext cx="1584325" cy="1008062"/>
          </a:xfrm>
          <a:prstGeom prst="wedgeEllipseCallout">
            <a:avLst>
              <a:gd name="adj1" fmla="val -275954"/>
              <a:gd name="adj2" fmla="val 64014"/>
            </a:avLst>
          </a:prstGeom>
          <a:solidFill>
            <a:schemeClr val="accent1"/>
          </a:solidFill>
          <a:ln w="9525">
            <a:solidFill>
              <a:schemeClr val="tx1"/>
            </a:solidFill>
            <a:miter lim="800000"/>
            <a:headEnd/>
            <a:tailEnd/>
          </a:ln>
          <a:effectLst/>
        </p:spPr>
        <p:txBody>
          <a:bodyPr/>
          <a:lstStyle/>
          <a:p>
            <a:pPr algn="ctr"/>
            <a:r>
              <a:rPr lang="zh-CN" altLang="en-US" sz="2000" b="1" dirty="0">
                <a:latin typeface="Times New Roman" pitchFamily="18" charset="0"/>
              </a:rPr>
              <a:t>定义数据结构</a:t>
            </a:r>
          </a:p>
        </p:txBody>
      </p:sp>
      <p:sp>
        <p:nvSpPr>
          <p:cNvPr id="52230" name="AutoShape 6"/>
          <p:cNvSpPr>
            <a:spLocks noChangeArrowheads="1"/>
          </p:cNvSpPr>
          <p:nvPr/>
        </p:nvSpPr>
        <p:spPr bwMode="auto">
          <a:xfrm>
            <a:off x="6732588" y="2420938"/>
            <a:ext cx="1584325" cy="1008062"/>
          </a:xfrm>
          <a:prstGeom prst="wedgeEllipseCallout">
            <a:avLst>
              <a:gd name="adj1" fmla="val -309719"/>
              <a:gd name="adj2" fmla="val 41024"/>
            </a:avLst>
          </a:prstGeom>
          <a:solidFill>
            <a:schemeClr val="accent1"/>
          </a:solidFill>
          <a:ln w="9525">
            <a:solidFill>
              <a:schemeClr val="tx1"/>
            </a:solidFill>
            <a:miter lim="800000"/>
            <a:headEnd/>
            <a:tailEnd/>
          </a:ln>
          <a:effectLst/>
        </p:spPr>
        <p:txBody>
          <a:bodyPr/>
          <a:lstStyle/>
          <a:p>
            <a:pPr algn="ctr"/>
            <a:r>
              <a:rPr lang="zh-CN" altLang="en-US" sz="2000" b="1">
                <a:latin typeface="Times New Roman" pitchFamily="18" charset="0"/>
              </a:rPr>
              <a:t>定义全局数据</a:t>
            </a:r>
          </a:p>
        </p:txBody>
      </p:sp>
      <p:sp>
        <p:nvSpPr>
          <p:cNvPr id="52231" name="AutoShape 7"/>
          <p:cNvSpPr>
            <a:spLocks noChangeArrowheads="1"/>
          </p:cNvSpPr>
          <p:nvPr/>
        </p:nvSpPr>
        <p:spPr bwMode="auto">
          <a:xfrm>
            <a:off x="6443663" y="3500438"/>
            <a:ext cx="2376487" cy="1000132"/>
          </a:xfrm>
          <a:prstGeom prst="wedgeEllipseCallout">
            <a:avLst>
              <a:gd name="adj1" fmla="val -159752"/>
              <a:gd name="adj2" fmla="val -9065"/>
            </a:avLst>
          </a:prstGeom>
          <a:solidFill>
            <a:schemeClr val="accent1"/>
          </a:solidFill>
          <a:ln w="9525">
            <a:solidFill>
              <a:schemeClr val="tx1"/>
            </a:solidFill>
            <a:miter lim="800000"/>
            <a:headEnd/>
            <a:tailEnd/>
          </a:ln>
          <a:effectLst/>
        </p:spPr>
        <p:txBody>
          <a:bodyPr/>
          <a:lstStyle/>
          <a:p>
            <a:pPr algn="ctr"/>
            <a:r>
              <a:rPr lang="zh-CN" altLang="en-US" sz="2000" b="1">
                <a:latin typeface="Times New Roman" pitchFamily="18" charset="0"/>
              </a:rPr>
              <a:t>定义操作数据的函数</a:t>
            </a:r>
          </a:p>
        </p:txBody>
      </p:sp>
      <p:sp>
        <p:nvSpPr>
          <p:cNvPr id="52232" name="AutoShape 8"/>
          <p:cNvSpPr>
            <a:spLocks noChangeArrowheads="1"/>
          </p:cNvSpPr>
          <p:nvPr/>
        </p:nvSpPr>
        <p:spPr bwMode="auto">
          <a:xfrm>
            <a:off x="6516688" y="5000636"/>
            <a:ext cx="2376487" cy="947727"/>
          </a:xfrm>
          <a:prstGeom prst="wedgeEllipseCallout">
            <a:avLst>
              <a:gd name="adj1" fmla="val -209318"/>
              <a:gd name="adj2" fmla="val -65849"/>
            </a:avLst>
          </a:prstGeom>
          <a:solidFill>
            <a:schemeClr val="accent1"/>
          </a:solidFill>
          <a:ln w="9525">
            <a:solidFill>
              <a:schemeClr val="tx1"/>
            </a:solidFill>
            <a:miter lim="800000"/>
            <a:headEnd/>
            <a:tailEnd/>
          </a:ln>
          <a:effectLst/>
        </p:spPr>
        <p:txBody>
          <a:bodyPr/>
          <a:lstStyle/>
          <a:p>
            <a:pPr algn="ctr"/>
            <a:r>
              <a:rPr lang="zh-CN" altLang="en-US" sz="2000" b="1">
                <a:latin typeface="Times New Roman" pitchFamily="18" charset="0"/>
              </a:rPr>
              <a:t>主函数控制程序流程</a:t>
            </a:r>
          </a:p>
        </p:txBody>
      </p:sp>
      <p:sp>
        <p:nvSpPr>
          <p:cNvPr id="11" name="标题 2"/>
          <p:cNvSpPr>
            <a:spLocks noGrp="1"/>
          </p:cNvSpPr>
          <p:nvPr>
            <p:ph type="title"/>
          </p:nvPr>
        </p:nvSpPr>
        <p:spPr>
          <a:xfrm>
            <a:off x="457200" y="274638"/>
            <a:ext cx="8229600" cy="868346"/>
          </a:xfrm>
        </p:spPr>
        <p:txBody>
          <a:bodyPr>
            <a:normAutofit/>
          </a:bodyPr>
          <a:lstStyle/>
          <a:p>
            <a:r>
              <a:rPr lang="en-US" altLang="zh-CN" sz="3600" dirty="0" smtClean="0"/>
              <a:t>2.</a:t>
            </a:r>
            <a:r>
              <a:rPr lang="zh-CN" altLang="en-US" sz="3600" dirty="0" smtClean="0"/>
              <a:t>面向过程的程序设计</a:t>
            </a:r>
            <a:endParaRPr lang="zh-CN" altLang="en-US" sz="3600" dirty="0"/>
          </a:p>
        </p:txBody>
      </p:sp>
      <p:sp>
        <p:nvSpPr>
          <p:cNvPr id="12" name="内容占位符 1"/>
          <p:cNvSpPr txBox="1">
            <a:spLocks/>
          </p:cNvSpPr>
          <p:nvPr/>
        </p:nvSpPr>
        <p:spPr bwMode="auto">
          <a:xfrm>
            <a:off x="428596" y="1142984"/>
            <a:ext cx="8429684" cy="35719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65125" marR="0" lvl="0" indent="-255588" algn="just" defTabSz="914400" rtl="0" eaLnBrk="1" fontAlgn="base" latinLnBrk="0" hangingPunct="1">
              <a:lnSpc>
                <a:spcPct val="100000"/>
              </a:lnSpc>
              <a:spcBef>
                <a:spcPts val="400"/>
              </a:spcBef>
              <a:spcAft>
                <a:spcPct val="0"/>
              </a:spcAft>
              <a:buClr>
                <a:schemeClr val="accent1"/>
              </a:buClr>
              <a:buSzPct val="68000"/>
              <a:buFont typeface="Wingdings 3" pitchFamily="18" charset="2"/>
              <a:buChar char=""/>
              <a:tabLst/>
              <a:defRPr/>
            </a:pPr>
            <a:r>
              <a:rPr kumimoji="0" lang="zh-CN" altLang="en-US" sz="2000" b="0" i="0" u="none" strike="noStrike" kern="1200" cap="none" spc="0" normalizeH="0" baseline="0" noProof="0" dirty="0" smtClean="0">
                <a:ln>
                  <a:noFill/>
                </a:ln>
                <a:effectLst/>
                <a:uLnTx/>
                <a:uFillTx/>
                <a:latin typeface="Times New Roman" pitchFamily="18" charset="0"/>
                <a:ea typeface="+mn-ea"/>
                <a:cs typeface="+mn-cs"/>
              </a:rPr>
              <a:t>结构化设计的示例：通信录程序</a:t>
            </a:r>
            <a:endParaRPr kumimoji="0" lang="zh-CN" altLang="en-US" sz="18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2229"/>
                                        </p:tgtEl>
                                        <p:attrNameLst>
                                          <p:attrName>style.visibility</p:attrName>
                                        </p:attrNameLst>
                                      </p:cBhvr>
                                      <p:to>
                                        <p:strVal val="visible"/>
                                      </p:to>
                                    </p:set>
                                    <p:anim calcmode="lin" valueType="num">
                                      <p:cBhvr additive="base">
                                        <p:cTn id="7" dur="500" fill="hold"/>
                                        <p:tgtEl>
                                          <p:spTgt spid="52229"/>
                                        </p:tgtEl>
                                        <p:attrNameLst>
                                          <p:attrName>ppt_x</p:attrName>
                                        </p:attrNameLst>
                                      </p:cBhvr>
                                      <p:tavLst>
                                        <p:tav tm="0">
                                          <p:val>
                                            <p:strVal val="#ppt_x"/>
                                          </p:val>
                                        </p:tav>
                                        <p:tav tm="100000">
                                          <p:val>
                                            <p:strVal val="#ppt_x"/>
                                          </p:val>
                                        </p:tav>
                                      </p:tavLst>
                                    </p:anim>
                                    <p:anim calcmode="lin" valueType="num">
                                      <p:cBhvr additive="base">
                                        <p:cTn id="8" dur="500" fill="hold"/>
                                        <p:tgtEl>
                                          <p:spTgt spid="5222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nodeType="clickEffect">
                                  <p:stCondLst>
                                    <p:cond delay="0"/>
                                  </p:stCondLst>
                                  <p:childTnLst>
                                    <p:set>
                                      <p:cBhvr>
                                        <p:cTn id="12" dur="1" fill="hold">
                                          <p:stCondLst>
                                            <p:cond delay="0"/>
                                          </p:stCondLst>
                                        </p:cTn>
                                        <p:tgtEl>
                                          <p:spTgt spid="52227">
                                            <p:txEl>
                                              <p:pRg st="0" end="0"/>
                                            </p:txEl>
                                          </p:spTgt>
                                        </p:tgtEl>
                                        <p:attrNameLst>
                                          <p:attrName>style.visibility</p:attrName>
                                        </p:attrNameLst>
                                      </p:cBhvr>
                                      <p:to>
                                        <p:strVal val="visible"/>
                                      </p:to>
                                    </p:set>
                                    <p:animEffect transition="in" filter="box(in)">
                                      <p:cBhvr>
                                        <p:cTn id="13" dur="500"/>
                                        <p:tgtEl>
                                          <p:spTgt spid="52227">
                                            <p:txEl>
                                              <p:pRg st="0" end="0"/>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52227">
                                            <p:txEl>
                                              <p:pRg st="1" end="1"/>
                                            </p:txEl>
                                          </p:spTgt>
                                        </p:tgtEl>
                                        <p:attrNameLst>
                                          <p:attrName>style.visibility</p:attrName>
                                        </p:attrNameLst>
                                      </p:cBhvr>
                                      <p:to>
                                        <p:strVal val="visible"/>
                                      </p:to>
                                    </p:set>
                                    <p:animEffect transition="in" filter="box(in)">
                                      <p:cBhvr>
                                        <p:cTn id="16" dur="500"/>
                                        <p:tgtEl>
                                          <p:spTgt spid="52227">
                                            <p:txEl>
                                              <p:pRg st="1" end="1"/>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52227">
                                            <p:txEl>
                                              <p:pRg st="2" end="2"/>
                                            </p:txEl>
                                          </p:spTgt>
                                        </p:tgtEl>
                                        <p:attrNameLst>
                                          <p:attrName>style.visibility</p:attrName>
                                        </p:attrNameLst>
                                      </p:cBhvr>
                                      <p:to>
                                        <p:strVal val="visible"/>
                                      </p:to>
                                    </p:set>
                                    <p:animEffect transition="in" filter="box(in)">
                                      <p:cBhvr>
                                        <p:cTn id="19" dur="500"/>
                                        <p:tgtEl>
                                          <p:spTgt spid="52227">
                                            <p:txEl>
                                              <p:pRg st="2" end="2"/>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52227">
                                            <p:txEl>
                                              <p:pRg st="3" end="3"/>
                                            </p:txEl>
                                          </p:spTgt>
                                        </p:tgtEl>
                                        <p:attrNameLst>
                                          <p:attrName>style.visibility</p:attrName>
                                        </p:attrNameLst>
                                      </p:cBhvr>
                                      <p:to>
                                        <p:strVal val="visible"/>
                                      </p:to>
                                    </p:set>
                                    <p:animEffect transition="in" filter="box(in)">
                                      <p:cBhvr>
                                        <p:cTn id="22" dur="500"/>
                                        <p:tgtEl>
                                          <p:spTgt spid="52227">
                                            <p:txEl>
                                              <p:pRg st="3" end="3"/>
                                            </p:txEl>
                                          </p:spTgt>
                                        </p:tgtEl>
                                      </p:cBhvr>
                                    </p:animEffect>
                                  </p:childTnLst>
                                </p:cTn>
                              </p:par>
                              <p:par>
                                <p:cTn id="23" presetID="4" presetClass="entr" presetSubtype="16" fill="hold" nodeType="withEffect">
                                  <p:stCondLst>
                                    <p:cond delay="0"/>
                                  </p:stCondLst>
                                  <p:childTnLst>
                                    <p:set>
                                      <p:cBhvr>
                                        <p:cTn id="24" dur="1" fill="hold">
                                          <p:stCondLst>
                                            <p:cond delay="0"/>
                                          </p:stCondLst>
                                        </p:cTn>
                                        <p:tgtEl>
                                          <p:spTgt spid="52227">
                                            <p:txEl>
                                              <p:pRg st="4" end="4"/>
                                            </p:txEl>
                                          </p:spTgt>
                                        </p:tgtEl>
                                        <p:attrNameLst>
                                          <p:attrName>style.visibility</p:attrName>
                                        </p:attrNameLst>
                                      </p:cBhvr>
                                      <p:to>
                                        <p:strVal val="visible"/>
                                      </p:to>
                                    </p:set>
                                    <p:animEffect transition="in" filter="box(in)">
                                      <p:cBhvr>
                                        <p:cTn id="25" dur="500"/>
                                        <p:tgtEl>
                                          <p:spTgt spid="52227">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52230"/>
                                        </p:tgtEl>
                                        <p:attrNameLst>
                                          <p:attrName>style.visibility</p:attrName>
                                        </p:attrNameLst>
                                      </p:cBhvr>
                                      <p:to>
                                        <p:strVal val="visible"/>
                                      </p:to>
                                    </p:set>
                                    <p:anim calcmode="lin" valueType="num">
                                      <p:cBhvr additive="base">
                                        <p:cTn id="30" dur="500" fill="hold"/>
                                        <p:tgtEl>
                                          <p:spTgt spid="52230"/>
                                        </p:tgtEl>
                                        <p:attrNameLst>
                                          <p:attrName>ppt_x</p:attrName>
                                        </p:attrNameLst>
                                      </p:cBhvr>
                                      <p:tavLst>
                                        <p:tav tm="0">
                                          <p:val>
                                            <p:strVal val="#ppt_x"/>
                                          </p:val>
                                        </p:tav>
                                        <p:tav tm="100000">
                                          <p:val>
                                            <p:strVal val="#ppt_x"/>
                                          </p:val>
                                        </p:tav>
                                      </p:tavLst>
                                    </p:anim>
                                    <p:anim calcmode="lin" valueType="num">
                                      <p:cBhvr additive="base">
                                        <p:cTn id="31" dur="500" fill="hold"/>
                                        <p:tgtEl>
                                          <p:spTgt spid="52230"/>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5" presetClass="entr" presetSubtype="10" fill="hold" nodeType="clickEffect">
                                  <p:stCondLst>
                                    <p:cond delay="0"/>
                                  </p:stCondLst>
                                  <p:childTnLst>
                                    <p:set>
                                      <p:cBhvr>
                                        <p:cTn id="35" dur="1" fill="hold">
                                          <p:stCondLst>
                                            <p:cond delay="0"/>
                                          </p:stCondLst>
                                        </p:cTn>
                                        <p:tgtEl>
                                          <p:spTgt spid="52227">
                                            <p:txEl>
                                              <p:pRg st="5" end="5"/>
                                            </p:txEl>
                                          </p:spTgt>
                                        </p:tgtEl>
                                        <p:attrNameLst>
                                          <p:attrName>style.visibility</p:attrName>
                                        </p:attrNameLst>
                                      </p:cBhvr>
                                      <p:to>
                                        <p:strVal val="visible"/>
                                      </p:to>
                                    </p:set>
                                    <p:animEffect transition="in" filter="checkerboard(across)">
                                      <p:cBhvr>
                                        <p:cTn id="36" dur="500"/>
                                        <p:tgtEl>
                                          <p:spTgt spid="52227">
                                            <p:txEl>
                                              <p:pRg st="5" end="5"/>
                                            </p:txEl>
                                          </p:spTgt>
                                        </p:tgtEl>
                                      </p:cBhvr>
                                    </p:animEffect>
                                  </p:childTnLst>
                                </p:cTn>
                              </p:par>
                              <p:par>
                                <p:cTn id="37" presetID="5" presetClass="entr" presetSubtype="10" fill="hold" nodeType="withEffect">
                                  <p:stCondLst>
                                    <p:cond delay="0"/>
                                  </p:stCondLst>
                                  <p:childTnLst>
                                    <p:set>
                                      <p:cBhvr>
                                        <p:cTn id="38" dur="1" fill="hold">
                                          <p:stCondLst>
                                            <p:cond delay="0"/>
                                          </p:stCondLst>
                                        </p:cTn>
                                        <p:tgtEl>
                                          <p:spTgt spid="52227">
                                            <p:txEl>
                                              <p:pRg st="6" end="6"/>
                                            </p:txEl>
                                          </p:spTgt>
                                        </p:tgtEl>
                                        <p:attrNameLst>
                                          <p:attrName>style.visibility</p:attrName>
                                        </p:attrNameLst>
                                      </p:cBhvr>
                                      <p:to>
                                        <p:strVal val="visible"/>
                                      </p:to>
                                    </p:set>
                                    <p:animEffect transition="in" filter="checkerboard(across)">
                                      <p:cBhvr>
                                        <p:cTn id="39" dur="500"/>
                                        <p:tgtEl>
                                          <p:spTgt spid="52227">
                                            <p:txEl>
                                              <p:pRg st="6" end="6"/>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52231"/>
                                        </p:tgtEl>
                                        <p:attrNameLst>
                                          <p:attrName>style.visibility</p:attrName>
                                        </p:attrNameLst>
                                      </p:cBhvr>
                                      <p:to>
                                        <p:strVal val="visible"/>
                                      </p:to>
                                    </p:set>
                                    <p:anim calcmode="lin" valueType="num">
                                      <p:cBhvr additive="base">
                                        <p:cTn id="44" dur="500" fill="hold"/>
                                        <p:tgtEl>
                                          <p:spTgt spid="52231"/>
                                        </p:tgtEl>
                                        <p:attrNameLst>
                                          <p:attrName>ppt_x</p:attrName>
                                        </p:attrNameLst>
                                      </p:cBhvr>
                                      <p:tavLst>
                                        <p:tav tm="0">
                                          <p:val>
                                            <p:strVal val="#ppt_x"/>
                                          </p:val>
                                        </p:tav>
                                        <p:tav tm="100000">
                                          <p:val>
                                            <p:strVal val="#ppt_x"/>
                                          </p:val>
                                        </p:tav>
                                      </p:tavLst>
                                    </p:anim>
                                    <p:anim calcmode="lin" valueType="num">
                                      <p:cBhvr additive="base">
                                        <p:cTn id="45" dur="500" fill="hold"/>
                                        <p:tgtEl>
                                          <p:spTgt spid="52231"/>
                                        </p:tgtEl>
                                        <p:attrNameLst>
                                          <p:attrName>ppt_y</p:attrName>
                                        </p:attrNameLst>
                                      </p:cBhvr>
                                      <p:tavLst>
                                        <p:tav tm="0">
                                          <p:val>
                                            <p:strVal val="1+#ppt_h/2"/>
                                          </p:val>
                                        </p:tav>
                                        <p:tav tm="100000">
                                          <p:val>
                                            <p:strVal val="#ppt_y"/>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8" presetClass="entr" presetSubtype="16" fill="hold" nodeType="clickEffect">
                                  <p:stCondLst>
                                    <p:cond delay="0"/>
                                  </p:stCondLst>
                                  <p:childTnLst>
                                    <p:set>
                                      <p:cBhvr>
                                        <p:cTn id="49" dur="1" fill="hold">
                                          <p:stCondLst>
                                            <p:cond delay="0"/>
                                          </p:stCondLst>
                                        </p:cTn>
                                        <p:tgtEl>
                                          <p:spTgt spid="52227">
                                            <p:txEl>
                                              <p:pRg st="7" end="7"/>
                                            </p:txEl>
                                          </p:spTgt>
                                        </p:tgtEl>
                                        <p:attrNameLst>
                                          <p:attrName>style.visibility</p:attrName>
                                        </p:attrNameLst>
                                      </p:cBhvr>
                                      <p:to>
                                        <p:strVal val="visible"/>
                                      </p:to>
                                    </p:set>
                                    <p:animEffect transition="in" filter="diamond(in)">
                                      <p:cBhvr>
                                        <p:cTn id="50" dur="2000"/>
                                        <p:tgtEl>
                                          <p:spTgt spid="52227">
                                            <p:txEl>
                                              <p:pRg st="7" end="7"/>
                                            </p:txEl>
                                          </p:spTgt>
                                        </p:tgtEl>
                                      </p:cBhvr>
                                    </p:animEffect>
                                  </p:childTnLst>
                                </p:cTn>
                              </p:par>
                              <p:par>
                                <p:cTn id="51" presetID="8" presetClass="entr" presetSubtype="16" fill="hold" nodeType="withEffect">
                                  <p:stCondLst>
                                    <p:cond delay="0"/>
                                  </p:stCondLst>
                                  <p:childTnLst>
                                    <p:set>
                                      <p:cBhvr>
                                        <p:cTn id="52" dur="1" fill="hold">
                                          <p:stCondLst>
                                            <p:cond delay="0"/>
                                          </p:stCondLst>
                                        </p:cTn>
                                        <p:tgtEl>
                                          <p:spTgt spid="52227">
                                            <p:txEl>
                                              <p:pRg st="8" end="8"/>
                                            </p:txEl>
                                          </p:spTgt>
                                        </p:tgtEl>
                                        <p:attrNameLst>
                                          <p:attrName>style.visibility</p:attrName>
                                        </p:attrNameLst>
                                      </p:cBhvr>
                                      <p:to>
                                        <p:strVal val="visible"/>
                                      </p:to>
                                    </p:set>
                                    <p:animEffect transition="in" filter="diamond(in)">
                                      <p:cBhvr>
                                        <p:cTn id="53" dur="2000"/>
                                        <p:tgtEl>
                                          <p:spTgt spid="52227">
                                            <p:txEl>
                                              <p:pRg st="8" end="8"/>
                                            </p:txEl>
                                          </p:spTgt>
                                        </p:tgtEl>
                                      </p:cBhvr>
                                    </p:animEffect>
                                  </p:childTnLst>
                                </p:cTn>
                              </p:par>
                              <p:par>
                                <p:cTn id="54" presetID="8" presetClass="entr" presetSubtype="16" fill="hold" nodeType="withEffect">
                                  <p:stCondLst>
                                    <p:cond delay="0"/>
                                  </p:stCondLst>
                                  <p:childTnLst>
                                    <p:set>
                                      <p:cBhvr>
                                        <p:cTn id="55" dur="1" fill="hold">
                                          <p:stCondLst>
                                            <p:cond delay="0"/>
                                          </p:stCondLst>
                                        </p:cTn>
                                        <p:tgtEl>
                                          <p:spTgt spid="52227">
                                            <p:txEl>
                                              <p:pRg st="9" end="9"/>
                                            </p:txEl>
                                          </p:spTgt>
                                        </p:tgtEl>
                                        <p:attrNameLst>
                                          <p:attrName>style.visibility</p:attrName>
                                        </p:attrNameLst>
                                      </p:cBhvr>
                                      <p:to>
                                        <p:strVal val="visible"/>
                                      </p:to>
                                    </p:set>
                                    <p:animEffect transition="in" filter="diamond(in)">
                                      <p:cBhvr>
                                        <p:cTn id="56" dur="2000"/>
                                        <p:tgtEl>
                                          <p:spTgt spid="52227">
                                            <p:txEl>
                                              <p:pRg st="9" end="9"/>
                                            </p:txEl>
                                          </p:spTgt>
                                        </p:tgtEl>
                                      </p:cBhvr>
                                    </p:animEffect>
                                  </p:childTnLst>
                                </p:cTn>
                              </p:par>
                              <p:par>
                                <p:cTn id="57" presetID="8" presetClass="entr" presetSubtype="16" fill="hold" nodeType="withEffect">
                                  <p:stCondLst>
                                    <p:cond delay="0"/>
                                  </p:stCondLst>
                                  <p:childTnLst>
                                    <p:set>
                                      <p:cBhvr>
                                        <p:cTn id="58" dur="1" fill="hold">
                                          <p:stCondLst>
                                            <p:cond delay="0"/>
                                          </p:stCondLst>
                                        </p:cTn>
                                        <p:tgtEl>
                                          <p:spTgt spid="52227">
                                            <p:txEl>
                                              <p:pRg st="10" end="10"/>
                                            </p:txEl>
                                          </p:spTgt>
                                        </p:tgtEl>
                                        <p:attrNameLst>
                                          <p:attrName>style.visibility</p:attrName>
                                        </p:attrNameLst>
                                      </p:cBhvr>
                                      <p:to>
                                        <p:strVal val="visible"/>
                                      </p:to>
                                    </p:set>
                                    <p:animEffect transition="in" filter="diamond(in)">
                                      <p:cBhvr>
                                        <p:cTn id="59" dur="2000"/>
                                        <p:tgtEl>
                                          <p:spTgt spid="52227">
                                            <p:txEl>
                                              <p:pRg st="10" end="10"/>
                                            </p:txEl>
                                          </p:spTgt>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 presetClass="entr" presetSubtype="4" fill="hold" grpId="0" nodeType="clickEffect">
                                  <p:stCondLst>
                                    <p:cond delay="0"/>
                                  </p:stCondLst>
                                  <p:childTnLst>
                                    <p:set>
                                      <p:cBhvr>
                                        <p:cTn id="63" dur="1" fill="hold">
                                          <p:stCondLst>
                                            <p:cond delay="0"/>
                                          </p:stCondLst>
                                        </p:cTn>
                                        <p:tgtEl>
                                          <p:spTgt spid="52232"/>
                                        </p:tgtEl>
                                        <p:attrNameLst>
                                          <p:attrName>style.visibility</p:attrName>
                                        </p:attrNameLst>
                                      </p:cBhvr>
                                      <p:to>
                                        <p:strVal val="visible"/>
                                      </p:to>
                                    </p:set>
                                    <p:anim calcmode="lin" valueType="num">
                                      <p:cBhvr additive="base">
                                        <p:cTn id="64" dur="500" fill="hold"/>
                                        <p:tgtEl>
                                          <p:spTgt spid="52232"/>
                                        </p:tgtEl>
                                        <p:attrNameLst>
                                          <p:attrName>ppt_x</p:attrName>
                                        </p:attrNameLst>
                                      </p:cBhvr>
                                      <p:tavLst>
                                        <p:tav tm="0">
                                          <p:val>
                                            <p:strVal val="#ppt_x"/>
                                          </p:val>
                                        </p:tav>
                                        <p:tav tm="100000">
                                          <p:val>
                                            <p:strVal val="#ppt_x"/>
                                          </p:val>
                                        </p:tav>
                                      </p:tavLst>
                                    </p:anim>
                                    <p:anim calcmode="lin" valueType="num">
                                      <p:cBhvr additive="base">
                                        <p:cTn id="65" dur="500" fill="hold"/>
                                        <p:tgtEl>
                                          <p:spTgt spid="52232"/>
                                        </p:tgtEl>
                                        <p:attrNameLst>
                                          <p:attrName>ppt_y</p:attrName>
                                        </p:attrNameLst>
                                      </p:cBhvr>
                                      <p:tavLst>
                                        <p:tav tm="0">
                                          <p:val>
                                            <p:strVal val="1+#ppt_h/2"/>
                                          </p:val>
                                        </p:tav>
                                        <p:tav tm="100000">
                                          <p:val>
                                            <p:strVal val="#ppt_y"/>
                                          </p:val>
                                        </p:tav>
                                      </p:tavLst>
                                    </p:anim>
                                  </p:childTnLst>
                                </p:cTn>
                              </p:par>
                            </p:childTnLst>
                          </p:cTn>
                        </p:par>
                      </p:childTnLst>
                    </p:cTn>
                  </p:par>
                  <p:par>
                    <p:cTn id="66" fill="hold" nodeType="clickPar">
                      <p:stCondLst>
                        <p:cond delay="indefinite"/>
                      </p:stCondLst>
                      <p:childTnLst>
                        <p:par>
                          <p:cTn id="67" fill="hold" nodeType="withGroup">
                            <p:stCondLst>
                              <p:cond delay="0"/>
                            </p:stCondLst>
                            <p:childTnLst>
                              <p:par>
                                <p:cTn id="68" presetID="2" presetClass="entr" presetSubtype="4" fill="hold" nodeType="clickEffect">
                                  <p:stCondLst>
                                    <p:cond delay="0"/>
                                  </p:stCondLst>
                                  <p:childTnLst>
                                    <p:set>
                                      <p:cBhvr>
                                        <p:cTn id="69" dur="1" fill="hold">
                                          <p:stCondLst>
                                            <p:cond delay="0"/>
                                          </p:stCondLst>
                                        </p:cTn>
                                        <p:tgtEl>
                                          <p:spTgt spid="52227">
                                            <p:txEl>
                                              <p:pRg st="11" end="11"/>
                                            </p:txEl>
                                          </p:spTgt>
                                        </p:tgtEl>
                                        <p:attrNameLst>
                                          <p:attrName>style.visibility</p:attrName>
                                        </p:attrNameLst>
                                      </p:cBhvr>
                                      <p:to>
                                        <p:strVal val="visible"/>
                                      </p:to>
                                    </p:set>
                                    <p:anim calcmode="lin" valueType="num">
                                      <p:cBhvr additive="base">
                                        <p:cTn id="70" dur="500" fill="hold"/>
                                        <p:tgtEl>
                                          <p:spTgt spid="52227">
                                            <p:txEl>
                                              <p:pRg st="11" end="11"/>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52227">
                                            <p:txEl>
                                              <p:pRg st="11" end="11"/>
                                            </p:txEl>
                                          </p:spTgt>
                                        </p:tgtEl>
                                        <p:attrNameLst>
                                          <p:attrName>ppt_y</p:attrName>
                                        </p:attrNameLst>
                                      </p:cBhvr>
                                      <p:tavLst>
                                        <p:tav tm="0">
                                          <p:val>
                                            <p:strVal val="1+#ppt_h/2"/>
                                          </p:val>
                                        </p:tav>
                                        <p:tav tm="100000">
                                          <p:val>
                                            <p:strVal val="#ppt_y"/>
                                          </p:val>
                                        </p:tav>
                                      </p:tavLst>
                                    </p:anim>
                                  </p:childTnLst>
                                </p:cTn>
                              </p:par>
                              <p:par>
                                <p:cTn id="72" presetID="2" presetClass="entr" presetSubtype="4" fill="hold" nodeType="withEffect">
                                  <p:stCondLst>
                                    <p:cond delay="0"/>
                                  </p:stCondLst>
                                  <p:childTnLst>
                                    <p:set>
                                      <p:cBhvr>
                                        <p:cTn id="73" dur="1" fill="hold">
                                          <p:stCondLst>
                                            <p:cond delay="0"/>
                                          </p:stCondLst>
                                        </p:cTn>
                                        <p:tgtEl>
                                          <p:spTgt spid="52227">
                                            <p:txEl>
                                              <p:pRg st="12" end="12"/>
                                            </p:txEl>
                                          </p:spTgt>
                                        </p:tgtEl>
                                        <p:attrNameLst>
                                          <p:attrName>style.visibility</p:attrName>
                                        </p:attrNameLst>
                                      </p:cBhvr>
                                      <p:to>
                                        <p:strVal val="visible"/>
                                      </p:to>
                                    </p:set>
                                    <p:anim calcmode="lin" valueType="num">
                                      <p:cBhvr additive="base">
                                        <p:cTn id="74" dur="500" fill="hold"/>
                                        <p:tgtEl>
                                          <p:spTgt spid="52227">
                                            <p:txEl>
                                              <p:pRg st="12" end="12"/>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52227">
                                            <p:txEl>
                                              <p:pRg st="12" end="12"/>
                                            </p:txEl>
                                          </p:spTgt>
                                        </p:tgtEl>
                                        <p:attrNameLst>
                                          <p:attrName>ppt_y</p:attrName>
                                        </p:attrNameLst>
                                      </p:cBhvr>
                                      <p:tavLst>
                                        <p:tav tm="0">
                                          <p:val>
                                            <p:strVal val="1+#ppt_h/2"/>
                                          </p:val>
                                        </p:tav>
                                        <p:tav tm="100000">
                                          <p:val>
                                            <p:strVal val="#ppt_y"/>
                                          </p:val>
                                        </p:tav>
                                      </p:tavLst>
                                    </p:anim>
                                  </p:childTnLst>
                                </p:cTn>
                              </p:par>
                              <p:par>
                                <p:cTn id="76" presetID="2" presetClass="entr" presetSubtype="4" fill="hold" nodeType="withEffect">
                                  <p:stCondLst>
                                    <p:cond delay="0"/>
                                  </p:stCondLst>
                                  <p:childTnLst>
                                    <p:set>
                                      <p:cBhvr>
                                        <p:cTn id="77" dur="1" fill="hold">
                                          <p:stCondLst>
                                            <p:cond delay="0"/>
                                          </p:stCondLst>
                                        </p:cTn>
                                        <p:tgtEl>
                                          <p:spTgt spid="52227">
                                            <p:txEl>
                                              <p:pRg st="13" end="13"/>
                                            </p:txEl>
                                          </p:spTgt>
                                        </p:tgtEl>
                                        <p:attrNameLst>
                                          <p:attrName>style.visibility</p:attrName>
                                        </p:attrNameLst>
                                      </p:cBhvr>
                                      <p:to>
                                        <p:strVal val="visible"/>
                                      </p:to>
                                    </p:set>
                                    <p:anim calcmode="lin" valueType="num">
                                      <p:cBhvr additive="base">
                                        <p:cTn id="78" dur="500" fill="hold"/>
                                        <p:tgtEl>
                                          <p:spTgt spid="52227">
                                            <p:txEl>
                                              <p:pRg st="13" end="13"/>
                                            </p:txEl>
                                          </p:spTgt>
                                        </p:tgtEl>
                                        <p:attrNameLst>
                                          <p:attrName>ppt_x</p:attrName>
                                        </p:attrNameLst>
                                      </p:cBhvr>
                                      <p:tavLst>
                                        <p:tav tm="0">
                                          <p:val>
                                            <p:strVal val="#ppt_x"/>
                                          </p:val>
                                        </p:tav>
                                        <p:tav tm="100000">
                                          <p:val>
                                            <p:strVal val="#ppt_x"/>
                                          </p:val>
                                        </p:tav>
                                      </p:tavLst>
                                    </p:anim>
                                    <p:anim calcmode="lin" valueType="num">
                                      <p:cBhvr additive="base">
                                        <p:cTn id="79" dur="500" fill="hold"/>
                                        <p:tgtEl>
                                          <p:spTgt spid="52227">
                                            <p:txEl>
                                              <p:pRg st="13" end="13"/>
                                            </p:txEl>
                                          </p:spTgt>
                                        </p:tgtEl>
                                        <p:attrNameLst>
                                          <p:attrName>ppt_y</p:attrName>
                                        </p:attrNameLst>
                                      </p:cBhvr>
                                      <p:tavLst>
                                        <p:tav tm="0">
                                          <p:val>
                                            <p:strVal val="1+#ppt_h/2"/>
                                          </p:val>
                                        </p:tav>
                                        <p:tav tm="100000">
                                          <p:val>
                                            <p:strVal val="#ppt_y"/>
                                          </p:val>
                                        </p:tav>
                                      </p:tavLst>
                                    </p:anim>
                                  </p:childTnLst>
                                </p:cTn>
                              </p:par>
                              <p:par>
                                <p:cTn id="80" presetID="2" presetClass="entr" presetSubtype="4" fill="hold" nodeType="withEffect">
                                  <p:stCondLst>
                                    <p:cond delay="0"/>
                                  </p:stCondLst>
                                  <p:childTnLst>
                                    <p:set>
                                      <p:cBhvr>
                                        <p:cTn id="81" dur="1" fill="hold">
                                          <p:stCondLst>
                                            <p:cond delay="0"/>
                                          </p:stCondLst>
                                        </p:cTn>
                                        <p:tgtEl>
                                          <p:spTgt spid="52227">
                                            <p:txEl>
                                              <p:pRg st="14" end="14"/>
                                            </p:txEl>
                                          </p:spTgt>
                                        </p:tgtEl>
                                        <p:attrNameLst>
                                          <p:attrName>style.visibility</p:attrName>
                                        </p:attrNameLst>
                                      </p:cBhvr>
                                      <p:to>
                                        <p:strVal val="visible"/>
                                      </p:to>
                                    </p:set>
                                    <p:anim calcmode="lin" valueType="num">
                                      <p:cBhvr additive="base">
                                        <p:cTn id="82" dur="500" fill="hold"/>
                                        <p:tgtEl>
                                          <p:spTgt spid="52227">
                                            <p:txEl>
                                              <p:pRg st="14" end="14"/>
                                            </p:txEl>
                                          </p:spTgt>
                                        </p:tgtEl>
                                        <p:attrNameLst>
                                          <p:attrName>ppt_x</p:attrName>
                                        </p:attrNameLst>
                                      </p:cBhvr>
                                      <p:tavLst>
                                        <p:tav tm="0">
                                          <p:val>
                                            <p:strVal val="#ppt_x"/>
                                          </p:val>
                                        </p:tav>
                                        <p:tav tm="100000">
                                          <p:val>
                                            <p:strVal val="#ppt_x"/>
                                          </p:val>
                                        </p:tav>
                                      </p:tavLst>
                                    </p:anim>
                                    <p:anim calcmode="lin" valueType="num">
                                      <p:cBhvr additive="base">
                                        <p:cTn id="83" dur="500" fill="hold"/>
                                        <p:tgtEl>
                                          <p:spTgt spid="52227">
                                            <p:txEl>
                                              <p:pRg st="14" end="14"/>
                                            </p:txEl>
                                          </p:spTgt>
                                        </p:tgtEl>
                                        <p:attrNameLst>
                                          <p:attrName>ppt_y</p:attrName>
                                        </p:attrNameLst>
                                      </p:cBhvr>
                                      <p:tavLst>
                                        <p:tav tm="0">
                                          <p:val>
                                            <p:strVal val="1+#ppt_h/2"/>
                                          </p:val>
                                        </p:tav>
                                        <p:tav tm="100000">
                                          <p:val>
                                            <p:strVal val="#ppt_y"/>
                                          </p:val>
                                        </p:tav>
                                      </p:tavLst>
                                    </p:anim>
                                  </p:childTnLst>
                                </p:cTn>
                              </p:par>
                              <p:par>
                                <p:cTn id="84" presetID="2" presetClass="entr" presetSubtype="4" fill="hold" nodeType="withEffect">
                                  <p:stCondLst>
                                    <p:cond delay="0"/>
                                  </p:stCondLst>
                                  <p:childTnLst>
                                    <p:set>
                                      <p:cBhvr>
                                        <p:cTn id="85" dur="1" fill="hold">
                                          <p:stCondLst>
                                            <p:cond delay="0"/>
                                          </p:stCondLst>
                                        </p:cTn>
                                        <p:tgtEl>
                                          <p:spTgt spid="52227">
                                            <p:txEl>
                                              <p:pRg st="15" end="15"/>
                                            </p:txEl>
                                          </p:spTgt>
                                        </p:tgtEl>
                                        <p:attrNameLst>
                                          <p:attrName>style.visibility</p:attrName>
                                        </p:attrNameLst>
                                      </p:cBhvr>
                                      <p:to>
                                        <p:strVal val="visible"/>
                                      </p:to>
                                    </p:set>
                                    <p:anim calcmode="lin" valueType="num">
                                      <p:cBhvr additive="base">
                                        <p:cTn id="86" dur="500" fill="hold"/>
                                        <p:tgtEl>
                                          <p:spTgt spid="52227">
                                            <p:txEl>
                                              <p:pRg st="15" end="15"/>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52227">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9" grpId="0" animBg="1"/>
      <p:bldP spid="52230" grpId="0" animBg="1"/>
      <p:bldP spid="52231" grpId="0" animBg="1"/>
      <p:bldP spid="5223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1643074"/>
          </a:xfrm>
        </p:spPr>
        <p:txBody>
          <a:bodyPr/>
          <a:lstStyle/>
          <a:p>
            <a:pPr algn="just"/>
            <a:r>
              <a:rPr lang="zh-CN" altLang="en-US" sz="2000" dirty="0" smtClean="0">
                <a:solidFill>
                  <a:srgbClr val="FF0000"/>
                </a:solidFill>
                <a:latin typeface="Times New Roman" pitchFamily="18" charset="0"/>
              </a:rPr>
              <a:t>结构化设计缺陷：</a:t>
            </a:r>
            <a:endParaRPr lang="en-US" altLang="zh-CN" sz="2000" dirty="0" smtClean="0">
              <a:solidFill>
                <a:srgbClr val="FF0000"/>
              </a:solidFill>
              <a:latin typeface="Times New Roman" pitchFamily="18" charset="0"/>
            </a:endParaRPr>
          </a:p>
          <a:p>
            <a:pPr lvl="1" algn="just"/>
            <a:r>
              <a:rPr lang="zh-CN" altLang="en-US" sz="1800" dirty="0" smtClean="0"/>
              <a:t>大型程序中，有很多全局数据和全局函数，这导致了函数和数据之间数目巨大的潜在连接！</a:t>
            </a:r>
            <a:endParaRPr lang="en-US" altLang="zh-CN" sz="1800" dirty="0" smtClean="0"/>
          </a:p>
          <a:p>
            <a:pPr lvl="1" algn="just"/>
            <a:r>
              <a:rPr lang="zh-CN" altLang="en-US" sz="1800" dirty="0" smtClean="0"/>
              <a:t>若全局数据有所改动，可能会导致所有访问这个数据的全部函数的重写</a:t>
            </a:r>
          </a:p>
          <a:p>
            <a:pPr algn="just"/>
            <a:endParaRPr lang="zh-CN" altLang="en-US" sz="2000" dirty="0" smtClean="0"/>
          </a:p>
          <a:p>
            <a:pPr lvl="1">
              <a:lnSpc>
                <a:spcPct val="125000"/>
              </a:lnSpc>
            </a:pPr>
            <a:endParaRPr lang="zh-CN" altLang="en-US" sz="1600" dirty="0" smtClean="0">
              <a:solidFill>
                <a:srgbClr val="FF0000"/>
              </a:solidFill>
            </a:endParaRPr>
          </a:p>
          <a:p>
            <a:pPr lvl="1">
              <a:lnSpc>
                <a:spcPct val="125000"/>
              </a:lnSpc>
            </a:pPr>
            <a:endParaRPr lang="zh-CN" altLang="en-US" sz="1600" dirty="0" smtClean="0"/>
          </a:p>
          <a:p>
            <a:pPr eaLnBrk="1" hangingPunct="1">
              <a:lnSpc>
                <a:spcPct val="125000"/>
              </a:lnSpc>
            </a:pPr>
            <a:endParaRPr lang="zh-CN" altLang="en-US" sz="1800" dirty="0" smtClean="0"/>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2.</a:t>
            </a:r>
            <a:r>
              <a:rPr lang="zh-CN" altLang="en-US" sz="3600" dirty="0" smtClean="0"/>
              <a:t>面向过程的程序设计</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31</a:t>
            </a:fld>
            <a:endParaRPr lang="zh-CN" altLang="en-US" dirty="0"/>
          </a:p>
        </p:txBody>
      </p:sp>
      <p:grpSp>
        <p:nvGrpSpPr>
          <p:cNvPr id="4" name="Group 4"/>
          <p:cNvGrpSpPr>
            <a:grpSpLocks/>
          </p:cNvGrpSpPr>
          <p:nvPr/>
        </p:nvGrpSpPr>
        <p:grpSpPr bwMode="auto">
          <a:xfrm>
            <a:off x="1285852" y="3071810"/>
            <a:ext cx="6913563" cy="2343411"/>
            <a:chOff x="748" y="834"/>
            <a:chExt cx="4629" cy="2472"/>
          </a:xfrm>
        </p:grpSpPr>
        <p:sp>
          <p:nvSpPr>
            <p:cNvPr id="23" name="Oval 5"/>
            <p:cNvSpPr>
              <a:spLocks noChangeArrowheads="1"/>
            </p:cNvSpPr>
            <p:nvPr/>
          </p:nvSpPr>
          <p:spPr bwMode="auto">
            <a:xfrm>
              <a:off x="848" y="878"/>
              <a:ext cx="1340" cy="773"/>
            </a:xfrm>
            <a:prstGeom prst="ellipse">
              <a:avLst/>
            </a:prstGeom>
            <a:solidFill>
              <a:schemeClr val="accent1"/>
            </a:solidFill>
            <a:ln w="3175">
              <a:solidFill>
                <a:schemeClr val="bg1"/>
              </a:solidFill>
              <a:round/>
              <a:headEnd/>
              <a:tailEnd/>
            </a:ln>
            <a:effectLst/>
          </p:spPr>
          <p:txBody>
            <a:bodyPr wrap="none" lIns="92075" tIns="46038" rIns="92075" bIns="46038" anchor="ctr">
              <a:spAutoFit/>
            </a:bodyPr>
            <a:lstStyle/>
            <a:p>
              <a:pPr algn="ctr"/>
              <a:r>
                <a:rPr kumimoji="1" lang="zh-CN" altLang="en-US" sz="2400" b="1">
                  <a:latin typeface="Times New Roman" pitchFamily="18" charset="0"/>
                </a:rPr>
                <a:t>全局数据</a:t>
              </a:r>
            </a:p>
          </p:txBody>
        </p:sp>
        <p:sp>
          <p:nvSpPr>
            <p:cNvPr id="24" name="Oval 6"/>
            <p:cNvSpPr>
              <a:spLocks noChangeArrowheads="1"/>
            </p:cNvSpPr>
            <p:nvPr/>
          </p:nvSpPr>
          <p:spPr bwMode="auto">
            <a:xfrm>
              <a:off x="2436" y="878"/>
              <a:ext cx="1340" cy="773"/>
            </a:xfrm>
            <a:prstGeom prst="ellipse">
              <a:avLst/>
            </a:prstGeom>
            <a:solidFill>
              <a:schemeClr val="accent1"/>
            </a:solidFill>
            <a:ln w="3175">
              <a:solidFill>
                <a:schemeClr val="bg1"/>
              </a:solidFill>
              <a:round/>
              <a:headEnd/>
              <a:tailEnd/>
            </a:ln>
            <a:effectLst/>
          </p:spPr>
          <p:txBody>
            <a:bodyPr wrap="none" lIns="92075" tIns="46038" rIns="92075" bIns="46038" anchor="ctr">
              <a:spAutoFit/>
            </a:bodyPr>
            <a:lstStyle/>
            <a:p>
              <a:pPr algn="ctr"/>
              <a:r>
                <a:rPr kumimoji="1" lang="zh-CN" altLang="en-US" sz="2400" b="1">
                  <a:latin typeface="Times New Roman" pitchFamily="18" charset="0"/>
                </a:rPr>
                <a:t>全局数据</a:t>
              </a:r>
            </a:p>
          </p:txBody>
        </p:sp>
        <p:sp>
          <p:nvSpPr>
            <p:cNvPr id="25" name="Oval 7"/>
            <p:cNvSpPr>
              <a:spLocks noChangeArrowheads="1"/>
            </p:cNvSpPr>
            <p:nvPr/>
          </p:nvSpPr>
          <p:spPr bwMode="auto">
            <a:xfrm>
              <a:off x="3932" y="834"/>
              <a:ext cx="1340" cy="773"/>
            </a:xfrm>
            <a:prstGeom prst="ellipse">
              <a:avLst/>
            </a:prstGeom>
            <a:solidFill>
              <a:schemeClr val="accent1"/>
            </a:solidFill>
            <a:ln w="3175">
              <a:solidFill>
                <a:schemeClr val="bg1"/>
              </a:solidFill>
              <a:round/>
              <a:headEnd/>
              <a:tailEnd/>
            </a:ln>
            <a:effectLst/>
          </p:spPr>
          <p:txBody>
            <a:bodyPr wrap="none" lIns="92075" tIns="46038" rIns="92075" bIns="46038" anchor="ctr">
              <a:spAutoFit/>
            </a:bodyPr>
            <a:lstStyle/>
            <a:p>
              <a:pPr algn="ctr"/>
              <a:r>
                <a:rPr kumimoji="1" lang="zh-CN" altLang="en-US" sz="2400" b="1">
                  <a:latin typeface="Times New Roman" pitchFamily="18" charset="0"/>
                </a:rPr>
                <a:t>全局数据</a:t>
              </a:r>
            </a:p>
          </p:txBody>
        </p:sp>
        <p:sp>
          <p:nvSpPr>
            <p:cNvPr id="26" name="Rectangle 8"/>
            <p:cNvSpPr>
              <a:spLocks noChangeArrowheads="1"/>
            </p:cNvSpPr>
            <p:nvPr/>
          </p:nvSpPr>
          <p:spPr bwMode="auto">
            <a:xfrm>
              <a:off x="748" y="1650"/>
              <a:ext cx="954" cy="1656"/>
            </a:xfrm>
            <a:prstGeom prst="rect">
              <a:avLst/>
            </a:prstGeom>
            <a:solidFill>
              <a:srgbClr val="FF99FF"/>
            </a:solidFill>
            <a:ln w="3175">
              <a:solidFill>
                <a:schemeClr val="bg1"/>
              </a:solidFill>
              <a:miter lim="800000"/>
              <a:headEnd/>
              <a:tailEnd/>
            </a:ln>
            <a:effectLst/>
          </p:spPr>
          <p:txBody>
            <a:bodyPr wrap="square" lIns="92075" tIns="46038" rIns="92075" bIns="46038" anchor="ctr">
              <a:spAutoFit/>
            </a:bodyPr>
            <a:lstStyle/>
            <a:p>
              <a:pPr algn="ctr"/>
              <a:endParaRPr kumimoji="1" lang="en-US" altLang="zh-CN" sz="2400" b="1">
                <a:latin typeface="Times New Roman" pitchFamily="18" charset="0"/>
              </a:endParaRPr>
            </a:p>
            <a:p>
              <a:pPr algn="ctr"/>
              <a:r>
                <a:rPr kumimoji="1" lang="zh-CN" altLang="en-US" sz="2400" b="1">
                  <a:latin typeface="Times New Roman" pitchFamily="18" charset="0"/>
                </a:rPr>
                <a:t>函数</a:t>
              </a:r>
            </a:p>
            <a:p>
              <a:pPr algn="ctr"/>
              <a:endParaRPr kumimoji="1" lang="zh-CN" altLang="en-US" sz="2400" b="1">
                <a:latin typeface="Times New Roman" pitchFamily="18" charset="0"/>
              </a:endParaRPr>
            </a:p>
            <a:p>
              <a:pPr algn="ctr"/>
              <a:endParaRPr kumimoji="1" lang="en-US" altLang="zh-CN" sz="2400" b="1">
                <a:latin typeface="Times New Roman" pitchFamily="18" charset="0"/>
              </a:endParaRPr>
            </a:p>
          </p:txBody>
        </p:sp>
        <p:sp>
          <p:nvSpPr>
            <p:cNvPr id="27" name="Rectangle 9"/>
            <p:cNvSpPr>
              <a:spLocks noChangeArrowheads="1"/>
            </p:cNvSpPr>
            <p:nvPr/>
          </p:nvSpPr>
          <p:spPr bwMode="auto">
            <a:xfrm>
              <a:off x="1972" y="1650"/>
              <a:ext cx="956" cy="1656"/>
            </a:xfrm>
            <a:prstGeom prst="rect">
              <a:avLst/>
            </a:prstGeom>
            <a:solidFill>
              <a:srgbClr val="FF99FF"/>
            </a:solidFill>
            <a:ln w="3175">
              <a:solidFill>
                <a:schemeClr val="bg1"/>
              </a:solidFill>
              <a:miter lim="800000"/>
              <a:headEnd/>
              <a:tailEnd/>
            </a:ln>
            <a:effectLst/>
          </p:spPr>
          <p:txBody>
            <a:bodyPr wrap="square" lIns="92075" tIns="46038" rIns="92075" bIns="46038" anchor="ctr">
              <a:spAutoFit/>
            </a:bodyPr>
            <a:lstStyle/>
            <a:p>
              <a:pPr algn="ctr"/>
              <a:endParaRPr kumimoji="1" lang="en-US" altLang="zh-CN" sz="2400" b="1">
                <a:latin typeface="Times New Roman" pitchFamily="18" charset="0"/>
              </a:endParaRPr>
            </a:p>
            <a:p>
              <a:pPr algn="ctr"/>
              <a:r>
                <a:rPr kumimoji="1" lang="zh-CN" altLang="en-US" sz="2400" b="1">
                  <a:latin typeface="Times New Roman" pitchFamily="18" charset="0"/>
                </a:rPr>
                <a:t>函数</a:t>
              </a:r>
            </a:p>
            <a:p>
              <a:pPr algn="ctr"/>
              <a:endParaRPr kumimoji="1" lang="zh-CN" altLang="en-US" sz="2400" b="1">
                <a:latin typeface="Times New Roman" pitchFamily="18" charset="0"/>
              </a:endParaRPr>
            </a:p>
            <a:p>
              <a:pPr algn="ctr"/>
              <a:endParaRPr kumimoji="1" lang="en-US" altLang="zh-CN" sz="2400" b="1">
                <a:latin typeface="Times New Roman" pitchFamily="18" charset="0"/>
              </a:endParaRPr>
            </a:p>
          </p:txBody>
        </p:sp>
        <p:sp>
          <p:nvSpPr>
            <p:cNvPr id="28" name="Rectangle 10"/>
            <p:cNvSpPr>
              <a:spLocks noChangeArrowheads="1"/>
            </p:cNvSpPr>
            <p:nvPr/>
          </p:nvSpPr>
          <p:spPr bwMode="auto">
            <a:xfrm>
              <a:off x="3198" y="1650"/>
              <a:ext cx="955" cy="1656"/>
            </a:xfrm>
            <a:prstGeom prst="rect">
              <a:avLst/>
            </a:prstGeom>
            <a:solidFill>
              <a:srgbClr val="FF99FF"/>
            </a:solidFill>
            <a:ln w="3175">
              <a:solidFill>
                <a:schemeClr val="bg1"/>
              </a:solidFill>
              <a:miter lim="800000"/>
              <a:headEnd/>
              <a:tailEnd/>
            </a:ln>
            <a:effectLst/>
          </p:spPr>
          <p:txBody>
            <a:bodyPr wrap="square" lIns="92075" tIns="46038" rIns="92075" bIns="46038" anchor="ctr">
              <a:spAutoFit/>
            </a:bodyPr>
            <a:lstStyle/>
            <a:p>
              <a:pPr algn="ctr"/>
              <a:endParaRPr kumimoji="1" lang="en-US" altLang="zh-CN" sz="2400" b="1">
                <a:latin typeface="Times New Roman" pitchFamily="18" charset="0"/>
              </a:endParaRPr>
            </a:p>
            <a:p>
              <a:pPr algn="ctr"/>
              <a:r>
                <a:rPr kumimoji="1" lang="zh-CN" altLang="en-US" sz="2400" b="1">
                  <a:latin typeface="Times New Roman" pitchFamily="18" charset="0"/>
                </a:rPr>
                <a:t>函数</a:t>
              </a:r>
            </a:p>
            <a:p>
              <a:pPr algn="ctr"/>
              <a:endParaRPr kumimoji="1" lang="zh-CN" altLang="en-US" sz="2400" b="1">
                <a:latin typeface="Times New Roman" pitchFamily="18" charset="0"/>
              </a:endParaRPr>
            </a:p>
            <a:p>
              <a:pPr algn="ctr"/>
              <a:endParaRPr kumimoji="1" lang="en-US" altLang="zh-CN" sz="2400" b="1">
                <a:latin typeface="Times New Roman" pitchFamily="18" charset="0"/>
              </a:endParaRPr>
            </a:p>
          </p:txBody>
        </p:sp>
        <p:sp>
          <p:nvSpPr>
            <p:cNvPr id="29" name="Rectangle 11"/>
            <p:cNvSpPr>
              <a:spLocks noChangeArrowheads="1"/>
            </p:cNvSpPr>
            <p:nvPr/>
          </p:nvSpPr>
          <p:spPr bwMode="auto">
            <a:xfrm>
              <a:off x="4423" y="1650"/>
              <a:ext cx="954" cy="1656"/>
            </a:xfrm>
            <a:prstGeom prst="rect">
              <a:avLst/>
            </a:prstGeom>
            <a:solidFill>
              <a:srgbClr val="FF99FF"/>
            </a:solidFill>
            <a:ln w="3175">
              <a:solidFill>
                <a:schemeClr val="bg1"/>
              </a:solidFill>
              <a:miter lim="800000"/>
              <a:headEnd/>
              <a:tailEnd/>
            </a:ln>
            <a:effectLst/>
          </p:spPr>
          <p:txBody>
            <a:bodyPr wrap="square" lIns="92075" tIns="46038" rIns="92075" bIns="46038" anchor="ctr">
              <a:spAutoFit/>
            </a:bodyPr>
            <a:lstStyle/>
            <a:p>
              <a:pPr algn="ctr"/>
              <a:endParaRPr kumimoji="1" lang="en-US" altLang="zh-CN" sz="2400" b="1">
                <a:latin typeface="Times New Roman" pitchFamily="18" charset="0"/>
              </a:endParaRPr>
            </a:p>
            <a:p>
              <a:pPr algn="ctr"/>
              <a:r>
                <a:rPr kumimoji="1" lang="zh-CN" altLang="en-US" sz="2400" b="1">
                  <a:latin typeface="Times New Roman" pitchFamily="18" charset="0"/>
                </a:rPr>
                <a:t>函数</a:t>
              </a:r>
            </a:p>
            <a:p>
              <a:pPr algn="ctr"/>
              <a:endParaRPr kumimoji="1" lang="zh-CN" altLang="en-US" sz="2400" b="1">
                <a:latin typeface="Times New Roman" pitchFamily="18" charset="0"/>
              </a:endParaRPr>
            </a:p>
            <a:p>
              <a:pPr algn="ctr"/>
              <a:endParaRPr kumimoji="1" lang="en-US" altLang="zh-CN" sz="2400" b="1">
                <a:latin typeface="Times New Roman" pitchFamily="18" charset="0"/>
              </a:endParaRPr>
            </a:p>
          </p:txBody>
        </p:sp>
        <p:sp>
          <p:nvSpPr>
            <p:cNvPr id="30" name="Line 12"/>
            <p:cNvSpPr>
              <a:spLocks noChangeShapeType="1"/>
            </p:cNvSpPr>
            <p:nvPr/>
          </p:nvSpPr>
          <p:spPr bwMode="auto">
            <a:xfrm flipV="1">
              <a:off x="1247" y="1434"/>
              <a:ext cx="1588" cy="635"/>
            </a:xfrm>
            <a:prstGeom prst="line">
              <a:avLst/>
            </a:prstGeom>
            <a:noFill/>
            <a:ln w="3175">
              <a:solidFill>
                <a:srgbClr val="0000FF"/>
              </a:solidFill>
              <a:round/>
              <a:headEnd/>
              <a:tailEnd type="triangle" w="med" len="med"/>
            </a:ln>
            <a:effectLst/>
          </p:spPr>
          <p:txBody>
            <a:bodyPr lIns="92075" tIns="46038" rIns="92075" bIns="46038" anchor="ctr">
              <a:spAutoFit/>
            </a:bodyPr>
            <a:lstStyle/>
            <a:p>
              <a:endParaRPr lang="zh-CN" altLang="en-US" b="1"/>
            </a:p>
          </p:txBody>
        </p:sp>
        <p:sp>
          <p:nvSpPr>
            <p:cNvPr id="31" name="Line 13"/>
            <p:cNvSpPr>
              <a:spLocks noChangeShapeType="1"/>
            </p:cNvSpPr>
            <p:nvPr/>
          </p:nvSpPr>
          <p:spPr bwMode="auto">
            <a:xfrm flipH="1" flipV="1">
              <a:off x="1746" y="1389"/>
              <a:ext cx="1724" cy="635"/>
            </a:xfrm>
            <a:prstGeom prst="line">
              <a:avLst/>
            </a:prstGeom>
            <a:noFill/>
            <a:ln w="3175">
              <a:solidFill>
                <a:srgbClr val="FF3300"/>
              </a:solidFill>
              <a:round/>
              <a:headEnd/>
              <a:tailEnd type="triangle" w="med" len="med"/>
            </a:ln>
            <a:effectLst/>
          </p:spPr>
          <p:txBody>
            <a:bodyPr lIns="92075" tIns="46038" rIns="92075" bIns="46038" anchor="ctr">
              <a:spAutoFit/>
            </a:bodyPr>
            <a:lstStyle/>
            <a:p>
              <a:endParaRPr lang="zh-CN" altLang="en-US" b="1"/>
            </a:p>
          </p:txBody>
        </p:sp>
        <p:sp>
          <p:nvSpPr>
            <p:cNvPr id="32" name="Line 14"/>
            <p:cNvSpPr>
              <a:spLocks noChangeShapeType="1"/>
            </p:cNvSpPr>
            <p:nvPr/>
          </p:nvSpPr>
          <p:spPr bwMode="auto">
            <a:xfrm flipH="1" flipV="1">
              <a:off x="3198" y="1434"/>
              <a:ext cx="544" cy="590"/>
            </a:xfrm>
            <a:prstGeom prst="line">
              <a:avLst/>
            </a:prstGeom>
            <a:noFill/>
            <a:ln w="3175">
              <a:solidFill>
                <a:srgbClr val="FF3300"/>
              </a:solidFill>
              <a:round/>
              <a:headEnd/>
              <a:tailEnd type="triangle" w="med" len="med"/>
            </a:ln>
            <a:effectLst/>
          </p:spPr>
          <p:txBody>
            <a:bodyPr lIns="92075" tIns="46038" rIns="92075" bIns="46038" anchor="ctr">
              <a:spAutoFit/>
            </a:bodyPr>
            <a:lstStyle/>
            <a:p>
              <a:endParaRPr lang="zh-CN" altLang="en-US" b="1"/>
            </a:p>
          </p:txBody>
        </p:sp>
        <p:sp>
          <p:nvSpPr>
            <p:cNvPr id="33" name="Line 15"/>
            <p:cNvSpPr>
              <a:spLocks noChangeShapeType="1"/>
            </p:cNvSpPr>
            <p:nvPr/>
          </p:nvSpPr>
          <p:spPr bwMode="auto">
            <a:xfrm flipV="1">
              <a:off x="3878" y="1434"/>
              <a:ext cx="635" cy="590"/>
            </a:xfrm>
            <a:prstGeom prst="line">
              <a:avLst/>
            </a:prstGeom>
            <a:noFill/>
            <a:ln w="3175">
              <a:solidFill>
                <a:srgbClr val="FF3300"/>
              </a:solidFill>
              <a:round/>
              <a:headEnd/>
              <a:tailEnd type="triangle" w="med" len="med"/>
            </a:ln>
            <a:effectLst/>
          </p:spPr>
          <p:txBody>
            <a:bodyPr lIns="92075" tIns="46038" rIns="92075" bIns="46038" anchor="ctr">
              <a:spAutoFit/>
            </a:bodyPr>
            <a:lstStyle/>
            <a:p>
              <a:endParaRPr lang="zh-CN" altLang="en-US" b="1"/>
            </a:p>
          </p:txBody>
        </p:sp>
        <p:sp>
          <p:nvSpPr>
            <p:cNvPr id="34" name="Line 16"/>
            <p:cNvSpPr>
              <a:spLocks noChangeShapeType="1"/>
            </p:cNvSpPr>
            <p:nvPr/>
          </p:nvSpPr>
          <p:spPr bwMode="auto">
            <a:xfrm flipH="1" flipV="1">
              <a:off x="3470" y="1389"/>
              <a:ext cx="1179" cy="635"/>
            </a:xfrm>
            <a:prstGeom prst="line">
              <a:avLst/>
            </a:prstGeom>
            <a:noFill/>
            <a:ln w="3175">
              <a:solidFill>
                <a:schemeClr val="tx2"/>
              </a:solidFill>
              <a:round/>
              <a:headEnd/>
              <a:tailEnd type="triangle" w="med" len="med"/>
            </a:ln>
            <a:effectLst/>
          </p:spPr>
          <p:txBody>
            <a:bodyPr lIns="92075" tIns="46038" rIns="92075" bIns="46038" anchor="ctr">
              <a:spAutoFit/>
            </a:bodyPr>
            <a:lstStyle/>
            <a:p>
              <a:endParaRPr lang="zh-CN" altLang="en-US" b="1"/>
            </a:p>
          </p:txBody>
        </p:sp>
        <p:sp>
          <p:nvSpPr>
            <p:cNvPr id="35" name="Line 17"/>
            <p:cNvSpPr>
              <a:spLocks noChangeShapeType="1"/>
            </p:cNvSpPr>
            <p:nvPr/>
          </p:nvSpPr>
          <p:spPr bwMode="auto">
            <a:xfrm flipH="1" flipV="1">
              <a:off x="4694" y="1389"/>
              <a:ext cx="46" cy="635"/>
            </a:xfrm>
            <a:prstGeom prst="line">
              <a:avLst/>
            </a:prstGeom>
            <a:noFill/>
            <a:ln w="3175">
              <a:solidFill>
                <a:schemeClr val="tx2"/>
              </a:solidFill>
              <a:round/>
              <a:headEnd/>
              <a:tailEnd type="triangle" w="med" len="med"/>
            </a:ln>
            <a:effectLst/>
          </p:spPr>
          <p:txBody>
            <a:bodyPr lIns="92075" tIns="46038" rIns="92075" bIns="46038" anchor="ctr">
              <a:spAutoFit/>
            </a:bodyPr>
            <a:lstStyle/>
            <a:p>
              <a:endParaRPr lang="zh-CN" altLang="en-US" b="1"/>
            </a:p>
          </p:txBody>
        </p:sp>
        <p:sp>
          <p:nvSpPr>
            <p:cNvPr id="36" name="Line 18"/>
            <p:cNvSpPr>
              <a:spLocks noChangeShapeType="1"/>
            </p:cNvSpPr>
            <p:nvPr/>
          </p:nvSpPr>
          <p:spPr bwMode="auto">
            <a:xfrm flipH="1" flipV="1">
              <a:off x="1383" y="1389"/>
              <a:ext cx="1179" cy="635"/>
            </a:xfrm>
            <a:prstGeom prst="line">
              <a:avLst/>
            </a:prstGeom>
            <a:noFill/>
            <a:ln w="3175">
              <a:solidFill>
                <a:schemeClr val="bg2"/>
              </a:solidFill>
              <a:round/>
              <a:headEnd/>
              <a:tailEnd type="triangle" w="med" len="med"/>
            </a:ln>
            <a:effectLst/>
          </p:spPr>
          <p:txBody>
            <a:bodyPr lIns="92075" tIns="46038" rIns="92075" bIns="46038" anchor="ctr">
              <a:spAutoFit/>
            </a:bodyPr>
            <a:lstStyle/>
            <a:p>
              <a:endParaRPr lang="zh-CN" altLang="en-US" b="1"/>
            </a:p>
          </p:txBody>
        </p:sp>
        <p:sp>
          <p:nvSpPr>
            <p:cNvPr id="37" name="Line 19"/>
            <p:cNvSpPr>
              <a:spLocks noChangeShapeType="1"/>
            </p:cNvSpPr>
            <p:nvPr/>
          </p:nvSpPr>
          <p:spPr bwMode="auto">
            <a:xfrm flipV="1">
              <a:off x="2789" y="1344"/>
              <a:ext cx="1452" cy="680"/>
            </a:xfrm>
            <a:prstGeom prst="line">
              <a:avLst/>
            </a:prstGeom>
            <a:noFill/>
            <a:ln w="3175">
              <a:solidFill>
                <a:schemeClr val="bg2"/>
              </a:solidFill>
              <a:round/>
              <a:headEnd/>
              <a:tailEnd type="triangle" w="med" len="med"/>
            </a:ln>
            <a:effectLst/>
          </p:spPr>
          <p:txBody>
            <a:bodyPr lIns="92075" tIns="46038" rIns="92075" bIns="46038" anchor="ctr">
              <a:spAutoFit/>
            </a:bodyPr>
            <a:lstStyle/>
            <a:p>
              <a:endParaRPr lang="zh-CN" altLang="en-US" b="1"/>
            </a:p>
          </p:txBody>
        </p: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4071966"/>
          </a:xfrm>
        </p:spPr>
        <p:txBody>
          <a:bodyPr/>
          <a:lstStyle/>
          <a:p>
            <a:pPr eaLnBrk="1" hangingPunct="1"/>
            <a:r>
              <a:rPr lang="zh-CN" altLang="en-US" sz="2000" dirty="0" smtClean="0">
                <a:solidFill>
                  <a:srgbClr val="FF0000"/>
                </a:solidFill>
              </a:rPr>
              <a:t>结构化程序设计的缺点：</a:t>
            </a:r>
          </a:p>
          <a:p>
            <a:pPr lvl="1" eaLnBrk="1" hangingPunct="1"/>
            <a:r>
              <a:rPr lang="zh-CN" altLang="en-US" sz="1800" dirty="0" smtClean="0"/>
              <a:t>程序设计以功能为中心</a:t>
            </a:r>
            <a:r>
              <a:rPr lang="en-US" altLang="zh-CN" sz="1800" dirty="0" smtClean="0"/>
              <a:t>(</a:t>
            </a:r>
            <a:r>
              <a:rPr lang="zh-CN" altLang="en-US" sz="1800" dirty="0" smtClean="0"/>
              <a:t>而不是以数据为中心</a:t>
            </a:r>
            <a:r>
              <a:rPr lang="en-US" altLang="zh-CN" sz="1800" dirty="0" smtClean="0"/>
              <a:t>)</a:t>
            </a:r>
            <a:r>
              <a:rPr lang="zh-CN" altLang="en-US" sz="1800" dirty="0" smtClean="0"/>
              <a:t>、按步骤来进行。程序由一组相互协作的函数组成；</a:t>
            </a:r>
          </a:p>
          <a:p>
            <a:pPr lvl="1" eaLnBrk="1" hangingPunct="1"/>
            <a:r>
              <a:rPr lang="zh-CN" altLang="en-US" sz="1800" dirty="0" smtClean="0"/>
              <a:t>数据与处理数据的函数之间是分离的；</a:t>
            </a:r>
          </a:p>
          <a:p>
            <a:pPr lvl="1" eaLnBrk="1" hangingPunct="1"/>
            <a:r>
              <a:rPr lang="zh-CN" altLang="en-US" sz="1800" dirty="0" smtClean="0"/>
              <a:t>很难同时做到高内聚低耦合；</a:t>
            </a:r>
          </a:p>
          <a:p>
            <a:pPr lvl="1" eaLnBrk="1" hangingPunct="1"/>
            <a:r>
              <a:rPr lang="zh-CN" altLang="en-US" sz="1800" dirty="0" smtClean="0"/>
              <a:t>大型软件的编写比较复杂，软件开发和维护的费用比较高</a:t>
            </a:r>
            <a:r>
              <a:rPr lang="en-US" altLang="zh-CN" sz="1800" dirty="0" smtClean="0"/>
              <a:t>——</a:t>
            </a:r>
            <a:r>
              <a:rPr lang="zh-CN" altLang="en-US" sz="1800" dirty="0" smtClean="0"/>
              <a:t>软件危机问题；</a:t>
            </a:r>
            <a:endParaRPr lang="en-US" altLang="zh-CN" sz="1800" dirty="0" smtClean="0"/>
          </a:p>
          <a:p>
            <a:pPr lvl="1"/>
            <a:r>
              <a:rPr lang="zh-CN" altLang="en-US" sz="1800" dirty="0" smtClean="0"/>
              <a:t>结构化程序设计方法比较吻合个人的喜好，对程序员个性的发挥有激励的作用！早期很多编程高手的传奇故事层出不穷。</a:t>
            </a:r>
            <a:endParaRPr lang="en-US" altLang="zh-CN" sz="1800" dirty="0" smtClean="0"/>
          </a:p>
          <a:p>
            <a:pPr eaLnBrk="1" hangingPunct="1"/>
            <a:r>
              <a:rPr lang="zh-CN" altLang="en-US" sz="2000" dirty="0" smtClean="0"/>
              <a:t>在面向过程的结构化程序设计中，人们常使用这样的公式来表述程序： </a:t>
            </a:r>
          </a:p>
          <a:p>
            <a:pPr eaLnBrk="1" hangingPunct="1">
              <a:buNone/>
            </a:pPr>
            <a:r>
              <a:rPr lang="en-US" altLang="zh-CN" sz="2000" dirty="0" smtClean="0"/>
              <a:t>		</a:t>
            </a:r>
            <a:r>
              <a:rPr lang="zh-CN" altLang="en-US" sz="2000" dirty="0" smtClean="0">
                <a:solidFill>
                  <a:srgbClr val="FF0000"/>
                </a:solidFill>
              </a:rPr>
              <a:t>程序</a:t>
            </a:r>
            <a:r>
              <a:rPr lang="en-US" altLang="zh-CN" sz="2000" dirty="0" smtClean="0">
                <a:solidFill>
                  <a:srgbClr val="FF0000"/>
                </a:solidFill>
              </a:rPr>
              <a:t>=</a:t>
            </a:r>
            <a:r>
              <a:rPr lang="zh-CN" altLang="en-US" sz="2000" dirty="0" smtClean="0">
                <a:solidFill>
                  <a:srgbClr val="FF0000"/>
                </a:solidFill>
              </a:rPr>
              <a:t>算法＋数据结构</a:t>
            </a:r>
          </a:p>
          <a:p>
            <a:pPr lvl="1"/>
            <a:r>
              <a:rPr lang="zh-CN" altLang="en-US" sz="1800" dirty="0" smtClean="0"/>
              <a:t>算法和数据结构两者是互相独立、分开设计的，面向过程的程序设计是以算法为主体的</a:t>
            </a:r>
          </a:p>
          <a:p>
            <a:pPr eaLnBrk="1" hangingPunct="1"/>
            <a:endParaRPr lang="zh-CN" altLang="en-US" sz="2000" dirty="0" smtClean="0"/>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2.</a:t>
            </a:r>
            <a:r>
              <a:rPr lang="zh-CN" altLang="en-US" sz="3600" dirty="0" smtClean="0"/>
              <a:t>面向过程的程序设计</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32</a:t>
            </a:fld>
            <a:endParaRPr lang="zh-CN" alt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4500594"/>
          </a:xfrm>
        </p:spPr>
        <p:txBody>
          <a:bodyPr/>
          <a:lstStyle/>
          <a:p>
            <a:pPr eaLnBrk="1" hangingPunct="1">
              <a:lnSpc>
                <a:spcPct val="125000"/>
              </a:lnSpc>
            </a:pPr>
            <a:r>
              <a:rPr lang="zh-CN" altLang="en-US" sz="2000" dirty="0" smtClean="0"/>
              <a:t>在实践中人们逐渐认识到算法和数据结构是互相紧密联系不可分的，应当以一个算法对应一组数据结构，而不宜提倡一个算法对应多组数据结构，以及一组数据结构对应多个算法。基于对象和面向对象程序设计就是把一个算法和一组数据结构封装在一个对象中。因此，就形成了新的观念： </a:t>
            </a:r>
          </a:p>
          <a:p>
            <a:pPr eaLnBrk="1" hangingPunct="1">
              <a:lnSpc>
                <a:spcPct val="125000"/>
              </a:lnSpc>
              <a:buNone/>
            </a:pPr>
            <a:r>
              <a:rPr lang="en-US" altLang="zh-CN" sz="2000" dirty="0" smtClean="0"/>
              <a:t>		</a:t>
            </a:r>
            <a:r>
              <a:rPr lang="zh-CN" altLang="en-US" sz="2000" dirty="0" smtClean="0">
                <a:solidFill>
                  <a:srgbClr val="FF0000"/>
                </a:solidFill>
              </a:rPr>
              <a:t>对象 </a:t>
            </a:r>
            <a:r>
              <a:rPr lang="en-US" altLang="zh-CN" sz="2000" dirty="0" smtClean="0">
                <a:solidFill>
                  <a:srgbClr val="FF0000"/>
                </a:solidFill>
              </a:rPr>
              <a:t>= </a:t>
            </a:r>
            <a:r>
              <a:rPr lang="zh-CN" altLang="en-US" sz="2000" dirty="0" smtClean="0">
                <a:solidFill>
                  <a:srgbClr val="FF0000"/>
                </a:solidFill>
              </a:rPr>
              <a:t>算法 ＋ 数据结构</a:t>
            </a:r>
          </a:p>
          <a:p>
            <a:pPr eaLnBrk="1" hangingPunct="1">
              <a:lnSpc>
                <a:spcPct val="125000"/>
              </a:lnSpc>
              <a:buNone/>
            </a:pPr>
            <a:r>
              <a:rPr lang="en-US" altLang="zh-CN" sz="2000" dirty="0" smtClean="0">
                <a:solidFill>
                  <a:srgbClr val="FF0000"/>
                </a:solidFill>
              </a:rPr>
              <a:t>		</a:t>
            </a:r>
            <a:r>
              <a:rPr lang="zh-CN" altLang="en-US" sz="2000" dirty="0" smtClean="0">
                <a:solidFill>
                  <a:srgbClr val="FF0000"/>
                </a:solidFill>
              </a:rPr>
              <a:t>程序 </a:t>
            </a:r>
            <a:r>
              <a:rPr lang="en-US" altLang="zh-CN" sz="2000" dirty="0" smtClean="0">
                <a:solidFill>
                  <a:srgbClr val="FF0000"/>
                </a:solidFill>
              </a:rPr>
              <a:t>= (</a:t>
            </a:r>
            <a:r>
              <a:rPr lang="zh-CN" altLang="en-US" sz="2000" dirty="0" smtClean="0">
                <a:solidFill>
                  <a:srgbClr val="FF0000"/>
                </a:solidFill>
              </a:rPr>
              <a:t>对象</a:t>
            </a:r>
            <a:r>
              <a:rPr lang="en-US" altLang="zh-CN" sz="2000" dirty="0" smtClean="0">
                <a:solidFill>
                  <a:srgbClr val="FF0000"/>
                </a:solidFill>
              </a:rPr>
              <a:t>+</a:t>
            </a:r>
            <a:r>
              <a:rPr lang="zh-CN" altLang="en-US" sz="2000" dirty="0" smtClean="0">
                <a:solidFill>
                  <a:srgbClr val="FF0000"/>
                </a:solidFill>
              </a:rPr>
              <a:t>对象</a:t>
            </a:r>
            <a:r>
              <a:rPr lang="en-US" altLang="zh-CN" sz="2000" dirty="0" smtClean="0">
                <a:solidFill>
                  <a:srgbClr val="FF0000"/>
                </a:solidFill>
              </a:rPr>
              <a:t>+</a:t>
            </a:r>
            <a:r>
              <a:rPr lang="zh-CN" altLang="en-US" sz="2000" dirty="0" smtClean="0">
                <a:solidFill>
                  <a:srgbClr val="FF0000"/>
                </a:solidFill>
              </a:rPr>
              <a:t>对象</a:t>
            </a:r>
            <a:r>
              <a:rPr lang="en-US" altLang="zh-CN" sz="2000" dirty="0" smtClean="0">
                <a:solidFill>
                  <a:srgbClr val="FF0000"/>
                </a:solidFill>
              </a:rPr>
              <a:t>+…) + </a:t>
            </a:r>
            <a:r>
              <a:rPr lang="zh-CN" altLang="en-US" sz="2000" dirty="0" smtClean="0">
                <a:solidFill>
                  <a:srgbClr val="FF0000"/>
                </a:solidFill>
              </a:rPr>
              <a:t>消息        </a:t>
            </a:r>
            <a:endParaRPr lang="en-US" altLang="zh-CN" sz="2000" dirty="0" smtClean="0">
              <a:solidFill>
                <a:srgbClr val="FF0000"/>
              </a:solidFill>
            </a:endParaRPr>
          </a:p>
          <a:p>
            <a:pPr eaLnBrk="1" hangingPunct="1">
              <a:lnSpc>
                <a:spcPct val="125000"/>
              </a:lnSpc>
              <a:buNone/>
            </a:pPr>
            <a:r>
              <a:rPr lang="zh-CN" altLang="en-US" sz="2000" dirty="0" smtClean="0"/>
              <a:t>或：    </a:t>
            </a:r>
            <a:r>
              <a:rPr lang="zh-CN" altLang="en-US" sz="2000" dirty="0" smtClean="0">
                <a:solidFill>
                  <a:srgbClr val="FF0000"/>
                </a:solidFill>
              </a:rPr>
              <a:t>程序 </a:t>
            </a:r>
            <a:r>
              <a:rPr lang="en-US" altLang="zh-CN" sz="2000" dirty="0" smtClean="0">
                <a:solidFill>
                  <a:srgbClr val="FF0000"/>
                </a:solidFill>
              </a:rPr>
              <a:t>= </a:t>
            </a:r>
            <a:r>
              <a:rPr lang="zh-CN" altLang="en-US" sz="2000" dirty="0" smtClean="0">
                <a:solidFill>
                  <a:srgbClr val="FF0000"/>
                </a:solidFill>
              </a:rPr>
              <a:t>对象</a:t>
            </a:r>
            <a:r>
              <a:rPr lang="en-US" altLang="zh-CN" sz="2000" dirty="0" smtClean="0">
                <a:solidFill>
                  <a:srgbClr val="FF0000"/>
                </a:solidFill>
              </a:rPr>
              <a:t>s + </a:t>
            </a:r>
            <a:r>
              <a:rPr lang="zh-CN" altLang="en-US" sz="2000" dirty="0" smtClean="0">
                <a:solidFill>
                  <a:srgbClr val="FF0000"/>
                </a:solidFill>
              </a:rPr>
              <a:t>消息 </a:t>
            </a:r>
          </a:p>
          <a:p>
            <a:pPr lvl="1">
              <a:lnSpc>
                <a:spcPct val="125000"/>
              </a:lnSpc>
            </a:pPr>
            <a:r>
              <a:rPr lang="en-US" altLang="zh-CN" sz="1800" dirty="0" smtClean="0"/>
              <a:t>S</a:t>
            </a:r>
            <a:r>
              <a:rPr lang="zh-CN" altLang="en-US" sz="1800" dirty="0" smtClean="0"/>
              <a:t>表示</a:t>
            </a:r>
            <a:r>
              <a:rPr lang="en-US" altLang="zh-CN" sz="1800" dirty="0" smtClean="0"/>
              <a:t>serial，</a:t>
            </a:r>
            <a:r>
              <a:rPr lang="zh-CN" altLang="en-US" sz="1800" dirty="0" smtClean="0"/>
              <a:t>一系列的对象。消息的作用就是对对象的控制。程序设计的关键是设计好每一个对象，及确定向这些对象发出的命令，使各对象完成相应操作。</a:t>
            </a:r>
          </a:p>
          <a:p>
            <a:pPr eaLnBrk="1" hangingPunct="1">
              <a:lnSpc>
                <a:spcPct val="125000"/>
              </a:lnSpc>
            </a:pPr>
            <a:endParaRPr lang="zh-CN" altLang="en-US" sz="2000" dirty="0" smtClean="0"/>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3.</a:t>
            </a:r>
            <a:r>
              <a:rPr lang="zh-CN" altLang="en-US" sz="3600" dirty="0" smtClean="0"/>
              <a:t>面向对象的设计思想</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33</a:t>
            </a:fld>
            <a:endParaRPr lang="zh-CN" alt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4500594"/>
          </a:xfrm>
        </p:spPr>
        <p:txBody>
          <a:bodyPr/>
          <a:lstStyle/>
          <a:p>
            <a:pPr eaLnBrk="1" hangingPunct="1">
              <a:lnSpc>
                <a:spcPct val="125000"/>
              </a:lnSpc>
            </a:pPr>
            <a:r>
              <a:rPr lang="zh-CN" altLang="en-US" sz="2000" dirty="0" smtClean="0"/>
              <a:t>面向对象的程序设计者任务包括两方面：</a:t>
            </a:r>
          </a:p>
          <a:p>
            <a:pPr lvl="1">
              <a:lnSpc>
                <a:spcPct val="125000"/>
              </a:lnSpc>
            </a:pPr>
            <a:r>
              <a:rPr lang="zh-CN" altLang="en-US" sz="1800" dirty="0" smtClean="0"/>
              <a:t>一是设计所需的各种类和对象，即决定把哪些数据和操作封装在一起；</a:t>
            </a:r>
          </a:p>
          <a:p>
            <a:pPr lvl="1">
              <a:lnSpc>
                <a:spcPct val="125000"/>
              </a:lnSpc>
            </a:pPr>
            <a:r>
              <a:rPr lang="zh-CN" altLang="en-US" sz="1800" dirty="0" smtClean="0"/>
              <a:t>二是考虑怎样向有关对象发送消息，以完成所需的任务。这时他如同一个总调度，不断地向各个对象发出命令，让这些对象活动起来</a:t>
            </a:r>
            <a:r>
              <a:rPr lang="en-US" altLang="zh-CN" sz="1800" dirty="0" smtClean="0"/>
              <a:t>(</a:t>
            </a:r>
            <a:r>
              <a:rPr lang="zh-CN" altLang="en-US" sz="1800" dirty="0" smtClean="0"/>
              <a:t>或者说激活这些对象</a:t>
            </a:r>
            <a:r>
              <a:rPr lang="en-US" altLang="zh-CN" sz="1800" dirty="0" smtClean="0"/>
              <a:t>)</a:t>
            </a:r>
            <a:r>
              <a:rPr lang="zh-CN" altLang="en-US" sz="1800" dirty="0" smtClean="0"/>
              <a:t>，完成自己职责范围内的工作。各个对象的操作完成了，整体任务也就完成了。</a:t>
            </a:r>
          </a:p>
          <a:p>
            <a:pPr eaLnBrk="1" hangingPunct="1">
              <a:lnSpc>
                <a:spcPct val="125000"/>
              </a:lnSpc>
            </a:pPr>
            <a:r>
              <a:rPr lang="zh-CN" altLang="en-US" sz="2000" dirty="0" smtClean="0"/>
              <a:t>显然，对一个大型任务来说，面向对象程序设计方法是十分有效的，它能大大降低程 序设计人员的工作难度，减少出错机会。</a:t>
            </a:r>
            <a:endParaRPr lang="en-US" altLang="zh-CN" sz="2000" dirty="0" smtClean="0"/>
          </a:p>
          <a:p>
            <a:pPr eaLnBrk="1" hangingPunct="1">
              <a:lnSpc>
                <a:spcPct val="125000"/>
              </a:lnSpc>
            </a:pPr>
            <a:r>
              <a:rPr lang="zh-CN" altLang="en-US" sz="1800" dirty="0" smtClean="0">
                <a:solidFill>
                  <a:srgbClr val="FF0000"/>
                </a:solidFill>
              </a:rPr>
              <a:t>面向过程开发模式，倾向于一个主程序控制一切运行，类似主动控制</a:t>
            </a:r>
            <a:endParaRPr lang="en-US" altLang="zh-CN" sz="1800" dirty="0" smtClean="0">
              <a:solidFill>
                <a:srgbClr val="FF0000"/>
              </a:solidFill>
            </a:endParaRPr>
          </a:p>
          <a:p>
            <a:pPr>
              <a:lnSpc>
                <a:spcPct val="125000"/>
              </a:lnSpc>
            </a:pPr>
            <a:r>
              <a:rPr lang="zh-CN" altLang="en-US" sz="1800" dirty="0" smtClean="0">
                <a:solidFill>
                  <a:srgbClr val="FF0000"/>
                </a:solidFill>
              </a:rPr>
              <a:t>面向对象开发模式，倾向于程序自主运行，等待使用者激发，类似请求</a:t>
            </a:r>
            <a:r>
              <a:rPr lang="en-US" altLang="zh-CN" sz="1800" dirty="0" smtClean="0">
                <a:solidFill>
                  <a:srgbClr val="FF0000"/>
                </a:solidFill>
              </a:rPr>
              <a:t>/</a:t>
            </a:r>
            <a:r>
              <a:rPr lang="zh-CN" altLang="en-US" sz="1800" dirty="0" smtClean="0">
                <a:solidFill>
                  <a:srgbClr val="FF0000"/>
                </a:solidFill>
              </a:rPr>
              <a:t>响应</a:t>
            </a:r>
            <a:endParaRPr lang="en-US" altLang="zh-CN" sz="1800" dirty="0" smtClean="0">
              <a:solidFill>
                <a:srgbClr val="FF0000"/>
              </a:solidFill>
            </a:endParaRPr>
          </a:p>
          <a:p>
            <a:pPr eaLnBrk="1" hangingPunct="1">
              <a:lnSpc>
                <a:spcPct val="125000"/>
              </a:lnSpc>
            </a:pPr>
            <a:endParaRPr lang="zh-CN" altLang="en-US" sz="2000" dirty="0" smtClean="0"/>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3.</a:t>
            </a:r>
            <a:r>
              <a:rPr lang="zh-CN" altLang="en-US" sz="3600" dirty="0" smtClean="0"/>
              <a:t>面向对象的设计思想</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34</a:t>
            </a:fld>
            <a:endParaRPr lang="zh-CN" alt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4500594"/>
          </a:xfrm>
        </p:spPr>
        <p:txBody>
          <a:bodyPr/>
          <a:lstStyle/>
          <a:p>
            <a:pPr eaLnBrk="1" hangingPunct="1">
              <a:lnSpc>
                <a:spcPct val="125000"/>
              </a:lnSpc>
            </a:pPr>
            <a:r>
              <a:rPr lang="zh-CN" altLang="en-US" sz="2000" dirty="0" smtClean="0"/>
              <a:t>“面向对象程序设计”是一种程序设计方法学，也是一种软件开发模式。</a:t>
            </a:r>
          </a:p>
          <a:p>
            <a:pPr eaLnBrk="1" hangingPunct="1">
              <a:lnSpc>
                <a:spcPct val="125000"/>
              </a:lnSpc>
            </a:pPr>
            <a:r>
              <a:rPr lang="zh-CN" altLang="en-US" sz="2000" dirty="0" smtClean="0"/>
              <a:t>掌握“面向对象程序设计”能帮助我们</a:t>
            </a:r>
          </a:p>
          <a:p>
            <a:pPr lvl="1">
              <a:lnSpc>
                <a:spcPct val="125000"/>
              </a:lnSpc>
            </a:pPr>
            <a:r>
              <a:rPr lang="zh-CN" altLang="en-US" sz="1800" dirty="0" smtClean="0"/>
              <a:t>更准确地表达软件需求 </a:t>
            </a:r>
            <a:r>
              <a:rPr lang="en-US" altLang="zh-CN" sz="1800" dirty="0" smtClean="0"/>
              <a:t>—— </a:t>
            </a:r>
            <a:r>
              <a:rPr lang="zh-CN" altLang="en-US" sz="1800" dirty="0" smtClean="0"/>
              <a:t>抽象（</a:t>
            </a:r>
            <a:r>
              <a:rPr lang="en-US" altLang="zh-CN" sz="1800" dirty="0" smtClean="0"/>
              <a:t>Abstract</a:t>
            </a:r>
            <a:r>
              <a:rPr lang="zh-CN" altLang="en-US" sz="1800" dirty="0" smtClean="0"/>
              <a:t>）</a:t>
            </a:r>
          </a:p>
          <a:p>
            <a:pPr lvl="1">
              <a:lnSpc>
                <a:spcPct val="125000"/>
              </a:lnSpc>
            </a:pPr>
            <a:r>
              <a:rPr lang="zh-CN" altLang="en-US" sz="1800" dirty="0" smtClean="0"/>
              <a:t>更好的模块化程序 </a:t>
            </a:r>
            <a:r>
              <a:rPr lang="en-US" altLang="zh-CN" sz="1800" dirty="0" smtClean="0"/>
              <a:t>—— </a:t>
            </a:r>
            <a:r>
              <a:rPr lang="zh-CN" altLang="en-US" sz="1800" dirty="0" smtClean="0"/>
              <a:t>封装（</a:t>
            </a:r>
            <a:r>
              <a:rPr lang="en-US" altLang="zh-CN" sz="1800" dirty="0" smtClean="0"/>
              <a:t>Encapsulation</a:t>
            </a:r>
            <a:r>
              <a:rPr lang="zh-CN" altLang="en-US" sz="1800" dirty="0" smtClean="0"/>
              <a:t>）</a:t>
            </a:r>
          </a:p>
          <a:p>
            <a:pPr lvl="1">
              <a:lnSpc>
                <a:spcPct val="125000"/>
              </a:lnSpc>
            </a:pPr>
            <a:r>
              <a:rPr lang="zh-CN" altLang="en-US" sz="1800" dirty="0" smtClean="0"/>
              <a:t>更方便地共享 </a:t>
            </a:r>
            <a:r>
              <a:rPr lang="en-US" altLang="zh-CN" sz="1800" dirty="0" smtClean="0"/>
              <a:t>—— </a:t>
            </a:r>
            <a:r>
              <a:rPr lang="zh-CN" altLang="en-US" sz="1800" dirty="0" smtClean="0"/>
              <a:t>继承</a:t>
            </a:r>
            <a:r>
              <a:rPr lang="en-US" altLang="zh-CN" sz="1800" dirty="0" smtClean="0"/>
              <a:t>/</a:t>
            </a:r>
            <a:r>
              <a:rPr lang="zh-CN" altLang="en-US" sz="1800" dirty="0" smtClean="0"/>
              <a:t>多态（</a:t>
            </a:r>
            <a:r>
              <a:rPr lang="en-US" altLang="zh-CN" sz="1800" dirty="0" smtClean="0"/>
              <a:t>Inheritance / Polymorphism</a:t>
            </a:r>
            <a:r>
              <a:rPr lang="zh-CN" altLang="en-US" sz="1800" dirty="0" smtClean="0"/>
              <a:t>）</a:t>
            </a:r>
          </a:p>
          <a:p>
            <a:pPr lvl="1">
              <a:lnSpc>
                <a:spcPct val="125000"/>
              </a:lnSpc>
            </a:pPr>
            <a:r>
              <a:rPr lang="en-US" altLang="zh-CN" sz="1800" dirty="0" smtClean="0"/>
              <a:t>……</a:t>
            </a:r>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3.</a:t>
            </a:r>
            <a:r>
              <a:rPr lang="zh-CN" altLang="en-US" sz="3600" dirty="0" smtClean="0"/>
              <a:t>面向对象的设计思想</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35</a:t>
            </a:fld>
            <a:endParaRPr lang="zh-CN" alt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4500594"/>
          </a:xfrm>
        </p:spPr>
        <p:txBody>
          <a:bodyPr/>
          <a:lstStyle/>
          <a:p>
            <a:pPr eaLnBrk="1" hangingPunct="1">
              <a:lnSpc>
                <a:spcPct val="125000"/>
              </a:lnSpc>
            </a:pPr>
            <a:r>
              <a:rPr lang="zh-CN" altLang="en-US" sz="2000" dirty="0" smtClean="0"/>
              <a:t>什么是面向对象</a:t>
            </a:r>
            <a:endParaRPr lang="en-US" altLang="zh-CN" sz="2000" dirty="0" smtClean="0"/>
          </a:p>
          <a:p>
            <a:pPr lvl="1">
              <a:lnSpc>
                <a:spcPct val="125000"/>
              </a:lnSpc>
            </a:pPr>
            <a:r>
              <a:rPr lang="zh-CN" altLang="en-US" sz="1800" dirty="0" smtClean="0"/>
              <a:t>面向对象的编程思想力图使对计算机语言中对事物的的描述与现实世界中该事物的本来面目尽可能的一致。 </a:t>
            </a:r>
          </a:p>
          <a:p>
            <a:pPr eaLnBrk="1" hangingPunct="1">
              <a:lnSpc>
                <a:spcPct val="125000"/>
              </a:lnSpc>
            </a:pPr>
            <a:r>
              <a:rPr lang="zh-CN" altLang="en-US" sz="1800" dirty="0" smtClean="0">
                <a:latin typeface="+mn-ea"/>
              </a:rPr>
              <a:t>面向对象的基本概念</a:t>
            </a:r>
            <a:endParaRPr lang="zh-CN" altLang="en-US" sz="1800" dirty="0" smtClean="0"/>
          </a:p>
          <a:p>
            <a:pPr lvl="1">
              <a:lnSpc>
                <a:spcPct val="125000"/>
              </a:lnSpc>
            </a:pPr>
            <a:r>
              <a:rPr lang="zh-CN" altLang="en-US" sz="1800" dirty="0" smtClean="0"/>
              <a:t>类</a:t>
            </a:r>
            <a:endParaRPr lang="en-US" altLang="zh-CN" sz="1800" dirty="0" smtClean="0"/>
          </a:p>
          <a:p>
            <a:pPr lvl="1">
              <a:lnSpc>
                <a:spcPct val="125000"/>
              </a:lnSpc>
            </a:pPr>
            <a:r>
              <a:rPr lang="zh-CN" altLang="en-US" sz="1800" dirty="0" smtClean="0"/>
              <a:t>对象</a:t>
            </a:r>
            <a:endParaRPr lang="en-US" altLang="zh-CN" sz="1800" dirty="0" smtClean="0"/>
          </a:p>
          <a:p>
            <a:pPr lvl="1">
              <a:lnSpc>
                <a:spcPct val="125000"/>
              </a:lnSpc>
            </a:pPr>
            <a:r>
              <a:rPr lang="zh-CN" altLang="en-US" sz="1800" dirty="0" smtClean="0"/>
              <a:t>实例</a:t>
            </a:r>
            <a:endParaRPr lang="en-US" altLang="zh-CN" sz="1800" dirty="0" smtClean="0"/>
          </a:p>
          <a:p>
            <a:pPr lvl="1">
              <a:lnSpc>
                <a:spcPct val="125000"/>
              </a:lnSpc>
            </a:pPr>
            <a:r>
              <a:rPr lang="zh-CN" altLang="en-US" sz="1800" dirty="0" smtClean="0"/>
              <a:t>消息</a:t>
            </a:r>
            <a:endParaRPr lang="en-US" altLang="zh-CN" sz="1800" dirty="0" smtClean="0"/>
          </a:p>
          <a:p>
            <a:pPr lvl="1">
              <a:lnSpc>
                <a:spcPct val="125000"/>
              </a:lnSpc>
            </a:pPr>
            <a:r>
              <a:rPr lang="zh-CN" altLang="en-US" sz="1800" dirty="0" smtClean="0"/>
              <a:t>封装</a:t>
            </a:r>
            <a:endParaRPr lang="en-US" altLang="zh-CN" sz="1800" dirty="0" smtClean="0"/>
          </a:p>
          <a:p>
            <a:pPr lvl="1">
              <a:lnSpc>
                <a:spcPct val="125000"/>
              </a:lnSpc>
            </a:pPr>
            <a:r>
              <a:rPr lang="zh-CN" altLang="en-US" sz="1800" dirty="0" smtClean="0"/>
              <a:t>继承</a:t>
            </a:r>
            <a:endParaRPr lang="en-US" altLang="zh-CN" sz="1800" dirty="0" smtClean="0"/>
          </a:p>
          <a:p>
            <a:pPr lvl="1">
              <a:lnSpc>
                <a:spcPct val="125000"/>
              </a:lnSpc>
            </a:pPr>
            <a:r>
              <a:rPr lang="zh-CN" altLang="en-US" sz="1800" dirty="0" smtClean="0"/>
              <a:t>多态性</a:t>
            </a:r>
            <a:endParaRPr lang="en-US" altLang="zh-CN" sz="1800" dirty="0" smtClean="0"/>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3.</a:t>
            </a:r>
            <a:r>
              <a:rPr lang="zh-CN" altLang="en-US" sz="3600" dirty="0" smtClean="0"/>
              <a:t>面向对象的设计思想</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36</a:t>
            </a:fld>
            <a:endParaRPr lang="zh-CN" altLang="en-US" dirty="0"/>
          </a:p>
        </p:txBody>
      </p:sp>
      <p:pic>
        <p:nvPicPr>
          <p:cNvPr id="1027" name="Picture 3"/>
          <p:cNvPicPr>
            <a:picLocks noChangeAspect="1" noChangeArrowheads="1"/>
          </p:cNvPicPr>
          <p:nvPr/>
        </p:nvPicPr>
        <p:blipFill>
          <a:blip r:embed="rId2"/>
          <a:srcRect/>
          <a:stretch>
            <a:fillRect/>
          </a:stretch>
        </p:blipFill>
        <p:spPr bwMode="auto">
          <a:xfrm>
            <a:off x="3143240" y="2643182"/>
            <a:ext cx="4746697" cy="307183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4500594"/>
          </a:xfrm>
        </p:spPr>
        <p:txBody>
          <a:bodyPr/>
          <a:lstStyle/>
          <a:p>
            <a:pPr eaLnBrk="1" hangingPunct="1">
              <a:lnSpc>
                <a:spcPct val="125000"/>
              </a:lnSpc>
            </a:pPr>
            <a:r>
              <a:rPr lang="zh-CN" altLang="en-US" sz="2000" dirty="0" smtClean="0"/>
              <a:t>面向对象的设计思想</a:t>
            </a:r>
            <a:endParaRPr lang="en-US" altLang="zh-CN" sz="2000" dirty="0" smtClean="0"/>
          </a:p>
          <a:p>
            <a:pPr lvl="1">
              <a:lnSpc>
                <a:spcPct val="125000"/>
              </a:lnSpc>
            </a:pPr>
            <a:r>
              <a:rPr lang="zh-CN" altLang="en-US" sz="1800" dirty="0" smtClean="0"/>
              <a:t>将客观事物的属性和行为抽象成数据和操作数据的函数，并把它们组合成一个不可分割的整体（即对象）的方法能够实现对客观世界的真实模拟，反映出世界的本来面目。从客观世界中抽象出一个个对象，对象之间能够传递消息。</a:t>
            </a:r>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3.</a:t>
            </a:r>
            <a:r>
              <a:rPr lang="zh-CN" altLang="en-US" sz="3600" dirty="0" smtClean="0"/>
              <a:t>面向对象的设计思想</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37</a:t>
            </a:fld>
            <a:endParaRPr lang="zh-CN" altLang="en-US" dirty="0"/>
          </a:p>
        </p:txBody>
      </p:sp>
      <p:grpSp>
        <p:nvGrpSpPr>
          <p:cNvPr id="4" name="Group 4"/>
          <p:cNvGrpSpPr>
            <a:grpSpLocks/>
          </p:cNvGrpSpPr>
          <p:nvPr/>
        </p:nvGrpSpPr>
        <p:grpSpPr bwMode="auto">
          <a:xfrm>
            <a:off x="3071802" y="2786058"/>
            <a:ext cx="5689598" cy="3608434"/>
            <a:chOff x="975" y="845"/>
            <a:chExt cx="3765" cy="3113"/>
          </a:xfrm>
        </p:grpSpPr>
        <p:grpSp>
          <p:nvGrpSpPr>
            <p:cNvPr id="6" name="Group 5"/>
            <p:cNvGrpSpPr>
              <a:grpSpLocks/>
            </p:cNvGrpSpPr>
            <p:nvPr/>
          </p:nvGrpSpPr>
          <p:grpSpPr bwMode="auto">
            <a:xfrm>
              <a:off x="2381" y="845"/>
              <a:ext cx="1134" cy="1225"/>
              <a:chOff x="2381" y="845"/>
              <a:chExt cx="1134" cy="1225"/>
            </a:xfrm>
          </p:grpSpPr>
          <p:sp>
            <p:nvSpPr>
              <p:cNvPr id="28" name="Oval 6"/>
              <p:cNvSpPr>
                <a:spLocks noChangeArrowheads="1"/>
              </p:cNvSpPr>
              <p:nvPr/>
            </p:nvSpPr>
            <p:spPr bwMode="auto">
              <a:xfrm>
                <a:off x="2381" y="845"/>
                <a:ext cx="1134" cy="1225"/>
              </a:xfrm>
              <a:prstGeom prst="ellipse">
                <a:avLst/>
              </a:prstGeom>
              <a:solidFill>
                <a:schemeClr val="accent1"/>
              </a:solidFill>
              <a:ln w="3175">
                <a:solidFill>
                  <a:schemeClr val="bg1"/>
                </a:solidFill>
                <a:round/>
                <a:headEnd/>
                <a:tailEnd/>
              </a:ln>
              <a:effectLst/>
            </p:spPr>
            <p:txBody>
              <a:bodyPr lIns="92075" tIns="46038" rIns="92075" bIns="46038" anchor="ctr">
                <a:spAutoFit/>
              </a:bodyPr>
              <a:lstStyle/>
              <a:p>
                <a:endParaRPr lang="zh-CN" altLang="en-US"/>
              </a:p>
            </p:txBody>
          </p:sp>
          <p:sp>
            <p:nvSpPr>
              <p:cNvPr id="29" name="Oval 7"/>
              <p:cNvSpPr>
                <a:spLocks noChangeArrowheads="1"/>
              </p:cNvSpPr>
              <p:nvPr/>
            </p:nvSpPr>
            <p:spPr bwMode="auto">
              <a:xfrm>
                <a:off x="2607" y="859"/>
                <a:ext cx="663" cy="449"/>
              </a:xfrm>
              <a:prstGeom prst="ellipse">
                <a:avLst/>
              </a:prstGeom>
              <a:solidFill>
                <a:srgbClr val="FF99FF"/>
              </a:solidFill>
              <a:ln w="3175">
                <a:solidFill>
                  <a:schemeClr val="bg1"/>
                </a:solidFill>
                <a:round/>
                <a:headEnd/>
                <a:tailEnd/>
              </a:ln>
              <a:effectLst/>
            </p:spPr>
            <p:txBody>
              <a:bodyPr wrap="none" lIns="92075" tIns="46038" rIns="92075" bIns="46038" anchor="ctr">
                <a:spAutoFit/>
              </a:bodyPr>
              <a:lstStyle/>
              <a:p>
                <a:pPr algn="ctr"/>
                <a:r>
                  <a:rPr kumimoji="1" lang="zh-CN" altLang="en-US" sz="2400">
                    <a:latin typeface="Times New Roman" pitchFamily="18" charset="0"/>
                  </a:rPr>
                  <a:t>数据</a:t>
                </a:r>
              </a:p>
            </p:txBody>
          </p:sp>
          <p:sp>
            <p:nvSpPr>
              <p:cNvPr id="30" name="Text Box 8"/>
              <p:cNvSpPr txBox="1">
                <a:spLocks noChangeArrowheads="1"/>
              </p:cNvSpPr>
              <p:nvPr/>
            </p:nvSpPr>
            <p:spPr bwMode="auto">
              <a:xfrm>
                <a:off x="2517" y="1298"/>
                <a:ext cx="817" cy="291"/>
              </a:xfrm>
              <a:prstGeom prst="rect">
                <a:avLst/>
              </a:prstGeom>
              <a:solidFill>
                <a:schemeClr val="hlink"/>
              </a:solidFill>
              <a:ln w="3175">
                <a:noFill/>
                <a:miter lim="800000"/>
                <a:headEnd/>
                <a:tailEnd/>
              </a:ln>
              <a:effectLst/>
            </p:spPr>
            <p:txBody>
              <a:bodyPr lIns="92075" tIns="46038" rIns="92075" bIns="46038">
                <a:spAutoFit/>
              </a:bodyPr>
              <a:lstStyle/>
              <a:p>
                <a:pPr algn="ctr">
                  <a:spcBef>
                    <a:spcPct val="50000"/>
                  </a:spcBef>
                </a:pPr>
                <a:r>
                  <a:rPr kumimoji="1" lang="zh-CN" altLang="en-US" sz="2000" b="1">
                    <a:solidFill>
                      <a:srgbClr val="0000FF"/>
                    </a:solidFill>
                    <a:latin typeface="Times New Roman" pitchFamily="18" charset="0"/>
                  </a:rPr>
                  <a:t>成员函数</a:t>
                </a:r>
              </a:p>
            </p:txBody>
          </p:sp>
          <p:sp>
            <p:nvSpPr>
              <p:cNvPr id="31" name="Text Box 9"/>
              <p:cNvSpPr txBox="1">
                <a:spLocks noChangeArrowheads="1"/>
              </p:cNvSpPr>
              <p:nvPr/>
            </p:nvSpPr>
            <p:spPr bwMode="auto">
              <a:xfrm>
                <a:off x="2517" y="1616"/>
                <a:ext cx="817" cy="290"/>
              </a:xfrm>
              <a:prstGeom prst="rect">
                <a:avLst/>
              </a:prstGeom>
              <a:solidFill>
                <a:schemeClr val="hlink"/>
              </a:solidFill>
              <a:ln w="3175">
                <a:noFill/>
                <a:miter lim="800000"/>
                <a:headEnd/>
                <a:tailEnd/>
              </a:ln>
              <a:effectLst/>
            </p:spPr>
            <p:txBody>
              <a:bodyPr lIns="92075" tIns="46038" rIns="92075" bIns="46038">
                <a:spAutoFit/>
              </a:bodyPr>
              <a:lstStyle/>
              <a:p>
                <a:pPr algn="ctr">
                  <a:spcBef>
                    <a:spcPct val="50000"/>
                  </a:spcBef>
                </a:pPr>
                <a:r>
                  <a:rPr kumimoji="1" lang="zh-CN" altLang="en-US" sz="2000" b="1">
                    <a:solidFill>
                      <a:srgbClr val="0000FF"/>
                    </a:solidFill>
                    <a:latin typeface="Times New Roman" pitchFamily="18" charset="0"/>
                  </a:rPr>
                  <a:t>成员函数</a:t>
                </a:r>
              </a:p>
            </p:txBody>
          </p:sp>
        </p:grpSp>
        <p:grpSp>
          <p:nvGrpSpPr>
            <p:cNvPr id="7" name="Group 10"/>
            <p:cNvGrpSpPr>
              <a:grpSpLocks/>
            </p:cNvGrpSpPr>
            <p:nvPr/>
          </p:nvGrpSpPr>
          <p:grpSpPr bwMode="auto">
            <a:xfrm>
              <a:off x="975" y="2341"/>
              <a:ext cx="1134" cy="1225"/>
              <a:chOff x="2381" y="845"/>
              <a:chExt cx="1134" cy="1225"/>
            </a:xfrm>
          </p:grpSpPr>
          <p:sp>
            <p:nvSpPr>
              <p:cNvPr id="24" name="Oval 11"/>
              <p:cNvSpPr>
                <a:spLocks noChangeArrowheads="1"/>
              </p:cNvSpPr>
              <p:nvPr/>
            </p:nvSpPr>
            <p:spPr bwMode="auto">
              <a:xfrm>
                <a:off x="2381" y="845"/>
                <a:ext cx="1134" cy="1225"/>
              </a:xfrm>
              <a:prstGeom prst="ellipse">
                <a:avLst/>
              </a:prstGeom>
              <a:solidFill>
                <a:schemeClr val="accent1"/>
              </a:solidFill>
              <a:ln w="3175">
                <a:solidFill>
                  <a:schemeClr val="bg1"/>
                </a:solidFill>
                <a:round/>
                <a:headEnd/>
                <a:tailEnd/>
              </a:ln>
              <a:effectLst/>
            </p:spPr>
            <p:txBody>
              <a:bodyPr lIns="92075" tIns="46038" rIns="92075" bIns="46038" anchor="ctr">
                <a:spAutoFit/>
              </a:bodyPr>
              <a:lstStyle/>
              <a:p>
                <a:endParaRPr lang="zh-CN" altLang="en-US"/>
              </a:p>
            </p:txBody>
          </p:sp>
          <p:sp>
            <p:nvSpPr>
              <p:cNvPr id="25" name="Oval 12"/>
              <p:cNvSpPr>
                <a:spLocks noChangeArrowheads="1"/>
              </p:cNvSpPr>
              <p:nvPr/>
            </p:nvSpPr>
            <p:spPr bwMode="auto">
              <a:xfrm>
                <a:off x="2608" y="859"/>
                <a:ext cx="662" cy="449"/>
              </a:xfrm>
              <a:prstGeom prst="ellipse">
                <a:avLst/>
              </a:prstGeom>
              <a:solidFill>
                <a:srgbClr val="FF99FF"/>
              </a:solidFill>
              <a:ln w="3175">
                <a:solidFill>
                  <a:schemeClr val="bg1"/>
                </a:solidFill>
                <a:round/>
                <a:headEnd/>
                <a:tailEnd/>
              </a:ln>
              <a:effectLst/>
            </p:spPr>
            <p:txBody>
              <a:bodyPr wrap="none" lIns="92075" tIns="46038" rIns="92075" bIns="46038" anchor="ctr">
                <a:spAutoFit/>
              </a:bodyPr>
              <a:lstStyle/>
              <a:p>
                <a:pPr algn="ctr"/>
                <a:r>
                  <a:rPr kumimoji="1" lang="zh-CN" altLang="en-US" sz="2400">
                    <a:latin typeface="Times New Roman" pitchFamily="18" charset="0"/>
                  </a:rPr>
                  <a:t>数据</a:t>
                </a:r>
              </a:p>
            </p:txBody>
          </p:sp>
          <p:sp>
            <p:nvSpPr>
              <p:cNvPr id="26" name="Text Box 13"/>
              <p:cNvSpPr txBox="1">
                <a:spLocks noChangeArrowheads="1"/>
              </p:cNvSpPr>
              <p:nvPr/>
            </p:nvSpPr>
            <p:spPr bwMode="auto">
              <a:xfrm>
                <a:off x="2517" y="1298"/>
                <a:ext cx="817" cy="291"/>
              </a:xfrm>
              <a:prstGeom prst="rect">
                <a:avLst/>
              </a:prstGeom>
              <a:solidFill>
                <a:schemeClr val="hlink"/>
              </a:solidFill>
              <a:ln w="3175">
                <a:noFill/>
                <a:miter lim="800000"/>
                <a:headEnd/>
                <a:tailEnd/>
              </a:ln>
              <a:effectLst/>
            </p:spPr>
            <p:txBody>
              <a:bodyPr lIns="92075" tIns="46038" rIns="92075" bIns="46038">
                <a:spAutoFit/>
              </a:bodyPr>
              <a:lstStyle/>
              <a:p>
                <a:pPr algn="ctr">
                  <a:spcBef>
                    <a:spcPct val="50000"/>
                  </a:spcBef>
                </a:pPr>
                <a:r>
                  <a:rPr kumimoji="1" lang="zh-CN" altLang="en-US" sz="2000" b="1">
                    <a:solidFill>
                      <a:srgbClr val="0000FF"/>
                    </a:solidFill>
                    <a:latin typeface="Times New Roman" pitchFamily="18" charset="0"/>
                  </a:rPr>
                  <a:t>成员函数</a:t>
                </a:r>
              </a:p>
            </p:txBody>
          </p:sp>
          <p:sp>
            <p:nvSpPr>
              <p:cNvPr id="27" name="Text Box 14"/>
              <p:cNvSpPr txBox="1">
                <a:spLocks noChangeArrowheads="1"/>
              </p:cNvSpPr>
              <p:nvPr/>
            </p:nvSpPr>
            <p:spPr bwMode="auto">
              <a:xfrm>
                <a:off x="2517" y="1616"/>
                <a:ext cx="817" cy="290"/>
              </a:xfrm>
              <a:prstGeom prst="rect">
                <a:avLst/>
              </a:prstGeom>
              <a:solidFill>
                <a:schemeClr val="hlink"/>
              </a:solidFill>
              <a:ln w="3175">
                <a:noFill/>
                <a:miter lim="800000"/>
                <a:headEnd/>
                <a:tailEnd/>
              </a:ln>
              <a:effectLst/>
            </p:spPr>
            <p:txBody>
              <a:bodyPr lIns="92075" tIns="46038" rIns="92075" bIns="46038">
                <a:spAutoFit/>
              </a:bodyPr>
              <a:lstStyle/>
              <a:p>
                <a:pPr algn="ctr">
                  <a:spcBef>
                    <a:spcPct val="50000"/>
                  </a:spcBef>
                </a:pPr>
                <a:r>
                  <a:rPr kumimoji="1" lang="zh-CN" altLang="en-US" sz="2000" b="1">
                    <a:solidFill>
                      <a:srgbClr val="0000FF"/>
                    </a:solidFill>
                    <a:latin typeface="Times New Roman" pitchFamily="18" charset="0"/>
                  </a:rPr>
                  <a:t>成员函数</a:t>
                </a:r>
              </a:p>
            </p:txBody>
          </p:sp>
        </p:grpSp>
        <p:grpSp>
          <p:nvGrpSpPr>
            <p:cNvPr id="8" name="Group 15"/>
            <p:cNvGrpSpPr>
              <a:grpSpLocks/>
            </p:cNvGrpSpPr>
            <p:nvPr/>
          </p:nvGrpSpPr>
          <p:grpSpPr bwMode="auto">
            <a:xfrm>
              <a:off x="3606" y="2251"/>
              <a:ext cx="1134" cy="1225"/>
              <a:chOff x="2381" y="845"/>
              <a:chExt cx="1134" cy="1225"/>
            </a:xfrm>
          </p:grpSpPr>
          <p:sp>
            <p:nvSpPr>
              <p:cNvPr id="20" name="Oval 16"/>
              <p:cNvSpPr>
                <a:spLocks noChangeArrowheads="1"/>
              </p:cNvSpPr>
              <p:nvPr/>
            </p:nvSpPr>
            <p:spPr bwMode="auto">
              <a:xfrm>
                <a:off x="2381" y="845"/>
                <a:ext cx="1134" cy="1225"/>
              </a:xfrm>
              <a:prstGeom prst="ellipse">
                <a:avLst/>
              </a:prstGeom>
              <a:solidFill>
                <a:schemeClr val="accent1"/>
              </a:solidFill>
              <a:ln w="3175">
                <a:solidFill>
                  <a:schemeClr val="bg1"/>
                </a:solidFill>
                <a:round/>
                <a:headEnd/>
                <a:tailEnd/>
              </a:ln>
              <a:effectLst/>
            </p:spPr>
            <p:txBody>
              <a:bodyPr lIns="92075" tIns="46038" rIns="92075" bIns="46038" anchor="ctr">
                <a:spAutoFit/>
              </a:bodyPr>
              <a:lstStyle/>
              <a:p>
                <a:endParaRPr lang="zh-CN" altLang="en-US"/>
              </a:p>
            </p:txBody>
          </p:sp>
          <p:sp>
            <p:nvSpPr>
              <p:cNvPr id="21" name="Oval 17"/>
              <p:cNvSpPr>
                <a:spLocks noChangeArrowheads="1"/>
              </p:cNvSpPr>
              <p:nvPr/>
            </p:nvSpPr>
            <p:spPr bwMode="auto">
              <a:xfrm>
                <a:off x="2608" y="859"/>
                <a:ext cx="662" cy="448"/>
              </a:xfrm>
              <a:prstGeom prst="ellipse">
                <a:avLst/>
              </a:prstGeom>
              <a:solidFill>
                <a:srgbClr val="FF99FF"/>
              </a:solidFill>
              <a:ln w="3175">
                <a:solidFill>
                  <a:schemeClr val="bg1"/>
                </a:solidFill>
                <a:round/>
                <a:headEnd/>
                <a:tailEnd/>
              </a:ln>
              <a:effectLst/>
            </p:spPr>
            <p:txBody>
              <a:bodyPr wrap="none" lIns="92075" tIns="46038" rIns="92075" bIns="46038" anchor="ctr">
                <a:spAutoFit/>
              </a:bodyPr>
              <a:lstStyle/>
              <a:p>
                <a:pPr algn="ctr"/>
                <a:r>
                  <a:rPr kumimoji="1" lang="zh-CN" altLang="en-US" sz="2400">
                    <a:latin typeface="Times New Roman" pitchFamily="18" charset="0"/>
                  </a:rPr>
                  <a:t>数据</a:t>
                </a:r>
              </a:p>
            </p:txBody>
          </p:sp>
          <p:sp>
            <p:nvSpPr>
              <p:cNvPr id="22" name="Text Box 18"/>
              <p:cNvSpPr txBox="1">
                <a:spLocks noChangeArrowheads="1"/>
              </p:cNvSpPr>
              <p:nvPr/>
            </p:nvSpPr>
            <p:spPr bwMode="auto">
              <a:xfrm>
                <a:off x="2517" y="1298"/>
                <a:ext cx="817" cy="290"/>
              </a:xfrm>
              <a:prstGeom prst="rect">
                <a:avLst/>
              </a:prstGeom>
              <a:solidFill>
                <a:schemeClr val="hlink"/>
              </a:solidFill>
              <a:ln w="3175">
                <a:noFill/>
                <a:miter lim="800000"/>
                <a:headEnd/>
                <a:tailEnd/>
              </a:ln>
              <a:effectLst/>
            </p:spPr>
            <p:txBody>
              <a:bodyPr lIns="92075" tIns="46038" rIns="92075" bIns="46038">
                <a:spAutoFit/>
              </a:bodyPr>
              <a:lstStyle/>
              <a:p>
                <a:pPr algn="ctr">
                  <a:spcBef>
                    <a:spcPct val="50000"/>
                  </a:spcBef>
                </a:pPr>
                <a:r>
                  <a:rPr kumimoji="1" lang="zh-CN" altLang="en-US" sz="2000" b="1">
                    <a:solidFill>
                      <a:srgbClr val="0000FF"/>
                    </a:solidFill>
                    <a:latin typeface="Times New Roman" pitchFamily="18" charset="0"/>
                  </a:rPr>
                  <a:t>成员函数</a:t>
                </a:r>
              </a:p>
            </p:txBody>
          </p:sp>
          <p:sp>
            <p:nvSpPr>
              <p:cNvPr id="23" name="Text Box 19"/>
              <p:cNvSpPr txBox="1">
                <a:spLocks noChangeArrowheads="1"/>
              </p:cNvSpPr>
              <p:nvPr/>
            </p:nvSpPr>
            <p:spPr bwMode="auto">
              <a:xfrm>
                <a:off x="2517" y="1616"/>
                <a:ext cx="817" cy="290"/>
              </a:xfrm>
              <a:prstGeom prst="rect">
                <a:avLst/>
              </a:prstGeom>
              <a:solidFill>
                <a:schemeClr val="hlink"/>
              </a:solidFill>
              <a:ln w="3175">
                <a:noFill/>
                <a:miter lim="800000"/>
                <a:headEnd/>
                <a:tailEnd/>
              </a:ln>
              <a:effectLst/>
            </p:spPr>
            <p:txBody>
              <a:bodyPr lIns="92075" tIns="46038" rIns="92075" bIns="46038">
                <a:spAutoFit/>
              </a:bodyPr>
              <a:lstStyle/>
              <a:p>
                <a:pPr algn="ctr">
                  <a:spcBef>
                    <a:spcPct val="50000"/>
                  </a:spcBef>
                </a:pPr>
                <a:r>
                  <a:rPr kumimoji="1" lang="zh-CN" altLang="en-US" sz="2000" b="1">
                    <a:solidFill>
                      <a:srgbClr val="0000FF"/>
                    </a:solidFill>
                    <a:latin typeface="Times New Roman" pitchFamily="18" charset="0"/>
                  </a:rPr>
                  <a:t>成员函数</a:t>
                </a:r>
              </a:p>
            </p:txBody>
          </p:sp>
        </p:grpSp>
        <p:sp>
          <p:nvSpPr>
            <p:cNvPr id="11" name="Text Box 20"/>
            <p:cNvSpPr txBox="1">
              <a:spLocks noChangeArrowheads="1"/>
            </p:cNvSpPr>
            <p:nvPr/>
          </p:nvSpPr>
          <p:spPr bwMode="auto">
            <a:xfrm>
              <a:off x="2608" y="2115"/>
              <a:ext cx="726" cy="346"/>
            </a:xfrm>
            <a:prstGeom prst="rect">
              <a:avLst/>
            </a:prstGeom>
            <a:noFill/>
            <a:ln w="3175">
              <a:noFill/>
              <a:miter lim="800000"/>
              <a:headEnd/>
              <a:tailEnd/>
            </a:ln>
            <a:effectLst/>
          </p:spPr>
          <p:txBody>
            <a:bodyPr lIns="92075" tIns="46038" rIns="92075" bIns="46038">
              <a:spAutoFit/>
            </a:bodyPr>
            <a:lstStyle/>
            <a:p>
              <a:pPr algn="ctr">
                <a:spcBef>
                  <a:spcPct val="50000"/>
                </a:spcBef>
              </a:pPr>
              <a:r>
                <a:rPr kumimoji="1" lang="zh-CN" altLang="en-US" sz="2000" b="1" dirty="0">
                  <a:latin typeface="Times New Roman" pitchFamily="18" charset="0"/>
                </a:rPr>
                <a:t>对象１</a:t>
              </a:r>
            </a:p>
          </p:txBody>
        </p:sp>
        <p:sp>
          <p:nvSpPr>
            <p:cNvPr id="12" name="Text Box 21"/>
            <p:cNvSpPr txBox="1">
              <a:spLocks noChangeArrowheads="1"/>
            </p:cNvSpPr>
            <p:nvPr/>
          </p:nvSpPr>
          <p:spPr bwMode="auto">
            <a:xfrm>
              <a:off x="1156" y="3612"/>
              <a:ext cx="726" cy="346"/>
            </a:xfrm>
            <a:prstGeom prst="rect">
              <a:avLst/>
            </a:prstGeom>
            <a:noFill/>
            <a:ln w="3175">
              <a:noFill/>
              <a:miter lim="800000"/>
              <a:headEnd/>
              <a:tailEnd/>
            </a:ln>
            <a:effectLst/>
          </p:spPr>
          <p:txBody>
            <a:bodyPr lIns="92075" tIns="46038" rIns="92075" bIns="46038">
              <a:spAutoFit/>
            </a:bodyPr>
            <a:lstStyle/>
            <a:p>
              <a:pPr algn="ctr">
                <a:spcBef>
                  <a:spcPct val="50000"/>
                </a:spcBef>
              </a:pPr>
              <a:r>
                <a:rPr kumimoji="1" lang="zh-CN" altLang="en-US" sz="2000" b="1" dirty="0">
                  <a:latin typeface="Times New Roman" pitchFamily="18" charset="0"/>
                </a:rPr>
                <a:t>对象２</a:t>
              </a:r>
            </a:p>
          </p:txBody>
        </p:sp>
        <p:sp>
          <p:nvSpPr>
            <p:cNvPr id="13" name="Text Box 22"/>
            <p:cNvSpPr txBox="1">
              <a:spLocks noChangeArrowheads="1"/>
            </p:cNvSpPr>
            <p:nvPr/>
          </p:nvSpPr>
          <p:spPr bwMode="auto">
            <a:xfrm>
              <a:off x="3833" y="3520"/>
              <a:ext cx="726" cy="346"/>
            </a:xfrm>
            <a:prstGeom prst="rect">
              <a:avLst/>
            </a:prstGeom>
            <a:noFill/>
            <a:ln w="3175">
              <a:noFill/>
              <a:miter lim="800000"/>
              <a:headEnd/>
              <a:tailEnd/>
            </a:ln>
            <a:effectLst/>
          </p:spPr>
          <p:txBody>
            <a:bodyPr lIns="92075" tIns="46038" rIns="92075" bIns="46038">
              <a:spAutoFit/>
            </a:bodyPr>
            <a:lstStyle/>
            <a:p>
              <a:pPr algn="ctr">
                <a:spcBef>
                  <a:spcPct val="50000"/>
                </a:spcBef>
              </a:pPr>
              <a:r>
                <a:rPr kumimoji="1" lang="zh-CN" altLang="en-US" sz="2000" b="1" dirty="0">
                  <a:latin typeface="Times New Roman" pitchFamily="18" charset="0"/>
                </a:rPr>
                <a:t>对象３</a:t>
              </a:r>
            </a:p>
          </p:txBody>
        </p:sp>
        <p:sp>
          <p:nvSpPr>
            <p:cNvPr id="14" name="Line 23"/>
            <p:cNvSpPr>
              <a:spLocks noChangeShapeType="1"/>
            </p:cNvSpPr>
            <p:nvPr/>
          </p:nvSpPr>
          <p:spPr bwMode="auto">
            <a:xfrm flipV="1">
              <a:off x="1746" y="1888"/>
              <a:ext cx="771" cy="453"/>
            </a:xfrm>
            <a:prstGeom prst="line">
              <a:avLst/>
            </a:prstGeom>
            <a:noFill/>
            <a:ln w="3175">
              <a:solidFill>
                <a:srgbClr val="0000FF"/>
              </a:solidFill>
              <a:round/>
              <a:headEnd type="triangle" w="med" len="med"/>
              <a:tailEnd type="triangle" w="med" len="med"/>
            </a:ln>
            <a:effectLst/>
          </p:spPr>
          <p:txBody>
            <a:bodyPr lIns="92075" tIns="46038" rIns="92075" bIns="46038" anchor="ctr">
              <a:spAutoFit/>
            </a:bodyPr>
            <a:lstStyle/>
            <a:p>
              <a:endParaRPr lang="zh-CN" altLang="en-US"/>
            </a:p>
          </p:txBody>
        </p:sp>
        <p:sp>
          <p:nvSpPr>
            <p:cNvPr id="15" name="Line 24"/>
            <p:cNvSpPr>
              <a:spLocks noChangeShapeType="1"/>
            </p:cNvSpPr>
            <p:nvPr/>
          </p:nvSpPr>
          <p:spPr bwMode="auto">
            <a:xfrm>
              <a:off x="2109" y="3112"/>
              <a:ext cx="1542" cy="1"/>
            </a:xfrm>
            <a:prstGeom prst="line">
              <a:avLst/>
            </a:prstGeom>
            <a:noFill/>
            <a:ln w="3175">
              <a:solidFill>
                <a:srgbClr val="0000FF"/>
              </a:solidFill>
              <a:round/>
              <a:headEnd type="triangle" w="med" len="med"/>
              <a:tailEnd type="triangle" w="med" len="med"/>
            </a:ln>
            <a:effectLst/>
          </p:spPr>
          <p:txBody>
            <a:bodyPr lIns="92075" tIns="46038" rIns="92075" bIns="46038" anchor="ctr">
              <a:spAutoFit/>
            </a:bodyPr>
            <a:lstStyle/>
            <a:p>
              <a:endParaRPr lang="zh-CN" altLang="en-US"/>
            </a:p>
          </p:txBody>
        </p:sp>
        <p:sp>
          <p:nvSpPr>
            <p:cNvPr id="16" name="Line 25"/>
            <p:cNvSpPr>
              <a:spLocks noChangeShapeType="1"/>
            </p:cNvSpPr>
            <p:nvPr/>
          </p:nvSpPr>
          <p:spPr bwMode="auto">
            <a:xfrm>
              <a:off x="3379" y="1797"/>
              <a:ext cx="635" cy="454"/>
            </a:xfrm>
            <a:prstGeom prst="line">
              <a:avLst/>
            </a:prstGeom>
            <a:noFill/>
            <a:ln w="3175">
              <a:solidFill>
                <a:srgbClr val="0000FF"/>
              </a:solidFill>
              <a:round/>
              <a:headEnd type="triangle" w="med" len="med"/>
              <a:tailEnd type="triangle" w="med" len="med"/>
            </a:ln>
            <a:effectLst/>
          </p:spPr>
          <p:txBody>
            <a:bodyPr lIns="92075" tIns="46038" rIns="92075" bIns="46038" anchor="ctr">
              <a:spAutoFit/>
            </a:bodyPr>
            <a:lstStyle/>
            <a:p>
              <a:endParaRPr lang="zh-CN" altLang="en-US"/>
            </a:p>
          </p:txBody>
        </p:sp>
        <p:sp>
          <p:nvSpPr>
            <p:cNvPr id="17" name="Text Box 26"/>
            <p:cNvSpPr txBox="1">
              <a:spLocks noChangeArrowheads="1"/>
            </p:cNvSpPr>
            <p:nvPr/>
          </p:nvSpPr>
          <p:spPr bwMode="auto">
            <a:xfrm>
              <a:off x="1701" y="1752"/>
              <a:ext cx="589" cy="346"/>
            </a:xfrm>
            <a:prstGeom prst="rect">
              <a:avLst/>
            </a:prstGeom>
            <a:noFill/>
            <a:ln w="3175">
              <a:noFill/>
              <a:miter lim="800000"/>
              <a:headEnd/>
              <a:tailEnd/>
            </a:ln>
            <a:effectLst/>
          </p:spPr>
          <p:txBody>
            <a:bodyPr lIns="92075" tIns="46038" rIns="92075" bIns="46038">
              <a:spAutoFit/>
            </a:bodyPr>
            <a:lstStyle/>
            <a:p>
              <a:pPr algn="ctr">
                <a:spcBef>
                  <a:spcPct val="50000"/>
                </a:spcBef>
              </a:pPr>
              <a:r>
                <a:rPr kumimoji="1" lang="zh-CN" altLang="en-US" sz="2000" b="1" dirty="0">
                  <a:solidFill>
                    <a:srgbClr val="FF3300"/>
                  </a:solidFill>
                  <a:latin typeface="Times New Roman" pitchFamily="18" charset="0"/>
                </a:rPr>
                <a:t>消息</a:t>
              </a:r>
            </a:p>
          </p:txBody>
        </p:sp>
        <p:sp>
          <p:nvSpPr>
            <p:cNvPr id="18" name="Text Box 27"/>
            <p:cNvSpPr txBox="1">
              <a:spLocks noChangeArrowheads="1"/>
            </p:cNvSpPr>
            <p:nvPr/>
          </p:nvSpPr>
          <p:spPr bwMode="auto">
            <a:xfrm>
              <a:off x="2562" y="2839"/>
              <a:ext cx="589" cy="346"/>
            </a:xfrm>
            <a:prstGeom prst="rect">
              <a:avLst/>
            </a:prstGeom>
            <a:noFill/>
            <a:ln w="3175">
              <a:noFill/>
              <a:miter lim="800000"/>
              <a:headEnd/>
              <a:tailEnd/>
            </a:ln>
            <a:effectLst/>
          </p:spPr>
          <p:txBody>
            <a:bodyPr lIns="92075" tIns="46038" rIns="92075" bIns="46038">
              <a:spAutoFit/>
            </a:bodyPr>
            <a:lstStyle/>
            <a:p>
              <a:pPr algn="ctr">
                <a:spcBef>
                  <a:spcPct val="50000"/>
                </a:spcBef>
              </a:pPr>
              <a:r>
                <a:rPr kumimoji="1" lang="zh-CN" altLang="en-US" sz="2000" b="1">
                  <a:solidFill>
                    <a:srgbClr val="FF3300"/>
                  </a:solidFill>
                  <a:latin typeface="Times New Roman" pitchFamily="18" charset="0"/>
                </a:rPr>
                <a:t>消息</a:t>
              </a:r>
            </a:p>
          </p:txBody>
        </p:sp>
        <p:sp>
          <p:nvSpPr>
            <p:cNvPr id="19" name="Text Box 28"/>
            <p:cNvSpPr txBox="1">
              <a:spLocks noChangeArrowheads="1"/>
            </p:cNvSpPr>
            <p:nvPr/>
          </p:nvSpPr>
          <p:spPr bwMode="auto">
            <a:xfrm>
              <a:off x="3560" y="1842"/>
              <a:ext cx="589" cy="346"/>
            </a:xfrm>
            <a:prstGeom prst="rect">
              <a:avLst/>
            </a:prstGeom>
            <a:noFill/>
            <a:ln w="3175">
              <a:noFill/>
              <a:miter lim="800000"/>
              <a:headEnd/>
              <a:tailEnd/>
            </a:ln>
            <a:effectLst/>
          </p:spPr>
          <p:txBody>
            <a:bodyPr lIns="92075" tIns="46038" rIns="92075" bIns="46038">
              <a:spAutoFit/>
            </a:bodyPr>
            <a:lstStyle/>
            <a:p>
              <a:pPr algn="ctr">
                <a:spcBef>
                  <a:spcPct val="50000"/>
                </a:spcBef>
              </a:pPr>
              <a:r>
                <a:rPr kumimoji="1" lang="zh-CN" altLang="en-US" sz="2000" b="1">
                  <a:solidFill>
                    <a:srgbClr val="FF3300"/>
                  </a:solidFill>
                  <a:latin typeface="Times New Roman" pitchFamily="18" charset="0"/>
                </a:rPr>
                <a:t>消息</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4500594"/>
          </a:xfrm>
        </p:spPr>
        <p:txBody>
          <a:bodyPr/>
          <a:lstStyle/>
          <a:p>
            <a:pPr eaLnBrk="1" hangingPunct="1">
              <a:lnSpc>
                <a:spcPct val="125000"/>
              </a:lnSpc>
            </a:pPr>
            <a:r>
              <a:rPr lang="zh-CN" altLang="en-US" sz="2000" dirty="0" smtClean="0">
                <a:latin typeface="+mn-ea"/>
              </a:rPr>
              <a:t>实例说明</a:t>
            </a:r>
            <a:endParaRPr lang="en-US" altLang="zh-CN" sz="2000" dirty="0" smtClean="0">
              <a:latin typeface="+mn-ea"/>
            </a:endParaRPr>
          </a:p>
          <a:p>
            <a:pPr eaLnBrk="1" hangingPunct="1">
              <a:lnSpc>
                <a:spcPct val="80000"/>
              </a:lnSpc>
              <a:buFont typeface="Wingdings" pitchFamily="2" charset="2"/>
              <a:buNone/>
              <a:defRPr/>
            </a:pPr>
            <a:r>
              <a:rPr lang="zh-CN" altLang="en-US" sz="1800" dirty="0" smtClean="0">
                <a:latin typeface="+mn-ea"/>
              </a:rPr>
              <a:t>（</a:t>
            </a:r>
            <a:r>
              <a:rPr lang="en-US" altLang="zh-CN" sz="1800" dirty="0" smtClean="0">
                <a:latin typeface="+mn-ea"/>
              </a:rPr>
              <a:t>1</a:t>
            </a:r>
            <a:r>
              <a:rPr lang="zh-CN" altLang="en-US" sz="1800" dirty="0" smtClean="0">
                <a:latin typeface="+mn-ea"/>
              </a:rPr>
              <a:t>）对象就是我们周围的各种各样的事物。</a:t>
            </a:r>
          </a:p>
          <a:p>
            <a:pPr eaLnBrk="1" hangingPunct="1">
              <a:lnSpc>
                <a:spcPct val="80000"/>
              </a:lnSpc>
              <a:buFont typeface="Wingdings" pitchFamily="2" charset="2"/>
              <a:buNone/>
              <a:defRPr/>
            </a:pPr>
            <a:r>
              <a:rPr lang="zh-CN" altLang="en-US" sz="1800" dirty="0" smtClean="0">
                <a:latin typeface="+mn-ea"/>
              </a:rPr>
              <a:t>例如：</a:t>
            </a:r>
          </a:p>
          <a:p>
            <a:pPr eaLnBrk="1" hangingPunct="1">
              <a:lnSpc>
                <a:spcPct val="80000"/>
              </a:lnSpc>
              <a:buFont typeface="Wingdings" pitchFamily="2" charset="2"/>
              <a:buNone/>
              <a:defRPr/>
            </a:pPr>
            <a:r>
              <a:rPr lang="zh-CN" altLang="en-US" sz="1800" dirty="0" smtClean="0">
                <a:latin typeface="+mn-ea"/>
              </a:rPr>
              <a:t>        衣服、盘子、宠物、朋友、电脑等。</a:t>
            </a:r>
            <a:endParaRPr lang="en-US" altLang="zh-CN" sz="1800" dirty="0" smtClean="0">
              <a:latin typeface="+mn-ea"/>
            </a:endParaRPr>
          </a:p>
          <a:p>
            <a:pPr eaLnBrk="1" hangingPunct="1">
              <a:lnSpc>
                <a:spcPct val="80000"/>
              </a:lnSpc>
              <a:buFont typeface="Wingdings" pitchFamily="2" charset="2"/>
              <a:buNone/>
              <a:defRPr/>
            </a:pPr>
            <a:endParaRPr lang="zh-CN" altLang="en-US" sz="1800" dirty="0" smtClean="0">
              <a:latin typeface="+mn-ea"/>
            </a:endParaRPr>
          </a:p>
          <a:p>
            <a:pPr eaLnBrk="1" hangingPunct="1">
              <a:lnSpc>
                <a:spcPct val="80000"/>
              </a:lnSpc>
              <a:buFont typeface="Wingdings" pitchFamily="2" charset="2"/>
              <a:buNone/>
              <a:defRPr/>
            </a:pPr>
            <a:r>
              <a:rPr lang="zh-CN" altLang="en-US" sz="1800" dirty="0" smtClean="0">
                <a:latin typeface="+mn-ea"/>
              </a:rPr>
              <a:t>（</a:t>
            </a:r>
            <a:r>
              <a:rPr lang="en-US" altLang="zh-CN" sz="1800" dirty="0" smtClean="0">
                <a:latin typeface="+mn-ea"/>
              </a:rPr>
              <a:t>2</a:t>
            </a:r>
            <a:r>
              <a:rPr lang="zh-CN" altLang="en-US" sz="1800" dirty="0" smtClean="0">
                <a:latin typeface="+mn-ea"/>
              </a:rPr>
              <a:t>）每个对象都有一些状态（属性）。</a:t>
            </a:r>
          </a:p>
          <a:p>
            <a:pPr eaLnBrk="1" hangingPunct="1">
              <a:lnSpc>
                <a:spcPct val="80000"/>
              </a:lnSpc>
              <a:buFontTx/>
              <a:buNone/>
              <a:defRPr/>
            </a:pPr>
            <a:r>
              <a:rPr lang="zh-CN" altLang="en-US" sz="1800" dirty="0" smtClean="0">
                <a:latin typeface="+mn-ea"/>
              </a:rPr>
              <a:t>例如：</a:t>
            </a:r>
          </a:p>
          <a:p>
            <a:pPr eaLnBrk="1" hangingPunct="1">
              <a:lnSpc>
                <a:spcPct val="80000"/>
              </a:lnSpc>
              <a:buFontTx/>
              <a:buNone/>
              <a:defRPr/>
            </a:pPr>
            <a:r>
              <a:rPr lang="zh-CN" altLang="en-US" sz="1800" dirty="0" smtClean="0">
                <a:latin typeface="+mn-ea"/>
              </a:rPr>
              <a:t>		衣服：</a:t>
            </a:r>
            <a:r>
              <a:rPr lang="en-US" altLang="zh-CN" sz="1800" dirty="0" smtClean="0">
                <a:latin typeface="+mn-ea"/>
              </a:rPr>
              <a:t>{</a:t>
            </a:r>
            <a:r>
              <a:rPr lang="zh-CN" altLang="en-US" sz="1800" dirty="0" smtClean="0">
                <a:latin typeface="+mn-ea"/>
              </a:rPr>
              <a:t>颜色，长度，面料</a:t>
            </a:r>
            <a:r>
              <a:rPr lang="en-US" altLang="zh-CN" sz="1800" dirty="0" smtClean="0">
                <a:latin typeface="+mn-ea"/>
              </a:rPr>
              <a:t>…}</a:t>
            </a:r>
            <a:r>
              <a:rPr lang="zh-CN" altLang="en-US" sz="1800" dirty="0" smtClean="0">
                <a:latin typeface="+mn-ea"/>
              </a:rPr>
              <a:t>。</a:t>
            </a:r>
          </a:p>
          <a:p>
            <a:pPr eaLnBrk="1" hangingPunct="1">
              <a:lnSpc>
                <a:spcPct val="80000"/>
              </a:lnSpc>
              <a:buFontTx/>
              <a:buNone/>
              <a:defRPr/>
            </a:pPr>
            <a:r>
              <a:rPr lang="zh-CN" altLang="en-US" sz="1800" dirty="0" smtClean="0">
                <a:latin typeface="+mn-ea"/>
              </a:rPr>
              <a:t>		猫：   </a:t>
            </a:r>
            <a:r>
              <a:rPr lang="en-US" altLang="zh-CN" sz="1800" dirty="0" smtClean="0">
                <a:latin typeface="+mn-ea"/>
              </a:rPr>
              <a:t>{</a:t>
            </a:r>
            <a:r>
              <a:rPr lang="zh-CN" altLang="en-US" sz="1800" dirty="0" smtClean="0">
                <a:latin typeface="+mn-ea"/>
              </a:rPr>
              <a:t>名字，情绪，饥饿，</a:t>
            </a:r>
            <a:r>
              <a:rPr lang="en-US" altLang="zh-CN" sz="1800" dirty="0" smtClean="0">
                <a:latin typeface="+mn-ea"/>
              </a:rPr>
              <a:t>}</a:t>
            </a:r>
            <a:r>
              <a:rPr lang="zh-CN" altLang="en-US" sz="1800" dirty="0" smtClean="0">
                <a:latin typeface="+mn-ea"/>
              </a:rPr>
              <a:t>。</a:t>
            </a:r>
            <a:endParaRPr lang="en-US" altLang="zh-CN" sz="1800" dirty="0" smtClean="0">
              <a:latin typeface="+mn-ea"/>
            </a:endParaRPr>
          </a:p>
          <a:p>
            <a:pPr eaLnBrk="1" hangingPunct="1">
              <a:lnSpc>
                <a:spcPct val="80000"/>
              </a:lnSpc>
              <a:buFontTx/>
              <a:buNone/>
              <a:defRPr/>
            </a:pPr>
            <a:endParaRPr lang="zh-CN" altLang="en-US" sz="1800" dirty="0" smtClean="0">
              <a:latin typeface="+mn-ea"/>
            </a:endParaRPr>
          </a:p>
          <a:p>
            <a:pPr eaLnBrk="1" hangingPunct="1">
              <a:lnSpc>
                <a:spcPct val="80000"/>
              </a:lnSpc>
              <a:buFont typeface="Wingdings" pitchFamily="2" charset="2"/>
              <a:buNone/>
              <a:defRPr/>
            </a:pPr>
            <a:r>
              <a:rPr lang="zh-CN" altLang="en-US" sz="1800" dirty="0" smtClean="0">
                <a:latin typeface="+mn-ea"/>
              </a:rPr>
              <a:t>（</a:t>
            </a:r>
            <a:r>
              <a:rPr lang="en-US" altLang="zh-CN" sz="1800" dirty="0" smtClean="0">
                <a:latin typeface="+mn-ea"/>
              </a:rPr>
              <a:t>3</a:t>
            </a:r>
            <a:r>
              <a:rPr lang="zh-CN" altLang="en-US" sz="1800" dirty="0" smtClean="0">
                <a:latin typeface="+mn-ea"/>
              </a:rPr>
              <a:t>）有些对象会作出一些行为。</a:t>
            </a:r>
          </a:p>
          <a:p>
            <a:pPr eaLnBrk="1" hangingPunct="1">
              <a:lnSpc>
                <a:spcPct val="80000"/>
              </a:lnSpc>
              <a:buFontTx/>
              <a:buNone/>
              <a:defRPr/>
            </a:pPr>
            <a:r>
              <a:rPr lang="zh-CN" altLang="en-US" sz="1800" dirty="0" smtClean="0">
                <a:latin typeface="+mn-ea"/>
              </a:rPr>
              <a:t>例如：</a:t>
            </a:r>
          </a:p>
          <a:p>
            <a:pPr eaLnBrk="1" hangingPunct="1">
              <a:lnSpc>
                <a:spcPct val="80000"/>
              </a:lnSpc>
              <a:buFontTx/>
              <a:buNone/>
              <a:defRPr/>
            </a:pPr>
            <a:r>
              <a:rPr lang="zh-CN" altLang="en-US" sz="1800" dirty="0" smtClean="0">
                <a:latin typeface="+mn-ea"/>
              </a:rPr>
              <a:t>		猫：</a:t>
            </a:r>
            <a:r>
              <a:rPr lang="en-US" altLang="zh-CN" sz="1800" dirty="0" smtClean="0">
                <a:latin typeface="+mn-ea"/>
              </a:rPr>
              <a:t>{</a:t>
            </a:r>
            <a:r>
              <a:rPr lang="zh-CN" altLang="en-US" sz="1800" dirty="0" smtClean="0">
                <a:latin typeface="+mn-ea"/>
              </a:rPr>
              <a:t>发怒，玩耍，吃食，睡觉</a:t>
            </a:r>
            <a:r>
              <a:rPr lang="en-US" altLang="zh-CN" sz="1800" dirty="0" smtClean="0">
                <a:latin typeface="+mn-ea"/>
              </a:rPr>
              <a:t>…}</a:t>
            </a:r>
            <a:r>
              <a:rPr lang="zh-CN" altLang="en-US" sz="1800" dirty="0" smtClean="0">
                <a:latin typeface="+mn-ea"/>
              </a:rPr>
              <a:t>。</a:t>
            </a:r>
          </a:p>
          <a:p>
            <a:pPr eaLnBrk="1" hangingPunct="1">
              <a:lnSpc>
                <a:spcPct val="125000"/>
              </a:lnSpc>
            </a:pPr>
            <a:endParaRPr lang="zh-CN" altLang="en-US" sz="1800" dirty="0" smtClean="0">
              <a:latin typeface="+mn-ea"/>
            </a:endParaRPr>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4.</a:t>
            </a:r>
            <a:r>
              <a:rPr lang="zh-CN" altLang="en-US" sz="3600" dirty="0" smtClean="0"/>
              <a:t>面向对象的基本概念</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38</a:t>
            </a:fld>
            <a:endParaRPr lang="zh-CN" alt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5072098"/>
          </a:xfrm>
        </p:spPr>
        <p:txBody>
          <a:bodyPr/>
          <a:lstStyle/>
          <a:p>
            <a:pPr eaLnBrk="1" hangingPunct="1">
              <a:lnSpc>
                <a:spcPct val="125000"/>
              </a:lnSpc>
            </a:pPr>
            <a:r>
              <a:rPr lang="zh-CN" altLang="en-US" sz="2000" dirty="0" smtClean="0">
                <a:latin typeface="+mn-ea"/>
              </a:rPr>
              <a:t>实例说明</a:t>
            </a:r>
            <a:endParaRPr lang="en-US" altLang="zh-CN" sz="2000" dirty="0" smtClean="0">
              <a:latin typeface="+mn-ea"/>
            </a:endParaRPr>
          </a:p>
          <a:p>
            <a:pPr eaLnBrk="1" hangingPunct="1">
              <a:lnSpc>
                <a:spcPts val="2800"/>
              </a:lnSpc>
              <a:spcBef>
                <a:spcPts val="0"/>
              </a:spcBef>
              <a:buFont typeface="Wingdings" pitchFamily="2" charset="2"/>
              <a:buNone/>
            </a:pPr>
            <a:r>
              <a:rPr lang="zh-CN" altLang="en-US" sz="1800" dirty="0" smtClean="0">
                <a:latin typeface="+mn-ea"/>
              </a:rPr>
              <a:t>（</a:t>
            </a:r>
            <a:r>
              <a:rPr lang="en-US" altLang="zh-CN" sz="1800" dirty="0" smtClean="0">
                <a:latin typeface="+mn-ea"/>
              </a:rPr>
              <a:t>4</a:t>
            </a:r>
            <a:r>
              <a:rPr lang="zh-CN" altLang="en-US" sz="1800" dirty="0" smtClean="0">
                <a:latin typeface="+mn-ea"/>
              </a:rPr>
              <a:t>）对象的行为会改变对象的状态。</a:t>
            </a:r>
          </a:p>
          <a:p>
            <a:pPr eaLnBrk="1" hangingPunct="1">
              <a:lnSpc>
                <a:spcPts val="2800"/>
              </a:lnSpc>
              <a:spcBef>
                <a:spcPts val="0"/>
              </a:spcBef>
              <a:buFont typeface="Wingdings" pitchFamily="2" charset="2"/>
              <a:buNone/>
            </a:pPr>
            <a:r>
              <a:rPr lang="zh-CN" altLang="en-US" sz="1800" dirty="0" smtClean="0">
                <a:latin typeface="+mn-ea"/>
              </a:rPr>
              <a:t> 例如：</a:t>
            </a:r>
            <a:r>
              <a:rPr lang="en-US" altLang="zh-CN" sz="1800" dirty="0" smtClean="0">
                <a:latin typeface="+mn-ea"/>
              </a:rPr>
              <a:t>		</a:t>
            </a:r>
            <a:r>
              <a:rPr lang="zh-CN" altLang="en-US" sz="1800" dirty="0" smtClean="0">
                <a:latin typeface="+mn-ea"/>
              </a:rPr>
              <a:t>玩耍 → 疲劳</a:t>
            </a:r>
            <a:r>
              <a:rPr lang="en-US" altLang="zh-CN" sz="1800" dirty="0" smtClean="0">
                <a:latin typeface="+mn-ea"/>
              </a:rPr>
              <a:t>=True</a:t>
            </a:r>
          </a:p>
          <a:p>
            <a:pPr eaLnBrk="1" hangingPunct="1">
              <a:lnSpc>
                <a:spcPts val="2800"/>
              </a:lnSpc>
              <a:spcBef>
                <a:spcPts val="0"/>
              </a:spcBef>
              <a:buFont typeface="Wingdings" pitchFamily="2" charset="2"/>
              <a:buNone/>
            </a:pPr>
            <a:r>
              <a:rPr lang="en-US" altLang="zh-CN" sz="1800" dirty="0" smtClean="0">
                <a:latin typeface="+mn-ea"/>
              </a:rPr>
              <a:t>               </a:t>
            </a:r>
            <a:r>
              <a:rPr lang="zh-CN" altLang="en-US" sz="1800" dirty="0" smtClean="0">
                <a:latin typeface="+mn-ea"/>
              </a:rPr>
              <a:t>睡觉 → 疲劳</a:t>
            </a:r>
            <a:r>
              <a:rPr lang="en-US" altLang="zh-CN" sz="1800" dirty="0" smtClean="0">
                <a:latin typeface="+mn-ea"/>
              </a:rPr>
              <a:t>=False</a:t>
            </a:r>
          </a:p>
          <a:p>
            <a:pPr eaLnBrk="1" hangingPunct="1">
              <a:lnSpc>
                <a:spcPts val="2800"/>
              </a:lnSpc>
              <a:spcBef>
                <a:spcPts val="0"/>
              </a:spcBef>
              <a:buFont typeface="Wingdings" pitchFamily="2" charset="2"/>
              <a:buNone/>
            </a:pPr>
            <a:r>
              <a:rPr lang="en-US" altLang="zh-CN" sz="1800" dirty="0" smtClean="0">
                <a:latin typeface="+mn-ea"/>
              </a:rPr>
              <a:t>               </a:t>
            </a:r>
            <a:r>
              <a:rPr lang="zh-CN" altLang="en-US" sz="1800" dirty="0" smtClean="0">
                <a:latin typeface="+mn-ea"/>
              </a:rPr>
              <a:t>吃食 → 饥饿</a:t>
            </a:r>
            <a:r>
              <a:rPr lang="en-US" altLang="zh-CN" sz="1800" dirty="0" smtClean="0">
                <a:latin typeface="+mn-ea"/>
              </a:rPr>
              <a:t>=False</a:t>
            </a:r>
          </a:p>
          <a:p>
            <a:pPr eaLnBrk="1" hangingPunct="1">
              <a:lnSpc>
                <a:spcPts val="2800"/>
              </a:lnSpc>
              <a:spcBef>
                <a:spcPts val="0"/>
              </a:spcBef>
              <a:buFont typeface="Wingdings" pitchFamily="2" charset="2"/>
              <a:buNone/>
            </a:pPr>
            <a:r>
              <a:rPr lang="zh-CN" altLang="en-US" sz="1800" dirty="0" smtClean="0">
                <a:latin typeface="+mn-ea"/>
              </a:rPr>
              <a:t>（</a:t>
            </a:r>
            <a:r>
              <a:rPr lang="en-US" altLang="zh-CN" sz="1800" dirty="0" smtClean="0">
                <a:latin typeface="+mn-ea"/>
              </a:rPr>
              <a:t>5</a:t>
            </a:r>
            <a:r>
              <a:rPr lang="zh-CN" altLang="en-US" sz="1800" dirty="0" smtClean="0">
                <a:latin typeface="+mn-ea"/>
              </a:rPr>
              <a:t>）对象的状态会影响对象的行为。</a:t>
            </a:r>
          </a:p>
          <a:p>
            <a:pPr eaLnBrk="1" hangingPunct="1">
              <a:lnSpc>
                <a:spcPts val="2800"/>
              </a:lnSpc>
              <a:spcBef>
                <a:spcPts val="0"/>
              </a:spcBef>
              <a:buFont typeface="Wingdings" pitchFamily="2" charset="2"/>
              <a:buNone/>
            </a:pPr>
            <a:r>
              <a:rPr lang="zh-CN" altLang="en-US" sz="1800" dirty="0" smtClean="0">
                <a:latin typeface="+mn-ea"/>
              </a:rPr>
              <a:t>例如：</a:t>
            </a:r>
            <a:r>
              <a:rPr lang="en-US" altLang="zh-CN" sz="1800" dirty="0" smtClean="0">
                <a:latin typeface="+mn-ea"/>
              </a:rPr>
              <a:t>if( </a:t>
            </a:r>
            <a:r>
              <a:rPr lang="zh-CN" altLang="en-US" sz="1800" dirty="0" smtClean="0">
                <a:latin typeface="+mn-ea"/>
              </a:rPr>
              <a:t>饥饿 </a:t>
            </a:r>
            <a:r>
              <a:rPr lang="en-US" altLang="zh-CN" sz="1800" dirty="0" smtClean="0">
                <a:latin typeface="+mn-ea"/>
              </a:rPr>
              <a:t>== False) → </a:t>
            </a:r>
            <a:r>
              <a:rPr lang="zh-CN" altLang="en-US" sz="1800" dirty="0" smtClean="0">
                <a:latin typeface="+mn-ea"/>
              </a:rPr>
              <a:t>吃食 </a:t>
            </a:r>
            <a:r>
              <a:rPr lang="en-US" altLang="zh-CN" sz="1800" dirty="0" smtClean="0">
                <a:latin typeface="+mn-ea"/>
              </a:rPr>
              <a:t>return failure</a:t>
            </a:r>
          </a:p>
          <a:p>
            <a:pPr eaLnBrk="1" hangingPunct="1">
              <a:lnSpc>
                <a:spcPct val="80000"/>
              </a:lnSpc>
              <a:buFontTx/>
              <a:buNone/>
              <a:defRPr/>
            </a:pPr>
            <a:endParaRPr lang="zh-CN" altLang="en-US" sz="1800" dirty="0" smtClean="0">
              <a:latin typeface="+mn-ea"/>
            </a:endParaRPr>
          </a:p>
          <a:p>
            <a:pPr eaLnBrk="1" hangingPunct="1">
              <a:lnSpc>
                <a:spcPct val="125000"/>
              </a:lnSpc>
            </a:pPr>
            <a:endParaRPr lang="zh-CN" altLang="en-US" sz="1800" dirty="0" smtClean="0">
              <a:latin typeface="+mn-ea"/>
            </a:endParaRPr>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4.</a:t>
            </a:r>
            <a:r>
              <a:rPr lang="zh-CN" altLang="en-US" sz="3600" dirty="0" smtClean="0"/>
              <a:t>面向对象的基本概念</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39</a:t>
            </a:fld>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4500594"/>
          </a:xfrm>
        </p:spPr>
        <p:txBody>
          <a:bodyPr/>
          <a:lstStyle/>
          <a:p>
            <a:pPr eaLnBrk="1" hangingPunct="1"/>
            <a:r>
              <a:rPr lang="zh-CN" altLang="en-US" sz="2000" dirty="0" smtClean="0"/>
              <a:t>二维数据的解决方案</a:t>
            </a:r>
            <a:endParaRPr lang="en-US" altLang="zh-CN" sz="2000" dirty="0" smtClean="0"/>
          </a:p>
          <a:p>
            <a:pPr lvl="1">
              <a:lnSpc>
                <a:spcPct val="130000"/>
              </a:lnSpc>
            </a:pPr>
            <a:r>
              <a:rPr lang="zh-CN" altLang="en-US" sz="1800" dirty="0" smtClean="0">
                <a:latin typeface="楷体_GB2312" pitchFamily="49" charset="-122"/>
              </a:rPr>
              <a:t>用二维的数组来表示，该方案不可行，因为这些信息有不同的类型</a:t>
            </a:r>
            <a:endParaRPr lang="en-US" altLang="zh-CN" sz="1800" dirty="0" smtClean="0">
              <a:latin typeface="楷体_GB2312" pitchFamily="49" charset="-122"/>
            </a:endParaRPr>
          </a:p>
          <a:p>
            <a:pPr lvl="1">
              <a:lnSpc>
                <a:spcPct val="130000"/>
              </a:lnSpc>
            </a:pPr>
            <a:r>
              <a:rPr lang="zh-CN" altLang="en-US" sz="1800" dirty="0" smtClean="0">
                <a:latin typeface="楷体_GB2312" pitchFamily="49" charset="-122"/>
              </a:rPr>
              <a:t>每一列用一个一维数组来表示，这种方法称为并联数组，但要保证每位学生信息的正确性很难</a:t>
            </a:r>
            <a:endParaRPr lang="zh-CN" altLang="en-US" sz="1800" dirty="0" smtClean="0"/>
          </a:p>
          <a:p>
            <a:r>
              <a:rPr lang="zh-CN" altLang="en-US" sz="2000" dirty="0" smtClean="0">
                <a:latin typeface="楷体_GB2312" pitchFamily="49" charset="-122"/>
              </a:rPr>
              <a:t>当我们考虑怎么逻辑地组织数据时，应该将一个人的所有信息项放在一起，即保持相关性。</a:t>
            </a:r>
          </a:p>
          <a:p>
            <a:pPr lvl="1"/>
            <a:endParaRPr lang="zh-CN" altLang="en-US" dirty="0" smtClean="0"/>
          </a:p>
        </p:txBody>
      </p:sp>
      <p:sp>
        <p:nvSpPr>
          <p:cNvPr id="3" name="标题 2"/>
          <p:cNvSpPr>
            <a:spLocks noGrp="1"/>
          </p:cNvSpPr>
          <p:nvPr>
            <p:ph type="title"/>
          </p:nvPr>
        </p:nvSpPr>
        <p:spPr>
          <a:xfrm>
            <a:off x="457200" y="274638"/>
            <a:ext cx="8229600" cy="868346"/>
          </a:xfrm>
        </p:spPr>
        <p:txBody>
          <a:bodyPr>
            <a:normAutofit/>
          </a:bodyPr>
          <a:lstStyle/>
          <a:p>
            <a:r>
              <a:rPr lang="en-US" altLang="zh-CN" sz="4000" dirty="0" smtClean="0"/>
              <a:t>1.</a:t>
            </a:r>
            <a:r>
              <a:rPr lang="zh-CN" altLang="en-US" sz="4000" dirty="0" smtClean="0"/>
              <a:t>结构概述</a:t>
            </a:r>
            <a:endParaRPr lang="zh-CN" altLang="en-US" sz="40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4</a:t>
            </a:fld>
            <a:endParaRPr lang="zh-CN" altLang="en-US" dirty="0"/>
          </a:p>
        </p:txBody>
      </p:sp>
      <p:graphicFrame>
        <p:nvGraphicFramePr>
          <p:cNvPr id="7" name="Group 79"/>
          <p:cNvGraphicFramePr>
            <a:graphicFrameLocks/>
          </p:cNvGraphicFramePr>
          <p:nvPr/>
        </p:nvGraphicFramePr>
        <p:xfrm>
          <a:off x="1357290" y="3429000"/>
          <a:ext cx="7213600" cy="2547939"/>
        </p:xfrm>
        <a:graphic>
          <a:graphicData uri="http://schemas.openxmlformats.org/drawingml/2006/table">
            <a:tbl>
              <a:tblPr/>
              <a:tblGrid>
                <a:gridCol w="1614488"/>
                <a:gridCol w="1271587"/>
                <a:gridCol w="1441450"/>
                <a:gridCol w="1443038"/>
                <a:gridCol w="1443037"/>
              </a:tblGrid>
              <a:tr h="579438">
                <a:tc>
                  <a:txBody>
                    <a:bodyPr/>
                    <a:lstStyle/>
                    <a:p>
                      <a:pPr marL="0" marR="0" lvl="0" indent="0" algn="l" defTabSz="914400" rtl="0" eaLnBrk="1" fontAlgn="base" latinLnBrk="0" hangingPunct="1">
                        <a:lnSpc>
                          <a:spcPct val="100000"/>
                        </a:lnSpc>
                        <a:spcBef>
                          <a:spcPct val="0"/>
                        </a:spcBef>
                        <a:spcAft>
                          <a:spcPct val="0"/>
                        </a:spcAft>
                        <a:buClrTx/>
                        <a:buSzTx/>
                        <a:buFontTx/>
                        <a:buNone/>
                        <a:tabLst>
                          <a:tab pos="5029200" algn="l"/>
                        </a:tabLst>
                      </a:pPr>
                      <a:r>
                        <a:rPr kumimoji="1"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学号</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5029200" algn="l"/>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姓名</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5029200" algn="l"/>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语文成绩</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5029200" algn="l"/>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数学成绩</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5029200" algn="l"/>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英语成绩</a:t>
                      </a: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0"/>
                        </a:spcBef>
                        <a:spcAft>
                          <a:spcPct val="0"/>
                        </a:spcAft>
                        <a:buClrTx/>
                        <a:buSzTx/>
                        <a:buFontTx/>
                        <a:buNone/>
                        <a:tabLst>
                          <a:tab pos="5029200" algn="l"/>
                        </a:tabLst>
                      </a:pPr>
                      <a:r>
                        <a:rPr kumimoji="1"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00001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5029200" algn="l"/>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张三</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5029200" algn="l"/>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96</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5029200" algn="l"/>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94</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5029200" algn="l"/>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88</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0"/>
                        </a:spcBef>
                        <a:spcAft>
                          <a:spcPct val="0"/>
                        </a:spcAft>
                        <a:buClrTx/>
                        <a:buSzTx/>
                        <a:buFontTx/>
                        <a:buNone/>
                        <a:tabLst>
                          <a:tab pos="5029200" algn="l"/>
                        </a:tabLst>
                      </a:pPr>
                      <a:r>
                        <a:rPr kumimoji="1" lang="en-US" altLang="zh-CN" sz="2000" b="1"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00003</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5029200" algn="l"/>
                        </a:tabLst>
                      </a:pPr>
                      <a:r>
                        <a:rPr kumimoji="1" lang="zh-CN" altLang="en-US" sz="2000" b="1"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李四</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5029200" algn="l"/>
                        </a:tabLst>
                      </a:pPr>
                      <a:r>
                        <a:rPr kumimoji="1" lang="en-US" altLang="zh-CN" sz="2000" b="1"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89</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5029200" algn="l"/>
                        </a:tabLst>
                      </a:pPr>
                      <a:r>
                        <a:rPr kumimoji="1" lang="en-US" altLang="zh-CN" sz="2000" b="1"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70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5029200" algn="l"/>
                        </a:tabLst>
                      </a:pPr>
                      <a:r>
                        <a:rPr kumimoji="1" lang="en-US" altLang="zh-CN" sz="2000" b="1"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76</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809625">
                <a:tc>
                  <a:txBody>
                    <a:bodyPr/>
                    <a:lstStyle/>
                    <a:p>
                      <a:pPr marL="0" marR="0" lvl="0" indent="0" algn="l" defTabSz="914400" rtl="0" eaLnBrk="1" fontAlgn="base" latinLnBrk="0" hangingPunct="1">
                        <a:lnSpc>
                          <a:spcPct val="100000"/>
                        </a:lnSpc>
                        <a:spcBef>
                          <a:spcPct val="0"/>
                        </a:spcBef>
                        <a:spcAft>
                          <a:spcPct val="0"/>
                        </a:spcAft>
                        <a:buClrTx/>
                        <a:buSzTx/>
                        <a:buFontTx/>
                        <a:buNone/>
                        <a:tabLst>
                          <a:tab pos="5029200" algn="l"/>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00004</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5029200" algn="l"/>
                        </a:tabLst>
                      </a:pPr>
                      <a:r>
                        <a:rPr kumimoji="1"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王五</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5029200" algn="l"/>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90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5029200" algn="l"/>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87</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5029200" algn="l"/>
                        </a:tabLst>
                      </a:pPr>
                      <a:r>
                        <a:rPr kumimoji="1"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78</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4500594"/>
          </a:xfrm>
        </p:spPr>
        <p:txBody>
          <a:bodyPr/>
          <a:lstStyle/>
          <a:p>
            <a:pPr eaLnBrk="1" hangingPunct="1">
              <a:lnSpc>
                <a:spcPct val="125000"/>
              </a:lnSpc>
            </a:pPr>
            <a:r>
              <a:rPr lang="zh-CN" altLang="en-US" dirty="0" smtClean="0"/>
              <a:t>面向对象的程序设计与我们人类观察客观事物的模式相同：</a:t>
            </a:r>
            <a:endParaRPr lang="en-US" altLang="zh-CN" dirty="0" smtClean="0"/>
          </a:p>
          <a:p>
            <a:pPr lvl="1">
              <a:lnSpc>
                <a:spcPct val="125000"/>
              </a:lnSpc>
            </a:pPr>
            <a:r>
              <a:rPr lang="zh-CN" altLang="en-US" dirty="0" smtClean="0"/>
              <a:t>用</a:t>
            </a:r>
            <a:r>
              <a:rPr lang="zh-CN" altLang="en-US" dirty="0" smtClean="0">
                <a:solidFill>
                  <a:srgbClr val="FF0000"/>
                </a:solidFill>
              </a:rPr>
              <a:t>类</a:t>
            </a:r>
            <a:r>
              <a:rPr lang="zh-CN" altLang="en-US" dirty="0" smtClean="0"/>
              <a:t>表示</a:t>
            </a:r>
            <a:r>
              <a:rPr lang="zh-CN" altLang="en-US" dirty="0" smtClean="0">
                <a:solidFill>
                  <a:srgbClr val="FF0000"/>
                </a:solidFill>
              </a:rPr>
              <a:t>客观事物</a:t>
            </a:r>
            <a:endParaRPr lang="en-US" altLang="zh-CN" dirty="0" smtClean="0">
              <a:solidFill>
                <a:srgbClr val="FF0000"/>
              </a:solidFill>
            </a:endParaRPr>
          </a:p>
          <a:p>
            <a:pPr lvl="1">
              <a:lnSpc>
                <a:spcPct val="125000"/>
              </a:lnSpc>
            </a:pPr>
            <a:r>
              <a:rPr lang="zh-CN" altLang="en-US" dirty="0" smtClean="0"/>
              <a:t>用类中的</a:t>
            </a:r>
            <a:r>
              <a:rPr lang="zh-CN" altLang="en-US" dirty="0" smtClean="0">
                <a:solidFill>
                  <a:srgbClr val="FF0000"/>
                </a:solidFill>
              </a:rPr>
              <a:t>变量</a:t>
            </a:r>
            <a:r>
              <a:rPr lang="zh-CN" altLang="en-US" dirty="0" smtClean="0"/>
              <a:t>表示事物的</a:t>
            </a:r>
            <a:r>
              <a:rPr lang="zh-CN" altLang="en-US" dirty="0" smtClean="0">
                <a:solidFill>
                  <a:srgbClr val="FF0000"/>
                </a:solidFill>
              </a:rPr>
              <a:t>属性</a:t>
            </a:r>
            <a:endParaRPr lang="en-US" altLang="zh-CN" dirty="0" smtClean="0">
              <a:solidFill>
                <a:srgbClr val="FF0000"/>
              </a:solidFill>
            </a:endParaRPr>
          </a:p>
          <a:p>
            <a:pPr lvl="1">
              <a:lnSpc>
                <a:spcPct val="125000"/>
              </a:lnSpc>
            </a:pPr>
            <a:r>
              <a:rPr lang="zh-CN" altLang="en-US" dirty="0" smtClean="0"/>
              <a:t>用</a:t>
            </a:r>
            <a:r>
              <a:rPr lang="zh-CN" altLang="en-US" dirty="0" smtClean="0">
                <a:solidFill>
                  <a:srgbClr val="FF0000"/>
                </a:solidFill>
              </a:rPr>
              <a:t>函数</a:t>
            </a:r>
            <a:r>
              <a:rPr lang="zh-CN" altLang="en-US" dirty="0" smtClean="0"/>
              <a:t>表示事物的</a:t>
            </a:r>
            <a:r>
              <a:rPr lang="zh-CN" altLang="en-US" dirty="0" smtClean="0">
                <a:solidFill>
                  <a:srgbClr val="FF0000"/>
                </a:solidFill>
              </a:rPr>
              <a:t>行为</a:t>
            </a:r>
            <a:endParaRPr lang="en-US" altLang="zh-CN" dirty="0" smtClean="0">
              <a:solidFill>
                <a:srgbClr val="FF0000"/>
              </a:solidFill>
            </a:endParaRPr>
          </a:p>
          <a:p>
            <a:pPr lvl="1">
              <a:lnSpc>
                <a:spcPct val="125000"/>
              </a:lnSpc>
            </a:pPr>
            <a:r>
              <a:rPr lang="zh-CN" altLang="en-US" dirty="0" smtClean="0">
                <a:solidFill>
                  <a:srgbClr val="FF0000"/>
                </a:solidFill>
              </a:rPr>
              <a:t>属性</a:t>
            </a:r>
            <a:r>
              <a:rPr lang="zh-CN" altLang="en-US" dirty="0" smtClean="0"/>
              <a:t>与</a:t>
            </a:r>
            <a:r>
              <a:rPr lang="zh-CN" altLang="en-US" dirty="0" smtClean="0">
                <a:solidFill>
                  <a:srgbClr val="FF0000"/>
                </a:solidFill>
              </a:rPr>
              <a:t>行为</a:t>
            </a:r>
            <a:r>
              <a:rPr lang="zh-CN" altLang="en-US" dirty="0" smtClean="0"/>
              <a:t>相互作用。</a:t>
            </a:r>
            <a:endParaRPr lang="zh-CN" altLang="en-US" sz="2400" dirty="0" smtClean="0"/>
          </a:p>
          <a:p>
            <a:pPr lvl="1">
              <a:lnSpc>
                <a:spcPct val="125000"/>
              </a:lnSpc>
            </a:pPr>
            <a:endParaRPr lang="zh-CN" altLang="en-US" sz="1800" dirty="0" smtClean="0">
              <a:latin typeface="+mn-ea"/>
            </a:endParaRPr>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4.</a:t>
            </a:r>
            <a:r>
              <a:rPr lang="zh-CN" altLang="en-US" sz="3600" dirty="0" smtClean="0"/>
              <a:t>面向对象的基本概念</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40</a:t>
            </a:fld>
            <a:endParaRPr lang="zh-CN" alt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4500594"/>
          </a:xfrm>
        </p:spPr>
        <p:txBody>
          <a:bodyPr/>
          <a:lstStyle/>
          <a:p>
            <a:pPr eaLnBrk="1" hangingPunct="1">
              <a:lnSpc>
                <a:spcPct val="125000"/>
              </a:lnSpc>
            </a:pPr>
            <a:r>
              <a:rPr lang="zh-CN" altLang="en-US" sz="2000" dirty="0" smtClean="0"/>
              <a:t>例子</a:t>
            </a:r>
            <a:r>
              <a:rPr lang="en-US" altLang="zh-CN" sz="2000" dirty="0" smtClean="0"/>
              <a:t>1</a:t>
            </a:r>
            <a:r>
              <a:rPr lang="zh-CN" altLang="en-US" sz="2000" dirty="0" smtClean="0"/>
              <a:t>：关于</a:t>
            </a:r>
            <a:r>
              <a:rPr lang="zh-CN" altLang="en-US" sz="2000" dirty="0" smtClean="0">
                <a:latin typeface="Times New Roman" pitchFamily="18" charset="0"/>
              </a:rPr>
              <a:t>“</a:t>
            </a:r>
            <a:r>
              <a:rPr lang="zh-CN" altLang="en-US" sz="2000" dirty="0" smtClean="0"/>
              <a:t>大学生</a:t>
            </a:r>
            <a:r>
              <a:rPr lang="zh-CN" altLang="en-US" sz="2000" dirty="0" smtClean="0">
                <a:latin typeface="Times New Roman" pitchFamily="18" charset="0"/>
              </a:rPr>
              <a:t>”</a:t>
            </a:r>
            <a:r>
              <a:rPr lang="zh-CN" altLang="en-US" sz="2000" dirty="0" smtClean="0"/>
              <a:t>的有关说明</a:t>
            </a:r>
            <a:endParaRPr lang="en-US" altLang="zh-CN" sz="2000" dirty="0" smtClean="0">
              <a:latin typeface="+mn-ea"/>
            </a:endParaRPr>
          </a:p>
          <a:p>
            <a:pPr lvl="1">
              <a:lnSpc>
                <a:spcPct val="125000"/>
              </a:lnSpc>
            </a:pPr>
            <a:r>
              <a:rPr lang="zh-CN" altLang="en-US" dirty="0" smtClean="0"/>
              <a:t>描述学生特征的信息（属性）</a:t>
            </a:r>
            <a:r>
              <a:rPr lang="en-US" altLang="zh-CN" dirty="0" smtClean="0"/>
              <a:t>:     </a:t>
            </a:r>
            <a:r>
              <a:rPr lang="zh-CN" altLang="en-US" dirty="0" smtClean="0"/>
              <a:t>姓名，学号，专业，年龄，性别</a:t>
            </a:r>
            <a:endParaRPr lang="en-US" altLang="zh-CN" dirty="0" smtClean="0"/>
          </a:p>
          <a:p>
            <a:pPr lvl="1">
              <a:lnSpc>
                <a:spcPct val="125000"/>
              </a:lnSpc>
            </a:pPr>
            <a:r>
              <a:rPr lang="zh-CN" altLang="en-US" dirty="0" smtClean="0"/>
              <a:t>描述行为的信息（函数）</a:t>
            </a:r>
            <a:r>
              <a:rPr lang="en-US" altLang="zh-CN" dirty="0" smtClean="0"/>
              <a:t>:   </a:t>
            </a:r>
            <a:r>
              <a:rPr lang="zh-CN" altLang="en-US" dirty="0" smtClean="0"/>
              <a:t>一个学生主要是学习，如果学习主要的行为就是： 读；写</a:t>
            </a:r>
            <a:endParaRPr lang="en-US" altLang="zh-CN" dirty="0" smtClean="0"/>
          </a:p>
          <a:p>
            <a:pPr lvl="2">
              <a:lnSpc>
                <a:spcPct val="125000"/>
              </a:lnSpc>
            </a:pPr>
            <a:r>
              <a:rPr lang="zh-CN" altLang="en-US" dirty="0" smtClean="0"/>
              <a:t>对于读</a:t>
            </a:r>
            <a:r>
              <a:rPr lang="en-US" altLang="zh-CN" dirty="0" smtClean="0"/>
              <a:t>,</a:t>
            </a:r>
            <a:r>
              <a:rPr lang="zh-CN" altLang="en-US" dirty="0" smtClean="0"/>
              <a:t>要指明读的什么书，读书所获得的内容是什么？但这里不能用一具体的书名</a:t>
            </a:r>
            <a:endParaRPr lang="en-US" altLang="zh-CN" dirty="0" smtClean="0"/>
          </a:p>
          <a:p>
            <a:pPr lvl="2">
              <a:lnSpc>
                <a:spcPct val="125000"/>
              </a:lnSpc>
            </a:pPr>
            <a:r>
              <a:rPr lang="zh-CN" altLang="en-US" dirty="0" smtClean="0"/>
              <a:t>对于写</a:t>
            </a:r>
            <a:r>
              <a:rPr lang="en-US" altLang="zh-CN" dirty="0" smtClean="0"/>
              <a:t>,</a:t>
            </a:r>
            <a:r>
              <a:rPr lang="zh-CN" altLang="en-US" dirty="0" smtClean="0"/>
              <a:t>要指明做的什么作业，所完成的具体内容是什么？但不能用具体的课程名称</a:t>
            </a:r>
            <a:r>
              <a:rPr lang="en-US" altLang="zh-CN" dirty="0" smtClean="0"/>
              <a:t>.</a:t>
            </a:r>
          </a:p>
          <a:p>
            <a:pPr eaLnBrk="1" hangingPunct="1">
              <a:lnSpc>
                <a:spcPct val="125000"/>
              </a:lnSpc>
            </a:pPr>
            <a:r>
              <a:rPr lang="zh-CN" altLang="en-US" sz="2000" dirty="0" smtClean="0"/>
              <a:t>通过以上两方面，就描述大学生的有关信息，可以说，这种描述使用于所有的大学生，实际上就是说明了一类人员</a:t>
            </a:r>
            <a:r>
              <a:rPr lang="en-US" altLang="zh-CN" sz="2000" dirty="0" smtClean="0"/>
              <a:t>——</a:t>
            </a:r>
            <a:r>
              <a:rPr lang="zh-CN" altLang="en-US" sz="2000" dirty="0" smtClean="0"/>
              <a:t>大学生。</a:t>
            </a:r>
          </a:p>
          <a:p>
            <a:pPr eaLnBrk="1" hangingPunct="1">
              <a:lnSpc>
                <a:spcPct val="125000"/>
              </a:lnSpc>
            </a:pPr>
            <a:endParaRPr lang="en-US" altLang="zh-CN" sz="1800" dirty="0" smtClean="0"/>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4.</a:t>
            </a:r>
            <a:r>
              <a:rPr lang="zh-CN" altLang="en-US" sz="3600" dirty="0" smtClean="0"/>
              <a:t>面向对象的基本概念</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41</a:t>
            </a:fld>
            <a:endParaRPr lang="zh-CN" alt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4500594"/>
          </a:xfrm>
        </p:spPr>
        <p:txBody>
          <a:bodyPr/>
          <a:lstStyle/>
          <a:p>
            <a:pPr eaLnBrk="1" hangingPunct="1">
              <a:lnSpc>
                <a:spcPct val="125000"/>
              </a:lnSpc>
            </a:pPr>
            <a:r>
              <a:rPr lang="zh-CN" altLang="en-US" sz="2000" dirty="0" smtClean="0"/>
              <a:t>例子</a:t>
            </a:r>
            <a:r>
              <a:rPr lang="en-US" altLang="zh-CN" sz="2000" dirty="0" smtClean="0"/>
              <a:t>1</a:t>
            </a:r>
            <a:r>
              <a:rPr lang="zh-CN" altLang="en-US" sz="2000" dirty="0" smtClean="0"/>
              <a:t>： </a:t>
            </a:r>
            <a:r>
              <a:rPr lang="zh-CN" altLang="en-US" sz="2000" dirty="0" smtClean="0">
                <a:latin typeface="Times New Roman" pitchFamily="18" charset="0"/>
              </a:rPr>
              <a:t>“</a:t>
            </a:r>
            <a:r>
              <a:rPr lang="zh-CN" altLang="en-US" sz="2000" dirty="0" smtClean="0"/>
              <a:t>大学生类</a:t>
            </a:r>
            <a:r>
              <a:rPr lang="zh-CN" altLang="en-US" sz="2000" dirty="0" smtClean="0">
                <a:latin typeface="Times New Roman" pitchFamily="18" charset="0"/>
              </a:rPr>
              <a:t>”</a:t>
            </a:r>
            <a:r>
              <a:rPr lang="zh-CN" altLang="en-US" sz="2000" dirty="0" smtClean="0"/>
              <a:t>的规范描述</a:t>
            </a:r>
            <a:endParaRPr lang="en-US" altLang="zh-CN" sz="2000" dirty="0" smtClean="0">
              <a:latin typeface="+mn-ea"/>
            </a:endParaRPr>
          </a:p>
          <a:p>
            <a:pPr eaLnBrk="1" hangingPunct="1">
              <a:lnSpc>
                <a:spcPct val="125000"/>
              </a:lnSpc>
              <a:buNone/>
            </a:pPr>
            <a:r>
              <a:rPr lang="en-US" altLang="zh-CN" sz="1600" dirty="0" smtClean="0"/>
              <a:t>class students{</a:t>
            </a:r>
          </a:p>
          <a:p>
            <a:pPr eaLnBrk="1" hangingPunct="1">
              <a:lnSpc>
                <a:spcPct val="125000"/>
              </a:lnSpc>
              <a:buNone/>
            </a:pPr>
            <a:r>
              <a:rPr lang="en-US" altLang="zh-CN" sz="1600" dirty="0" smtClean="0"/>
              <a:t>        private</a:t>
            </a:r>
            <a:r>
              <a:rPr lang="zh-CN" altLang="en-US" sz="1600" dirty="0" smtClean="0"/>
              <a:t>：</a:t>
            </a:r>
          </a:p>
          <a:p>
            <a:pPr eaLnBrk="1" hangingPunct="1">
              <a:lnSpc>
                <a:spcPct val="125000"/>
              </a:lnSpc>
              <a:buNone/>
            </a:pPr>
            <a:r>
              <a:rPr lang="zh-CN" altLang="en-US" sz="1600" dirty="0" smtClean="0"/>
              <a:t>                   </a:t>
            </a:r>
            <a:r>
              <a:rPr lang="en-US" altLang="zh-CN" sz="1600" dirty="0" smtClean="0"/>
              <a:t>string   XM;</a:t>
            </a:r>
          </a:p>
          <a:p>
            <a:pPr eaLnBrk="1" hangingPunct="1">
              <a:lnSpc>
                <a:spcPct val="125000"/>
              </a:lnSpc>
              <a:buNone/>
            </a:pPr>
            <a:r>
              <a:rPr lang="en-US" altLang="zh-CN" sz="1600" dirty="0" smtClean="0"/>
              <a:t>                   </a:t>
            </a:r>
            <a:r>
              <a:rPr lang="en-US" altLang="zh-CN" sz="1600" dirty="0" err="1" smtClean="0"/>
              <a:t>int</a:t>
            </a:r>
            <a:r>
              <a:rPr lang="en-US" altLang="zh-CN" sz="1600" dirty="0" smtClean="0"/>
              <a:t>        XH;</a:t>
            </a:r>
          </a:p>
          <a:p>
            <a:pPr eaLnBrk="1" hangingPunct="1">
              <a:lnSpc>
                <a:spcPct val="125000"/>
              </a:lnSpc>
              <a:buNone/>
            </a:pPr>
            <a:r>
              <a:rPr lang="en-US" altLang="zh-CN" sz="1600" dirty="0" smtClean="0"/>
              <a:t>                   string   ZY;</a:t>
            </a:r>
          </a:p>
          <a:p>
            <a:pPr eaLnBrk="1" hangingPunct="1">
              <a:lnSpc>
                <a:spcPct val="125000"/>
              </a:lnSpc>
              <a:buNone/>
            </a:pPr>
            <a:r>
              <a:rPr lang="en-US" altLang="zh-CN" sz="1600" dirty="0" smtClean="0"/>
              <a:t>                   </a:t>
            </a:r>
            <a:r>
              <a:rPr lang="en-US" altLang="zh-CN" sz="1600" dirty="0" err="1" smtClean="0"/>
              <a:t>int</a:t>
            </a:r>
            <a:r>
              <a:rPr lang="en-US" altLang="zh-CN" sz="1600" dirty="0" smtClean="0"/>
              <a:t>        NL;</a:t>
            </a:r>
          </a:p>
          <a:p>
            <a:pPr eaLnBrk="1" hangingPunct="1">
              <a:lnSpc>
                <a:spcPct val="125000"/>
              </a:lnSpc>
              <a:buNone/>
            </a:pPr>
            <a:r>
              <a:rPr lang="en-US" altLang="zh-CN" sz="1600" dirty="0" smtClean="0"/>
              <a:t>                   string   XB;</a:t>
            </a:r>
          </a:p>
          <a:p>
            <a:pPr eaLnBrk="1" hangingPunct="1">
              <a:lnSpc>
                <a:spcPct val="125000"/>
              </a:lnSpc>
              <a:buNone/>
            </a:pPr>
            <a:r>
              <a:rPr lang="en-US" altLang="zh-CN" sz="1600" dirty="0" smtClean="0"/>
              <a:t>       public:</a:t>
            </a:r>
          </a:p>
          <a:p>
            <a:pPr eaLnBrk="1" hangingPunct="1">
              <a:lnSpc>
                <a:spcPct val="125000"/>
              </a:lnSpc>
              <a:buNone/>
            </a:pPr>
            <a:r>
              <a:rPr lang="en-US" altLang="zh-CN" sz="1600" dirty="0" smtClean="0"/>
              <a:t>                   string read(String SM);</a:t>
            </a:r>
          </a:p>
          <a:p>
            <a:pPr eaLnBrk="1" hangingPunct="1">
              <a:lnSpc>
                <a:spcPct val="125000"/>
              </a:lnSpc>
              <a:buNone/>
            </a:pPr>
            <a:r>
              <a:rPr lang="en-US" altLang="zh-CN" sz="1600" dirty="0" smtClean="0"/>
              <a:t>                   string write(String KCMC);</a:t>
            </a:r>
          </a:p>
          <a:p>
            <a:pPr eaLnBrk="1" hangingPunct="1">
              <a:lnSpc>
                <a:spcPct val="125000"/>
              </a:lnSpc>
              <a:buNone/>
            </a:pPr>
            <a:r>
              <a:rPr lang="en-US" altLang="zh-CN" sz="1600" dirty="0" smtClean="0"/>
              <a:t>                   students(String x, </a:t>
            </a:r>
            <a:r>
              <a:rPr lang="en-US" altLang="zh-CN" sz="1600" dirty="0" err="1" smtClean="0"/>
              <a:t>int</a:t>
            </a:r>
            <a:r>
              <a:rPr lang="en-US" altLang="zh-CN" sz="1600" dirty="0" smtClean="0"/>
              <a:t> y, String z, </a:t>
            </a:r>
            <a:r>
              <a:rPr lang="en-US" altLang="zh-CN" sz="1600" dirty="0" err="1" smtClean="0"/>
              <a:t>int</a:t>
            </a:r>
            <a:r>
              <a:rPr lang="en-US" altLang="zh-CN" sz="1600" dirty="0" smtClean="0"/>
              <a:t> a, String b); </a:t>
            </a:r>
          </a:p>
          <a:p>
            <a:pPr eaLnBrk="1" hangingPunct="1">
              <a:lnSpc>
                <a:spcPct val="125000"/>
              </a:lnSpc>
              <a:buNone/>
            </a:pPr>
            <a:r>
              <a:rPr lang="en-US" altLang="zh-CN" sz="1600" dirty="0" smtClean="0"/>
              <a:t>		       //</a:t>
            </a:r>
            <a:r>
              <a:rPr lang="zh-CN" altLang="en-US" sz="1600" dirty="0" smtClean="0"/>
              <a:t>用于创建一个学生</a:t>
            </a:r>
            <a:r>
              <a:rPr lang="en-US" altLang="zh-CN" sz="1600" dirty="0" smtClean="0"/>
              <a:t>(</a:t>
            </a:r>
            <a:r>
              <a:rPr lang="zh-CN" altLang="en-US" sz="1600" dirty="0" smtClean="0"/>
              <a:t>构造函数</a:t>
            </a:r>
            <a:r>
              <a:rPr lang="en-US" altLang="zh-CN" sz="1600" dirty="0" smtClean="0"/>
              <a:t>)</a:t>
            </a:r>
          </a:p>
          <a:p>
            <a:pPr eaLnBrk="1" hangingPunct="1">
              <a:lnSpc>
                <a:spcPct val="125000"/>
              </a:lnSpc>
              <a:buNone/>
            </a:pPr>
            <a:r>
              <a:rPr lang="en-US" altLang="zh-CN" sz="1600" dirty="0" smtClean="0"/>
              <a:t>        }</a:t>
            </a:r>
            <a:endParaRPr lang="en-US" altLang="zh-CN" sz="1800" dirty="0" smtClean="0"/>
          </a:p>
          <a:p>
            <a:pPr eaLnBrk="1" hangingPunct="1">
              <a:lnSpc>
                <a:spcPct val="125000"/>
              </a:lnSpc>
              <a:buNone/>
            </a:pPr>
            <a:endParaRPr lang="en-US" altLang="zh-CN" sz="1800" dirty="0" smtClean="0"/>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4.</a:t>
            </a:r>
            <a:r>
              <a:rPr lang="zh-CN" altLang="en-US" sz="3600" dirty="0" smtClean="0"/>
              <a:t>面向对象的基本概念</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42</a:t>
            </a:fld>
            <a:endParaRPr lang="zh-CN" alt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4500594"/>
          </a:xfrm>
        </p:spPr>
        <p:txBody>
          <a:bodyPr/>
          <a:lstStyle/>
          <a:p>
            <a:pPr eaLnBrk="1" hangingPunct="1">
              <a:lnSpc>
                <a:spcPct val="125000"/>
              </a:lnSpc>
            </a:pPr>
            <a:r>
              <a:rPr lang="zh-CN" altLang="en-US" sz="2000" dirty="0" smtClean="0"/>
              <a:t>例子</a:t>
            </a:r>
            <a:r>
              <a:rPr lang="en-US" altLang="zh-CN" sz="2000" dirty="0" smtClean="0"/>
              <a:t>1</a:t>
            </a:r>
            <a:r>
              <a:rPr lang="zh-CN" altLang="en-US" sz="2000" dirty="0" smtClean="0"/>
              <a:t>：对于以下大学生的现象该如何描述？</a:t>
            </a:r>
            <a:endParaRPr lang="en-US" altLang="zh-CN" sz="2000" dirty="0" smtClean="0">
              <a:latin typeface="+mn-ea"/>
            </a:endParaRPr>
          </a:p>
          <a:p>
            <a:pPr lvl="1">
              <a:lnSpc>
                <a:spcPct val="125000"/>
              </a:lnSpc>
            </a:pPr>
            <a:r>
              <a:rPr lang="zh-CN" altLang="en-US" dirty="0" smtClean="0"/>
              <a:t>张三正在读英语</a:t>
            </a:r>
            <a:r>
              <a:rPr lang="en-US" altLang="zh-CN" dirty="0" smtClean="0"/>
              <a:t>;</a:t>
            </a:r>
          </a:p>
          <a:p>
            <a:pPr lvl="1">
              <a:lnSpc>
                <a:spcPct val="125000"/>
              </a:lnSpc>
            </a:pPr>
            <a:r>
              <a:rPr lang="zh-CN" altLang="en-US" dirty="0" smtClean="0"/>
              <a:t>李四正在做数学作业</a:t>
            </a:r>
            <a:r>
              <a:rPr lang="en-US" altLang="zh-CN" dirty="0" smtClean="0"/>
              <a:t>;</a:t>
            </a:r>
          </a:p>
          <a:p>
            <a:pPr>
              <a:lnSpc>
                <a:spcPct val="125000"/>
              </a:lnSpc>
            </a:pPr>
            <a:r>
              <a:rPr lang="zh-CN" altLang="en-US" sz="2000" dirty="0" smtClean="0"/>
              <a:t>张三和李四是大学生，我们用</a:t>
            </a:r>
            <a:r>
              <a:rPr lang="en-US" altLang="zh-CN" sz="2000" dirty="0" smtClean="0"/>
              <a:t>A</a:t>
            </a:r>
            <a:r>
              <a:rPr lang="zh-CN" altLang="en-US" sz="2000" dirty="0" smtClean="0"/>
              <a:t>代表张三，</a:t>
            </a:r>
            <a:r>
              <a:rPr lang="en-US" altLang="zh-CN" sz="2000" dirty="0" smtClean="0"/>
              <a:t>B</a:t>
            </a:r>
            <a:r>
              <a:rPr lang="zh-CN" altLang="en-US" sz="2000" dirty="0" smtClean="0"/>
              <a:t>代表李四，设定张三和李四的具体信息，用</a:t>
            </a:r>
            <a:r>
              <a:rPr lang="en-US" altLang="zh-CN" sz="2000" dirty="0" err="1" smtClean="0"/>
              <a:t>english</a:t>
            </a:r>
            <a:r>
              <a:rPr lang="zh-CN" altLang="en-US" sz="2000" dirty="0" smtClean="0"/>
              <a:t>代表英语，</a:t>
            </a:r>
            <a:r>
              <a:rPr lang="en-US" altLang="zh-CN" sz="2000" dirty="0" err="1" smtClean="0"/>
              <a:t>maths</a:t>
            </a:r>
            <a:r>
              <a:rPr lang="zh-CN" altLang="en-US" sz="2000" dirty="0" smtClean="0"/>
              <a:t>代表数学，得到如下：</a:t>
            </a:r>
            <a:endParaRPr lang="en-US" altLang="zh-CN" sz="2000" dirty="0" smtClean="0"/>
          </a:p>
          <a:p>
            <a:pPr eaLnBrk="1" hangingPunct="1">
              <a:buFont typeface="Wingdings" pitchFamily="2" charset="2"/>
              <a:buNone/>
            </a:pPr>
            <a:r>
              <a:rPr lang="en-US" altLang="zh-CN" sz="2000" b="1" dirty="0" smtClean="0">
                <a:latin typeface="Times New Roman" pitchFamily="18" charset="0"/>
                <a:ea typeface="楷体" pitchFamily="49" charset="-122"/>
                <a:cs typeface="Times New Roman" pitchFamily="18" charset="0"/>
              </a:rPr>
              <a:t>students A=students(“</a:t>
            </a:r>
            <a:r>
              <a:rPr lang="zh-CN" altLang="en-US" sz="2000" b="1" dirty="0" smtClean="0">
                <a:latin typeface="Times New Roman" pitchFamily="18" charset="0"/>
                <a:ea typeface="楷体" pitchFamily="49" charset="-122"/>
                <a:cs typeface="Times New Roman" pitchFamily="18" charset="0"/>
              </a:rPr>
              <a:t>张三”</a:t>
            </a:r>
            <a:r>
              <a:rPr lang="en-US" altLang="zh-CN" sz="2000" b="1" dirty="0" smtClean="0">
                <a:latin typeface="Times New Roman" pitchFamily="18" charset="0"/>
                <a:ea typeface="楷体" pitchFamily="49" charset="-122"/>
                <a:cs typeface="Times New Roman" pitchFamily="18" charset="0"/>
              </a:rPr>
              <a:t>,1,”</a:t>
            </a:r>
            <a:r>
              <a:rPr lang="zh-CN" altLang="en-US" sz="2000" b="1" dirty="0" smtClean="0">
                <a:latin typeface="Times New Roman" pitchFamily="18" charset="0"/>
                <a:ea typeface="楷体" pitchFamily="49" charset="-122"/>
                <a:cs typeface="Times New Roman" pitchFamily="18" charset="0"/>
              </a:rPr>
              <a:t>计算机”</a:t>
            </a:r>
            <a:r>
              <a:rPr lang="en-US" altLang="zh-CN" sz="2000" b="1" dirty="0" smtClean="0">
                <a:latin typeface="Times New Roman" pitchFamily="18" charset="0"/>
                <a:ea typeface="楷体" pitchFamily="49" charset="-122"/>
                <a:cs typeface="Times New Roman" pitchFamily="18" charset="0"/>
              </a:rPr>
              <a:t>,17,”</a:t>
            </a:r>
            <a:r>
              <a:rPr lang="zh-CN" altLang="en-US" sz="2000" b="1" dirty="0" smtClean="0">
                <a:latin typeface="Times New Roman" pitchFamily="18" charset="0"/>
                <a:ea typeface="楷体" pitchFamily="49" charset="-122"/>
                <a:cs typeface="Times New Roman" pitchFamily="18" charset="0"/>
              </a:rPr>
              <a:t>男”</a:t>
            </a:r>
            <a:r>
              <a:rPr lang="en-US" altLang="zh-CN" sz="2000" b="1" dirty="0" smtClean="0">
                <a:latin typeface="Times New Roman" pitchFamily="18" charset="0"/>
                <a:ea typeface="楷体" pitchFamily="49" charset="-122"/>
                <a:cs typeface="Times New Roman" pitchFamily="18" charset="0"/>
              </a:rPr>
              <a:t>)</a:t>
            </a:r>
            <a:r>
              <a:rPr lang="zh-CN" altLang="en-US" sz="2000" b="1" dirty="0" smtClean="0">
                <a:latin typeface="Times New Roman" pitchFamily="18" charset="0"/>
                <a:ea typeface="楷体" pitchFamily="49" charset="-122"/>
                <a:cs typeface="Times New Roman" pitchFamily="18" charset="0"/>
              </a:rPr>
              <a:t>；</a:t>
            </a:r>
          </a:p>
          <a:p>
            <a:pPr eaLnBrk="1" hangingPunct="1">
              <a:buFont typeface="Wingdings" pitchFamily="2" charset="2"/>
              <a:buNone/>
            </a:pPr>
            <a:r>
              <a:rPr lang="en-US" altLang="zh-CN" sz="2000" b="1" dirty="0" smtClean="0">
                <a:latin typeface="Times New Roman" pitchFamily="18" charset="0"/>
                <a:ea typeface="楷体" pitchFamily="49" charset="-122"/>
                <a:cs typeface="Times New Roman" pitchFamily="18" charset="0"/>
              </a:rPr>
              <a:t>students </a:t>
            </a:r>
            <a:r>
              <a:rPr lang="zh-CN" altLang="en-US" sz="2000" b="1" dirty="0" smtClean="0">
                <a:latin typeface="Times New Roman" pitchFamily="18" charset="0"/>
                <a:ea typeface="楷体" pitchFamily="49" charset="-122"/>
                <a:cs typeface="Times New Roman" pitchFamily="18" charset="0"/>
              </a:rPr>
              <a:t> </a:t>
            </a:r>
            <a:r>
              <a:rPr lang="en-US" altLang="zh-CN" sz="2000" b="1" dirty="0" smtClean="0">
                <a:latin typeface="Times New Roman" pitchFamily="18" charset="0"/>
                <a:ea typeface="楷体" pitchFamily="49" charset="-122"/>
                <a:cs typeface="Times New Roman" pitchFamily="18" charset="0"/>
              </a:rPr>
              <a:t>B=students(“</a:t>
            </a:r>
            <a:r>
              <a:rPr lang="zh-CN" altLang="en-US" sz="2000" b="1" dirty="0" smtClean="0">
                <a:latin typeface="Times New Roman" pitchFamily="18" charset="0"/>
                <a:ea typeface="楷体" pitchFamily="49" charset="-122"/>
                <a:cs typeface="Times New Roman" pitchFamily="18" charset="0"/>
              </a:rPr>
              <a:t>李四”</a:t>
            </a:r>
            <a:r>
              <a:rPr lang="en-US" altLang="zh-CN" sz="2000" b="1" dirty="0" smtClean="0">
                <a:latin typeface="Times New Roman" pitchFamily="18" charset="0"/>
                <a:ea typeface="楷体" pitchFamily="49" charset="-122"/>
                <a:cs typeface="Times New Roman" pitchFamily="18" charset="0"/>
              </a:rPr>
              <a:t>,2,”</a:t>
            </a:r>
            <a:r>
              <a:rPr lang="zh-CN" altLang="en-US" sz="2000" b="1" dirty="0" smtClean="0">
                <a:latin typeface="Times New Roman" pitchFamily="18" charset="0"/>
                <a:ea typeface="楷体" pitchFamily="49" charset="-122"/>
                <a:cs typeface="Times New Roman" pitchFamily="18" charset="0"/>
              </a:rPr>
              <a:t>电子”</a:t>
            </a:r>
            <a:r>
              <a:rPr lang="en-US" altLang="zh-CN" sz="2000" b="1" dirty="0" smtClean="0">
                <a:latin typeface="Times New Roman" pitchFamily="18" charset="0"/>
                <a:ea typeface="楷体" pitchFamily="49" charset="-122"/>
                <a:cs typeface="Times New Roman" pitchFamily="18" charset="0"/>
              </a:rPr>
              <a:t>,18,”</a:t>
            </a:r>
            <a:r>
              <a:rPr lang="zh-CN" altLang="en-US" sz="2000" b="1" dirty="0" smtClean="0">
                <a:latin typeface="Times New Roman" pitchFamily="18" charset="0"/>
                <a:ea typeface="楷体" pitchFamily="49" charset="-122"/>
                <a:cs typeface="Times New Roman" pitchFamily="18" charset="0"/>
              </a:rPr>
              <a:t>女”</a:t>
            </a:r>
            <a:r>
              <a:rPr lang="en-US" altLang="zh-CN" sz="2000" b="1" dirty="0" smtClean="0">
                <a:latin typeface="Times New Roman" pitchFamily="18" charset="0"/>
                <a:ea typeface="楷体" pitchFamily="49" charset="-122"/>
                <a:cs typeface="Times New Roman" pitchFamily="18" charset="0"/>
              </a:rPr>
              <a:t>)</a:t>
            </a:r>
          </a:p>
          <a:p>
            <a:pPr eaLnBrk="1" hangingPunct="1">
              <a:buFont typeface="Wingdings" pitchFamily="2" charset="2"/>
              <a:buNone/>
            </a:pPr>
            <a:r>
              <a:rPr lang="en-US" altLang="zh-CN" sz="2000" b="1" dirty="0" err="1" smtClean="0">
                <a:latin typeface="Times New Roman" pitchFamily="18" charset="0"/>
                <a:ea typeface="楷体" pitchFamily="49" charset="-122"/>
                <a:cs typeface="Times New Roman" pitchFamily="18" charset="0"/>
              </a:rPr>
              <a:t>A.read</a:t>
            </a:r>
            <a:r>
              <a:rPr lang="en-US" altLang="zh-CN" sz="2000" b="1" dirty="0" smtClean="0">
                <a:latin typeface="Times New Roman" pitchFamily="18" charset="0"/>
                <a:ea typeface="楷体" pitchFamily="49" charset="-122"/>
                <a:cs typeface="Times New Roman" pitchFamily="18" charset="0"/>
              </a:rPr>
              <a:t>( “</a:t>
            </a:r>
            <a:r>
              <a:rPr lang="en-US" altLang="zh-CN" sz="2000" b="1" dirty="0" err="1" smtClean="0">
                <a:latin typeface="Times New Roman" pitchFamily="18" charset="0"/>
                <a:ea typeface="楷体" pitchFamily="49" charset="-122"/>
                <a:cs typeface="Times New Roman" pitchFamily="18" charset="0"/>
              </a:rPr>
              <a:t>english</a:t>
            </a:r>
            <a:r>
              <a:rPr lang="en-US" altLang="zh-CN" sz="2000" b="1" dirty="0" smtClean="0">
                <a:latin typeface="Times New Roman" pitchFamily="18" charset="0"/>
                <a:ea typeface="楷体" pitchFamily="49" charset="-122"/>
                <a:cs typeface="Times New Roman" pitchFamily="18" charset="0"/>
              </a:rPr>
              <a:t>”);</a:t>
            </a:r>
          </a:p>
          <a:p>
            <a:pPr eaLnBrk="1" hangingPunct="1">
              <a:buFont typeface="Wingdings" pitchFamily="2" charset="2"/>
              <a:buNone/>
            </a:pPr>
            <a:r>
              <a:rPr lang="en-US" altLang="zh-CN" sz="2000" b="1" dirty="0" err="1" smtClean="0">
                <a:latin typeface="Times New Roman" pitchFamily="18" charset="0"/>
                <a:ea typeface="楷体" pitchFamily="49" charset="-122"/>
                <a:cs typeface="Times New Roman" pitchFamily="18" charset="0"/>
              </a:rPr>
              <a:t>B.write</a:t>
            </a:r>
            <a:r>
              <a:rPr lang="en-US" altLang="zh-CN" sz="2000" b="1" dirty="0" smtClean="0">
                <a:latin typeface="Times New Roman" pitchFamily="18" charset="0"/>
                <a:ea typeface="楷体" pitchFamily="49" charset="-122"/>
                <a:cs typeface="Times New Roman" pitchFamily="18" charset="0"/>
              </a:rPr>
              <a:t>(“</a:t>
            </a:r>
            <a:r>
              <a:rPr lang="en-US" altLang="zh-CN" sz="2000" b="1" dirty="0" err="1" smtClean="0">
                <a:latin typeface="Times New Roman" pitchFamily="18" charset="0"/>
                <a:ea typeface="楷体" pitchFamily="49" charset="-122"/>
                <a:cs typeface="Times New Roman" pitchFamily="18" charset="0"/>
              </a:rPr>
              <a:t>maths</a:t>
            </a:r>
            <a:r>
              <a:rPr lang="en-US" altLang="zh-CN" sz="2000" b="1" dirty="0" smtClean="0">
                <a:latin typeface="Times New Roman" pitchFamily="18" charset="0"/>
                <a:ea typeface="楷体" pitchFamily="49" charset="-122"/>
                <a:cs typeface="Times New Roman" pitchFamily="18" charset="0"/>
              </a:rPr>
              <a:t>”);</a:t>
            </a:r>
          </a:p>
          <a:p>
            <a:pPr eaLnBrk="1" hangingPunct="1">
              <a:buFont typeface="Wingdings" pitchFamily="2" charset="2"/>
              <a:buNone/>
            </a:pPr>
            <a:r>
              <a:rPr lang="en-US" altLang="zh-CN" sz="2000" i="1" dirty="0" err="1" smtClean="0">
                <a:solidFill>
                  <a:srgbClr val="FF0000"/>
                </a:solidFill>
                <a:latin typeface="Times New Roman" pitchFamily="18" charset="0"/>
                <a:ea typeface="楷体" pitchFamily="49" charset="-122"/>
                <a:cs typeface="Times New Roman" pitchFamily="18" charset="0"/>
              </a:rPr>
              <a:t>A.read</a:t>
            </a:r>
            <a:r>
              <a:rPr lang="en-US" altLang="zh-CN" sz="2000" i="1" dirty="0" smtClean="0">
                <a:solidFill>
                  <a:srgbClr val="FF0000"/>
                </a:solidFill>
                <a:latin typeface="Times New Roman" pitchFamily="18" charset="0"/>
                <a:ea typeface="楷体" pitchFamily="49" charset="-122"/>
                <a:cs typeface="Times New Roman" pitchFamily="18" charset="0"/>
              </a:rPr>
              <a:t>(</a:t>
            </a:r>
            <a:r>
              <a:rPr lang="en-US" altLang="zh-CN" sz="2000" i="1" dirty="0" err="1" smtClean="0">
                <a:solidFill>
                  <a:srgbClr val="FF0000"/>
                </a:solidFill>
                <a:latin typeface="Times New Roman" pitchFamily="18" charset="0"/>
                <a:ea typeface="楷体" pitchFamily="49" charset="-122"/>
                <a:cs typeface="Times New Roman" pitchFamily="18" charset="0"/>
              </a:rPr>
              <a:t>B.write</a:t>
            </a:r>
            <a:r>
              <a:rPr lang="en-US" altLang="zh-CN" sz="2000" i="1" dirty="0" smtClean="0">
                <a:solidFill>
                  <a:srgbClr val="FF0000"/>
                </a:solidFill>
                <a:latin typeface="Times New Roman" pitchFamily="18" charset="0"/>
                <a:ea typeface="楷体" pitchFamily="49" charset="-122"/>
                <a:cs typeface="Times New Roman" pitchFamily="18" charset="0"/>
              </a:rPr>
              <a:t>(“</a:t>
            </a:r>
            <a:r>
              <a:rPr lang="en-US" altLang="zh-CN" sz="2000" i="1" dirty="0" err="1" smtClean="0">
                <a:solidFill>
                  <a:srgbClr val="FF0000"/>
                </a:solidFill>
                <a:latin typeface="Times New Roman" pitchFamily="18" charset="0"/>
                <a:ea typeface="楷体" pitchFamily="49" charset="-122"/>
                <a:cs typeface="Times New Roman" pitchFamily="18" charset="0"/>
              </a:rPr>
              <a:t>maths</a:t>
            </a:r>
            <a:r>
              <a:rPr lang="en-US" altLang="zh-CN" sz="2000" i="1" dirty="0" smtClean="0">
                <a:solidFill>
                  <a:srgbClr val="FF0000"/>
                </a:solidFill>
                <a:latin typeface="Times New Roman" pitchFamily="18" charset="0"/>
                <a:ea typeface="楷体" pitchFamily="49" charset="-122"/>
                <a:cs typeface="Times New Roman" pitchFamily="18" charset="0"/>
              </a:rPr>
              <a:t>”));  //</a:t>
            </a:r>
            <a:r>
              <a:rPr lang="zh-CN" altLang="en-US" sz="2000" i="1" dirty="0" smtClean="0">
                <a:solidFill>
                  <a:srgbClr val="FF0000"/>
                </a:solidFill>
                <a:latin typeface="Times New Roman" pitchFamily="18" charset="0"/>
                <a:ea typeface="楷体" pitchFamily="49" charset="-122"/>
                <a:cs typeface="Times New Roman" pitchFamily="18" charset="0"/>
              </a:rPr>
              <a:t>这句的意义是什么？</a:t>
            </a:r>
          </a:p>
          <a:p>
            <a:pPr>
              <a:lnSpc>
                <a:spcPct val="125000"/>
              </a:lnSpc>
            </a:pPr>
            <a:endParaRPr lang="en-US" altLang="zh-CN" sz="2000" dirty="0" smtClean="0"/>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4.</a:t>
            </a:r>
            <a:r>
              <a:rPr lang="zh-CN" altLang="en-US" sz="3600" dirty="0" smtClean="0"/>
              <a:t>面向对象的基本概念</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43</a:t>
            </a:fld>
            <a:endParaRPr lang="zh-CN" alt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4500594"/>
          </a:xfrm>
        </p:spPr>
        <p:txBody>
          <a:bodyPr/>
          <a:lstStyle/>
          <a:p>
            <a:pPr eaLnBrk="1" hangingPunct="1">
              <a:lnSpc>
                <a:spcPct val="125000"/>
              </a:lnSpc>
            </a:pPr>
            <a:r>
              <a:rPr lang="zh-CN" altLang="en-US" sz="2000" dirty="0" smtClean="0"/>
              <a:t>例子</a:t>
            </a:r>
            <a:r>
              <a:rPr lang="en-US" altLang="zh-CN" sz="2000" dirty="0" smtClean="0"/>
              <a:t>2</a:t>
            </a:r>
            <a:r>
              <a:rPr lang="zh-CN" altLang="en-US" sz="2000" dirty="0" smtClean="0"/>
              <a:t>：关于</a:t>
            </a:r>
            <a:r>
              <a:rPr lang="zh-CN" altLang="en-US" sz="2000" dirty="0" smtClean="0">
                <a:latin typeface="Times New Roman" pitchFamily="18" charset="0"/>
              </a:rPr>
              <a:t>“教师”</a:t>
            </a:r>
            <a:r>
              <a:rPr lang="zh-CN" altLang="en-US" sz="2000" dirty="0" smtClean="0"/>
              <a:t>的有关说明</a:t>
            </a:r>
            <a:endParaRPr lang="en-US" altLang="zh-CN" sz="2000" dirty="0" smtClean="0">
              <a:latin typeface="+mn-ea"/>
            </a:endParaRPr>
          </a:p>
          <a:p>
            <a:pPr lvl="1">
              <a:lnSpc>
                <a:spcPct val="125000"/>
              </a:lnSpc>
            </a:pPr>
            <a:r>
              <a:rPr lang="zh-CN" altLang="en-US" sz="1800" dirty="0" smtClean="0"/>
              <a:t>描述教师特征的信息（属性）</a:t>
            </a:r>
            <a:r>
              <a:rPr lang="en-US" altLang="zh-CN" sz="1800" dirty="0" smtClean="0"/>
              <a:t>:   </a:t>
            </a:r>
            <a:r>
              <a:rPr lang="zh-CN" altLang="en-US" sz="1800" dirty="0" smtClean="0"/>
              <a:t>姓名，专业，学历，职称、教龄，性别</a:t>
            </a:r>
          </a:p>
          <a:p>
            <a:pPr lvl="1">
              <a:lnSpc>
                <a:spcPct val="125000"/>
              </a:lnSpc>
            </a:pPr>
            <a:r>
              <a:rPr lang="zh-CN" altLang="en-US" sz="1800" dirty="0" smtClean="0"/>
              <a:t>描述教师行为（动作）的信息（行为）</a:t>
            </a:r>
            <a:r>
              <a:rPr lang="en-US" altLang="zh-CN" sz="1800" dirty="0" smtClean="0"/>
              <a:t>:   </a:t>
            </a:r>
            <a:r>
              <a:rPr lang="zh-CN" altLang="en-US" sz="1800" dirty="0" smtClean="0"/>
              <a:t>一个教师主要是教学，若教学主要的行为就是： 授课；批改作业</a:t>
            </a:r>
          </a:p>
          <a:p>
            <a:pPr lvl="1">
              <a:lnSpc>
                <a:spcPct val="125000"/>
              </a:lnSpc>
            </a:pPr>
            <a:r>
              <a:rPr lang="zh-CN" altLang="en-US" sz="1800" dirty="0" smtClean="0"/>
              <a:t>对于授课</a:t>
            </a:r>
            <a:r>
              <a:rPr lang="en-US" altLang="zh-CN" sz="1800" dirty="0" smtClean="0"/>
              <a:t>,</a:t>
            </a:r>
            <a:r>
              <a:rPr lang="zh-CN" altLang="en-US" sz="1800" dirty="0" smtClean="0"/>
              <a:t>要指明讲什么课程，所讲的内容是什么？</a:t>
            </a:r>
          </a:p>
          <a:p>
            <a:pPr lvl="1">
              <a:lnSpc>
                <a:spcPct val="125000"/>
              </a:lnSpc>
            </a:pPr>
            <a:r>
              <a:rPr lang="zh-CN" altLang="en-US" sz="1800" dirty="0" smtClean="0"/>
              <a:t>对于批改作业</a:t>
            </a:r>
            <a:r>
              <a:rPr lang="en-US" altLang="zh-CN" sz="1800" dirty="0" smtClean="0"/>
              <a:t>,</a:t>
            </a:r>
            <a:r>
              <a:rPr lang="zh-CN" altLang="en-US" sz="1800" dirty="0" smtClean="0"/>
              <a:t>要指明批改作业谁的作业，批改后的成绩是什么？</a:t>
            </a:r>
          </a:p>
          <a:p>
            <a:pPr eaLnBrk="1" hangingPunct="1">
              <a:lnSpc>
                <a:spcPct val="125000"/>
              </a:lnSpc>
            </a:pPr>
            <a:r>
              <a:rPr lang="zh-CN" altLang="en-US" sz="2000" dirty="0" smtClean="0"/>
              <a:t>通过以上两方面，就较准确的描述教师的有关信息，可以说，这种描述使用于所有的教师，实际上就是说明了一类人员</a:t>
            </a:r>
            <a:r>
              <a:rPr lang="en-US" altLang="zh-CN" sz="2000" dirty="0" smtClean="0"/>
              <a:t>——</a:t>
            </a:r>
            <a:r>
              <a:rPr lang="zh-CN" altLang="en-US" sz="2000" dirty="0" smtClean="0"/>
              <a:t>教师。</a:t>
            </a:r>
          </a:p>
          <a:p>
            <a:pPr eaLnBrk="1" hangingPunct="1">
              <a:lnSpc>
                <a:spcPct val="125000"/>
              </a:lnSpc>
            </a:pPr>
            <a:endParaRPr lang="en-US" altLang="zh-CN" sz="1800" dirty="0" smtClean="0"/>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4.</a:t>
            </a:r>
            <a:r>
              <a:rPr lang="zh-CN" altLang="en-US" sz="3600" dirty="0" smtClean="0"/>
              <a:t>面向对象的基本概念</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44</a:t>
            </a:fld>
            <a:endParaRPr lang="zh-CN" alt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4500594"/>
          </a:xfrm>
        </p:spPr>
        <p:txBody>
          <a:bodyPr/>
          <a:lstStyle/>
          <a:p>
            <a:pPr eaLnBrk="1" hangingPunct="1">
              <a:lnSpc>
                <a:spcPct val="125000"/>
              </a:lnSpc>
            </a:pPr>
            <a:r>
              <a:rPr lang="zh-CN" altLang="en-US" sz="2000" dirty="0" smtClean="0"/>
              <a:t>例子</a:t>
            </a:r>
            <a:r>
              <a:rPr lang="en-US" altLang="zh-CN" sz="2000" dirty="0" smtClean="0"/>
              <a:t>2</a:t>
            </a:r>
            <a:r>
              <a:rPr lang="zh-CN" altLang="en-US" sz="2000" dirty="0" smtClean="0"/>
              <a:t>：关于</a:t>
            </a:r>
            <a:r>
              <a:rPr lang="zh-CN" altLang="en-US" sz="2000" dirty="0" smtClean="0">
                <a:latin typeface="Times New Roman" pitchFamily="18" charset="0"/>
              </a:rPr>
              <a:t>“教师”</a:t>
            </a:r>
            <a:r>
              <a:rPr lang="zh-CN" altLang="en-US" sz="2000" dirty="0" smtClean="0"/>
              <a:t>的</a:t>
            </a:r>
            <a:r>
              <a:rPr lang="zh-CN" altLang="en-US" sz="2000" dirty="0" smtClean="0">
                <a:latin typeface="Times New Roman" pitchFamily="18" charset="0"/>
              </a:rPr>
              <a:t>规范描述</a:t>
            </a:r>
          </a:p>
          <a:p>
            <a:pPr>
              <a:buNone/>
              <a:defRPr/>
            </a:pPr>
            <a:r>
              <a:rPr lang="en-US" altLang="zh-CN" sz="1600" dirty="0" smtClean="0"/>
              <a:t>class teachers{</a:t>
            </a:r>
          </a:p>
          <a:p>
            <a:pPr>
              <a:buNone/>
              <a:defRPr/>
            </a:pPr>
            <a:r>
              <a:rPr lang="en-US" altLang="zh-CN" sz="1600" dirty="0" smtClean="0"/>
              <a:t>    private</a:t>
            </a:r>
            <a:r>
              <a:rPr lang="zh-CN" altLang="en-US" sz="1600" dirty="0" smtClean="0"/>
              <a:t>：</a:t>
            </a:r>
          </a:p>
          <a:p>
            <a:pPr>
              <a:buNone/>
              <a:defRPr/>
            </a:pPr>
            <a:r>
              <a:rPr lang="zh-CN" altLang="en-US" sz="1600" dirty="0" smtClean="0"/>
              <a:t>              </a:t>
            </a:r>
            <a:r>
              <a:rPr lang="en-US" altLang="zh-CN" sz="1600" dirty="0" smtClean="0"/>
              <a:t>string   XM;</a:t>
            </a:r>
          </a:p>
          <a:p>
            <a:pPr>
              <a:buNone/>
              <a:defRPr/>
            </a:pPr>
            <a:r>
              <a:rPr lang="en-US" altLang="zh-CN" sz="1600" dirty="0" smtClean="0"/>
              <a:t>              string   ZY;</a:t>
            </a:r>
          </a:p>
          <a:p>
            <a:pPr>
              <a:buNone/>
              <a:defRPr/>
            </a:pPr>
            <a:r>
              <a:rPr lang="en-US" altLang="zh-CN" sz="1600" dirty="0" smtClean="0"/>
              <a:t>              string   XL;</a:t>
            </a:r>
          </a:p>
          <a:p>
            <a:pPr>
              <a:buNone/>
              <a:defRPr/>
            </a:pPr>
            <a:r>
              <a:rPr lang="en-US" altLang="zh-CN" sz="1600" dirty="0" smtClean="0"/>
              <a:t>              string   ZC;</a:t>
            </a:r>
          </a:p>
          <a:p>
            <a:pPr>
              <a:buNone/>
              <a:defRPr/>
            </a:pPr>
            <a:r>
              <a:rPr lang="en-US" altLang="zh-CN" sz="1600" dirty="0" smtClean="0"/>
              <a:t>              </a:t>
            </a:r>
            <a:r>
              <a:rPr lang="en-US" altLang="zh-CN" sz="1600" dirty="0" err="1" smtClean="0"/>
              <a:t>int</a:t>
            </a:r>
            <a:r>
              <a:rPr lang="en-US" altLang="zh-CN" sz="1600" dirty="0" smtClean="0"/>
              <a:t>         JL;</a:t>
            </a:r>
          </a:p>
          <a:p>
            <a:pPr>
              <a:buNone/>
              <a:defRPr/>
            </a:pPr>
            <a:r>
              <a:rPr lang="en-US" altLang="zh-CN" sz="1600" dirty="0" smtClean="0"/>
              <a:t>             string    XB;</a:t>
            </a:r>
          </a:p>
          <a:p>
            <a:pPr>
              <a:buNone/>
              <a:defRPr/>
            </a:pPr>
            <a:r>
              <a:rPr lang="en-US" altLang="zh-CN" sz="1600" dirty="0" smtClean="0"/>
              <a:t>    public:</a:t>
            </a:r>
          </a:p>
          <a:p>
            <a:pPr>
              <a:buNone/>
              <a:defRPr/>
            </a:pPr>
            <a:r>
              <a:rPr lang="en-US" altLang="zh-CN" sz="1600" dirty="0" smtClean="0"/>
              <a:t>             teachers( String  x1, String  x2, String x3,String x4,int a, String x5);    //</a:t>
            </a:r>
            <a:r>
              <a:rPr lang="zh-CN" altLang="en-US" sz="1600" dirty="0" smtClean="0"/>
              <a:t>用于创建一个教师</a:t>
            </a:r>
            <a:r>
              <a:rPr lang="en-US" altLang="zh-CN" sz="1600" dirty="0" smtClean="0"/>
              <a:t>(</a:t>
            </a:r>
            <a:r>
              <a:rPr lang="zh-CN" altLang="en-US" sz="1600" dirty="0" smtClean="0"/>
              <a:t>构造函数</a:t>
            </a:r>
            <a:r>
              <a:rPr lang="en-US" altLang="zh-CN" sz="1600" dirty="0" smtClean="0"/>
              <a:t>)</a:t>
            </a:r>
          </a:p>
          <a:p>
            <a:pPr>
              <a:buNone/>
              <a:defRPr/>
            </a:pPr>
            <a:r>
              <a:rPr lang="en-US" altLang="zh-CN" sz="1600" dirty="0" smtClean="0"/>
              <a:t>             string teach(String KM);</a:t>
            </a:r>
          </a:p>
          <a:p>
            <a:pPr>
              <a:buNone/>
              <a:defRPr/>
            </a:pPr>
            <a:r>
              <a:rPr lang="en-US" altLang="zh-CN" sz="1600" dirty="0" smtClean="0"/>
              <a:t>             </a:t>
            </a:r>
            <a:r>
              <a:rPr lang="en-US" altLang="zh-CN" sz="1600" dirty="0" err="1" smtClean="0"/>
              <a:t>int</a:t>
            </a:r>
            <a:r>
              <a:rPr lang="en-US" altLang="zh-CN" sz="1600" dirty="0" smtClean="0"/>
              <a:t> review(string ZY);</a:t>
            </a:r>
          </a:p>
          <a:p>
            <a:pPr>
              <a:buNone/>
              <a:defRPr/>
            </a:pPr>
            <a:r>
              <a:rPr lang="en-US" altLang="zh-CN" sz="1600" dirty="0" smtClean="0"/>
              <a:t>        } </a:t>
            </a:r>
          </a:p>
          <a:p>
            <a:pPr eaLnBrk="1" hangingPunct="1">
              <a:lnSpc>
                <a:spcPct val="125000"/>
              </a:lnSpc>
            </a:pPr>
            <a:endParaRPr lang="en-US" altLang="zh-CN" sz="1800" dirty="0" smtClean="0"/>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4.</a:t>
            </a:r>
            <a:r>
              <a:rPr lang="zh-CN" altLang="en-US" sz="3600" dirty="0" smtClean="0"/>
              <a:t>面向对象的基本概念</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45</a:t>
            </a:fld>
            <a:endParaRPr lang="zh-CN" alt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4500594"/>
          </a:xfrm>
        </p:spPr>
        <p:txBody>
          <a:bodyPr/>
          <a:lstStyle/>
          <a:p>
            <a:pPr eaLnBrk="1" hangingPunct="1">
              <a:lnSpc>
                <a:spcPct val="125000"/>
              </a:lnSpc>
            </a:pPr>
            <a:r>
              <a:rPr lang="zh-CN" altLang="en-US" sz="2000" dirty="0" smtClean="0"/>
              <a:t>例子</a:t>
            </a:r>
            <a:r>
              <a:rPr lang="en-US" altLang="zh-CN" sz="2000" dirty="0" smtClean="0"/>
              <a:t>2</a:t>
            </a:r>
            <a:r>
              <a:rPr lang="zh-CN" altLang="en-US" sz="2000" dirty="0" smtClean="0"/>
              <a:t>：对于以下老师的现象该如何描述？</a:t>
            </a:r>
            <a:endParaRPr lang="en-US" altLang="zh-CN" sz="2000" dirty="0" smtClean="0">
              <a:latin typeface="+mn-ea"/>
            </a:endParaRPr>
          </a:p>
          <a:p>
            <a:pPr lvl="1">
              <a:lnSpc>
                <a:spcPct val="125000"/>
              </a:lnSpc>
            </a:pPr>
            <a:r>
              <a:rPr lang="zh-CN" altLang="en-US" dirty="0" smtClean="0"/>
              <a:t>张三老师正在讲课”</a:t>
            </a:r>
            <a:r>
              <a:rPr lang="en-US" altLang="zh-CN" dirty="0" smtClean="0"/>
              <a:t>c</a:t>
            </a:r>
            <a:r>
              <a:rPr lang="zh-CN" altLang="en-US" dirty="0" smtClean="0"/>
              <a:t>语言”</a:t>
            </a:r>
            <a:r>
              <a:rPr lang="en-US" altLang="zh-CN" dirty="0" smtClean="0"/>
              <a:t>;</a:t>
            </a:r>
          </a:p>
          <a:p>
            <a:pPr lvl="1">
              <a:lnSpc>
                <a:spcPct val="125000"/>
              </a:lnSpc>
            </a:pPr>
            <a:r>
              <a:rPr lang="zh-CN" altLang="en-US" dirty="0" smtClean="0"/>
              <a:t>张老师批改学生李四的作业</a:t>
            </a:r>
            <a:r>
              <a:rPr lang="en-US" altLang="zh-CN" dirty="0" smtClean="0"/>
              <a:t>;</a:t>
            </a:r>
          </a:p>
          <a:p>
            <a:pPr eaLnBrk="1" hangingPunct="1">
              <a:lnSpc>
                <a:spcPct val="125000"/>
              </a:lnSpc>
            </a:pPr>
            <a:r>
              <a:rPr lang="zh-CN" altLang="en-US" sz="2000" dirty="0" smtClean="0"/>
              <a:t>在这里，张老师是教师，我们用</a:t>
            </a:r>
            <a:r>
              <a:rPr lang="en-US" altLang="zh-CN" sz="2000" dirty="0" smtClean="0"/>
              <a:t>X</a:t>
            </a:r>
            <a:r>
              <a:rPr lang="zh-CN" altLang="en-US" sz="2000" dirty="0" smtClean="0"/>
              <a:t>代表张老师，</a:t>
            </a:r>
            <a:r>
              <a:rPr lang="en-US" altLang="zh-CN" sz="2000" dirty="0" smtClean="0"/>
              <a:t>Y</a:t>
            </a:r>
            <a:r>
              <a:rPr lang="zh-CN" altLang="en-US" sz="2000" dirty="0" smtClean="0"/>
              <a:t>代表学生李四，那么：</a:t>
            </a:r>
          </a:p>
          <a:p>
            <a:pPr eaLnBrk="1" hangingPunct="1">
              <a:buFont typeface="Wingdings" pitchFamily="2" charset="2"/>
              <a:buNone/>
            </a:pPr>
            <a:r>
              <a:rPr lang="en-US" altLang="zh-CN" sz="2000" b="1" dirty="0" err="1" smtClean="0">
                <a:latin typeface="Times New Roman" pitchFamily="18" charset="0"/>
                <a:cs typeface="Times New Roman" pitchFamily="18" charset="0"/>
              </a:rPr>
              <a:t>int</a:t>
            </a:r>
            <a:r>
              <a:rPr lang="en-US" altLang="zh-CN" sz="2000" b="1" dirty="0" smtClean="0">
                <a:latin typeface="Times New Roman" pitchFamily="18" charset="0"/>
                <a:cs typeface="Times New Roman" pitchFamily="18" charset="0"/>
              </a:rPr>
              <a:t> </a:t>
            </a:r>
            <a:r>
              <a:rPr lang="en-US" altLang="zh-CN" sz="2000" b="1" dirty="0" err="1" smtClean="0">
                <a:latin typeface="Times New Roman" pitchFamily="18" charset="0"/>
                <a:cs typeface="Times New Roman" pitchFamily="18" charset="0"/>
              </a:rPr>
              <a:t>CJ;string</a:t>
            </a:r>
            <a:r>
              <a:rPr lang="en-US" altLang="zh-CN" sz="2000" b="1" dirty="0" smtClean="0">
                <a:latin typeface="Times New Roman" pitchFamily="18" charset="0"/>
                <a:cs typeface="Times New Roman" pitchFamily="18" charset="0"/>
              </a:rPr>
              <a:t> T;</a:t>
            </a:r>
          </a:p>
          <a:p>
            <a:pPr eaLnBrk="1" hangingPunct="1">
              <a:buFont typeface="Wingdings" pitchFamily="2" charset="2"/>
              <a:buNone/>
            </a:pPr>
            <a:r>
              <a:rPr lang="en-US" altLang="zh-CN" sz="2000" b="1" dirty="0" smtClean="0">
                <a:latin typeface="Times New Roman" pitchFamily="18" charset="0"/>
                <a:cs typeface="Times New Roman" pitchFamily="18" charset="0"/>
              </a:rPr>
              <a:t>teachers  X= teachers(“</a:t>
            </a:r>
            <a:r>
              <a:rPr lang="zh-CN" altLang="en-US" sz="2000" b="1" dirty="0" smtClean="0">
                <a:latin typeface="Times New Roman" pitchFamily="18" charset="0"/>
                <a:cs typeface="Times New Roman" pitchFamily="18" charset="0"/>
              </a:rPr>
              <a:t>张三”</a:t>
            </a:r>
            <a:r>
              <a:rPr lang="en-US" altLang="zh-CN" sz="2000" b="1" dirty="0" smtClean="0">
                <a:latin typeface="Times New Roman" pitchFamily="18" charset="0"/>
                <a:cs typeface="Times New Roman" pitchFamily="18" charset="0"/>
              </a:rPr>
              <a:t>,”</a:t>
            </a:r>
            <a:r>
              <a:rPr lang="zh-CN" altLang="en-US" sz="2000" b="1" dirty="0" smtClean="0">
                <a:latin typeface="Times New Roman" pitchFamily="18" charset="0"/>
                <a:cs typeface="Times New Roman" pitchFamily="18" charset="0"/>
              </a:rPr>
              <a:t>计算机”</a:t>
            </a:r>
            <a:r>
              <a:rPr lang="en-US" altLang="zh-CN" sz="2000" b="1" dirty="0" smtClean="0">
                <a:latin typeface="Times New Roman" pitchFamily="18" charset="0"/>
                <a:cs typeface="Times New Roman" pitchFamily="18" charset="0"/>
              </a:rPr>
              <a:t>,”</a:t>
            </a:r>
            <a:r>
              <a:rPr lang="zh-CN" altLang="en-US" sz="2000" b="1" dirty="0" smtClean="0">
                <a:latin typeface="Times New Roman" pitchFamily="18" charset="0"/>
                <a:cs typeface="Times New Roman" pitchFamily="18" charset="0"/>
              </a:rPr>
              <a:t>研究生”</a:t>
            </a:r>
            <a:r>
              <a:rPr lang="en-US" altLang="zh-CN" sz="2000" b="1" dirty="0" smtClean="0">
                <a:latin typeface="Times New Roman" pitchFamily="18" charset="0"/>
                <a:cs typeface="Times New Roman" pitchFamily="18" charset="0"/>
              </a:rPr>
              <a:t>,”</a:t>
            </a:r>
            <a:r>
              <a:rPr lang="zh-CN" altLang="en-US" sz="2000" b="1" dirty="0" smtClean="0">
                <a:latin typeface="Times New Roman" pitchFamily="18" charset="0"/>
                <a:cs typeface="Times New Roman" pitchFamily="18" charset="0"/>
              </a:rPr>
              <a:t>教授”</a:t>
            </a:r>
            <a:r>
              <a:rPr lang="en-US" altLang="zh-CN" sz="2000" b="1" dirty="0" smtClean="0">
                <a:latin typeface="Times New Roman" pitchFamily="18" charset="0"/>
                <a:cs typeface="Times New Roman" pitchFamily="18" charset="0"/>
              </a:rPr>
              <a:t>,42,”</a:t>
            </a:r>
            <a:r>
              <a:rPr lang="zh-CN" altLang="en-US" sz="2000" b="1" dirty="0" smtClean="0">
                <a:latin typeface="Times New Roman" pitchFamily="18" charset="0"/>
                <a:cs typeface="Times New Roman" pitchFamily="18" charset="0"/>
              </a:rPr>
              <a:t>男”</a:t>
            </a:r>
            <a:r>
              <a:rPr lang="en-US" altLang="zh-CN" sz="2000" b="1" dirty="0" smtClean="0">
                <a:latin typeface="Times New Roman" pitchFamily="18" charset="0"/>
                <a:cs typeface="Times New Roman" pitchFamily="18" charset="0"/>
              </a:rPr>
              <a:t>)</a:t>
            </a:r>
            <a:r>
              <a:rPr lang="zh-CN" altLang="en-US" sz="2000" b="1" dirty="0" smtClean="0">
                <a:latin typeface="Times New Roman" pitchFamily="18" charset="0"/>
                <a:cs typeface="Times New Roman" pitchFamily="18" charset="0"/>
              </a:rPr>
              <a:t>；</a:t>
            </a:r>
            <a:endParaRPr lang="en-US" altLang="zh-CN" sz="2000" b="1" dirty="0" smtClean="0">
              <a:latin typeface="Times New Roman" pitchFamily="18" charset="0"/>
              <a:cs typeface="Times New Roman" pitchFamily="18" charset="0"/>
            </a:endParaRPr>
          </a:p>
          <a:p>
            <a:pPr eaLnBrk="1" hangingPunct="1">
              <a:buFont typeface="Wingdings" pitchFamily="2" charset="2"/>
              <a:buNone/>
            </a:pPr>
            <a:r>
              <a:rPr lang="en-US" altLang="zh-CN" sz="2000" b="1" dirty="0" smtClean="0">
                <a:latin typeface="Times New Roman" pitchFamily="18" charset="0"/>
                <a:cs typeface="Times New Roman" pitchFamily="18" charset="0"/>
              </a:rPr>
              <a:t>students Y= students(“</a:t>
            </a:r>
            <a:r>
              <a:rPr lang="zh-CN" altLang="en-US" sz="2000" b="1" dirty="0" smtClean="0">
                <a:latin typeface="Times New Roman" pitchFamily="18" charset="0"/>
                <a:cs typeface="Times New Roman" pitchFamily="18" charset="0"/>
              </a:rPr>
              <a:t>李四”</a:t>
            </a:r>
            <a:r>
              <a:rPr lang="en-US" altLang="zh-CN" sz="2000" b="1" dirty="0" smtClean="0">
                <a:latin typeface="Times New Roman" pitchFamily="18" charset="0"/>
                <a:cs typeface="Times New Roman" pitchFamily="18" charset="0"/>
              </a:rPr>
              <a:t>,2,”</a:t>
            </a:r>
            <a:r>
              <a:rPr lang="zh-CN" altLang="en-US" sz="2000" b="1" dirty="0" smtClean="0">
                <a:latin typeface="Times New Roman" pitchFamily="18" charset="0"/>
                <a:cs typeface="Times New Roman" pitchFamily="18" charset="0"/>
              </a:rPr>
              <a:t>电子”</a:t>
            </a:r>
            <a:r>
              <a:rPr lang="en-US" altLang="zh-CN" sz="2000" b="1" dirty="0" smtClean="0">
                <a:latin typeface="Times New Roman" pitchFamily="18" charset="0"/>
                <a:cs typeface="Times New Roman" pitchFamily="18" charset="0"/>
              </a:rPr>
              <a:t>,18,”</a:t>
            </a:r>
            <a:r>
              <a:rPr lang="zh-CN" altLang="en-US" sz="2000" b="1" dirty="0" smtClean="0">
                <a:latin typeface="Times New Roman" pitchFamily="18" charset="0"/>
                <a:cs typeface="Times New Roman" pitchFamily="18" charset="0"/>
              </a:rPr>
              <a:t>女”</a:t>
            </a:r>
            <a:r>
              <a:rPr lang="en-US" altLang="zh-CN" sz="2000" b="1" dirty="0" smtClean="0">
                <a:latin typeface="Times New Roman" pitchFamily="18" charset="0"/>
                <a:cs typeface="Times New Roman" pitchFamily="18" charset="0"/>
              </a:rPr>
              <a:t>)</a:t>
            </a:r>
            <a:r>
              <a:rPr lang="zh-CN" altLang="en-US" sz="2000" b="1" dirty="0" smtClean="0">
                <a:latin typeface="Times New Roman" pitchFamily="18" charset="0"/>
                <a:cs typeface="Times New Roman" pitchFamily="18" charset="0"/>
              </a:rPr>
              <a:t>；</a:t>
            </a:r>
            <a:endParaRPr lang="en-US" altLang="zh-CN" sz="2000" b="1" dirty="0" smtClean="0">
              <a:latin typeface="Times New Roman" pitchFamily="18" charset="0"/>
              <a:cs typeface="Times New Roman" pitchFamily="18" charset="0"/>
            </a:endParaRPr>
          </a:p>
          <a:p>
            <a:pPr eaLnBrk="1" hangingPunct="1">
              <a:buFont typeface="Wingdings" pitchFamily="2" charset="2"/>
              <a:buNone/>
            </a:pPr>
            <a:r>
              <a:rPr lang="en-US" altLang="zh-CN" sz="2000" b="1" dirty="0" smtClean="0">
                <a:latin typeface="Times New Roman" pitchFamily="18" charset="0"/>
                <a:cs typeface="Times New Roman" pitchFamily="18" charset="0"/>
              </a:rPr>
              <a:t>T=</a:t>
            </a:r>
            <a:r>
              <a:rPr lang="en-US" altLang="zh-CN" sz="2000" b="1" dirty="0" err="1" smtClean="0">
                <a:latin typeface="Times New Roman" pitchFamily="18" charset="0"/>
                <a:cs typeface="Times New Roman" pitchFamily="18" charset="0"/>
              </a:rPr>
              <a:t>X.teach</a:t>
            </a:r>
            <a:r>
              <a:rPr lang="en-US" altLang="zh-CN" sz="2000" b="1" dirty="0" smtClean="0">
                <a:latin typeface="Times New Roman" pitchFamily="18" charset="0"/>
                <a:cs typeface="Times New Roman" pitchFamily="18" charset="0"/>
              </a:rPr>
              <a:t>( “c</a:t>
            </a:r>
            <a:r>
              <a:rPr lang="zh-CN" altLang="en-US" sz="2000" b="1" dirty="0" smtClean="0">
                <a:latin typeface="Times New Roman" pitchFamily="18" charset="0"/>
                <a:cs typeface="Times New Roman" pitchFamily="18" charset="0"/>
              </a:rPr>
              <a:t>语言”</a:t>
            </a:r>
            <a:r>
              <a:rPr lang="en-US" altLang="zh-CN" sz="2000" b="1" dirty="0" smtClean="0">
                <a:latin typeface="Times New Roman" pitchFamily="18" charset="0"/>
                <a:cs typeface="Times New Roman" pitchFamily="18" charset="0"/>
              </a:rPr>
              <a:t>);  //</a:t>
            </a:r>
            <a:r>
              <a:rPr lang="zh-CN" altLang="en-US" sz="2000" b="1" dirty="0" smtClean="0">
                <a:solidFill>
                  <a:schemeClr val="hlink"/>
                </a:solidFill>
                <a:latin typeface="Times New Roman" pitchFamily="18" charset="0"/>
                <a:cs typeface="Times New Roman" pitchFamily="18" charset="0"/>
              </a:rPr>
              <a:t>这句的意义是什么？</a:t>
            </a:r>
          </a:p>
          <a:p>
            <a:pPr eaLnBrk="1" hangingPunct="1">
              <a:buFont typeface="Wingdings" pitchFamily="2" charset="2"/>
              <a:buNone/>
            </a:pPr>
            <a:r>
              <a:rPr lang="en-US" altLang="zh-CN" sz="2000" b="1" dirty="0" smtClean="0">
                <a:latin typeface="Times New Roman" pitchFamily="18" charset="0"/>
                <a:cs typeface="Times New Roman" pitchFamily="18" charset="0"/>
              </a:rPr>
              <a:t>CJ=</a:t>
            </a:r>
            <a:r>
              <a:rPr lang="en-US" altLang="zh-CN" sz="2000" b="1" dirty="0" err="1" smtClean="0">
                <a:latin typeface="Times New Roman" pitchFamily="18" charset="0"/>
                <a:cs typeface="Times New Roman" pitchFamily="18" charset="0"/>
              </a:rPr>
              <a:t>X.review</a:t>
            </a:r>
            <a:r>
              <a:rPr lang="en-US" altLang="zh-CN" sz="2000" b="1" dirty="0" smtClean="0">
                <a:latin typeface="Times New Roman" pitchFamily="18" charset="0"/>
                <a:cs typeface="Times New Roman" pitchFamily="18" charset="0"/>
              </a:rPr>
              <a:t>(</a:t>
            </a:r>
            <a:r>
              <a:rPr lang="en-US" altLang="zh-CN" sz="2000" b="1" dirty="0" err="1" smtClean="0">
                <a:latin typeface="Times New Roman" pitchFamily="18" charset="0"/>
                <a:cs typeface="Times New Roman" pitchFamily="18" charset="0"/>
              </a:rPr>
              <a:t>Y.write</a:t>
            </a:r>
            <a:r>
              <a:rPr lang="en-US" altLang="zh-CN" sz="2000" b="1" dirty="0" smtClean="0">
                <a:latin typeface="Times New Roman" pitchFamily="18" charset="0"/>
                <a:cs typeface="Times New Roman" pitchFamily="18" charset="0"/>
              </a:rPr>
              <a:t>(“math”));         //</a:t>
            </a:r>
            <a:r>
              <a:rPr lang="zh-CN" altLang="en-US" sz="2000" b="1" dirty="0" smtClean="0">
                <a:solidFill>
                  <a:schemeClr val="hlink"/>
                </a:solidFill>
                <a:latin typeface="Times New Roman" pitchFamily="18" charset="0"/>
                <a:cs typeface="Times New Roman" pitchFamily="18" charset="0"/>
              </a:rPr>
              <a:t>这句的意义是什么？</a:t>
            </a:r>
          </a:p>
          <a:p>
            <a:pPr eaLnBrk="1" hangingPunct="1">
              <a:buFont typeface="Wingdings" pitchFamily="2" charset="2"/>
              <a:buNone/>
            </a:pPr>
            <a:endParaRPr lang="zh-CN" altLang="en-US" sz="2000" b="1" dirty="0" smtClean="0">
              <a:solidFill>
                <a:schemeClr val="hlink"/>
              </a:solidFill>
            </a:endParaRPr>
          </a:p>
          <a:p>
            <a:pPr eaLnBrk="1" hangingPunct="1">
              <a:buFont typeface="Wingdings" pitchFamily="2" charset="2"/>
              <a:buNone/>
            </a:pPr>
            <a:endParaRPr lang="zh-CN" altLang="en-US" sz="2000" i="1" dirty="0" smtClean="0">
              <a:solidFill>
                <a:srgbClr val="FF0000"/>
              </a:solidFill>
              <a:latin typeface="Times New Roman" pitchFamily="18" charset="0"/>
              <a:ea typeface="楷体" pitchFamily="49" charset="-122"/>
              <a:cs typeface="Times New Roman" pitchFamily="18" charset="0"/>
            </a:endParaRPr>
          </a:p>
          <a:p>
            <a:pPr>
              <a:lnSpc>
                <a:spcPct val="125000"/>
              </a:lnSpc>
            </a:pPr>
            <a:endParaRPr lang="en-US" altLang="zh-CN" sz="2000" dirty="0" smtClean="0"/>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4.</a:t>
            </a:r>
            <a:r>
              <a:rPr lang="zh-CN" altLang="en-US" sz="3600" dirty="0" smtClean="0"/>
              <a:t>面向对象的基本概念</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46</a:t>
            </a:fld>
            <a:endParaRPr lang="zh-CN" alt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7858180" cy="4500594"/>
          </a:xfrm>
        </p:spPr>
        <p:txBody>
          <a:bodyPr/>
          <a:lstStyle/>
          <a:p>
            <a:pPr eaLnBrk="1" hangingPunct="1">
              <a:lnSpc>
                <a:spcPct val="125000"/>
              </a:lnSpc>
            </a:pPr>
            <a:r>
              <a:rPr lang="zh-CN" altLang="en-US" sz="2000" dirty="0" smtClean="0"/>
              <a:t>在</a:t>
            </a:r>
            <a:r>
              <a:rPr lang="en-US" altLang="zh-CN" sz="2000" dirty="0" smtClean="0"/>
              <a:t>C++</a:t>
            </a:r>
            <a:r>
              <a:rPr lang="zh-CN" altLang="en-US" sz="2000" dirty="0" smtClean="0"/>
              <a:t>中用关键字</a:t>
            </a:r>
            <a:r>
              <a:rPr lang="en-US" altLang="zh-CN" sz="2000" dirty="0" smtClean="0"/>
              <a:t>class</a:t>
            </a:r>
            <a:r>
              <a:rPr lang="zh-CN" altLang="en-US" sz="2000" dirty="0" smtClean="0"/>
              <a:t>来定义描述一个类。</a:t>
            </a:r>
            <a:endParaRPr lang="en-US" altLang="zh-CN" sz="2000" dirty="0" smtClean="0"/>
          </a:p>
          <a:p>
            <a:pPr eaLnBrk="1" hangingPunct="1">
              <a:lnSpc>
                <a:spcPct val="125000"/>
              </a:lnSpc>
            </a:pPr>
            <a:r>
              <a:rPr lang="zh-CN" altLang="en-US" sz="2000" dirty="0" smtClean="0"/>
              <a:t>类包含类名、类边界“</a:t>
            </a:r>
            <a:r>
              <a:rPr lang="en-US" altLang="zh-CN" sz="2000" dirty="0" smtClean="0"/>
              <a:t>{</a:t>
            </a:r>
            <a:r>
              <a:rPr lang="zh-CN" altLang="en-US" sz="2000" dirty="0" smtClean="0"/>
              <a:t>”和“</a:t>
            </a:r>
            <a:r>
              <a:rPr lang="en-US" altLang="zh-CN" sz="2000" dirty="0" smtClean="0"/>
              <a:t>}</a:t>
            </a:r>
            <a:r>
              <a:rPr lang="zh-CN" altLang="en-US" sz="2000" dirty="0" smtClean="0"/>
              <a:t>”、访问控制方式、数据成员、函数成员</a:t>
            </a:r>
            <a:endParaRPr lang="en-US" altLang="zh-CN" sz="2000" dirty="0" smtClean="0"/>
          </a:p>
          <a:p>
            <a:pPr eaLnBrk="1" hangingPunct="1">
              <a:lnSpc>
                <a:spcPct val="90000"/>
              </a:lnSpc>
              <a:buFontTx/>
              <a:buNone/>
            </a:pPr>
            <a:r>
              <a:rPr lang="en-US" altLang="zh-CN" sz="1800" dirty="0" smtClean="0">
                <a:solidFill>
                  <a:srgbClr val="0000FF"/>
                </a:solidFill>
              </a:rPr>
              <a:t>class</a:t>
            </a:r>
            <a:r>
              <a:rPr lang="en-US" altLang="zh-CN" sz="1800" dirty="0" smtClean="0"/>
              <a:t> </a:t>
            </a:r>
            <a:r>
              <a:rPr lang="zh-CN" altLang="en-US" sz="1800" dirty="0" smtClean="0">
                <a:solidFill>
                  <a:srgbClr val="FF0000"/>
                </a:solidFill>
              </a:rPr>
              <a:t>类名</a:t>
            </a:r>
          </a:p>
          <a:p>
            <a:pPr eaLnBrk="1" hangingPunct="1">
              <a:lnSpc>
                <a:spcPct val="90000"/>
              </a:lnSpc>
              <a:buFontTx/>
              <a:buNone/>
            </a:pPr>
            <a:r>
              <a:rPr lang="en-US" altLang="zh-CN" sz="1800" dirty="0" smtClean="0"/>
              <a:t>{</a:t>
            </a:r>
          </a:p>
          <a:p>
            <a:pPr eaLnBrk="1" hangingPunct="1">
              <a:lnSpc>
                <a:spcPct val="90000"/>
              </a:lnSpc>
              <a:buFontTx/>
              <a:buNone/>
            </a:pPr>
            <a:r>
              <a:rPr lang="en-US" altLang="zh-CN" sz="1800" dirty="0" smtClean="0">
                <a:solidFill>
                  <a:srgbClr val="0000FF"/>
                </a:solidFill>
              </a:rPr>
              <a:t>	</a:t>
            </a:r>
            <a:r>
              <a:rPr lang="zh-CN" altLang="en-US" sz="1800" dirty="0" smtClean="0">
                <a:solidFill>
                  <a:srgbClr val="0000FF"/>
                </a:solidFill>
              </a:rPr>
              <a:t>访问控制</a:t>
            </a:r>
            <a:r>
              <a:rPr lang="en-US" altLang="zh-CN" sz="1800" dirty="0" smtClean="0">
                <a:solidFill>
                  <a:srgbClr val="0000FF"/>
                </a:solidFill>
              </a:rPr>
              <a:t>1</a:t>
            </a:r>
            <a:r>
              <a:rPr lang="zh-CN" altLang="en-US" sz="1800" dirty="0" smtClean="0"/>
              <a:t>：</a:t>
            </a:r>
          </a:p>
          <a:p>
            <a:pPr eaLnBrk="1" hangingPunct="1">
              <a:lnSpc>
                <a:spcPct val="90000"/>
              </a:lnSpc>
              <a:buFontTx/>
              <a:buNone/>
            </a:pPr>
            <a:r>
              <a:rPr lang="zh-CN" altLang="en-US" sz="1800" dirty="0" smtClean="0"/>
              <a:t>      	数据成员</a:t>
            </a:r>
          </a:p>
          <a:p>
            <a:pPr eaLnBrk="1" hangingPunct="1">
              <a:lnSpc>
                <a:spcPct val="90000"/>
              </a:lnSpc>
              <a:buFontTx/>
              <a:buNone/>
            </a:pPr>
            <a:r>
              <a:rPr lang="zh-CN" altLang="en-US" sz="1800" dirty="0" smtClean="0"/>
              <a:t>      	函数成员</a:t>
            </a:r>
          </a:p>
          <a:p>
            <a:pPr eaLnBrk="1" hangingPunct="1">
              <a:lnSpc>
                <a:spcPct val="90000"/>
              </a:lnSpc>
              <a:buFontTx/>
              <a:buNone/>
            </a:pPr>
            <a:r>
              <a:rPr lang="en-US" altLang="zh-CN" sz="1800" dirty="0" smtClean="0">
                <a:solidFill>
                  <a:srgbClr val="0000FF"/>
                </a:solidFill>
              </a:rPr>
              <a:t>	</a:t>
            </a:r>
            <a:r>
              <a:rPr lang="zh-CN" altLang="en-US" sz="1800" dirty="0" smtClean="0">
                <a:solidFill>
                  <a:srgbClr val="0000FF"/>
                </a:solidFill>
              </a:rPr>
              <a:t>访问控制</a:t>
            </a:r>
            <a:r>
              <a:rPr lang="en-US" altLang="zh-CN" sz="1800" dirty="0" smtClean="0">
                <a:solidFill>
                  <a:srgbClr val="0000FF"/>
                </a:solidFill>
              </a:rPr>
              <a:t>2</a:t>
            </a:r>
            <a:r>
              <a:rPr lang="zh-CN" altLang="en-US" sz="1800" dirty="0" smtClean="0">
                <a:solidFill>
                  <a:srgbClr val="0000FF"/>
                </a:solidFill>
              </a:rPr>
              <a:t>：</a:t>
            </a:r>
          </a:p>
          <a:p>
            <a:pPr eaLnBrk="1" hangingPunct="1">
              <a:lnSpc>
                <a:spcPct val="90000"/>
              </a:lnSpc>
              <a:buFontTx/>
              <a:buNone/>
            </a:pPr>
            <a:r>
              <a:rPr lang="zh-CN" altLang="en-US" sz="1800" dirty="0" smtClean="0"/>
              <a:t>      	数据成员</a:t>
            </a:r>
          </a:p>
          <a:p>
            <a:pPr eaLnBrk="1" hangingPunct="1">
              <a:lnSpc>
                <a:spcPct val="90000"/>
              </a:lnSpc>
              <a:buFontTx/>
              <a:buNone/>
            </a:pPr>
            <a:r>
              <a:rPr lang="zh-CN" altLang="en-US" sz="1800" dirty="0" smtClean="0"/>
              <a:t>      	函数成员</a:t>
            </a:r>
          </a:p>
          <a:p>
            <a:pPr eaLnBrk="1" hangingPunct="1">
              <a:lnSpc>
                <a:spcPct val="90000"/>
              </a:lnSpc>
              <a:buFontTx/>
              <a:buNone/>
            </a:pPr>
            <a:r>
              <a:rPr lang="zh-CN" altLang="en-US" sz="1800" dirty="0" smtClean="0"/>
              <a:t>      </a:t>
            </a:r>
            <a:r>
              <a:rPr lang="en-US" altLang="zh-CN" sz="1800" dirty="0" smtClean="0"/>
              <a:t>......</a:t>
            </a:r>
          </a:p>
          <a:p>
            <a:pPr eaLnBrk="1" hangingPunct="1">
              <a:lnSpc>
                <a:spcPct val="90000"/>
              </a:lnSpc>
              <a:buFontTx/>
              <a:buNone/>
            </a:pPr>
            <a:r>
              <a:rPr lang="en-US" altLang="zh-CN" sz="1800" dirty="0" smtClean="0"/>
              <a:t>}</a:t>
            </a:r>
            <a:r>
              <a:rPr lang="zh-CN" altLang="en-US" sz="1800" dirty="0" smtClean="0"/>
              <a:t>；</a:t>
            </a:r>
          </a:p>
          <a:p>
            <a:pPr eaLnBrk="1" hangingPunct="1">
              <a:lnSpc>
                <a:spcPct val="125000"/>
              </a:lnSpc>
              <a:buNone/>
            </a:pPr>
            <a:endParaRPr lang="en-US" altLang="zh-CN" sz="1800" dirty="0" smtClean="0"/>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5.</a:t>
            </a:r>
            <a:r>
              <a:rPr lang="zh-CN" altLang="en-US" sz="3600" dirty="0" smtClean="0"/>
              <a:t>类的基本用法</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47</a:t>
            </a:fld>
            <a:endParaRPr lang="zh-CN" altLang="en-US" dirty="0"/>
          </a:p>
        </p:txBody>
      </p:sp>
      <p:sp>
        <p:nvSpPr>
          <p:cNvPr id="6" name="矩形 5"/>
          <p:cNvSpPr/>
          <p:nvPr/>
        </p:nvSpPr>
        <p:spPr>
          <a:xfrm>
            <a:off x="3643306" y="2571744"/>
            <a:ext cx="2857520" cy="3333220"/>
          </a:xfrm>
          <a:prstGeom prst="rect">
            <a:avLst/>
          </a:prstGeom>
          <a:ln>
            <a:solidFill>
              <a:schemeClr val="accent1"/>
            </a:solidFill>
          </a:ln>
        </p:spPr>
        <p:txBody>
          <a:bodyPr wrap="square">
            <a:spAutoFit/>
          </a:bodyPr>
          <a:lstStyle/>
          <a:p>
            <a:pPr marL="365760" indent="-256032" eaLnBrk="1" fontAlgn="auto" hangingPunct="1">
              <a:lnSpc>
                <a:spcPct val="90000"/>
              </a:lnSpc>
              <a:spcAft>
                <a:spcPts val="0"/>
              </a:spcAft>
              <a:buFontTx/>
              <a:buNone/>
              <a:defRPr/>
            </a:pPr>
            <a:r>
              <a:rPr lang="en-US" altLang="zh-CN" dirty="0" smtClean="0"/>
              <a:t>class point</a:t>
            </a:r>
          </a:p>
          <a:p>
            <a:pPr marL="365760" indent="-256032" eaLnBrk="1" fontAlgn="auto" hangingPunct="1">
              <a:lnSpc>
                <a:spcPct val="90000"/>
              </a:lnSpc>
              <a:spcAft>
                <a:spcPts val="0"/>
              </a:spcAft>
              <a:buFontTx/>
              <a:buNone/>
              <a:defRPr/>
            </a:pPr>
            <a:r>
              <a:rPr lang="en-US" altLang="zh-CN" dirty="0" smtClean="0"/>
              <a:t>{</a:t>
            </a:r>
          </a:p>
          <a:p>
            <a:pPr marL="365760" indent="-256032" eaLnBrk="1" fontAlgn="auto" hangingPunct="1">
              <a:lnSpc>
                <a:spcPct val="90000"/>
              </a:lnSpc>
              <a:spcAft>
                <a:spcPts val="0"/>
              </a:spcAft>
              <a:buFontTx/>
              <a:buNone/>
              <a:defRPr/>
            </a:pPr>
            <a:r>
              <a:rPr lang="en-US" altLang="zh-CN" dirty="0" smtClean="0"/>
              <a:t>	private:</a:t>
            </a:r>
          </a:p>
          <a:p>
            <a:pPr marL="365760" indent="-256032" eaLnBrk="1" fontAlgn="auto" hangingPunct="1">
              <a:lnSpc>
                <a:spcPct val="90000"/>
              </a:lnSpc>
              <a:spcAft>
                <a:spcPts val="0"/>
              </a:spcAft>
              <a:buFontTx/>
              <a:buNone/>
              <a:defRPr/>
            </a:pPr>
            <a:r>
              <a:rPr lang="en-US" altLang="zh-CN" dirty="0" smtClean="0"/>
              <a:t>  	 	</a:t>
            </a:r>
            <a:r>
              <a:rPr lang="en-US" altLang="zh-CN" dirty="0" err="1" smtClean="0"/>
              <a:t>int</a:t>
            </a:r>
            <a:r>
              <a:rPr lang="en-US" altLang="zh-CN" dirty="0" smtClean="0"/>
              <a:t> x;</a:t>
            </a:r>
          </a:p>
          <a:p>
            <a:pPr marL="365760" indent="-256032" eaLnBrk="1" fontAlgn="auto" hangingPunct="1">
              <a:lnSpc>
                <a:spcPct val="90000"/>
              </a:lnSpc>
              <a:spcAft>
                <a:spcPts val="0"/>
              </a:spcAft>
              <a:buFontTx/>
              <a:buNone/>
              <a:defRPr/>
            </a:pPr>
            <a:r>
              <a:rPr lang="en-US" altLang="zh-CN" dirty="0" smtClean="0"/>
              <a:t>   		</a:t>
            </a:r>
            <a:r>
              <a:rPr lang="en-US" altLang="zh-CN" dirty="0" err="1" smtClean="0"/>
              <a:t>int</a:t>
            </a:r>
            <a:r>
              <a:rPr lang="en-US" altLang="zh-CN" dirty="0" smtClean="0"/>
              <a:t> y;</a:t>
            </a:r>
          </a:p>
          <a:p>
            <a:pPr marL="365760" indent="-256032" eaLnBrk="1" fontAlgn="auto" hangingPunct="1">
              <a:lnSpc>
                <a:spcPct val="90000"/>
              </a:lnSpc>
              <a:spcAft>
                <a:spcPts val="0"/>
              </a:spcAft>
              <a:buFontTx/>
              <a:buNone/>
              <a:defRPr/>
            </a:pPr>
            <a:endParaRPr lang="en-US" altLang="zh-CN" dirty="0" smtClean="0"/>
          </a:p>
          <a:p>
            <a:pPr marL="365760" indent="-256032" eaLnBrk="1" fontAlgn="auto" hangingPunct="1">
              <a:lnSpc>
                <a:spcPct val="90000"/>
              </a:lnSpc>
              <a:spcAft>
                <a:spcPts val="0"/>
              </a:spcAft>
              <a:buFontTx/>
              <a:buNone/>
              <a:defRPr/>
            </a:pPr>
            <a:r>
              <a:rPr lang="en-US" altLang="zh-CN" dirty="0" smtClean="0"/>
              <a:t>	</a:t>
            </a:r>
            <a:r>
              <a:rPr lang="en-US" altLang="zh-CN" dirty="0" err="1" smtClean="0"/>
              <a:t>pubilc</a:t>
            </a:r>
            <a:r>
              <a:rPr lang="en-US" altLang="zh-CN" dirty="0" smtClean="0"/>
              <a:t>:</a:t>
            </a:r>
          </a:p>
          <a:p>
            <a:pPr marL="365760" indent="-256032" eaLnBrk="1" fontAlgn="auto" hangingPunct="1">
              <a:lnSpc>
                <a:spcPct val="90000"/>
              </a:lnSpc>
              <a:spcAft>
                <a:spcPts val="0"/>
              </a:spcAft>
              <a:buFontTx/>
              <a:buNone/>
              <a:defRPr/>
            </a:pPr>
            <a:r>
              <a:rPr lang="en-US" altLang="zh-CN" dirty="0" smtClean="0"/>
              <a:t>    	</a:t>
            </a:r>
            <a:r>
              <a:rPr lang="en-US" altLang="zh-CN" dirty="0" err="1" smtClean="0"/>
              <a:t>int</a:t>
            </a:r>
            <a:r>
              <a:rPr lang="en-US" altLang="zh-CN" dirty="0" smtClean="0"/>
              <a:t> z;</a:t>
            </a:r>
          </a:p>
          <a:p>
            <a:pPr marL="365760" indent="-256032" eaLnBrk="1" fontAlgn="auto" hangingPunct="1">
              <a:lnSpc>
                <a:spcPct val="90000"/>
              </a:lnSpc>
              <a:spcAft>
                <a:spcPts val="0"/>
              </a:spcAft>
              <a:buFontTx/>
              <a:buNone/>
              <a:defRPr/>
            </a:pPr>
            <a:r>
              <a:rPr lang="en-US" altLang="zh-CN" dirty="0" smtClean="0"/>
              <a:t>		</a:t>
            </a:r>
            <a:r>
              <a:rPr lang="en-US" altLang="zh-CN" dirty="0" err="1" smtClean="0"/>
              <a:t>GetX</a:t>
            </a:r>
            <a:r>
              <a:rPr lang="en-US" altLang="zh-CN" dirty="0" smtClean="0"/>
              <a:t>();</a:t>
            </a:r>
          </a:p>
          <a:p>
            <a:pPr marL="365760" indent="-256032" eaLnBrk="1" fontAlgn="auto" hangingPunct="1">
              <a:lnSpc>
                <a:spcPct val="90000"/>
              </a:lnSpc>
              <a:spcAft>
                <a:spcPts val="0"/>
              </a:spcAft>
              <a:buFontTx/>
              <a:buNone/>
              <a:defRPr/>
            </a:pPr>
            <a:r>
              <a:rPr lang="en-US" altLang="zh-CN" dirty="0" smtClean="0"/>
              <a:t>		</a:t>
            </a:r>
            <a:r>
              <a:rPr lang="en-US" altLang="zh-CN" dirty="0" err="1" smtClean="0"/>
              <a:t>SetX</a:t>
            </a:r>
            <a:r>
              <a:rPr lang="en-US" altLang="zh-CN" dirty="0" smtClean="0"/>
              <a:t>();</a:t>
            </a:r>
          </a:p>
          <a:p>
            <a:pPr marL="365760" indent="-256032" eaLnBrk="1" fontAlgn="auto" hangingPunct="1">
              <a:lnSpc>
                <a:spcPct val="90000"/>
              </a:lnSpc>
              <a:spcAft>
                <a:spcPts val="0"/>
              </a:spcAft>
              <a:buFontTx/>
              <a:buNone/>
              <a:defRPr/>
            </a:pPr>
            <a:r>
              <a:rPr lang="en-US" altLang="zh-CN" dirty="0" smtClean="0"/>
              <a:t>    	</a:t>
            </a:r>
            <a:r>
              <a:rPr lang="en-US" altLang="zh-CN" dirty="0" err="1" smtClean="0"/>
              <a:t>GetY</a:t>
            </a:r>
            <a:r>
              <a:rPr lang="en-US" altLang="zh-CN" dirty="0" smtClean="0"/>
              <a:t>();</a:t>
            </a:r>
          </a:p>
          <a:p>
            <a:pPr marL="365760" indent="-256032" eaLnBrk="1" fontAlgn="auto" hangingPunct="1">
              <a:lnSpc>
                <a:spcPct val="90000"/>
              </a:lnSpc>
              <a:spcAft>
                <a:spcPts val="0"/>
              </a:spcAft>
              <a:buFontTx/>
              <a:buNone/>
              <a:defRPr/>
            </a:pPr>
            <a:r>
              <a:rPr lang="en-US" altLang="zh-CN" dirty="0" smtClean="0"/>
              <a:t>		</a:t>
            </a:r>
            <a:r>
              <a:rPr lang="en-US" altLang="zh-CN" dirty="0" err="1" smtClean="0"/>
              <a:t>SetY</a:t>
            </a:r>
            <a:r>
              <a:rPr lang="en-US" altLang="zh-CN" dirty="0" smtClean="0"/>
              <a:t>();</a:t>
            </a:r>
          </a:p>
          <a:p>
            <a:pPr marL="365760" indent="-256032" eaLnBrk="1" fontAlgn="auto" hangingPunct="1">
              <a:lnSpc>
                <a:spcPct val="90000"/>
              </a:lnSpc>
              <a:spcAft>
                <a:spcPts val="0"/>
              </a:spcAft>
              <a:buFontTx/>
              <a:buNone/>
              <a:defRPr/>
            </a:pPr>
            <a:r>
              <a:rPr lang="en-US" altLang="zh-CN" dirty="0" smtClean="0"/>
              <a:t>};</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7858180" cy="4500594"/>
          </a:xfrm>
        </p:spPr>
        <p:txBody>
          <a:bodyPr/>
          <a:lstStyle/>
          <a:p>
            <a:pPr eaLnBrk="1" hangingPunct="1">
              <a:lnSpc>
                <a:spcPct val="90000"/>
              </a:lnSpc>
            </a:pPr>
            <a:r>
              <a:rPr lang="zh-CN" altLang="en-US" sz="2000" dirty="0" smtClean="0"/>
              <a:t>声明类</a:t>
            </a:r>
            <a:r>
              <a:rPr lang="zh-CN" altLang="en-US" sz="2000" dirty="0" smtClean="0">
                <a:solidFill>
                  <a:srgbClr val="FF0000"/>
                </a:solidFill>
              </a:rPr>
              <a:t>并没有分配存储空间</a:t>
            </a:r>
            <a:r>
              <a:rPr lang="zh-CN" altLang="en-US" sz="2000" dirty="0" smtClean="0"/>
              <a:t>，它只是说明它的构成情况：它包含些什么数据，功能是什么，</a:t>
            </a:r>
            <a:r>
              <a:rPr lang="zh-CN" altLang="en-US" sz="2000" dirty="0" smtClean="0">
                <a:solidFill>
                  <a:srgbClr val="FF0000"/>
                </a:solidFill>
              </a:rPr>
              <a:t>应该预留多大的存储空间</a:t>
            </a:r>
            <a:r>
              <a:rPr lang="zh-CN" altLang="en-US" sz="2000" dirty="0" smtClean="0"/>
              <a:t>。 </a:t>
            </a:r>
          </a:p>
          <a:p>
            <a:pPr eaLnBrk="1" hangingPunct="1">
              <a:lnSpc>
                <a:spcPct val="90000"/>
              </a:lnSpc>
            </a:pPr>
            <a:r>
              <a:rPr lang="zh-CN" altLang="en-US" sz="2000" dirty="0" smtClean="0"/>
              <a:t>注意事项： </a:t>
            </a:r>
          </a:p>
          <a:p>
            <a:pPr lvl="1" eaLnBrk="1" hangingPunct="1">
              <a:lnSpc>
                <a:spcPct val="90000"/>
              </a:lnSpc>
              <a:buNone/>
            </a:pPr>
            <a:r>
              <a:rPr lang="zh-CN" altLang="en-US" dirty="0" smtClean="0"/>
              <a:t>①类中任何数据成员不能加</a:t>
            </a:r>
            <a:r>
              <a:rPr lang="en-US" altLang="zh-CN" dirty="0" err="1" smtClean="0"/>
              <a:t>auto,register,extern</a:t>
            </a:r>
            <a:r>
              <a:rPr lang="zh-CN" altLang="en-US" dirty="0" smtClean="0"/>
              <a:t>修饰，但可用</a:t>
            </a:r>
            <a:r>
              <a:rPr lang="en-US" altLang="zh-CN" dirty="0" smtClean="0"/>
              <a:t>static</a:t>
            </a:r>
            <a:r>
              <a:rPr lang="zh-CN" altLang="en-US" dirty="0" smtClean="0"/>
              <a:t>修饰。</a:t>
            </a:r>
          </a:p>
          <a:p>
            <a:pPr lvl="1" eaLnBrk="1" hangingPunct="1">
              <a:lnSpc>
                <a:spcPct val="90000"/>
              </a:lnSpc>
              <a:buNone/>
            </a:pPr>
            <a:r>
              <a:rPr lang="zh-CN" altLang="en-US" dirty="0" smtClean="0"/>
              <a:t>②类中数据成员在声明时不允许用表达式进行初始化。</a:t>
            </a:r>
          </a:p>
          <a:p>
            <a:pPr lvl="1" eaLnBrk="1" hangingPunct="1">
              <a:lnSpc>
                <a:spcPct val="90000"/>
              </a:lnSpc>
              <a:buNone/>
            </a:pPr>
            <a:r>
              <a:rPr lang="zh-CN" altLang="en-US" dirty="0" smtClean="0"/>
              <a:t>③类中数据成员和函数成员可以用</a:t>
            </a:r>
            <a:r>
              <a:rPr lang="en-US" altLang="zh-CN" dirty="0" smtClean="0"/>
              <a:t>const</a:t>
            </a:r>
            <a:r>
              <a:rPr lang="zh-CN" altLang="en-US" dirty="0" smtClean="0"/>
              <a:t>修饰；</a:t>
            </a:r>
            <a:endParaRPr lang="en-US" altLang="zh-CN" dirty="0" smtClean="0"/>
          </a:p>
          <a:p>
            <a:pPr lvl="1" eaLnBrk="1" hangingPunct="1">
              <a:lnSpc>
                <a:spcPct val="90000"/>
              </a:lnSpc>
              <a:buNone/>
            </a:pPr>
            <a:r>
              <a:rPr lang="zh-CN" altLang="en-US" dirty="0" smtClean="0"/>
              <a:t>④数据成员可以为用户自定义类类型。</a:t>
            </a:r>
            <a:endParaRPr lang="en-US" altLang="zh-CN" sz="1600" dirty="0" smtClean="0"/>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5.</a:t>
            </a:r>
            <a:r>
              <a:rPr lang="zh-CN" altLang="en-US" sz="3600" dirty="0" smtClean="0"/>
              <a:t>类的基本用法</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48</a:t>
            </a:fld>
            <a:endParaRPr lang="zh-CN" alt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7858180" cy="4500594"/>
          </a:xfrm>
        </p:spPr>
        <p:txBody>
          <a:bodyPr/>
          <a:lstStyle/>
          <a:p>
            <a:pPr eaLnBrk="1" hangingPunct="1"/>
            <a:r>
              <a:rPr lang="zh-CN" altLang="en-US" sz="2000" dirty="0" smtClean="0"/>
              <a:t>访问控制是为保护类中成员不被其它类或其它函数破坏，提供三种访问方式：</a:t>
            </a:r>
            <a:endParaRPr lang="zh-CN" altLang="en-US" dirty="0" smtClean="0"/>
          </a:p>
          <a:p>
            <a:pPr lvl="1" eaLnBrk="1" hangingPunct="1"/>
            <a:r>
              <a:rPr lang="en-US" altLang="zh-CN" dirty="0" smtClean="0">
                <a:solidFill>
                  <a:srgbClr val="0000FF"/>
                </a:solidFill>
              </a:rPr>
              <a:t>private</a:t>
            </a:r>
            <a:r>
              <a:rPr lang="en-US" altLang="zh-CN" dirty="0" smtClean="0"/>
              <a:t>(</a:t>
            </a:r>
            <a:r>
              <a:rPr lang="zh-CN" altLang="en-US" dirty="0" smtClean="0"/>
              <a:t>私有</a:t>
            </a:r>
            <a:r>
              <a:rPr lang="en-US" altLang="zh-CN" dirty="0" smtClean="0"/>
              <a:t>)</a:t>
            </a:r>
            <a:r>
              <a:rPr lang="zh-CN" altLang="en-US" dirty="0" smtClean="0"/>
              <a:t>：除了该类的成员函数外，其它函数无法访问； </a:t>
            </a:r>
          </a:p>
          <a:p>
            <a:pPr lvl="1" eaLnBrk="1" hangingPunct="1"/>
            <a:r>
              <a:rPr lang="en-US" altLang="zh-CN" dirty="0" smtClean="0">
                <a:solidFill>
                  <a:srgbClr val="0000FF"/>
                </a:solidFill>
              </a:rPr>
              <a:t>protected</a:t>
            </a:r>
            <a:r>
              <a:rPr lang="en-US" altLang="zh-CN" dirty="0" smtClean="0"/>
              <a:t>(</a:t>
            </a:r>
            <a:r>
              <a:rPr lang="zh-CN" altLang="en-US" dirty="0" smtClean="0"/>
              <a:t>保护</a:t>
            </a:r>
            <a:r>
              <a:rPr lang="en-US" altLang="zh-CN" dirty="0" smtClean="0"/>
              <a:t>)</a:t>
            </a:r>
            <a:r>
              <a:rPr lang="zh-CN" altLang="en-US" dirty="0" smtClean="0"/>
              <a:t>：该类的成员函数以及该类的派生类的函数可访问，其它函数无法访问。 </a:t>
            </a:r>
          </a:p>
          <a:p>
            <a:pPr lvl="1" eaLnBrk="1" hangingPunct="1"/>
            <a:r>
              <a:rPr lang="en-US" altLang="zh-CN" dirty="0" smtClean="0">
                <a:solidFill>
                  <a:srgbClr val="0000FF"/>
                </a:solidFill>
              </a:rPr>
              <a:t>public</a:t>
            </a:r>
            <a:r>
              <a:rPr lang="en-US" altLang="zh-CN" dirty="0" smtClean="0"/>
              <a:t>(</a:t>
            </a:r>
            <a:r>
              <a:rPr lang="zh-CN" altLang="en-US" dirty="0" smtClean="0"/>
              <a:t>公有</a:t>
            </a:r>
            <a:r>
              <a:rPr lang="en-US" altLang="zh-CN" dirty="0" smtClean="0"/>
              <a:t>)</a:t>
            </a:r>
            <a:r>
              <a:rPr lang="zh-CN" altLang="en-US" dirty="0" smtClean="0"/>
              <a:t>：这种成员是该类对外的界面，允许程序的所有函数访问。</a:t>
            </a:r>
            <a:endParaRPr lang="en-US" altLang="zh-CN" dirty="0" smtClean="0"/>
          </a:p>
          <a:p>
            <a:pPr lvl="1"/>
            <a:r>
              <a:rPr lang="zh-CN" altLang="en-US" dirty="0" smtClean="0"/>
              <a:t>如果不标示出成员的访问控制方式，那么缺省为</a:t>
            </a:r>
            <a:r>
              <a:rPr lang="en-US" altLang="zh-CN" dirty="0" smtClean="0">
                <a:solidFill>
                  <a:srgbClr val="0000FF"/>
                </a:solidFill>
              </a:rPr>
              <a:t>private</a:t>
            </a:r>
            <a:r>
              <a:rPr lang="zh-CN" altLang="en-US" dirty="0" smtClean="0"/>
              <a:t>，但为了提高程序的可读性，我们不主张使用这种缺省方式。 </a:t>
            </a:r>
          </a:p>
          <a:p>
            <a:pPr lvl="1" eaLnBrk="1" hangingPunct="1"/>
            <a:endParaRPr lang="zh-CN" altLang="en-US" dirty="0" smtClean="0"/>
          </a:p>
          <a:p>
            <a:pPr lvl="1" eaLnBrk="1" hangingPunct="1">
              <a:lnSpc>
                <a:spcPct val="90000"/>
              </a:lnSpc>
              <a:buNone/>
            </a:pPr>
            <a:endParaRPr lang="en-US" altLang="zh-CN" sz="1600" dirty="0" smtClean="0"/>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5.</a:t>
            </a:r>
            <a:r>
              <a:rPr lang="zh-CN" altLang="en-US" sz="3600" dirty="0" smtClean="0"/>
              <a:t>类的基本用法</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49</a:t>
            </a:fld>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4500594"/>
          </a:xfrm>
        </p:spPr>
        <p:txBody>
          <a:bodyPr/>
          <a:lstStyle/>
          <a:p>
            <a:pPr eaLnBrk="1" hangingPunct="1"/>
            <a:r>
              <a:rPr lang="zh-CN" altLang="en-US" sz="2000" dirty="0" smtClean="0"/>
              <a:t>我们希望的结构</a:t>
            </a:r>
            <a:endParaRPr lang="en-US" altLang="zh-CN" sz="2000" dirty="0" smtClean="0"/>
          </a:p>
          <a:p>
            <a:pPr lvl="1">
              <a:spcBef>
                <a:spcPct val="50000"/>
              </a:spcBef>
            </a:pPr>
            <a:r>
              <a:rPr kumimoji="1" lang="zh-CN" altLang="en-US" sz="1800" dirty="0" smtClean="0">
                <a:ea typeface="黑体" pitchFamily="2" charset="-122"/>
              </a:rPr>
              <a:t>在数据库中称为记录</a:t>
            </a:r>
          </a:p>
          <a:p>
            <a:pPr lvl="1">
              <a:spcBef>
                <a:spcPct val="50000"/>
              </a:spcBef>
            </a:pPr>
            <a:r>
              <a:rPr kumimoji="1" lang="zh-CN" altLang="en-US" sz="1800" dirty="0" smtClean="0">
                <a:ea typeface="黑体" pitchFamily="2" charset="-122"/>
              </a:rPr>
              <a:t>在</a:t>
            </a:r>
            <a:r>
              <a:rPr kumimoji="1" lang="en-US" altLang="zh-CN" sz="1800" dirty="0" smtClean="0">
                <a:ea typeface="黑体" pitchFamily="2" charset="-122"/>
              </a:rPr>
              <a:t>C</a:t>
            </a:r>
            <a:r>
              <a:rPr kumimoji="1" lang="zh-CN" altLang="en-US" sz="1800" dirty="0" smtClean="0">
                <a:ea typeface="黑体" pitchFamily="2" charset="-122"/>
              </a:rPr>
              <a:t>中称为结构体</a:t>
            </a:r>
            <a:endParaRPr kumimoji="1" lang="en-US" altLang="zh-CN" sz="1800" dirty="0" smtClean="0">
              <a:ea typeface="黑体" pitchFamily="2" charset="-122"/>
            </a:endParaRPr>
          </a:p>
          <a:p>
            <a:pPr lvl="1">
              <a:spcBef>
                <a:spcPct val="50000"/>
              </a:spcBef>
            </a:pPr>
            <a:r>
              <a:rPr kumimoji="1" lang="zh-CN" altLang="en-US" sz="1800" dirty="0" smtClean="0">
                <a:ea typeface="黑体" pitchFamily="2" charset="-122"/>
              </a:rPr>
              <a:t>在</a:t>
            </a:r>
            <a:r>
              <a:rPr kumimoji="1" lang="en-US" altLang="zh-CN" sz="1800" dirty="0" smtClean="0">
                <a:ea typeface="黑体" pitchFamily="2" charset="-122"/>
              </a:rPr>
              <a:t>C++</a:t>
            </a:r>
            <a:r>
              <a:rPr kumimoji="1" lang="zh-CN" altLang="en-US" sz="1800" dirty="0" smtClean="0">
                <a:ea typeface="黑体" pitchFamily="2" charset="-122"/>
              </a:rPr>
              <a:t>中称为对象</a:t>
            </a:r>
          </a:p>
          <a:p>
            <a:pPr lvl="1"/>
            <a:endParaRPr lang="en-US" altLang="zh-CN" dirty="0" smtClean="0"/>
          </a:p>
          <a:p>
            <a:pPr eaLnBrk="1" hangingPunct="1"/>
            <a:endParaRPr lang="zh-CN" altLang="en-US" dirty="0" smtClean="0"/>
          </a:p>
        </p:txBody>
      </p:sp>
      <p:sp>
        <p:nvSpPr>
          <p:cNvPr id="3" name="标题 2"/>
          <p:cNvSpPr>
            <a:spLocks noGrp="1"/>
          </p:cNvSpPr>
          <p:nvPr>
            <p:ph type="title"/>
          </p:nvPr>
        </p:nvSpPr>
        <p:spPr>
          <a:xfrm>
            <a:off x="457200" y="274638"/>
            <a:ext cx="8229600" cy="868346"/>
          </a:xfrm>
        </p:spPr>
        <p:txBody>
          <a:bodyPr>
            <a:normAutofit/>
          </a:bodyPr>
          <a:lstStyle/>
          <a:p>
            <a:r>
              <a:rPr lang="en-US" altLang="zh-CN" sz="4000" dirty="0" smtClean="0"/>
              <a:t>1.</a:t>
            </a:r>
            <a:r>
              <a:rPr lang="zh-CN" altLang="en-US" sz="4000" dirty="0" smtClean="0"/>
              <a:t>结构概述</a:t>
            </a:r>
            <a:endParaRPr lang="zh-CN" altLang="en-US" sz="40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5</a:t>
            </a:fld>
            <a:endParaRPr lang="zh-CN" altLang="en-US" dirty="0"/>
          </a:p>
        </p:txBody>
      </p:sp>
      <p:graphicFrame>
        <p:nvGraphicFramePr>
          <p:cNvPr id="6" name="Group 165"/>
          <p:cNvGraphicFramePr>
            <a:graphicFrameLocks/>
          </p:cNvGraphicFramePr>
          <p:nvPr/>
        </p:nvGraphicFramePr>
        <p:xfrm>
          <a:off x="5143504" y="357166"/>
          <a:ext cx="1803400" cy="5943600"/>
        </p:xfrm>
        <a:graphic>
          <a:graphicData uri="http://schemas.openxmlformats.org/drawingml/2006/table">
            <a:tbl>
              <a:tblPr/>
              <a:tblGrid>
                <a:gridCol w="901700"/>
                <a:gridCol w="901700"/>
              </a:tblGrid>
              <a:tr h="322263">
                <a:tc rowSpan="5">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endParaRPr kumimoji="1"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学</a:t>
                      </a:r>
                    </a:p>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生</a:t>
                      </a:r>
                    </a:p>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一</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00001</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ysDash"/>
                      <a:round/>
                      <a:headEnd type="none" w="sm" len="sm"/>
                      <a:tailEnd type="none" w="sm" len="sm"/>
                    </a:lnB>
                    <a:lnTlToBr>
                      <a:noFill/>
                    </a:lnTlToBr>
                    <a:lnBlToTr>
                      <a:noFill/>
                    </a:lnBlToTr>
                    <a:noFill/>
                  </a:tcPr>
                </a:tc>
              </a:tr>
              <a:tr h="269875">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张三</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ysDash"/>
                      <a:round/>
                      <a:headEnd type="none" w="sm" len="sm"/>
                      <a:tailEnd type="none" w="sm" len="sm"/>
                    </a:lnT>
                    <a:lnB w="12700" cap="flat" cmpd="sng" algn="ctr">
                      <a:solidFill>
                        <a:schemeClr val="tx1"/>
                      </a:solidFill>
                      <a:prstDash val="sysDash"/>
                      <a:round/>
                      <a:headEnd type="none" w="sm" len="sm"/>
                      <a:tailEnd type="none" w="sm" len="sm"/>
                    </a:lnB>
                    <a:lnTlToBr>
                      <a:noFill/>
                    </a:lnTlToBr>
                    <a:lnBlToTr>
                      <a:noFill/>
                    </a:lnBlToTr>
                    <a:noFill/>
                  </a:tcPr>
                </a:tc>
              </a:tr>
              <a:tr h="271463">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96</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ysDash"/>
                      <a:round/>
                      <a:headEnd type="none" w="sm" len="sm"/>
                      <a:tailEnd type="none" w="sm" len="sm"/>
                    </a:lnT>
                    <a:lnB w="12700" cap="flat" cmpd="sng" algn="ctr">
                      <a:solidFill>
                        <a:schemeClr val="tx1"/>
                      </a:solidFill>
                      <a:prstDash val="sysDash"/>
                      <a:round/>
                      <a:headEnd type="none" w="sm" len="sm"/>
                      <a:tailEnd type="none" w="sm" len="sm"/>
                    </a:lnB>
                    <a:lnTlToBr>
                      <a:noFill/>
                    </a:lnTlToBr>
                    <a:lnBlToTr>
                      <a:noFill/>
                    </a:lnBlToTr>
                    <a:noFill/>
                  </a:tcPr>
                </a:tc>
              </a:tr>
              <a:tr h="271463">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94</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ysDash"/>
                      <a:round/>
                      <a:headEnd type="none" w="sm" len="sm"/>
                      <a:tailEnd type="none" w="sm" len="sm"/>
                    </a:lnT>
                    <a:lnB w="12700" cap="flat" cmpd="sng" algn="ctr">
                      <a:solidFill>
                        <a:schemeClr val="tx1"/>
                      </a:solidFill>
                      <a:prstDash val="sysDash"/>
                      <a:round/>
                      <a:headEnd type="none" w="sm" len="sm"/>
                      <a:tailEnd type="none" w="sm" len="sm"/>
                    </a:lnB>
                    <a:lnTlToBr>
                      <a:noFill/>
                    </a:lnTlToBr>
                    <a:lnBlToTr>
                      <a:noFill/>
                    </a:lnBlToTr>
                    <a:noFill/>
                  </a:tcPr>
                </a:tc>
              </a:tr>
              <a:tr h="269875">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88</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ysDash"/>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71463">
                <a:tc rowSpan="5">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学</a:t>
                      </a:r>
                    </a:p>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生</a:t>
                      </a:r>
                    </a:p>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二</a:t>
                      </a:r>
                    </a:p>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00003</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ysDash"/>
                      <a:round/>
                      <a:headEnd type="none" w="sm" len="sm"/>
                      <a:tailEnd type="none" w="sm" len="sm"/>
                    </a:lnB>
                    <a:lnTlToBr>
                      <a:noFill/>
                    </a:lnTlToBr>
                    <a:lnBlToTr>
                      <a:noFill/>
                    </a:lnBlToTr>
                    <a:noFill/>
                  </a:tcPr>
                </a:tc>
              </a:tr>
              <a:tr h="271463">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zh-CN" altLang="en-US" sz="2000" b="1"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李四</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ysDash"/>
                      <a:round/>
                      <a:headEnd type="none" w="sm" len="sm"/>
                      <a:tailEnd type="none" w="sm" len="sm"/>
                    </a:lnT>
                    <a:lnB w="12700" cap="flat" cmpd="sng" algn="ctr">
                      <a:solidFill>
                        <a:schemeClr val="tx1"/>
                      </a:solidFill>
                      <a:prstDash val="sysDash"/>
                      <a:round/>
                      <a:headEnd type="none" w="sm" len="sm"/>
                      <a:tailEnd type="none" w="sm" len="sm"/>
                    </a:lnB>
                    <a:lnTlToBr>
                      <a:noFill/>
                    </a:lnTlToBr>
                    <a:lnBlToTr>
                      <a:noFill/>
                    </a:lnBlToTr>
                    <a:noFill/>
                  </a:tcPr>
                </a:tc>
              </a:tr>
              <a:tr h="269875">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89</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ysDash"/>
                      <a:round/>
                      <a:headEnd type="none" w="sm" len="sm"/>
                      <a:tailEnd type="none" w="sm" len="sm"/>
                    </a:lnT>
                    <a:lnB w="12700" cap="flat" cmpd="sng" algn="ctr">
                      <a:solidFill>
                        <a:schemeClr val="tx1"/>
                      </a:solidFill>
                      <a:prstDash val="sysDash"/>
                      <a:round/>
                      <a:headEnd type="none" w="sm" len="sm"/>
                      <a:tailEnd type="none" w="sm" len="sm"/>
                    </a:lnB>
                    <a:lnTlToBr>
                      <a:noFill/>
                    </a:lnTlToBr>
                    <a:lnBlToTr>
                      <a:noFill/>
                    </a:lnBlToTr>
                    <a:noFill/>
                  </a:tcPr>
                </a:tc>
              </a:tr>
              <a:tr h="271463">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70</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ysDash"/>
                      <a:round/>
                      <a:headEnd type="none" w="sm" len="sm"/>
                      <a:tailEnd type="none" w="sm" len="sm"/>
                    </a:lnT>
                    <a:lnB w="12700" cap="flat" cmpd="sng" algn="ctr">
                      <a:solidFill>
                        <a:schemeClr val="tx1"/>
                      </a:solidFill>
                      <a:prstDash val="sysDash"/>
                      <a:round/>
                      <a:headEnd type="none" w="sm" len="sm"/>
                      <a:tailEnd type="none" w="sm" len="sm"/>
                    </a:lnB>
                    <a:lnTlToBr>
                      <a:noFill/>
                    </a:lnTlToBr>
                    <a:lnBlToTr>
                      <a:noFill/>
                    </a:lnBlToTr>
                    <a:noFill/>
                  </a:tcPr>
                </a:tc>
              </a:tr>
              <a:tr h="271463">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76</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ysDash"/>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69875">
                <a:tc rowSpan="5">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学</a:t>
                      </a:r>
                    </a:p>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生</a:t>
                      </a:r>
                    </a:p>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三</a:t>
                      </a:r>
                    </a:p>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endPar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00004</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ysDash"/>
                      <a:round/>
                      <a:headEnd type="none" w="sm" len="sm"/>
                      <a:tailEnd type="none" w="sm" len="sm"/>
                    </a:lnB>
                    <a:lnTlToBr>
                      <a:noFill/>
                    </a:lnTlToBr>
                    <a:lnBlToTr>
                      <a:noFill/>
                    </a:lnBlToTr>
                    <a:noFill/>
                  </a:tcPr>
                </a:tc>
              </a:tr>
              <a:tr h="271463">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王五</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ysDash"/>
                      <a:round/>
                      <a:headEnd type="none" w="sm" len="sm"/>
                      <a:tailEnd type="none" w="sm" len="sm"/>
                    </a:lnT>
                    <a:lnB w="12700" cap="flat" cmpd="sng" algn="ctr">
                      <a:solidFill>
                        <a:schemeClr val="tx1"/>
                      </a:solidFill>
                      <a:prstDash val="sysDash"/>
                      <a:round/>
                      <a:headEnd type="none" w="sm" len="sm"/>
                      <a:tailEnd type="none" w="sm" len="sm"/>
                    </a:lnB>
                    <a:lnTlToBr>
                      <a:noFill/>
                    </a:lnTlToBr>
                    <a:lnBlToTr>
                      <a:noFill/>
                    </a:lnBlToTr>
                    <a:noFill/>
                  </a:tcPr>
                </a:tc>
              </a:tr>
              <a:tr h="271463">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90</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ysDash"/>
                      <a:round/>
                      <a:headEnd type="none" w="sm" len="sm"/>
                      <a:tailEnd type="none" w="sm" len="sm"/>
                    </a:lnT>
                    <a:lnB w="12700" cap="flat" cmpd="sng" algn="ctr">
                      <a:solidFill>
                        <a:schemeClr val="tx1"/>
                      </a:solidFill>
                      <a:prstDash val="sysDash"/>
                      <a:round/>
                      <a:headEnd type="none" w="sm" len="sm"/>
                      <a:tailEnd type="none" w="sm" len="sm"/>
                    </a:lnB>
                    <a:lnTlToBr>
                      <a:noFill/>
                    </a:lnTlToBr>
                    <a:lnBlToTr>
                      <a:noFill/>
                    </a:lnBlToTr>
                    <a:noFill/>
                  </a:tcPr>
                </a:tc>
              </a:tr>
              <a:tr h="269875">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87</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ysDash"/>
                      <a:round/>
                      <a:headEnd type="none" w="sm" len="sm"/>
                      <a:tailEnd type="none" w="sm" len="sm"/>
                    </a:lnT>
                    <a:lnB w="12700" cap="flat" cmpd="sng" algn="ctr">
                      <a:solidFill>
                        <a:schemeClr val="tx1"/>
                      </a:solidFill>
                      <a:prstDash val="sysDash"/>
                      <a:round/>
                      <a:headEnd type="none" w="sm" len="sm"/>
                      <a:tailEnd type="none" w="sm" len="sm"/>
                    </a:lnB>
                    <a:lnTlToBr>
                      <a:noFill/>
                    </a:lnTlToBr>
                    <a:lnBlToTr>
                      <a:noFill/>
                    </a:lnBlToTr>
                    <a:noFill/>
                  </a:tcPr>
                </a:tc>
              </a:tr>
              <a:tr h="271463">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dirty="0" smtClean="0">
                          <a:ln>
                            <a:noFill/>
                          </a:ln>
                          <a:solidFill>
                            <a:schemeClr val="tx1"/>
                          </a:solidFill>
                          <a:effectLst/>
                          <a:latin typeface="Times New Roman" pitchFamily="18" charset="0"/>
                          <a:ea typeface="楷体_GB2312" pitchFamily="49" charset="-122"/>
                        </a:rPr>
                        <a:t>78</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ysDash"/>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6858048" cy="4500594"/>
          </a:xfrm>
        </p:spPr>
        <p:txBody>
          <a:bodyPr/>
          <a:lstStyle/>
          <a:p>
            <a:pPr eaLnBrk="1" hangingPunct="1">
              <a:lnSpc>
                <a:spcPct val="125000"/>
              </a:lnSpc>
            </a:pPr>
            <a:r>
              <a:rPr lang="zh-CN" altLang="en-US" sz="2000" dirty="0" smtClean="0"/>
              <a:t>类成员函数的定义和访问</a:t>
            </a:r>
            <a:endParaRPr lang="en-US" altLang="zh-CN" sz="2000" dirty="0" smtClean="0"/>
          </a:p>
          <a:p>
            <a:pPr lvl="1">
              <a:lnSpc>
                <a:spcPct val="125000"/>
              </a:lnSpc>
              <a:buNone/>
            </a:pPr>
            <a:r>
              <a:rPr lang="zh-CN" altLang="en-US" sz="1800" b="1" i="1" dirty="0" smtClean="0">
                <a:solidFill>
                  <a:srgbClr val="FF0000"/>
                </a:solidFill>
              </a:rPr>
              <a:t>具体运行过程是怎样？空间是如何分配的？</a:t>
            </a:r>
            <a:endParaRPr lang="en-US" altLang="zh-CN" sz="1800" b="1" i="1" dirty="0" smtClean="0">
              <a:solidFill>
                <a:srgbClr val="FF0000"/>
              </a:solidFill>
            </a:endParaRPr>
          </a:p>
          <a:p>
            <a:pPr marL="365760" indent="-256032" eaLnBrk="1" fontAlgn="auto" hangingPunct="1">
              <a:lnSpc>
                <a:spcPct val="90000"/>
              </a:lnSpc>
              <a:spcAft>
                <a:spcPts val="0"/>
              </a:spcAft>
              <a:buFontTx/>
              <a:buNone/>
              <a:defRPr/>
            </a:pPr>
            <a:r>
              <a:rPr lang="en-US" altLang="zh-CN" sz="1800" dirty="0" smtClean="0"/>
              <a:t>class </a:t>
            </a:r>
            <a:r>
              <a:rPr lang="en-US" altLang="zh-CN" sz="1800" dirty="0" err="1" smtClean="0"/>
              <a:t>Tdate</a:t>
            </a:r>
            <a:r>
              <a:rPr lang="en-US" altLang="zh-CN" sz="1800" dirty="0" smtClean="0"/>
              <a:t>{</a:t>
            </a:r>
          </a:p>
          <a:p>
            <a:pPr marL="365760" indent="-256032" eaLnBrk="1" fontAlgn="auto" hangingPunct="1">
              <a:lnSpc>
                <a:spcPct val="90000"/>
              </a:lnSpc>
              <a:spcAft>
                <a:spcPts val="0"/>
              </a:spcAft>
              <a:buFontTx/>
              <a:buNone/>
              <a:defRPr/>
            </a:pPr>
            <a:r>
              <a:rPr lang="en-US" altLang="zh-CN" sz="1800" dirty="0" smtClean="0"/>
              <a:t>public:</a:t>
            </a:r>
          </a:p>
          <a:p>
            <a:pPr marL="365760" indent="-256032" eaLnBrk="1" fontAlgn="auto" hangingPunct="1">
              <a:lnSpc>
                <a:spcPct val="90000"/>
              </a:lnSpc>
              <a:spcAft>
                <a:spcPts val="0"/>
              </a:spcAft>
              <a:buFontTx/>
              <a:buNone/>
              <a:defRPr/>
            </a:pPr>
            <a:r>
              <a:rPr lang="en-US" altLang="zh-CN" sz="1800" dirty="0" smtClean="0"/>
              <a:t>  void Set(</a:t>
            </a:r>
            <a:r>
              <a:rPr lang="en-US" altLang="zh-CN" sz="1800" dirty="0" err="1" smtClean="0"/>
              <a:t>int</a:t>
            </a:r>
            <a:r>
              <a:rPr lang="en-US" altLang="zh-CN" sz="1800" dirty="0" smtClean="0"/>
              <a:t> </a:t>
            </a:r>
            <a:r>
              <a:rPr lang="en-US" altLang="zh-CN" sz="1800" dirty="0" err="1" smtClean="0"/>
              <a:t>m,int</a:t>
            </a:r>
            <a:r>
              <a:rPr lang="en-US" altLang="zh-CN" sz="1800" dirty="0" smtClean="0"/>
              <a:t> </a:t>
            </a:r>
            <a:r>
              <a:rPr lang="en-US" altLang="zh-CN" sz="1800" dirty="0" err="1" smtClean="0"/>
              <a:t>d,int</a:t>
            </a:r>
            <a:r>
              <a:rPr lang="en-US" altLang="zh-CN" sz="1800" dirty="0" smtClean="0"/>
              <a:t> y)    //</a:t>
            </a:r>
            <a:r>
              <a:rPr lang="zh-CN" altLang="en-US" sz="1800" dirty="0" smtClean="0"/>
              <a:t>置日期值</a:t>
            </a:r>
          </a:p>
          <a:p>
            <a:pPr marL="365760" indent="-256032" eaLnBrk="1" fontAlgn="auto" hangingPunct="1">
              <a:lnSpc>
                <a:spcPct val="90000"/>
              </a:lnSpc>
              <a:spcAft>
                <a:spcPts val="0"/>
              </a:spcAft>
              <a:buFontTx/>
              <a:buNone/>
              <a:defRPr/>
            </a:pPr>
            <a:r>
              <a:rPr lang="zh-CN" altLang="en-US" sz="1800" dirty="0" smtClean="0"/>
              <a:t>  </a:t>
            </a:r>
            <a:r>
              <a:rPr lang="en-US" altLang="zh-CN" sz="1800" dirty="0" smtClean="0"/>
              <a:t>{    month=m; day=d; year=y;  }</a:t>
            </a:r>
          </a:p>
          <a:p>
            <a:pPr marL="365760" indent="-256032" eaLnBrk="1" fontAlgn="auto" hangingPunct="1">
              <a:lnSpc>
                <a:spcPct val="90000"/>
              </a:lnSpc>
              <a:spcAft>
                <a:spcPts val="0"/>
              </a:spcAft>
              <a:buFontTx/>
              <a:buNone/>
              <a:defRPr/>
            </a:pPr>
            <a:r>
              <a:rPr lang="en-US" altLang="zh-CN" sz="1800" dirty="0" smtClean="0"/>
              <a:t>  </a:t>
            </a:r>
            <a:r>
              <a:rPr lang="en-US" altLang="zh-CN" sz="1800" dirty="0" err="1" smtClean="0"/>
              <a:t>int</a:t>
            </a:r>
            <a:r>
              <a:rPr lang="en-US" altLang="zh-CN" sz="1800" dirty="0" smtClean="0"/>
              <a:t> </a:t>
            </a:r>
            <a:r>
              <a:rPr lang="en-US" altLang="zh-CN" sz="1800" dirty="0" err="1" smtClean="0"/>
              <a:t>IsLeapYear</a:t>
            </a:r>
            <a:r>
              <a:rPr lang="en-US" altLang="zh-CN" sz="1800" dirty="0" smtClean="0"/>
              <a:t>()               //</a:t>
            </a:r>
            <a:r>
              <a:rPr lang="zh-CN" altLang="en-US" sz="1800" dirty="0" smtClean="0"/>
              <a:t>判是否闰年</a:t>
            </a:r>
          </a:p>
          <a:p>
            <a:pPr marL="365760" indent="-256032" eaLnBrk="1" fontAlgn="auto" hangingPunct="1">
              <a:lnSpc>
                <a:spcPct val="90000"/>
              </a:lnSpc>
              <a:spcAft>
                <a:spcPts val="0"/>
              </a:spcAft>
              <a:buFontTx/>
              <a:buNone/>
              <a:defRPr/>
            </a:pPr>
            <a:r>
              <a:rPr lang="zh-CN" altLang="en-US" sz="1800" dirty="0" smtClean="0"/>
              <a:t>  </a:t>
            </a:r>
            <a:r>
              <a:rPr lang="en-US" altLang="zh-CN" sz="1800" dirty="0" smtClean="0"/>
              <a:t>{    return (year%4==0&amp;&amp;year%100!=0)||(year%400==0);  }</a:t>
            </a:r>
          </a:p>
          <a:p>
            <a:pPr marL="365760" indent="-256032" eaLnBrk="1" fontAlgn="auto" hangingPunct="1">
              <a:lnSpc>
                <a:spcPct val="90000"/>
              </a:lnSpc>
              <a:spcAft>
                <a:spcPts val="0"/>
              </a:spcAft>
              <a:buFontTx/>
              <a:buNone/>
              <a:defRPr/>
            </a:pPr>
            <a:r>
              <a:rPr lang="en-US" altLang="zh-CN" sz="1800" dirty="0" smtClean="0"/>
              <a:t>  void Print()                   //</a:t>
            </a:r>
            <a:r>
              <a:rPr lang="zh-CN" altLang="en-US" sz="1800" dirty="0" smtClean="0"/>
              <a:t>输出日期值</a:t>
            </a:r>
          </a:p>
          <a:p>
            <a:pPr marL="365760" indent="-256032" eaLnBrk="1" fontAlgn="auto" hangingPunct="1">
              <a:lnSpc>
                <a:spcPct val="90000"/>
              </a:lnSpc>
              <a:spcAft>
                <a:spcPts val="0"/>
              </a:spcAft>
              <a:buFontTx/>
              <a:buNone/>
              <a:defRPr/>
            </a:pPr>
            <a:r>
              <a:rPr lang="zh-CN" altLang="en-US" sz="1800" dirty="0" smtClean="0"/>
              <a:t>  </a:t>
            </a:r>
            <a:r>
              <a:rPr lang="en-US" altLang="zh-CN" sz="1800" dirty="0" smtClean="0"/>
              <a:t>{    </a:t>
            </a:r>
            <a:r>
              <a:rPr lang="en-US" altLang="zh-CN" sz="1800" dirty="0" err="1" smtClean="0"/>
              <a:t>cout</a:t>
            </a:r>
            <a:r>
              <a:rPr lang="en-US" altLang="zh-CN" sz="1800" dirty="0" smtClean="0"/>
              <a:t> &lt;&lt;month &lt;&lt;"/" &lt;&lt;day &lt;&lt;"/" &lt;&lt;year &lt;&lt;</a:t>
            </a:r>
            <a:r>
              <a:rPr lang="en-US" altLang="zh-CN" sz="1800" dirty="0" err="1" smtClean="0"/>
              <a:t>endl</a:t>
            </a:r>
            <a:r>
              <a:rPr lang="en-US" altLang="zh-CN" sz="1800" dirty="0" smtClean="0"/>
              <a:t>;  }</a:t>
            </a:r>
          </a:p>
          <a:p>
            <a:pPr marL="365760" indent="-256032" eaLnBrk="1" fontAlgn="auto" hangingPunct="1">
              <a:lnSpc>
                <a:spcPct val="90000"/>
              </a:lnSpc>
              <a:spcAft>
                <a:spcPts val="0"/>
              </a:spcAft>
              <a:buFontTx/>
              <a:buNone/>
              <a:defRPr/>
            </a:pPr>
            <a:r>
              <a:rPr lang="en-US" altLang="zh-CN" sz="1800" dirty="0" smtClean="0"/>
              <a:t>private:</a:t>
            </a:r>
          </a:p>
          <a:p>
            <a:pPr marL="365760" indent="-256032" eaLnBrk="1" fontAlgn="auto" hangingPunct="1">
              <a:lnSpc>
                <a:spcPct val="90000"/>
              </a:lnSpc>
              <a:spcAft>
                <a:spcPts val="0"/>
              </a:spcAft>
              <a:buFontTx/>
              <a:buNone/>
              <a:defRPr/>
            </a:pPr>
            <a:r>
              <a:rPr lang="en-US" altLang="zh-CN" sz="1800" dirty="0" smtClean="0"/>
              <a:t>  </a:t>
            </a:r>
            <a:r>
              <a:rPr lang="en-US" altLang="zh-CN" sz="1800" dirty="0" err="1" smtClean="0"/>
              <a:t>int</a:t>
            </a:r>
            <a:r>
              <a:rPr lang="en-US" altLang="zh-CN" sz="1800" dirty="0" smtClean="0"/>
              <a:t> month;</a:t>
            </a:r>
          </a:p>
          <a:p>
            <a:pPr marL="365760" indent="-256032" eaLnBrk="1" fontAlgn="auto" hangingPunct="1">
              <a:lnSpc>
                <a:spcPct val="90000"/>
              </a:lnSpc>
              <a:spcAft>
                <a:spcPts val="0"/>
              </a:spcAft>
              <a:buFontTx/>
              <a:buNone/>
              <a:defRPr/>
            </a:pPr>
            <a:r>
              <a:rPr lang="en-US" altLang="zh-CN" sz="1800" dirty="0" smtClean="0"/>
              <a:t>  </a:t>
            </a:r>
            <a:r>
              <a:rPr lang="en-US" altLang="zh-CN" sz="1800" dirty="0" err="1" smtClean="0"/>
              <a:t>int</a:t>
            </a:r>
            <a:r>
              <a:rPr lang="en-US" altLang="zh-CN" sz="1800" dirty="0" smtClean="0"/>
              <a:t> day;</a:t>
            </a:r>
          </a:p>
          <a:p>
            <a:pPr marL="365760" indent="-256032" eaLnBrk="1" fontAlgn="auto" hangingPunct="1">
              <a:lnSpc>
                <a:spcPct val="90000"/>
              </a:lnSpc>
              <a:spcAft>
                <a:spcPts val="0"/>
              </a:spcAft>
              <a:buFontTx/>
              <a:buNone/>
              <a:defRPr/>
            </a:pPr>
            <a:r>
              <a:rPr lang="en-US" altLang="zh-CN" sz="1800" dirty="0" smtClean="0"/>
              <a:t>  </a:t>
            </a:r>
            <a:r>
              <a:rPr lang="en-US" altLang="zh-CN" sz="1800" dirty="0" err="1" smtClean="0"/>
              <a:t>int</a:t>
            </a:r>
            <a:r>
              <a:rPr lang="en-US" altLang="zh-CN" sz="1800" dirty="0" smtClean="0"/>
              <a:t> year;</a:t>
            </a:r>
          </a:p>
          <a:p>
            <a:pPr marL="365760" indent="-256032" eaLnBrk="1" fontAlgn="auto" hangingPunct="1">
              <a:lnSpc>
                <a:spcPct val="90000"/>
              </a:lnSpc>
              <a:spcAft>
                <a:spcPts val="0"/>
              </a:spcAft>
              <a:buFontTx/>
              <a:buNone/>
              <a:defRPr/>
            </a:pPr>
            <a:r>
              <a:rPr lang="en-US" altLang="zh-CN" sz="1800" dirty="0" smtClean="0"/>
              <a:t>};</a:t>
            </a:r>
            <a:endParaRPr lang="en-US" altLang="zh-CN" sz="1600" dirty="0" smtClean="0"/>
          </a:p>
          <a:p>
            <a:pPr marL="365760" indent="-256032" eaLnBrk="1" fontAlgn="auto" hangingPunct="1">
              <a:lnSpc>
                <a:spcPct val="90000"/>
              </a:lnSpc>
              <a:spcAft>
                <a:spcPts val="0"/>
              </a:spcAft>
              <a:buFontTx/>
              <a:buNone/>
              <a:defRPr/>
            </a:pPr>
            <a:endParaRPr lang="en-US" altLang="zh-CN" sz="1600" dirty="0" smtClean="0"/>
          </a:p>
          <a:p>
            <a:pPr eaLnBrk="1" hangingPunct="1">
              <a:lnSpc>
                <a:spcPct val="125000"/>
              </a:lnSpc>
              <a:buNone/>
            </a:pPr>
            <a:endParaRPr lang="en-US" altLang="zh-CN" sz="1800" dirty="0" smtClean="0"/>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5.</a:t>
            </a:r>
            <a:r>
              <a:rPr lang="zh-CN" altLang="en-US" sz="3600" dirty="0" smtClean="0"/>
              <a:t>类的基本用法</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50</a:t>
            </a:fld>
            <a:endParaRPr lang="zh-CN" altLang="en-US" dirty="0"/>
          </a:p>
        </p:txBody>
      </p:sp>
      <p:sp>
        <p:nvSpPr>
          <p:cNvPr id="7" name="矩形 6"/>
          <p:cNvSpPr/>
          <p:nvPr/>
        </p:nvSpPr>
        <p:spPr>
          <a:xfrm>
            <a:off x="4214810" y="4643446"/>
            <a:ext cx="4143404" cy="1837426"/>
          </a:xfrm>
          <a:prstGeom prst="rect">
            <a:avLst/>
          </a:prstGeom>
        </p:spPr>
        <p:txBody>
          <a:bodyPr wrap="square">
            <a:spAutoFit/>
          </a:bodyPr>
          <a:lstStyle/>
          <a:p>
            <a:pPr marL="365760" indent="-256032" eaLnBrk="1" fontAlgn="auto" hangingPunct="1">
              <a:lnSpc>
                <a:spcPct val="90000"/>
              </a:lnSpc>
              <a:spcAft>
                <a:spcPts val="0"/>
              </a:spcAft>
              <a:buFontTx/>
              <a:buNone/>
              <a:defRPr/>
            </a:pPr>
            <a:r>
              <a:rPr lang="en-US" altLang="zh-CN" dirty="0" smtClean="0"/>
              <a:t>void main()</a:t>
            </a:r>
          </a:p>
          <a:p>
            <a:pPr marL="365760" indent="-256032" eaLnBrk="1" fontAlgn="auto" hangingPunct="1">
              <a:lnSpc>
                <a:spcPct val="90000"/>
              </a:lnSpc>
              <a:spcAft>
                <a:spcPts val="0"/>
              </a:spcAft>
              <a:buFontTx/>
              <a:buNone/>
              <a:defRPr/>
            </a:pPr>
            <a:r>
              <a:rPr lang="en-US" altLang="zh-CN" dirty="0" smtClean="0"/>
              <a:t>{  </a:t>
            </a:r>
            <a:r>
              <a:rPr lang="en-US" altLang="zh-CN" dirty="0" err="1" smtClean="0"/>
              <a:t>Tdate</a:t>
            </a:r>
            <a:r>
              <a:rPr lang="en-US" altLang="zh-CN" dirty="0" smtClean="0"/>
              <a:t> a; //</a:t>
            </a:r>
            <a:r>
              <a:rPr lang="zh-CN" altLang="en-US" dirty="0" smtClean="0"/>
              <a:t>这时才分配空间</a:t>
            </a:r>
            <a:endParaRPr lang="en-US" altLang="zh-CN" dirty="0" smtClean="0"/>
          </a:p>
          <a:p>
            <a:pPr marL="365760" indent="-256032" eaLnBrk="1" fontAlgn="auto" hangingPunct="1">
              <a:lnSpc>
                <a:spcPct val="90000"/>
              </a:lnSpc>
              <a:spcAft>
                <a:spcPts val="0"/>
              </a:spcAft>
              <a:buFontTx/>
              <a:buNone/>
              <a:defRPr/>
            </a:pPr>
            <a:r>
              <a:rPr lang="en-US" altLang="zh-CN" dirty="0" smtClean="0">
                <a:solidFill>
                  <a:srgbClr val="FF0000"/>
                </a:solidFill>
              </a:rPr>
              <a:t>   </a:t>
            </a:r>
            <a:r>
              <a:rPr lang="en-US" altLang="zh-CN" dirty="0" err="1" smtClean="0">
                <a:solidFill>
                  <a:srgbClr val="FF0000"/>
                </a:solidFill>
              </a:rPr>
              <a:t>a.year</a:t>
            </a:r>
            <a:r>
              <a:rPr lang="en-US" altLang="zh-CN" dirty="0" smtClean="0">
                <a:solidFill>
                  <a:srgbClr val="FF0000"/>
                </a:solidFill>
              </a:rPr>
              <a:t> = 1998; //error</a:t>
            </a:r>
          </a:p>
          <a:p>
            <a:pPr marL="365760" indent="-256032" eaLnBrk="1" fontAlgn="auto" hangingPunct="1">
              <a:lnSpc>
                <a:spcPct val="90000"/>
              </a:lnSpc>
              <a:spcAft>
                <a:spcPts val="0"/>
              </a:spcAft>
              <a:buFontTx/>
              <a:buNone/>
              <a:defRPr/>
            </a:pPr>
            <a:r>
              <a:rPr lang="en-US" altLang="zh-CN" dirty="0" smtClean="0"/>
              <a:t>   </a:t>
            </a:r>
            <a:r>
              <a:rPr lang="en-US" altLang="zh-CN" dirty="0" err="1" smtClean="0"/>
              <a:t>a.Set</a:t>
            </a:r>
            <a:r>
              <a:rPr lang="en-US" altLang="zh-CN" dirty="0" smtClean="0"/>
              <a:t>(2,4,1998); //</a:t>
            </a:r>
            <a:r>
              <a:rPr lang="zh-CN" altLang="en-US" dirty="0" smtClean="0"/>
              <a:t>初始化</a:t>
            </a:r>
            <a:endParaRPr lang="en-US" altLang="zh-CN" dirty="0" smtClean="0"/>
          </a:p>
          <a:p>
            <a:pPr marL="365760" indent="-256032" eaLnBrk="1" fontAlgn="auto" hangingPunct="1">
              <a:lnSpc>
                <a:spcPct val="90000"/>
              </a:lnSpc>
              <a:spcAft>
                <a:spcPts val="0"/>
              </a:spcAft>
              <a:buFontTx/>
              <a:buNone/>
              <a:defRPr/>
            </a:pPr>
            <a:r>
              <a:rPr lang="en-US" altLang="zh-CN" dirty="0" smtClean="0"/>
              <a:t>   </a:t>
            </a:r>
            <a:r>
              <a:rPr lang="en-US" altLang="zh-CN" dirty="0" err="1" smtClean="0"/>
              <a:t>a.Print</a:t>
            </a:r>
            <a:r>
              <a:rPr lang="en-US" altLang="zh-CN" dirty="0" smtClean="0"/>
              <a:t>();</a:t>
            </a:r>
          </a:p>
          <a:p>
            <a:pPr marL="365760" indent="-256032" eaLnBrk="1" fontAlgn="auto" hangingPunct="1">
              <a:lnSpc>
                <a:spcPct val="90000"/>
              </a:lnSpc>
              <a:spcAft>
                <a:spcPts val="0"/>
              </a:spcAft>
              <a:buFontTx/>
              <a:buNone/>
              <a:defRPr/>
            </a:pPr>
            <a:r>
              <a:rPr lang="en-US" altLang="zh-CN" dirty="0" smtClean="0"/>
              <a:t>   </a:t>
            </a:r>
            <a:r>
              <a:rPr lang="en-US" altLang="zh-CN" dirty="0" err="1" smtClean="0">
                <a:solidFill>
                  <a:srgbClr val="FF0000"/>
                </a:solidFill>
              </a:rPr>
              <a:t>cout</a:t>
            </a:r>
            <a:r>
              <a:rPr lang="en-US" altLang="zh-CN" dirty="0" smtClean="0">
                <a:solidFill>
                  <a:srgbClr val="FF0000"/>
                </a:solidFill>
              </a:rPr>
              <a:t>&lt;&lt;</a:t>
            </a:r>
            <a:r>
              <a:rPr lang="en-US" altLang="zh-CN" dirty="0" err="1" smtClean="0">
                <a:solidFill>
                  <a:srgbClr val="FF0000"/>
                </a:solidFill>
              </a:rPr>
              <a:t>a.day</a:t>
            </a:r>
            <a:r>
              <a:rPr lang="en-US" altLang="zh-CN" dirty="0" smtClean="0">
                <a:solidFill>
                  <a:srgbClr val="FF0000"/>
                </a:solidFill>
              </a:rPr>
              <a:t>; //error</a:t>
            </a:r>
          </a:p>
          <a:p>
            <a:pPr marL="365760" indent="-256032" eaLnBrk="1" fontAlgn="auto" hangingPunct="1">
              <a:lnSpc>
                <a:spcPct val="90000"/>
              </a:lnSpc>
              <a:spcAft>
                <a:spcPts val="0"/>
              </a:spcAft>
              <a:buFontTx/>
              <a:buNone/>
              <a:defRPr/>
            </a:pPr>
            <a:r>
              <a:rPr lang="en-US" altLang="zh-CN" dirty="0" smtClean="0"/>
              <a:t>}</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85720" y="1000108"/>
            <a:ext cx="7858180" cy="5214974"/>
          </a:xfrm>
        </p:spPr>
        <p:txBody>
          <a:bodyPr/>
          <a:lstStyle/>
          <a:p>
            <a:pPr eaLnBrk="1" hangingPunct="1">
              <a:lnSpc>
                <a:spcPct val="125000"/>
              </a:lnSpc>
            </a:pPr>
            <a:r>
              <a:rPr lang="zh-CN" altLang="en-US" sz="2000" dirty="0" smtClean="0"/>
              <a:t>类成员函数的定义在类声明之后</a:t>
            </a:r>
            <a:endParaRPr lang="en-US" altLang="zh-CN" sz="2000" dirty="0" smtClean="0"/>
          </a:p>
          <a:p>
            <a:pPr lvl="1">
              <a:lnSpc>
                <a:spcPct val="125000"/>
              </a:lnSpc>
              <a:buNone/>
            </a:pPr>
            <a:r>
              <a:rPr lang="en-US" altLang="zh-CN" sz="1600" b="1" dirty="0" smtClean="0">
                <a:solidFill>
                  <a:srgbClr val="FF0000"/>
                </a:solidFill>
              </a:rPr>
              <a:t>A1.</a:t>
            </a:r>
            <a:r>
              <a:rPr lang="zh-CN" altLang="en-US" sz="1600" b="1" dirty="0" smtClean="0">
                <a:solidFill>
                  <a:srgbClr val="FF0000"/>
                </a:solidFill>
              </a:rPr>
              <a:t>把类定义和成员函数定义分开是现代程序开发的通用做法</a:t>
            </a:r>
            <a:endParaRPr lang="en-US" altLang="zh-CN" sz="1600" b="1" dirty="0" smtClean="0">
              <a:solidFill>
                <a:srgbClr val="FF0000"/>
              </a:solidFill>
            </a:endParaRPr>
          </a:p>
          <a:p>
            <a:pPr lvl="1">
              <a:lnSpc>
                <a:spcPct val="125000"/>
              </a:lnSpc>
              <a:buNone/>
            </a:pPr>
            <a:r>
              <a:rPr lang="en-US" altLang="zh-CN" sz="1600" b="1" dirty="0" smtClean="0">
                <a:solidFill>
                  <a:srgbClr val="FF0000"/>
                </a:solidFill>
              </a:rPr>
              <a:t>A2.</a:t>
            </a:r>
            <a:r>
              <a:rPr lang="zh-CN" altLang="en-US" sz="1600" b="1" dirty="0" smtClean="0">
                <a:solidFill>
                  <a:srgbClr val="FF0000"/>
                </a:solidFill>
              </a:rPr>
              <a:t>在类声明之后定义成员函数，类名放在函数名之前，非函数类型之前</a:t>
            </a:r>
            <a:endParaRPr lang="en-US" altLang="zh-CN" sz="1600" b="1" dirty="0" smtClean="0">
              <a:solidFill>
                <a:srgbClr val="FF0000"/>
              </a:solidFill>
            </a:endParaRPr>
          </a:p>
          <a:p>
            <a:pPr lvl="1">
              <a:lnSpc>
                <a:spcPct val="125000"/>
              </a:lnSpc>
              <a:buNone/>
            </a:pPr>
            <a:r>
              <a:rPr lang="en-US" altLang="zh-CN" sz="1600" b="1" dirty="0" smtClean="0">
                <a:solidFill>
                  <a:srgbClr val="FF0000"/>
                </a:solidFill>
              </a:rPr>
              <a:t>A3.</a:t>
            </a:r>
            <a:r>
              <a:rPr lang="zh-CN" altLang="en-US" sz="1600" b="1" dirty="0" smtClean="0">
                <a:solidFill>
                  <a:srgbClr val="FF0000"/>
                </a:solidFill>
              </a:rPr>
              <a:t>类内的数据成员可以直接使用，无需声明是哪个类的成员</a:t>
            </a:r>
            <a:endParaRPr lang="en-US" altLang="zh-CN" sz="1600" b="1" dirty="0" smtClean="0">
              <a:solidFill>
                <a:srgbClr val="FF0000"/>
              </a:solidFill>
            </a:endParaRPr>
          </a:p>
          <a:p>
            <a:pPr marL="365760" indent="-256032" eaLnBrk="1" fontAlgn="auto" hangingPunct="1">
              <a:lnSpc>
                <a:spcPct val="90000"/>
              </a:lnSpc>
              <a:spcAft>
                <a:spcPts val="0"/>
              </a:spcAft>
              <a:buFontTx/>
              <a:buNone/>
              <a:defRPr/>
            </a:pPr>
            <a:r>
              <a:rPr lang="en-US" altLang="zh-CN" sz="1600" dirty="0" smtClean="0"/>
              <a:t>class </a:t>
            </a:r>
            <a:r>
              <a:rPr lang="en-US" altLang="zh-CN" sz="1600" dirty="0" err="1" smtClean="0"/>
              <a:t>Tdate</a:t>
            </a:r>
            <a:r>
              <a:rPr lang="en-US" altLang="zh-CN" sz="1600" dirty="0" smtClean="0"/>
              <a:t>{</a:t>
            </a:r>
          </a:p>
          <a:p>
            <a:pPr marL="365760" indent="-256032" eaLnBrk="1" fontAlgn="auto" hangingPunct="1">
              <a:lnSpc>
                <a:spcPct val="90000"/>
              </a:lnSpc>
              <a:spcAft>
                <a:spcPts val="0"/>
              </a:spcAft>
              <a:buFontTx/>
              <a:buNone/>
              <a:defRPr/>
            </a:pPr>
            <a:r>
              <a:rPr lang="en-US" altLang="zh-CN" sz="1600" dirty="0" smtClean="0"/>
              <a:t>public:</a:t>
            </a:r>
          </a:p>
          <a:p>
            <a:pPr marL="365760" indent="-256032" eaLnBrk="1" fontAlgn="auto" hangingPunct="1">
              <a:lnSpc>
                <a:spcPct val="90000"/>
              </a:lnSpc>
              <a:spcAft>
                <a:spcPts val="0"/>
              </a:spcAft>
              <a:buFontTx/>
              <a:buNone/>
              <a:defRPr/>
            </a:pPr>
            <a:r>
              <a:rPr lang="en-US" altLang="zh-CN" sz="1600" dirty="0" smtClean="0"/>
              <a:t>  	void Set(</a:t>
            </a:r>
            <a:r>
              <a:rPr lang="en-US" altLang="zh-CN" sz="1600" dirty="0" err="1" smtClean="0"/>
              <a:t>int</a:t>
            </a:r>
            <a:r>
              <a:rPr lang="en-US" altLang="zh-CN" sz="1600" dirty="0" smtClean="0"/>
              <a:t> </a:t>
            </a:r>
            <a:r>
              <a:rPr lang="en-US" altLang="zh-CN" sz="1600" dirty="0" err="1" smtClean="0"/>
              <a:t>m,int</a:t>
            </a:r>
            <a:r>
              <a:rPr lang="en-US" altLang="zh-CN" sz="1600" dirty="0" smtClean="0"/>
              <a:t> </a:t>
            </a:r>
            <a:r>
              <a:rPr lang="en-US" altLang="zh-CN" sz="1600" dirty="0" err="1" smtClean="0"/>
              <a:t>d,int</a:t>
            </a:r>
            <a:r>
              <a:rPr lang="en-US" altLang="zh-CN" sz="1600" dirty="0" smtClean="0"/>
              <a:t> y)</a:t>
            </a:r>
            <a:r>
              <a:rPr lang="en-US" altLang="zh-CN" sz="1600" b="1" dirty="0" smtClean="0">
                <a:solidFill>
                  <a:srgbClr val="FF0000"/>
                </a:solidFill>
              </a:rPr>
              <a:t>;</a:t>
            </a:r>
            <a:r>
              <a:rPr lang="en-US" altLang="zh-CN" sz="1600" dirty="0" smtClean="0"/>
              <a:t>    //</a:t>
            </a:r>
            <a:r>
              <a:rPr lang="zh-CN" altLang="en-US" sz="1600" dirty="0" smtClean="0"/>
              <a:t>多了一个分号</a:t>
            </a:r>
          </a:p>
          <a:p>
            <a:pPr marL="365760" indent="-256032" eaLnBrk="1" fontAlgn="auto" hangingPunct="1">
              <a:lnSpc>
                <a:spcPct val="90000"/>
              </a:lnSpc>
              <a:spcAft>
                <a:spcPts val="0"/>
              </a:spcAft>
              <a:buFontTx/>
              <a:buNone/>
              <a:defRPr/>
            </a:pPr>
            <a:r>
              <a:rPr lang="en-US" altLang="zh-CN" sz="1600" dirty="0" smtClean="0"/>
              <a:t>	</a:t>
            </a:r>
            <a:r>
              <a:rPr lang="en-US" altLang="zh-CN" sz="1600" dirty="0" err="1" smtClean="0"/>
              <a:t>int</a:t>
            </a:r>
            <a:r>
              <a:rPr lang="en-US" altLang="zh-CN" sz="1600" dirty="0" smtClean="0"/>
              <a:t> </a:t>
            </a:r>
            <a:r>
              <a:rPr lang="en-US" altLang="zh-CN" sz="1600" dirty="0" err="1" smtClean="0"/>
              <a:t>IsLeapYear</a:t>
            </a:r>
            <a:r>
              <a:rPr lang="en-US" altLang="zh-CN" sz="1600" dirty="0" smtClean="0"/>
              <a:t>()</a:t>
            </a:r>
            <a:r>
              <a:rPr lang="en-US" altLang="zh-CN" sz="1600" b="1" dirty="0" smtClean="0">
                <a:solidFill>
                  <a:srgbClr val="FF0000"/>
                </a:solidFill>
              </a:rPr>
              <a:t>; </a:t>
            </a:r>
            <a:r>
              <a:rPr lang="en-US" altLang="zh-CN" sz="1600" dirty="0" smtClean="0"/>
              <a:t>           </a:t>
            </a:r>
            <a:endParaRPr lang="zh-CN" altLang="en-US" sz="1600" dirty="0" smtClean="0"/>
          </a:p>
          <a:p>
            <a:pPr marL="365760" indent="-256032" eaLnBrk="1" fontAlgn="auto" hangingPunct="1">
              <a:lnSpc>
                <a:spcPct val="90000"/>
              </a:lnSpc>
              <a:spcAft>
                <a:spcPts val="0"/>
              </a:spcAft>
              <a:buFontTx/>
              <a:buNone/>
              <a:defRPr/>
            </a:pPr>
            <a:r>
              <a:rPr lang="en-US" altLang="zh-CN" sz="1600" dirty="0" smtClean="0"/>
              <a:t>	void Print()</a:t>
            </a:r>
            <a:r>
              <a:rPr lang="en-US" altLang="zh-CN" sz="1600" dirty="0" smtClean="0">
                <a:solidFill>
                  <a:srgbClr val="FF0000"/>
                </a:solidFill>
              </a:rPr>
              <a:t>; </a:t>
            </a:r>
            <a:r>
              <a:rPr lang="en-US" altLang="zh-CN" sz="1600" dirty="0" smtClean="0"/>
              <a:t>                  </a:t>
            </a:r>
            <a:endParaRPr lang="zh-CN" altLang="en-US" sz="1600" dirty="0" smtClean="0"/>
          </a:p>
          <a:p>
            <a:pPr marL="365760" indent="-256032" eaLnBrk="1" fontAlgn="auto" hangingPunct="1">
              <a:lnSpc>
                <a:spcPct val="90000"/>
              </a:lnSpc>
              <a:spcAft>
                <a:spcPts val="0"/>
              </a:spcAft>
              <a:buFontTx/>
              <a:buNone/>
              <a:defRPr/>
            </a:pPr>
            <a:r>
              <a:rPr lang="en-US" altLang="zh-CN" sz="1600" dirty="0" smtClean="0"/>
              <a:t>private:</a:t>
            </a:r>
          </a:p>
          <a:p>
            <a:pPr marL="365760" indent="-256032" eaLnBrk="1" fontAlgn="auto" hangingPunct="1">
              <a:lnSpc>
                <a:spcPct val="90000"/>
              </a:lnSpc>
              <a:spcAft>
                <a:spcPts val="0"/>
              </a:spcAft>
              <a:buFontTx/>
              <a:buNone/>
              <a:defRPr/>
            </a:pPr>
            <a:r>
              <a:rPr lang="en-US" altLang="zh-CN" sz="1600" dirty="0" smtClean="0"/>
              <a:t>  </a:t>
            </a:r>
            <a:r>
              <a:rPr lang="en-US" altLang="zh-CN" sz="1600" dirty="0" err="1" smtClean="0"/>
              <a:t>int</a:t>
            </a:r>
            <a:r>
              <a:rPr lang="en-US" altLang="zh-CN" sz="1600" dirty="0" smtClean="0"/>
              <a:t> month, </a:t>
            </a:r>
            <a:r>
              <a:rPr lang="en-US" altLang="zh-CN" sz="1600" dirty="0" err="1" smtClean="0"/>
              <a:t>day,year</a:t>
            </a:r>
            <a:r>
              <a:rPr lang="en-US" altLang="zh-CN" sz="1600" dirty="0" smtClean="0"/>
              <a:t>;</a:t>
            </a:r>
          </a:p>
          <a:p>
            <a:pPr marL="365760" indent="-256032" eaLnBrk="1" fontAlgn="auto" hangingPunct="1">
              <a:lnSpc>
                <a:spcPct val="90000"/>
              </a:lnSpc>
              <a:spcAft>
                <a:spcPts val="0"/>
              </a:spcAft>
              <a:buFontTx/>
              <a:buNone/>
              <a:defRPr/>
            </a:pPr>
            <a:r>
              <a:rPr lang="en-US" altLang="zh-CN" sz="1600" dirty="0" smtClean="0"/>
              <a:t>};</a:t>
            </a:r>
          </a:p>
          <a:p>
            <a:pPr marL="365760" indent="-256032" eaLnBrk="1" fontAlgn="auto" hangingPunct="1">
              <a:lnSpc>
                <a:spcPct val="90000"/>
              </a:lnSpc>
              <a:spcAft>
                <a:spcPts val="0"/>
              </a:spcAft>
              <a:buFontTx/>
              <a:buNone/>
              <a:defRPr/>
            </a:pPr>
            <a:r>
              <a:rPr lang="en-US" altLang="zh-CN" sz="1600" dirty="0" smtClean="0">
                <a:solidFill>
                  <a:srgbClr val="FF0000"/>
                </a:solidFill>
              </a:rPr>
              <a:t>void </a:t>
            </a:r>
            <a:r>
              <a:rPr lang="en-US" altLang="zh-CN" sz="1600" dirty="0" err="1" smtClean="0">
                <a:solidFill>
                  <a:srgbClr val="FF0000"/>
                </a:solidFill>
              </a:rPr>
              <a:t>Tdate</a:t>
            </a:r>
            <a:r>
              <a:rPr lang="en-US" altLang="zh-CN" sz="1600" dirty="0" smtClean="0">
                <a:solidFill>
                  <a:srgbClr val="FF0000"/>
                </a:solidFill>
              </a:rPr>
              <a:t>::Set</a:t>
            </a:r>
            <a:r>
              <a:rPr lang="en-US" altLang="zh-CN" sz="1600" dirty="0" smtClean="0"/>
              <a:t>(</a:t>
            </a:r>
            <a:r>
              <a:rPr lang="en-US" altLang="zh-CN" sz="1600" dirty="0" err="1" smtClean="0"/>
              <a:t>int</a:t>
            </a:r>
            <a:r>
              <a:rPr lang="en-US" altLang="zh-CN" sz="1600" dirty="0" smtClean="0"/>
              <a:t> </a:t>
            </a:r>
            <a:r>
              <a:rPr lang="en-US" altLang="zh-CN" sz="1600" dirty="0" err="1" smtClean="0"/>
              <a:t>m,int</a:t>
            </a:r>
            <a:r>
              <a:rPr lang="en-US" altLang="zh-CN" sz="1600" dirty="0" smtClean="0"/>
              <a:t> </a:t>
            </a:r>
            <a:r>
              <a:rPr lang="en-US" altLang="zh-CN" sz="1600" dirty="0" err="1" smtClean="0"/>
              <a:t>d,int</a:t>
            </a:r>
            <a:r>
              <a:rPr lang="en-US" altLang="zh-CN" sz="1600" dirty="0" smtClean="0"/>
              <a:t> y)    //</a:t>
            </a:r>
            <a:r>
              <a:rPr lang="zh-CN" altLang="en-US" sz="1600" dirty="0" smtClean="0"/>
              <a:t>置日期值</a:t>
            </a:r>
          </a:p>
          <a:p>
            <a:pPr marL="365760" indent="-256032" eaLnBrk="1" fontAlgn="auto" hangingPunct="1">
              <a:lnSpc>
                <a:spcPct val="90000"/>
              </a:lnSpc>
              <a:spcAft>
                <a:spcPts val="0"/>
              </a:spcAft>
              <a:buFontTx/>
              <a:buNone/>
              <a:defRPr/>
            </a:pPr>
            <a:r>
              <a:rPr lang="zh-CN" altLang="en-US" sz="1600" dirty="0" smtClean="0"/>
              <a:t> </a:t>
            </a:r>
            <a:r>
              <a:rPr lang="en-US" altLang="zh-CN" sz="1600" dirty="0" smtClean="0"/>
              <a:t>{    month=m; day=d; year=y; }</a:t>
            </a:r>
          </a:p>
          <a:p>
            <a:pPr marL="365760" indent="-256032" eaLnBrk="1" fontAlgn="auto" hangingPunct="1">
              <a:lnSpc>
                <a:spcPct val="90000"/>
              </a:lnSpc>
              <a:spcAft>
                <a:spcPts val="0"/>
              </a:spcAft>
              <a:buFontTx/>
              <a:buNone/>
              <a:defRPr/>
            </a:pPr>
            <a:r>
              <a:rPr lang="en-US" altLang="zh-CN" sz="1600" dirty="0" smtClean="0"/>
              <a:t> </a:t>
            </a:r>
            <a:r>
              <a:rPr lang="en-US" altLang="zh-CN" sz="1600" dirty="0" err="1" smtClean="0"/>
              <a:t>int</a:t>
            </a:r>
            <a:r>
              <a:rPr lang="en-US" altLang="zh-CN" sz="1600" dirty="0" smtClean="0"/>
              <a:t> </a:t>
            </a:r>
            <a:r>
              <a:rPr lang="en-US" altLang="zh-CN" sz="1600" dirty="0" err="1" smtClean="0"/>
              <a:t>Tdate</a:t>
            </a:r>
            <a:r>
              <a:rPr lang="en-US" altLang="zh-CN" sz="1600" dirty="0" smtClean="0"/>
              <a:t>::</a:t>
            </a:r>
            <a:r>
              <a:rPr lang="en-US" altLang="zh-CN" sz="1600" dirty="0" err="1" smtClean="0"/>
              <a:t>IsLeapYear</a:t>
            </a:r>
            <a:r>
              <a:rPr lang="en-US" altLang="zh-CN" sz="1600" dirty="0" smtClean="0"/>
              <a:t>()               //</a:t>
            </a:r>
            <a:r>
              <a:rPr lang="zh-CN" altLang="en-US" sz="1600" dirty="0" smtClean="0"/>
              <a:t>判是否闰年</a:t>
            </a:r>
          </a:p>
          <a:p>
            <a:pPr marL="365760" indent="-256032" eaLnBrk="1" fontAlgn="auto" hangingPunct="1">
              <a:lnSpc>
                <a:spcPct val="90000"/>
              </a:lnSpc>
              <a:spcAft>
                <a:spcPts val="0"/>
              </a:spcAft>
              <a:buFontTx/>
              <a:buNone/>
              <a:defRPr/>
            </a:pPr>
            <a:r>
              <a:rPr lang="zh-CN" altLang="en-US" sz="1600" dirty="0" smtClean="0"/>
              <a:t> </a:t>
            </a:r>
            <a:r>
              <a:rPr lang="en-US" altLang="zh-CN" sz="1600" dirty="0" smtClean="0"/>
              <a:t>{    return (year%4==0&amp;&amp;year%100!=0)||(year%400==0);  }</a:t>
            </a:r>
          </a:p>
          <a:p>
            <a:pPr marL="365760" indent="-256032" eaLnBrk="1" fontAlgn="auto" hangingPunct="1">
              <a:lnSpc>
                <a:spcPct val="90000"/>
              </a:lnSpc>
              <a:spcAft>
                <a:spcPts val="0"/>
              </a:spcAft>
              <a:buFontTx/>
              <a:buNone/>
              <a:defRPr/>
            </a:pPr>
            <a:r>
              <a:rPr lang="en-US" altLang="zh-CN" sz="1600" dirty="0" smtClean="0"/>
              <a:t> void </a:t>
            </a:r>
            <a:r>
              <a:rPr lang="en-US" altLang="zh-CN" sz="1600" dirty="0" err="1" smtClean="0"/>
              <a:t>Tdate</a:t>
            </a:r>
            <a:r>
              <a:rPr lang="en-US" altLang="zh-CN" sz="1600" dirty="0" smtClean="0"/>
              <a:t>::Print()                   //</a:t>
            </a:r>
            <a:r>
              <a:rPr lang="zh-CN" altLang="en-US" sz="1600" dirty="0" smtClean="0"/>
              <a:t>输出日期值</a:t>
            </a:r>
          </a:p>
          <a:p>
            <a:pPr marL="365760" indent="-256032" eaLnBrk="1" fontAlgn="auto" hangingPunct="1">
              <a:lnSpc>
                <a:spcPct val="90000"/>
              </a:lnSpc>
              <a:spcAft>
                <a:spcPts val="0"/>
              </a:spcAft>
              <a:buFontTx/>
              <a:buNone/>
              <a:defRPr/>
            </a:pPr>
            <a:r>
              <a:rPr lang="zh-CN" altLang="en-US" sz="1600" dirty="0" smtClean="0"/>
              <a:t> </a:t>
            </a:r>
            <a:r>
              <a:rPr lang="en-US" altLang="zh-CN" sz="1600" dirty="0" smtClean="0"/>
              <a:t>{    </a:t>
            </a:r>
            <a:r>
              <a:rPr lang="en-US" altLang="zh-CN" sz="1600" dirty="0" err="1" smtClean="0"/>
              <a:t>cout</a:t>
            </a:r>
            <a:r>
              <a:rPr lang="en-US" altLang="zh-CN" sz="1600" dirty="0" smtClean="0"/>
              <a:t> &lt;&lt;month &lt;&lt;"/" &lt;&lt;day &lt;&lt;"/" &lt;&lt;year &lt;&lt;</a:t>
            </a:r>
            <a:r>
              <a:rPr lang="en-US" altLang="zh-CN" sz="1600" dirty="0" err="1" smtClean="0"/>
              <a:t>endl</a:t>
            </a:r>
            <a:r>
              <a:rPr lang="en-US" altLang="zh-CN" sz="1600" dirty="0" smtClean="0"/>
              <a:t>;  }</a:t>
            </a:r>
          </a:p>
          <a:p>
            <a:pPr marL="365760" indent="-256032" eaLnBrk="1" fontAlgn="auto" hangingPunct="1">
              <a:lnSpc>
                <a:spcPct val="90000"/>
              </a:lnSpc>
              <a:spcAft>
                <a:spcPts val="0"/>
              </a:spcAft>
              <a:buFontTx/>
              <a:buNone/>
              <a:defRPr/>
            </a:pPr>
            <a:endParaRPr lang="en-US" altLang="zh-CN" sz="1600" dirty="0" smtClean="0"/>
          </a:p>
          <a:p>
            <a:pPr eaLnBrk="1" hangingPunct="1">
              <a:lnSpc>
                <a:spcPct val="125000"/>
              </a:lnSpc>
              <a:buNone/>
            </a:pPr>
            <a:endParaRPr lang="en-US" altLang="zh-CN" sz="1800" dirty="0" smtClean="0"/>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5.</a:t>
            </a:r>
            <a:r>
              <a:rPr lang="zh-CN" altLang="en-US" sz="3600" dirty="0" smtClean="0"/>
              <a:t>类的基本用法</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51</a:t>
            </a:fld>
            <a:endParaRPr lang="zh-CN" altLang="en-US" dirty="0"/>
          </a:p>
        </p:txBody>
      </p:sp>
      <p:sp>
        <p:nvSpPr>
          <p:cNvPr id="7" name="矩形 6"/>
          <p:cNvSpPr/>
          <p:nvPr/>
        </p:nvSpPr>
        <p:spPr>
          <a:xfrm>
            <a:off x="5786446" y="3143248"/>
            <a:ext cx="3071834" cy="1338828"/>
          </a:xfrm>
          <a:prstGeom prst="rect">
            <a:avLst/>
          </a:prstGeom>
        </p:spPr>
        <p:txBody>
          <a:bodyPr wrap="square">
            <a:spAutoFit/>
          </a:bodyPr>
          <a:lstStyle/>
          <a:p>
            <a:pPr marL="365760" indent="-256032" eaLnBrk="1" fontAlgn="auto" hangingPunct="1">
              <a:lnSpc>
                <a:spcPct val="90000"/>
              </a:lnSpc>
              <a:spcAft>
                <a:spcPts val="0"/>
              </a:spcAft>
              <a:buFontTx/>
              <a:buNone/>
              <a:defRPr/>
            </a:pPr>
            <a:r>
              <a:rPr lang="en-US" altLang="zh-CN" dirty="0" smtClean="0"/>
              <a:t>void main()</a:t>
            </a:r>
          </a:p>
          <a:p>
            <a:pPr marL="365760" indent="-256032" eaLnBrk="1" fontAlgn="auto" hangingPunct="1">
              <a:lnSpc>
                <a:spcPct val="90000"/>
              </a:lnSpc>
              <a:spcAft>
                <a:spcPts val="0"/>
              </a:spcAft>
              <a:buFontTx/>
              <a:buNone/>
              <a:defRPr/>
            </a:pPr>
            <a:r>
              <a:rPr lang="en-US" altLang="zh-CN" dirty="0" smtClean="0"/>
              <a:t>{  </a:t>
            </a:r>
            <a:r>
              <a:rPr lang="en-US" altLang="zh-CN" dirty="0" err="1" smtClean="0"/>
              <a:t>Tdate</a:t>
            </a:r>
            <a:r>
              <a:rPr lang="en-US" altLang="zh-CN" dirty="0" smtClean="0"/>
              <a:t> a;</a:t>
            </a:r>
          </a:p>
          <a:p>
            <a:pPr marL="365760" indent="-256032" eaLnBrk="1" fontAlgn="auto" hangingPunct="1">
              <a:lnSpc>
                <a:spcPct val="90000"/>
              </a:lnSpc>
              <a:spcAft>
                <a:spcPts val="0"/>
              </a:spcAft>
              <a:buFontTx/>
              <a:buNone/>
              <a:defRPr/>
            </a:pPr>
            <a:r>
              <a:rPr lang="en-US" altLang="zh-CN" dirty="0" smtClean="0"/>
              <a:t>   </a:t>
            </a:r>
            <a:r>
              <a:rPr lang="en-US" altLang="zh-CN" dirty="0" err="1" smtClean="0"/>
              <a:t>a.Set</a:t>
            </a:r>
            <a:r>
              <a:rPr lang="en-US" altLang="zh-CN" dirty="0" smtClean="0"/>
              <a:t>(2,4,1998);</a:t>
            </a:r>
          </a:p>
          <a:p>
            <a:pPr marL="365760" indent="-256032" eaLnBrk="1" fontAlgn="auto" hangingPunct="1">
              <a:lnSpc>
                <a:spcPct val="90000"/>
              </a:lnSpc>
              <a:spcAft>
                <a:spcPts val="0"/>
              </a:spcAft>
              <a:buFontTx/>
              <a:buNone/>
              <a:defRPr/>
            </a:pPr>
            <a:r>
              <a:rPr lang="en-US" altLang="zh-CN" dirty="0" smtClean="0"/>
              <a:t>   </a:t>
            </a:r>
            <a:r>
              <a:rPr lang="en-US" altLang="zh-CN" dirty="0" err="1" smtClean="0"/>
              <a:t>a.Print</a:t>
            </a:r>
            <a:r>
              <a:rPr lang="en-US" altLang="zh-CN" dirty="0" smtClean="0"/>
              <a:t>();</a:t>
            </a:r>
          </a:p>
          <a:p>
            <a:pPr marL="365760" indent="-256032" eaLnBrk="1" fontAlgn="auto" hangingPunct="1">
              <a:lnSpc>
                <a:spcPct val="90000"/>
              </a:lnSpc>
              <a:spcAft>
                <a:spcPts val="0"/>
              </a:spcAft>
              <a:buFontTx/>
              <a:buNone/>
              <a:defRPr/>
            </a:pPr>
            <a:r>
              <a:rPr lang="en-US" altLang="zh-CN" dirty="0" smtClean="0"/>
              <a:t>}</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6858048" cy="4500594"/>
          </a:xfrm>
        </p:spPr>
        <p:txBody>
          <a:bodyPr/>
          <a:lstStyle/>
          <a:p>
            <a:pPr eaLnBrk="1" hangingPunct="1">
              <a:lnSpc>
                <a:spcPct val="125000"/>
              </a:lnSpc>
            </a:pPr>
            <a:r>
              <a:rPr lang="zh-CN" altLang="en-US" sz="2000" dirty="0" smtClean="0"/>
              <a:t>当类成员变量是</a:t>
            </a:r>
            <a:r>
              <a:rPr lang="en-US" altLang="zh-CN" sz="2000" dirty="0" smtClean="0"/>
              <a:t>private</a:t>
            </a:r>
            <a:r>
              <a:rPr lang="zh-CN" altLang="en-US" sz="2000" dirty="0" smtClean="0"/>
              <a:t>，</a:t>
            </a:r>
            <a:r>
              <a:rPr lang="en-US" altLang="zh-CN" sz="2000" dirty="0" smtClean="0"/>
              <a:t>Get</a:t>
            </a:r>
            <a:r>
              <a:rPr lang="zh-CN" altLang="en-US" sz="2000" dirty="0" smtClean="0"/>
              <a:t>和</a:t>
            </a:r>
            <a:r>
              <a:rPr lang="en-US" altLang="zh-CN" sz="2000" dirty="0" smtClean="0"/>
              <a:t>Set</a:t>
            </a:r>
            <a:r>
              <a:rPr lang="zh-CN" altLang="en-US" sz="2000" dirty="0" smtClean="0"/>
              <a:t>用法</a:t>
            </a:r>
            <a:endParaRPr lang="en-US" altLang="zh-CN" sz="2000" dirty="0" smtClean="0"/>
          </a:p>
          <a:p>
            <a:pPr marL="365760" indent="-256032" eaLnBrk="1" fontAlgn="auto" hangingPunct="1">
              <a:lnSpc>
                <a:spcPct val="90000"/>
              </a:lnSpc>
              <a:spcAft>
                <a:spcPts val="0"/>
              </a:spcAft>
              <a:buFontTx/>
              <a:buNone/>
              <a:defRPr/>
            </a:pPr>
            <a:r>
              <a:rPr lang="en-US" altLang="zh-CN" sz="1800" dirty="0" smtClean="0"/>
              <a:t>class </a:t>
            </a:r>
            <a:r>
              <a:rPr lang="en-US" altLang="zh-CN" sz="1800" dirty="0" err="1" smtClean="0"/>
              <a:t>Tdate</a:t>
            </a:r>
            <a:r>
              <a:rPr lang="en-US" altLang="zh-CN" sz="1800" dirty="0" smtClean="0"/>
              <a:t>{</a:t>
            </a:r>
          </a:p>
          <a:p>
            <a:pPr marL="365760" indent="-256032" eaLnBrk="1" fontAlgn="auto" hangingPunct="1">
              <a:lnSpc>
                <a:spcPct val="90000"/>
              </a:lnSpc>
              <a:spcAft>
                <a:spcPts val="0"/>
              </a:spcAft>
              <a:buFontTx/>
              <a:buNone/>
              <a:defRPr/>
            </a:pPr>
            <a:r>
              <a:rPr lang="en-US" altLang="zh-CN" sz="1800" dirty="0" smtClean="0"/>
              <a:t>public:</a:t>
            </a:r>
          </a:p>
          <a:p>
            <a:pPr marL="365760" indent="-256032" eaLnBrk="1" fontAlgn="auto" hangingPunct="1">
              <a:lnSpc>
                <a:spcPct val="90000"/>
              </a:lnSpc>
              <a:spcAft>
                <a:spcPts val="0"/>
              </a:spcAft>
              <a:buFontTx/>
              <a:buNone/>
              <a:defRPr/>
            </a:pPr>
            <a:r>
              <a:rPr lang="en-US" altLang="zh-CN" sz="1800" dirty="0" smtClean="0"/>
              <a:t> </a:t>
            </a:r>
            <a:r>
              <a:rPr lang="en-US" altLang="zh-CN" sz="1800" dirty="0" err="1" smtClean="0"/>
              <a:t>int</a:t>
            </a:r>
            <a:r>
              <a:rPr lang="en-US" altLang="zh-CN" sz="1800" dirty="0" smtClean="0"/>
              <a:t> </a:t>
            </a:r>
            <a:r>
              <a:rPr lang="en-US" altLang="zh-CN" sz="1800" dirty="0" err="1" smtClean="0"/>
              <a:t>GetDay</a:t>
            </a:r>
            <a:r>
              <a:rPr lang="en-US" altLang="zh-CN" sz="1800" dirty="0" smtClean="0"/>
              <a:t>()	{ return day; }</a:t>
            </a:r>
          </a:p>
          <a:p>
            <a:pPr marL="365760" indent="-256032" fontAlgn="auto">
              <a:lnSpc>
                <a:spcPct val="90000"/>
              </a:lnSpc>
              <a:spcAft>
                <a:spcPts val="0"/>
              </a:spcAft>
              <a:buNone/>
              <a:defRPr/>
            </a:pPr>
            <a:r>
              <a:rPr lang="en-US" altLang="zh-CN" sz="1800" dirty="0" smtClean="0"/>
              <a:t> </a:t>
            </a:r>
            <a:r>
              <a:rPr lang="en-US" altLang="zh-CN" sz="1800" dirty="0" err="1" smtClean="0"/>
              <a:t>int</a:t>
            </a:r>
            <a:r>
              <a:rPr lang="en-US" altLang="zh-CN" sz="1800" dirty="0" smtClean="0"/>
              <a:t> </a:t>
            </a:r>
            <a:r>
              <a:rPr lang="en-US" altLang="zh-CN" sz="1800" dirty="0" err="1" smtClean="0"/>
              <a:t>GetMonth</a:t>
            </a:r>
            <a:r>
              <a:rPr lang="en-US" altLang="zh-CN" sz="1800" dirty="0" smtClean="0"/>
              <a:t>()	{ return month; }</a:t>
            </a:r>
          </a:p>
          <a:p>
            <a:pPr marL="365760" indent="-256032" fontAlgn="auto">
              <a:lnSpc>
                <a:spcPct val="90000"/>
              </a:lnSpc>
              <a:spcAft>
                <a:spcPts val="0"/>
              </a:spcAft>
              <a:buNone/>
              <a:defRPr/>
            </a:pPr>
            <a:r>
              <a:rPr lang="en-US" altLang="zh-CN" sz="1800" dirty="0" smtClean="0"/>
              <a:t> </a:t>
            </a:r>
            <a:r>
              <a:rPr lang="en-US" altLang="zh-CN" sz="1800" dirty="0" err="1" smtClean="0"/>
              <a:t>int</a:t>
            </a:r>
            <a:r>
              <a:rPr lang="en-US" altLang="zh-CN" sz="1800" dirty="0" smtClean="0"/>
              <a:t> </a:t>
            </a:r>
            <a:r>
              <a:rPr lang="en-US" altLang="zh-CN" sz="1800" dirty="0" err="1" smtClean="0"/>
              <a:t>GetYear</a:t>
            </a:r>
            <a:r>
              <a:rPr lang="en-US" altLang="zh-CN" sz="1800" dirty="0" smtClean="0"/>
              <a:t>()	{ return year; }</a:t>
            </a:r>
          </a:p>
          <a:p>
            <a:pPr marL="365760" indent="-256032" eaLnBrk="1" fontAlgn="auto" hangingPunct="1">
              <a:lnSpc>
                <a:spcPct val="90000"/>
              </a:lnSpc>
              <a:spcAft>
                <a:spcPts val="0"/>
              </a:spcAft>
              <a:buFontTx/>
              <a:buNone/>
              <a:defRPr/>
            </a:pPr>
            <a:r>
              <a:rPr lang="en-US" altLang="zh-CN" sz="1800" dirty="0" smtClean="0"/>
              <a:t> void </a:t>
            </a:r>
            <a:r>
              <a:rPr lang="en-US" altLang="zh-CN" sz="1800" dirty="0" err="1" smtClean="0"/>
              <a:t>SetDay</a:t>
            </a:r>
            <a:r>
              <a:rPr lang="en-US" altLang="zh-CN" sz="1800" dirty="0" smtClean="0"/>
              <a:t>(</a:t>
            </a:r>
            <a:r>
              <a:rPr lang="en-US" altLang="zh-CN" sz="1800" dirty="0" err="1" smtClean="0"/>
              <a:t>int</a:t>
            </a:r>
            <a:r>
              <a:rPr lang="en-US" altLang="zh-CN" sz="1800" dirty="0" smtClean="0"/>
              <a:t> d) </a:t>
            </a:r>
            <a:r>
              <a:rPr lang="zh-CN" altLang="en-US" sz="1800" dirty="0" smtClean="0"/>
              <a:t>  </a:t>
            </a:r>
            <a:r>
              <a:rPr lang="en-US" altLang="zh-CN" sz="1800" dirty="0" smtClean="0"/>
              <a:t>	{  day=d; }</a:t>
            </a:r>
          </a:p>
          <a:p>
            <a:pPr marL="365760" indent="-256032" eaLnBrk="1" fontAlgn="auto" hangingPunct="1">
              <a:lnSpc>
                <a:spcPct val="90000"/>
              </a:lnSpc>
              <a:spcAft>
                <a:spcPts val="0"/>
              </a:spcAft>
              <a:buFontTx/>
              <a:buNone/>
              <a:defRPr/>
            </a:pPr>
            <a:r>
              <a:rPr lang="en-US" altLang="zh-CN" sz="1800" dirty="0" smtClean="0"/>
              <a:t> void </a:t>
            </a:r>
            <a:r>
              <a:rPr lang="en-US" altLang="zh-CN" sz="1800" dirty="0" err="1" smtClean="0"/>
              <a:t>SetMonth</a:t>
            </a:r>
            <a:r>
              <a:rPr lang="en-US" altLang="zh-CN" sz="1800" dirty="0" smtClean="0"/>
              <a:t>(</a:t>
            </a:r>
            <a:r>
              <a:rPr lang="en-US" altLang="zh-CN" sz="1800" dirty="0" err="1" smtClean="0"/>
              <a:t>int</a:t>
            </a:r>
            <a:r>
              <a:rPr lang="en-US" altLang="zh-CN" sz="1800" dirty="0" smtClean="0"/>
              <a:t> m) </a:t>
            </a:r>
            <a:r>
              <a:rPr lang="zh-CN" altLang="en-US" sz="1800" dirty="0" smtClean="0"/>
              <a:t> </a:t>
            </a:r>
            <a:r>
              <a:rPr lang="en-US" altLang="zh-CN" sz="1800" dirty="0" smtClean="0"/>
              <a:t>	{  month=m; }</a:t>
            </a:r>
          </a:p>
          <a:p>
            <a:pPr marL="365760" indent="-256032" eaLnBrk="1" fontAlgn="auto" hangingPunct="1">
              <a:lnSpc>
                <a:spcPct val="90000"/>
              </a:lnSpc>
              <a:spcAft>
                <a:spcPts val="0"/>
              </a:spcAft>
              <a:buFontTx/>
              <a:buNone/>
              <a:defRPr/>
            </a:pPr>
            <a:r>
              <a:rPr lang="en-US" altLang="zh-CN" sz="1800" dirty="0" smtClean="0"/>
              <a:t> void </a:t>
            </a:r>
            <a:r>
              <a:rPr lang="en-US" altLang="zh-CN" sz="1800" dirty="0" err="1" smtClean="0"/>
              <a:t>SetYear</a:t>
            </a:r>
            <a:r>
              <a:rPr lang="en-US" altLang="zh-CN" sz="1800" dirty="0" smtClean="0"/>
              <a:t>(</a:t>
            </a:r>
            <a:r>
              <a:rPr lang="en-US" altLang="zh-CN" sz="1800" dirty="0" err="1" smtClean="0"/>
              <a:t>int</a:t>
            </a:r>
            <a:r>
              <a:rPr lang="en-US" altLang="zh-CN" sz="1800" dirty="0" smtClean="0"/>
              <a:t> y) </a:t>
            </a:r>
            <a:r>
              <a:rPr lang="zh-CN" altLang="en-US" sz="1800" dirty="0" smtClean="0"/>
              <a:t>  </a:t>
            </a:r>
            <a:r>
              <a:rPr lang="en-US" altLang="zh-CN" sz="1800" dirty="0" smtClean="0"/>
              <a:t>	{  year=y; }</a:t>
            </a:r>
          </a:p>
          <a:p>
            <a:pPr marL="365760" indent="-256032" eaLnBrk="1" fontAlgn="auto" hangingPunct="1">
              <a:lnSpc>
                <a:spcPct val="90000"/>
              </a:lnSpc>
              <a:spcAft>
                <a:spcPts val="0"/>
              </a:spcAft>
              <a:buFontTx/>
              <a:buNone/>
              <a:defRPr/>
            </a:pPr>
            <a:r>
              <a:rPr lang="en-US" altLang="zh-CN" sz="1800" dirty="0" smtClean="0"/>
              <a:t> void Set(</a:t>
            </a:r>
            <a:r>
              <a:rPr lang="en-US" altLang="zh-CN" sz="1800" dirty="0" err="1" smtClean="0"/>
              <a:t>int</a:t>
            </a:r>
            <a:r>
              <a:rPr lang="en-US" altLang="zh-CN" sz="1800" dirty="0" smtClean="0"/>
              <a:t> </a:t>
            </a:r>
            <a:r>
              <a:rPr lang="en-US" altLang="zh-CN" sz="1800" dirty="0" err="1" smtClean="0"/>
              <a:t>m,int</a:t>
            </a:r>
            <a:r>
              <a:rPr lang="en-US" altLang="zh-CN" sz="1800" dirty="0" smtClean="0"/>
              <a:t> </a:t>
            </a:r>
            <a:r>
              <a:rPr lang="en-US" altLang="zh-CN" sz="1800" dirty="0" err="1" smtClean="0"/>
              <a:t>d,int</a:t>
            </a:r>
            <a:r>
              <a:rPr lang="en-US" altLang="zh-CN" sz="1800" dirty="0" smtClean="0"/>
              <a:t> y)    //</a:t>
            </a:r>
            <a:r>
              <a:rPr lang="zh-CN" altLang="en-US" sz="1800" dirty="0" smtClean="0"/>
              <a:t>置日期值</a:t>
            </a:r>
          </a:p>
          <a:p>
            <a:pPr marL="365760" indent="-256032" eaLnBrk="1" fontAlgn="auto" hangingPunct="1">
              <a:lnSpc>
                <a:spcPct val="90000"/>
              </a:lnSpc>
              <a:spcAft>
                <a:spcPts val="0"/>
              </a:spcAft>
              <a:buFontTx/>
              <a:buNone/>
              <a:defRPr/>
            </a:pPr>
            <a:r>
              <a:rPr lang="zh-CN" altLang="en-US" sz="1800" dirty="0" smtClean="0"/>
              <a:t>  </a:t>
            </a:r>
            <a:r>
              <a:rPr lang="en-US" altLang="zh-CN" sz="1800" dirty="0" smtClean="0"/>
              <a:t>{    month=m; day=d; year=y;  }</a:t>
            </a:r>
          </a:p>
          <a:p>
            <a:pPr marL="365760" indent="-256032" eaLnBrk="1" fontAlgn="auto" hangingPunct="1">
              <a:lnSpc>
                <a:spcPct val="90000"/>
              </a:lnSpc>
              <a:spcAft>
                <a:spcPts val="0"/>
              </a:spcAft>
              <a:buFontTx/>
              <a:buNone/>
              <a:defRPr/>
            </a:pPr>
            <a:r>
              <a:rPr lang="en-US" altLang="zh-CN" sz="1800" dirty="0" smtClean="0"/>
              <a:t>private:</a:t>
            </a:r>
          </a:p>
          <a:p>
            <a:pPr marL="365760" indent="-256032" eaLnBrk="1" fontAlgn="auto" hangingPunct="1">
              <a:lnSpc>
                <a:spcPct val="90000"/>
              </a:lnSpc>
              <a:spcAft>
                <a:spcPts val="0"/>
              </a:spcAft>
              <a:buFontTx/>
              <a:buNone/>
              <a:defRPr/>
            </a:pPr>
            <a:r>
              <a:rPr lang="en-US" altLang="zh-CN" sz="1800" dirty="0" smtClean="0"/>
              <a:t>	</a:t>
            </a:r>
            <a:r>
              <a:rPr lang="en-US" altLang="zh-CN" sz="1800" dirty="0" err="1" smtClean="0"/>
              <a:t>int</a:t>
            </a:r>
            <a:r>
              <a:rPr lang="en-US" altLang="zh-CN" sz="1800" dirty="0" smtClean="0"/>
              <a:t> day;</a:t>
            </a:r>
          </a:p>
          <a:p>
            <a:pPr marL="365760" indent="-256032" eaLnBrk="1" fontAlgn="auto" hangingPunct="1">
              <a:lnSpc>
                <a:spcPct val="90000"/>
              </a:lnSpc>
              <a:spcAft>
                <a:spcPts val="0"/>
              </a:spcAft>
              <a:buFontTx/>
              <a:buNone/>
              <a:defRPr/>
            </a:pPr>
            <a:r>
              <a:rPr lang="en-US" altLang="zh-CN" sz="1800" dirty="0" smtClean="0"/>
              <a:t>	</a:t>
            </a:r>
            <a:r>
              <a:rPr lang="en-US" altLang="zh-CN" sz="1800" dirty="0" err="1" smtClean="0"/>
              <a:t>int</a:t>
            </a:r>
            <a:r>
              <a:rPr lang="en-US" altLang="zh-CN" sz="1800" dirty="0" smtClean="0"/>
              <a:t> month;</a:t>
            </a:r>
          </a:p>
          <a:p>
            <a:pPr marL="365760" indent="-256032" eaLnBrk="1" fontAlgn="auto" hangingPunct="1">
              <a:lnSpc>
                <a:spcPct val="90000"/>
              </a:lnSpc>
              <a:spcAft>
                <a:spcPts val="0"/>
              </a:spcAft>
              <a:buFontTx/>
              <a:buNone/>
              <a:defRPr/>
            </a:pPr>
            <a:r>
              <a:rPr lang="en-US" altLang="zh-CN" sz="1800" dirty="0" smtClean="0"/>
              <a:t>	</a:t>
            </a:r>
            <a:r>
              <a:rPr lang="en-US" altLang="zh-CN" sz="1800" dirty="0" err="1" smtClean="0"/>
              <a:t>int</a:t>
            </a:r>
            <a:r>
              <a:rPr lang="en-US" altLang="zh-CN" sz="1800" dirty="0" smtClean="0"/>
              <a:t> year;</a:t>
            </a:r>
          </a:p>
          <a:p>
            <a:pPr marL="365760" indent="-256032" eaLnBrk="1" fontAlgn="auto" hangingPunct="1">
              <a:lnSpc>
                <a:spcPct val="90000"/>
              </a:lnSpc>
              <a:spcAft>
                <a:spcPts val="0"/>
              </a:spcAft>
              <a:buFontTx/>
              <a:buNone/>
              <a:defRPr/>
            </a:pPr>
            <a:r>
              <a:rPr lang="en-US" altLang="zh-CN" sz="1800" dirty="0" smtClean="0"/>
              <a:t>};</a:t>
            </a:r>
            <a:endParaRPr lang="en-US" altLang="zh-CN" sz="1600" dirty="0" smtClean="0"/>
          </a:p>
          <a:p>
            <a:pPr marL="365760" indent="-256032" eaLnBrk="1" fontAlgn="auto" hangingPunct="1">
              <a:lnSpc>
                <a:spcPct val="90000"/>
              </a:lnSpc>
              <a:spcAft>
                <a:spcPts val="0"/>
              </a:spcAft>
              <a:buFontTx/>
              <a:buNone/>
              <a:defRPr/>
            </a:pPr>
            <a:endParaRPr lang="en-US" altLang="zh-CN" sz="1600" dirty="0" smtClean="0"/>
          </a:p>
          <a:p>
            <a:pPr eaLnBrk="1" hangingPunct="1">
              <a:lnSpc>
                <a:spcPct val="125000"/>
              </a:lnSpc>
              <a:buNone/>
            </a:pPr>
            <a:endParaRPr lang="en-US" altLang="zh-CN" sz="1800" dirty="0" smtClean="0"/>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5.</a:t>
            </a:r>
            <a:r>
              <a:rPr lang="zh-CN" altLang="en-US" sz="3600" dirty="0" smtClean="0"/>
              <a:t>类的基本用法</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52</a:t>
            </a:fld>
            <a:endParaRPr lang="zh-CN" altLang="en-US" dirty="0"/>
          </a:p>
        </p:txBody>
      </p:sp>
      <p:sp>
        <p:nvSpPr>
          <p:cNvPr id="7" name="矩形 6"/>
          <p:cNvSpPr/>
          <p:nvPr/>
        </p:nvSpPr>
        <p:spPr>
          <a:xfrm>
            <a:off x="5143504" y="1928802"/>
            <a:ext cx="4143404" cy="3582519"/>
          </a:xfrm>
          <a:prstGeom prst="rect">
            <a:avLst/>
          </a:prstGeom>
        </p:spPr>
        <p:txBody>
          <a:bodyPr wrap="square">
            <a:spAutoFit/>
          </a:bodyPr>
          <a:lstStyle/>
          <a:p>
            <a:pPr marL="365760" indent="-256032" eaLnBrk="1" fontAlgn="auto" hangingPunct="1">
              <a:lnSpc>
                <a:spcPct val="90000"/>
              </a:lnSpc>
              <a:spcAft>
                <a:spcPts val="0"/>
              </a:spcAft>
              <a:buFontTx/>
              <a:buNone/>
              <a:defRPr/>
            </a:pPr>
            <a:r>
              <a:rPr lang="en-US" altLang="zh-CN" dirty="0" smtClean="0"/>
              <a:t>void main()</a:t>
            </a:r>
          </a:p>
          <a:p>
            <a:pPr marL="365760" indent="-256032" eaLnBrk="1" fontAlgn="auto" hangingPunct="1">
              <a:lnSpc>
                <a:spcPct val="90000"/>
              </a:lnSpc>
              <a:spcAft>
                <a:spcPts val="0"/>
              </a:spcAft>
              <a:buFontTx/>
              <a:buNone/>
              <a:defRPr/>
            </a:pPr>
            <a:r>
              <a:rPr lang="en-US" altLang="zh-CN" dirty="0" smtClean="0"/>
              <a:t>{  </a:t>
            </a:r>
            <a:r>
              <a:rPr lang="en-US" altLang="zh-CN" dirty="0" err="1" smtClean="0"/>
              <a:t>Tdate</a:t>
            </a:r>
            <a:r>
              <a:rPr lang="en-US" altLang="zh-CN" dirty="0" smtClean="0"/>
              <a:t> a; </a:t>
            </a:r>
          </a:p>
          <a:p>
            <a:pPr marL="365760" indent="-256032" eaLnBrk="1" fontAlgn="auto" hangingPunct="1">
              <a:lnSpc>
                <a:spcPct val="90000"/>
              </a:lnSpc>
              <a:spcAft>
                <a:spcPts val="0"/>
              </a:spcAft>
              <a:buFontTx/>
              <a:buNone/>
              <a:defRPr/>
            </a:pPr>
            <a:r>
              <a:rPr lang="en-US" altLang="zh-CN" dirty="0" smtClean="0"/>
              <a:t>	</a:t>
            </a:r>
            <a:r>
              <a:rPr lang="en-US" altLang="zh-CN" dirty="0" err="1" smtClean="0"/>
              <a:t>a.Set</a:t>
            </a:r>
            <a:r>
              <a:rPr lang="en-US" altLang="zh-CN" dirty="0" smtClean="0"/>
              <a:t>(2,4,1998);</a:t>
            </a:r>
          </a:p>
          <a:p>
            <a:pPr marL="365760" indent="-256032" fontAlgn="auto">
              <a:lnSpc>
                <a:spcPct val="90000"/>
              </a:lnSpc>
              <a:spcAft>
                <a:spcPts val="0"/>
              </a:spcAft>
              <a:defRPr/>
            </a:pPr>
            <a:r>
              <a:rPr lang="en-US" altLang="zh-CN" dirty="0" smtClean="0">
                <a:solidFill>
                  <a:srgbClr val="FF0000"/>
                </a:solidFill>
              </a:rPr>
              <a:t>	</a:t>
            </a:r>
            <a:r>
              <a:rPr lang="en-US" altLang="zh-CN" dirty="0" err="1" smtClean="0"/>
              <a:t>cout</a:t>
            </a:r>
            <a:r>
              <a:rPr lang="en-US" altLang="zh-CN" dirty="0" smtClean="0"/>
              <a:t>&lt;&lt;</a:t>
            </a:r>
            <a:r>
              <a:rPr lang="en-US" altLang="zh-CN" dirty="0" err="1" smtClean="0"/>
              <a:t>a.GetDay</a:t>
            </a:r>
            <a:r>
              <a:rPr lang="en-US" altLang="zh-CN" dirty="0" smtClean="0"/>
              <a:t>()&lt;&lt;‘ ‘</a:t>
            </a:r>
          </a:p>
          <a:p>
            <a:pPr marL="365760" indent="-256032" fontAlgn="auto">
              <a:lnSpc>
                <a:spcPct val="90000"/>
              </a:lnSpc>
              <a:spcAft>
                <a:spcPts val="0"/>
              </a:spcAft>
              <a:defRPr/>
            </a:pPr>
            <a:r>
              <a:rPr lang="en-US" altLang="zh-CN" dirty="0" smtClean="0"/>
              <a:t>		&lt;&lt;</a:t>
            </a:r>
            <a:r>
              <a:rPr lang="en-US" altLang="zh-CN" dirty="0" err="1" smtClean="0"/>
              <a:t>a.GetMonth</a:t>
            </a:r>
            <a:r>
              <a:rPr lang="en-US" altLang="zh-CN" dirty="0" smtClean="0"/>
              <a:t>()&lt;&lt;‘ ‘</a:t>
            </a:r>
          </a:p>
          <a:p>
            <a:pPr marL="365760" indent="-256032" fontAlgn="auto">
              <a:lnSpc>
                <a:spcPct val="90000"/>
              </a:lnSpc>
              <a:spcAft>
                <a:spcPts val="0"/>
              </a:spcAft>
              <a:defRPr/>
            </a:pPr>
            <a:r>
              <a:rPr lang="en-US" altLang="zh-CN" dirty="0" smtClean="0"/>
              <a:t>		&lt;&lt;</a:t>
            </a:r>
            <a:r>
              <a:rPr lang="en-US" altLang="zh-CN" dirty="0" err="1" smtClean="0"/>
              <a:t>a.GetYear</a:t>
            </a:r>
            <a:r>
              <a:rPr lang="en-US" altLang="zh-CN" dirty="0" smtClean="0"/>
              <a:t>()&lt;&lt;</a:t>
            </a:r>
            <a:r>
              <a:rPr lang="en-US" altLang="zh-CN" dirty="0" err="1" smtClean="0"/>
              <a:t>endl</a:t>
            </a:r>
            <a:r>
              <a:rPr lang="en-US" altLang="zh-CN" dirty="0" smtClean="0"/>
              <a:t>;</a:t>
            </a:r>
          </a:p>
          <a:p>
            <a:pPr marL="365760" indent="-256032" eaLnBrk="1" fontAlgn="auto" hangingPunct="1">
              <a:lnSpc>
                <a:spcPct val="90000"/>
              </a:lnSpc>
              <a:spcAft>
                <a:spcPts val="0"/>
              </a:spcAft>
              <a:buFontTx/>
              <a:buNone/>
              <a:defRPr/>
            </a:pPr>
            <a:r>
              <a:rPr lang="en-US" altLang="zh-CN" dirty="0" smtClean="0"/>
              <a:t>	</a:t>
            </a:r>
          </a:p>
          <a:p>
            <a:pPr marL="365760" indent="-256032" eaLnBrk="1" fontAlgn="auto" hangingPunct="1">
              <a:lnSpc>
                <a:spcPct val="90000"/>
              </a:lnSpc>
              <a:spcAft>
                <a:spcPts val="0"/>
              </a:spcAft>
              <a:buFontTx/>
              <a:buNone/>
              <a:defRPr/>
            </a:pPr>
            <a:r>
              <a:rPr lang="en-US" altLang="zh-CN" dirty="0" smtClean="0"/>
              <a:t>	</a:t>
            </a:r>
            <a:r>
              <a:rPr lang="en-US" altLang="zh-CN" dirty="0" err="1" smtClean="0"/>
              <a:t>a.SetDay</a:t>
            </a:r>
            <a:r>
              <a:rPr lang="en-US" altLang="zh-CN" dirty="0" smtClean="0"/>
              <a:t>(8);</a:t>
            </a:r>
          </a:p>
          <a:p>
            <a:pPr marL="365760" indent="-256032" fontAlgn="auto">
              <a:lnSpc>
                <a:spcPct val="90000"/>
              </a:lnSpc>
              <a:spcAft>
                <a:spcPts val="0"/>
              </a:spcAft>
              <a:defRPr/>
            </a:pPr>
            <a:r>
              <a:rPr lang="en-US" altLang="zh-CN" dirty="0" smtClean="0"/>
              <a:t>	</a:t>
            </a:r>
            <a:r>
              <a:rPr lang="en-US" altLang="zh-CN" dirty="0" err="1" smtClean="0"/>
              <a:t>a.SetMonth</a:t>
            </a:r>
            <a:r>
              <a:rPr lang="en-US" altLang="zh-CN" dirty="0" smtClean="0"/>
              <a:t>(8);</a:t>
            </a:r>
          </a:p>
          <a:p>
            <a:pPr marL="365760" indent="-256032" fontAlgn="auto">
              <a:lnSpc>
                <a:spcPct val="90000"/>
              </a:lnSpc>
              <a:spcAft>
                <a:spcPts val="0"/>
              </a:spcAft>
              <a:defRPr/>
            </a:pPr>
            <a:r>
              <a:rPr lang="en-US" altLang="zh-CN" dirty="0" smtClean="0"/>
              <a:t>	</a:t>
            </a:r>
            <a:r>
              <a:rPr lang="en-US" altLang="zh-CN" dirty="0" err="1" smtClean="0"/>
              <a:t>a.SetYear</a:t>
            </a:r>
            <a:r>
              <a:rPr lang="en-US" altLang="zh-CN" dirty="0" smtClean="0"/>
              <a:t>(2016);</a:t>
            </a:r>
          </a:p>
          <a:p>
            <a:pPr marL="365760" indent="-256032" fontAlgn="auto">
              <a:lnSpc>
                <a:spcPct val="90000"/>
              </a:lnSpc>
              <a:spcAft>
                <a:spcPts val="0"/>
              </a:spcAft>
              <a:defRPr/>
            </a:pPr>
            <a:r>
              <a:rPr lang="en-US" altLang="zh-CN" dirty="0" smtClean="0"/>
              <a:t>	</a:t>
            </a:r>
            <a:r>
              <a:rPr lang="en-US" altLang="zh-CN" dirty="0" err="1" smtClean="0"/>
              <a:t>cout</a:t>
            </a:r>
            <a:r>
              <a:rPr lang="en-US" altLang="zh-CN" dirty="0" smtClean="0"/>
              <a:t>&lt;&lt;</a:t>
            </a:r>
            <a:r>
              <a:rPr lang="en-US" altLang="zh-CN" dirty="0" err="1" smtClean="0"/>
              <a:t>a.GetDay</a:t>
            </a:r>
            <a:r>
              <a:rPr lang="en-US" altLang="zh-CN" dirty="0" smtClean="0"/>
              <a:t>()&lt;&lt;‘ ‘</a:t>
            </a:r>
          </a:p>
          <a:p>
            <a:pPr marL="365760" indent="-256032" fontAlgn="auto">
              <a:lnSpc>
                <a:spcPct val="90000"/>
              </a:lnSpc>
              <a:spcAft>
                <a:spcPts val="0"/>
              </a:spcAft>
              <a:defRPr/>
            </a:pPr>
            <a:r>
              <a:rPr lang="en-US" altLang="zh-CN" dirty="0" smtClean="0"/>
              <a:t>		&lt;&lt;</a:t>
            </a:r>
            <a:r>
              <a:rPr lang="en-US" altLang="zh-CN" dirty="0" err="1" smtClean="0"/>
              <a:t>a.GetMonth</a:t>
            </a:r>
            <a:r>
              <a:rPr lang="en-US" altLang="zh-CN" dirty="0" smtClean="0"/>
              <a:t>()&lt;&lt;‘ ‘</a:t>
            </a:r>
          </a:p>
          <a:p>
            <a:pPr marL="365760" indent="-256032" fontAlgn="auto">
              <a:lnSpc>
                <a:spcPct val="90000"/>
              </a:lnSpc>
              <a:spcAft>
                <a:spcPts val="0"/>
              </a:spcAft>
              <a:defRPr/>
            </a:pPr>
            <a:r>
              <a:rPr lang="en-US" altLang="zh-CN" dirty="0" smtClean="0"/>
              <a:t>		&lt;&lt;</a:t>
            </a:r>
            <a:r>
              <a:rPr lang="en-US" altLang="zh-CN" dirty="0" err="1" smtClean="0"/>
              <a:t>a.GetYear</a:t>
            </a:r>
            <a:r>
              <a:rPr lang="en-US" altLang="zh-CN" dirty="0" smtClean="0"/>
              <a:t>()&lt;&lt;</a:t>
            </a:r>
            <a:r>
              <a:rPr lang="en-US" altLang="zh-CN" dirty="0" err="1" smtClean="0"/>
              <a:t>endl</a:t>
            </a:r>
            <a:r>
              <a:rPr lang="en-US" altLang="zh-CN" dirty="0" smtClean="0"/>
              <a:t>;</a:t>
            </a:r>
          </a:p>
          <a:p>
            <a:pPr marL="365760" indent="-256032" eaLnBrk="1" fontAlgn="auto" hangingPunct="1">
              <a:lnSpc>
                <a:spcPct val="90000"/>
              </a:lnSpc>
              <a:spcAft>
                <a:spcPts val="0"/>
              </a:spcAft>
              <a:buFontTx/>
              <a:buNone/>
              <a:defRPr/>
            </a:pPr>
            <a:r>
              <a:rPr lang="en-US" altLang="zh-CN" dirty="0" smtClean="0"/>
              <a:t>}</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4500594"/>
          </a:xfrm>
        </p:spPr>
        <p:txBody>
          <a:bodyPr/>
          <a:lstStyle/>
          <a:p>
            <a:pPr eaLnBrk="1" hangingPunct="1">
              <a:lnSpc>
                <a:spcPct val="125000"/>
              </a:lnSpc>
            </a:pPr>
            <a:r>
              <a:rPr lang="zh-CN" altLang="en-US" sz="2000" dirty="0" smtClean="0"/>
              <a:t>面向对象设计场景示例</a:t>
            </a:r>
            <a:endParaRPr lang="en-US" altLang="zh-CN" sz="2000" dirty="0" smtClean="0">
              <a:latin typeface="+mn-ea"/>
            </a:endParaRPr>
          </a:p>
          <a:p>
            <a:pPr lvl="1">
              <a:lnSpc>
                <a:spcPct val="125000"/>
              </a:lnSpc>
            </a:pPr>
            <a:r>
              <a:rPr lang="zh-CN" altLang="en-US" sz="1800" dirty="0" smtClean="0"/>
              <a:t>现在有一个奥特曼打怪兽的角色扮演游戏，包括奥特曼类和怪兽类。</a:t>
            </a:r>
          </a:p>
          <a:p>
            <a:pPr lvl="1">
              <a:lnSpc>
                <a:spcPct val="125000"/>
              </a:lnSpc>
            </a:pPr>
            <a:r>
              <a:rPr lang="zh-CN" altLang="en-US" sz="1800" dirty="0" smtClean="0"/>
              <a:t>每个奥特曼的等级</a:t>
            </a:r>
            <a:r>
              <a:rPr lang="en-US" altLang="zh-CN" sz="1800" dirty="0" smtClean="0"/>
              <a:t>(rank)</a:t>
            </a:r>
            <a:r>
              <a:rPr lang="zh-CN" altLang="en-US" sz="1800" dirty="0" smtClean="0"/>
              <a:t>都从第一级开始，随着它打怪兽经验</a:t>
            </a:r>
            <a:r>
              <a:rPr lang="en-US" altLang="zh-CN" sz="1800" dirty="0" smtClean="0"/>
              <a:t>(exp)</a:t>
            </a:r>
            <a:r>
              <a:rPr lang="zh-CN" altLang="en-US" sz="1800" dirty="0" smtClean="0"/>
              <a:t>的增加，等级将不断攀升。随着等级的升高，奥特曼的生命值</a:t>
            </a:r>
            <a:r>
              <a:rPr lang="en-US" altLang="zh-CN" sz="1800" dirty="0" smtClean="0"/>
              <a:t>(hp)</a:t>
            </a:r>
            <a:r>
              <a:rPr lang="zh-CN" altLang="en-US" sz="1800" dirty="0" smtClean="0"/>
              <a:t>上限和攻击力</a:t>
            </a:r>
            <a:r>
              <a:rPr lang="en-US" altLang="zh-CN" sz="1800" dirty="0" smtClean="0"/>
              <a:t>(damage)</a:t>
            </a:r>
            <a:r>
              <a:rPr lang="zh-CN" altLang="en-US" sz="1800" dirty="0" smtClean="0"/>
              <a:t>也将大大增强。在与怪兽的战斗中，奥特曼收获的不仅仅是经验，还能从怪兽身上弄到点钱</a:t>
            </a:r>
            <a:r>
              <a:rPr lang="en-US" altLang="zh-CN" sz="1800" dirty="0" smtClean="0"/>
              <a:t>(money)</a:t>
            </a:r>
            <a:r>
              <a:rPr lang="zh-CN" altLang="en-US" sz="1800" dirty="0" smtClean="0"/>
              <a:t>，钱能给奥特曼买药补血。奥特曼没有金刚不坏之身，在与怪兽的战斗中，一旦奥特曼的生命值降到</a:t>
            </a:r>
            <a:r>
              <a:rPr lang="en-US" altLang="zh-CN" sz="1800" dirty="0" smtClean="0"/>
              <a:t>0</a:t>
            </a:r>
            <a:r>
              <a:rPr lang="zh-CN" altLang="en-US" sz="1800" dirty="0" smtClean="0"/>
              <a:t>，它英雄的一生就结束了。</a:t>
            </a:r>
          </a:p>
          <a:p>
            <a:pPr eaLnBrk="1" hangingPunct="1">
              <a:buFont typeface="Wingdings" pitchFamily="2" charset="2"/>
              <a:buNone/>
            </a:pPr>
            <a:endParaRPr lang="zh-CN" altLang="en-US" sz="1800" i="1" dirty="0" smtClean="0">
              <a:solidFill>
                <a:srgbClr val="FF0000"/>
              </a:solidFill>
              <a:latin typeface="Times New Roman" pitchFamily="18" charset="0"/>
              <a:ea typeface="楷体" pitchFamily="49" charset="-122"/>
              <a:cs typeface="Times New Roman" pitchFamily="18" charset="0"/>
            </a:endParaRPr>
          </a:p>
          <a:p>
            <a:pPr>
              <a:lnSpc>
                <a:spcPct val="125000"/>
              </a:lnSpc>
            </a:pPr>
            <a:endParaRPr lang="en-US" altLang="zh-CN" sz="2000" dirty="0" smtClean="0"/>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5.</a:t>
            </a:r>
            <a:r>
              <a:rPr lang="zh-CN" altLang="en-US" sz="3600" dirty="0" smtClean="0"/>
              <a:t>类的基本用法</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53</a:t>
            </a:fld>
            <a:endParaRPr lang="zh-CN" alt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4500594"/>
          </a:xfrm>
        </p:spPr>
        <p:txBody>
          <a:bodyPr/>
          <a:lstStyle/>
          <a:p>
            <a:pPr eaLnBrk="1" hangingPunct="1">
              <a:lnSpc>
                <a:spcPct val="125000"/>
              </a:lnSpc>
            </a:pPr>
            <a:r>
              <a:rPr lang="zh-CN" altLang="en-US" sz="2000" dirty="0" smtClean="0"/>
              <a:t>面向对象设计场景示例</a:t>
            </a:r>
            <a:endParaRPr lang="en-US" altLang="zh-CN" sz="2000" dirty="0" smtClean="0">
              <a:latin typeface="+mn-ea"/>
            </a:endParaRPr>
          </a:p>
          <a:p>
            <a:pPr lvl="1">
              <a:lnSpc>
                <a:spcPct val="125000"/>
              </a:lnSpc>
            </a:pPr>
            <a:r>
              <a:rPr lang="zh-CN" altLang="en-US" sz="1800" dirty="0" smtClean="0"/>
              <a:t>奥特曼和怪兽的类界面</a:t>
            </a:r>
            <a:r>
              <a:rPr lang="en-US" altLang="zh-CN" sz="1800" dirty="0" smtClean="0"/>
              <a:t>——</a:t>
            </a:r>
            <a:r>
              <a:rPr lang="zh-CN" altLang="en-US" sz="1800" dirty="0" smtClean="0"/>
              <a:t>属性部分</a:t>
            </a:r>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5.</a:t>
            </a:r>
            <a:r>
              <a:rPr lang="zh-CN" altLang="en-US" sz="3600" dirty="0" smtClean="0"/>
              <a:t>类的基本用法</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54</a:t>
            </a:fld>
            <a:endParaRPr lang="zh-CN" altLang="en-US" dirty="0"/>
          </a:p>
        </p:txBody>
      </p:sp>
      <p:pic>
        <p:nvPicPr>
          <p:cNvPr id="2050" name="Picture 2"/>
          <p:cNvPicPr>
            <a:picLocks noChangeAspect="1" noChangeArrowheads="1"/>
          </p:cNvPicPr>
          <p:nvPr/>
        </p:nvPicPr>
        <p:blipFill>
          <a:blip r:embed="rId2"/>
          <a:srcRect/>
          <a:stretch>
            <a:fillRect/>
          </a:stretch>
        </p:blipFill>
        <p:spPr bwMode="auto">
          <a:xfrm>
            <a:off x="357158" y="2428868"/>
            <a:ext cx="3603924" cy="2714644"/>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4714876" y="2285992"/>
            <a:ext cx="3857652" cy="290544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4500594"/>
          </a:xfrm>
        </p:spPr>
        <p:txBody>
          <a:bodyPr/>
          <a:lstStyle/>
          <a:p>
            <a:pPr eaLnBrk="1" hangingPunct="1">
              <a:lnSpc>
                <a:spcPct val="125000"/>
              </a:lnSpc>
            </a:pPr>
            <a:r>
              <a:rPr lang="zh-CN" altLang="en-US" sz="2000" dirty="0" smtClean="0"/>
              <a:t>面向对象设计场景示例</a:t>
            </a:r>
            <a:endParaRPr lang="en-US" altLang="zh-CN" sz="2000" dirty="0" smtClean="0">
              <a:latin typeface="+mn-ea"/>
            </a:endParaRPr>
          </a:p>
          <a:p>
            <a:pPr lvl="1">
              <a:lnSpc>
                <a:spcPct val="125000"/>
              </a:lnSpc>
            </a:pPr>
            <a:r>
              <a:rPr lang="zh-CN" altLang="en-US" sz="1800" dirty="0" smtClean="0"/>
              <a:t>在与怪兽的战斗中要讲究策略。所谓知己知彼，百战不殆，一旦碰到怪兽，我们首先要查看自己和对方的实力</a:t>
            </a:r>
            <a:r>
              <a:rPr lang="en-US" altLang="zh-CN" sz="1800" dirty="0" smtClean="0"/>
              <a:t>(display)</a:t>
            </a:r>
            <a:r>
              <a:rPr lang="zh-CN" altLang="en-US" sz="1800" dirty="0" smtClean="0"/>
              <a:t>，包括双方的等级、生命值、攻击力、经验和所拥有的钱财。所谓打得赢就打，打不赢就跑。如果对手太强大，逃跑吧</a:t>
            </a:r>
            <a:r>
              <a:rPr lang="en-US" altLang="zh-CN" sz="1800" dirty="0" smtClean="0"/>
              <a:t>(escape)</a:t>
            </a:r>
            <a:r>
              <a:rPr lang="zh-CN" altLang="en-US" sz="1800" dirty="0" smtClean="0"/>
              <a:t>！偶尔逃跑无伤颜面，但会耗费一点生命值。</a:t>
            </a:r>
            <a:endParaRPr lang="en-US" altLang="zh-CN" sz="1800" dirty="0" smtClean="0"/>
          </a:p>
          <a:p>
            <a:pPr lvl="1">
              <a:lnSpc>
                <a:spcPct val="125000"/>
              </a:lnSpc>
            </a:pPr>
            <a:r>
              <a:rPr lang="zh-CN" altLang="en-US" sz="1800" dirty="0" smtClean="0"/>
              <a:t>如果总是逃跑，生命被虚耗，那英雄就当不成了。所以该出手时就出手，勇敢地战斗</a:t>
            </a:r>
            <a:r>
              <a:rPr lang="en-US" altLang="zh-CN" sz="1800" dirty="0" smtClean="0"/>
              <a:t>(attack)</a:t>
            </a:r>
            <a:r>
              <a:rPr lang="zh-CN" altLang="en-US" sz="1800" dirty="0" smtClean="0"/>
              <a:t>吧！每一回合的战斗中，怪兽会受到攻击</a:t>
            </a:r>
            <a:r>
              <a:rPr lang="en-US" altLang="zh-CN" sz="1800" dirty="0" smtClean="0"/>
              <a:t>(attacked)</a:t>
            </a:r>
            <a:r>
              <a:rPr lang="zh-CN" altLang="en-US" sz="1800" dirty="0" smtClean="0"/>
              <a:t>，怪兽也会反击</a:t>
            </a:r>
            <a:r>
              <a:rPr lang="en-US" altLang="zh-CN" sz="1800" dirty="0" smtClean="0"/>
              <a:t>(</a:t>
            </a:r>
            <a:r>
              <a:rPr lang="en-US" altLang="zh-CN" sz="1800" dirty="0" err="1" smtClean="0"/>
              <a:t>fightback</a:t>
            </a:r>
            <a:r>
              <a:rPr lang="en-US" altLang="zh-CN" sz="1800" dirty="0" smtClean="0"/>
              <a:t>)</a:t>
            </a:r>
            <a:r>
              <a:rPr lang="zh-CN" altLang="en-US" sz="1800" dirty="0" smtClean="0"/>
              <a:t>，让奥特曼受到攻击</a:t>
            </a:r>
            <a:r>
              <a:rPr lang="en-US" altLang="zh-CN" sz="1800" dirty="0" smtClean="0"/>
              <a:t>(attacked)</a:t>
            </a:r>
            <a:r>
              <a:rPr lang="zh-CN" altLang="en-US" sz="1800" dirty="0" smtClean="0"/>
              <a:t>。</a:t>
            </a:r>
            <a:endParaRPr lang="en-US" altLang="zh-CN" sz="1800" dirty="0" smtClean="0"/>
          </a:p>
          <a:p>
            <a:pPr lvl="1">
              <a:lnSpc>
                <a:spcPct val="125000"/>
              </a:lnSpc>
            </a:pPr>
            <a:r>
              <a:rPr lang="zh-CN" altLang="en-US" sz="1800" dirty="0" smtClean="0"/>
              <a:t>每一回合结束，只要奥特曼还活着</a:t>
            </a:r>
            <a:r>
              <a:rPr lang="en-US" altLang="zh-CN" sz="1800" dirty="0" smtClean="0"/>
              <a:t>(</a:t>
            </a:r>
            <a:r>
              <a:rPr lang="en-US" altLang="zh-CN" sz="1800" dirty="0" err="1" smtClean="0"/>
              <a:t>isalive</a:t>
            </a:r>
            <a:r>
              <a:rPr lang="en-US" altLang="zh-CN" sz="1800" dirty="0" smtClean="0"/>
              <a:t>)</a:t>
            </a:r>
            <a:r>
              <a:rPr lang="zh-CN" altLang="en-US" sz="1800" dirty="0" smtClean="0"/>
              <a:t>，而且怪兽也还活着，战斗就要继续。如果奥特曼的生命值太低，也许抵挡不了下一轮的进攻，那么别财迷了，掏钱出来给它补血</a:t>
            </a:r>
            <a:r>
              <a:rPr lang="en-US" altLang="zh-CN" sz="1800" dirty="0" smtClean="0"/>
              <a:t>(restore)</a:t>
            </a:r>
            <a:r>
              <a:rPr lang="zh-CN" altLang="en-US" sz="1800" dirty="0" smtClean="0"/>
              <a:t>吧。</a:t>
            </a:r>
            <a:endParaRPr lang="en-US" altLang="zh-CN" sz="1800" dirty="0" smtClean="0"/>
          </a:p>
          <a:p>
            <a:pPr lvl="1">
              <a:lnSpc>
                <a:spcPct val="125000"/>
              </a:lnSpc>
            </a:pPr>
            <a:r>
              <a:rPr lang="zh-CN" altLang="en-US" sz="1800" dirty="0" smtClean="0"/>
              <a:t>如果获得了最终的胜利</a:t>
            </a:r>
            <a:r>
              <a:rPr lang="en-US" altLang="zh-CN" sz="1800" dirty="0" smtClean="0"/>
              <a:t>(win)</a:t>
            </a:r>
            <a:r>
              <a:rPr lang="zh-CN" altLang="en-US" sz="1800" dirty="0" smtClean="0"/>
              <a:t>，不仅能赢得战斗经验，夺取怪兽身上的钱财，足够多的经验也许能让奥特曼升级</a:t>
            </a:r>
            <a:r>
              <a:rPr lang="en-US" altLang="zh-CN" sz="1800" dirty="0" smtClean="0"/>
              <a:t>(upgrade)</a:t>
            </a:r>
            <a:r>
              <a:rPr lang="zh-CN" altLang="en-US" sz="1800" dirty="0" smtClean="0"/>
              <a:t>。</a:t>
            </a:r>
            <a:endParaRPr lang="en-US" altLang="zh-CN" sz="1800" dirty="0" smtClean="0"/>
          </a:p>
          <a:p>
            <a:pPr eaLnBrk="1" hangingPunct="1">
              <a:buFont typeface="Wingdings" pitchFamily="2" charset="2"/>
              <a:buNone/>
            </a:pPr>
            <a:endParaRPr lang="zh-CN" altLang="en-US" sz="1800" i="1" dirty="0" smtClean="0">
              <a:solidFill>
                <a:srgbClr val="FF0000"/>
              </a:solidFill>
              <a:latin typeface="Times New Roman" pitchFamily="18" charset="0"/>
              <a:ea typeface="楷体" pitchFamily="49" charset="-122"/>
              <a:cs typeface="Times New Roman" pitchFamily="18" charset="0"/>
            </a:endParaRPr>
          </a:p>
          <a:p>
            <a:pPr>
              <a:lnSpc>
                <a:spcPct val="125000"/>
              </a:lnSpc>
            </a:pPr>
            <a:endParaRPr lang="en-US" altLang="zh-CN" sz="2000" dirty="0" smtClean="0"/>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5.</a:t>
            </a:r>
            <a:r>
              <a:rPr lang="zh-CN" altLang="en-US" sz="3600" dirty="0" smtClean="0"/>
              <a:t>类的基本用法</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55</a:t>
            </a:fld>
            <a:endParaRPr lang="zh-CN" alt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4500594"/>
          </a:xfrm>
        </p:spPr>
        <p:txBody>
          <a:bodyPr/>
          <a:lstStyle/>
          <a:p>
            <a:pPr eaLnBrk="1" hangingPunct="1">
              <a:lnSpc>
                <a:spcPct val="125000"/>
              </a:lnSpc>
            </a:pPr>
            <a:r>
              <a:rPr lang="zh-CN" altLang="en-US" sz="2000" dirty="0" smtClean="0"/>
              <a:t>面向对象设计场景示例</a:t>
            </a:r>
            <a:endParaRPr lang="en-US" altLang="zh-CN" sz="2000" dirty="0" smtClean="0">
              <a:latin typeface="+mn-ea"/>
            </a:endParaRPr>
          </a:p>
          <a:p>
            <a:pPr lvl="1">
              <a:lnSpc>
                <a:spcPct val="125000"/>
              </a:lnSpc>
            </a:pPr>
            <a:r>
              <a:rPr lang="zh-CN" altLang="en-US" sz="1800" dirty="0" smtClean="0"/>
              <a:t>奥特曼和怪兽的类界面</a:t>
            </a:r>
            <a:r>
              <a:rPr lang="en-US" altLang="zh-CN" sz="1800" dirty="0" smtClean="0"/>
              <a:t>——</a:t>
            </a:r>
            <a:r>
              <a:rPr lang="zh-CN" altLang="en-US" sz="1800" dirty="0" smtClean="0"/>
              <a:t>操作部分</a:t>
            </a:r>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5.</a:t>
            </a:r>
            <a:r>
              <a:rPr lang="zh-CN" altLang="en-US" sz="3600" dirty="0" smtClean="0"/>
              <a:t>类的基本用法</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56</a:t>
            </a:fld>
            <a:endParaRPr lang="zh-CN" altLang="en-US" dirty="0"/>
          </a:p>
        </p:txBody>
      </p:sp>
      <p:pic>
        <p:nvPicPr>
          <p:cNvPr id="3074" name="Picture 2"/>
          <p:cNvPicPr>
            <a:picLocks noChangeAspect="1" noChangeArrowheads="1"/>
          </p:cNvPicPr>
          <p:nvPr/>
        </p:nvPicPr>
        <p:blipFill>
          <a:blip r:embed="rId2"/>
          <a:srcRect/>
          <a:stretch>
            <a:fillRect/>
          </a:stretch>
        </p:blipFill>
        <p:spPr bwMode="auto">
          <a:xfrm>
            <a:off x="285720" y="2000240"/>
            <a:ext cx="3746827" cy="4429156"/>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4286248" y="2000240"/>
            <a:ext cx="4000528" cy="423132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4500594"/>
          </a:xfrm>
        </p:spPr>
        <p:txBody>
          <a:bodyPr/>
          <a:lstStyle/>
          <a:p>
            <a:pPr eaLnBrk="1" hangingPunct="1">
              <a:lnSpc>
                <a:spcPct val="125000"/>
              </a:lnSpc>
            </a:pPr>
            <a:r>
              <a:rPr lang="zh-CN" altLang="en-US" sz="2000" dirty="0" smtClean="0"/>
              <a:t>面向对象设计场景示例</a:t>
            </a:r>
            <a:endParaRPr lang="en-US" altLang="zh-CN" sz="2000" dirty="0" smtClean="0">
              <a:latin typeface="+mn-ea"/>
            </a:endParaRPr>
          </a:p>
          <a:p>
            <a:pPr lvl="1">
              <a:lnSpc>
                <a:spcPct val="125000"/>
              </a:lnSpc>
            </a:pPr>
            <a:r>
              <a:rPr lang="zh-CN" altLang="en-US" sz="1800" dirty="0" smtClean="0"/>
              <a:t>奥特曼和怪兽战斗流程描述</a:t>
            </a:r>
            <a:endParaRPr lang="en-US" altLang="zh-CN" sz="1800" dirty="0" smtClean="0"/>
          </a:p>
          <a:p>
            <a:pPr eaLnBrk="1" hangingPunct="1">
              <a:buFont typeface="Wingdings" pitchFamily="2" charset="2"/>
              <a:buNone/>
            </a:pPr>
            <a:endParaRPr lang="zh-CN" altLang="en-US" sz="1800" i="1" dirty="0" smtClean="0">
              <a:solidFill>
                <a:srgbClr val="FF0000"/>
              </a:solidFill>
              <a:latin typeface="Times New Roman" pitchFamily="18" charset="0"/>
              <a:ea typeface="楷体" pitchFamily="49" charset="-122"/>
              <a:cs typeface="Times New Roman" pitchFamily="18" charset="0"/>
            </a:endParaRPr>
          </a:p>
          <a:p>
            <a:pPr>
              <a:lnSpc>
                <a:spcPct val="125000"/>
              </a:lnSpc>
            </a:pPr>
            <a:endParaRPr lang="en-US" altLang="zh-CN" sz="2000" dirty="0" smtClean="0"/>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5.</a:t>
            </a:r>
            <a:r>
              <a:rPr lang="zh-CN" altLang="en-US" sz="3600" dirty="0" smtClean="0"/>
              <a:t>类的基本用法</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57</a:t>
            </a:fld>
            <a:endParaRPr lang="zh-CN" altLang="en-US" dirty="0"/>
          </a:p>
        </p:txBody>
      </p:sp>
      <p:pic>
        <p:nvPicPr>
          <p:cNvPr id="4098" name="Picture 2"/>
          <p:cNvPicPr>
            <a:picLocks noChangeAspect="1" noChangeArrowheads="1"/>
          </p:cNvPicPr>
          <p:nvPr/>
        </p:nvPicPr>
        <p:blipFill>
          <a:blip r:embed="rId2"/>
          <a:srcRect/>
          <a:stretch>
            <a:fillRect/>
          </a:stretch>
        </p:blipFill>
        <p:spPr bwMode="auto">
          <a:xfrm>
            <a:off x="1428728" y="2143116"/>
            <a:ext cx="6072230" cy="350919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4500594"/>
          </a:xfrm>
        </p:spPr>
        <p:txBody>
          <a:bodyPr/>
          <a:lstStyle/>
          <a:p>
            <a:pPr eaLnBrk="1" hangingPunct="1">
              <a:lnSpc>
                <a:spcPct val="125000"/>
              </a:lnSpc>
            </a:pPr>
            <a:r>
              <a:rPr lang="zh-CN" altLang="en-US" sz="2000" dirty="0" smtClean="0"/>
              <a:t>结构体类型允许程序员把一些分量聚合成一个整体，用一个变量表示。</a:t>
            </a:r>
          </a:p>
          <a:p>
            <a:pPr eaLnBrk="1" hangingPunct="1">
              <a:lnSpc>
                <a:spcPct val="125000"/>
              </a:lnSpc>
            </a:pPr>
            <a:r>
              <a:rPr lang="zh-CN" altLang="en-US" sz="2000" dirty="0" smtClean="0"/>
              <a:t>一个结构体的各个分量都有名字，把这些分量称为成员</a:t>
            </a:r>
            <a:r>
              <a:rPr lang="en-US" altLang="zh-CN" sz="2000" dirty="0" smtClean="0"/>
              <a:t>(member)</a:t>
            </a:r>
            <a:r>
              <a:rPr lang="zh-CN" altLang="en-US" sz="2000" dirty="0" smtClean="0"/>
              <a:t>。</a:t>
            </a:r>
          </a:p>
          <a:p>
            <a:pPr eaLnBrk="1" hangingPunct="1">
              <a:lnSpc>
                <a:spcPct val="125000"/>
              </a:lnSpc>
            </a:pPr>
            <a:r>
              <a:rPr lang="zh-CN" altLang="en-US" sz="2000" dirty="0" smtClean="0"/>
              <a:t>由于结构体的成员可以是各种类型的，程序员能创建适合于问题的数据聚合。</a:t>
            </a:r>
            <a:endParaRPr lang="en-US" altLang="zh-CN" sz="2000" dirty="0" smtClean="0"/>
          </a:p>
          <a:p>
            <a:pPr eaLnBrk="1" hangingPunct="1">
              <a:lnSpc>
                <a:spcPct val="125000"/>
              </a:lnSpc>
            </a:pPr>
            <a:r>
              <a:rPr lang="zh-CN" altLang="en-US" sz="2000" dirty="0" smtClean="0"/>
              <a:t>结构体的使用</a:t>
            </a:r>
            <a:endParaRPr lang="en-US" altLang="zh-CN" sz="2000" dirty="0" smtClean="0"/>
          </a:p>
          <a:p>
            <a:pPr lvl="1">
              <a:lnSpc>
                <a:spcPct val="120000"/>
              </a:lnSpc>
            </a:pPr>
            <a:r>
              <a:rPr lang="zh-CN" altLang="en-US" sz="1800" dirty="0" smtClean="0"/>
              <a:t>定义一个新的结构体类型 </a:t>
            </a:r>
          </a:p>
          <a:p>
            <a:pPr lvl="1">
              <a:lnSpc>
                <a:spcPct val="120000"/>
              </a:lnSpc>
            </a:pPr>
            <a:r>
              <a:rPr lang="zh-CN" altLang="en-US" sz="1800" dirty="0" smtClean="0"/>
              <a:t>定义新类型的变量 </a:t>
            </a:r>
          </a:p>
          <a:p>
            <a:pPr lvl="1">
              <a:lnSpc>
                <a:spcPct val="120000"/>
              </a:lnSpc>
            </a:pPr>
            <a:r>
              <a:rPr lang="zh-CN" altLang="en-US" sz="1800" dirty="0" smtClean="0"/>
              <a:t>访问结构体变量 </a:t>
            </a:r>
          </a:p>
          <a:p>
            <a:pPr lvl="1"/>
            <a:endParaRPr lang="en-US" altLang="zh-CN" dirty="0" smtClean="0"/>
          </a:p>
          <a:p>
            <a:pPr eaLnBrk="1" hangingPunct="1"/>
            <a:endParaRPr lang="zh-CN" altLang="en-US" dirty="0" smtClean="0"/>
          </a:p>
        </p:txBody>
      </p:sp>
      <p:sp>
        <p:nvSpPr>
          <p:cNvPr id="3" name="标题 2"/>
          <p:cNvSpPr>
            <a:spLocks noGrp="1"/>
          </p:cNvSpPr>
          <p:nvPr>
            <p:ph type="title"/>
          </p:nvPr>
        </p:nvSpPr>
        <p:spPr>
          <a:xfrm>
            <a:off x="457200" y="274638"/>
            <a:ext cx="8229600" cy="868346"/>
          </a:xfrm>
        </p:spPr>
        <p:txBody>
          <a:bodyPr>
            <a:normAutofit/>
          </a:bodyPr>
          <a:lstStyle/>
          <a:p>
            <a:r>
              <a:rPr lang="en-US" altLang="zh-CN" sz="4000" dirty="0" smtClean="0"/>
              <a:t>1.</a:t>
            </a:r>
            <a:r>
              <a:rPr lang="zh-CN" altLang="en-US" sz="4000" dirty="0" smtClean="0"/>
              <a:t>结构概述</a:t>
            </a:r>
            <a:endParaRPr lang="zh-CN" altLang="en-US" sz="40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6</a:t>
            </a:fld>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4500594"/>
          </a:xfrm>
        </p:spPr>
        <p:txBody>
          <a:bodyPr/>
          <a:lstStyle/>
          <a:p>
            <a:pPr eaLnBrk="1" hangingPunct="1">
              <a:lnSpc>
                <a:spcPct val="125000"/>
              </a:lnSpc>
            </a:pPr>
            <a:r>
              <a:rPr lang="zh-CN" altLang="en-US" dirty="0" smtClean="0"/>
              <a:t>结构体的定义</a:t>
            </a:r>
            <a:endParaRPr lang="en-US" altLang="zh-CN" dirty="0" smtClean="0"/>
          </a:p>
          <a:p>
            <a:pPr lvl="1">
              <a:lnSpc>
                <a:spcPct val="120000"/>
              </a:lnSpc>
            </a:pPr>
            <a:r>
              <a:rPr lang="zh-CN" altLang="en-US" dirty="0" smtClean="0"/>
              <a:t>定义结构体类型中包括哪些分量</a:t>
            </a:r>
          </a:p>
          <a:p>
            <a:pPr lvl="1">
              <a:lnSpc>
                <a:spcPct val="120000"/>
              </a:lnSpc>
            </a:pPr>
            <a:r>
              <a:rPr lang="zh-CN" altLang="en-US" dirty="0" smtClean="0"/>
              <a:t>格式：</a:t>
            </a:r>
          </a:p>
          <a:p>
            <a:pPr lvl="1" eaLnBrk="1" hangingPunct="1">
              <a:lnSpc>
                <a:spcPct val="120000"/>
              </a:lnSpc>
              <a:buFont typeface="Wingdings" pitchFamily="2" charset="2"/>
              <a:buNone/>
            </a:pPr>
            <a:r>
              <a:rPr lang="en-US" altLang="zh-CN" dirty="0" err="1" smtClean="0"/>
              <a:t>struct</a:t>
            </a:r>
            <a:r>
              <a:rPr lang="en-US" altLang="zh-CN" dirty="0" smtClean="0"/>
              <a:t> </a:t>
            </a:r>
            <a:r>
              <a:rPr lang="zh-CN" altLang="en-US" dirty="0" smtClean="0"/>
              <a:t>结构体类型名</a:t>
            </a:r>
            <a:endParaRPr lang="en-US" altLang="zh-CN" dirty="0" smtClean="0"/>
          </a:p>
          <a:p>
            <a:pPr lvl="1" eaLnBrk="1" hangingPunct="1">
              <a:lnSpc>
                <a:spcPct val="120000"/>
              </a:lnSpc>
              <a:buFont typeface="Wingdings" pitchFamily="2" charset="2"/>
              <a:buNone/>
            </a:pPr>
            <a:r>
              <a:rPr lang="en-US" altLang="zh-CN" dirty="0" smtClean="0"/>
              <a:t>{ </a:t>
            </a:r>
            <a:r>
              <a:rPr lang="zh-CN" altLang="en-US" dirty="0" smtClean="0"/>
              <a:t>字段声明；</a:t>
            </a:r>
            <a:endParaRPr lang="en-US" altLang="zh-CN" dirty="0" smtClean="0"/>
          </a:p>
          <a:p>
            <a:pPr lvl="1" eaLnBrk="1" hangingPunct="1">
              <a:lnSpc>
                <a:spcPct val="120000"/>
              </a:lnSpc>
              <a:buFont typeface="Wingdings" pitchFamily="2" charset="2"/>
              <a:buNone/>
            </a:pPr>
            <a:r>
              <a:rPr lang="en-US" altLang="zh-CN" dirty="0" smtClean="0"/>
              <a:t>	……</a:t>
            </a:r>
            <a:endParaRPr lang="zh-CN" altLang="en-US" dirty="0" smtClean="0"/>
          </a:p>
          <a:p>
            <a:pPr lvl="1" eaLnBrk="1" hangingPunct="1">
              <a:lnSpc>
                <a:spcPct val="120000"/>
              </a:lnSpc>
              <a:buFont typeface="Wingdings" pitchFamily="2" charset="2"/>
              <a:buNone/>
            </a:pPr>
            <a:r>
              <a:rPr lang="en-US" altLang="zh-CN" dirty="0" smtClean="0"/>
              <a:t>}</a:t>
            </a:r>
            <a:r>
              <a:rPr lang="zh-CN" altLang="en-US" dirty="0" smtClean="0"/>
              <a:t>；</a:t>
            </a:r>
          </a:p>
          <a:p>
            <a:pPr eaLnBrk="1" hangingPunct="1">
              <a:lnSpc>
                <a:spcPct val="125000"/>
              </a:lnSpc>
            </a:pPr>
            <a:endParaRPr lang="en-US" altLang="zh-CN" dirty="0" smtClean="0"/>
          </a:p>
          <a:p>
            <a:pPr eaLnBrk="1" hangingPunct="1"/>
            <a:endParaRPr lang="zh-CN" altLang="en-US" dirty="0" smtClean="0"/>
          </a:p>
        </p:txBody>
      </p:sp>
      <p:sp>
        <p:nvSpPr>
          <p:cNvPr id="3" name="标题 2"/>
          <p:cNvSpPr>
            <a:spLocks noGrp="1"/>
          </p:cNvSpPr>
          <p:nvPr>
            <p:ph type="title"/>
          </p:nvPr>
        </p:nvSpPr>
        <p:spPr>
          <a:xfrm>
            <a:off x="457200" y="274638"/>
            <a:ext cx="8229600" cy="868346"/>
          </a:xfrm>
        </p:spPr>
        <p:txBody>
          <a:bodyPr>
            <a:normAutofit/>
          </a:bodyPr>
          <a:lstStyle/>
          <a:p>
            <a:r>
              <a:rPr lang="en-US" altLang="zh-CN" sz="4000" dirty="0" smtClean="0"/>
              <a:t>1.</a:t>
            </a:r>
            <a:r>
              <a:rPr lang="zh-CN" altLang="en-US" sz="4000" dirty="0" smtClean="0"/>
              <a:t>结构概述</a:t>
            </a:r>
            <a:endParaRPr lang="zh-CN" altLang="en-US" sz="40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7</a:t>
            </a:fld>
            <a:endParaRPr lang="zh-CN" altLang="en-US" dirty="0"/>
          </a:p>
        </p:txBody>
      </p:sp>
      <p:sp>
        <p:nvSpPr>
          <p:cNvPr id="6" name="Rectangle 4"/>
          <p:cNvSpPr>
            <a:spLocks noChangeArrowheads="1"/>
          </p:cNvSpPr>
          <p:nvPr/>
        </p:nvSpPr>
        <p:spPr bwMode="auto">
          <a:xfrm>
            <a:off x="4643438" y="2285992"/>
            <a:ext cx="2871787" cy="3902075"/>
          </a:xfrm>
          <a:prstGeom prst="rect">
            <a:avLst/>
          </a:prstGeom>
          <a:noFill/>
          <a:ln w="12700" cap="sq" algn="ctr">
            <a:solidFill>
              <a:schemeClr val="tx1"/>
            </a:solidFill>
            <a:miter lim="800000"/>
            <a:headEnd type="none" w="sm" len="sm"/>
            <a:tailEnd type="none" w="sm" len="sm"/>
          </a:ln>
        </p:spPr>
        <p:txBody>
          <a:bodyPr wrap="none" anchor="ctr">
            <a:spAutoFit/>
          </a:bodyPr>
          <a:lstStyle/>
          <a:p>
            <a:pPr>
              <a:lnSpc>
                <a:spcPct val="130000"/>
              </a:lnSpc>
              <a:tabLst>
                <a:tab pos="5029200" algn="l"/>
              </a:tabLst>
            </a:pPr>
            <a:r>
              <a:rPr lang="zh-CN" altLang="en-US" sz="2400" b="1" dirty="0"/>
              <a:t>如：</a:t>
            </a:r>
          </a:p>
          <a:p>
            <a:pPr>
              <a:lnSpc>
                <a:spcPct val="130000"/>
              </a:lnSpc>
              <a:tabLst>
                <a:tab pos="5029200" algn="l"/>
              </a:tabLst>
            </a:pPr>
            <a:r>
              <a:rPr lang="en-US" altLang="zh-CN" sz="2400" b="1" dirty="0" err="1"/>
              <a:t>struct</a:t>
            </a:r>
            <a:r>
              <a:rPr lang="en-US" altLang="zh-CN" sz="2400" b="1" dirty="0"/>
              <a:t> </a:t>
            </a:r>
            <a:r>
              <a:rPr lang="en-US" altLang="zh-CN" sz="2400" b="1" dirty="0" err="1"/>
              <a:t>studentT</a:t>
            </a:r>
            <a:r>
              <a:rPr lang="en-US" altLang="zh-CN" sz="2400" b="1" dirty="0"/>
              <a:t> {</a:t>
            </a:r>
          </a:p>
          <a:p>
            <a:pPr>
              <a:lnSpc>
                <a:spcPct val="130000"/>
              </a:lnSpc>
              <a:tabLst>
                <a:tab pos="5029200" algn="l"/>
              </a:tabLst>
            </a:pPr>
            <a:r>
              <a:rPr lang="pt-BR" altLang="zh-CN" sz="2400" b="1" dirty="0"/>
              <a:t>     char  no[10];</a:t>
            </a:r>
          </a:p>
          <a:p>
            <a:pPr>
              <a:lnSpc>
                <a:spcPct val="130000"/>
              </a:lnSpc>
              <a:tabLst>
                <a:tab pos="5029200" algn="l"/>
              </a:tabLst>
            </a:pPr>
            <a:r>
              <a:rPr lang="pt-BR" altLang="zh-CN" sz="2400" b="1" dirty="0"/>
              <a:t>     char  name[10];</a:t>
            </a:r>
          </a:p>
          <a:p>
            <a:pPr>
              <a:lnSpc>
                <a:spcPct val="130000"/>
              </a:lnSpc>
              <a:tabLst>
                <a:tab pos="5029200" algn="l"/>
              </a:tabLst>
            </a:pPr>
            <a:r>
              <a:rPr lang="en-US" altLang="zh-CN" sz="2400" b="1" dirty="0"/>
              <a:t>     </a:t>
            </a:r>
            <a:r>
              <a:rPr lang="en-US" altLang="zh-CN" sz="2400" b="1" dirty="0" err="1"/>
              <a:t>int</a:t>
            </a:r>
            <a:r>
              <a:rPr lang="en-US" altLang="zh-CN" sz="2400" b="1" dirty="0"/>
              <a:t> </a:t>
            </a:r>
            <a:r>
              <a:rPr lang="en-US" altLang="zh-CN" sz="2400" b="1" dirty="0" err="1"/>
              <a:t>chinese</a:t>
            </a:r>
            <a:r>
              <a:rPr lang="en-US" altLang="zh-CN" sz="2400" b="1" dirty="0"/>
              <a:t>;</a:t>
            </a:r>
          </a:p>
          <a:p>
            <a:pPr>
              <a:lnSpc>
                <a:spcPct val="130000"/>
              </a:lnSpc>
              <a:tabLst>
                <a:tab pos="5029200" algn="l"/>
              </a:tabLst>
            </a:pPr>
            <a:r>
              <a:rPr lang="en-US" altLang="zh-CN" sz="2400" b="1" dirty="0"/>
              <a:t>     </a:t>
            </a:r>
            <a:r>
              <a:rPr lang="en-US" altLang="zh-CN" sz="2400" b="1" dirty="0" err="1"/>
              <a:t>int</a:t>
            </a:r>
            <a:r>
              <a:rPr lang="en-US" altLang="zh-CN" sz="2400" b="1" dirty="0"/>
              <a:t> math;</a:t>
            </a:r>
          </a:p>
          <a:p>
            <a:pPr>
              <a:lnSpc>
                <a:spcPct val="130000"/>
              </a:lnSpc>
              <a:tabLst>
                <a:tab pos="5029200" algn="l"/>
              </a:tabLst>
            </a:pPr>
            <a:r>
              <a:rPr lang="en-US" altLang="zh-CN" sz="2400" b="1" dirty="0"/>
              <a:t>     </a:t>
            </a:r>
            <a:r>
              <a:rPr lang="en-US" altLang="zh-CN" sz="2400" b="1" dirty="0" err="1"/>
              <a:t>int</a:t>
            </a:r>
            <a:r>
              <a:rPr lang="en-US" altLang="zh-CN" sz="2400" b="1" dirty="0"/>
              <a:t> </a:t>
            </a:r>
            <a:r>
              <a:rPr lang="en-US" altLang="zh-CN" sz="2400" b="1" dirty="0" err="1"/>
              <a:t>english</a:t>
            </a:r>
            <a:r>
              <a:rPr lang="en-US" altLang="zh-CN" sz="2400" b="1" dirty="0"/>
              <a:t>;</a:t>
            </a:r>
          </a:p>
          <a:p>
            <a:pPr>
              <a:lnSpc>
                <a:spcPct val="130000"/>
              </a:lnSpc>
              <a:tabLst>
                <a:tab pos="5029200" algn="l"/>
              </a:tabLst>
            </a:pPr>
            <a:r>
              <a:rPr lang="en-US" altLang="zh-CN" sz="2400" b="1" dirty="0"/>
              <a:t>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5072098"/>
          </a:xfrm>
        </p:spPr>
        <p:txBody>
          <a:bodyPr/>
          <a:lstStyle/>
          <a:p>
            <a:pPr eaLnBrk="1" hangingPunct="1">
              <a:lnSpc>
                <a:spcPct val="125000"/>
              </a:lnSpc>
            </a:pPr>
            <a:r>
              <a:rPr lang="zh-CN" altLang="en-US" dirty="0" smtClean="0"/>
              <a:t>结构体定义要注意：</a:t>
            </a:r>
            <a:endParaRPr lang="en-US" altLang="zh-CN" dirty="0" smtClean="0"/>
          </a:p>
          <a:p>
            <a:pPr lvl="1">
              <a:lnSpc>
                <a:spcPct val="130000"/>
              </a:lnSpc>
            </a:pPr>
            <a:r>
              <a:rPr lang="zh-CN" altLang="en-US" dirty="0" smtClean="0"/>
              <a:t>字段名可与程序中的变量名相同 </a:t>
            </a:r>
          </a:p>
          <a:p>
            <a:pPr lvl="1">
              <a:lnSpc>
                <a:spcPct val="130000"/>
              </a:lnSpc>
            </a:pPr>
            <a:r>
              <a:rPr lang="zh-CN" altLang="en-US" dirty="0" smtClean="0"/>
              <a:t>在不同的结构体中可以有相同的字段名 </a:t>
            </a:r>
          </a:p>
          <a:p>
            <a:pPr lvl="1">
              <a:lnSpc>
                <a:spcPct val="130000"/>
              </a:lnSpc>
            </a:pPr>
            <a:r>
              <a:rPr lang="zh-CN" altLang="en-US" dirty="0" smtClean="0"/>
              <a:t>结构体成员的类型可以是任意类型，当然也可以是结构体类型</a:t>
            </a:r>
            <a:endParaRPr lang="en-US" altLang="zh-CN" dirty="0" smtClean="0"/>
          </a:p>
          <a:p>
            <a:pPr>
              <a:lnSpc>
                <a:spcPct val="115000"/>
              </a:lnSpc>
              <a:buNone/>
            </a:pPr>
            <a:r>
              <a:rPr lang="en-US" altLang="zh-CN" sz="1800" dirty="0" smtClean="0"/>
              <a:t>	</a:t>
            </a:r>
            <a:r>
              <a:rPr lang="en-US" altLang="zh-CN" sz="1800" dirty="0" err="1" smtClean="0"/>
              <a:t>struct</a:t>
            </a:r>
            <a:r>
              <a:rPr lang="en-US" altLang="zh-CN" sz="1800" dirty="0" smtClean="0"/>
              <a:t> </a:t>
            </a:r>
            <a:r>
              <a:rPr lang="en-US" altLang="zh-CN" sz="1800" dirty="0" err="1" smtClean="0"/>
              <a:t>dateT</a:t>
            </a:r>
            <a:endParaRPr lang="en-US" altLang="zh-CN" sz="1800" dirty="0" smtClean="0"/>
          </a:p>
          <a:p>
            <a:pPr>
              <a:lnSpc>
                <a:spcPct val="115000"/>
              </a:lnSpc>
              <a:buNone/>
            </a:pPr>
            <a:r>
              <a:rPr lang="en-US" altLang="zh-CN" sz="1800" dirty="0" smtClean="0"/>
              <a:t>	{	</a:t>
            </a:r>
            <a:r>
              <a:rPr lang="en-US" altLang="zh-CN" sz="1800" dirty="0" err="1" smtClean="0"/>
              <a:t>int</a:t>
            </a:r>
            <a:r>
              <a:rPr lang="en-US" altLang="zh-CN" sz="1800" dirty="0" smtClean="0"/>
              <a:t> month;</a:t>
            </a:r>
          </a:p>
          <a:p>
            <a:pPr>
              <a:lnSpc>
                <a:spcPct val="115000"/>
              </a:lnSpc>
              <a:buNone/>
            </a:pPr>
            <a:r>
              <a:rPr lang="en-US" altLang="zh-CN" sz="1800" dirty="0" smtClean="0"/>
              <a:t>		</a:t>
            </a:r>
            <a:r>
              <a:rPr lang="en-US" altLang="zh-CN" sz="1800" dirty="0" err="1" smtClean="0"/>
              <a:t>int</a:t>
            </a:r>
            <a:r>
              <a:rPr lang="en-US" altLang="zh-CN" sz="1800" dirty="0" smtClean="0"/>
              <a:t> day;</a:t>
            </a:r>
          </a:p>
          <a:p>
            <a:pPr>
              <a:lnSpc>
                <a:spcPct val="115000"/>
              </a:lnSpc>
              <a:buNone/>
            </a:pPr>
            <a:r>
              <a:rPr lang="en-US" altLang="zh-CN" sz="1800" dirty="0" smtClean="0"/>
              <a:t>		</a:t>
            </a:r>
            <a:r>
              <a:rPr lang="en-US" altLang="zh-CN" sz="1800" dirty="0" err="1" smtClean="0"/>
              <a:t>int</a:t>
            </a:r>
            <a:r>
              <a:rPr lang="en-US" altLang="zh-CN" sz="1800" dirty="0" smtClean="0"/>
              <a:t> year;</a:t>
            </a:r>
          </a:p>
          <a:p>
            <a:pPr>
              <a:lnSpc>
                <a:spcPct val="115000"/>
              </a:lnSpc>
              <a:buNone/>
            </a:pPr>
            <a:r>
              <a:rPr lang="en-US" altLang="zh-CN" sz="1800" dirty="0" smtClean="0"/>
              <a:t>	};</a:t>
            </a:r>
          </a:p>
          <a:p>
            <a:pPr>
              <a:lnSpc>
                <a:spcPct val="115000"/>
              </a:lnSpc>
              <a:buNone/>
            </a:pPr>
            <a:r>
              <a:rPr lang="en-US" altLang="zh-CN" sz="1800" dirty="0" smtClean="0"/>
              <a:t>	</a:t>
            </a:r>
            <a:r>
              <a:rPr lang="en-US" altLang="zh-CN" sz="1800" dirty="0" err="1" smtClean="0"/>
              <a:t>struct</a:t>
            </a:r>
            <a:r>
              <a:rPr lang="en-US" altLang="zh-CN" sz="1800" dirty="0" smtClean="0"/>
              <a:t> </a:t>
            </a:r>
            <a:r>
              <a:rPr lang="en-US" altLang="zh-CN" sz="1800" dirty="0" err="1" smtClean="0"/>
              <a:t>studentT</a:t>
            </a:r>
            <a:endParaRPr lang="en-US" altLang="zh-CN" sz="1800" dirty="0" smtClean="0"/>
          </a:p>
          <a:p>
            <a:pPr>
              <a:lnSpc>
                <a:spcPct val="115000"/>
              </a:lnSpc>
              <a:buNone/>
            </a:pPr>
            <a:r>
              <a:rPr lang="en-US" altLang="zh-CN" sz="1800" dirty="0" smtClean="0"/>
              <a:t>	{	...</a:t>
            </a:r>
          </a:p>
          <a:p>
            <a:pPr>
              <a:lnSpc>
                <a:spcPct val="115000"/>
              </a:lnSpc>
              <a:buNone/>
            </a:pPr>
            <a:r>
              <a:rPr lang="en-US" altLang="zh-CN" sz="1800" dirty="0" smtClean="0"/>
              <a:t>		</a:t>
            </a:r>
            <a:r>
              <a:rPr lang="en-US" altLang="zh-CN" sz="1800" dirty="0" err="1" smtClean="0"/>
              <a:t>dateT</a:t>
            </a:r>
            <a:r>
              <a:rPr lang="en-US" altLang="zh-CN" sz="1800" dirty="0" smtClean="0"/>
              <a:t> birthday;</a:t>
            </a:r>
          </a:p>
          <a:p>
            <a:pPr>
              <a:lnSpc>
                <a:spcPct val="115000"/>
              </a:lnSpc>
            </a:pPr>
            <a:r>
              <a:rPr lang="en-US" altLang="zh-CN" sz="1800" dirty="0" smtClean="0"/>
              <a:t>}; </a:t>
            </a:r>
          </a:p>
          <a:p>
            <a:pPr lvl="1">
              <a:lnSpc>
                <a:spcPct val="130000"/>
              </a:lnSpc>
              <a:buNone/>
            </a:pPr>
            <a:endParaRPr lang="zh-CN" altLang="en-US" dirty="0" smtClean="0"/>
          </a:p>
          <a:p>
            <a:pPr eaLnBrk="1" hangingPunct="1">
              <a:lnSpc>
                <a:spcPct val="125000"/>
              </a:lnSpc>
            </a:pPr>
            <a:endParaRPr lang="en-US" altLang="zh-CN" dirty="0" smtClean="0"/>
          </a:p>
          <a:p>
            <a:pPr eaLnBrk="1" hangingPunct="1"/>
            <a:endParaRPr lang="zh-CN" altLang="en-US" dirty="0" smtClean="0"/>
          </a:p>
        </p:txBody>
      </p:sp>
      <p:sp>
        <p:nvSpPr>
          <p:cNvPr id="3" name="标题 2"/>
          <p:cNvSpPr>
            <a:spLocks noGrp="1"/>
          </p:cNvSpPr>
          <p:nvPr>
            <p:ph type="title"/>
          </p:nvPr>
        </p:nvSpPr>
        <p:spPr>
          <a:xfrm>
            <a:off x="457200" y="274638"/>
            <a:ext cx="8229600" cy="868346"/>
          </a:xfrm>
        </p:spPr>
        <p:txBody>
          <a:bodyPr>
            <a:normAutofit/>
          </a:bodyPr>
          <a:lstStyle/>
          <a:p>
            <a:r>
              <a:rPr lang="en-US" altLang="zh-CN" sz="4000" dirty="0" smtClean="0"/>
              <a:t>1.</a:t>
            </a:r>
            <a:r>
              <a:rPr lang="zh-CN" altLang="en-US" sz="4000" dirty="0" smtClean="0"/>
              <a:t>结构概述</a:t>
            </a:r>
            <a:endParaRPr lang="zh-CN" altLang="en-US" sz="40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8</a:t>
            </a:fld>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5072098"/>
          </a:xfrm>
        </p:spPr>
        <p:txBody>
          <a:bodyPr/>
          <a:lstStyle/>
          <a:p>
            <a:pPr eaLnBrk="1" hangingPunct="1">
              <a:lnSpc>
                <a:spcPct val="125000"/>
              </a:lnSpc>
            </a:pPr>
            <a:r>
              <a:rPr lang="zh-CN" altLang="en-US" dirty="0" smtClean="0"/>
              <a:t>结构体变量的定义</a:t>
            </a:r>
            <a:endParaRPr lang="en-US" altLang="zh-CN" dirty="0" smtClean="0"/>
          </a:p>
          <a:p>
            <a:pPr lvl="1"/>
            <a:r>
              <a:rPr lang="zh-CN" altLang="en-US" dirty="0" smtClean="0"/>
              <a:t>结构体变量的定义和普通的变量定义一样。如定义了结构体类型</a:t>
            </a:r>
            <a:r>
              <a:rPr lang="en-US" altLang="zh-CN" dirty="0" err="1" smtClean="0"/>
              <a:t>studentT</a:t>
            </a:r>
            <a:r>
              <a:rPr lang="zh-CN" altLang="en-US" dirty="0" smtClean="0"/>
              <a:t>，就可以定义结构体变量：</a:t>
            </a:r>
          </a:p>
          <a:p>
            <a:pPr lvl="1"/>
            <a:r>
              <a:rPr lang="zh-CN" altLang="en-US" dirty="0" smtClean="0"/>
              <a:t>一旦定义了一个结构体类型的变量，系统在分配内存时就会分配一块连续的空间，依次存放它的每一个分量。这块空间总的名字就是结构体变量的名字。内部还有各自的名字 </a:t>
            </a:r>
          </a:p>
          <a:p>
            <a:pPr>
              <a:lnSpc>
                <a:spcPct val="125000"/>
              </a:lnSpc>
              <a:buNone/>
            </a:pPr>
            <a:r>
              <a:rPr lang="en-US" altLang="zh-CN" dirty="0" smtClean="0"/>
              <a:t>	</a:t>
            </a:r>
            <a:r>
              <a:rPr lang="en-US" altLang="zh-CN" dirty="0" err="1" smtClean="0"/>
              <a:t>studentT</a:t>
            </a:r>
            <a:r>
              <a:rPr lang="en-US" altLang="zh-CN" dirty="0" smtClean="0"/>
              <a:t>  student1;</a:t>
            </a:r>
          </a:p>
          <a:p>
            <a:pPr eaLnBrk="1" hangingPunct="1">
              <a:lnSpc>
                <a:spcPct val="125000"/>
              </a:lnSpc>
            </a:pPr>
            <a:endParaRPr lang="en-US" altLang="zh-CN" dirty="0" smtClean="0"/>
          </a:p>
          <a:p>
            <a:pPr eaLnBrk="1" hangingPunct="1">
              <a:lnSpc>
                <a:spcPct val="125000"/>
              </a:lnSpc>
            </a:pPr>
            <a:endParaRPr lang="en-US" altLang="zh-CN" dirty="0" smtClean="0"/>
          </a:p>
          <a:p>
            <a:pPr eaLnBrk="1" hangingPunct="1">
              <a:lnSpc>
                <a:spcPct val="125000"/>
              </a:lnSpc>
            </a:pPr>
            <a:endParaRPr lang="en-US" altLang="zh-CN" dirty="0" smtClean="0"/>
          </a:p>
          <a:p>
            <a:pPr eaLnBrk="1" hangingPunct="1">
              <a:lnSpc>
                <a:spcPct val="125000"/>
              </a:lnSpc>
            </a:pPr>
            <a:r>
              <a:rPr lang="zh-CN" altLang="en-US" dirty="0" smtClean="0"/>
              <a:t>结构体变量的初始化</a:t>
            </a:r>
            <a:endParaRPr lang="en-US" altLang="zh-CN" dirty="0" smtClean="0"/>
          </a:p>
          <a:p>
            <a:pPr>
              <a:lnSpc>
                <a:spcPct val="120000"/>
              </a:lnSpc>
              <a:buNone/>
            </a:pPr>
            <a:r>
              <a:rPr lang="en-US" altLang="zh-CN" b="1" dirty="0" smtClean="0">
                <a:latin typeface="Times New Roman" pitchFamily="18" charset="0"/>
                <a:ea typeface="楷体_GB2312" pitchFamily="49" charset="-122"/>
              </a:rPr>
              <a:t>		</a:t>
            </a:r>
            <a:r>
              <a:rPr lang="en-US" altLang="zh-CN" sz="2000" b="1" dirty="0" err="1" smtClean="0">
                <a:latin typeface="Times New Roman" pitchFamily="18" charset="0"/>
                <a:ea typeface="楷体_GB2312" pitchFamily="49" charset="-122"/>
              </a:rPr>
              <a:t>studentT</a:t>
            </a:r>
            <a:r>
              <a:rPr lang="en-US" altLang="zh-CN" sz="2000" b="1" dirty="0" smtClean="0">
                <a:latin typeface="Times New Roman" pitchFamily="18" charset="0"/>
                <a:ea typeface="楷体_GB2312" pitchFamily="49" charset="-122"/>
              </a:rPr>
              <a:t>  student1={“00001”</a:t>
            </a:r>
            <a:r>
              <a:rPr lang="zh-CN" altLang="en-US" sz="2000" b="1" dirty="0" smtClean="0">
                <a:latin typeface="Times New Roman" pitchFamily="18" charset="0"/>
                <a:ea typeface="楷体_GB2312" pitchFamily="49" charset="-122"/>
              </a:rPr>
              <a:t>，“张三” ，</a:t>
            </a:r>
            <a:r>
              <a:rPr lang="en-US" altLang="zh-CN" sz="2000" b="1" dirty="0" smtClean="0">
                <a:latin typeface="Times New Roman" pitchFamily="18" charset="0"/>
                <a:ea typeface="楷体_GB2312" pitchFamily="49" charset="-122"/>
              </a:rPr>
              <a:t>87</a:t>
            </a:r>
            <a:r>
              <a:rPr lang="zh-CN" altLang="en-US" sz="2000" b="1" dirty="0" smtClean="0">
                <a:latin typeface="Times New Roman" pitchFamily="18" charset="0"/>
                <a:ea typeface="楷体_GB2312" pitchFamily="49" charset="-122"/>
              </a:rPr>
              <a:t>，</a:t>
            </a:r>
            <a:r>
              <a:rPr lang="en-US" altLang="zh-CN" sz="2000" b="1" dirty="0" smtClean="0">
                <a:latin typeface="Times New Roman" pitchFamily="18" charset="0"/>
                <a:ea typeface="楷体_GB2312" pitchFamily="49" charset="-122"/>
              </a:rPr>
              <a:t>90</a:t>
            </a:r>
            <a:r>
              <a:rPr lang="zh-CN" altLang="en-US" sz="2000" b="1" dirty="0" smtClean="0">
                <a:latin typeface="Times New Roman" pitchFamily="18" charset="0"/>
                <a:ea typeface="楷体_GB2312" pitchFamily="49" charset="-122"/>
              </a:rPr>
              <a:t>，</a:t>
            </a:r>
            <a:r>
              <a:rPr lang="en-US" altLang="zh-CN" sz="2000" b="1" dirty="0" smtClean="0">
                <a:latin typeface="Times New Roman" pitchFamily="18" charset="0"/>
                <a:ea typeface="楷体_GB2312" pitchFamily="49" charset="-122"/>
              </a:rPr>
              <a:t>77}</a:t>
            </a:r>
            <a:r>
              <a:rPr lang="zh-CN" altLang="en-US" sz="2000" b="1" dirty="0" smtClean="0">
                <a:latin typeface="Times New Roman" pitchFamily="18" charset="0"/>
                <a:ea typeface="楷体_GB2312" pitchFamily="49" charset="-122"/>
              </a:rPr>
              <a:t>；</a:t>
            </a:r>
            <a:r>
              <a:rPr lang="zh-CN" altLang="en-US" sz="2000" b="1" dirty="0" smtClean="0">
                <a:latin typeface="Times New Roman" pitchFamily="18" charset="0"/>
              </a:rPr>
              <a:t> </a:t>
            </a:r>
            <a:endParaRPr lang="zh-CN" altLang="en-US" b="1" dirty="0" smtClean="0">
              <a:latin typeface="Times New Roman" pitchFamily="18" charset="0"/>
            </a:endParaRPr>
          </a:p>
          <a:p>
            <a:pPr>
              <a:lnSpc>
                <a:spcPct val="125000"/>
              </a:lnSpc>
              <a:buNone/>
            </a:pPr>
            <a:endParaRPr lang="en-US" altLang="zh-CN" dirty="0" smtClean="0"/>
          </a:p>
          <a:p>
            <a:pPr eaLnBrk="1" hangingPunct="1">
              <a:lnSpc>
                <a:spcPct val="125000"/>
              </a:lnSpc>
            </a:pPr>
            <a:endParaRPr lang="en-US" altLang="zh-CN" dirty="0" smtClean="0"/>
          </a:p>
          <a:p>
            <a:pPr eaLnBrk="1" hangingPunct="1"/>
            <a:endParaRPr lang="zh-CN" altLang="en-US" dirty="0" smtClean="0"/>
          </a:p>
        </p:txBody>
      </p:sp>
      <p:sp>
        <p:nvSpPr>
          <p:cNvPr id="3" name="标题 2"/>
          <p:cNvSpPr>
            <a:spLocks noGrp="1"/>
          </p:cNvSpPr>
          <p:nvPr>
            <p:ph type="title"/>
          </p:nvPr>
        </p:nvSpPr>
        <p:spPr>
          <a:xfrm>
            <a:off x="457200" y="274638"/>
            <a:ext cx="8229600" cy="868346"/>
          </a:xfrm>
        </p:spPr>
        <p:txBody>
          <a:bodyPr>
            <a:normAutofit/>
          </a:bodyPr>
          <a:lstStyle/>
          <a:p>
            <a:r>
              <a:rPr lang="en-US" altLang="zh-CN" sz="4000" dirty="0" smtClean="0"/>
              <a:t>1.</a:t>
            </a:r>
            <a:r>
              <a:rPr lang="zh-CN" altLang="en-US" sz="4000" dirty="0" smtClean="0"/>
              <a:t>结构概述</a:t>
            </a:r>
            <a:endParaRPr lang="zh-CN" altLang="en-US" sz="40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9</a:t>
            </a:fld>
            <a:endParaRPr lang="zh-CN" altLang="en-US" dirty="0"/>
          </a:p>
        </p:txBody>
      </p:sp>
      <p:grpSp>
        <p:nvGrpSpPr>
          <p:cNvPr id="4" name="Group 13"/>
          <p:cNvGrpSpPr>
            <a:grpSpLocks/>
          </p:cNvGrpSpPr>
          <p:nvPr/>
        </p:nvGrpSpPr>
        <p:grpSpPr bwMode="auto">
          <a:xfrm>
            <a:off x="857224" y="3857628"/>
            <a:ext cx="7550152" cy="1079500"/>
            <a:chOff x="560" y="3256"/>
            <a:chExt cx="4576" cy="680"/>
          </a:xfrm>
        </p:grpSpPr>
        <p:sp>
          <p:nvSpPr>
            <p:cNvPr id="7" name="Rectangle 4"/>
            <p:cNvSpPr>
              <a:spLocks noChangeArrowheads="1"/>
            </p:cNvSpPr>
            <p:nvPr/>
          </p:nvSpPr>
          <p:spPr bwMode="auto">
            <a:xfrm>
              <a:off x="1360" y="3256"/>
              <a:ext cx="3776" cy="680"/>
            </a:xfrm>
            <a:prstGeom prst="rect">
              <a:avLst/>
            </a:prstGeom>
            <a:noFill/>
            <a:ln w="9525">
              <a:solidFill>
                <a:schemeClr val="tx1"/>
              </a:solidFill>
              <a:miter lim="800000"/>
              <a:headEnd/>
              <a:tailEnd/>
            </a:ln>
          </p:spPr>
          <p:txBody>
            <a:bodyPr/>
            <a:lstStyle/>
            <a:p>
              <a:pPr algn="just"/>
              <a:r>
                <a:rPr lang="en-US" altLang="zh-CN" sz="2400" b="1">
                  <a:latin typeface="Times New Roman" pitchFamily="18" charset="0"/>
                </a:rPr>
                <a:t> </a:t>
              </a:r>
              <a:endParaRPr lang="en-US" altLang="zh-CN" sz="2400" b="1">
                <a:solidFill>
                  <a:schemeClr val="bg2"/>
                </a:solidFill>
              </a:endParaRPr>
            </a:p>
          </p:txBody>
        </p:sp>
        <p:sp>
          <p:nvSpPr>
            <p:cNvPr id="8" name="Text Box 6"/>
            <p:cNvSpPr txBox="1">
              <a:spLocks noChangeArrowheads="1"/>
            </p:cNvSpPr>
            <p:nvPr/>
          </p:nvSpPr>
          <p:spPr bwMode="auto">
            <a:xfrm>
              <a:off x="4296" y="3404"/>
              <a:ext cx="704" cy="258"/>
            </a:xfrm>
            <a:prstGeom prst="rect">
              <a:avLst/>
            </a:prstGeom>
            <a:noFill/>
            <a:ln w="12700" cap="sq" algn="ctr">
              <a:solidFill>
                <a:schemeClr val="tx1"/>
              </a:solidFill>
              <a:miter lim="800000"/>
              <a:headEnd type="none" w="sm" len="sm"/>
              <a:tailEnd type="none" w="sm" len="sm"/>
            </a:ln>
          </p:spPr>
          <p:txBody>
            <a:bodyPr>
              <a:spAutoFit/>
            </a:bodyPr>
            <a:lstStyle/>
            <a:p>
              <a:pPr>
                <a:spcBef>
                  <a:spcPct val="50000"/>
                </a:spcBef>
              </a:pPr>
              <a:r>
                <a:rPr kumimoji="1" lang="en-US" altLang="zh-CN" sz="2000" b="1">
                  <a:ea typeface="黑体" pitchFamily="2" charset="-122"/>
                </a:rPr>
                <a:t>english</a:t>
              </a:r>
            </a:p>
          </p:txBody>
        </p:sp>
        <p:sp>
          <p:nvSpPr>
            <p:cNvPr id="9" name="Text Box 7"/>
            <p:cNvSpPr txBox="1">
              <a:spLocks noChangeArrowheads="1"/>
            </p:cNvSpPr>
            <p:nvPr/>
          </p:nvSpPr>
          <p:spPr bwMode="auto">
            <a:xfrm>
              <a:off x="3624" y="3404"/>
              <a:ext cx="568" cy="258"/>
            </a:xfrm>
            <a:prstGeom prst="rect">
              <a:avLst/>
            </a:prstGeom>
            <a:noFill/>
            <a:ln w="12700" cap="sq" algn="ctr">
              <a:solidFill>
                <a:schemeClr val="tx1"/>
              </a:solidFill>
              <a:miter lim="800000"/>
              <a:headEnd type="none" w="sm" len="sm"/>
              <a:tailEnd type="none" w="sm" len="sm"/>
            </a:ln>
          </p:spPr>
          <p:txBody>
            <a:bodyPr>
              <a:spAutoFit/>
            </a:bodyPr>
            <a:lstStyle/>
            <a:p>
              <a:pPr>
                <a:spcBef>
                  <a:spcPct val="50000"/>
                </a:spcBef>
              </a:pPr>
              <a:r>
                <a:rPr kumimoji="1" lang="en-US" altLang="zh-CN" sz="2000" b="1">
                  <a:ea typeface="黑体" pitchFamily="2" charset="-122"/>
                </a:rPr>
                <a:t>math</a:t>
              </a:r>
            </a:p>
          </p:txBody>
        </p:sp>
        <p:sp>
          <p:nvSpPr>
            <p:cNvPr id="10" name="Text Box 8"/>
            <p:cNvSpPr txBox="1">
              <a:spLocks noChangeArrowheads="1"/>
            </p:cNvSpPr>
            <p:nvPr/>
          </p:nvSpPr>
          <p:spPr bwMode="auto">
            <a:xfrm>
              <a:off x="2822" y="3439"/>
              <a:ext cx="720" cy="258"/>
            </a:xfrm>
            <a:prstGeom prst="rect">
              <a:avLst/>
            </a:prstGeom>
            <a:noFill/>
            <a:ln w="12700" cap="sq" algn="ctr">
              <a:solidFill>
                <a:schemeClr val="tx1"/>
              </a:solidFill>
              <a:miter lim="800000"/>
              <a:headEnd type="none" w="sm" len="sm"/>
              <a:tailEnd type="none" w="sm" len="sm"/>
            </a:ln>
          </p:spPr>
          <p:txBody>
            <a:bodyPr wrap="none">
              <a:spAutoFit/>
            </a:bodyPr>
            <a:lstStyle/>
            <a:p>
              <a:r>
                <a:rPr kumimoji="1" lang="en-US" altLang="zh-CN" sz="2000" b="1">
                  <a:ea typeface="黑体" pitchFamily="2" charset="-122"/>
                </a:rPr>
                <a:t>chinese</a:t>
              </a:r>
            </a:p>
          </p:txBody>
        </p:sp>
        <p:sp>
          <p:nvSpPr>
            <p:cNvPr id="11" name="Text Box 9"/>
            <p:cNvSpPr txBox="1">
              <a:spLocks noChangeArrowheads="1"/>
            </p:cNvSpPr>
            <p:nvPr/>
          </p:nvSpPr>
          <p:spPr bwMode="auto">
            <a:xfrm>
              <a:off x="2096" y="3439"/>
              <a:ext cx="568" cy="258"/>
            </a:xfrm>
            <a:prstGeom prst="rect">
              <a:avLst/>
            </a:prstGeom>
            <a:noFill/>
            <a:ln w="12700" cap="sq" algn="ctr">
              <a:solidFill>
                <a:schemeClr val="tx1"/>
              </a:solidFill>
              <a:miter lim="800000"/>
              <a:headEnd type="none" w="sm" len="sm"/>
              <a:tailEnd type="none" w="sm" len="sm"/>
            </a:ln>
          </p:spPr>
          <p:txBody>
            <a:bodyPr>
              <a:spAutoFit/>
            </a:bodyPr>
            <a:lstStyle/>
            <a:p>
              <a:pPr>
                <a:spcBef>
                  <a:spcPct val="50000"/>
                </a:spcBef>
              </a:pPr>
              <a:r>
                <a:rPr kumimoji="1" lang="en-US" altLang="zh-CN" sz="2000" b="1">
                  <a:ea typeface="黑体" pitchFamily="2" charset="-122"/>
                </a:rPr>
                <a:t>name</a:t>
              </a:r>
            </a:p>
          </p:txBody>
        </p:sp>
        <p:sp>
          <p:nvSpPr>
            <p:cNvPr id="12" name="Text Box 10"/>
            <p:cNvSpPr txBox="1">
              <a:spLocks noChangeArrowheads="1"/>
            </p:cNvSpPr>
            <p:nvPr/>
          </p:nvSpPr>
          <p:spPr bwMode="auto">
            <a:xfrm>
              <a:off x="1584" y="3439"/>
              <a:ext cx="371" cy="258"/>
            </a:xfrm>
            <a:prstGeom prst="rect">
              <a:avLst/>
            </a:prstGeom>
            <a:noFill/>
            <a:ln w="12700" cap="sq" algn="ctr">
              <a:solidFill>
                <a:schemeClr val="tx1"/>
              </a:solidFill>
              <a:miter lim="800000"/>
              <a:headEnd type="none" w="sm" len="sm"/>
              <a:tailEnd type="none" w="sm" len="sm"/>
            </a:ln>
          </p:spPr>
          <p:txBody>
            <a:bodyPr wrap="square">
              <a:spAutoFit/>
            </a:bodyPr>
            <a:lstStyle/>
            <a:p>
              <a:pPr>
                <a:spcBef>
                  <a:spcPct val="50000"/>
                </a:spcBef>
              </a:pPr>
              <a:r>
                <a:rPr kumimoji="1" lang="en-US" altLang="zh-CN" sz="2000">
                  <a:ea typeface="黑体" pitchFamily="2" charset="-122"/>
                </a:rPr>
                <a:t>no</a:t>
              </a:r>
            </a:p>
          </p:txBody>
        </p:sp>
        <p:sp>
          <p:nvSpPr>
            <p:cNvPr id="13" name="Text Box 12"/>
            <p:cNvSpPr txBox="1">
              <a:spLocks noChangeArrowheads="1"/>
            </p:cNvSpPr>
            <p:nvPr/>
          </p:nvSpPr>
          <p:spPr bwMode="auto">
            <a:xfrm>
              <a:off x="560" y="3481"/>
              <a:ext cx="800" cy="250"/>
            </a:xfrm>
            <a:prstGeom prst="rect">
              <a:avLst/>
            </a:prstGeom>
            <a:noFill/>
            <a:ln w="12700" cap="sq" algn="ctr">
              <a:noFill/>
              <a:miter lim="800000"/>
              <a:headEnd type="none" w="sm" len="sm"/>
              <a:tailEnd type="none" w="sm" len="sm"/>
            </a:ln>
          </p:spPr>
          <p:txBody>
            <a:bodyPr>
              <a:spAutoFit/>
            </a:bodyPr>
            <a:lstStyle/>
            <a:p>
              <a:pPr>
                <a:spcBef>
                  <a:spcPct val="50000"/>
                </a:spcBef>
              </a:pPr>
              <a:r>
                <a:rPr kumimoji="1" lang="en-US" altLang="zh-CN" sz="2000" b="1" dirty="0">
                  <a:ea typeface="黑体" pitchFamily="2" charset="-122"/>
                </a:rPr>
                <a:t>student1</a:t>
              </a:r>
            </a:p>
          </p:txBody>
        </p:sp>
      </p:gr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Concourse</Template>
  <TotalTime>1209</TotalTime>
  <Words>4332</Words>
  <Application>Microsoft Office PowerPoint</Application>
  <PresentationFormat>全屏显示(4:3)</PresentationFormat>
  <Paragraphs>812</Paragraphs>
  <Slides>57</Slides>
  <Notes>0</Notes>
  <HiddenSlides>0</HiddenSlides>
  <MMClips>0</MMClips>
  <ScaleCrop>false</ScaleCrop>
  <HeadingPairs>
    <vt:vector size="4" baseType="variant">
      <vt:variant>
        <vt:lpstr>主题</vt:lpstr>
      </vt:variant>
      <vt:variant>
        <vt:i4>1</vt:i4>
      </vt:variant>
      <vt:variant>
        <vt:lpstr>幻灯片标题</vt:lpstr>
      </vt:variant>
      <vt:variant>
        <vt:i4>57</vt:i4>
      </vt:variant>
    </vt:vector>
  </HeadingPairs>
  <TitlesOfParts>
    <vt:vector size="58" baseType="lpstr">
      <vt:lpstr>聚合</vt:lpstr>
      <vt:lpstr>面向对象程序设计</vt:lpstr>
      <vt:lpstr>本章主要内容</vt:lpstr>
      <vt:lpstr>1.结构概述</vt:lpstr>
      <vt:lpstr>1.结构概述</vt:lpstr>
      <vt:lpstr>1.结构概述</vt:lpstr>
      <vt:lpstr>1.结构概述</vt:lpstr>
      <vt:lpstr>1.结构概述</vt:lpstr>
      <vt:lpstr>1.结构概述</vt:lpstr>
      <vt:lpstr>1.结构概述</vt:lpstr>
      <vt:lpstr>1.结构概述</vt:lpstr>
      <vt:lpstr>1.结构概述</vt:lpstr>
      <vt:lpstr>1.结构概述</vt:lpstr>
      <vt:lpstr>1.结构概述</vt:lpstr>
      <vt:lpstr>1.结构概述</vt:lpstr>
      <vt:lpstr>1.结构概述</vt:lpstr>
      <vt:lpstr>2.结构体与指针</vt:lpstr>
      <vt:lpstr>2.结构体与指针</vt:lpstr>
      <vt:lpstr>1.结构概述</vt:lpstr>
      <vt:lpstr>3.结构体与数组</vt:lpstr>
      <vt:lpstr>3.结构体与数组</vt:lpstr>
      <vt:lpstr>4.结构体与参数传递</vt:lpstr>
      <vt:lpstr>4.结构体与参数传递</vt:lpstr>
      <vt:lpstr>面向对象程序设计</vt:lpstr>
      <vt:lpstr>本章主要内容</vt:lpstr>
      <vt:lpstr>1.计算机程序设计语言的发展</vt:lpstr>
      <vt:lpstr>1.计算机程序设计语言的发展</vt:lpstr>
      <vt:lpstr>2.面向过程的程序设计</vt:lpstr>
      <vt:lpstr>2.面向过程的程序设计</vt:lpstr>
      <vt:lpstr>2.面向过程的程序设计</vt:lpstr>
      <vt:lpstr>2.面向过程的程序设计</vt:lpstr>
      <vt:lpstr>2.面向过程的程序设计</vt:lpstr>
      <vt:lpstr>2.面向过程的程序设计</vt:lpstr>
      <vt:lpstr>3.面向对象的设计思想</vt:lpstr>
      <vt:lpstr>3.面向对象的设计思想</vt:lpstr>
      <vt:lpstr>3.面向对象的设计思想</vt:lpstr>
      <vt:lpstr>3.面向对象的设计思想</vt:lpstr>
      <vt:lpstr>3.面向对象的设计思想</vt:lpstr>
      <vt:lpstr>4.面向对象的基本概念</vt:lpstr>
      <vt:lpstr>4.面向对象的基本概念</vt:lpstr>
      <vt:lpstr>4.面向对象的基本概念</vt:lpstr>
      <vt:lpstr>4.面向对象的基本概念</vt:lpstr>
      <vt:lpstr>4.面向对象的基本概念</vt:lpstr>
      <vt:lpstr>4.面向对象的基本概念</vt:lpstr>
      <vt:lpstr>4.面向对象的基本概念</vt:lpstr>
      <vt:lpstr>4.面向对象的基本概念</vt:lpstr>
      <vt:lpstr>4.面向对象的基本概念</vt:lpstr>
      <vt:lpstr>5.类的基本用法</vt:lpstr>
      <vt:lpstr>5.类的基本用法</vt:lpstr>
      <vt:lpstr>5.类的基本用法</vt:lpstr>
      <vt:lpstr>5.类的基本用法</vt:lpstr>
      <vt:lpstr>5.类的基本用法</vt:lpstr>
      <vt:lpstr>5.类的基本用法</vt:lpstr>
      <vt:lpstr>5.类的基本用法</vt:lpstr>
      <vt:lpstr>5.类的基本用法</vt:lpstr>
      <vt:lpstr>5.类的基本用法</vt:lpstr>
      <vt:lpstr>5.类的基本用法</vt:lpstr>
      <vt:lpstr>5.类的基本用法</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面向对象程序设计</dc:title>
  <dc:creator>BJC</dc:creator>
  <cp:lastModifiedBy>admin</cp:lastModifiedBy>
  <cp:revision>171</cp:revision>
  <dcterms:created xsi:type="dcterms:W3CDTF">2015-01-19T08:02:15Z</dcterms:created>
  <dcterms:modified xsi:type="dcterms:W3CDTF">2018-03-20T12:29:40Z</dcterms:modified>
</cp:coreProperties>
</file>