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2"/>
  </p:notesMasterIdLst>
  <p:handoutMasterIdLst>
    <p:handoutMasterId r:id="rId43"/>
  </p:handoutMasterIdLst>
  <p:sldIdLst>
    <p:sldId id="256" r:id="rId2"/>
    <p:sldId id="572" r:id="rId3"/>
    <p:sldId id="629" r:id="rId4"/>
    <p:sldId id="645" r:id="rId5"/>
    <p:sldId id="646" r:id="rId6"/>
    <p:sldId id="647" r:id="rId7"/>
    <p:sldId id="648" r:id="rId8"/>
    <p:sldId id="649" r:id="rId9"/>
    <p:sldId id="580" r:id="rId10"/>
    <p:sldId id="581" r:id="rId11"/>
    <p:sldId id="582" r:id="rId12"/>
    <p:sldId id="583" r:id="rId13"/>
    <p:sldId id="584" r:id="rId14"/>
    <p:sldId id="585" r:id="rId15"/>
    <p:sldId id="588" r:id="rId16"/>
    <p:sldId id="589" r:id="rId17"/>
    <p:sldId id="590" r:id="rId18"/>
    <p:sldId id="591" r:id="rId19"/>
    <p:sldId id="592" r:id="rId20"/>
    <p:sldId id="609" r:id="rId21"/>
    <p:sldId id="630" r:id="rId22"/>
    <p:sldId id="631" r:id="rId23"/>
    <p:sldId id="632" r:id="rId24"/>
    <p:sldId id="633" r:id="rId25"/>
    <p:sldId id="634" r:id="rId26"/>
    <p:sldId id="650" r:id="rId27"/>
    <p:sldId id="651" r:id="rId28"/>
    <p:sldId id="652" r:id="rId29"/>
    <p:sldId id="653" r:id="rId30"/>
    <p:sldId id="654" r:id="rId31"/>
    <p:sldId id="635" r:id="rId32"/>
    <p:sldId id="636" r:id="rId33"/>
    <p:sldId id="637" r:id="rId34"/>
    <p:sldId id="638" r:id="rId35"/>
    <p:sldId id="639" r:id="rId36"/>
    <p:sldId id="640" r:id="rId37"/>
    <p:sldId id="641" r:id="rId38"/>
    <p:sldId id="642" r:id="rId39"/>
    <p:sldId id="643" r:id="rId40"/>
    <p:sldId id="644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71" autoAdjust="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第十一章 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 </a:t>
            </a:r>
            <a:r>
              <a:rPr lang="zh-CN" altLang="en-US" sz="2000" dirty="0" smtClean="0">
                <a:latin typeface="Times New Roman" pitchFamily="18" charset="0"/>
              </a:rPr>
              <a:t>“</a:t>
            </a:r>
            <a:r>
              <a:rPr lang="zh-CN" altLang="en-US" sz="2000" dirty="0" smtClean="0"/>
              <a:t>大学生类</a:t>
            </a:r>
            <a:r>
              <a:rPr lang="zh-CN" altLang="en-US" sz="2000" dirty="0" smtClean="0">
                <a:latin typeface="Times New Roman" pitchFamily="18" charset="0"/>
              </a:rPr>
              <a:t>”</a:t>
            </a:r>
            <a:r>
              <a:rPr lang="zh-CN" altLang="en-US" sz="2000" dirty="0" smtClean="0"/>
              <a:t>的规范描述</a:t>
            </a:r>
            <a:endParaRPr lang="en-US" altLang="zh-CN" sz="2000" dirty="0" smtClean="0">
              <a:latin typeface="+mn-ea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class students{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 private</a:t>
            </a:r>
            <a:r>
              <a:rPr lang="zh-CN" altLang="en-US" sz="1600" dirty="0" smtClean="0"/>
              <a:t>：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1600" dirty="0" smtClean="0"/>
              <a:t>                   </a:t>
            </a:r>
            <a:r>
              <a:rPr lang="en-US" altLang="zh-CN" sz="1600" dirty="0" smtClean="0"/>
              <a:t>string   XM;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    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      XH;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            string   ZY;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    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      NL;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            string   XB;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public: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            string read(String SM);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            string write(String KCMC);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            students(String x,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y, String z,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a, String b); 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		       //</a:t>
            </a:r>
            <a:r>
              <a:rPr lang="zh-CN" altLang="en-US" sz="1600" dirty="0" smtClean="0"/>
              <a:t>用于创建一个学生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构造函数</a:t>
            </a:r>
            <a:r>
              <a:rPr lang="en-US" altLang="zh-CN" sz="1600" dirty="0" smtClean="0"/>
              <a:t>)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1600" dirty="0" smtClean="0"/>
              <a:t>        }</a:t>
            </a:r>
            <a:endParaRPr lang="en-US" altLang="zh-CN" sz="18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面向对象的基本概念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：对于以下大学生的现象该如何描述？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张三正在读英语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李四正在做数学作业</a:t>
            </a:r>
            <a:r>
              <a:rPr lang="en-US" altLang="zh-CN" dirty="0" smtClean="0"/>
              <a:t>;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张三和李四是大学生，我们用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代表张三，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代表李四，设定张三和李四的具体信息，用</a:t>
            </a:r>
            <a:r>
              <a:rPr lang="en-US" altLang="zh-CN" sz="2000" dirty="0" err="1" smtClean="0"/>
              <a:t>english</a:t>
            </a:r>
            <a:r>
              <a:rPr lang="zh-CN" altLang="en-US" sz="2000" dirty="0" smtClean="0"/>
              <a:t>代表英语，</a:t>
            </a:r>
            <a:r>
              <a:rPr lang="en-US" altLang="zh-CN" sz="2000" dirty="0" err="1" smtClean="0"/>
              <a:t>maths</a:t>
            </a:r>
            <a:r>
              <a:rPr lang="zh-CN" altLang="en-US" sz="2000" dirty="0" smtClean="0"/>
              <a:t>代表数学，得到如下：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students A=students(“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张三”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,1,”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计算机”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,17,”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男”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students 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B=students(“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李四”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,2,”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电子”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,18,”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女”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A.read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“</a:t>
            </a:r>
            <a:r>
              <a:rPr lang="en-US" altLang="zh-CN" sz="2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english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B.write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(“</a:t>
            </a:r>
            <a:r>
              <a:rPr lang="en-US" altLang="zh-CN" sz="2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maths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i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A.read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B.write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(“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maths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”));  //</a:t>
            </a:r>
            <a:r>
              <a:rPr lang="zh-CN" altLang="en-US" sz="20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这句的意义是什么？</a:t>
            </a:r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面向对象的基本概念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：关于</a:t>
            </a:r>
            <a:r>
              <a:rPr lang="zh-CN" altLang="en-US" sz="2000" dirty="0" smtClean="0">
                <a:latin typeface="Times New Roman" pitchFamily="18" charset="0"/>
              </a:rPr>
              <a:t>“教师”</a:t>
            </a:r>
            <a:r>
              <a:rPr lang="zh-CN" altLang="en-US" sz="2000" dirty="0" smtClean="0"/>
              <a:t>的有关说明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描述教师特征的信息（属性）</a:t>
            </a:r>
            <a:r>
              <a:rPr lang="en-US" altLang="zh-CN" sz="1800" dirty="0" smtClean="0"/>
              <a:t>:   </a:t>
            </a:r>
            <a:r>
              <a:rPr lang="zh-CN" altLang="en-US" sz="1800" dirty="0" smtClean="0"/>
              <a:t>姓名，专业，学历，职称、教龄，性别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描述教师行为（动作）的信息（行为）</a:t>
            </a:r>
            <a:r>
              <a:rPr lang="en-US" altLang="zh-CN" sz="1800" dirty="0" smtClean="0"/>
              <a:t>:   </a:t>
            </a:r>
            <a:r>
              <a:rPr lang="zh-CN" altLang="en-US" sz="1800" dirty="0" smtClean="0"/>
              <a:t>一个教师主要是教学，若教学主要的行为就是： 授课；批改作业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对于授课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要指明讲什么课程，所讲的内容是什么？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对于批改作业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要指明批改作业谁的作业，批改后的成绩是什么？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通过以上两方面，就较准确的描述教师的有关信息，可以说，这种描述使用于所有的教师，实际上就是说明了一类人员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教师。</a:t>
            </a:r>
          </a:p>
          <a:p>
            <a:pPr eaLnBrk="1" hangingPunct="1">
              <a:lnSpc>
                <a:spcPct val="125000"/>
              </a:lnSpc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面向对象的基本概念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：关于</a:t>
            </a:r>
            <a:r>
              <a:rPr lang="zh-CN" altLang="en-US" sz="2000" dirty="0" smtClean="0">
                <a:latin typeface="Times New Roman" pitchFamily="18" charset="0"/>
              </a:rPr>
              <a:t>“教师”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latin typeface="Times New Roman" pitchFamily="18" charset="0"/>
              </a:rPr>
              <a:t>规范描述</a:t>
            </a:r>
          </a:p>
          <a:p>
            <a:pPr>
              <a:buNone/>
              <a:defRPr/>
            </a:pPr>
            <a:r>
              <a:rPr lang="en-US" altLang="zh-CN" sz="1600" dirty="0" smtClean="0"/>
              <a:t>class teachers{</a:t>
            </a:r>
          </a:p>
          <a:p>
            <a:pPr>
              <a:buNone/>
              <a:defRPr/>
            </a:pPr>
            <a:r>
              <a:rPr lang="en-US" altLang="zh-CN" sz="1600" dirty="0" smtClean="0"/>
              <a:t>    private</a:t>
            </a:r>
            <a:r>
              <a:rPr lang="zh-CN" altLang="en-US" sz="1600" dirty="0" smtClean="0"/>
              <a:t>：</a:t>
            </a:r>
          </a:p>
          <a:p>
            <a:pPr>
              <a:buNone/>
              <a:defRPr/>
            </a:pPr>
            <a:r>
              <a:rPr lang="zh-CN" altLang="en-US" sz="1600" dirty="0" smtClean="0"/>
              <a:t>              </a:t>
            </a:r>
            <a:r>
              <a:rPr lang="en-US" altLang="zh-CN" sz="1600" dirty="0" smtClean="0"/>
              <a:t>string   XM;</a:t>
            </a:r>
          </a:p>
          <a:p>
            <a:pPr>
              <a:buNone/>
              <a:defRPr/>
            </a:pPr>
            <a:r>
              <a:rPr lang="en-US" altLang="zh-CN" sz="1600" dirty="0" smtClean="0"/>
              <a:t>              string   ZY;</a:t>
            </a:r>
          </a:p>
          <a:p>
            <a:pPr>
              <a:buNone/>
              <a:defRPr/>
            </a:pPr>
            <a:r>
              <a:rPr lang="en-US" altLang="zh-CN" sz="1600" dirty="0" smtClean="0"/>
              <a:t>              string   XL;</a:t>
            </a:r>
          </a:p>
          <a:p>
            <a:pPr>
              <a:buNone/>
              <a:defRPr/>
            </a:pPr>
            <a:r>
              <a:rPr lang="en-US" altLang="zh-CN" sz="1600" dirty="0" smtClean="0"/>
              <a:t>              string   ZC;</a:t>
            </a:r>
          </a:p>
          <a:p>
            <a:pPr>
              <a:buNone/>
              <a:defRPr/>
            </a:pPr>
            <a:r>
              <a:rPr lang="en-US" altLang="zh-CN" sz="1600" dirty="0" smtClean="0"/>
              <a:t>      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       JL;</a:t>
            </a:r>
          </a:p>
          <a:p>
            <a:pPr>
              <a:buNone/>
              <a:defRPr/>
            </a:pPr>
            <a:r>
              <a:rPr lang="en-US" altLang="zh-CN" sz="1600" dirty="0" smtClean="0"/>
              <a:t>             string    XB;</a:t>
            </a:r>
          </a:p>
          <a:p>
            <a:pPr>
              <a:buNone/>
              <a:defRPr/>
            </a:pPr>
            <a:r>
              <a:rPr lang="en-US" altLang="zh-CN" sz="1600" dirty="0" smtClean="0"/>
              <a:t>    public:</a:t>
            </a:r>
          </a:p>
          <a:p>
            <a:pPr>
              <a:buNone/>
              <a:defRPr/>
            </a:pPr>
            <a:r>
              <a:rPr lang="en-US" altLang="zh-CN" sz="1600" dirty="0" smtClean="0"/>
              <a:t>             teachers( String  x1, String  x2, String x3,String x4,int a, String x5);    //</a:t>
            </a:r>
            <a:r>
              <a:rPr lang="zh-CN" altLang="en-US" sz="1600" dirty="0" smtClean="0"/>
              <a:t>用于创建一个教师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构造函数</a:t>
            </a:r>
            <a:r>
              <a:rPr lang="en-US" altLang="zh-CN" sz="1600" dirty="0" smtClean="0"/>
              <a:t>)</a:t>
            </a:r>
          </a:p>
          <a:p>
            <a:pPr>
              <a:buNone/>
              <a:defRPr/>
            </a:pPr>
            <a:r>
              <a:rPr lang="en-US" altLang="zh-CN" sz="1600" dirty="0" smtClean="0"/>
              <a:t>             string teach(String KM);</a:t>
            </a:r>
          </a:p>
          <a:p>
            <a:pPr>
              <a:buNone/>
              <a:defRPr/>
            </a:pP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review(string ZY);</a:t>
            </a:r>
          </a:p>
          <a:p>
            <a:pPr>
              <a:buNone/>
              <a:defRPr/>
            </a:pPr>
            <a:r>
              <a:rPr lang="en-US" altLang="zh-CN" sz="1600" dirty="0" smtClean="0"/>
              <a:t>        } </a:t>
            </a:r>
          </a:p>
          <a:p>
            <a:pPr eaLnBrk="1" hangingPunct="1">
              <a:lnSpc>
                <a:spcPct val="125000"/>
              </a:lnSpc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面向对象的基本概念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：对于以下老师的现象该如何描述？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张三老师正在讲课”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语言”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张老师批改学生李四的作业</a:t>
            </a:r>
            <a:r>
              <a:rPr lang="en-US" altLang="zh-CN" dirty="0" smtClean="0"/>
              <a:t>;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在这里，张老师是教师，我们用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代表张老师，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代表学生李四，那么：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CJ;string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teachers  X= teachers(“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张三”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,”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计算机”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,”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研究生”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,”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教授”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,42,”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男”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students Y= students(“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李四”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,2,”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电子”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,18,”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女”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T=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X.teach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 “c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语言”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);  //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这句的意义是什么？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CJ=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X.review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Y.write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(“math”));         //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这句的意义是什么？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000" b="1" dirty="0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000" i="1" dirty="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面向对象的基本概念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858180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中用关键字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来定义描述一个类。</a:t>
            </a:r>
            <a:endParaRPr lang="en-US" altLang="zh-CN" sz="2000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类包含类名、类边界“</a:t>
            </a:r>
            <a:r>
              <a:rPr lang="en-US" altLang="zh-CN" sz="2000" dirty="0" smtClean="0"/>
              <a:t>{</a:t>
            </a:r>
            <a:r>
              <a:rPr lang="zh-CN" altLang="en-US" sz="2000" dirty="0" smtClean="0"/>
              <a:t>”和“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”、访问控制方式、数据成员、函数成员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zh-CN" altLang="en-US" sz="1800" dirty="0" smtClean="0">
                <a:solidFill>
                  <a:srgbClr val="FF0000"/>
                </a:solidFill>
              </a:rPr>
              <a:t>类名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	</a:t>
            </a:r>
            <a:r>
              <a:rPr lang="zh-CN" altLang="en-US" sz="1800" dirty="0" smtClean="0">
                <a:solidFill>
                  <a:srgbClr val="0000FF"/>
                </a:solidFill>
              </a:rPr>
              <a:t>访问控制</a:t>
            </a:r>
            <a:r>
              <a:rPr lang="en-US" altLang="zh-CN" sz="1800" dirty="0" smtClean="0">
                <a:solidFill>
                  <a:srgbClr val="0000FF"/>
                </a:solidFill>
              </a:rPr>
              <a:t>1</a:t>
            </a:r>
            <a:r>
              <a:rPr lang="zh-CN" altLang="en-US" sz="1800" dirty="0" smtClean="0"/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      	数据成员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      	函数成员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	</a:t>
            </a:r>
            <a:r>
              <a:rPr lang="zh-CN" altLang="en-US" sz="1800" dirty="0" smtClean="0">
                <a:solidFill>
                  <a:srgbClr val="0000FF"/>
                </a:solidFill>
              </a:rPr>
              <a:t>访问控制</a:t>
            </a:r>
            <a:r>
              <a:rPr lang="en-US" altLang="zh-CN" sz="1800" dirty="0" smtClean="0">
                <a:solidFill>
                  <a:srgbClr val="0000FF"/>
                </a:solidFill>
              </a:rPr>
              <a:t>2</a:t>
            </a:r>
            <a:r>
              <a:rPr lang="zh-CN" altLang="en-US" sz="1800" dirty="0" smtClean="0">
                <a:solidFill>
                  <a:srgbClr val="0000FF"/>
                </a:solidFill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      	数据成员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      	函数成员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/>
              <a:t>      </a:t>
            </a:r>
            <a:r>
              <a:rPr lang="en-US" altLang="zh-CN" sz="1800" dirty="0" smtClean="0"/>
              <a:t>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/>
              <a:t>}</a:t>
            </a:r>
            <a:r>
              <a:rPr lang="zh-CN" altLang="en-US" sz="1800" dirty="0" smtClean="0"/>
              <a:t>；</a:t>
            </a:r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43306" y="2571744"/>
            <a:ext cx="2857520" cy="333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class point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private: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	 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pubilc</a:t>
            </a:r>
            <a:r>
              <a:rPr lang="en-US" altLang="zh-CN" dirty="0" smtClean="0"/>
              <a:t>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 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z;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GetX</a:t>
            </a:r>
            <a:r>
              <a:rPr lang="en-US" altLang="zh-CN" dirty="0" smtClean="0"/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SetX</a:t>
            </a:r>
            <a:r>
              <a:rPr lang="en-US" altLang="zh-CN" dirty="0" smtClean="0"/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 	</a:t>
            </a:r>
            <a:r>
              <a:rPr lang="en-US" altLang="zh-CN" dirty="0" err="1" smtClean="0"/>
              <a:t>GetY</a:t>
            </a:r>
            <a:r>
              <a:rPr lang="en-US" altLang="zh-CN" dirty="0" smtClean="0"/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SetY</a:t>
            </a:r>
            <a:r>
              <a:rPr lang="en-US" altLang="zh-CN" dirty="0" smtClean="0"/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858180" cy="45005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声明类</a:t>
            </a:r>
            <a:r>
              <a:rPr lang="zh-CN" altLang="en-US" sz="2000" dirty="0" smtClean="0">
                <a:solidFill>
                  <a:srgbClr val="FF0000"/>
                </a:solidFill>
              </a:rPr>
              <a:t>并没有分配存储空间</a:t>
            </a:r>
            <a:r>
              <a:rPr lang="zh-CN" altLang="en-US" sz="2000" dirty="0" smtClean="0"/>
              <a:t>，它只是说明它的构成情况：它包含些什么数据，功能是什么，</a:t>
            </a:r>
            <a:r>
              <a:rPr lang="zh-CN" altLang="en-US" sz="2000" dirty="0" smtClean="0">
                <a:solidFill>
                  <a:srgbClr val="FF0000"/>
                </a:solidFill>
              </a:rPr>
              <a:t>应该预留多大的存储空间</a:t>
            </a:r>
            <a:r>
              <a:rPr lang="zh-CN" altLang="en-US" sz="2000" dirty="0" smtClean="0"/>
              <a:t>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注意事项：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①类中任何数据成员不能加</a:t>
            </a:r>
            <a:r>
              <a:rPr lang="en-US" altLang="zh-CN" dirty="0" err="1" smtClean="0"/>
              <a:t>auto,register,extern</a:t>
            </a:r>
            <a:r>
              <a:rPr lang="zh-CN" altLang="en-US" dirty="0" smtClean="0"/>
              <a:t>修饰，但可用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②</a:t>
            </a:r>
            <a:r>
              <a:rPr lang="zh-CN" altLang="en-US" b="1" dirty="0" smtClean="0">
                <a:solidFill>
                  <a:srgbClr val="FF0000"/>
                </a:solidFill>
              </a:rPr>
              <a:t>类中数据成员在声明时不允许用表达式进行初始化</a:t>
            </a:r>
            <a:r>
              <a:rPr lang="zh-CN" altLang="en-US" dirty="0" smtClean="0"/>
              <a:t>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③类中数据成员和函数成员可以用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修饰；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④数据成员可以为用户自定义类类型。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858180" cy="4500594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访问控制是为保护类中成员不被其它类或其它函数破坏，提供三种访问方式：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private</a:t>
            </a:r>
            <a:r>
              <a:rPr lang="en-US" altLang="zh-CN" dirty="0" smtClean="0"/>
              <a:t>(</a:t>
            </a:r>
            <a:r>
              <a:rPr lang="zh-CN" altLang="en-US" dirty="0" smtClean="0"/>
              <a:t>私有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：除了该类的成员函数外，其它函数无法访问； 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protected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：该类的成员函数以及该类的派生类的函数可访问，其它函数无法访问。 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public</a:t>
            </a:r>
            <a:r>
              <a:rPr lang="en-US" altLang="zh-CN" dirty="0" smtClean="0"/>
              <a:t>(</a:t>
            </a:r>
            <a:r>
              <a:rPr lang="zh-CN" altLang="en-US" dirty="0" smtClean="0"/>
              <a:t>公有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：这种成员是该类对外的界面，允许程序的所有函数访问。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如果不标示出成员的访问控制方式，那么缺省为</a:t>
            </a:r>
            <a:r>
              <a:rPr lang="en-US" altLang="zh-CN" dirty="0" smtClean="0">
                <a:solidFill>
                  <a:srgbClr val="0000FF"/>
                </a:solidFill>
              </a:rPr>
              <a:t>private</a:t>
            </a:r>
            <a:r>
              <a:rPr lang="zh-CN" altLang="en-US" dirty="0" smtClean="0"/>
              <a:t>，但为了提高程序的可读性，我们不主张使用这种缺省方式。 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6858048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类成员函数的定义和访问</a:t>
            </a:r>
            <a:endParaRPr lang="en-US" altLang="zh-CN" sz="2000" dirty="0" smtClean="0"/>
          </a:p>
          <a:p>
            <a:pPr lvl="1">
              <a:lnSpc>
                <a:spcPct val="125000"/>
              </a:lnSpc>
              <a:buNone/>
            </a:pPr>
            <a:r>
              <a:rPr lang="zh-CN" altLang="en-US" sz="1800" b="1" i="1" dirty="0" smtClean="0">
                <a:solidFill>
                  <a:srgbClr val="FF0000"/>
                </a:solidFill>
              </a:rPr>
              <a:t>具体运行过程是怎样？空间是如何分配的？</a:t>
            </a:r>
            <a:endParaRPr lang="en-US" altLang="zh-CN" sz="1800" b="1" i="1" dirty="0" smtClean="0">
              <a:solidFill>
                <a:srgbClr val="FF0000"/>
              </a:solidFill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void Set(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m,int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d,int</a:t>
            </a:r>
            <a:r>
              <a:rPr lang="en-US" altLang="zh-CN" sz="1800" dirty="0" smtClean="0"/>
              <a:t> y)    //</a:t>
            </a:r>
            <a:r>
              <a:rPr lang="zh-CN" altLang="en-US" sz="1800" dirty="0" smtClean="0"/>
              <a:t>置日期值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{    month=m; day=d; year=y; 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IsLeapYear</a:t>
            </a:r>
            <a:r>
              <a:rPr lang="en-US" altLang="zh-CN" sz="1800" dirty="0" smtClean="0"/>
              <a:t>()               //</a:t>
            </a:r>
            <a:r>
              <a:rPr lang="zh-CN" altLang="en-US" sz="1800" dirty="0" smtClean="0"/>
              <a:t>判是否闰年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{    return (year%4==0&amp;&amp;year%100!=0)||(year%400==0); 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void Print()                   //</a:t>
            </a:r>
            <a:r>
              <a:rPr lang="zh-CN" altLang="en-US" sz="1800" dirty="0" smtClean="0"/>
              <a:t>输出日期值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{  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&lt;&lt;month &lt;&lt;"/" &lt;&lt;day &lt;&lt;"/" &lt;&lt;year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private: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month;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day;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year;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};</a:t>
            </a: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4810" y="4643446"/>
            <a:ext cx="4143404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void main()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{  </a:t>
            </a:r>
            <a:r>
              <a:rPr lang="en-US" altLang="zh-CN" dirty="0" err="1" smtClean="0"/>
              <a:t>Tdate</a:t>
            </a:r>
            <a:r>
              <a:rPr lang="en-US" altLang="zh-CN" dirty="0" smtClean="0"/>
              <a:t> a; //</a:t>
            </a:r>
            <a:r>
              <a:rPr lang="zh-CN" altLang="en-US" dirty="0" smtClean="0"/>
              <a:t>这时才分配空间</a:t>
            </a:r>
            <a:endParaRPr lang="en-US" altLang="zh-CN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a.year</a:t>
            </a:r>
            <a:r>
              <a:rPr lang="en-US" altLang="zh-CN" dirty="0" smtClean="0">
                <a:solidFill>
                  <a:srgbClr val="FF0000"/>
                </a:solidFill>
              </a:rPr>
              <a:t> = 1998; //error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a.Set</a:t>
            </a:r>
            <a:r>
              <a:rPr lang="en-US" altLang="zh-CN" dirty="0" smtClean="0"/>
              <a:t>(2,4,1998); //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a.Print</a:t>
            </a:r>
            <a:r>
              <a:rPr lang="en-US" altLang="zh-CN" dirty="0" smtClean="0"/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cout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err="1" smtClean="0">
                <a:solidFill>
                  <a:srgbClr val="FF0000"/>
                </a:solidFill>
              </a:rPr>
              <a:t>a.day</a:t>
            </a:r>
            <a:r>
              <a:rPr lang="en-US" altLang="zh-CN" dirty="0" smtClean="0">
                <a:solidFill>
                  <a:srgbClr val="FF0000"/>
                </a:solidFill>
              </a:rPr>
              <a:t>; //error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000108"/>
            <a:ext cx="7858180" cy="521497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类成员函数的定义在类声明之后</a:t>
            </a:r>
            <a:endParaRPr lang="en-US" altLang="zh-CN" sz="2000" dirty="0" smtClean="0"/>
          </a:p>
          <a:p>
            <a:pPr lvl="1">
              <a:lnSpc>
                <a:spcPct val="125000"/>
              </a:lnSpc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A1.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把类定义和成员函数定义分开是现代程序开发的通用做法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A2.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在类声明之后定义成员函数，类名放在函数名之前，非函数类型之前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A3.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类内的数据成员可以直接使用，无需声明是哪个类的成员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  	void Set(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d,int</a:t>
            </a:r>
            <a:r>
              <a:rPr lang="en-US" altLang="zh-CN" sz="1600" dirty="0" smtClean="0"/>
              <a:t> y)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;</a:t>
            </a:r>
            <a:r>
              <a:rPr lang="en-US" altLang="zh-CN" sz="1600" dirty="0" smtClean="0"/>
              <a:t>    //</a:t>
            </a:r>
            <a:r>
              <a:rPr lang="zh-CN" altLang="en-US" sz="1600" dirty="0" smtClean="0"/>
              <a:t>多了一个分号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IsLeapYear</a:t>
            </a:r>
            <a:r>
              <a:rPr lang="en-US" altLang="zh-CN" sz="1600" dirty="0" smtClean="0"/>
              <a:t>()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; </a:t>
            </a:r>
            <a:r>
              <a:rPr lang="en-US" altLang="zh-CN" sz="1600" dirty="0" smtClean="0"/>
              <a:t>           </a:t>
            </a:r>
            <a:endParaRPr lang="zh-CN" altLang="en-US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	void Print()</a:t>
            </a:r>
            <a:r>
              <a:rPr lang="en-US" altLang="zh-CN" sz="1600" dirty="0" smtClean="0">
                <a:solidFill>
                  <a:srgbClr val="FF0000"/>
                </a:solidFill>
              </a:rPr>
              <a:t>; </a:t>
            </a:r>
            <a:r>
              <a:rPr lang="en-US" altLang="zh-CN" sz="1600" dirty="0" smtClean="0"/>
              <a:t>                  </a:t>
            </a:r>
            <a:endParaRPr lang="zh-CN" altLang="en-US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private: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month, </a:t>
            </a:r>
            <a:r>
              <a:rPr lang="en-US" altLang="zh-CN" sz="1600" dirty="0" err="1" smtClean="0"/>
              <a:t>day,year</a:t>
            </a:r>
            <a:r>
              <a:rPr lang="en-US" altLang="zh-CN" sz="1600" dirty="0" smtClean="0"/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>
                <a:solidFill>
                  <a:srgbClr val="FF0000"/>
                </a:solidFill>
              </a:rPr>
              <a:t>void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Tdate</a:t>
            </a:r>
            <a:r>
              <a:rPr lang="en-US" altLang="zh-CN" sz="1600" dirty="0" smtClean="0">
                <a:solidFill>
                  <a:srgbClr val="FF0000"/>
                </a:solidFill>
              </a:rPr>
              <a:t>::Set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m,int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d,int</a:t>
            </a:r>
            <a:r>
              <a:rPr lang="en-US" altLang="zh-CN" sz="1600" dirty="0" smtClean="0"/>
              <a:t> y)    //</a:t>
            </a:r>
            <a:r>
              <a:rPr lang="zh-CN" altLang="en-US" sz="1600" dirty="0" smtClean="0"/>
              <a:t>置日期值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{    month=m; day=d; year=y;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IsLeapYear</a:t>
            </a:r>
            <a:r>
              <a:rPr lang="en-US" altLang="zh-CN" sz="1600" dirty="0" smtClean="0"/>
              <a:t>()               //</a:t>
            </a:r>
            <a:r>
              <a:rPr lang="zh-CN" altLang="en-US" sz="1600" dirty="0" smtClean="0"/>
              <a:t>判是否闰年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{    return (year%4==0&amp;&amp;year%100!=0)||(year%400==0); 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/>
              <a:t> void </a:t>
            </a:r>
            <a:r>
              <a:rPr lang="en-US" altLang="zh-CN" sz="1600" dirty="0" err="1" smtClean="0"/>
              <a:t>Tdate</a:t>
            </a:r>
            <a:r>
              <a:rPr lang="en-US" altLang="zh-CN" sz="1600" dirty="0" smtClean="0"/>
              <a:t>::Print()                   //</a:t>
            </a:r>
            <a:r>
              <a:rPr lang="zh-CN" altLang="en-US" sz="1600" dirty="0" smtClean="0"/>
              <a:t>输出日期值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{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&lt;&lt;month &lt;&lt;"/" &lt;&lt;day &lt;&lt;"/" &lt;&lt;year 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86446" y="3143248"/>
            <a:ext cx="30718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void main()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{  </a:t>
            </a:r>
            <a:r>
              <a:rPr lang="en-US" altLang="zh-CN" dirty="0" err="1" smtClean="0"/>
              <a:t>Tdate</a:t>
            </a:r>
            <a:r>
              <a:rPr lang="en-US" altLang="zh-CN" dirty="0" smtClean="0"/>
              <a:t> a;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a.Set</a:t>
            </a:r>
            <a:r>
              <a:rPr lang="en-US" altLang="zh-CN" dirty="0" smtClean="0"/>
              <a:t>(2,4,1998);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a.Print</a:t>
            </a:r>
            <a:r>
              <a:rPr lang="en-US" altLang="zh-CN" dirty="0" smtClean="0"/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计算机程序设计语言的发展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面向过程的程序设计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面向对象的设计思想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面向对象的基本概念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类的基础用法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类的程序结构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smtClean="0"/>
              <a:t>面向对象</a:t>
            </a:r>
            <a:r>
              <a:rPr lang="zh-CN" altLang="en-US" dirty="0" smtClean="0"/>
              <a:t>的四个特征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6858048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当类成员变量是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用法</a:t>
            </a:r>
            <a:endParaRPr lang="en-US" altLang="zh-CN" sz="20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GetDay</a:t>
            </a:r>
            <a:r>
              <a:rPr lang="en-US" altLang="zh-CN" sz="1800" dirty="0" smtClean="0"/>
              <a:t>()	{ return day; }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GetMonth</a:t>
            </a:r>
            <a:r>
              <a:rPr lang="en-US" altLang="zh-CN" sz="1800" dirty="0" smtClean="0"/>
              <a:t>()	{ return month; }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GetYear</a:t>
            </a:r>
            <a:r>
              <a:rPr lang="en-US" altLang="zh-CN" sz="1800" dirty="0" smtClean="0"/>
              <a:t>()	{ return year;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void </a:t>
            </a:r>
            <a:r>
              <a:rPr lang="en-US" altLang="zh-CN" sz="1800" dirty="0" err="1" smtClean="0"/>
              <a:t>SetDay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d) 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{  day=d;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void </a:t>
            </a:r>
            <a:r>
              <a:rPr lang="en-US" altLang="zh-CN" sz="1800" dirty="0" err="1" smtClean="0"/>
              <a:t>SetMonth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m) 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	{  month=m;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void </a:t>
            </a:r>
            <a:r>
              <a:rPr lang="en-US" altLang="zh-CN" sz="1800" dirty="0" err="1" smtClean="0"/>
              <a:t>SetYear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y) 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{  year=y;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void Set(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m,int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d,int</a:t>
            </a:r>
            <a:r>
              <a:rPr lang="en-US" altLang="zh-CN" sz="1800" dirty="0" smtClean="0"/>
              <a:t> y)    //</a:t>
            </a:r>
            <a:r>
              <a:rPr lang="zh-CN" altLang="en-US" sz="1800" dirty="0" smtClean="0"/>
              <a:t>置日期值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{    month=m; day=d; year=y; 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private: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day;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month;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year;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};</a:t>
            </a: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3504" y="1928802"/>
            <a:ext cx="4143404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void main()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{  </a:t>
            </a:r>
            <a:r>
              <a:rPr lang="en-US" altLang="zh-CN" dirty="0" err="1" smtClean="0"/>
              <a:t>Tdate</a:t>
            </a:r>
            <a:r>
              <a:rPr lang="en-US" altLang="zh-CN" dirty="0" smtClean="0"/>
              <a:t> a;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a.Set</a:t>
            </a:r>
            <a:r>
              <a:rPr lang="en-US" altLang="zh-CN" dirty="0" smtClean="0"/>
              <a:t>(2,4,1998);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a.GetDay</a:t>
            </a:r>
            <a:r>
              <a:rPr lang="en-US" altLang="zh-CN" dirty="0" smtClean="0"/>
              <a:t>()&lt;&lt;‘ ‘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 smtClean="0"/>
              <a:t>		&lt;&lt;</a:t>
            </a:r>
            <a:r>
              <a:rPr lang="en-US" altLang="zh-CN" dirty="0" err="1" smtClean="0"/>
              <a:t>a.GetMonth</a:t>
            </a:r>
            <a:r>
              <a:rPr lang="en-US" altLang="zh-CN" dirty="0" smtClean="0"/>
              <a:t>()&lt;&lt;‘ ‘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 smtClean="0"/>
              <a:t>		&lt;&lt;</a:t>
            </a:r>
            <a:r>
              <a:rPr lang="en-US" altLang="zh-CN" dirty="0" err="1" smtClean="0"/>
              <a:t>a.GetYear</a:t>
            </a:r>
            <a:r>
              <a:rPr lang="en-US" altLang="zh-CN" dirty="0" smtClean="0"/>
              <a:t>()&lt;&lt;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a.SetDay</a:t>
            </a:r>
            <a:r>
              <a:rPr lang="en-US" altLang="zh-CN" dirty="0" smtClean="0"/>
              <a:t>(8);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a.SetMonth</a:t>
            </a:r>
            <a:r>
              <a:rPr lang="en-US" altLang="zh-CN" dirty="0" smtClean="0"/>
              <a:t>(8);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a.SetYear</a:t>
            </a:r>
            <a:r>
              <a:rPr lang="en-US" altLang="zh-CN" dirty="0" smtClean="0"/>
              <a:t>(2016);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a.GetDay</a:t>
            </a:r>
            <a:r>
              <a:rPr lang="en-US" altLang="zh-CN" dirty="0" smtClean="0"/>
              <a:t>()&lt;&lt;‘ ‘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 smtClean="0"/>
              <a:t>		&lt;&lt;</a:t>
            </a:r>
            <a:r>
              <a:rPr lang="en-US" altLang="zh-CN" dirty="0" err="1" smtClean="0"/>
              <a:t>a.GetMonth</a:t>
            </a:r>
            <a:r>
              <a:rPr lang="en-US" altLang="zh-CN" dirty="0" smtClean="0"/>
              <a:t>()&lt;&lt;‘ ‘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 smtClean="0"/>
              <a:t>		&lt;&lt;</a:t>
            </a:r>
            <a:r>
              <a:rPr lang="en-US" altLang="zh-CN" dirty="0" err="1" smtClean="0"/>
              <a:t>a.GetYear</a:t>
            </a:r>
            <a:r>
              <a:rPr lang="en-US" altLang="zh-CN" dirty="0" smtClean="0"/>
              <a:t>()&lt;&lt;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重载成员函数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不同类的成员函数可以重名，成员函数与外部函数也可以重名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void main()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{  Student s;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………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s.print</a:t>
            </a:r>
            <a:r>
              <a:rPr lang="en-US" altLang="zh-CN" sz="1800" dirty="0" smtClean="0"/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………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print(); 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14612" y="2214554"/>
            <a:ext cx="500066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class Student{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void print(); //</a:t>
            </a:r>
            <a:r>
              <a:rPr lang="zh-CN" altLang="en-US" dirty="0" smtClean="0"/>
              <a:t>输出一个学生信息</a:t>
            </a:r>
            <a:endParaRPr lang="en-US" altLang="zh-CN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	……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private: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name;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date;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void print ()    //</a:t>
            </a:r>
            <a:r>
              <a:rPr lang="zh-CN" altLang="en-US" dirty="0" smtClean="0"/>
              <a:t>外部的输出函数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{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&lt;&lt;“hello”&lt;&lt;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调用成员函数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一个对象要表现其行为就要调用它的成员函数</a:t>
            </a:r>
            <a:endParaRPr lang="en-US" altLang="zh-CN" sz="18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调用形式：对象名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成员名，在代码中是：对象变量名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函数名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void Set(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m,int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d,int</a:t>
            </a:r>
            <a:r>
              <a:rPr lang="en-US" altLang="zh-CN" sz="1800" dirty="0" smtClean="0"/>
              <a:t> y)    //</a:t>
            </a:r>
            <a:r>
              <a:rPr lang="zh-CN" altLang="en-US" sz="1800" dirty="0" smtClean="0"/>
              <a:t>置日期值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。。。。。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private: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month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day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year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void main()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{  month = 10;		//</a:t>
            </a:r>
            <a:r>
              <a:rPr lang="en-US" altLang="zh-CN" sz="1800" dirty="0" err="1" smtClean="0"/>
              <a:t>erorr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	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::month = 10; 	 //</a:t>
            </a:r>
            <a:r>
              <a:rPr lang="en-US" altLang="zh-CN" sz="1800" dirty="0" err="1" smtClean="0"/>
              <a:t>erorr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::Set(2,4,1998);	 //</a:t>
            </a:r>
            <a:r>
              <a:rPr lang="en-US" altLang="zh-CN" sz="1800" dirty="0" err="1" smtClean="0"/>
              <a:t>erorr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0628" y="5143512"/>
            <a:ext cx="30718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void main()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{  </a:t>
            </a:r>
            <a:r>
              <a:rPr lang="en-US" altLang="zh-CN" dirty="0" err="1" smtClean="0"/>
              <a:t>Tdate</a:t>
            </a:r>
            <a:r>
              <a:rPr lang="en-US" altLang="zh-CN" dirty="0" smtClean="0"/>
              <a:t> a;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a.Set</a:t>
            </a:r>
            <a:r>
              <a:rPr lang="en-US" altLang="zh-CN" dirty="0" smtClean="0"/>
              <a:t>(2,4,1998);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a.Print</a:t>
            </a:r>
            <a:r>
              <a:rPr lang="en-US" altLang="zh-CN" dirty="0" smtClean="0"/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在成员函数中使用同一个类的其他成员，无需指出类名，直接使用，如下的</a:t>
            </a:r>
            <a:r>
              <a:rPr lang="en-US" altLang="zh-CN" sz="2000" dirty="0" smtClean="0"/>
              <a:t>year\month\day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	void Set(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m,int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d,int</a:t>
            </a:r>
            <a:r>
              <a:rPr lang="en-US" altLang="zh-CN" sz="1800" dirty="0" smtClean="0"/>
              <a:t> y)    //</a:t>
            </a:r>
            <a:r>
              <a:rPr lang="zh-CN" altLang="en-US" sz="1800" dirty="0" smtClean="0"/>
              <a:t>置日期值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IsLeapYear</a:t>
            </a:r>
            <a:r>
              <a:rPr lang="en-US" altLang="zh-CN" sz="1800" dirty="0" smtClean="0"/>
              <a:t>()               //</a:t>
            </a:r>
            <a:r>
              <a:rPr lang="zh-CN" altLang="en-US" sz="1800" dirty="0" smtClean="0"/>
              <a:t>判是否闰年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void Print()                   //</a:t>
            </a:r>
            <a:r>
              <a:rPr lang="zh-CN" altLang="en-US" sz="1800" dirty="0" smtClean="0"/>
              <a:t>输出日期值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private: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month, </a:t>
            </a:r>
            <a:r>
              <a:rPr lang="en-US" altLang="zh-CN" sz="1800" dirty="0" err="1" smtClean="0"/>
              <a:t>day,year</a:t>
            </a:r>
            <a:r>
              <a:rPr lang="en-US" altLang="zh-CN" sz="1800" dirty="0" smtClean="0"/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::Set(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m,int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d,int</a:t>
            </a:r>
            <a:r>
              <a:rPr lang="en-US" altLang="zh-CN" sz="1800" dirty="0" smtClean="0"/>
              <a:t> y)    //</a:t>
            </a:r>
            <a:r>
              <a:rPr lang="zh-CN" altLang="en-US" sz="1800" dirty="0" smtClean="0"/>
              <a:t>置日期值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{    month=m; day=d; year=y;  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::</a:t>
            </a:r>
            <a:r>
              <a:rPr lang="en-US" altLang="zh-CN" sz="1800" dirty="0" err="1" smtClean="0"/>
              <a:t>IsLeapYear</a:t>
            </a:r>
            <a:r>
              <a:rPr lang="en-US" altLang="zh-CN" sz="1800" dirty="0" smtClean="0"/>
              <a:t>()               //</a:t>
            </a:r>
            <a:r>
              <a:rPr lang="zh-CN" altLang="en-US" sz="1800" dirty="0" smtClean="0"/>
              <a:t>判是否闰年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{    return (year%4==0&amp;&amp;year%100!=0)||(year%400==0); 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void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::Print()                   //</a:t>
            </a:r>
            <a:r>
              <a:rPr lang="zh-CN" altLang="en-US" sz="1800" dirty="0" smtClean="0"/>
              <a:t>输出日期值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{  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&lt;&lt;month &lt;&lt;"/" &lt;&lt;day &lt;&lt;"/" &lt;&lt;year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用指针调用成员函数，使用“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”符号</a:t>
            </a:r>
            <a:endParaRPr lang="en-US" altLang="zh-CN" sz="20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	void Set(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m,int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d,int</a:t>
            </a:r>
            <a:r>
              <a:rPr lang="en-US" altLang="zh-CN" sz="1800" dirty="0" smtClean="0"/>
              <a:t> y)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IsLeapYear</a:t>
            </a:r>
            <a:r>
              <a:rPr lang="en-US" altLang="zh-CN" sz="1800" dirty="0" smtClean="0"/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	void Print();</a:t>
            </a:r>
            <a:endParaRPr lang="zh-CN" altLang="en-US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private: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month, </a:t>
            </a:r>
            <a:r>
              <a:rPr lang="en-US" altLang="zh-CN" sz="1800" dirty="0" err="1" smtClean="0"/>
              <a:t>day,year</a:t>
            </a:r>
            <a:r>
              <a:rPr lang="en-US" altLang="zh-CN" sz="1800" dirty="0" smtClean="0"/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………//</a:t>
            </a:r>
            <a:r>
              <a:rPr lang="zh-CN" altLang="en-US" sz="1800" dirty="0" smtClean="0"/>
              <a:t>成员函数实现省略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void main()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{	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 s, 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s.Set</a:t>
            </a:r>
            <a:r>
              <a:rPr lang="en-US" altLang="zh-CN" sz="1800" dirty="0" smtClean="0"/>
              <a:t>(2,4,1998);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Funct</a:t>
            </a:r>
            <a:r>
              <a:rPr lang="en-US" altLang="zh-CN" sz="1800" dirty="0" smtClean="0"/>
              <a:t>(&amp;s);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3071810"/>
            <a:ext cx="4286280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Tdate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-&gt;Print();  //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对象的指针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IsLeapYear</a:t>
            </a:r>
            <a:r>
              <a:rPr lang="en-US" altLang="zh-CN" dirty="0" smtClean="0"/>
              <a:t>())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&lt;&lt;“no”&lt;&lt;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else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&lt;&lt;"right“&lt;&lt;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用引用传递来调用成员函数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…//</a:t>
            </a:r>
            <a:r>
              <a:rPr lang="en-US" altLang="zh-CN" sz="1800" dirty="0" err="1" smtClean="0"/>
              <a:t>Tdate</a:t>
            </a:r>
            <a:r>
              <a:rPr lang="zh-CN" altLang="en-US" sz="1800" dirty="0" smtClean="0"/>
              <a:t>类定义省略</a:t>
            </a: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someFunc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&amp; refs)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refs.Print</a:t>
            </a:r>
            <a:r>
              <a:rPr lang="en-US" altLang="zh-CN" sz="1800" dirty="0" smtClean="0"/>
              <a:t>();    //refs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对象的别名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/>
              <a:t>  </a:t>
            </a:r>
            <a:r>
              <a:rPr lang="en-US" altLang="zh-CN" sz="1800" dirty="0" smtClean="0"/>
              <a:t>if(</a:t>
            </a:r>
            <a:r>
              <a:rPr lang="en-US" altLang="zh-CN" sz="1800" dirty="0" err="1" smtClean="0"/>
              <a:t>refs.IsLeapYear</a:t>
            </a:r>
            <a:r>
              <a:rPr lang="en-US" altLang="zh-CN" sz="1800" dirty="0" smtClean="0"/>
              <a:t>())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&lt;&lt;“no”&lt;&lt;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else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&lt;&lt;"right“&lt;&lt;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void main()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Tdate</a:t>
            </a:r>
            <a:r>
              <a:rPr lang="en-US" altLang="zh-CN" sz="1800" dirty="0" smtClean="0"/>
              <a:t> s;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s.Set</a:t>
            </a:r>
            <a:r>
              <a:rPr lang="en-US" altLang="zh-CN" sz="1800" dirty="0" smtClean="0"/>
              <a:t>(2,15,1998);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someFunc</a:t>
            </a:r>
            <a:r>
              <a:rPr lang="en-US" altLang="zh-CN" sz="1800" dirty="0" smtClean="0"/>
              <a:t>(s);    //</a:t>
            </a:r>
            <a:r>
              <a:rPr lang="zh-CN" altLang="en-US" sz="1800" dirty="0" smtClean="0"/>
              <a:t>对象的地址传给引用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/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面向对象设计场景示例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现在有一个奥特曼打怪兽的角色扮演游戏，包括奥特曼类和怪兽类。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每个奥特曼的等级</a:t>
            </a:r>
            <a:r>
              <a:rPr lang="en-US" altLang="zh-CN" sz="1800" dirty="0" smtClean="0"/>
              <a:t>(rank)</a:t>
            </a:r>
            <a:r>
              <a:rPr lang="zh-CN" altLang="en-US" sz="1800" dirty="0" smtClean="0"/>
              <a:t>都从第一级开始，随着它打怪兽经验</a:t>
            </a:r>
            <a:r>
              <a:rPr lang="en-US" altLang="zh-CN" sz="1800" dirty="0" smtClean="0"/>
              <a:t>(exp)</a:t>
            </a:r>
            <a:r>
              <a:rPr lang="zh-CN" altLang="en-US" sz="1800" dirty="0" smtClean="0"/>
              <a:t>的增加，等级将不断攀升。随着等级的升高，奥特曼的生命值</a:t>
            </a:r>
            <a:r>
              <a:rPr lang="en-US" altLang="zh-CN" sz="1800" dirty="0" smtClean="0"/>
              <a:t>(hp)</a:t>
            </a:r>
            <a:r>
              <a:rPr lang="zh-CN" altLang="en-US" sz="1800" dirty="0" smtClean="0"/>
              <a:t>上限和攻击力</a:t>
            </a:r>
            <a:r>
              <a:rPr lang="en-US" altLang="zh-CN" sz="1800" dirty="0" smtClean="0"/>
              <a:t>(damage)</a:t>
            </a:r>
            <a:r>
              <a:rPr lang="zh-CN" altLang="en-US" sz="1800" dirty="0" smtClean="0"/>
              <a:t>也将大大增强。在与怪兽的战斗中，奥特曼收获的不仅仅是经验，还能从怪兽身上弄到点钱</a:t>
            </a:r>
            <a:r>
              <a:rPr lang="en-US" altLang="zh-CN" sz="1800" dirty="0" smtClean="0"/>
              <a:t>(money)</a:t>
            </a:r>
            <a:r>
              <a:rPr lang="zh-CN" altLang="en-US" sz="1800" dirty="0" smtClean="0"/>
              <a:t>，钱能给奥特曼买药补血。奥特曼没有金刚不坏之身，在与怪兽的战斗中，一旦奥特曼的生命值降到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，它英雄的一生就结束了。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i="1" dirty="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面向对象设计场景示例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奥特曼和怪兽的类界面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属性部分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68"/>
            <a:ext cx="360392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3857652" cy="290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面向对象设计场景示例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在与怪兽的战斗中要讲究策略。所谓知己知彼，百战不殆，一旦碰到怪兽，我们首先要查看自己和对方的实力</a:t>
            </a:r>
            <a:r>
              <a:rPr lang="en-US" altLang="zh-CN" sz="1800" dirty="0" smtClean="0"/>
              <a:t>(display)</a:t>
            </a:r>
            <a:r>
              <a:rPr lang="zh-CN" altLang="en-US" sz="1800" dirty="0" smtClean="0"/>
              <a:t>，包括双方的等级、生命值、攻击力、经验和所拥有的钱财。所谓打得赢就打，打不赢就跑。如果对手太强大，逃跑吧</a:t>
            </a:r>
            <a:r>
              <a:rPr lang="en-US" altLang="zh-CN" sz="1800" dirty="0" smtClean="0"/>
              <a:t>(escape)</a:t>
            </a:r>
            <a:r>
              <a:rPr lang="zh-CN" altLang="en-US" sz="1800" dirty="0" smtClean="0"/>
              <a:t>！偶尔逃跑无伤颜面，但会耗费一点生命值。</a:t>
            </a:r>
            <a:endParaRPr lang="en-US" altLang="zh-CN" sz="18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如果总是逃跑，生命被虚耗，那英雄就当不成了。所以该出手时就出手，勇敢地战斗</a:t>
            </a:r>
            <a:r>
              <a:rPr lang="en-US" altLang="zh-CN" sz="1800" dirty="0" smtClean="0"/>
              <a:t>(attack)</a:t>
            </a:r>
            <a:r>
              <a:rPr lang="zh-CN" altLang="en-US" sz="1800" dirty="0" smtClean="0"/>
              <a:t>吧！每一回合的战斗中，怪兽会受到攻击</a:t>
            </a:r>
            <a:r>
              <a:rPr lang="en-US" altLang="zh-CN" sz="1800" dirty="0" smtClean="0"/>
              <a:t>(attacked)</a:t>
            </a:r>
            <a:r>
              <a:rPr lang="zh-CN" altLang="en-US" sz="1800" dirty="0" smtClean="0"/>
              <a:t>，怪兽也会反击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fightback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，让奥特曼受到攻击</a:t>
            </a:r>
            <a:r>
              <a:rPr lang="en-US" altLang="zh-CN" sz="1800" dirty="0" smtClean="0"/>
              <a:t>(attacked)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每一回合结束，只要奥特曼还活着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isalive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，而且怪兽也还活着，战斗就要继续。如果奥特曼的生命值太低，也许抵挡不了下一轮的进攻，那么别财迷了，掏钱出来给它补血</a:t>
            </a:r>
            <a:r>
              <a:rPr lang="en-US" altLang="zh-CN" sz="1800" dirty="0" smtClean="0"/>
              <a:t>(restore)</a:t>
            </a:r>
            <a:r>
              <a:rPr lang="zh-CN" altLang="en-US" sz="1800" dirty="0" smtClean="0"/>
              <a:t>吧。</a:t>
            </a:r>
            <a:endParaRPr lang="en-US" altLang="zh-CN" sz="18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如果获得了最终的胜利</a:t>
            </a:r>
            <a:r>
              <a:rPr lang="en-US" altLang="zh-CN" sz="1800" dirty="0" smtClean="0"/>
              <a:t>(win)</a:t>
            </a:r>
            <a:r>
              <a:rPr lang="zh-CN" altLang="en-US" sz="1800" dirty="0" smtClean="0"/>
              <a:t>，不仅能赢得战斗经验，夺取怪兽身上的钱财，足够多的经验也许能让奥特曼升级</a:t>
            </a:r>
            <a:r>
              <a:rPr lang="en-US" altLang="zh-CN" sz="1800" dirty="0" smtClean="0"/>
              <a:t>(upgrade)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i="1" dirty="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面向对象设计场景示例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奥特曼和怪兽的类界面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操作部分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374682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000240"/>
            <a:ext cx="4000528" cy="423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sz="2000" dirty="0" smtClean="0"/>
              <a:t>面向对象程序设计思想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以真实模拟事物来进行程序设计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将数据和操作封装在类中，以对象的形式进行开发</a:t>
            </a:r>
            <a:endParaRPr lang="en-US" altLang="zh-CN" sz="1800" dirty="0" smtClean="0"/>
          </a:p>
          <a:p>
            <a:r>
              <a:rPr lang="zh-CN" altLang="en-US" sz="2000" dirty="0" smtClean="0"/>
              <a:t>面向对象程序设计概念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类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对现实的概括，包括提取属性和分析行为，即抽象与封装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对象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用类来定义一个变量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实例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对象初始化后，变成具体的实例</a:t>
            </a:r>
            <a:endParaRPr lang="en-US" altLang="zh-CN" sz="1800" dirty="0" smtClean="0"/>
          </a:p>
          <a:p>
            <a:r>
              <a:rPr lang="zh-CN" altLang="en-US" sz="1800" dirty="0" smtClean="0"/>
              <a:t>类的编程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class、</a:t>
            </a:r>
            <a:r>
              <a:rPr lang="zh-CN" altLang="en-US" sz="1800" dirty="0" smtClean="0"/>
              <a:t>成员变量、成员函数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访问控制类型：私有、保护、公有</a:t>
            </a:r>
            <a:endParaRPr lang="en-US" altLang="zh-CN" sz="1800" dirty="0" smtClean="0"/>
          </a:p>
          <a:p>
            <a:r>
              <a:rPr lang="zh-CN" altLang="en-US" sz="1800" dirty="0" smtClean="0"/>
              <a:t>基本用法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类是一种数据类型，通过类去创建变量（对象）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成员函数在类内实现和类外实现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在成员函数内访问成员变量，可直接访问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get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的用法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上节复习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面向对象设计场景示例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奥特曼和怪兽战斗流程描述</a:t>
            </a:r>
            <a:endParaRPr lang="en-US" altLang="zh-CN" sz="18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i="1" dirty="0" smtClean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5.</a:t>
            </a:r>
            <a:r>
              <a:rPr lang="zh-CN" altLang="en-US" sz="3600" dirty="0" smtClean="0"/>
              <a:t>类的基本用法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3116"/>
            <a:ext cx="6072230" cy="350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在类中设置保护屏障，不让外部成员访问，是由面向对象程序设计的目标决定的。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相对于外部函数，保护类内部数据不被随意侵犯</a:t>
            </a:r>
            <a:endParaRPr lang="en-US" altLang="zh-CN" sz="18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使得类自己负责内部的实现和维护</a:t>
            </a:r>
            <a:endParaRPr lang="en-US" altLang="zh-CN" sz="18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限制类与外部世界的接口。可以把类两部分，</a:t>
            </a:r>
            <a:r>
              <a:rPr lang="zh-CN" altLang="en-US" sz="1800" dirty="0" smtClean="0">
                <a:solidFill>
                  <a:srgbClr val="FF0000"/>
                </a:solidFill>
              </a:rPr>
              <a:t>一部分是公共的，一部分是保护的。保护的部分对于使用者是不可见的，也无须了解</a:t>
            </a:r>
            <a:r>
              <a:rPr lang="zh-CN" altLang="en-US" sz="1800" dirty="0" smtClean="0"/>
              <a:t>。这就是面向对象的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封装</a:t>
            </a:r>
            <a:r>
              <a:rPr lang="zh-CN" altLang="en-US" sz="1800" dirty="0" smtClean="0"/>
              <a:t>特性。</a:t>
            </a:r>
            <a:endParaRPr lang="en-US" altLang="zh-CN" sz="18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减少类与其他代码的关联程度，保证类的功能是独立的，不依赖与程序运行环境，可以放到任意的程序中使用。</a:t>
            </a:r>
            <a:endParaRPr lang="en-US" altLang="zh-CN" sz="1800" dirty="0" smtClean="0"/>
          </a:p>
          <a:p>
            <a:pPr lvl="1">
              <a:lnSpc>
                <a:spcPct val="125000"/>
              </a:lnSpc>
            </a:pPr>
            <a:endParaRPr lang="en-US" altLang="zh-CN" sz="1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中，可以将类界面和类实现分开</a:t>
            </a:r>
            <a:endParaRPr lang="en-US" altLang="zh-CN" sz="2000" dirty="0" smtClean="0"/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类界面</a:t>
            </a:r>
            <a:r>
              <a:rPr lang="zh-CN" altLang="en-US" sz="1800" dirty="0" smtClean="0">
                <a:sym typeface="Wingdings" pitchFamily="2" charset="2"/>
              </a:rPr>
              <a:t> </a:t>
            </a:r>
            <a:r>
              <a:rPr lang="en-US" altLang="zh-CN" sz="1800" dirty="0" smtClean="0">
                <a:sym typeface="Wingdings" pitchFamily="2" charset="2"/>
              </a:rPr>
              <a:t>(*.h)</a:t>
            </a:r>
            <a:r>
              <a:rPr lang="zh-CN" altLang="en-US" sz="1800" dirty="0" smtClean="0">
                <a:sym typeface="Wingdings" pitchFamily="2" charset="2"/>
              </a:rPr>
              <a:t>，</a:t>
            </a:r>
            <a:r>
              <a:rPr lang="zh-CN" altLang="en-US" sz="1800" dirty="0" smtClean="0"/>
              <a:t>包含类中数据成员和成员函数的函数原型；</a:t>
            </a: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类实现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(*.cpp)</a:t>
            </a:r>
            <a:r>
              <a:rPr lang="zh-CN" altLang="en-US" sz="1800" dirty="0" smtClean="0"/>
              <a:t>，成员函数的具体实现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类使用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(*.cpp)</a:t>
            </a:r>
            <a:r>
              <a:rPr lang="zh-CN" altLang="en-US" sz="1800" dirty="0" smtClean="0"/>
              <a:t>，使用类来定义对象，并使用</a:t>
            </a:r>
            <a:endParaRPr lang="en-US" altLang="zh-CN" sz="1800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类定义的形式有两种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类界面和类实现合在类定义中 ，只有类定义和类使用分开，当成员函数较简单可以使用这种。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类界面与类实现分开在不同文件中完成，当成员函数较复杂可以使用这种。</a:t>
            </a:r>
            <a:endParaRPr lang="en-US" altLang="zh-CN" sz="18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实现类保护，可以将类定义和类使用分开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原程序在同一个文件，通过</a:t>
            </a:r>
            <a:r>
              <a:rPr lang="en-US" altLang="zh-CN" sz="1800" dirty="0" err="1" smtClean="0"/>
              <a:t>xy</a:t>
            </a:r>
            <a:r>
              <a:rPr lang="zh-CN" altLang="en-US" sz="1800" dirty="0" smtClean="0"/>
              <a:t>坐标求一个点的各种参数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iostream</a:t>
            </a:r>
            <a:r>
              <a:rPr lang="en-US" altLang="zh-CN" sz="1400" dirty="0" smtClean="0"/>
              <a:t>&gt;</a:t>
            </a:r>
          </a:p>
          <a:p>
            <a:pPr lvl="1">
              <a:buNone/>
            </a:pPr>
            <a:r>
              <a:rPr lang="en-US" altLang="zh-CN" sz="1400" dirty="0" smtClean="0"/>
              <a:t>#include &lt;math&gt;</a:t>
            </a:r>
          </a:p>
          <a:p>
            <a:pPr lvl="1">
              <a:buNone/>
            </a:pPr>
            <a:r>
              <a:rPr lang="en-US" altLang="zh-CN" sz="1400" dirty="0" smtClean="0"/>
              <a:t>class Point{</a:t>
            </a:r>
          </a:p>
          <a:p>
            <a:pPr lvl="1">
              <a:buNone/>
            </a:pPr>
            <a:r>
              <a:rPr lang="en-US" altLang="zh-CN" sz="1400" dirty="0" smtClean="0"/>
              <a:t>public:</a:t>
            </a:r>
          </a:p>
          <a:p>
            <a:pPr lvl="1">
              <a:buNone/>
            </a:pPr>
            <a:r>
              <a:rPr lang="en-US" altLang="zh-CN" sz="1400" dirty="0" smtClean="0"/>
              <a:t>  void Set(double </a:t>
            </a:r>
            <a:r>
              <a:rPr lang="en-US" altLang="zh-CN" sz="1400" dirty="0" err="1" smtClean="0"/>
              <a:t>ix,double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iy</a:t>
            </a:r>
            <a:r>
              <a:rPr lang="en-US" altLang="zh-CN" sz="1400" dirty="0" smtClean="0"/>
              <a:t>)    //</a:t>
            </a:r>
            <a:r>
              <a:rPr lang="zh-CN" altLang="en-US" sz="1400" dirty="0" smtClean="0"/>
              <a:t>设置坐标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x=ix;  y=</a:t>
            </a:r>
            <a:r>
              <a:rPr lang="en-US" altLang="zh-CN" sz="1400" dirty="0" err="1" smtClean="0"/>
              <a:t>iy</a:t>
            </a:r>
            <a:r>
              <a:rPr lang="en-US" altLang="zh-CN" sz="1400" dirty="0" smtClean="0"/>
              <a:t>;  }</a:t>
            </a:r>
          </a:p>
          <a:p>
            <a:pPr lvl="1">
              <a:buNone/>
            </a:pPr>
            <a:r>
              <a:rPr lang="en-US" altLang="zh-CN" sz="1400" dirty="0" smtClean="0"/>
              <a:t>  double </a:t>
            </a:r>
            <a:r>
              <a:rPr lang="en-US" altLang="zh-CN" sz="1400" dirty="0" err="1" smtClean="0"/>
              <a:t>xOffset</a:t>
            </a:r>
            <a:r>
              <a:rPr lang="en-US" altLang="zh-CN" sz="1400" dirty="0" smtClean="0"/>
              <a:t>()             //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轴坐标分量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x;  }</a:t>
            </a:r>
          </a:p>
          <a:p>
            <a:pPr lvl="1">
              <a:buNone/>
            </a:pPr>
            <a:r>
              <a:rPr lang="en-US" altLang="zh-CN" sz="1400" dirty="0" smtClean="0"/>
              <a:t>  double </a:t>
            </a:r>
            <a:r>
              <a:rPr lang="en-US" altLang="zh-CN" sz="1400" dirty="0" err="1" smtClean="0"/>
              <a:t>yOffset</a:t>
            </a:r>
            <a:r>
              <a:rPr lang="en-US" altLang="zh-CN" sz="1400" dirty="0" smtClean="0"/>
              <a:t>()      //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轴坐标分量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y;  }</a:t>
            </a:r>
          </a:p>
          <a:p>
            <a:pPr lvl="1">
              <a:buNone/>
            </a:pPr>
            <a:r>
              <a:rPr lang="en-US" altLang="zh-CN" sz="1400" dirty="0" smtClean="0"/>
              <a:t>  double angle()        //</a:t>
            </a:r>
            <a:r>
              <a:rPr lang="zh-CN" altLang="en-US" sz="1400" dirty="0" smtClean="0"/>
              <a:t>取点的极坐标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(180/3.14159)*atan2(</a:t>
            </a:r>
            <a:r>
              <a:rPr lang="en-US" altLang="zh-CN" sz="1400" dirty="0" err="1" smtClean="0"/>
              <a:t>y,x</a:t>
            </a:r>
            <a:r>
              <a:rPr lang="en-US" altLang="zh-CN" sz="1400" dirty="0" smtClean="0"/>
              <a:t>);  }</a:t>
            </a:r>
          </a:p>
          <a:p>
            <a:pPr lvl="1">
              <a:buNone/>
            </a:pPr>
            <a:r>
              <a:rPr lang="en-US" altLang="zh-CN" sz="1400" dirty="0" smtClean="0"/>
              <a:t>  double radius()        //</a:t>
            </a:r>
            <a:r>
              <a:rPr lang="zh-CN" altLang="en-US" sz="1400" dirty="0" smtClean="0"/>
              <a:t>取点的极坐标半径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(x*</a:t>
            </a:r>
            <a:r>
              <a:rPr lang="en-US" altLang="zh-CN" sz="1400" dirty="0" err="1" smtClean="0"/>
              <a:t>x+y</a:t>
            </a:r>
            <a:r>
              <a:rPr lang="en-US" altLang="zh-CN" sz="1400" dirty="0" smtClean="0"/>
              <a:t>*y);  }</a:t>
            </a:r>
          </a:p>
          <a:p>
            <a:pPr lvl="1">
              <a:buNone/>
            </a:pPr>
            <a:r>
              <a:rPr lang="en-US" altLang="zh-CN" sz="1400" dirty="0" smtClean="0"/>
              <a:t>protected:</a:t>
            </a:r>
          </a:p>
          <a:p>
            <a:pPr lvl="1">
              <a:buNone/>
            </a:pPr>
            <a:r>
              <a:rPr lang="en-US" altLang="zh-CN" sz="1400" dirty="0" smtClean="0"/>
              <a:t>  double x;      //x</a:t>
            </a:r>
            <a:r>
              <a:rPr lang="zh-CN" altLang="en-US" sz="1400" dirty="0" smtClean="0"/>
              <a:t>轴分量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double y;      //y</a:t>
            </a:r>
            <a:r>
              <a:rPr lang="zh-CN" altLang="en-US" sz="1400" dirty="0" smtClean="0"/>
              <a:t>轴分量</a:t>
            </a:r>
          </a:p>
          <a:p>
            <a:pPr lvl="1">
              <a:buNone/>
            </a:pPr>
            <a:r>
              <a:rPr lang="en-US" altLang="zh-CN" sz="1400" dirty="0" smtClean="0"/>
              <a:t>};</a:t>
            </a:r>
          </a:p>
          <a:p>
            <a:pPr lvl="1">
              <a:lnSpc>
                <a:spcPct val="125000"/>
              </a:lnSpc>
              <a:buNone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endParaRPr lang="en-US" altLang="zh-CN" sz="1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14876" y="2000240"/>
            <a:ext cx="4000528" cy="467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void main()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{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Point p;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double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for(;;){      //</a:t>
            </a:r>
            <a:r>
              <a:rPr lang="zh-CN" altLang="en-US" sz="1400" dirty="0" smtClean="0"/>
              <a:t>重复输入直到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小于</a:t>
            </a:r>
            <a:r>
              <a:rPr lang="en-US" altLang="zh-CN" sz="1400" dirty="0" smtClean="0"/>
              <a:t>0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&lt;&lt;"Enter x and y:\n";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cin</a:t>
            </a:r>
            <a:r>
              <a:rPr lang="en-US" altLang="zh-CN" sz="1400" dirty="0" smtClean="0"/>
              <a:t> &gt;&gt;x &gt;&gt;y;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if(x&lt;0)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  break;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p.Set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&lt;&lt;"angle=" &lt;&lt;</a:t>
            </a:r>
            <a:r>
              <a:rPr lang="en-US" altLang="zh-CN" sz="1400" dirty="0" err="1" smtClean="0"/>
              <a:t>p.angle</a:t>
            </a:r>
            <a:r>
              <a:rPr lang="en-US" altLang="zh-CN" sz="1400" dirty="0" smtClean="0"/>
              <a:t>()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     &lt;&lt;",radius=" &lt;&lt;</a:t>
            </a:r>
            <a:r>
              <a:rPr lang="en-US" altLang="zh-CN" sz="1400" dirty="0" err="1" smtClean="0"/>
              <a:t>p.radius</a:t>
            </a:r>
            <a:r>
              <a:rPr lang="en-US" altLang="zh-CN" sz="1400" dirty="0" smtClean="0"/>
              <a:t>()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     &lt;&lt;",x offset=" &lt;&lt;</a:t>
            </a:r>
            <a:r>
              <a:rPr lang="en-US" altLang="zh-CN" sz="1400" dirty="0" err="1" smtClean="0"/>
              <a:t>p.xOffset</a:t>
            </a:r>
            <a:r>
              <a:rPr lang="en-US" altLang="zh-CN" sz="1400" dirty="0" smtClean="0"/>
              <a:t>()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     &lt;&lt;",y offset=" &lt;&lt;</a:t>
            </a:r>
            <a:r>
              <a:rPr lang="en-US" altLang="zh-CN" sz="1400" dirty="0" err="1" smtClean="0"/>
              <a:t>p.yOffset</a:t>
            </a:r>
            <a:r>
              <a:rPr lang="en-US" altLang="zh-CN" sz="1400" dirty="0" smtClean="0"/>
              <a:t>() 	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}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类定义和类使用分开的例子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把原程序拆成两个文件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类定义文件</a:t>
            </a:r>
            <a:r>
              <a:rPr lang="en-US" altLang="zh-CN" sz="1400" dirty="0" err="1" smtClean="0"/>
              <a:t>point.h</a:t>
            </a:r>
            <a:r>
              <a:rPr lang="zh-CN" altLang="en-US" sz="1400" dirty="0" smtClean="0"/>
              <a:t>，包含以下类定义代码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iostream</a:t>
            </a:r>
            <a:r>
              <a:rPr lang="en-US" altLang="zh-CN" sz="1400" dirty="0" smtClean="0"/>
              <a:t>&gt;</a:t>
            </a:r>
          </a:p>
          <a:p>
            <a:pPr lvl="1">
              <a:buNone/>
            </a:pPr>
            <a:r>
              <a:rPr lang="en-US" altLang="zh-CN" sz="1400" dirty="0" smtClean="0"/>
              <a:t>#include &lt;math&gt;</a:t>
            </a:r>
          </a:p>
          <a:p>
            <a:pPr lvl="1">
              <a:buNone/>
            </a:pPr>
            <a:r>
              <a:rPr lang="en-US" altLang="zh-CN" sz="1400" dirty="0" smtClean="0"/>
              <a:t>class Point{</a:t>
            </a:r>
          </a:p>
          <a:p>
            <a:pPr lvl="1">
              <a:buNone/>
            </a:pPr>
            <a:r>
              <a:rPr lang="en-US" altLang="zh-CN" sz="1400" dirty="0" smtClean="0"/>
              <a:t>public:</a:t>
            </a:r>
          </a:p>
          <a:p>
            <a:pPr lvl="1">
              <a:buNone/>
            </a:pPr>
            <a:r>
              <a:rPr lang="en-US" altLang="zh-CN" sz="1400" dirty="0" smtClean="0"/>
              <a:t>  void Set(double </a:t>
            </a:r>
            <a:r>
              <a:rPr lang="en-US" altLang="zh-CN" sz="1400" dirty="0" err="1" smtClean="0"/>
              <a:t>ix,double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iy</a:t>
            </a:r>
            <a:r>
              <a:rPr lang="en-US" altLang="zh-CN" sz="1400" dirty="0" smtClean="0"/>
              <a:t>)    //</a:t>
            </a:r>
            <a:r>
              <a:rPr lang="zh-CN" altLang="en-US" sz="1400" dirty="0" smtClean="0"/>
              <a:t>设置坐标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x=ix;  y=</a:t>
            </a:r>
            <a:r>
              <a:rPr lang="en-US" altLang="zh-CN" sz="1400" dirty="0" err="1" smtClean="0"/>
              <a:t>iy</a:t>
            </a:r>
            <a:r>
              <a:rPr lang="en-US" altLang="zh-CN" sz="1400" dirty="0" smtClean="0"/>
              <a:t>;  }</a:t>
            </a:r>
          </a:p>
          <a:p>
            <a:pPr lvl="1">
              <a:buNone/>
            </a:pPr>
            <a:r>
              <a:rPr lang="en-US" altLang="zh-CN" sz="1400" dirty="0" smtClean="0"/>
              <a:t>  double </a:t>
            </a:r>
            <a:r>
              <a:rPr lang="en-US" altLang="zh-CN" sz="1400" dirty="0" err="1" smtClean="0"/>
              <a:t>xOffset</a:t>
            </a:r>
            <a:r>
              <a:rPr lang="en-US" altLang="zh-CN" sz="1400" dirty="0" smtClean="0"/>
              <a:t>()             //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轴坐标分量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x;  }</a:t>
            </a:r>
          </a:p>
          <a:p>
            <a:pPr lvl="1">
              <a:buNone/>
            </a:pPr>
            <a:r>
              <a:rPr lang="en-US" altLang="zh-CN" sz="1400" dirty="0" smtClean="0"/>
              <a:t>  double </a:t>
            </a:r>
            <a:r>
              <a:rPr lang="en-US" altLang="zh-CN" sz="1400" dirty="0" err="1" smtClean="0"/>
              <a:t>yOffset</a:t>
            </a:r>
            <a:r>
              <a:rPr lang="en-US" altLang="zh-CN" sz="1400" dirty="0" smtClean="0"/>
              <a:t>()      //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轴坐标分量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y;  }</a:t>
            </a:r>
          </a:p>
          <a:p>
            <a:pPr lvl="1">
              <a:buNone/>
            </a:pPr>
            <a:r>
              <a:rPr lang="en-US" altLang="zh-CN" sz="1400" dirty="0" smtClean="0"/>
              <a:t>  double angle()        //</a:t>
            </a:r>
            <a:r>
              <a:rPr lang="zh-CN" altLang="en-US" sz="1400" dirty="0" smtClean="0"/>
              <a:t>取点的极坐标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(180/3.14159)*atan2(</a:t>
            </a:r>
            <a:r>
              <a:rPr lang="en-US" altLang="zh-CN" sz="1400" dirty="0" err="1" smtClean="0"/>
              <a:t>y,x</a:t>
            </a:r>
            <a:r>
              <a:rPr lang="en-US" altLang="zh-CN" sz="1400" dirty="0" smtClean="0"/>
              <a:t>);  }</a:t>
            </a:r>
          </a:p>
          <a:p>
            <a:pPr lvl="1">
              <a:buNone/>
            </a:pPr>
            <a:r>
              <a:rPr lang="en-US" altLang="zh-CN" sz="1400" dirty="0" smtClean="0"/>
              <a:t>  double radius()        //</a:t>
            </a:r>
            <a:r>
              <a:rPr lang="zh-CN" altLang="en-US" sz="1400" dirty="0" smtClean="0"/>
              <a:t>取点的极坐标半径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(x*</a:t>
            </a:r>
            <a:r>
              <a:rPr lang="en-US" altLang="zh-CN" sz="1400" dirty="0" err="1" smtClean="0"/>
              <a:t>x+y</a:t>
            </a:r>
            <a:r>
              <a:rPr lang="en-US" altLang="zh-CN" sz="1400" dirty="0" smtClean="0"/>
              <a:t>*y);  }</a:t>
            </a:r>
          </a:p>
          <a:p>
            <a:pPr lvl="1">
              <a:buNone/>
            </a:pPr>
            <a:r>
              <a:rPr lang="en-US" altLang="zh-CN" sz="1400" dirty="0" smtClean="0"/>
              <a:t>protected:</a:t>
            </a:r>
          </a:p>
          <a:p>
            <a:pPr lvl="1">
              <a:buNone/>
            </a:pPr>
            <a:r>
              <a:rPr lang="en-US" altLang="zh-CN" sz="1400" dirty="0" smtClean="0"/>
              <a:t>  double x;      //x</a:t>
            </a:r>
            <a:r>
              <a:rPr lang="zh-CN" altLang="en-US" sz="1400" dirty="0" smtClean="0"/>
              <a:t>轴分量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double y;      //y</a:t>
            </a:r>
            <a:r>
              <a:rPr lang="zh-CN" altLang="en-US" sz="1400" dirty="0" smtClean="0"/>
              <a:t>轴分量</a:t>
            </a:r>
          </a:p>
          <a:p>
            <a:pPr lvl="1">
              <a:buNone/>
            </a:pPr>
            <a:r>
              <a:rPr lang="en-US" altLang="zh-CN" sz="1400" dirty="0" smtClean="0"/>
              <a:t>};</a:t>
            </a:r>
          </a:p>
          <a:p>
            <a:pPr lvl="1">
              <a:lnSpc>
                <a:spcPct val="125000"/>
              </a:lnSpc>
              <a:buNone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endParaRPr lang="en-US" altLang="zh-CN" sz="1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628" y="1142984"/>
            <a:ext cx="4000528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类使用文件</a:t>
            </a:r>
            <a:r>
              <a:rPr lang="en-US" altLang="zh-CN" sz="1400" dirty="0" smtClean="0"/>
              <a:t>main.cpp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include</a:t>
            </a:r>
            <a:r>
              <a:rPr lang="zh-CN" altLang="en-US" sz="1400" dirty="0" smtClean="0"/>
              <a:t>头文件，调用类定义代码</a:t>
            </a:r>
            <a:endParaRPr lang="en-US" altLang="zh-CN" sz="1400" dirty="0" smtClean="0"/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#include “</a:t>
            </a:r>
            <a:r>
              <a:rPr lang="en-US" altLang="zh-CN" sz="1400" dirty="0" err="1" smtClean="0"/>
              <a:t>point.h</a:t>
            </a:r>
            <a:r>
              <a:rPr lang="en-US" altLang="zh-CN" sz="1400" dirty="0" smtClean="0"/>
              <a:t>”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void main()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{ Point p;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double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for(;;){      //</a:t>
            </a:r>
            <a:r>
              <a:rPr lang="zh-CN" altLang="en-US" sz="1400" dirty="0" smtClean="0"/>
              <a:t>重复输入直到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小于</a:t>
            </a:r>
            <a:r>
              <a:rPr lang="en-US" altLang="zh-CN" sz="1400" dirty="0" smtClean="0"/>
              <a:t>0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&lt;&lt;"Enter x and y:\n";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cin</a:t>
            </a:r>
            <a:r>
              <a:rPr lang="en-US" altLang="zh-CN" sz="1400" dirty="0" smtClean="0"/>
              <a:t> &gt;&gt;x &gt;&gt;y;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if(x&lt;0)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  break;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p.Set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);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&lt;&lt;"angle=" &lt;&lt;</a:t>
            </a:r>
            <a:r>
              <a:rPr lang="en-US" altLang="zh-CN" sz="1400" dirty="0" err="1" smtClean="0"/>
              <a:t>p.angle</a:t>
            </a:r>
            <a:r>
              <a:rPr lang="en-US" altLang="zh-CN" sz="1400" dirty="0" smtClean="0"/>
              <a:t>()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     &lt;&lt;",radius=" &lt;&lt;</a:t>
            </a:r>
            <a:r>
              <a:rPr lang="en-US" altLang="zh-CN" sz="1400" dirty="0" err="1" smtClean="0"/>
              <a:t>p.radius</a:t>
            </a:r>
            <a:r>
              <a:rPr lang="en-US" altLang="zh-CN" sz="1400" dirty="0" smtClean="0"/>
              <a:t>()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     &lt;&lt;",x offset=" &lt;&lt;</a:t>
            </a:r>
            <a:r>
              <a:rPr lang="en-US" altLang="zh-CN" sz="1400" dirty="0" err="1" smtClean="0"/>
              <a:t>p.xOffset</a:t>
            </a:r>
            <a:r>
              <a:rPr lang="en-US" altLang="zh-CN" sz="1400" dirty="0" smtClean="0"/>
              <a:t>()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     &lt;&lt;",y offset=" &lt;&lt;</a:t>
            </a:r>
            <a:r>
              <a:rPr lang="en-US" altLang="zh-CN" sz="1400" dirty="0" err="1" smtClean="0"/>
              <a:t>p.yOffset</a:t>
            </a:r>
            <a:r>
              <a:rPr lang="en-US" altLang="zh-CN" sz="1400" dirty="0" smtClean="0"/>
              <a:t>() 	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}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4572032" cy="78581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类定义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类实现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类使用分开的例子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把原程序拆成三个文件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86380" y="0"/>
            <a:ext cx="4000528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类使用文件</a:t>
            </a:r>
            <a:r>
              <a:rPr lang="en-US" altLang="zh-CN" sz="1400" dirty="0" smtClean="0"/>
              <a:t>main.cpp</a:t>
            </a:r>
          </a:p>
          <a:p>
            <a:pPr marL="0" lvl="1">
              <a:lnSpc>
                <a:spcPct val="125000"/>
              </a:lnSpc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include</a:t>
            </a:r>
            <a:r>
              <a:rPr lang="zh-CN" altLang="en-US" sz="1400" dirty="0" smtClean="0"/>
              <a:t>头文件，调用类定义代码</a:t>
            </a:r>
            <a:endParaRPr lang="en-US" altLang="zh-CN" sz="1400" dirty="0" smtClean="0"/>
          </a:p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iostream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using namespace std;</a:t>
            </a:r>
          </a:p>
          <a:p>
            <a:r>
              <a:rPr lang="en-US" altLang="zh-CN" sz="1400" dirty="0" smtClean="0"/>
              <a:t>#include "</a:t>
            </a:r>
            <a:r>
              <a:rPr lang="en-US" altLang="zh-CN" sz="1400" dirty="0" err="1" smtClean="0"/>
              <a:t>pointI.h</a:t>
            </a:r>
            <a:r>
              <a:rPr lang="en-US" altLang="zh-CN" sz="1400" dirty="0" smtClean="0"/>
              <a:t>“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void main()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{ Point p;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double </a:t>
            </a:r>
            <a:r>
              <a:rPr lang="en-US" altLang="zh-CN" sz="1400" dirty="0" err="1" smtClean="0"/>
              <a:t>x,y</a:t>
            </a:r>
            <a:r>
              <a:rPr lang="en-US" altLang="zh-CN" sz="1400" dirty="0" smtClean="0"/>
              <a:t>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for(;;){      //</a:t>
            </a:r>
            <a:r>
              <a:rPr lang="zh-CN" altLang="en-US" sz="1400" dirty="0" smtClean="0"/>
              <a:t>重复输入直到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小于</a:t>
            </a:r>
            <a:r>
              <a:rPr lang="en-US" altLang="zh-CN" sz="1400" dirty="0" smtClean="0"/>
              <a:t>0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 &lt;&lt;"Enter x and y:\n";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    	…….. }	</a:t>
            </a:r>
          </a:p>
          <a:p>
            <a:pPr lvl="1">
              <a:lnSpc>
                <a:spcPct val="125000"/>
              </a:lnSpc>
              <a:buNone/>
            </a:pPr>
            <a:r>
              <a:rPr lang="en-US" altLang="zh-CN" sz="1400" dirty="0" smtClean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4643374" y="3143248"/>
            <a:ext cx="45006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//</a:t>
            </a:r>
            <a:r>
              <a:rPr lang="zh-CN" altLang="en-US" sz="1400" dirty="0" smtClean="0"/>
              <a:t>类实现文件 </a:t>
            </a:r>
            <a:r>
              <a:rPr lang="en-US" altLang="zh-CN" sz="1400" dirty="0" err="1" smtClean="0"/>
              <a:t>pointI.h</a:t>
            </a:r>
            <a:endParaRPr lang="en-US" altLang="zh-CN" sz="1400" dirty="0" smtClean="0"/>
          </a:p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iostream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cmath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#include "</a:t>
            </a:r>
            <a:r>
              <a:rPr lang="en-US" altLang="zh-CN" sz="1400" dirty="0" err="1" smtClean="0"/>
              <a:t>point.h</a:t>
            </a:r>
            <a:r>
              <a:rPr lang="en-US" altLang="zh-CN" sz="1400" dirty="0" smtClean="0"/>
              <a:t>"</a:t>
            </a:r>
          </a:p>
          <a:p>
            <a:r>
              <a:rPr lang="en-US" altLang="zh-CN" sz="1400" dirty="0" smtClean="0"/>
              <a:t>using namespace std;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void Point::Set(double </a:t>
            </a:r>
            <a:r>
              <a:rPr lang="en-US" altLang="zh-CN" sz="1400" dirty="0" err="1" smtClean="0"/>
              <a:t>ix,double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iy</a:t>
            </a:r>
            <a:r>
              <a:rPr lang="en-US" altLang="zh-CN" sz="1400" dirty="0" smtClean="0"/>
              <a:t>)    //</a:t>
            </a:r>
            <a:r>
              <a:rPr lang="zh-CN" altLang="en-US" sz="1400" dirty="0" smtClean="0"/>
              <a:t>设置坐标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smtClean="0"/>
              <a:t>{    x=ix;  y=</a:t>
            </a:r>
            <a:r>
              <a:rPr lang="en-US" altLang="zh-CN" sz="1400" dirty="0" err="1" smtClean="0"/>
              <a:t>iy</a:t>
            </a:r>
            <a:r>
              <a:rPr lang="en-US" altLang="zh-CN" sz="1400" dirty="0" smtClean="0"/>
              <a:t>;  }</a:t>
            </a:r>
          </a:p>
          <a:p>
            <a:r>
              <a:rPr lang="en-US" altLang="zh-CN" sz="1400" dirty="0" smtClean="0"/>
              <a:t>double Point::</a:t>
            </a:r>
            <a:r>
              <a:rPr lang="en-US" altLang="zh-CN" sz="1400" dirty="0" err="1" smtClean="0"/>
              <a:t>xOffset</a:t>
            </a:r>
            <a:r>
              <a:rPr lang="en-US" altLang="zh-CN" sz="1400" dirty="0" smtClean="0"/>
              <a:t>()       //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轴坐标分量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x;  }</a:t>
            </a:r>
          </a:p>
          <a:p>
            <a:r>
              <a:rPr lang="en-US" altLang="zh-CN" sz="1400" dirty="0" smtClean="0"/>
              <a:t>double Point::</a:t>
            </a:r>
            <a:r>
              <a:rPr lang="en-US" altLang="zh-CN" sz="1400" dirty="0" err="1" smtClean="0"/>
              <a:t>yOffset</a:t>
            </a:r>
            <a:r>
              <a:rPr lang="en-US" altLang="zh-CN" sz="1400" dirty="0" smtClean="0"/>
              <a:t>()      //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轴坐标分量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y;  }</a:t>
            </a:r>
          </a:p>
          <a:p>
            <a:r>
              <a:rPr lang="en-US" altLang="zh-CN" sz="1400" dirty="0" smtClean="0"/>
              <a:t>double Point::angle()        //</a:t>
            </a:r>
            <a:r>
              <a:rPr lang="zh-CN" altLang="en-US" sz="1400" dirty="0" smtClean="0"/>
              <a:t>取点的极坐标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(180/3.14159)*atan2(</a:t>
            </a:r>
            <a:r>
              <a:rPr lang="en-US" altLang="zh-CN" sz="1400" dirty="0" err="1" smtClean="0"/>
              <a:t>y,x</a:t>
            </a:r>
            <a:r>
              <a:rPr lang="en-US" altLang="zh-CN" sz="1400" dirty="0" smtClean="0"/>
              <a:t>);  }</a:t>
            </a:r>
          </a:p>
          <a:p>
            <a:r>
              <a:rPr lang="en-US" altLang="zh-CN" sz="1400" dirty="0" smtClean="0"/>
              <a:t>double Point::radius()        //</a:t>
            </a:r>
            <a:r>
              <a:rPr lang="zh-CN" altLang="en-US" sz="1400" dirty="0" smtClean="0"/>
              <a:t>取点的极坐标半径</a:t>
            </a:r>
          </a:p>
          <a:p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(x*</a:t>
            </a:r>
            <a:r>
              <a:rPr lang="en-US" altLang="zh-CN" sz="1400" dirty="0" err="1" smtClean="0"/>
              <a:t>x+y</a:t>
            </a:r>
            <a:r>
              <a:rPr lang="en-US" altLang="zh-CN" sz="1400" dirty="0" smtClean="0"/>
              <a:t>*y);  }</a:t>
            </a:r>
          </a:p>
        </p:txBody>
      </p:sp>
      <p:sp>
        <p:nvSpPr>
          <p:cNvPr id="8" name="矩形 7"/>
          <p:cNvSpPr/>
          <p:nvPr/>
        </p:nvSpPr>
        <p:spPr>
          <a:xfrm>
            <a:off x="142844" y="1928802"/>
            <a:ext cx="47149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 smtClean="0"/>
              <a:t>类头定义文件</a:t>
            </a:r>
            <a:r>
              <a:rPr lang="en-US" altLang="zh-CN" sz="1400" dirty="0" err="1" smtClean="0"/>
              <a:t>point.h</a:t>
            </a:r>
            <a:r>
              <a:rPr lang="zh-CN" altLang="en-US" sz="1400" dirty="0" smtClean="0"/>
              <a:t>，包含以下类定义代码</a:t>
            </a:r>
            <a:endParaRPr lang="en-US" altLang="zh-CN" sz="1400" dirty="0" smtClean="0"/>
          </a:p>
          <a:p>
            <a:pPr marL="0" lvl="1">
              <a:buNone/>
            </a:pPr>
            <a:r>
              <a:rPr lang="en-US" altLang="zh-CN" sz="1400" dirty="0" smtClean="0"/>
              <a:t>class Point{</a:t>
            </a:r>
          </a:p>
          <a:p>
            <a:pPr marL="0" lvl="1">
              <a:buNone/>
            </a:pPr>
            <a:r>
              <a:rPr lang="en-US" altLang="zh-CN" sz="1400" dirty="0" smtClean="0"/>
              <a:t>public:</a:t>
            </a:r>
          </a:p>
          <a:p>
            <a:pPr marL="0" lvl="1">
              <a:buNone/>
            </a:pPr>
            <a:r>
              <a:rPr lang="en-US" altLang="zh-CN" sz="1400" dirty="0" smtClean="0"/>
              <a:t> 	void Set(double </a:t>
            </a:r>
            <a:r>
              <a:rPr lang="en-US" altLang="zh-CN" sz="1400" dirty="0" err="1" smtClean="0"/>
              <a:t>ix,double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iy</a:t>
            </a:r>
            <a:r>
              <a:rPr lang="en-US" altLang="zh-CN" sz="1400" dirty="0" smtClean="0"/>
              <a:t>);   //</a:t>
            </a:r>
            <a:r>
              <a:rPr lang="zh-CN" altLang="en-US" sz="1400" dirty="0" smtClean="0"/>
              <a:t>设置坐标</a:t>
            </a:r>
          </a:p>
          <a:p>
            <a:pPr marL="0" lvl="1">
              <a:buNone/>
            </a:pPr>
            <a:r>
              <a:rPr lang="en-US" altLang="zh-CN" sz="1400" dirty="0" smtClean="0"/>
              <a:t> 	double </a:t>
            </a:r>
            <a:r>
              <a:rPr lang="en-US" altLang="zh-CN" sz="1400" dirty="0" err="1" smtClean="0"/>
              <a:t>xOffset</a:t>
            </a:r>
            <a:r>
              <a:rPr lang="en-US" altLang="zh-CN" sz="1400" dirty="0" smtClean="0"/>
              <a:t>();             //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轴坐标分量</a:t>
            </a:r>
          </a:p>
          <a:p>
            <a:pPr marL="0" lvl="1">
              <a:buNone/>
            </a:pPr>
            <a:r>
              <a:rPr lang="en-US" altLang="zh-CN" sz="1400" dirty="0" smtClean="0"/>
              <a:t>	double </a:t>
            </a:r>
            <a:r>
              <a:rPr lang="en-US" altLang="zh-CN" sz="1400" dirty="0" err="1" smtClean="0"/>
              <a:t>yOffset</a:t>
            </a:r>
            <a:r>
              <a:rPr lang="en-US" altLang="zh-CN" sz="1400" dirty="0" smtClean="0"/>
              <a:t>();      //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轴坐标分量</a:t>
            </a:r>
          </a:p>
          <a:p>
            <a:pPr marL="0" lvl="1">
              <a:buNone/>
            </a:pPr>
            <a:r>
              <a:rPr lang="en-US" altLang="zh-CN" sz="1400" dirty="0" smtClean="0"/>
              <a:t>	double angle(); </a:t>
            </a:r>
          </a:p>
          <a:p>
            <a:pPr marL="0" lvl="1">
              <a:buNone/>
            </a:pPr>
            <a:r>
              <a:rPr lang="en-US" altLang="zh-CN" sz="1400" dirty="0" smtClean="0"/>
              <a:t>	double radius();</a:t>
            </a:r>
            <a:endParaRPr lang="zh-CN" altLang="en-US" sz="1400" dirty="0" smtClean="0"/>
          </a:p>
          <a:p>
            <a:pPr marL="0" lvl="1">
              <a:buNone/>
            </a:pPr>
            <a:r>
              <a:rPr lang="en-US" altLang="zh-CN" sz="1400" dirty="0" smtClean="0"/>
              <a:t>protected:</a:t>
            </a:r>
          </a:p>
          <a:p>
            <a:pPr marL="0" lvl="1">
              <a:buNone/>
            </a:pPr>
            <a:r>
              <a:rPr lang="en-US" altLang="zh-CN" sz="1400" dirty="0" smtClean="0"/>
              <a:t>	double x;      //x</a:t>
            </a:r>
            <a:r>
              <a:rPr lang="zh-CN" altLang="en-US" sz="1400" dirty="0" smtClean="0"/>
              <a:t>轴分量</a:t>
            </a:r>
          </a:p>
          <a:p>
            <a:pPr marL="0" lvl="1">
              <a:buNone/>
            </a:pPr>
            <a:r>
              <a:rPr lang="zh-CN" altLang="en-US" sz="1400" dirty="0" smtClean="0"/>
              <a:t> </a:t>
            </a:r>
            <a:r>
              <a:rPr lang="en-US" altLang="zh-CN" sz="1400" dirty="0" smtClean="0"/>
              <a:t>	double y;      //y</a:t>
            </a:r>
            <a:r>
              <a:rPr lang="zh-CN" altLang="en-US" sz="1400" dirty="0" smtClean="0"/>
              <a:t>轴分量</a:t>
            </a:r>
          </a:p>
          <a:p>
            <a:pPr marL="0" lvl="1">
              <a:buNone/>
            </a:pPr>
            <a:r>
              <a:rPr lang="en-US" altLang="zh-CN" sz="1400" dirty="0" smtClean="0"/>
              <a:t>};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类定义与使用分开的作用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原程序用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xy</a:t>
            </a:r>
            <a:r>
              <a:rPr lang="zh-CN" altLang="en-US" sz="1800" dirty="0" smtClean="0">
                <a:solidFill>
                  <a:srgbClr val="FF0000"/>
                </a:solidFill>
              </a:rPr>
              <a:t>坐标作为参数，新程序用极坐标为参数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只需要修改类定义文件，类使用文件无需修改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400" dirty="0" smtClean="0"/>
              <a:t>class Point{</a:t>
            </a:r>
          </a:p>
          <a:p>
            <a:pPr lvl="1">
              <a:buNone/>
            </a:pPr>
            <a:r>
              <a:rPr lang="en-US" altLang="zh-CN" sz="1400" dirty="0" smtClean="0"/>
              <a:t>public:</a:t>
            </a:r>
          </a:p>
          <a:p>
            <a:pPr lvl="1" algn="just">
              <a:buNone/>
            </a:pPr>
            <a:r>
              <a:rPr lang="en-US" altLang="zh-CN" sz="1400" dirty="0" smtClean="0"/>
              <a:t>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void Set(double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ix,double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iy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)    //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接收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xy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坐标后，转化求极坐标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a=atan2(</a:t>
            </a:r>
            <a:r>
              <a:rPr lang="en-US" altLang="zh-CN" sz="1400" dirty="0" err="1" smtClean="0"/>
              <a:t>iy</a:t>
            </a:r>
            <a:r>
              <a:rPr lang="en-US" altLang="zh-CN" sz="1400" dirty="0" smtClean="0"/>
              <a:t>, ix);</a:t>
            </a:r>
          </a:p>
          <a:p>
            <a:pPr lvl="1">
              <a:buNone/>
            </a:pPr>
            <a:r>
              <a:rPr lang="en-US" altLang="zh-CN" sz="1400" dirty="0" smtClean="0"/>
              <a:t>       r=</a:t>
            </a:r>
            <a:r>
              <a:rPr lang="en-US" altLang="zh-CN" sz="1400" dirty="0" err="1" smtClean="0"/>
              <a:t>sqrt</a:t>
            </a:r>
            <a:r>
              <a:rPr lang="en-US" altLang="zh-CN" sz="1400" dirty="0" smtClean="0"/>
              <a:t>(ix*</a:t>
            </a:r>
            <a:r>
              <a:rPr lang="en-US" altLang="zh-CN" sz="1400" dirty="0" err="1" smtClean="0"/>
              <a:t>ix+iy</a:t>
            </a:r>
            <a:r>
              <a:rPr lang="en-US" altLang="zh-CN" sz="1400" dirty="0" smtClean="0"/>
              <a:t>*</a:t>
            </a:r>
            <a:r>
              <a:rPr lang="en-US" altLang="zh-CN" sz="1400" dirty="0" err="1" smtClean="0"/>
              <a:t>iy</a:t>
            </a:r>
            <a:r>
              <a:rPr lang="en-US" altLang="zh-CN" sz="1400" dirty="0" smtClean="0"/>
              <a:t>);  }</a:t>
            </a:r>
          </a:p>
          <a:p>
            <a:pPr lvl="1">
              <a:buNone/>
            </a:pPr>
            <a:r>
              <a:rPr lang="en-US" altLang="zh-CN" sz="1400" dirty="0" smtClean="0"/>
              <a:t>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double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xOffset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()             //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接口不变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r*</a:t>
            </a:r>
            <a:r>
              <a:rPr lang="en-US" altLang="zh-CN" sz="1400" dirty="0" err="1" smtClean="0"/>
              <a:t>cos</a:t>
            </a:r>
            <a:r>
              <a:rPr lang="en-US" altLang="zh-CN" sz="1400" dirty="0" smtClean="0"/>
              <a:t>(a);  }</a:t>
            </a:r>
          </a:p>
          <a:p>
            <a:pPr lvl="1">
              <a:buNone/>
            </a:pPr>
            <a:r>
              <a:rPr lang="en-US" altLang="zh-CN" sz="1400" dirty="0" smtClean="0"/>
              <a:t>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double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yOffset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()      //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接口不变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r*sin(a);  }</a:t>
            </a:r>
          </a:p>
          <a:p>
            <a:pPr lvl="1">
              <a:buNone/>
            </a:pPr>
            <a:r>
              <a:rPr lang="en-US" altLang="zh-CN" sz="1400" dirty="0" smtClean="0"/>
              <a:t>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double angle()        //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接口不变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(180/3.14159)*a;  }</a:t>
            </a:r>
          </a:p>
          <a:p>
            <a:pPr lvl="1">
              <a:buNone/>
            </a:pPr>
            <a:r>
              <a:rPr lang="en-US" altLang="zh-CN" sz="1400" dirty="0" smtClean="0"/>
              <a:t>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double radius()        //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接口不变</a:t>
            </a:r>
          </a:p>
          <a:p>
            <a:pPr lvl="1"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{    return r ;  }</a:t>
            </a:r>
          </a:p>
          <a:p>
            <a:pPr lvl="1">
              <a:buNone/>
            </a:pPr>
            <a:r>
              <a:rPr lang="en-US" altLang="zh-CN" sz="1400" dirty="0" smtClean="0"/>
              <a:t>};</a:t>
            </a:r>
          </a:p>
          <a:p>
            <a:pPr lvl="1">
              <a:lnSpc>
                <a:spcPct val="125000"/>
              </a:lnSpc>
              <a:buNone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endParaRPr lang="en-US" altLang="zh-CN" sz="1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4876" y="5214950"/>
            <a:ext cx="4214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1400" dirty="0" smtClean="0"/>
              <a:t>protected:</a:t>
            </a:r>
          </a:p>
          <a:p>
            <a:pPr lvl="1" algn="just">
              <a:buNone/>
            </a:pPr>
            <a:r>
              <a:rPr lang="en-US" altLang="zh-CN" sz="1400" dirty="0" smtClean="0"/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+mn-lt"/>
                <a:ea typeface="+mn-ea"/>
              </a:rPr>
              <a:t>double a;      //</a:t>
            </a:r>
            <a:r>
              <a:rPr lang="zh-CN" altLang="en-US" sz="1400" b="1" dirty="0" smtClean="0">
                <a:solidFill>
                  <a:srgbClr val="FF0000"/>
                </a:solidFill>
                <a:latin typeface="+mn-lt"/>
                <a:ea typeface="+mn-ea"/>
              </a:rPr>
              <a:t>点与原点连线与</a:t>
            </a:r>
            <a:r>
              <a:rPr lang="en-US" altLang="zh-CN" sz="1400" b="1" dirty="0" smtClean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+mn-lt"/>
                <a:ea typeface="+mn-ea"/>
              </a:rPr>
              <a:t>轴的角度</a:t>
            </a:r>
          </a:p>
          <a:p>
            <a:pPr lvl="1"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+mn-lt"/>
                <a:ea typeface="+mn-ea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+mn-lt"/>
                <a:ea typeface="+mn-ea"/>
              </a:rPr>
              <a:t>double r;      //</a:t>
            </a:r>
            <a:r>
              <a:rPr lang="zh-CN" altLang="en-US" sz="1400" b="1" dirty="0" smtClean="0">
                <a:solidFill>
                  <a:srgbClr val="FF0000"/>
                </a:solidFill>
                <a:latin typeface="+mn-lt"/>
                <a:ea typeface="+mn-ea"/>
              </a:rPr>
              <a:t>点与原点连线的长度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由例子可见，类的内部实现改变了，但接口没变，因此类使用的程序无需做任何改变，运行结果也不变。</a:t>
            </a:r>
            <a:endParaRPr lang="en-US" altLang="zh-CN" sz="2000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由于类很好的屏蔽了内部数据的表示，所以由类负责的内部实现的维护不影响应用程序的开发，大大减轻了开发强度。</a:t>
            </a:r>
            <a:endParaRPr lang="en-US" altLang="zh-CN" sz="2000" dirty="0" smtClean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00052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类作用域，声明类时使用的</a:t>
            </a:r>
            <a:r>
              <a:rPr lang="en-US" altLang="zh-CN" sz="2000" dirty="0" smtClean="0">
                <a:solidFill>
                  <a:srgbClr val="0000FF"/>
                </a:solidFill>
              </a:rPr>
              <a:t>{ }</a:t>
            </a:r>
            <a:r>
              <a:rPr lang="zh-CN" altLang="en-US" sz="2000" dirty="0" smtClean="0"/>
              <a:t>内作为类作用域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 smtClean="0"/>
              <a:t>在类作用域中声明的标识符只在该类中具有可见性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 smtClean="0"/>
              <a:t>成员名限定：类中成员名字可以使用类名和作用域运算符来显式指定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例如 </a:t>
            </a:r>
            <a:r>
              <a:rPr lang="en-US" altLang="zh-CN" sz="1800" dirty="0" smtClean="0"/>
              <a:t>Class::</a:t>
            </a:r>
            <a:r>
              <a:rPr lang="en-US" altLang="zh-CN" sz="1800" dirty="0" err="1" smtClean="0"/>
              <a:t>prar</a:t>
            </a:r>
            <a:endParaRPr lang="en-US" altLang="zh-CN" sz="1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 smtClean="0"/>
              <a:t>类作用域包含了类中成员函数的作用域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A.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要注意在类成员函数中，不要使用与类成员变量同名的变量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400" dirty="0" smtClean="0"/>
              <a:t>Class X</a:t>
            </a:r>
          </a:p>
          <a:p>
            <a:pPr lvl="1">
              <a:buNone/>
            </a:pPr>
            <a:r>
              <a:rPr lang="en-US" altLang="zh-CN" sz="1400" dirty="0" smtClean="0"/>
              <a:t>{	public:</a:t>
            </a:r>
          </a:p>
          <a:p>
            <a:pPr lvl="1">
              <a:buNone/>
            </a:pPr>
            <a:r>
              <a:rPr lang="en-US" altLang="zh-CN" sz="1400" dirty="0" smtClean="0"/>
              <a:t>		void f1();</a:t>
            </a:r>
          </a:p>
          <a:p>
            <a:pPr lvl="1">
              <a:buNone/>
            </a:pPr>
            <a:r>
              <a:rPr lang="en-US" altLang="zh-CN" sz="1400" dirty="0" smtClean="0"/>
              <a:t>		void f2();</a:t>
            </a:r>
          </a:p>
          <a:p>
            <a:pPr lvl="1">
              <a:buNone/>
            </a:pPr>
            <a:r>
              <a:rPr lang="en-US" altLang="zh-CN" sz="1400" dirty="0" smtClean="0"/>
              <a:t>	protected:</a:t>
            </a:r>
          </a:p>
          <a:p>
            <a:pPr lvl="1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m;</a:t>
            </a:r>
          </a:p>
          <a:p>
            <a:pPr lvl="1">
              <a:buNone/>
            </a:pPr>
            <a:r>
              <a:rPr lang="en-US" altLang="zh-CN" sz="1400" dirty="0" smtClean="0"/>
              <a:t>}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488" y="3786190"/>
            <a:ext cx="4572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1400" dirty="0" smtClean="0"/>
              <a:t>void X::f1() </a:t>
            </a:r>
          </a:p>
          <a:p>
            <a:pPr lvl="1">
              <a:buNone/>
            </a:pPr>
            <a:r>
              <a:rPr lang="en-US" altLang="zh-CN" sz="1400" dirty="0" smtClean="0"/>
              <a:t>{  m = 2; } //m</a:t>
            </a:r>
            <a:r>
              <a:rPr lang="zh-CN" altLang="en-US" sz="1400" dirty="0" smtClean="0"/>
              <a:t>是类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的成员变量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void X::f2() </a:t>
            </a:r>
          </a:p>
          <a:p>
            <a:pPr lvl="1">
              <a:buNone/>
            </a:pPr>
            <a:r>
              <a:rPr lang="en-US" altLang="zh-CN" sz="1400" dirty="0" smtClean="0"/>
              <a:t>{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m;</a:t>
            </a:r>
          </a:p>
          <a:p>
            <a:pPr lvl="1">
              <a:buNone/>
            </a:pPr>
            <a:r>
              <a:rPr lang="en-US" altLang="zh-CN" sz="1400" dirty="0" smtClean="0"/>
              <a:t>   m = 2;  //m</a:t>
            </a:r>
            <a:r>
              <a:rPr lang="zh-CN" altLang="en-US" sz="1400" dirty="0" smtClean="0"/>
              <a:t>是函数</a:t>
            </a:r>
            <a:r>
              <a:rPr lang="en-US" altLang="zh-CN" sz="1400" dirty="0" smtClean="0"/>
              <a:t>f2</a:t>
            </a:r>
            <a:r>
              <a:rPr lang="zh-CN" altLang="en-US" sz="1400" dirty="0" smtClean="0"/>
              <a:t>中定义的新变量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   //</a:t>
            </a:r>
            <a:r>
              <a:rPr lang="zh-CN" altLang="en-US" sz="1400" dirty="0" smtClean="0"/>
              <a:t>类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的成员变量</a:t>
            </a:r>
            <a:r>
              <a:rPr lang="en-US" altLang="zh-CN" sz="1400" dirty="0" smtClean="0"/>
              <a:t>m</a:t>
            </a:r>
            <a:r>
              <a:rPr lang="zh-CN" altLang="en-US" sz="1400" dirty="0" smtClean="0"/>
              <a:t>被隐藏掉了</a:t>
            </a:r>
            <a:endParaRPr lang="en-US" altLang="zh-CN" sz="1400" dirty="0" smtClean="0"/>
          </a:p>
          <a:p>
            <a:pPr lvl="1">
              <a:buNone/>
            </a:pPr>
            <a:r>
              <a:rPr lang="en-US" altLang="zh-CN" sz="1400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643866" cy="400052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在实际应用中，我们不鼓励重名，不能贪方便就乱用变量名，在真实的编程中，变量名都应该是有意义</a:t>
            </a:r>
            <a:endParaRPr lang="en-US" altLang="zh-CN" sz="2000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课本</a:t>
            </a:r>
            <a:r>
              <a:rPr lang="en-US" altLang="zh-CN" sz="2000" dirty="0" smtClean="0"/>
              <a:t>P253-254</a:t>
            </a:r>
            <a:r>
              <a:rPr lang="zh-CN" altLang="en-US" sz="2000" dirty="0" smtClean="0"/>
              <a:t>虽然列举了很多重名的例子，但都不可取</a:t>
            </a:r>
            <a:endParaRPr lang="en-US" altLang="zh-CN" sz="1600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中使用“</a:t>
            </a:r>
            <a:r>
              <a:rPr lang="en-US" altLang="zh-CN" sz="2000" dirty="0" smtClean="0"/>
              <a:t>using namespace std;</a:t>
            </a:r>
            <a:r>
              <a:rPr lang="zh-CN" altLang="en-US" sz="2000" dirty="0" smtClean="0"/>
              <a:t>”，就是把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标准程序库中的所有标识符都定义在一个名为</a:t>
            </a:r>
            <a:r>
              <a:rPr lang="en-US" altLang="zh-CN" sz="2000" dirty="0" smtClean="0"/>
              <a:t>std</a:t>
            </a:r>
            <a:r>
              <a:rPr lang="zh-CN" altLang="en-US" sz="2000" dirty="0" smtClean="0"/>
              <a:t>的命名空间中，避免它和其他第三方的标识符重名。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例如</a:t>
            </a:r>
            <a:r>
              <a:rPr lang="en-US" altLang="zh-CN" sz="1800" dirty="0" err="1" smtClean="0"/>
              <a:t>cout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endl</a:t>
            </a:r>
            <a:r>
              <a:rPr lang="zh-CN" altLang="en-US" sz="1800" dirty="0" smtClean="0"/>
              <a:t>这些都是在</a:t>
            </a:r>
            <a:r>
              <a:rPr lang="en-US" altLang="zh-CN" sz="1800" dirty="0" smtClean="0"/>
              <a:t>std</a:t>
            </a:r>
            <a:r>
              <a:rPr lang="zh-CN" altLang="en-US" sz="1800" dirty="0" smtClean="0"/>
              <a:t>的命名空间中</a:t>
            </a:r>
            <a:endParaRPr lang="en-US" altLang="zh-CN" sz="1800" dirty="0" smtClean="0"/>
          </a:p>
          <a:p>
            <a:pPr lvl="1">
              <a:lnSpc>
                <a:spcPct val="125000"/>
              </a:lnSpc>
            </a:pPr>
            <a:r>
              <a:rPr lang="zh-CN" altLang="en-US" sz="1800" dirty="0" smtClean="0"/>
              <a:t>我们</a:t>
            </a:r>
            <a:r>
              <a:rPr lang="zh-CN" altLang="en-US" sz="1800" dirty="0" smtClean="0"/>
              <a:t>自己定义的变量与函数使用默认</a:t>
            </a:r>
            <a:r>
              <a:rPr lang="zh-CN" altLang="en-US" sz="1800" dirty="0" smtClean="0"/>
              <a:t>的“全局”空间</a:t>
            </a:r>
            <a:r>
              <a:rPr lang="en-US" altLang="zh-CN" sz="1800" dirty="0" smtClean="0"/>
              <a:t>global</a:t>
            </a:r>
            <a:r>
              <a:rPr lang="zh-CN" altLang="en-US" sz="1800" dirty="0" smtClean="0"/>
              <a:t>中。</a:t>
            </a:r>
            <a:endParaRPr lang="en-US" altLang="zh-CN" sz="1800" dirty="0" smtClean="0"/>
          </a:p>
          <a:p>
            <a:pPr lvl="1"/>
            <a:endParaRPr lang="en-US" altLang="zh-CN" sz="1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lvl="1">
              <a:lnSpc>
                <a:spcPct val="125000"/>
              </a:lnSpc>
              <a:buNone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8429684" cy="4643470"/>
          </a:xfrm>
        </p:spPr>
        <p:txBody>
          <a:bodyPr/>
          <a:lstStyle/>
          <a:p>
            <a:r>
              <a:rPr lang="zh-CN" altLang="en-US" sz="1800" dirty="0" smtClean="0"/>
              <a:t>月份查询，通过指针数组实现月份单词的查询</a:t>
            </a: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28736"/>
            <a:ext cx="4857784" cy="422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286808" cy="9286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当碰到无法避免的重名时，可用命名空间的方法来区别</a:t>
            </a:r>
            <a:endParaRPr lang="en-US" altLang="zh-CN" sz="20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类的程序结构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00496" y="2428868"/>
            <a:ext cx="51435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</a:t>
            </a:r>
          </a:p>
          <a:p>
            <a:pPr eaLnBrk="1" hangingPunct="1">
              <a:buNone/>
            </a:pPr>
            <a:r>
              <a:rPr lang="en-US" altLang="zh-CN" sz="1400" dirty="0" smtClean="0"/>
              <a:t>{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{ using namespace s2 ; //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s2/std/</a:t>
            </a:r>
            <a:r>
              <a:rPr lang="zh-CN" altLang="en-US" sz="1400" dirty="0" smtClean="0"/>
              <a:t>全局三个命名空间</a:t>
            </a:r>
          </a:p>
          <a:p>
            <a:pPr eaLnBrk="1" hangingPunct="1">
              <a:buNone/>
            </a:pPr>
            <a:r>
              <a:rPr lang="zh-CN" altLang="en-US" sz="1400" dirty="0" smtClean="0"/>
              <a:t>      </a:t>
            </a:r>
            <a:r>
              <a:rPr lang="en-US" altLang="zh-CN" sz="1400" dirty="0" smtClean="0"/>
              <a:t>greeting();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}</a:t>
            </a:r>
          </a:p>
          <a:p>
            <a:pPr eaLnBrk="1" hangingPunct="1">
              <a:buNone/>
            </a:pPr>
            <a:endParaRPr lang="en-US" altLang="zh-CN" sz="1400" dirty="0" smtClean="0"/>
          </a:p>
          <a:p>
            <a:pPr eaLnBrk="1" hangingPunct="1">
              <a:buNone/>
            </a:pPr>
            <a:r>
              <a:rPr lang="en-US" altLang="zh-CN" sz="1400" dirty="0" smtClean="0"/>
              <a:t>    { using namespace s1 ;//</a:t>
            </a:r>
            <a:r>
              <a:rPr lang="zh-CN" altLang="en-US" sz="1400" dirty="0" smtClean="0"/>
              <a:t>使用</a:t>
            </a:r>
            <a:r>
              <a:rPr lang="en-US" altLang="zh-CN" sz="1400" dirty="0" smtClean="0"/>
              <a:t>s1/std/</a:t>
            </a:r>
            <a:r>
              <a:rPr lang="zh-CN" altLang="en-US" sz="1400" dirty="0" smtClean="0"/>
              <a:t>全局三个命名空间</a:t>
            </a:r>
          </a:p>
          <a:p>
            <a:pPr eaLnBrk="1" hangingPunct="1">
              <a:buNone/>
            </a:pPr>
            <a:r>
              <a:rPr lang="zh-CN" altLang="en-US" sz="1400" dirty="0" smtClean="0"/>
              <a:t>        </a:t>
            </a:r>
            <a:r>
              <a:rPr lang="en-US" altLang="zh-CN" sz="1400" dirty="0" smtClean="0"/>
              <a:t>greeting();</a:t>
            </a:r>
          </a:p>
          <a:p>
            <a:pPr eaLnBrk="1" hangingPunct="1">
              <a:buNone/>
            </a:pPr>
            <a:r>
              <a:rPr lang="en-US" altLang="zh-CN" sz="1400" dirty="0" smtClean="0"/>
              <a:t>    }</a:t>
            </a:r>
          </a:p>
          <a:p>
            <a:pPr eaLnBrk="1" hangingPunct="1">
              <a:buNone/>
            </a:pPr>
            <a:endParaRPr lang="en-US" altLang="zh-CN" sz="1400" dirty="0" smtClean="0"/>
          </a:p>
          <a:p>
            <a:pPr eaLnBrk="1" hangingPunct="1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big_greeting</a:t>
            </a:r>
            <a:r>
              <a:rPr lang="en-US" altLang="zh-CN" sz="1400" dirty="0" smtClean="0"/>
              <a:t>();    //</a:t>
            </a:r>
            <a:r>
              <a:rPr lang="zh-CN" altLang="en-US" sz="1400" dirty="0" smtClean="0"/>
              <a:t>使用了</a:t>
            </a:r>
            <a:r>
              <a:rPr lang="en-US" altLang="zh-CN" sz="1400" dirty="0" smtClean="0"/>
              <a:t>std</a:t>
            </a:r>
            <a:r>
              <a:rPr lang="zh-CN" altLang="en-US" sz="1400" dirty="0" smtClean="0"/>
              <a:t>和全局两个命名空间</a:t>
            </a:r>
          </a:p>
          <a:p>
            <a:pPr eaLnBrk="1" hangingPunct="1">
              <a:buNone/>
            </a:pPr>
            <a:r>
              <a:rPr lang="zh-CN" altLang="en-US" sz="1400" dirty="0" smtClean="0"/>
              <a:t>     </a:t>
            </a:r>
          </a:p>
          <a:p>
            <a:pPr eaLnBrk="1" hangingPunct="1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return0 ;</a:t>
            </a:r>
          </a:p>
          <a:p>
            <a:pPr eaLnBrk="1" hangingPunct="1">
              <a:buNone/>
            </a:pPr>
            <a:r>
              <a:rPr lang="en-US" altLang="zh-CN" sz="1400" dirty="0" smtClean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214282" y="1785926"/>
            <a:ext cx="38576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iostream</a:t>
            </a:r>
            <a:r>
              <a:rPr lang="en-US" altLang="zh-CN" sz="1600" dirty="0" smtClean="0"/>
              <a:t>&gt;</a:t>
            </a:r>
          </a:p>
          <a:p>
            <a:pPr eaLnBrk="1" hangingPunct="1">
              <a:buNone/>
            </a:pPr>
            <a:r>
              <a:rPr lang="en-US" altLang="zh-CN" sz="1600" dirty="0" smtClean="0"/>
              <a:t>using namespace std ;</a:t>
            </a:r>
          </a:p>
          <a:p>
            <a:pPr eaLnBrk="1" hangingPunct="1">
              <a:buNone/>
            </a:pPr>
            <a:r>
              <a:rPr lang="en-US" altLang="zh-CN" sz="1600" dirty="0" smtClean="0"/>
              <a:t>namespace s1 </a:t>
            </a:r>
          </a:p>
          <a:p>
            <a:pPr eaLnBrk="1" hangingPunct="1">
              <a:buNone/>
            </a:pPr>
            <a:r>
              <a:rPr lang="en-US" altLang="zh-CN" sz="1600" dirty="0" smtClean="0"/>
              <a:t>{    void greeting()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{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&lt;&lt;"Hello from s1.\n" ;    }</a:t>
            </a:r>
          </a:p>
          <a:p>
            <a:pPr eaLnBrk="1" hangingPunct="1"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buNone/>
            </a:pPr>
            <a:r>
              <a:rPr lang="en-US" altLang="zh-CN" sz="1600" dirty="0" smtClean="0"/>
              <a:t>namespace s2 </a:t>
            </a:r>
          </a:p>
          <a:p>
            <a:pPr eaLnBrk="1" hangingPunct="1">
              <a:buNone/>
            </a:pPr>
            <a:r>
              <a:rPr lang="en-US" altLang="zh-CN" sz="1600" dirty="0" smtClean="0"/>
              <a:t>{    void greeting()</a:t>
            </a:r>
          </a:p>
          <a:p>
            <a:pPr eaLnBrk="1" hangingPunct="1">
              <a:buNone/>
            </a:pPr>
            <a:r>
              <a:rPr lang="en-US" altLang="zh-CN" sz="1600" dirty="0" smtClean="0"/>
              <a:t>    {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&lt;&lt;"Greetings from s2.\n" ;  }</a:t>
            </a:r>
          </a:p>
          <a:p>
            <a:pPr eaLnBrk="1" hangingPunct="1">
              <a:buNone/>
            </a:pPr>
            <a:r>
              <a:rPr lang="en-US" altLang="zh-CN" sz="1600" dirty="0" smtClean="0"/>
              <a:t>}</a:t>
            </a:r>
          </a:p>
          <a:p>
            <a:pPr eaLnBrk="1" hangingPunct="1"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big_greeting</a:t>
            </a:r>
            <a:r>
              <a:rPr lang="en-US" altLang="zh-CN" sz="1600" dirty="0" smtClean="0"/>
              <a:t>()</a:t>
            </a:r>
          </a:p>
          <a:p>
            <a:pPr eaLnBrk="1" hangingPunct="1">
              <a:buNone/>
            </a:pPr>
            <a:r>
              <a:rPr lang="en-US" altLang="zh-CN" sz="1600" dirty="0" smtClean="0"/>
              <a:t>{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&lt;&lt;"A Big Global Hello!\n" ;  }</a:t>
            </a:r>
            <a:endParaRPr lang="en-US" altLang="zh-CN" sz="20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3643338" cy="2500330"/>
          </a:xfrm>
        </p:spPr>
        <p:txBody>
          <a:bodyPr/>
          <a:lstStyle/>
          <a:p>
            <a:r>
              <a:rPr lang="zh-CN" altLang="en-US" sz="1800" dirty="0" smtClean="0"/>
              <a:t>动态矩阵，动态创建</a:t>
            </a:r>
            <a:r>
              <a:rPr lang="zh-CN" altLang="en-US" sz="1800" dirty="0" smtClean="0"/>
              <a:t>二</a:t>
            </a:r>
            <a:r>
              <a:rPr lang="zh-CN" altLang="en-US" sz="1800" dirty="0" smtClean="0"/>
              <a:t>维矩阵并找出矩阵最大最小值</a:t>
            </a: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14290"/>
            <a:ext cx="3214710" cy="653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6929486" cy="642942"/>
          </a:xfrm>
        </p:spPr>
        <p:txBody>
          <a:bodyPr/>
          <a:lstStyle/>
          <a:p>
            <a:r>
              <a:rPr lang="zh-CN" altLang="en-US" sz="1800" dirty="0" smtClean="0"/>
              <a:t>动态矩阵，动态创建</a:t>
            </a:r>
            <a:r>
              <a:rPr lang="zh-CN" altLang="en-US" sz="1800" dirty="0" smtClean="0"/>
              <a:t>二</a:t>
            </a:r>
            <a:r>
              <a:rPr lang="zh-CN" altLang="en-US" sz="1800" dirty="0" smtClean="0"/>
              <a:t>维矩阵并找出矩阵最大最小值</a:t>
            </a:r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57298"/>
            <a:ext cx="4143404" cy="440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3786214" cy="1643074"/>
          </a:xfrm>
        </p:spPr>
        <p:txBody>
          <a:bodyPr/>
          <a:lstStyle/>
          <a:p>
            <a:r>
              <a:rPr lang="zh-CN" altLang="en-US" sz="1800" dirty="0" smtClean="0"/>
              <a:t>判断数字，以字符指针为函数参数，判断字符串是否为数字串</a:t>
            </a:r>
            <a:endParaRPr lang="en-US" altLang="zh-CN" sz="1800" dirty="0" smtClean="0"/>
          </a:p>
          <a:p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42852"/>
            <a:ext cx="3714776" cy="656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785794"/>
            <a:ext cx="3786214" cy="1643074"/>
          </a:xfrm>
        </p:spPr>
        <p:txBody>
          <a:bodyPr/>
          <a:lstStyle/>
          <a:p>
            <a:r>
              <a:rPr lang="zh-CN" altLang="en-US" sz="1800" dirty="0" smtClean="0"/>
              <a:t>蛇形矩阵，使用动态矩阵创建蛇形数组，即矩阵元素数值按蛇形递增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1857388" cy="385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0"/>
            <a:ext cx="3286148" cy="674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：关于</a:t>
            </a:r>
            <a:r>
              <a:rPr lang="zh-CN" altLang="en-US" sz="2000" dirty="0" smtClean="0">
                <a:latin typeface="Times New Roman" pitchFamily="18" charset="0"/>
              </a:rPr>
              <a:t>“</a:t>
            </a:r>
            <a:r>
              <a:rPr lang="zh-CN" altLang="en-US" sz="2000" dirty="0" smtClean="0"/>
              <a:t>大学生</a:t>
            </a:r>
            <a:r>
              <a:rPr lang="zh-CN" altLang="en-US" sz="2000" dirty="0" smtClean="0">
                <a:latin typeface="Times New Roman" pitchFamily="18" charset="0"/>
              </a:rPr>
              <a:t>”</a:t>
            </a:r>
            <a:r>
              <a:rPr lang="zh-CN" altLang="en-US" sz="2000" dirty="0" smtClean="0"/>
              <a:t>的有关说明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描述学生特征的信息（属性）</a:t>
            </a:r>
            <a:r>
              <a:rPr lang="en-US" altLang="zh-CN" dirty="0" smtClean="0"/>
              <a:t>:     </a:t>
            </a:r>
            <a:r>
              <a:rPr lang="zh-CN" altLang="en-US" dirty="0" smtClean="0"/>
              <a:t>姓名，学号，专业，年龄，性别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描述行为的信息（函数）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一个学生主要是学习，如果学习主要的行为就是： 读；写</a:t>
            </a:r>
            <a:endParaRPr lang="en-US" altLang="zh-CN" dirty="0" smtClean="0"/>
          </a:p>
          <a:p>
            <a:pPr lvl="2">
              <a:lnSpc>
                <a:spcPct val="125000"/>
              </a:lnSpc>
            </a:pPr>
            <a:r>
              <a:rPr lang="zh-CN" altLang="en-US" dirty="0" smtClean="0"/>
              <a:t>对于读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要指明读的什么书，读书所获得的内容是什么？但这里不能用一具体的书名</a:t>
            </a:r>
            <a:endParaRPr lang="en-US" altLang="zh-CN" dirty="0" smtClean="0"/>
          </a:p>
          <a:p>
            <a:pPr lvl="2">
              <a:lnSpc>
                <a:spcPct val="125000"/>
              </a:lnSpc>
            </a:pPr>
            <a:r>
              <a:rPr lang="zh-CN" altLang="en-US" dirty="0" smtClean="0"/>
              <a:t>对于写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要指明做的什么作业，所完成的具体内容是什么？但不能用具体的课程名称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/>
              <a:t>通过以上两方面，就描述大学生的有关信息，可以说，这种描述使用于所有的大学生，实际上就是说明了一类人员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大学生。</a:t>
            </a:r>
          </a:p>
          <a:p>
            <a:pPr eaLnBrk="1" hangingPunct="1">
              <a:lnSpc>
                <a:spcPct val="125000"/>
              </a:lnSpc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面向对象的基本概念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1519</TotalTime>
  <Words>3729</Words>
  <Application>Microsoft Office PowerPoint</Application>
  <PresentationFormat>全屏显示(4:3)</PresentationFormat>
  <Paragraphs>659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聚合</vt:lpstr>
      <vt:lpstr>面向对象程序设计</vt:lpstr>
      <vt:lpstr>本章主要内容</vt:lpstr>
      <vt:lpstr>上节复习</vt:lpstr>
      <vt:lpstr>程序讲解</vt:lpstr>
      <vt:lpstr>程序讲解</vt:lpstr>
      <vt:lpstr>程序讲解</vt:lpstr>
      <vt:lpstr>程序讲解</vt:lpstr>
      <vt:lpstr>程序讲解</vt:lpstr>
      <vt:lpstr>4.面向对象的基本概念</vt:lpstr>
      <vt:lpstr>4.面向对象的基本概念</vt:lpstr>
      <vt:lpstr>4.面向对象的基本概念</vt:lpstr>
      <vt:lpstr>4.面向对象的基本概念</vt:lpstr>
      <vt:lpstr>4.面向对象的基本概念</vt:lpstr>
      <vt:lpstr>4.面向对象的基本概念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5.类的基本用法</vt:lpstr>
      <vt:lpstr>6.类的程序结构</vt:lpstr>
      <vt:lpstr>6.类的程序结构</vt:lpstr>
      <vt:lpstr>6.类的程序结构</vt:lpstr>
      <vt:lpstr>6.类的程序结构</vt:lpstr>
      <vt:lpstr>6.类的程序结构</vt:lpstr>
      <vt:lpstr>6.类的程序结构</vt:lpstr>
      <vt:lpstr>6.类的程序结构</vt:lpstr>
      <vt:lpstr>6.类的程序结构</vt:lpstr>
      <vt:lpstr>6.类的程序结构</vt:lpstr>
      <vt:lpstr>6.类的程序结构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admin</cp:lastModifiedBy>
  <cp:revision>260</cp:revision>
  <dcterms:created xsi:type="dcterms:W3CDTF">2015-01-19T08:02:15Z</dcterms:created>
  <dcterms:modified xsi:type="dcterms:W3CDTF">2018-03-25T13:12:05Z</dcterms:modified>
</cp:coreProperties>
</file>