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8"/>
  </p:notesMasterIdLst>
  <p:handoutMasterIdLst>
    <p:handoutMasterId r:id="rId29"/>
  </p:handoutMasterIdLst>
  <p:sldIdLst>
    <p:sldId id="635" r:id="rId2"/>
    <p:sldId id="643" r:id="rId3"/>
    <p:sldId id="651" r:id="rId4"/>
    <p:sldId id="652" r:id="rId5"/>
    <p:sldId id="653" r:id="rId6"/>
    <p:sldId id="654" r:id="rId7"/>
    <p:sldId id="644" r:id="rId8"/>
    <p:sldId id="645" r:id="rId9"/>
    <p:sldId id="646" r:id="rId10"/>
    <p:sldId id="647" r:id="rId11"/>
    <p:sldId id="648" r:id="rId12"/>
    <p:sldId id="485" r:id="rId13"/>
    <p:sldId id="606" r:id="rId14"/>
    <p:sldId id="607" r:id="rId15"/>
    <p:sldId id="609" r:id="rId16"/>
    <p:sldId id="608" r:id="rId17"/>
    <p:sldId id="612" r:id="rId18"/>
    <p:sldId id="610" r:id="rId19"/>
    <p:sldId id="611" r:id="rId20"/>
    <p:sldId id="649" r:id="rId21"/>
    <p:sldId id="650" r:id="rId22"/>
    <p:sldId id="636" r:id="rId23"/>
    <p:sldId id="614" r:id="rId24"/>
    <p:sldId id="615" r:id="rId25"/>
    <p:sldId id="618" r:id="rId26"/>
    <p:sldId id="617"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71" autoAdjust="0"/>
    <p:restoredTop sz="94660"/>
  </p:normalViewPr>
  <p:slideViewPr>
    <p:cSldViewPr>
      <p:cViewPr varScale="1">
        <p:scale>
          <a:sx n="100" d="100"/>
          <a:sy n="100" d="100"/>
        </p:scale>
        <p:origin x="-3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2018/4/2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2018/4/2</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2018/4/2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2018/4/2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2018/4/2</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2018/4/2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2018/4/2</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2018/4/2</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2018/4/2</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2018/4/2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2018/4/2</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2018/4/2</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r>
              <a:rPr lang="zh-CN" altLang="en-US" sz="2000" dirty="0" smtClean="0"/>
              <a:t>对象指针</a:t>
            </a:r>
            <a:endParaRPr lang="en-US" altLang="zh-CN" sz="2000" dirty="0" smtClean="0"/>
          </a:p>
          <a:p>
            <a:pPr lvl="1"/>
            <a:r>
              <a:rPr lang="zh-CN" altLang="en-US" sz="1600" dirty="0" smtClean="0"/>
              <a:t>要使用成员变量或成员函数，通过对象的</a:t>
            </a:r>
            <a:r>
              <a:rPr lang="en-US" altLang="zh-CN" sz="1600" dirty="0" smtClean="0"/>
              <a:t>.</a:t>
            </a:r>
            <a:r>
              <a:rPr lang="zh-CN" altLang="en-US" sz="1600" dirty="0" smtClean="0"/>
              <a:t>来访问，或者对象指针的</a:t>
            </a:r>
            <a:r>
              <a:rPr lang="en-US" altLang="zh-CN" sz="1600" dirty="0" smtClean="0"/>
              <a:t>-&gt;</a:t>
            </a:r>
          </a:p>
          <a:p>
            <a:r>
              <a:rPr lang="zh-CN" altLang="en-US" sz="2000" dirty="0" smtClean="0"/>
              <a:t>对象作为函数参数</a:t>
            </a:r>
            <a:endParaRPr lang="en-US" altLang="zh-CN" sz="2000" dirty="0" smtClean="0"/>
          </a:p>
          <a:p>
            <a:pPr lvl="1"/>
            <a:r>
              <a:rPr lang="zh-CN" altLang="en-US" sz="1600" dirty="0" smtClean="0"/>
              <a:t>可以用对象指针或对象引用作为参数，减少空间浪费</a:t>
            </a:r>
            <a:endParaRPr lang="en-US" altLang="zh-CN" sz="1600" dirty="0" smtClean="0"/>
          </a:p>
          <a:p>
            <a:r>
              <a:rPr lang="zh-CN" altLang="en-US" sz="2000" dirty="0" smtClean="0"/>
              <a:t>类程序结构</a:t>
            </a:r>
            <a:endParaRPr lang="en-US" altLang="zh-CN" sz="2000" dirty="0" smtClean="0"/>
          </a:p>
          <a:p>
            <a:pPr lvl="1"/>
            <a:r>
              <a:rPr lang="zh-CN" altLang="en-US" sz="1600" dirty="0" smtClean="0"/>
              <a:t>分拆为类实现和类使用拆分成两个文件</a:t>
            </a:r>
            <a:endParaRPr lang="en-US" altLang="zh-CN" sz="1600" dirty="0" smtClean="0"/>
          </a:p>
          <a:p>
            <a:pPr lvl="1"/>
            <a:r>
              <a:rPr lang="zh-CN" altLang="en-US" sz="1600" dirty="0" smtClean="0"/>
              <a:t>类实现存放在头文件</a:t>
            </a:r>
            <a:r>
              <a:rPr lang="en-US" altLang="zh-CN" sz="1600" dirty="0" smtClean="0"/>
              <a:t>.h</a:t>
            </a:r>
            <a:r>
              <a:rPr lang="zh-CN" altLang="en-US" sz="1600" dirty="0" smtClean="0"/>
              <a:t>中，主函数使用类的代码存放在</a:t>
            </a:r>
            <a:r>
              <a:rPr lang="en-US" altLang="zh-CN" sz="1600" dirty="0" err="1" smtClean="0"/>
              <a:t>cpp</a:t>
            </a:r>
            <a:r>
              <a:rPr lang="zh-CN" altLang="en-US" sz="1600" dirty="0" smtClean="0"/>
              <a:t>中，并</a:t>
            </a:r>
            <a:r>
              <a:rPr lang="en-US" altLang="zh-CN" sz="1600" dirty="0" smtClean="0"/>
              <a:t>include</a:t>
            </a:r>
            <a:r>
              <a:rPr lang="zh-CN" altLang="en-US" sz="1600" dirty="0" smtClean="0"/>
              <a:t>头文件</a:t>
            </a:r>
            <a:endParaRPr lang="en-US" altLang="zh-CN" sz="1600" dirty="0" smtClean="0"/>
          </a:p>
          <a:p>
            <a:endParaRPr lang="zh-CN" altLang="en-US" sz="2000" dirty="0" smtClean="0">
              <a:solidFill>
                <a:srgbClr val="FF0000"/>
              </a:solidFill>
            </a:endParaRPr>
          </a:p>
          <a:p>
            <a:pPr lvl="1"/>
            <a:endParaRPr lang="en-US" altLang="zh-CN" sz="1800" dirty="0" smtClean="0"/>
          </a:p>
          <a:p>
            <a:pPr lvl="1">
              <a:buNone/>
            </a:pPr>
            <a:endParaRPr lang="en-US" altLang="zh-CN" sz="24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smtClean="0">
                <a:solidFill>
                  <a:srgbClr val="FF0000"/>
                </a:solidFill>
              </a:rPr>
              <a:t>第十二章 构造函数</a:t>
            </a:r>
            <a:endParaRPr lang="zh-CN" altLang="en-US" sz="3200" b="1" dirty="0" smtClean="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构造函数的引入</a:t>
            </a:r>
            <a:endParaRPr lang="en-US" altLang="zh-CN" dirty="0" smtClean="0"/>
          </a:p>
          <a:p>
            <a:pPr marL="566737" indent="-457200">
              <a:buClr>
                <a:srgbClr val="FF0000"/>
              </a:buClr>
              <a:buSzPct val="100000"/>
              <a:buFont typeface="+mj-lt"/>
              <a:buAutoNum type="arabicPeriod"/>
            </a:pPr>
            <a:r>
              <a:rPr lang="zh-CN" altLang="en-US" dirty="0" smtClean="0"/>
              <a:t>构造函数的基础用法</a:t>
            </a:r>
            <a:endParaRPr lang="en-US" altLang="zh-CN" dirty="0" smtClean="0"/>
          </a:p>
          <a:p>
            <a:pPr marL="566737" indent="-457200">
              <a:buClr>
                <a:srgbClr val="FF0000"/>
              </a:buClr>
              <a:buSzPct val="100000"/>
              <a:buFont typeface="+mj-lt"/>
              <a:buAutoNum type="arabicPeriod"/>
            </a:pPr>
            <a:r>
              <a:rPr lang="zh-CN" altLang="en-US" dirty="0" smtClean="0"/>
              <a:t>析构函数</a:t>
            </a:r>
            <a:endParaRPr lang="en-US" altLang="zh-CN" dirty="0" smtClean="0"/>
          </a:p>
          <a:p>
            <a:pPr marL="566737" indent="-457200">
              <a:buClr>
                <a:srgbClr val="FF0000"/>
              </a:buClr>
              <a:buSzPct val="100000"/>
              <a:buFont typeface="+mj-lt"/>
              <a:buAutoNum type="arabicPeriod"/>
            </a:pPr>
            <a:r>
              <a:rPr lang="zh-CN" altLang="en-US" dirty="0" smtClean="0"/>
              <a:t>自定义构造函数</a:t>
            </a:r>
            <a:endParaRPr lang="en-US" altLang="zh-CN" dirty="0" smtClean="0"/>
          </a:p>
          <a:p>
            <a:pPr marL="566737" indent="-457200">
              <a:buClr>
                <a:srgbClr val="FF0000"/>
              </a:buClr>
              <a:buSzPct val="100000"/>
              <a:buFont typeface="+mj-lt"/>
              <a:buAutoNum type="arabicPeriod"/>
            </a:pPr>
            <a:r>
              <a:rPr lang="zh-CN" altLang="en-US" dirty="0" smtClean="0"/>
              <a:t>类成员的构造</a:t>
            </a:r>
            <a:endParaRPr lang="en-US" altLang="zh-CN" dirty="0" smtClean="0"/>
          </a:p>
          <a:p>
            <a:pPr marL="566737" indent="-457200">
              <a:buClr>
                <a:srgbClr val="FF0000"/>
              </a:buClr>
              <a:buSzPct val="100000"/>
              <a:buFont typeface="+mj-lt"/>
              <a:buAutoNum type="arabicPeriod"/>
            </a:pPr>
            <a:r>
              <a:rPr lang="zh-CN" altLang="en-US" dirty="0" smtClean="0"/>
              <a:t>构造对象的顺序</a:t>
            </a:r>
            <a:endParaRPr lang="en-US" altLang="zh-CN" dirty="0" smtClean="0"/>
          </a:p>
          <a:p>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ct val="125000"/>
              </a:lnSpc>
            </a:pPr>
            <a:r>
              <a:rPr lang="zh-CN" altLang="en-US" sz="2000" dirty="0" smtClean="0"/>
              <a:t>定义一个类的类型和定义一个结构类型一样，并不涉及内存空间的分配，所以用直接在类定义中指定数据成员初始值的方式来初始化类对象是行不通的，比如：</a:t>
            </a:r>
            <a:endParaRPr lang="en-US" altLang="zh-CN" sz="2000" dirty="0" smtClean="0"/>
          </a:p>
          <a:p>
            <a:pPr marL="342900" indent="-342900" eaLnBrk="1" hangingPunct="1">
              <a:lnSpc>
                <a:spcPts val="2000"/>
              </a:lnSpc>
              <a:spcBef>
                <a:spcPct val="20000"/>
              </a:spcBef>
              <a:buClr>
                <a:srgbClr val="FF5050"/>
              </a:buClr>
              <a:buNone/>
              <a:defRPr/>
            </a:pPr>
            <a:r>
              <a:rPr lang="en-US" altLang="zh-CN" sz="1800" dirty="0" smtClean="0"/>
              <a:t>class </a:t>
            </a:r>
            <a:r>
              <a:rPr lang="en-US" altLang="zh-CN" sz="1800" dirty="0" err="1" smtClean="0"/>
              <a:t>CDate</a:t>
            </a:r>
            <a:endParaRPr lang="en-US" altLang="zh-CN" sz="1800" dirty="0" smtClean="0"/>
          </a:p>
          <a:p>
            <a:pPr marL="342900" indent="-342900" eaLnBrk="1" hangingPunct="1">
              <a:lnSpc>
                <a:spcPts val="2000"/>
              </a:lnSpc>
              <a:spcBef>
                <a:spcPct val="20000"/>
              </a:spcBef>
              <a:buClr>
                <a:srgbClr val="FF5050"/>
              </a:buClr>
              <a:buNone/>
              <a:defRPr/>
            </a:pPr>
            <a:r>
              <a:rPr lang="en-US" altLang="zh-CN" sz="1800" dirty="0" smtClean="0"/>
              <a:t>{ private:</a:t>
            </a:r>
          </a:p>
          <a:p>
            <a:pPr marL="342900" indent="-342900" eaLnBrk="1" hangingPunct="1">
              <a:lnSpc>
                <a:spcPts val="2000"/>
              </a:lnSpc>
              <a:spcBef>
                <a:spcPct val="20000"/>
              </a:spcBef>
              <a:buClr>
                <a:srgbClr val="FF5050"/>
              </a:buClr>
              <a:buNone/>
              <a:defRPr/>
            </a:pPr>
            <a:r>
              <a:rPr lang="en-US" altLang="zh-CN" sz="1800" dirty="0" smtClean="0"/>
              <a:t>       </a:t>
            </a:r>
            <a:r>
              <a:rPr lang="en-US" altLang="zh-CN" sz="1800" dirty="0" err="1" smtClean="0"/>
              <a:t>int</a:t>
            </a:r>
            <a:r>
              <a:rPr lang="en-US" altLang="zh-CN" sz="1800" dirty="0" smtClean="0"/>
              <a:t>  year = 2015;  //error</a:t>
            </a:r>
          </a:p>
          <a:p>
            <a:pPr marL="342900" indent="-342900" eaLnBrk="1" hangingPunct="1">
              <a:lnSpc>
                <a:spcPts val="2000"/>
              </a:lnSpc>
              <a:spcBef>
                <a:spcPct val="20000"/>
              </a:spcBef>
              <a:buClr>
                <a:srgbClr val="FF5050"/>
              </a:buClr>
              <a:buNone/>
              <a:defRPr/>
            </a:pPr>
            <a:r>
              <a:rPr lang="en-US" altLang="zh-CN" sz="1800" dirty="0" smtClean="0"/>
              <a:t>       </a:t>
            </a:r>
            <a:r>
              <a:rPr lang="en-US" altLang="zh-CN" sz="1800" dirty="0" err="1" smtClean="0"/>
              <a:t>int</a:t>
            </a:r>
            <a:r>
              <a:rPr lang="en-US" altLang="zh-CN" sz="1800" dirty="0" smtClean="0"/>
              <a:t>  month = 3; //error</a:t>
            </a:r>
          </a:p>
          <a:p>
            <a:pPr marL="342900" indent="-342900" eaLnBrk="1" hangingPunct="1">
              <a:lnSpc>
                <a:spcPts val="2000"/>
              </a:lnSpc>
              <a:spcBef>
                <a:spcPct val="20000"/>
              </a:spcBef>
              <a:buClr>
                <a:srgbClr val="FF5050"/>
              </a:buClr>
              <a:buNone/>
              <a:defRPr/>
            </a:pPr>
            <a:r>
              <a:rPr lang="en-US" altLang="zh-CN" sz="1800" dirty="0" smtClean="0"/>
              <a:t>       </a:t>
            </a:r>
            <a:r>
              <a:rPr lang="en-US" altLang="zh-CN" sz="1800" dirty="0" err="1" smtClean="0"/>
              <a:t>int</a:t>
            </a:r>
            <a:r>
              <a:rPr lang="en-US" altLang="zh-CN" sz="1800" dirty="0" smtClean="0"/>
              <a:t>  day = 30; //error</a:t>
            </a:r>
          </a:p>
          <a:p>
            <a:pPr marL="342900" indent="-342900" eaLnBrk="1" hangingPunct="1">
              <a:lnSpc>
                <a:spcPts val="2000"/>
              </a:lnSpc>
              <a:spcBef>
                <a:spcPct val="20000"/>
              </a:spcBef>
              <a:buClr>
                <a:srgbClr val="FF5050"/>
              </a:buClr>
              <a:buNone/>
              <a:defRPr/>
            </a:pPr>
            <a:r>
              <a:rPr lang="en-US" altLang="zh-CN" sz="1800" dirty="0" smtClean="0"/>
              <a:t>       ……</a:t>
            </a:r>
          </a:p>
          <a:p>
            <a:pPr marL="342900" indent="-342900" eaLnBrk="1" hangingPunct="1">
              <a:lnSpc>
                <a:spcPts val="2000"/>
              </a:lnSpc>
              <a:spcBef>
                <a:spcPct val="20000"/>
              </a:spcBef>
              <a:buClr>
                <a:srgbClr val="FF5050"/>
              </a:buClr>
              <a:buNone/>
              <a:defRPr/>
            </a:pPr>
            <a:r>
              <a:rPr lang="en-US" altLang="zh-CN" sz="1800" dirty="0" smtClean="0"/>
              <a:t>};</a:t>
            </a:r>
            <a:endParaRPr lang="en-US" altLang="zh-CN" sz="2000" dirty="0" smtClean="0"/>
          </a:p>
          <a:p>
            <a:pPr>
              <a:lnSpc>
                <a:spcPct val="125000"/>
              </a:lnSpc>
            </a:pPr>
            <a:r>
              <a:rPr lang="zh-CN" altLang="en-US" sz="2000" dirty="0" smtClean="0"/>
              <a:t>类对象的初始化只有在它被定义之后，根据类定义中数据成员的类型来分配相应的内存空间，然后才能初始化。</a:t>
            </a:r>
            <a:endParaRPr lang="en-US" altLang="zh-CN" sz="2000" dirty="0" smtClean="0"/>
          </a:p>
          <a:p>
            <a:pPr>
              <a:lnSpc>
                <a:spcPct val="125000"/>
              </a:lnSpc>
            </a:pPr>
            <a:r>
              <a:rPr lang="zh-CN" altLang="en-US" sz="2000" i="1" dirty="0" smtClean="0">
                <a:solidFill>
                  <a:srgbClr val="FF0000"/>
                </a:solidFill>
              </a:rPr>
              <a:t>一个类可以定义多个对象，每个对象的初始值可以不同。那么类对象定义之后，怎样对其初始化呢</a:t>
            </a:r>
            <a:r>
              <a:rPr lang="zh-CN" altLang="en-US" sz="2000" dirty="0" smtClean="0"/>
              <a:t>？</a:t>
            </a:r>
          </a:p>
          <a:p>
            <a:pPr lvl="1"/>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构造函数的引入</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spcBef>
                <a:spcPts val="0"/>
              </a:spcBef>
            </a:pPr>
            <a:r>
              <a:rPr lang="zh-CN" altLang="en-US" sz="2000" dirty="0" smtClean="0"/>
              <a:t>首先看看结构变量的初始化：</a:t>
            </a:r>
            <a:endParaRPr lang="en-US" altLang="zh-CN" sz="2000" dirty="0" smtClean="0"/>
          </a:p>
          <a:p>
            <a:pPr marL="342900" indent="-342900" eaLnBrk="1" hangingPunct="1">
              <a:spcBef>
                <a:spcPts val="0"/>
              </a:spcBef>
              <a:buClr>
                <a:srgbClr val="FF5050"/>
              </a:buClr>
              <a:buNone/>
              <a:defRPr/>
            </a:pPr>
            <a:r>
              <a:rPr lang="en-US" altLang="zh-CN" sz="1800" dirty="0" err="1" smtClean="0"/>
              <a:t>struct</a:t>
            </a:r>
            <a:r>
              <a:rPr lang="en-US" altLang="zh-CN" sz="1800" dirty="0" smtClean="0"/>
              <a:t> </a:t>
            </a:r>
            <a:r>
              <a:rPr lang="en-US" altLang="zh-CN" sz="1800" dirty="0" err="1" smtClean="0"/>
              <a:t>SStudent</a:t>
            </a:r>
            <a:endParaRPr lang="en-US" altLang="zh-CN" sz="1800" dirty="0" smtClean="0"/>
          </a:p>
          <a:p>
            <a:pPr marL="342900" indent="-342900" eaLnBrk="1" hangingPunct="1">
              <a:spcBef>
                <a:spcPts val="0"/>
              </a:spcBef>
              <a:buClr>
                <a:srgbClr val="FF5050"/>
              </a:buClr>
              <a:buNone/>
              <a:defRPr/>
            </a:pPr>
            <a:r>
              <a:rPr lang="en-US" altLang="zh-CN" sz="1800" dirty="0" smtClean="0"/>
              <a:t>{       char name[10];</a:t>
            </a:r>
          </a:p>
          <a:p>
            <a:pPr marL="342900" indent="-342900" eaLnBrk="1" hangingPunct="1">
              <a:spcBef>
                <a:spcPts val="0"/>
              </a:spcBef>
              <a:buClr>
                <a:srgbClr val="FF5050"/>
              </a:buClr>
              <a:buNone/>
              <a:defRPr/>
            </a:pPr>
            <a:r>
              <a:rPr lang="en-US" altLang="zh-CN" sz="1800" dirty="0" smtClean="0"/>
              <a:t>       float </a:t>
            </a:r>
            <a:r>
              <a:rPr lang="en-US" altLang="zh-CN" sz="1800" dirty="0" err="1" smtClean="0"/>
              <a:t>grade_point_average</a:t>
            </a:r>
            <a:r>
              <a:rPr lang="en-US" altLang="zh-CN" sz="1800" dirty="0" smtClean="0"/>
              <a:t>;</a:t>
            </a:r>
          </a:p>
          <a:p>
            <a:pPr marL="342900" indent="-342900" eaLnBrk="1" hangingPunct="1">
              <a:spcBef>
                <a:spcPts val="0"/>
              </a:spcBef>
              <a:buClr>
                <a:srgbClr val="FF5050"/>
              </a:buClr>
              <a:buNone/>
              <a:defRPr/>
            </a:pPr>
            <a:r>
              <a:rPr lang="en-US" altLang="zh-CN" sz="1800" dirty="0" smtClean="0"/>
              <a:t>};</a:t>
            </a:r>
          </a:p>
          <a:p>
            <a:pPr marL="342900" indent="-342900" eaLnBrk="1" hangingPunct="1">
              <a:spcBef>
                <a:spcPts val="0"/>
              </a:spcBef>
              <a:buClr>
                <a:srgbClr val="FF5050"/>
              </a:buClr>
              <a:buNone/>
              <a:defRPr/>
            </a:pPr>
            <a:r>
              <a:rPr lang="en-US" altLang="zh-CN" sz="1800" dirty="0" smtClean="0"/>
              <a:t> </a:t>
            </a:r>
          </a:p>
          <a:p>
            <a:pPr marL="342900" indent="-342900" eaLnBrk="1" hangingPunct="1">
              <a:spcBef>
                <a:spcPts val="0"/>
              </a:spcBef>
              <a:buClr>
                <a:srgbClr val="FF5050"/>
              </a:buClr>
              <a:buNone/>
              <a:defRPr/>
            </a:pPr>
            <a:r>
              <a:rPr lang="en-US" altLang="zh-CN" sz="1800" dirty="0" err="1" smtClean="0"/>
              <a:t>SStudent</a:t>
            </a:r>
            <a:r>
              <a:rPr lang="en-US" altLang="zh-CN" sz="1800" dirty="0" smtClean="0"/>
              <a:t>  a = {"</a:t>
            </a:r>
            <a:r>
              <a:rPr lang="zh-CN" altLang="en-US" sz="1800" dirty="0" smtClean="0"/>
              <a:t>张三</a:t>
            </a:r>
            <a:r>
              <a:rPr lang="en-US" altLang="zh-CN" sz="1800" dirty="0" smtClean="0"/>
              <a:t>", 3.2};  </a:t>
            </a:r>
          </a:p>
          <a:p>
            <a:pPr marL="342900" indent="-342900" eaLnBrk="1" hangingPunct="1">
              <a:spcBef>
                <a:spcPts val="0"/>
              </a:spcBef>
              <a:buClr>
                <a:srgbClr val="FF5050"/>
              </a:buClr>
              <a:buNone/>
              <a:defRPr/>
            </a:pPr>
            <a:endParaRPr lang="en-US" altLang="zh-CN" sz="1800" dirty="0" smtClean="0"/>
          </a:p>
          <a:p>
            <a:pPr>
              <a:spcBef>
                <a:spcPts val="0"/>
              </a:spcBef>
            </a:pPr>
            <a:r>
              <a:rPr lang="zh-CN" altLang="en-US" sz="1800" dirty="0" smtClean="0"/>
              <a:t>类对象的初始化能否采用同样的方法呢，例如：</a:t>
            </a:r>
            <a:endParaRPr lang="en-US" altLang="zh-CN" sz="1800" dirty="0" smtClean="0"/>
          </a:p>
          <a:p>
            <a:pPr marL="342900" indent="-342900" eaLnBrk="1" hangingPunct="1">
              <a:spcBef>
                <a:spcPts val="0"/>
              </a:spcBef>
              <a:buClr>
                <a:srgbClr val="FF5050"/>
              </a:buClr>
              <a:buNone/>
              <a:defRPr/>
            </a:pPr>
            <a:r>
              <a:rPr lang="en-US" altLang="zh-CN" sz="1800" dirty="0" smtClean="0"/>
              <a:t>class </a:t>
            </a:r>
            <a:r>
              <a:rPr lang="en-US" altLang="zh-CN" sz="1800" dirty="0" err="1" smtClean="0"/>
              <a:t>CDate</a:t>
            </a:r>
            <a:endParaRPr lang="en-US" altLang="zh-CN" sz="1800" dirty="0" smtClean="0"/>
          </a:p>
          <a:p>
            <a:pPr marL="342900" indent="-342900" eaLnBrk="1" hangingPunct="1">
              <a:spcBef>
                <a:spcPts val="0"/>
              </a:spcBef>
              <a:buClr>
                <a:srgbClr val="FF5050"/>
              </a:buClr>
              <a:buNone/>
              <a:defRPr/>
            </a:pPr>
            <a:r>
              <a:rPr lang="en-US" altLang="zh-CN" sz="1800" dirty="0" smtClean="0"/>
              <a:t>{ private:</a:t>
            </a:r>
          </a:p>
          <a:p>
            <a:pPr marL="342900" indent="-342900" eaLnBrk="1" hangingPunct="1">
              <a:spcBef>
                <a:spcPts val="0"/>
              </a:spcBef>
              <a:buClr>
                <a:srgbClr val="FF5050"/>
              </a:buClr>
              <a:buNone/>
              <a:defRPr/>
            </a:pPr>
            <a:r>
              <a:rPr lang="en-US" altLang="zh-CN" sz="1800" dirty="0" smtClean="0"/>
              <a:t>       </a:t>
            </a:r>
            <a:r>
              <a:rPr lang="en-US" altLang="zh-CN" sz="1800" dirty="0" err="1" smtClean="0"/>
              <a:t>int</a:t>
            </a:r>
            <a:r>
              <a:rPr lang="en-US" altLang="zh-CN" sz="1800" dirty="0" smtClean="0"/>
              <a:t>  year,  month, day;</a:t>
            </a:r>
          </a:p>
          <a:p>
            <a:pPr marL="342900" indent="-342900" eaLnBrk="1" hangingPunct="1">
              <a:spcBef>
                <a:spcPts val="0"/>
              </a:spcBef>
              <a:buClr>
                <a:srgbClr val="FF5050"/>
              </a:buClr>
              <a:buNone/>
              <a:defRPr/>
            </a:pPr>
            <a:r>
              <a:rPr lang="en-US" altLang="zh-CN" sz="1800" dirty="0" smtClean="0"/>
              <a:t>};              </a:t>
            </a:r>
          </a:p>
          <a:p>
            <a:pPr marL="342900" indent="-342900" eaLnBrk="1" hangingPunct="1">
              <a:spcBef>
                <a:spcPts val="0"/>
              </a:spcBef>
              <a:buClr>
                <a:srgbClr val="FF5050"/>
              </a:buClr>
              <a:buNone/>
              <a:defRPr/>
            </a:pPr>
            <a:r>
              <a:rPr lang="en-US" altLang="zh-CN" sz="1800" dirty="0" err="1" smtClean="0"/>
              <a:t>CDate</a:t>
            </a:r>
            <a:r>
              <a:rPr lang="en-US" altLang="zh-CN" sz="1800" dirty="0" smtClean="0"/>
              <a:t>   today = {2015, 3, 30}; //ERROR</a:t>
            </a:r>
          </a:p>
          <a:p>
            <a:pPr marL="342900" indent="-342900">
              <a:spcBef>
                <a:spcPts val="0"/>
              </a:spcBef>
              <a:buClr>
                <a:srgbClr val="FF5050"/>
              </a:buClr>
              <a:buNone/>
              <a:defRPr/>
            </a:pPr>
            <a:r>
              <a:rPr lang="en-US" altLang="zh-CN" sz="1800" dirty="0" smtClean="0"/>
              <a:t>	</a:t>
            </a:r>
            <a:r>
              <a:rPr lang="zh-CN" altLang="en-US" sz="1800" dirty="0" smtClean="0"/>
              <a:t>答案是不行！，因为由于类的封装性要求，不能直接将初始值与私有成员相对应，而是必须调用公有的成员函数来完成类对象的初始化。</a:t>
            </a:r>
          </a:p>
          <a:p>
            <a:pPr lvl="1">
              <a:spcBef>
                <a:spcPts val="0"/>
              </a:spcBef>
            </a:pPr>
            <a:endParaRPr lang="en-US" altLang="zh-CN" dirty="0" smtClean="0"/>
          </a:p>
          <a:p>
            <a:pPr eaLnBrk="1" hangingPunct="1">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构造函数的引入</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spcBef>
                <a:spcPts val="0"/>
              </a:spcBef>
            </a:pPr>
            <a:r>
              <a:rPr lang="zh-CN" altLang="en-US" sz="2000" dirty="0" smtClean="0"/>
              <a:t>一个对象的初始化：</a:t>
            </a:r>
            <a:endParaRPr lang="en-US" altLang="zh-CN" sz="2000" dirty="0" smtClean="0"/>
          </a:p>
          <a:p>
            <a:pPr marL="342900" indent="-342900" eaLnBrk="1" hangingPunct="1">
              <a:spcBef>
                <a:spcPts val="0"/>
              </a:spcBef>
              <a:buClr>
                <a:srgbClr val="FF5050"/>
              </a:buClr>
              <a:buNone/>
              <a:defRPr/>
            </a:pPr>
            <a:r>
              <a:rPr lang="en-US" altLang="zh-CN" sz="1600" dirty="0" smtClean="0"/>
              <a:t>class </a:t>
            </a:r>
            <a:r>
              <a:rPr lang="en-US" altLang="zh-CN" sz="1600" dirty="0" err="1" smtClean="0"/>
              <a:t>CDate</a:t>
            </a:r>
            <a:endParaRPr lang="en-US" altLang="zh-CN" sz="1600" dirty="0" smtClean="0"/>
          </a:p>
          <a:p>
            <a:pPr marL="342900" indent="-342900" eaLnBrk="1" hangingPunct="1">
              <a:spcBef>
                <a:spcPts val="0"/>
              </a:spcBef>
              <a:buClr>
                <a:srgbClr val="FF5050"/>
              </a:buClr>
              <a:buNone/>
              <a:defRPr/>
            </a:pPr>
            <a:r>
              <a:rPr lang="en-US" altLang="zh-CN" sz="1600" dirty="0" smtClean="0"/>
              <a:t>{private:</a:t>
            </a:r>
          </a:p>
          <a:p>
            <a:pPr marL="342900" indent="-342900" eaLnBrk="1" hangingPunct="1">
              <a:spcBef>
                <a:spcPts val="0"/>
              </a:spcBef>
              <a:buClr>
                <a:srgbClr val="FF5050"/>
              </a:buClr>
              <a:buNone/>
              <a:defRPr/>
            </a:pPr>
            <a:r>
              <a:rPr lang="en-US" altLang="zh-CN" sz="1600" dirty="0" smtClean="0"/>
              <a:t>       </a:t>
            </a:r>
            <a:r>
              <a:rPr lang="en-US" altLang="zh-CN" sz="1600" dirty="0" err="1" smtClean="0"/>
              <a:t>int</a:t>
            </a:r>
            <a:r>
              <a:rPr lang="en-US" altLang="zh-CN" sz="1600" dirty="0" smtClean="0"/>
              <a:t>  year, month, day;</a:t>
            </a:r>
          </a:p>
          <a:p>
            <a:pPr marL="342900" indent="-342900" eaLnBrk="1" hangingPunct="1">
              <a:spcBef>
                <a:spcPts val="0"/>
              </a:spcBef>
              <a:buClr>
                <a:srgbClr val="FF5050"/>
              </a:buClr>
              <a:buNone/>
              <a:defRPr/>
            </a:pPr>
            <a:r>
              <a:rPr lang="en-US" altLang="zh-CN" sz="1600" dirty="0" smtClean="0"/>
              <a:t>       char *</a:t>
            </a:r>
            <a:r>
              <a:rPr lang="en-US" altLang="zh-CN" sz="1600" dirty="0" err="1" smtClean="0"/>
              <a:t>p_date_name</a:t>
            </a:r>
            <a:r>
              <a:rPr lang="en-US" altLang="zh-CN" sz="1600" dirty="0" smtClean="0"/>
              <a:t>;</a:t>
            </a:r>
          </a:p>
          <a:p>
            <a:pPr marL="342900" indent="-342900" eaLnBrk="1" hangingPunct="1">
              <a:spcBef>
                <a:spcPts val="0"/>
              </a:spcBef>
              <a:buClr>
                <a:srgbClr val="FF5050"/>
              </a:buClr>
              <a:buNone/>
              <a:defRPr/>
            </a:pPr>
            <a:r>
              <a:rPr lang="en-US" altLang="zh-CN" sz="1600" dirty="0" smtClean="0"/>
              <a:t>  public:</a:t>
            </a:r>
          </a:p>
          <a:p>
            <a:pPr marL="342900" indent="-342900" eaLnBrk="1" hangingPunct="1">
              <a:spcBef>
                <a:spcPts val="0"/>
              </a:spcBef>
              <a:buClr>
                <a:srgbClr val="FF5050"/>
              </a:buClr>
              <a:buNone/>
              <a:defRPr/>
            </a:pPr>
            <a:r>
              <a:rPr lang="en-US" altLang="zh-CN" sz="1600" dirty="0" smtClean="0"/>
              <a:t>       void init(</a:t>
            </a:r>
            <a:r>
              <a:rPr lang="en-US" altLang="zh-CN" sz="1600" dirty="0" err="1" smtClean="0"/>
              <a:t>int</a:t>
            </a:r>
            <a:r>
              <a:rPr lang="en-US" altLang="zh-CN" sz="1600" dirty="0" smtClean="0"/>
              <a:t> y, </a:t>
            </a:r>
            <a:r>
              <a:rPr lang="en-US" altLang="zh-CN" sz="1600" dirty="0" err="1" smtClean="0"/>
              <a:t>int</a:t>
            </a:r>
            <a:r>
              <a:rPr lang="en-US" altLang="zh-CN" sz="1600" dirty="0" smtClean="0"/>
              <a:t> m, </a:t>
            </a:r>
            <a:r>
              <a:rPr lang="en-US" altLang="zh-CN" sz="1600" dirty="0" err="1" smtClean="0"/>
              <a:t>int</a:t>
            </a:r>
            <a:r>
              <a:rPr lang="en-US" altLang="zh-CN" sz="1600" dirty="0" smtClean="0"/>
              <a:t> d, char *</a:t>
            </a:r>
            <a:r>
              <a:rPr lang="en-US" altLang="zh-CN" sz="1600" dirty="0" err="1" smtClean="0"/>
              <a:t>p_day_name</a:t>
            </a:r>
            <a:r>
              <a:rPr lang="en-US" altLang="zh-CN" sz="1600" dirty="0" smtClean="0"/>
              <a:t>)</a:t>
            </a:r>
          </a:p>
          <a:p>
            <a:pPr marL="342900" indent="-342900" eaLnBrk="1" hangingPunct="1">
              <a:spcBef>
                <a:spcPts val="0"/>
              </a:spcBef>
              <a:buClr>
                <a:srgbClr val="FF5050"/>
              </a:buClr>
              <a:buNone/>
              <a:defRPr/>
            </a:pPr>
            <a:r>
              <a:rPr lang="en-US" altLang="zh-CN" sz="1600" dirty="0" smtClean="0"/>
              <a:t>       { year=y; month=m; day=d; </a:t>
            </a:r>
          </a:p>
          <a:p>
            <a:pPr marL="342900" indent="-342900" eaLnBrk="1" hangingPunct="1">
              <a:spcBef>
                <a:spcPts val="0"/>
              </a:spcBef>
              <a:buClr>
                <a:srgbClr val="FF5050"/>
              </a:buClr>
              <a:buNone/>
              <a:defRPr/>
            </a:pPr>
            <a:r>
              <a:rPr lang="en-US" altLang="zh-CN" sz="1600" dirty="0" smtClean="0"/>
              <a:t>         </a:t>
            </a:r>
            <a:r>
              <a:rPr lang="en-US" altLang="zh-CN" sz="1600" dirty="0" err="1" smtClean="0"/>
              <a:t>p_date_name</a:t>
            </a:r>
            <a:r>
              <a:rPr lang="en-US" altLang="zh-CN" sz="1600" dirty="0" smtClean="0"/>
              <a:t> = new char[</a:t>
            </a:r>
            <a:r>
              <a:rPr lang="en-US" altLang="zh-CN" sz="1600" dirty="0" err="1" smtClean="0"/>
              <a:t>strlen</a:t>
            </a:r>
            <a:r>
              <a:rPr lang="en-US" altLang="zh-CN" sz="1600" dirty="0" smtClean="0"/>
              <a:t>(</a:t>
            </a:r>
            <a:r>
              <a:rPr lang="en-US" altLang="zh-CN" sz="1600" dirty="0" err="1" smtClean="0"/>
              <a:t>p_day_name</a:t>
            </a:r>
            <a:r>
              <a:rPr lang="en-US" altLang="zh-CN" sz="1600" dirty="0" smtClean="0"/>
              <a:t>)+1];</a:t>
            </a:r>
          </a:p>
          <a:p>
            <a:pPr marL="342900" indent="-342900" eaLnBrk="1" hangingPunct="1">
              <a:spcBef>
                <a:spcPts val="0"/>
              </a:spcBef>
              <a:buClr>
                <a:srgbClr val="FF5050"/>
              </a:buClr>
              <a:buNone/>
              <a:defRPr/>
            </a:pPr>
            <a:r>
              <a:rPr lang="en-US" altLang="zh-CN" sz="1600" dirty="0" smtClean="0"/>
              <a:t>         </a:t>
            </a:r>
            <a:r>
              <a:rPr lang="en-US" altLang="zh-CN" sz="1600" dirty="0" err="1" smtClean="0"/>
              <a:t>strcpy</a:t>
            </a:r>
            <a:r>
              <a:rPr lang="en-US" altLang="zh-CN" sz="1600" dirty="0" smtClean="0"/>
              <a:t>(</a:t>
            </a:r>
            <a:r>
              <a:rPr lang="en-US" altLang="zh-CN" sz="1600" dirty="0" err="1" smtClean="0"/>
              <a:t>p_date_name</a:t>
            </a:r>
            <a:r>
              <a:rPr lang="en-US" altLang="zh-CN" sz="1600" dirty="0" smtClean="0"/>
              <a:t>, </a:t>
            </a:r>
            <a:r>
              <a:rPr lang="en-US" altLang="zh-CN" sz="1600" dirty="0" err="1" smtClean="0"/>
              <a:t>p_day_name</a:t>
            </a:r>
            <a:r>
              <a:rPr lang="en-US" altLang="zh-CN" sz="1600" dirty="0" smtClean="0"/>
              <a:t>);</a:t>
            </a:r>
          </a:p>
          <a:p>
            <a:pPr marL="342900" indent="-342900" eaLnBrk="1" hangingPunct="1">
              <a:spcBef>
                <a:spcPts val="0"/>
              </a:spcBef>
              <a:buClr>
                <a:srgbClr val="FF5050"/>
              </a:buClr>
              <a:buNone/>
              <a:defRPr/>
            </a:pPr>
            <a:r>
              <a:rPr lang="en-US" altLang="zh-CN" sz="1600" dirty="0" smtClean="0"/>
              <a:t>       }</a:t>
            </a:r>
          </a:p>
          <a:p>
            <a:pPr marL="342900" indent="-342900" eaLnBrk="1" hangingPunct="1">
              <a:spcBef>
                <a:spcPts val="0"/>
              </a:spcBef>
              <a:buClr>
                <a:srgbClr val="FF5050"/>
              </a:buClr>
              <a:buNone/>
              <a:defRPr/>
            </a:pPr>
            <a:r>
              <a:rPr lang="en-US" altLang="zh-CN" sz="1600" dirty="0" smtClean="0"/>
              <a:t>       ……</a:t>
            </a:r>
          </a:p>
          <a:p>
            <a:pPr marL="342900" indent="-342900" eaLnBrk="1" hangingPunct="1">
              <a:spcBef>
                <a:spcPts val="0"/>
              </a:spcBef>
              <a:buClr>
                <a:srgbClr val="FF5050"/>
              </a:buClr>
              <a:buNone/>
              <a:defRPr/>
            </a:pPr>
            <a:r>
              <a:rPr lang="en-US" altLang="zh-CN" sz="1600" dirty="0" smtClean="0"/>
              <a:t>};</a:t>
            </a:r>
          </a:p>
          <a:p>
            <a:pPr marL="342900" indent="-342900" eaLnBrk="1" hangingPunct="1">
              <a:spcBef>
                <a:spcPts val="0"/>
              </a:spcBef>
              <a:buClr>
                <a:srgbClr val="FF5050"/>
              </a:buClr>
              <a:buNone/>
              <a:defRPr/>
            </a:pPr>
            <a:r>
              <a:rPr lang="en-US" altLang="zh-CN" sz="1600" dirty="0" smtClean="0"/>
              <a:t>void main()</a:t>
            </a:r>
          </a:p>
          <a:p>
            <a:pPr marL="342900" indent="-342900" eaLnBrk="1" hangingPunct="1">
              <a:spcBef>
                <a:spcPts val="0"/>
              </a:spcBef>
              <a:buClr>
                <a:srgbClr val="FF5050"/>
              </a:buClr>
              <a:buNone/>
              <a:defRPr/>
            </a:pPr>
            <a:r>
              <a:rPr lang="en-US" altLang="zh-CN" sz="1600" dirty="0" smtClean="0"/>
              <a:t>{    </a:t>
            </a:r>
            <a:r>
              <a:rPr lang="en-US" altLang="zh-CN" sz="1600" dirty="0" err="1" smtClean="0"/>
              <a:t>CDate</a:t>
            </a:r>
            <a:r>
              <a:rPr lang="en-US" altLang="zh-CN" sz="1600" dirty="0" smtClean="0"/>
              <a:t>  today;</a:t>
            </a:r>
          </a:p>
          <a:p>
            <a:pPr marL="342900" indent="-342900" eaLnBrk="1" hangingPunct="1">
              <a:spcBef>
                <a:spcPts val="0"/>
              </a:spcBef>
              <a:buClr>
                <a:srgbClr val="FF5050"/>
              </a:buClr>
              <a:buNone/>
              <a:defRPr/>
            </a:pPr>
            <a:r>
              <a:rPr lang="en-US" altLang="zh-CN" sz="1600" dirty="0" smtClean="0"/>
              <a:t>     </a:t>
            </a:r>
            <a:r>
              <a:rPr lang="en-US" altLang="zh-CN" sz="1600" dirty="0" err="1" smtClean="0"/>
              <a:t>today.init</a:t>
            </a:r>
            <a:r>
              <a:rPr lang="en-US" altLang="zh-CN" sz="1600" dirty="0" smtClean="0"/>
              <a:t>(2015, 4, 5, "</a:t>
            </a:r>
            <a:r>
              <a:rPr lang="en-US" sz="1600" dirty="0" err="1" smtClean="0"/>
              <a:t>Qingming</a:t>
            </a:r>
            <a:r>
              <a:rPr lang="en-US" sz="1600" dirty="0" smtClean="0"/>
              <a:t> Festival</a:t>
            </a:r>
            <a:r>
              <a:rPr lang="en-US" altLang="zh-CN" sz="1600" dirty="0" smtClean="0"/>
              <a:t>");</a:t>
            </a:r>
          </a:p>
          <a:p>
            <a:pPr marL="342900" indent="-342900" eaLnBrk="1" hangingPunct="1">
              <a:spcBef>
                <a:spcPts val="0"/>
              </a:spcBef>
              <a:buClr>
                <a:srgbClr val="FF5050"/>
              </a:buClr>
              <a:buNone/>
              <a:defRPr/>
            </a:pPr>
            <a:r>
              <a:rPr lang="en-US" altLang="zh-CN" sz="1600" dirty="0" smtClean="0"/>
              <a:t>}</a:t>
            </a:r>
            <a:endParaRPr lang="zh-CN" altLang="en-US" sz="1600" dirty="0" smtClean="0"/>
          </a:p>
          <a:p>
            <a:pPr marL="342900" indent="-342900" eaLnBrk="1" hangingPunct="1">
              <a:spcBef>
                <a:spcPct val="20000"/>
              </a:spcBef>
              <a:buClr>
                <a:srgbClr val="FF5050"/>
              </a:buClr>
              <a:buNone/>
              <a:defRPr/>
            </a:pPr>
            <a:r>
              <a:rPr lang="zh-CN" altLang="en-US" sz="1800" dirty="0" smtClean="0"/>
              <a:t>上述方法是可行的，</a:t>
            </a:r>
            <a:r>
              <a:rPr lang="zh-CN" altLang="en-US" sz="1800" b="1" dirty="0" smtClean="0">
                <a:solidFill>
                  <a:srgbClr val="FF0000"/>
                </a:solidFill>
              </a:rPr>
              <a:t>但要在创建对象后主动调用初始化函数，并不能自动初始化。</a:t>
            </a:r>
          </a:p>
          <a:p>
            <a:pPr>
              <a:spcBef>
                <a:spcPts val="0"/>
              </a:spcBef>
            </a:pPr>
            <a:endParaRPr lang="en-US" altLang="zh-CN" sz="1800" dirty="0" smtClean="0"/>
          </a:p>
          <a:p>
            <a:pPr lvl="1">
              <a:spcBef>
                <a:spcPts val="0"/>
              </a:spcBef>
            </a:pPr>
            <a:endParaRPr lang="en-US" altLang="zh-CN" dirty="0" smtClean="0"/>
          </a:p>
          <a:p>
            <a:pPr eaLnBrk="1" hangingPunct="1">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构造函数的引入</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综上所述，对象的初始化有以下限制：</a:t>
            </a:r>
            <a:endParaRPr lang="en-US" altLang="zh-CN" sz="2000" dirty="0" smtClean="0"/>
          </a:p>
          <a:p>
            <a:pPr lvl="1">
              <a:lnSpc>
                <a:spcPts val="2880"/>
              </a:lnSpc>
              <a:spcBef>
                <a:spcPts val="0"/>
              </a:spcBef>
            </a:pPr>
            <a:r>
              <a:rPr lang="zh-CN" altLang="en-US" sz="1800" dirty="0" smtClean="0"/>
              <a:t>类的数据成员不能在类定义中直接初始化，因为类定义只是描述格式，没有分配空间</a:t>
            </a:r>
            <a:endParaRPr lang="en-US" altLang="zh-CN" sz="1800" dirty="0" smtClean="0"/>
          </a:p>
          <a:p>
            <a:pPr lvl="1">
              <a:lnSpc>
                <a:spcPts val="2880"/>
              </a:lnSpc>
              <a:spcBef>
                <a:spcPts val="0"/>
              </a:spcBef>
            </a:pPr>
            <a:r>
              <a:rPr lang="zh-CN" altLang="en-US" sz="1800" dirty="0" smtClean="0"/>
              <a:t>因为类要保护成员，因此</a:t>
            </a:r>
            <a:r>
              <a:rPr lang="en-US" altLang="zh-CN" sz="1800" dirty="0" smtClean="0"/>
              <a:t>private</a:t>
            </a:r>
            <a:r>
              <a:rPr lang="zh-CN" altLang="en-US" sz="1800" dirty="0" smtClean="0"/>
              <a:t>权限的数据成员不能被直接访问</a:t>
            </a:r>
            <a:endParaRPr lang="en-US" altLang="zh-CN" sz="1800" dirty="0" smtClean="0"/>
          </a:p>
          <a:p>
            <a:pPr lvl="1">
              <a:lnSpc>
                <a:spcPts val="2880"/>
              </a:lnSpc>
              <a:spcBef>
                <a:spcPts val="0"/>
              </a:spcBef>
            </a:pPr>
            <a:r>
              <a:rPr lang="zh-CN" altLang="en-US" sz="1800" dirty="0" smtClean="0"/>
              <a:t>当类对象的初始化必须通过显式地调用专门的成员函数来实现，会加重主函数设计人员对数据的具体格式和类型的关注，不利于信息隐藏。</a:t>
            </a:r>
          </a:p>
          <a:p>
            <a:pPr>
              <a:lnSpc>
                <a:spcPts val="2880"/>
              </a:lnSpc>
              <a:spcBef>
                <a:spcPts val="0"/>
              </a:spcBef>
            </a:pPr>
            <a:r>
              <a:rPr lang="en-US" altLang="zh-CN" sz="2000" dirty="0" smtClean="0"/>
              <a:t>C++</a:t>
            </a:r>
            <a:r>
              <a:rPr lang="zh-CN" altLang="en-US" sz="2000" dirty="0" smtClean="0"/>
              <a:t>提供一种称为构造函数的成员函数，在创建对象的同时会发生一个对构造函数的自动隐式地调用。完成对象的初始化工作。</a:t>
            </a:r>
            <a:endParaRPr lang="en-US" altLang="zh-CN" sz="2000" dirty="0" smtClean="0"/>
          </a:p>
          <a:p>
            <a:pPr marL="342900" indent="-342900" eaLnBrk="1" hangingPunct="1">
              <a:lnSpc>
                <a:spcPts val="2880"/>
              </a:lnSpc>
              <a:spcBef>
                <a:spcPct val="20000"/>
              </a:spcBef>
              <a:buClr>
                <a:srgbClr val="FF5050"/>
              </a:buClr>
              <a:buNone/>
              <a:defRPr/>
            </a:pPr>
            <a:r>
              <a:rPr lang="en-US" altLang="zh-CN" sz="1800" dirty="0" smtClean="0"/>
              <a:t>	</a:t>
            </a:r>
            <a:r>
              <a:rPr lang="zh-CN" altLang="en-US" sz="1800" dirty="0" smtClean="0"/>
              <a:t>其定义格式为：</a:t>
            </a:r>
            <a:endParaRPr lang="en-US" altLang="zh-CN" sz="1800" dirty="0" smtClean="0"/>
          </a:p>
          <a:p>
            <a:pPr marL="342900" indent="-342900" eaLnBrk="1" hangingPunct="1">
              <a:lnSpc>
                <a:spcPts val="2880"/>
              </a:lnSpc>
              <a:spcBef>
                <a:spcPct val="20000"/>
              </a:spcBef>
              <a:buClr>
                <a:srgbClr val="FF5050"/>
              </a:buClr>
              <a:buNone/>
              <a:defRPr/>
            </a:pPr>
            <a:r>
              <a:rPr lang="en-US" altLang="zh-CN" sz="1800" dirty="0" smtClean="0"/>
              <a:t>                           </a:t>
            </a:r>
            <a:r>
              <a:rPr lang="zh-CN" altLang="en-US" sz="1600" i="1" dirty="0" smtClean="0"/>
              <a:t>类名</a:t>
            </a:r>
            <a:r>
              <a:rPr lang="en-US" altLang="zh-CN" sz="1600" i="1" dirty="0" smtClean="0"/>
              <a:t>::</a:t>
            </a:r>
            <a:r>
              <a:rPr lang="zh-CN" altLang="en-US" sz="1600" i="1" dirty="0" smtClean="0"/>
              <a:t>类名</a:t>
            </a:r>
            <a:r>
              <a:rPr lang="en-US" altLang="zh-CN" sz="1600" i="1" dirty="0" smtClean="0"/>
              <a:t>(&lt;</a:t>
            </a:r>
            <a:r>
              <a:rPr lang="zh-CN" altLang="en-US" sz="1600" i="1" dirty="0" smtClean="0"/>
              <a:t>参数列表</a:t>
            </a:r>
            <a:r>
              <a:rPr lang="en-US" altLang="zh-CN" sz="1600" i="1" dirty="0" smtClean="0"/>
              <a:t>&gt;)</a:t>
            </a:r>
          </a:p>
          <a:p>
            <a:pPr marL="342900" indent="-342900" eaLnBrk="1" hangingPunct="1">
              <a:lnSpc>
                <a:spcPts val="2880"/>
              </a:lnSpc>
              <a:spcBef>
                <a:spcPct val="20000"/>
              </a:spcBef>
              <a:buClr>
                <a:srgbClr val="FF5050"/>
              </a:buClr>
              <a:buNone/>
              <a:defRPr/>
            </a:pPr>
            <a:r>
              <a:rPr lang="en-US" altLang="zh-CN" sz="1600" i="1" dirty="0" smtClean="0"/>
              <a:t>                                 {</a:t>
            </a:r>
          </a:p>
          <a:p>
            <a:pPr marL="342900" indent="-342900" eaLnBrk="1" hangingPunct="1">
              <a:lnSpc>
                <a:spcPts val="2880"/>
              </a:lnSpc>
              <a:spcBef>
                <a:spcPct val="20000"/>
              </a:spcBef>
              <a:buClr>
                <a:srgbClr val="FF5050"/>
              </a:buClr>
              <a:buNone/>
              <a:defRPr/>
            </a:pPr>
            <a:r>
              <a:rPr lang="en-US" altLang="zh-CN" sz="1600" i="1" dirty="0" smtClean="0"/>
              <a:t>                                      </a:t>
            </a:r>
            <a:r>
              <a:rPr lang="zh-CN" altLang="en-US" sz="1600" i="1" dirty="0" smtClean="0"/>
              <a:t>函数体</a:t>
            </a:r>
            <a:endParaRPr lang="en-US" altLang="zh-CN" sz="1600" i="1" dirty="0" smtClean="0"/>
          </a:p>
          <a:p>
            <a:pPr marL="342900" indent="-342900" eaLnBrk="1" hangingPunct="1">
              <a:lnSpc>
                <a:spcPts val="2880"/>
              </a:lnSpc>
              <a:spcBef>
                <a:spcPct val="20000"/>
              </a:spcBef>
              <a:buClr>
                <a:srgbClr val="FF5050"/>
              </a:buClr>
              <a:buNone/>
              <a:defRPr/>
            </a:pPr>
            <a:r>
              <a:rPr lang="en-US" altLang="zh-CN" sz="1600" i="1" dirty="0" smtClean="0"/>
              <a:t>                              </a:t>
            </a:r>
            <a:r>
              <a:rPr lang="zh-CN" altLang="en-US" sz="1600" i="1" dirty="0" smtClean="0"/>
              <a:t>   </a:t>
            </a:r>
            <a:r>
              <a:rPr lang="en-US" altLang="zh-CN" sz="1600" i="1" dirty="0" smtClean="0"/>
              <a:t>}</a:t>
            </a:r>
            <a:endParaRPr lang="zh-CN" altLang="en-US" sz="1600" i="1" dirty="0" smtClean="0"/>
          </a:p>
          <a:p>
            <a:pPr>
              <a:lnSpc>
                <a:spcPts val="2880"/>
              </a:lnSpc>
              <a:spcBef>
                <a:spcPts val="0"/>
              </a:spcBef>
            </a:pPr>
            <a:endParaRPr lang="en-US" altLang="zh-CN" sz="1800" dirty="0" smtClean="0"/>
          </a:p>
          <a:p>
            <a:pPr lvl="1">
              <a:lnSpc>
                <a:spcPts val="2880"/>
              </a:lnSpc>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构造函数的引入</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构造函数的特征</a:t>
            </a:r>
            <a:endParaRPr lang="en-US" altLang="zh-CN" sz="2000" dirty="0" smtClean="0"/>
          </a:p>
          <a:p>
            <a:pPr lvl="1">
              <a:lnSpc>
                <a:spcPts val="2880"/>
              </a:lnSpc>
              <a:spcBef>
                <a:spcPts val="0"/>
              </a:spcBef>
            </a:pPr>
            <a:r>
              <a:rPr lang="zh-CN" altLang="en-US" sz="1800" b="1" dirty="0" smtClean="0">
                <a:solidFill>
                  <a:srgbClr val="FF0000"/>
                </a:solidFill>
              </a:rPr>
              <a:t>构造函数的函数名与类名相同</a:t>
            </a:r>
            <a:r>
              <a:rPr lang="zh-CN" altLang="en-US" sz="1800" dirty="0" smtClean="0"/>
              <a:t>。</a:t>
            </a:r>
            <a:endParaRPr lang="en-US" altLang="zh-CN" sz="1800" dirty="0" smtClean="0"/>
          </a:p>
          <a:p>
            <a:pPr lvl="1">
              <a:lnSpc>
                <a:spcPts val="2880"/>
              </a:lnSpc>
              <a:spcBef>
                <a:spcPts val="0"/>
              </a:spcBef>
            </a:pPr>
            <a:r>
              <a:rPr lang="zh-CN" altLang="en-US" sz="1800" dirty="0" smtClean="0"/>
              <a:t>当用类去定义一个对象时，系统会自动调用构造函数</a:t>
            </a:r>
            <a:endParaRPr lang="en-US" altLang="zh-CN" sz="1800" dirty="0" smtClean="0"/>
          </a:p>
          <a:p>
            <a:pPr lvl="1">
              <a:lnSpc>
                <a:spcPts val="2880"/>
              </a:lnSpc>
              <a:spcBef>
                <a:spcPts val="0"/>
              </a:spcBef>
            </a:pPr>
            <a:r>
              <a:rPr lang="zh-CN" altLang="en-US" sz="1800" dirty="0" smtClean="0"/>
              <a:t>用</a:t>
            </a:r>
            <a:r>
              <a:rPr lang="en-US" altLang="zh-CN" sz="1800" dirty="0" smtClean="0"/>
              <a:t>new</a:t>
            </a:r>
            <a:r>
              <a:rPr lang="zh-CN" altLang="en-US" sz="1800" dirty="0" smtClean="0"/>
              <a:t>运算符动态创建对象时，系统也会自动调用构造函数。</a:t>
            </a:r>
            <a:endParaRPr lang="en-US" altLang="zh-CN" sz="1800" dirty="0" smtClean="0"/>
          </a:p>
          <a:p>
            <a:pPr lvl="1">
              <a:lnSpc>
                <a:spcPts val="2880"/>
              </a:lnSpc>
              <a:spcBef>
                <a:spcPts val="0"/>
              </a:spcBef>
            </a:pPr>
            <a:r>
              <a:rPr lang="zh-CN" altLang="en-US" sz="1800" dirty="0" smtClean="0"/>
              <a:t>构造函数可以带参数，因此可以重载。</a:t>
            </a:r>
            <a:endParaRPr lang="en-US" altLang="zh-CN" sz="1800" dirty="0" smtClean="0"/>
          </a:p>
          <a:p>
            <a:pPr lvl="1">
              <a:lnSpc>
                <a:spcPts val="2880"/>
              </a:lnSpc>
              <a:spcBef>
                <a:spcPts val="0"/>
              </a:spcBef>
            </a:pPr>
            <a:r>
              <a:rPr lang="zh-CN" altLang="en-US" sz="1800" b="1" dirty="0" smtClean="0">
                <a:solidFill>
                  <a:srgbClr val="FF0000"/>
                </a:solidFill>
              </a:rPr>
              <a:t>构造函数不能有返回类型</a:t>
            </a:r>
            <a:r>
              <a:rPr lang="en-US" altLang="zh-CN" sz="1800" dirty="0" smtClean="0"/>
              <a:t>(</a:t>
            </a:r>
            <a:r>
              <a:rPr lang="zh-CN" altLang="en-US" sz="1800" dirty="0" smtClean="0"/>
              <a:t>包括</a:t>
            </a:r>
            <a:r>
              <a:rPr lang="en-US" altLang="zh-CN" sz="1800" dirty="0" smtClean="0"/>
              <a:t>void)</a:t>
            </a:r>
            <a:r>
              <a:rPr lang="zh-CN" altLang="en-US" sz="1800" dirty="0" smtClean="0"/>
              <a:t>，也即构造函数的函数体内不能有</a:t>
            </a:r>
            <a:r>
              <a:rPr lang="en-US" altLang="zh-CN" sz="1800" dirty="0" smtClean="0"/>
              <a:t>return </a:t>
            </a:r>
            <a:r>
              <a:rPr lang="zh-CN" altLang="en-US" sz="1800" dirty="0" smtClean="0"/>
              <a:t>返回值的语句，但是可以有无返回值的</a:t>
            </a:r>
            <a:r>
              <a:rPr lang="en-US" altLang="zh-CN" sz="1800" dirty="0" smtClean="0"/>
              <a:t>return</a:t>
            </a:r>
            <a:r>
              <a:rPr lang="zh-CN" altLang="en-US" sz="1800" dirty="0" smtClean="0"/>
              <a:t>。</a:t>
            </a:r>
            <a:endParaRPr lang="en-US" altLang="zh-CN" sz="1800" dirty="0" smtClean="0"/>
          </a:p>
          <a:p>
            <a:pPr lvl="1">
              <a:lnSpc>
                <a:spcPts val="2880"/>
              </a:lnSpc>
              <a:spcBef>
                <a:spcPts val="0"/>
              </a:spcBef>
            </a:pPr>
            <a:r>
              <a:rPr lang="zh-CN" altLang="en-US" sz="1800" b="1" dirty="0" smtClean="0">
                <a:solidFill>
                  <a:srgbClr val="FF0000"/>
                </a:solidFill>
              </a:rPr>
              <a:t>只有在分配空间时，构造函数才会被调用</a:t>
            </a:r>
            <a:endParaRPr lang="en-US" altLang="zh-CN" sz="1800" b="1" dirty="0" smtClean="0">
              <a:solidFill>
                <a:srgbClr val="FF0000"/>
              </a:solidFill>
            </a:endParaRPr>
          </a:p>
          <a:p>
            <a:pPr lvl="1">
              <a:lnSpc>
                <a:spcPts val="2880"/>
              </a:lnSpc>
              <a:spcBef>
                <a:spcPts val="0"/>
              </a:spcBef>
            </a:pPr>
            <a:endParaRPr lang="en-US" altLang="zh-CN" sz="1800" dirty="0" smtClean="0"/>
          </a:p>
          <a:p>
            <a:pPr lvl="1">
              <a:lnSpc>
                <a:spcPts val="2880"/>
              </a:lnSpc>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构造函数的引入</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构造函数的参数一般由需要初始化的类对象的数据成员的个数和类型来确定。定义对象时将实参传递给构造函数实现对象的初始化。对象按照定义的顺序进行构造。</a:t>
            </a:r>
            <a:endParaRPr lang="en-US" altLang="zh-CN" sz="2000" dirty="0" smtClean="0"/>
          </a:p>
          <a:p>
            <a:pPr>
              <a:lnSpc>
                <a:spcPts val="2880"/>
              </a:lnSpc>
              <a:spcBef>
                <a:spcPts val="0"/>
              </a:spcBef>
            </a:pPr>
            <a:r>
              <a:rPr lang="zh-CN" altLang="en-US" sz="2000" dirty="0" smtClean="0"/>
              <a:t>构造函数的使用是在定义对象的同时根据提供相应的初始值参数。系统会根据参数个数和类型，自动匹配构造函数的参数。</a:t>
            </a:r>
            <a:endParaRPr lang="en-US" altLang="zh-CN" sz="2000" dirty="0" smtClean="0"/>
          </a:p>
          <a:p>
            <a:pPr>
              <a:lnSpc>
                <a:spcPts val="2880"/>
              </a:lnSpc>
              <a:spcBef>
                <a:spcPts val="0"/>
              </a:spcBef>
              <a:buNone/>
            </a:pPr>
            <a:r>
              <a:rPr lang="en-US" altLang="zh-CN" sz="1600" dirty="0" smtClean="0"/>
              <a:t>class Desk{</a:t>
            </a:r>
          </a:p>
          <a:p>
            <a:pPr>
              <a:lnSpc>
                <a:spcPts val="2880"/>
              </a:lnSpc>
              <a:spcBef>
                <a:spcPts val="0"/>
              </a:spcBef>
              <a:buNone/>
            </a:pPr>
            <a:r>
              <a:rPr lang="en-US" altLang="zh-CN" sz="1600" dirty="0" smtClean="0"/>
              <a:t>public:</a:t>
            </a:r>
          </a:p>
          <a:p>
            <a:pPr>
              <a:lnSpc>
                <a:spcPts val="2880"/>
              </a:lnSpc>
              <a:spcBef>
                <a:spcPts val="0"/>
              </a:spcBef>
              <a:buNone/>
            </a:pPr>
            <a:r>
              <a:rPr lang="en-US" altLang="zh-CN" sz="1600" dirty="0" smtClean="0"/>
              <a:t>  Desk();          //</a:t>
            </a:r>
            <a:r>
              <a:rPr lang="zh-CN" altLang="en-US" sz="1600" dirty="0" smtClean="0"/>
              <a:t>构造函数声明</a:t>
            </a:r>
          </a:p>
          <a:p>
            <a:pPr>
              <a:lnSpc>
                <a:spcPts val="2880"/>
              </a:lnSpc>
              <a:spcBef>
                <a:spcPts val="0"/>
              </a:spcBef>
              <a:buNone/>
            </a:pPr>
            <a:r>
              <a:rPr lang="en-US" altLang="zh-CN" sz="1600" dirty="0" smtClean="0"/>
              <a:t>private:</a:t>
            </a:r>
          </a:p>
          <a:p>
            <a:pPr>
              <a:lnSpc>
                <a:spcPts val="2880"/>
              </a:lnSpc>
              <a:spcBef>
                <a:spcPts val="0"/>
              </a:spcBef>
              <a:buNone/>
            </a:pPr>
            <a:r>
              <a:rPr lang="en-US" altLang="zh-CN" sz="1600" dirty="0" smtClean="0"/>
              <a:t>  </a:t>
            </a:r>
            <a:r>
              <a:rPr lang="en-US" altLang="zh-CN" sz="1600" dirty="0" err="1" smtClean="0"/>
              <a:t>int</a:t>
            </a:r>
            <a:r>
              <a:rPr lang="en-US" altLang="zh-CN" sz="1600" dirty="0" smtClean="0"/>
              <a:t> weight;</a:t>
            </a:r>
          </a:p>
          <a:p>
            <a:pPr>
              <a:lnSpc>
                <a:spcPts val="2880"/>
              </a:lnSpc>
              <a:spcBef>
                <a:spcPts val="0"/>
              </a:spcBef>
              <a:buNone/>
            </a:pPr>
            <a:r>
              <a:rPr lang="en-US" altLang="zh-CN" sz="1600" dirty="0" smtClean="0"/>
              <a:t>  </a:t>
            </a:r>
            <a:r>
              <a:rPr lang="en-US" altLang="zh-CN" sz="1600" dirty="0" err="1" smtClean="0"/>
              <a:t>int</a:t>
            </a:r>
            <a:r>
              <a:rPr lang="en-US" altLang="zh-CN" sz="1600" dirty="0" smtClean="0"/>
              <a:t> high;</a:t>
            </a:r>
          </a:p>
          <a:p>
            <a:pPr>
              <a:lnSpc>
                <a:spcPts val="2880"/>
              </a:lnSpc>
              <a:spcBef>
                <a:spcPts val="0"/>
              </a:spcBef>
              <a:buNone/>
            </a:pPr>
            <a:r>
              <a:rPr lang="en-US" altLang="zh-CN" sz="1600" dirty="0" smtClean="0"/>
              <a:t>  </a:t>
            </a:r>
            <a:r>
              <a:rPr lang="en-US" altLang="zh-CN" sz="1600" dirty="0" err="1" smtClean="0"/>
              <a:t>int</a:t>
            </a:r>
            <a:r>
              <a:rPr lang="en-US" altLang="zh-CN" sz="1600" dirty="0" smtClean="0"/>
              <a:t> width;</a:t>
            </a:r>
          </a:p>
          <a:p>
            <a:pPr>
              <a:lnSpc>
                <a:spcPts val="2880"/>
              </a:lnSpc>
              <a:spcBef>
                <a:spcPts val="0"/>
              </a:spcBef>
              <a:buNone/>
            </a:pPr>
            <a:r>
              <a:rPr lang="en-US" altLang="zh-CN" sz="1600" dirty="0" smtClean="0"/>
              <a:t>  </a:t>
            </a:r>
            <a:r>
              <a:rPr lang="en-US" altLang="zh-CN" sz="1600" dirty="0" err="1" smtClean="0"/>
              <a:t>int</a:t>
            </a:r>
            <a:r>
              <a:rPr lang="en-US" altLang="zh-CN" sz="1600" dirty="0" smtClean="0"/>
              <a:t> length;</a:t>
            </a:r>
          </a:p>
          <a:p>
            <a:pPr>
              <a:lnSpc>
                <a:spcPts val="2880"/>
              </a:lnSpc>
              <a:spcBef>
                <a:spcPts val="0"/>
              </a:spcBef>
              <a:buNone/>
            </a:pPr>
            <a:r>
              <a:rPr lang="en-US" altLang="zh-CN" sz="1600" dirty="0" smtClean="0"/>
              <a:t>};</a:t>
            </a:r>
          </a:p>
          <a:p>
            <a:pPr>
              <a:lnSpc>
                <a:spcPts val="2880"/>
              </a:lnSpc>
              <a:spcBef>
                <a:spcPts val="0"/>
              </a:spcBef>
              <a:buNone/>
            </a:pPr>
            <a:endParaRPr lang="en-US" altLang="zh-CN" sz="1600"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
        <p:nvSpPr>
          <p:cNvPr id="6" name="矩形 5"/>
          <p:cNvSpPr/>
          <p:nvPr/>
        </p:nvSpPr>
        <p:spPr>
          <a:xfrm>
            <a:off x="4357686" y="3000372"/>
            <a:ext cx="4572000" cy="3811300"/>
          </a:xfrm>
          <a:prstGeom prst="rect">
            <a:avLst/>
          </a:prstGeom>
        </p:spPr>
        <p:txBody>
          <a:bodyPr>
            <a:spAutoFit/>
          </a:bodyPr>
          <a:lstStyle/>
          <a:p>
            <a:pPr>
              <a:lnSpc>
                <a:spcPts val="2880"/>
              </a:lnSpc>
              <a:spcBef>
                <a:spcPts val="0"/>
              </a:spcBef>
              <a:buNone/>
            </a:pPr>
            <a:r>
              <a:rPr lang="en-US" altLang="zh-CN" sz="1400" dirty="0" smtClean="0"/>
              <a:t>Desk::Desk()    //</a:t>
            </a:r>
            <a:r>
              <a:rPr lang="zh-CN" altLang="en-US" sz="1400" dirty="0" smtClean="0"/>
              <a:t>构造函数定义，无参构造</a:t>
            </a:r>
          </a:p>
          <a:p>
            <a:pPr>
              <a:lnSpc>
                <a:spcPts val="2880"/>
              </a:lnSpc>
              <a:spcBef>
                <a:spcPts val="0"/>
              </a:spcBef>
              <a:buNone/>
            </a:pPr>
            <a:r>
              <a:rPr lang="en-US" altLang="zh-CN" sz="1400" dirty="0" smtClean="0"/>
              <a:t>{  weight=10;</a:t>
            </a:r>
          </a:p>
          <a:p>
            <a:pPr>
              <a:lnSpc>
                <a:spcPts val="2880"/>
              </a:lnSpc>
              <a:spcBef>
                <a:spcPts val="0"/>
              </a:spcBef>
              <a:buNone/>
            </a:pPr>
            <a:r>
              <a:rPr lang="en-US" altLang="zh-CN" sz="1400" dirty="0" smtClean="0"/>
              <a:t>  high=5;</a:t>
            </a:r>
          </a:p>
          <a:p>
            <a:pPr>
              <a:lnSpc>
                <a:spcPts val="2880"/>
              </a:lnSpc>
              <a:spcBef>
                <a:spcPts val="0"/>
              </a:spcBef>
              <a:buNone/>
            </a:pPr>
            <a:r>
              <a:rPr lang="en-US" altLang="zh-CN" sz="1400" dirty="0" smtClean="0"/>
              <a:t>  width=5;</a:t>
            </a:r>
          </a:p>
          <a:p>
            <a:pPr>
              <a:lnSpc>
                <a:spcPts val="2880"/>
              </a:lnSpc>
              <a:spcBef>
                <a:spcPts val="0"/>
              </a:spcBef>
              <a:buNone/>
            </a:pPr>
            <a:r>
              <a:rPr lang="en-US" altLang="zh-CN" sz="1400" dirty="0" smtClean="0"/>
              <a:t>  length=5;</a:t>
            </a:r>
          </a:p>
          <a:p>
            <a:pPr>
              <a:lnSpc>
                <a:spcPts val="2880"/>
              </a:lnSpc>
              <a:spcBef>
                <a:spcPts val="0"/>
              </a:spcBef>
              <a:buNone/>
            </a:pPr>
            <a:r>
              <a:rPr lang="en-US" altLang="zh-CN" sz="1400" dirty="0" smtClean="0"/>
              <a:t>  </a:t>
            </a:r>
            <a:r>
              <a:rPr lang="en-US" altLang="zh-CN" sz="1400" dirty="0" err="1" smtClean="0"/>
              <a:t>cout</a:t>
            </a:r>
            <a:r>
              <a:rPr lang="en-US" altLang="zh-CN" sz="1400" dirty="0" smtClean="0"/>
              <a:t> &lt;&lt;weight &lt;&lt;" " &lt;&lt;high &lt;&lt;" "       &lt;&lt;width &lt;&lt;" " &lt;&lt;length &lt;&lt;</a:t>
            </a:r>
            <a:r>
              <a:rPr lang="en-US" altLang="zh-CN" sz="1400" dirty="0" err="1" smtClean="0"/>
              <a:t>endl</a:t>
            </a:r>
            <a:r>
              <a:rPr lang="en-US" altLang="zh-CN" sz="1400" dirty="0" smtClean="0"/>
              <a:t>;}</a:t>
            </a:r>
          </a:p>
          <a:p>
            <a:pPr>
              <a:lnSpc>
                <a:spcPts val="2880"/>
              </a:lnSpc>
              <a:spcBef>
                <a:spcPts val="0"/>
              </a:spcBef>
              <a:buNone/>
            </a:pPr>
            <a:r>
              <a:rPr lang="en-US" altLang="zh-CN" sz="1400" dirty="0" smtClean="0"/>
              <a:t>}</a:t>
            </a:r>
          </a:p>
          <a:p>
            <a:pPr>
              <a:lnSpc>
                <a:spcPts val="2880"/>
              </a:lnSpc>
              <a:spcBef>
                <a:spcPts val="0"/>
              </a:spcBef>
              <a:buNone/>
            </a:pPr>
            <a:r>
              <a:rPr lang="en-US" altLang="zh-CN" sz="1400" dirty="0" smtClean="0"/>
              <a:t>void main()</a:t>
            </a:r>
          </a:p>
          <a:p>
            <a:pPr>
              <a:lnSpc>
                <a:spcPts val="2880"/>
              </a:lnSpc>
              <a:spcBef>
                <a:spcPts val="0"/>
              </a:spcBef>
              <a:buNone/>
            </a:pPr>
            <a:r>
              <a:rPr lang="en-US" altLang="zh-CN" sz="1400" dirty="0" smtClean="0"/>
              <a:t>{  Desk </a:t>
            </a:r>
            <a:r>
              <a:rPr lang="en-US" altLang="zh-CN" sz="1400" dirty="0" err="1" smtClean="0"/>
              <a:t>da</a:t>
            </a:r>
            <a:r>
              <a:rPr lang="en-US" altLang="zh-CN" sz="1400" dirty="0" smtClean="0"/>
              <a:t>;    //</a:t>
            </a:r>
            <a:r>
              <a:rPr lang="zh-CN" altLang="en-US" sz="1400" dirty="0" smtClean="0"/>
              <a:t>自动调用</a:t>
            </a:r>
            <a:r>
              <a:rPr lang="en-US" altLang="zh-CN" sz="1400" dirty="0" smtClean="0"/>
              <a:t>Desk()	}//</a:t>
            </a:r>
            <a:r>
              <a:rPr lang="zh-CN" altLang="en-US" sz="1400" b="1" dirty="0" smtClean="0">
                <a:solidFill>
                  <a:srgbClr val="FF0000"/>
                </a:solidFill>
              </a:rPr>
              <a:t>内存操作是？？</a:t>
            </a:r>
            <a:endParaRPr lang="en-US" altLang="zh-CN" sz="1400" b="1" dirty="0" smtClean="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构造函数可类内定义，也可类外定义</a:t>
            </a:r>
            <a:endParaRPr lang="en-US" altLang="zh-CN" sz="2000" dirty="0" smtClean="0"/>
          </a:p>
          <a:p>
            <a:pPr marL="342900" indent="-342900" eaLnBrk="1" hangingPunct="1">
              <a:lnSpc>
                <a:spcPts val="2000"/>
              </a:lnSpc>
              <a:spcBef>
                <a:spcPct val="20000"/>
              </a:spcBef>
              <a:buClr>
                <a:srgbClr val="FF5050"/>
              </a:buClr>
              <a:buNone/>
              <a:defRPr/>
            </a:pPr>
            <a:r>
              <a:rPr lang="en-US" altLang="zh-CN" sz="1600" dirty="0" smtClean="0"/>
              <a:t>class </a:t>
            </a:r>
            <a:r>
              <a:rPr lang="en-US" altLang="zh-CN" sz="1600" dirty="0" err="1" smtClean="0"/>
              <a:t>CDate</a:t>
            </a: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 private:</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int</a:t>
            </a:r>
            <a:r>
              <a:rPr lang="en-US" altLang="zh-CN" sz="1600" dirty="0" smtClean="0"/>
              <a:t>  year, month, day;</a:t>
            </a:r>
          </a:p>
          <a:p>
            <a:pPr marL="342900" indent="-342900" eaLnBrk="1" hangingPunct="1">
              <a:lnSpc>
                <a:spcPts val="2000"/>
              </a:lnSpc>
              <a:spcBef>
                <a:spcPct val="20000"/>
              </a:spcBef>
              <a:buClr>
                <a:srgbClr val="FF5050"/>
              </a:buClr>
              <a:buNone/>
              <a:defRPr/>
            </a:pPr>
            <a:r>
              <a:rPr lang="en-US" altLang="zh-CN" sz="1600" dirty="0" smtClean="0"/>
              <a:t>  public:</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a:t>
            </a:r>
            <a:r>
              <a:rPr lang="en-US" altLang="zh-CN" sz="1600" dirty="0" err="1" smtClean="0"/>
              <a:t>int</a:t>
            </a:r>
            <a:r>
              <a:rPr lang="en-US" altLang="zh-CN" sz="1600" dirty="0" smtClean="0"/>
              <a:t> y, </a:t>
            </a:r>
            <a:r>
              <a:rPr lang="en-US" altLang="zh-CN" sz="1600" dirty="0" err="1" smtClean="0"/>
              <a:t>int</a:t>
            </a:r>
            <a:r>
              <a:rPr lang="en-US" altLang="zh-CN" sz="1600" dirty="0" smtClean="0"/>
              <a:t> m, </a:t>
            </a:r>
            <a:r>
              <a:rPr lang="en-US" altLang="zh-CN" sz="1600" dirty="0" err="1" smtClean="0"/>
              <a:t>int</a:t>
            </a:r>
            <a:r>
              <a:rPr lang="en-US" altLang="zh-CN" sz="1600" dirty="0" smtClean="0"/>
              <a:t> d) //</a:t>
            </a:r>
            <a:r>
              <a:rPr lang="zh-CN" altLang="en-US" sz="1600" dirty="0" smtClean="0"/>
              <a:t>有参构造函数，类内定义</a:t>
            </a:r>
            <a:endParaRPr lang="en-US" altLang="zh-CN" sz="1600" dirty="0" smtClean="0"/>
          </a:p>
          <a:p>
            <a:pPr marL="342900" indent="-342900" eaLnBrk="1" hangingPunct="1">
              <a:spcBef>
                <a:spcPts val="0"/>
              </a:spcBef>
              <a:buClr>
                <a:srgbClr val="FF5050"/>
              </a:buClr>
              <a:buNone/>
              <a:defRPr/>
            </a:pPr>
            <a:r>
              <a:rPr lang="en-US" altLang="zh-CN" sz="1600" dirty="0" smtClean="0"/>
              <a:t>    { year=y; month=m; day=d; </a:t>
            </a:r>
          </a:p>
          <a:p>
            <a:pPr marL="342900" indent="-342900" eaLnBrk="1" hangingPunct="1">
              <a:spcBef>
                <a:spcPts val="0"/>
              </a:spcBef>
              <a:buClr>
                <a:srgbClr val="FF5050"/>
              </a:buClr>
              <a:buNone/>
              <a:defRPr/>
            </a:pPr>
            <a:r>
              <a:rPr lang="en-US" altLang="zh-CN" sz="1600" dirty="0" smtClean="0"/>
              <a:t>      </a:t>
            </a:r>
            <a:r>
              <a:rPr lang="en-US" altLang="zh-CN" sz="1600" dirty="0" err="1" smtClean="0"/>
              <a:t>cout</a:t>
            </a:r>
            <a:r>
              <a:rPr lang="en-US" altLang="zh-CN" sz="1600" dirty="0" smtClean="0"/>
              <a:t> &lt;&lt; "constructor called " &lt;&lt; </a:t>
            </a:r>
            <a:r>
              <a:rPr lang="en-US" altLang="zh-CN" sz="1600" dirty="0" err="1" smtClean="0"/>
              <a:t>endl</a:t>
            </a:r>
            <a:r>
              <a:rPr lang="en-US" altLang="zh-CN" sz="1600" dirty="0" smtClean="0"/>
              <a:t>; }</a:t>
            </a:r>
          </a:p>
          <a:p>
            <a:pPr marL="342900" indent="-342900" eaLnBrk="1" hangingPunct="1">
              <a:lnSpc>
                <a:spcPts val="2000"/>
              </a:lnSpc>
              <a:spcBef>
                <a:spcPct val="20000"/>
              </a:spcBef>
              <a:buClr>
                <a:srgbClr val="FF5050"/>
              </a:buClr>
              <a:buNone/>
              <a:defRPr/>
            </a:pPr>
            <a:r>
              <a:rPr lang="en-US" altLang="zh-CN" sz="1600" dirty="0" smtClean="0"/>
              <a:t>};</a:t>
            </a:r>
          </a:p>
          <a:p>
            <a:pPr marL="342900" indent="-342900" eaLnBrk="1" hangingPunct="1">
              <a:lnSpc>
                <a:spcPts val="2000"/>
              </a:lnSpc>
              <a:spcBef>
                <a:spcPct val="20000"/>
              </a:spcBef>
              <a:buClr>
                <a:srgbClr val="FF5050"/>
              </a:buClr>
              <a:buNone/>
              <a:defRPr/>
            </a:pPr>
            <a:endParaRPr lang="en-US" altLang="zh-CN" sz="1600" dirty="0" smtClean="0"/>
          </a:p>
          <a:p>
            <a:pPr marL="342900" indent="-342900" eaLnBrk="1" hangingPunct="1">
              <a:lnSpc>
                <a:spcPts val="2000"/>
              </a:lnSpc>
              <a:spcBef>
                <a:spcPct val="20000"/>
              </a:spcBef>
              <a:buClr>
                <a:srgbClr val="FF5050"/>
              </a:buClr>
              <a:buNone/>
              <a:defRPr/>
            </a:pP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void main()</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 today(2015, 3, 30);</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 *</a:t>
            </a:r>
            <a:r>
              <a:rPr lang="en-US" altLang="zh-CN" sz="1600" dirty="0" err="1" smtClean="0"/>
              <a:t>p_birthday</a:t>
            </a:r>
            <a:r>
              <a:rPr lang="en-US" altLang="zh-CN" sz="1600" dirty="0" smtClean="0"/>
              <a:t> = new </a:t>
            </a:r>
            <a:r>
              <a:rPr lang="en-US" altLang="zh-CN" sz="1600" dirty="0" err="1" smtClean="0"/>
              <a:t>CDate</a:t>
            </a:r>
            <a:r>
              <a:rPr lang="en-US" altLang="zh-CN" sz="1600" dirty="0" smtClean="0"/>
              <a:t>[3];  //error</a:t>
            </a:r>
          </a:p>
          <a:p>
            <a:pPr marL="342900" indent="-342900" eaLnBrk="1" hangingPunct="1">
              <a:lnSpc>
                <a:spcPts val="2000"/>
              </a:lnSpc>
              <a:spcBef>
                <a:spcPct val="20000"/>
              </a:spcBef>
              <a:buClr>
                <a:srgbClr val="FF5050"/>
              </a:buClr>
              <a:buNone/>
              <a:defRPr/>
            </a:pPr>
            <a:r>
              <a:rPr lang="en-US" altLang="zh-CN" sz="1600" dirty="0" smtClean="0"/>
              <a:t> </a:t>
            </a:r>
            <a:r>
              <a:rPr lang="en-US" altLang="zh-CN" sz="1600" b="1" dirty="0" smtClean="0">
                <a:solidFill>
                  <a:srgbClr val="FF0000"/>
                </a:solidFill>
              </a:rPr>
              <a:t>	//</a:t>
            </a:r>
            <a:r>
              <a:rPr lang="zh-CN" altLang="en-US" sz="1600" b="1" dirty="0" smtClean="0">
                <a:solidFill>
                  <a:srgbClr val="FF0000"/>
                </a:solidFill>
              </a:rPr>
              <a:t>有参构造带来新问题，不能创建对象数组</a:t>
            </a:r>
            <a:endParaRPr lang="en-US" altLang="zh-CN" sz="1600" b="1" dirty="0" smtClean="0">
              <a:solidFill>
                <a:srgbClr val="FF0000"/>
              </a:solidFill>
            </a:endParaRPr>
          </a:p>
          <a:p>
            <a:pPr marL="342900" indent="-342900" eaLnBrk="1" hangingPunct="1">
              <a:lnSpc>
                <a:spcPts val="2000"/>
              </a:lnSpc>
              <a:spcBef>
                <a:spcPct val="20000"/>
              </a:spcBef>
              <a:buClr>
                <a:srgbClr val="FF5050"/>
              </a:buClr>
              <a:buNone/>
              <a:defRPr/>
            </a:pPr>
            <a:r>
              <a:rPr lang="en-US" altLang="zh-CN" sz="1600" dirty="0" smtClean="0"/>
              <a:t>}</a:t>
            </a:r>
            <a:endParaRPr lang="zh-CN" altLang="en-US" sz="4000" dirty="0" smtClean="0"/>
          </a:p>
          <a:p>
            <a:pPr>
              <a:lnSpc>
                <a:spcPts val="2880"/>
              </a:lnSpc>
              <a:spcBef>
                <a:spcPts val="0"/>
              </a:spcBef>
              <a:buNone/>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6" name="矩形 5"/>
          <p:cNvSpPr/>
          <p:nvPr/>
        </p:nvSpPr>
        <p:spPr>
          <a:xfrm>
            <a:off x="3714744" y="3714752"/>
            <a:ext cx="4857752" cy="654538"/>
          </a:xfrm>
          <a:prstGeom prst="rect">
            <a:avLst/>
          </a:prstGeom>
        </p:spPr>
        <p:txBody>
          <a:bodyPr wrap="square">
            <a:spAutoFit/>
          </a:bodyPr>
          <a:lstStyle/>
          <a:p>
            <a:pPr marL="342900" indent="-342900" eaLnBrk="1" hangingPunct="1">
              <a:lnSpc>
                <a:spcPts val="2000"/>
              </a:lnSpc>
              <a:spcBef>
                <a:spcPct val="20000"/>
              </a:spcBef>
              <a:buClr>
                <a:srgbClr val="FF5050"/>
              </a:buClr>
              <a:buNone/>
              <a:defRPr/>
            </a:pPr>
            <a:r>
              <a:rPr lang="en-US" altLang="zh-CN" sz="1600" dirty="0" err="1" smtClean="0"/>
              <a:t>CDate</a:t>
            </a:r>
            <a:r>
              <a:rPr lang="en-US" altLang="zh-CN" sz="1600" dirty="0" smtClean="0"/>
              <a:t>::</a:t>
            </a:r>
            <a:r>
              <a:rPr lang="en-US" altLang="zh-CN" sz="1600" dirty="0" err="1" smtClean="0"/>
              <a:t>CDate</a:t>
            </a:r>
            <a:r>
              <a:rPr lang="en-US" altLang="zh-CN" sz="1600" dirty="0" smtClean="0"/>
              <a:t>(</a:t>
            </a:r>
            <a:r>
              <a:rPr lang="en-US" altLang="zh-CN" sz="1600" dirty="0" err="1" smtClean="0"/>
              <a:t>int</a:t>
            </a:r>
            <a:r>
              <a:rPr lang="en-US" altLang="zh-CN" sz="1600" dirty="0" smtClean="0"/>
              <a:t> y, </a:t>
            </a:r>
            <a:r>
              <a:rPr lang="en-US" altLang="zh-CN" sz="1600" dirty="0" err="1" smtClean="0"/>
              <a:t>int</a:t>
            </a:r>
            <a:r>
              <a:rPr lang="en-US" altLang="zh-CN" sz="1600" dirty="0" smtClean="0"/>
              <a:t> m, </a:t>
            </a:r>
            <a:r>
              <a:rPr lang="en-US" altLang="zh-CN" sz="1600" dirty="0" err="1" smtClean="0"/>
              <a:t>int</a:t>
            </a:r>
            <a:r>
              <a:rPr lang="en-US" altLang="zh-CN" sz="1600" dirty="0" smtClean="0"/>
              <a:t> d) //</a:t>
            </a:r>
            <a:r>
              <a:rPr lang="zh-CN" altLang="en-US" sz="1600" dirty="0" smtClean="0"/>
              <a:t>类外部定义</a:t>
            </a: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 { year = y; month = m; day = d;  }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如果没有定义构造函数，</a:t>
            </a:r>
            <a:r>
              <a:rPr lang="en-US" altLang="zh-CN" sz="2000" dirty="0" smtClean="0"/>
              <a:t>C++</a:t>
            </a:r>
            <a:r>
              <a:rPr lang="zh-CN" altLang="en-US" sz="2000" dirty="0" smtClean="0"/>
              <a:t>编译程序会为每个类提供一个不带参数且函数体为空的构造函数。</a:t>
            </a:r>
            <a:endParaRPr lang="en-US" altLang="zh-CN" sz="2000" dirty="0" smtClean="0"/>
          </a:p>
          <a:p>
            <a:pPr>
              <a:lnSpc>
                <a:spcPts val="2880"/>
              </a:lnSpc>
              <a:spcBef>
                <a:spcPts val="0"/>
              </a:spcBef>
            </a:pPr>
            <a:r>
              <a:rPr lang="zh-CN" altLang="en-US" sz="2000" dirty="0" smtClean="0"/>
              <a:t>如果自定义了一个构造函数，则系统不会再提供默认的空构造函数。</a:t>
            </a:r>
            <a:endParaRPr lang="en-US" altLang="zh-CN" sz="2000" dirty="0" smtClean="0"/>
          </a:p>
          <a:p>
            <a:pPr lvl="1">
              <a:lnSpc>
                <a:spcPts val="2880"/>
              </a:lnSpc>
              <a:spcBef>
                <a:spcPts val="0"/>
              </a:spcBef>
            </a:pPr>
            <a:r>
              <a:rPr lang="zh-CN" altLang="en-US" sz="1800" dirty="0" smtClean="0"/>
              <a:t>当自定义的构造函数带有参数时，则在定义一个对象时要带相应参数</a:t>
            </a:r>
            <a:endParaRPr lang="en-US" altLang="zh-CN" sz="1800" dirty="0" smtClean="0"/>
          </a:p>
          <a:p>
            <a:pPr lvl="1">
              <a:lnSpc>
                <a:spcPts val="2880"/>
              </a:lnSpc>
              <a:spcBef>
                <a:spcPts val="0"/>
              </a:spcBef>
            </a:pPr>
            <a:r>
              <a:rPr lang="zh-CN" altLang="en-US" sz="1800" dirty="0" smtClean="0"/>
              <a:t>如果定义对象时不带初始值，则要定义一个无参的构造函数。</a:t>
            </a:r>
            <a:endParaRPr lang="en-US" altLang="zh-CN" sz="1800" dirty="0" smtClean="0"/>
          </a:p>
          <a:p>
            <a:pPr lvl="1">
              <a:lnSpc>
                <a:spcPts val="2880"/>
              </a:lnSpc>
              <a:spcBef>
                <a:spcPts val="0"/>
              </a:spcBef>
            </a:pPr>
            <a:r>
              <a:rPr lang="zh-CN" altLang="en-US" sz="1800" b="1" dirty="0" smtClean="0">
                <a:solidFill>
                  <a:srgbClr val="FF0000"/>
                </a:solidFill>
              </a:rPr>
              <a:t>创建对象数组，就一定要有无参构造或者构造函数带默认值</a:t>
            </a:r>
            <a:endParaRPr lang="en-US" altLang="zh-CN" sz="1800" b="1" dirty="0" smtClean="0">
              <a:solidFill>
                <a:srgbClr val="FF0000"/>
              </a:solidFill>
            </a:endParaRPr>
          </a:p>
          <a:p>
            <a:pPr marL="342900" indent="-342900" eaLnBrk="1" hangingPunct="1">
              <a:spcBef>
                <a:spcPts val="0"/>
              </a:spcBef>
              <a:buClr>
                <a:srgbClr val="FF5050"/>
              </a:buClr>
              <a:buNone/>
              <a:defRPr/>
            </a:pPr>
            <a:r>
              <a:rPr lang="en-US" altLang="zh-CN" sz="1600" dirty="0" smtClean="0"/>
              <a:t>class </a:t>
            </a:r>
            <a:r>
              <a:rPr lang="en-US" altLang="zh-CN" sz="1600" dirty="0" err="1" smtClean="0"/>
              <a:t>CDate</a:t>
            </a:r>
            <a:r>
              <a:rPr lang="en-US" altLang="zh-CN" sz="1600" dirty="0" smtClean="0"/>
              <a:t> //</a:t>
            </a:r>
            <a:r>
              <a:rPr lang="zh-CN" altLang="en-US" sz="1600" dirty="0" smtClean="0"/>
              <a:t>构造函数重载，包含有参构造和无参构造</a:t>
            </a:r>
            <a:endParaRPr lang="en-US" altLang="zh-CN" sz="1600" dirty="0" smtClean="0"/>
          </a:p>
          <a:p>
            <a:pPr marL="342900" indent="-342900" eaLnBrk="1" hangingPunct="1">
              <a:spcBef>
                <a:spcPts val="0"/>
              </a:spcBef>
              <a:buClr>
                <a:srgbClr val="FF5050"/>
              </a:buClr>
              <a:buNone/>
              <a:defRPr/>
            </a:pPr>
            <a:r>
              <a:rPr lang="en-US" altLang="zh-CN" sz="1600" dirty="0" smtClean="0"/>
              <a:t>{ private:</a:t>
            </a:r>
          </a:p>
          <a:p>
            <a:pPr marL="342900" indent="-342900" eaLnBrk="1" hangingPunct="1">
              <a:spcBef>
                <a:spcPts val="0"/>
              </a:spcBef>
              <a:buClr>
                <a:srgbClr val="FF5050"/>
              </a:buClr>
              <a:buNone/>
              <a:defRPr/>
            </a:pPr>
            <a:r>
              <a:rPr lang="en-US" altLang="zh-CN" sz="1600" dirty="0" smtClean="0"/>
              <a:t>       </a:t>
            </a:r>
            <a:r>
              <a:rPr lang="en-US" altLang="zh-CN" sz="1600" dirty="0" err="1" smtClean="0"/>
              <a:t>int</a:t>
            </a:r>
            <a:r>
              <a:rPr lang="en-US" altLang="zh-CN" sz="1600" dirty="0" smtClean="0"/>
              <a:t>  year, month, day;</a:t>
            </a:r>
          </a:p>
          <a:p>
            <a:pPr marL="342900" indent="-342900" eaLnBrk="1" hangingPunct="1">
              <a:spcBef>
                <a:spcPts val="0"/>
              </a:spcBef>
              <a:buClr>
                <a:srgbClr val="FF5050"/>
              </a:buClr>
              <a:buNone/>
              <a:defRPr/>
            </a:pPr>
            <a:r>
              <a:rPr lang="en-US" altLang="zh-CN" sz="1600" dirty="0" smtClean="0"/>
              <a:t>public:</a:t>
            </a:r>
          </a:p>
          <a:p>
            <a:pPr marL="342900" indent="-342900" eaLnBrk="1" hangingPunct="1">
              <a:spcBef>
                <a:spcPts val="0"/>
              </a:spcBef>
              <a:buClr>
                <a:srgbClr val="FF5050"/>
              </a:buClr>
              <a:buNone/>
              <a:defRPr/>
            </a:pPr>
            <a:r>
              <a:rPr lang="en-US" altLang="zh-CN" sz="1600" dirty="0" smtClean="0"/>
              <a:t>  </a:t>
            </a:r>
            <a:r>
              <a:rPr lang="en-US" altLang="zh-CN" sz="1600" dirty="0" err="1" smtClean="0"/>
              <a:t>CDate</a:t>
            </a:r>
            <a:r>
              <a:rPr lang="en-US" altLang="zh-CN" sz="1600" dirty="0" smtClean="0"/>
              <a:t>(</a:t>
            </a:r>
            <a:r>
              <a:rPr lang="en-US" altLang="zh-CN" sz="1600" dirty="0" err="1" smtClean="0"/>
              <a:t>int</a:t>
            </a:r>
            <a:r>
              <a:rPr lang="en-US" altLang="zh-CN" sz="1600" dirty="0" smtClean="0"/>
              <a:t> y, </a:t>
            </a:r>
            <a:r>
              <a:rPr lang="en-US" altLang="zh-CN" sz="1600" dirty="0" err="1" smtClean="0"/>
              <a:t>int</a:t>
            </a:r>
            <a:r>
              <a:rPr lang="en-US" altLang="zh-CN" sz="1600" dirty="0" smtClean="0"/>
              <a:t> m, </a:t>
            </a:r>
            <a:r>
              <a:rPr lang="en-US" altLang="zh-CN" sz="1600" dirty="0" err="1" smtClean="0"/>
              <a:t>int</a:t>
            </a:r>
            <a:r>
              <a:rPr lang="en-US" altLang="zh-CN" sz="1600" dirty="0" smtClean="0"/>
              <a:t> d) //</a:t>
            </a:r>
            <a:r>
              <a:rPr lang="zh-CN" altLang="en-US" sz="1600" dirty="0" smtClean="0"/>
              <a:t>有参构造函数，类内定义</a:t>
            </a:r>
            <a:endParaRPr lang="en-US" altLang="zh-CN" sz="1600" dirty="0" smtClean="0"/>
          </a:p>
          <a:p>
            <a:pPr marL="342900" indent="-342900" eaLnBrk="1" hangingPunct="1">
              <a:spcBef>
                <a:spcPts val="0"/>
              </a:spcBef>
              <a:buClr>
                <a:srgbClr val="FF5050"/>
              </a:buClr>
              <a:buNone/>
              <a:defRPr/>
            </a:pPr>
            <a:r>
              <a:rPr lang="en-US" altLang="zh-CN" sz="1600" dirty="0" smtClean="0"/>
              <a:t>    { year=y; month=m; day=d; </a:t>
            </a:r>
          </a:p>
          <a:p>
            <a:pPr marL="342900" indent="-342900" eaLnBrk="1" hangingPunct="1">
              <a:spcBef>
                <a:spcPts val="0"/>
              </a:spcBef>
              <a:buClr>
                <a:srgbClr val="FF5050"/>
              </a:buClr>
              <a:buNone/>
              <a:defRPr/>
            </a:pPr>
            <a:r>
              <a:rPr lang="en-US" altLang="zh-CN" sz="1600" dirty="0" smtClean="0"/>
              <a:t>      </a:t>
            </a:r>
            <a:r>
              <a:rPr lang="en-US" altLang="zh-CN" sz="1600" dirty="0" err="1" smtClean="0"/>
              <a:t>cout</a:t>
            </a:r>
            <a:r>
              <a:rPr lang="en-US" altLang="zh-CN" sz="1600" dirty="0" smtClean="0"/>
              <a:t> &lt;&lt; "constructor called " &lt;&lt; </a:t>
            </a:r>
            <a:r>
              <a:rPr lang="en-US" altLang="zh-CN" sz="1600" dirty="0" err="1" smtClean="0"/>
              <a:t>endl</a:t>
            </a:r>
            <a:r>
              <a:rPr lang="en-US" altLang="zh-CN" sz="1600" dirty="0" smtClean="0"/>
              <a:t>; }</a:t>
            </a:r>
          </a:p>
          <a:p>
            <a:pPr marL="342900" indent="-342900" eaLnBrk="1" hangingPunct="1">
              <a:spcBef>
                <a:spcPts val="0"/>
              </a:spcBef>
              <a:buClr>
                <a:srgbClr val="FF5050"/>
              </a:buClr>
              <a:buNone/>
              <a:defRPr/>
            </a:pPr>
            <a:r>
              <a:rPr lang="en-US" altLang="zh-CN" sz="1600" dirty="0" smtClean="0"/>
              <a:t>  </a:t>
            </a:r>
            <a:r>
              <a:rPr lang="en-US" altLang="zh-CN" sz="1600" dirty="0" err="1" smtClean="0"/>
              <a:t>CDate</a:t>
            </a:r>
            <a:r>
              <a:rPr lang="en-US" altLang="zh-CN" sz="1600" dirty="0" smtClean="0"/>
              <a:t>(); //</a:t>
            </a:r>
            <a:r>
              <a:rPr lang="zh-CN" altLang="en-US" sz="1600" dirty="0" smtClean="0"/>
              <a:t>无参构造函数，类外定义</a:t>
            </a:r>
            <a:endParaRPr lang="en-US" altLang="zh-CN" sz="1600" dirty="0" smtClean="0"/>
          </a:p>
          <a:p>
            <a:pPr marL="342900" indent="-342900" eaLnBrk="1" hangingPunct="1">
              <a:spcBef>
                <a:spcPts val="0"/>
              </a:spcBef>
              <a:buClr>
                <a:srgbClr val="FF5050"/>
              </a:buClr>
              <a:buNone/>
              <a:defRPr/>
            </a:pPr>
            <a:r>
              <a:rPr lang="en-US" altLang="zh-CN" sz="1600" dirty="0" smtClean="0"/>
              <a:t>};</a:t>
            </a:r>
          </a:p>
          <a:p>
            <a:pPr marL="342900" indent="-342900" eaLnBrk="1" hangingPunct="1">
              <a:lnSpc>
                <a:spcPts val="2000"/>
              </a:lnSpc>
              <a:spcBef>
                <a:spcPct val="20000"/>
              </a:spcBef>
              <a:buClr>
                <a:srgbClr val="FF5050"/>
              </a:buClr>
              <a:buNone/>
              <a:defRPr/>
            </a:pPr>
            <a:r>
              <a:rPr lang="en-US" altLang="zh-CN" sz="1600" dirty="0" err="1" smtClean="0"/>
              <a:t>CDate</a:t>
            </a:r>
            <a:r>
              <a:rPr lang="en-US" altLang="zh-CN" sz="1600" dirty="0" smtClean="0"/>
              <a:t>::</a:t>
            </a:r>
            <a:r>
              <a:rPr lang="en-US" altLang="zh-CN" sz="1600" dirty="0" err="1" smtClean="0"/>
              <a:t>CDate</a:t>
            </a:r>
            <a:r>
              <a:rPr lang="en-US" altLang="zh-CN" sz="1600" dirty="0" smtClean="0"/>
              <a:t>()</a:t>
            </a:r>
          </a:p>
          <a:p>
            <a:pPr marL="342900" indent="-342900" eaLnBrk="1" hangingPunct="1">
              <a:lnSpc>
                <a:spcPts val="2000"/>
              </a:lnSpc>
              <a:spcBef>
                <a:spcPct val="20000"/>
              </a:spcBef>
              <a:buClr>
                <a:srgbClr val="FF5050"/>
              </a:buClr>
              <a:buNone/>
              <a:defRPr/>
            </a:pPr>
            <a:r>
              <a:rPr lang="en-US" altLang="zh-CN" sz="1600" dirty="0" smtClean="0"/>
              <a:t> { year = 2015; month = 1; day = 1; </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cout</a:t>
            </a:r>
            <a:r>
              <a:rPr lang="en-US" altLang="zh-CN" sz="1600" dirty="0" smtClean="0"/>
              <a:t> &lt;&lt; " constructor called  " &lt;&lt; </a:t>
            </a:r>
            <a:r>
              <a:rPr lang="en-US" altLang="zh-CN" sz="1600" dirty="0" err="1" smtClean="0"/>
              <a:t>endl</a:t>
            </a:r>
            <a:r>
              <a:rPr lang="en-US" altLang="zh-CN" sz="1600" dirty="0" smtClean="0"/>
              <a:t>; }</a:t>
            </a:r>
          </a:p>
          <a:p>
            <a:pPr>
              <a:spcBef>
                <a:spcPts val="0"/>
              </a:spcBef>
              <a:buNone/>
            </a:pPr>
            <a:endParaRPr lang="zh-CN" altLang="en-US" sz="2000" dirty="0" smtClean="0"/>
          </a:p>
          <a:p>
            <a:pPr lvl="1">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
        <p:nvSpPr>
          <p:cNvPr id="6" name="矩形 5"/>
          <p:cNvSpPr/>
          <p:nvPr/>
        </p:nvSpPr>
        <p:spPr>
          <a:xfrm>
            <a:off x="5786446" y="4143380"/>
            <a:ext cx="3143272" cy="2183162"/>
          </a:xfrm>
          <a:prstGeom prst="rect">
            <a:avLst/>
          </a:prstGeom>
        </p:spPr>
        <p:txBody>
          <a:bodyPr wrap="square">
            <a:spAutoFit/>
          </a:bodyPr>
          <a:lstStyle/>
          <a:p>
            <a:pPr marL="342900" indent="-342900" eaLnBrk="1" hangingPunct="1">
              <a:lnSpc>
                <a:spcPts val="2000"/>
              </a:lnSpc>
              <a:spcBef>
                <a:spcPct val="20000"/>
              </a:spcBef>
              <a:buClr>
                <a:srgbClr val="FF5050"/>
              </a:buClr>
              <a:buNone/>
              <a:defRPr/>
            </a:pPr>
            <a:r>
              <a:rPr lang="en-US" altLang="zh-CN" sz="1600" dirty="0" smtClean="0"/>
              <a:t>void main()</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  day[5];</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 today(2015, 3, 30);</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 *</a:t>
            </a:r>
            <a:r>
              <a:rPr lang="en-US" altLang="zh-CN" sz="1600" dirty="0" err="1" smtClean="0"/>
              <a:t>pb</a:t>
            </a:r>
            <a:r>
              <a:rPr lang="en-US" altLang="zh-CN" sz="1600" dirty="0" smtClean="0"/>
              <a:t> = new </a:t>
            </a:r>
            <a:r>
              <a:rPr lang="en-US" altLang="zh-CN" sz="1600" dirty="0" err="1" smtClean="0"/>
              <a:t>CDate</a:t>
            </a:r>
            <a:r>
              <a:rPr lang="en-US" altLang="zh-CN" sz="1600" dirty="0" smtClean="0"/>
              <a:t>[3];</a:t>
            </a:r>
          </a:p>
          <a:p>
            <a:pPr marL="342900" indent="-342900">
              <a:lnSpc>
                <a:spcPts val="2000"/>
              </a:lnSpc>
              <a:spcBef>
                <a:spcPct val="20000"/>
              </a:spcBef>
              <a:buClr>
                <a:srgbClr val="FF5050"/>
              </a:buClr>
              <a:defRPr/>
            </a:pPr>
            <a:r>
              <a:rPr lang="en-US" altLang="zh-CN" sz="1600" dirty="0" smtClean="0"/>
              <a:t>//</a:t>
            </a:r>
            <a:r>
              <a:rPr lang="zh-CN" altLang="en-US" sz="1600" dirty="0" smtClean="0"/>
              <a:t>上述构造函数调用几次？？</a:t>
            </a:r>
            <a:endParaRPr lang="en-US" altLang="zh-CN" sz="1600" dirty="0" smtClean="0"/>
          </a:p>
          <a:p>
            <a:pPr marL="342900" indent="-342900">
              <a:lnSpc>
                <a:spcPts val="2000"/>
              </a:lnSpc>
              <a:spcBef>
                <a:spcPct val="20000"/>
              </a:spcBef>
              <a:buClr>
                <a:srgbClr val="FF5050"/>
              </a:buClr>
              <a:defRPr/>
            </a:pPr>
            <a:r>
              <a:rPr lang="en-US" altLang="zh-CN" sz="1600" dirty="0" smtClean="0"/>
              <a:t>//</a:t>
            </a:r>
            <a:r>
              <a:rPr lang="zh-CN" altLang="en-US" sz="1600" dirty="0" smtClean="0"/>
              <a:t>能否将构造函数设为</a:t>
            </a:r>
            <a:r>
              <a:rPr lang="en-US" altLang="zh-CN" sz="1600" dirty="0" smtClean="0"/>
              <a:t>Private</a:t>
            </a:r>
          </a:p>
          <a:p>
            <a:pPr marL="342900" indent="-342900" eaLnBrk="1" hangingPunct="1">
              <a:lnSpc>
                <a:spcPts val="2000"/>
              </a:lnSpc>
              <a:spcBef>
                <a:spcPct val="20000"/>
              </a:spcBef>
              <a:buClr>
                <a:srgbClr val="FF5050"/>
              </a:buClr>
              <a:buNone/>
              <a:defRPr/>
            </a:pPr>
            <a:r>
              <a:rPr lang="en-US" altLang="zh-CN" sz="1600" dirty="0" smtClean="0"/>
              <a:t>}</a:t>
            </a:r>
            <a:endParaRPr lang="zh-CN" alt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928670"/>
            <a:ext cx="8429684" cy="3500462"/>
          </a:xfrm>
        </p:spPr>
        <p:txBody>
          <a:bodyPr/>
          <a:lstStyle/>
          <a:p>
            <a:r>
              <a:rPr lang="zh-CN" altLang="en-US" sz="1800" dirty="0" smtClean="0"/>
              <a:t>谁是老二，以结构体存储学生生日，找出第二小的日期</a:t>
            </a:r>
            <a:endParaRPr lang="en-US" altLang="zh-CN" sz="1000" dirty="0" smtClean="0"/>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0" y="1500174"/>
            <a:ext cx="3165253" cy="5143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643306" y="2428868"/>
            <a:ext cx="5321730"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1800" dirty="0" smtClean="0"/>
              <a:t>构造函数默认是</a:t>
            </a:r>
            <a:r>
              <a:rPr lang="en-US" altLang="zh-CN" sz="1800" dirty="0" smtClean="0"/>
              <a:t>public，</a:t>
            </a:r>
            <a:r>
              <a:rPr lang="zh-CN" altLang="en-US" sz="1800" dirty="0" smtClean="0"/>
              <a:t>表示允许从外部创建一个类的对象，或者说这个类是对外使用的。</a:t>
            </a:r>
            <a:endParaRPr lang="en-US" altLang="zh-CN" sz="1800" dirty="0" smtClean="0"/>
          </a:p>
          <a:p>
            <a:pPr>
              <a:lnSpc>
                <a:spcPts val="2880"/>
              </a:lnSpc>
              <a:spcBef>
                <a:spcPts val="0"/>
              </a:spcBef>
            </a:pPr>
            <a:r>
              <a:rPr lang="zh-CN" altLang="en-US" sz="1800" b="1" dirty="0" smtClean="0"/>
              <a:t>当构造函数设为</a:t>
            </a:r>
            <a:r>
              <a:rPr lang="en-US" altLang="zh-CN" sz="1800" b="1" dirty="0" smtClean="0">
                <a:solidFill>
                  <a:srgbClr val="FF0000"/>
                </a:solidFill>
              </a:rPr>
              <a:t>private</a:t>
            </a:r>
            <a:r>
              <a:rPr lang="zh-CN" altLang="en-US" sz="1800" b="1" dirty="0" smtClean="0">
                <a:solidFill>
                  <a:srgbClr val="FF0000"/>
                </a:solidFill>
              </a:rPr>
              <a:t>或</a:t>
            </a:r>
            <a:r>
              <a:rPr lang="en-US" altLang="zh-CN" sz="1800" b="1" dirty="0" smtClean="0">
                <a:solidFill>
                  <a:srgbClr val="FF0000"/>
                </a:solidFill>
              </a:rPr>
              <a:t>protected</a:t>
            </a:r>
            <a:r>
              <a:rPr lang="en-US" altLang="zh-CN" sz="1800" b="1" dirty="0" smtClean="0"/>
              <a:t>，</a:t>
            </a:r>
            <a:r>
              <a:rPr lang="zh-CN" altLang="en-US" sz="1800" b="1" dirty="0" smtClean="0"/>
              <a:t>则表示不</a:t>
            </a:r>
            <a:r>
              <a:rPr lang="zh-CN" altLang="en-US" sz="1800" b="1" dirty="0" smtClean="0">
                <a:solidFill>
                  <a:srgbClr val="FF0000"/>
                </a:solidFill>
              </a:rPr>
              <a:t>希望从外部创建一个类对象</a:t>
            </a:r>
            <a:endParaRPr lang="en-US" altLang="zh-CN" sz="1800" b="1" dirty="0" smtClean="0">
              <a:solidFill>
                <a:srgbClr val="FF0000"/>
              </a:solidFill>
            </a:endParaRPr>
          </a:p>
          <a:p>
            <a:pPr>
              <a:lnSpc>
                <a:spcPts val="2880"/>
              </a:lnSpc>
              <a:spcBef>
                <a:spcPts val="0"/>
              </a:spcBef>
            </a:pPr>
            <a:r>
              <a:rPr lang="zh-CN" altLang="en-US" sz="1800" dirty="0" smtClean="0"/>
              <a:t>当构造函数设为是</a:t>
            </a:r>
            <a:r>
              <a:rPr lang="en-US" altLang="zh-CN" sz="1800" b="1" dirty="0" smtClean="0">
                <a:solidFill>
                  <a:srgbClr val="FF0000"/>
                </a:solidFill>
              </a:rPr>
              <a:t>protected </a:t>
            </a:r>
            <a:r>
              <a:rPr lang="en-US" altLang="zh-CN" sz="1800" dirty="0" smtClean="0"/>
              <a:t>，</a:t>
            </a:r>
            <a:r>
              <a:rPr lang="zh-CN" altLang="en-US" sz="1800" dirty="0" smtClean="0"/>
              <a:t>表示这个类用于子类继承中。</a:t>
            </a:r>
            <a:endParaRPr lang="en-US" altLang="zh-CN" sz="1800" dirty="0" smtClean="0"/>
          </a:p>
          <a:p>
            <a:pPr>
              <a:lnSpc>
                <a:spcPts val="2880"/>
              </a:lnSpc>
              <a:spcBef>
                <a:spcPts val="0"/>
              </a:spcBef>
            </a:pPr>
            <a:r>
              <a:rPr lang="zh-CN" altLang="en-US" sz="1800" dirty="0" smtClean="0"/>
              <a:t>当构造函数设为是</a:t>
            </a:r>
            <a:r>
              <a:rPr lang="en-US" altLang="zh-CN" sz="1800" b="1" dirty="0" smtClean="0">
                <a:solidFill>
                  <a:srgbClr val="FF0000"/>
                </a:solidFill>
              </a:rPr>
              <a:t>private </a:t>
            </a:r>
            <a:r>
              <a:rPr lang="zh-CN" altLang="en-US" sz="1800" dirty="0" smtClean="0"/>
              <a:t>遇到的困境</a:t>
            </a:r>
            <a:endParaRPr lang="en-US" altLang="zh-CN" sz="1800" b="1" dirty="0" smtClean="0">
              <a:solidFill>
                <a:srgbClr val="FF0000"/>
              </a:solidFill>
            </a:endParaRPr>
          </a:p>
          <a:p>
            <a:pPr>
              <a:spcBef>
                <a:spcPts val="0"/>
              </a:spcBef>
              <a:buNone/>
            </a:pPr>
            <a:endParaRPr lang="zh-CN" altLang="en-US" sz="2000" dirty="0" smtClean="0"/>
          </a:p>
          <a:p>
            <a:pPr lvl="1">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3143248"/>
            <a:ext cx="6858048" cy="31437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3786214" cy="4500594"/>
          </a:xfrm>
        </p:spPr>
        <p:txBody>
          <a:bodyPr/>
          <a:lstStyle/>
          <a:p>
            <a:pPr>
              <a:lnSpc>
                <a:spcPts val="2880"/>
              </a:lnSpc>
              <a:spcBef>
                <a:spcPts val="0"/>
              </a:spcBef>
            </a:pPr>
            <a:r>
              <a:rPr lang="zh-CN" altLang="en-US" sz="1800" dirty="0" smtClean="0"/>
              <a:t>当构造函数设为是</a:t>
            </a:r>
            <a:r>
              <a:rPr lang="en-US" altLang="zh-CN" sz="1800" b="1" dirty="0" smtClean="0">
                <a:solidFill>
                  <a:srgbClr val="FF0000"/>
                </a:solidFill>
              </a:rPr>
              <a:t>private </a:t>
            </a:r>
            <a:r>
              <a:rPr lang="en-US" altLang="zh-CN" sz="1800" dirty="0" smtClean="0"/>
              <a:t>，</a:t>
            </a:r>
            <a:r>
              <a:rPr lang="zh-CN" altLang="en-US" sz="1800" dirty="0" smtClean="0"/>
              <a:t>应用场景一般是</a:t>
            </a:r>
            <a:r>
              <a:rPr lang="zh-CN" altLang="en-US" sz="1800" b="1" dirty="0" smtClean="0">
                <a:solidFill>
                  <a:srgbClr val="FF0000"/>
                </a:solidFill>
              </a:rPr>
              <a:t>静态成员</a:t>
            </a:r>
            <a:endParaRPr lang="en-US" altLang="zh-CN" sz="1800" b="1" dirty="0" smtClean="0">
              <a:solidFill>
                <a:srgbClr val="FF0000"/>
              </a:solidFill>
            </a:endParaRPr>
          </a:p>
          <a:p>
            <a:pPr>
              <a:spcBef>
                <a:spcPts val="0"/>
              </a:spcBef>
              <a:buNone/>
            </a:pPr>
            <a:endParaRPr lang="zh-CN" altLang="en-US" sz="2000" dirty="0" smtClean="0"/>
          </a:p>
          <a:p>
            <a:pPr lvl="1">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643438" y="1000108"/>
            <a:ext cx="2928958" cy="5391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构造函数类内调用 </a:t>
            </a:r>
            <a:r>
              <a:rPr lang="en-US" altLang="zh-CN" sz="2000" dirty="0" smtClean="0"/>
              <a:t>P267 ch12-2</a:t>
            </a:r>
          </a:p>
          <a:p>
            <a:pPr lvl="1">
              <a:lnSpc>
                <a:spcPts val="2880"/>
              </a:lnSpc>
              <a:spcBef>
                <a:spcPts val="0"/>
              </a:spcBef>
              <a:buNone/>
            </a:pPr>
            <a:r>
              <a:rPr lang="en-US" altLang="zh-CN" sz="1800" dirty="0" smtClean="0"/>
              <a:t>//</a:t>
            </a:r>
            <a:r>
              <a:rPr lang="zh-CN" altLang="en-US" sz="1800" dirty="0" smtClean="0"/>
              <a:t>分析程序输出</a:t>
            </a:r>
            <a:endParaRPr lang="en-US" altLang="zh-CN" sz="1800" dirty="0" smtClean="0"/>
          </a:p>
          <a:p>
            <a:pPr marL="342900" indent="-342900" eaLnBrk="1" hangingPunct="1">
              <a:spcBef>
                <a:spcPts val="0"/>
              </a:spcBef>
              <a:buClr>
                <a:srgbClr val="FF5050"/>
              </a:buClr>
              <a:buNone/>
              <a:defRPr/>
            </a:pPr>
            <a:r>
              <a:rPr lang="en-US" altLang="zh-CN" sz="1600" dirty="0" smtClean="0"/>
              <a:t>class Student{</a:t>
            </a:r>
          </a:p>
          <a:p>
            <a:pPr marL="342900" indent="-342900" eaLnBrk="1" hangingPunct="1">
              <a:spcBef>
                <a:spcPts val="0"/>
              </a:spcBef>
              <a:buClr>
                <a:srgbClr val="FF5050"/>
              </a:buClr>
              <a:buNone/>
              <a:defRPr/>
            </a:pPr>
            <a:r>
              <a:rPr lang="en-US" altLang="zh-CN" sz="1600" dirty="0" smtClean="0"/>
              <a:t>public:</a:t>
            </a:r>
          </a:p>
          <a:p>
            <a:pPr marL="342900" indent="-342900" eaLnBrk="1" hangingPunct="1">
              <a:spcBef>
                <a:spcPts val="0"/>
              </a:spcBef>
              <a:buClr>
                <a:srgbClr val="FF5050"/>
              </a:buClr>
              <a:buNone/>
              <a:defRPr/>
            </a:pPr>
            <a:r>
              <a:rPr lang="en-US" altLang="zh-CN" sz="1600" dirty="0" smtClean="0"/>
              <a:t>  Student()</a:t>
            </a:r>
          </a:p>
          <a:p>
            <a:pPr marL="342900" indent="-342900" eaLnBrk="1" hangingPunct="1">
              <a:spcBef>
                <a:spcPts val="0"/>
              </a:spcBef>
              <a:buClr>
                <a:srgbClr val="FF5050"/>
              </a:buClr>
              <a:buNone/>
              <a:defRPr/>
            </a:pPr>
            <a:r>
              <a:rPr lang="en-US" altLang="zh-CN" sz="1600" dirty="0" smtClean="0"/>
              <a:t>  { </a:t>
            </a:r>
            <a:r>
              <a:rPr lang="en-US" altLang="zh-CN" sz="1600" dirty="0" err="1" smtClean="0"/>
              <a:t>cout</a:t>
            </a:r>
            <a:r>
              <a:rPr lang="en-US" altLang="zh-CN" sz="1600" dirty="0" smtClean="0"/>
              <a:t> &lt;&lt;"constructing student.\n";</a:t>
            </a:r>
          </a:p>
          <a:p>
            <a:pPr marL="342900" indent="-342900" eaLnBrk="1" hangingPunct="1">
              <a:spcBef>
                <a:spcPts val="0"/>
              </a:spcBef>
              <a:buClr>
                <a:srgbClr val="FF5050"/>
              </a:buClr>
              <a:buNone/>
              <a:defRPr/>
            </a:pPr>
            <a:r>
              <a:rPr lang="en-US" altLang="zh-CN" sz="1600" dirty="0" smtClean="0"/>
              <a:t>    </a:t>
            </a:r>
            <a:r>
              <a:rPr lang="en-US" altLang="zh-CN" sz="1600" dirty="0" err="1" smtClean="0"/>
              <a:t>semesHours</a:t>
            </a:r>
            <a:r>
              <a:rPr lang="en-US" altLang="zh-CN" sz="1600" dirty="0" smtClean="0"/>
              <a:t>=100;</a:t>
            </a:r>
          </a:p>
          <a:p>
            <a:pPr marL="342900" indent="-342900" eaLnBrk="1" hangingPunct="1">
              <a:spcBef>
                <a:spcPts val="0"/>
              </a:spcBef>
              <a:buClr>
                <a:srgbClr val="FF5050"/>
              </a:buClr>
              <a:buNone/>
              <a:defRPr/>
            </a:pPr>
            <a:r>
              <a:rPr lang="en-US" altLang="zh-CN" sz="1600" dirty="0" smtClean="0"/>
              <a:t>    </a:t>
            </a:r>
            <a:r>
              <a:rPr lang="en-US" altLang="zh-CN" sz="1600" dirty="0" err="1" smtClean="0"/>
              <a:t>gpa</a:t>
            </a:r>
            <a:r>
              <a:rPr lang="en-US" altLang="zh-CN" sz="1600" dirty="0" smtClean="0"/>
              <a:t>=3.5;</a:t>
            </a:r>
          </a:p>
          <a:p>
            <a:pPr marL="342900" indent="-342900" eaLnBrk="1" hangingPunct="1">
              <a:spcBef>
                <a:spcPts val="0"/>
              </a:spcBef>
              <a:buClr>
                <a:srgbClr val="FF5050"/>
              </a:buClr>
              <a:buNone/>
              <a:defRPr/>
            </a:pPr>
            <a:r>
              <a:rPr lang="en-US" altLang="zh-CN" sz="1600" dirty="0" smtClean="0"/>
              <a:t>  }</a:t>
            </a:r>
          </a:p>
          <a:p>
            <a:pPr marL="342900" indent="-342900" eaLnBrk="1" hangingPunct="1">
              <a:spcBef>
                <a:spcPts val="0"/>
              </a:spcBef>
              <a:buClr>
                <a:srgbClr val="FF5050"/>
              </a:buClr>
              <a:buNone/>
              <a:defRPr/>
            </a:pPr>
            <a:r>
              <a:rPr lang="en-US" altLang="zh-CN" sz="1600" dirty="0" smtClean="0"/>
              <a:t>private:  //</a:t>
            </a:r>
            <a:r>
              <a:rPr lang="zh-CN" altLang="en-US" sz="1600" dirty="0" smtClean="0"/>
              <a:t>其他公共成员</a:t>
            </a:r>
          </a:p>
          <a:p>
            <a:pPr marL="342900" indent="-342900" eaLnBrk="1" hangingPunct="1">
              <a:spcBef>
                <a:spcPts val="0"/>
              </a:spcBef>
              <a:buClr>
                <a:srgbClr val="FF5050"/>
              </a:buClr>
              <a:buNone/>
              <a:defRPr/>
            </a:pPr>
            <a:r>
              <a:rPr lang="zh-CN" altLang="en-US" sz="1600" dirty="0" smtClean="0"/>
              <a:t>  </a:t>
            </a:r>
            <a:r>
              <a:rPr lang="en-US" altLang="zh-CN" sz="1600" dirty="0" err="1" smtClean="0"/>
              <a:t>int</a:t>
            </a:r>
            <a:r>
              <a:rPr lang="en-US" altLang="zh-CN" sz="1600" dirty="0" smtClean="0"/>
              <a:t> </a:t>
            </a:r>
            <a:r>
              <a:rPr lang="en-US" altLang="zh-CN" sz="1600" dirty="0" err="1" smtClean="0"/>
              <a:t>semesHours</a:t>
            </a:r>
            <a:r>
              <a:rPr lang="en-US" altLang="zh-CN" sz="1600" dirty="0" smtClean="0"/>
              <a:t>;</a:t>
            </a:r>
          </a:p>
          <a:p>
            <a:pPr marL="342900" indent="-342900" eaLnBrk="1" hangingPunct="1">
              <a:spcBef>
                <a:spcPts val="0"/>
              </a:spcBef>
              <a:buClr>
                <a:srgbClr val="FF5050"/>
              </a:buClr>
              <a:buNone/>
              <a:defRPr/>
            </a:pPr>
            <a:r>
              <a:rPr lang="en-US" altLang="zh-CN" sz="1600" dirty="0" smtClean="0"/>
              <a:t>  float </a:t>
            </a:r>
            <a:r>
              <a:rPr lang="en-US" altLang="zh-CN" sz="1600" dirty="0" err="1" smtClean="0"/>
              <a:t>gpa</a:t>
            </a:r>
            <a:r>
              <a:rPr lang="en-US" altLang="zh-CN" sz="1600" dirty="0" smtClean="0"/>
              <a:t>;</a:t>
            </a:r>
          </a:p>
          <a:p>
            <a:pPr marL="342900" indent="-342900" eaLnBrk="1" hangingPunct="1">
              <a:spcBef>
                <a:spcPts val="0"/>
              </a:spcBef>
              <a:buClr>
                <a:srgbClr val="FF5050"/>
              </a:buClr>
              <a:buNone/>
              <a:defRPr/>
            </a:pPr>
            <a:r>
              <a:rPr lang="en-US" altLang="zh-CN" sz="1600" dirty="0" smtClean="0"/>
              <a:t>};</a:t>
            </a:r>
          </a:p>
          <a:p>
            <a:pPr marL="342900" indent="-342900" eaLnBrk="1" hangingPunct="1">
              <a:spcBef>
                <a:spcPts val="0"/>
              </a:spcBef>
              <a:buClr>
                <a:srgbClr val="FF5050"/>
              </a:buClr>
              <a:buNone/>
              <a:defRPr/>
            </a:pPr>
            <a:r>
              <a:rPr lang="en-US" altLang="zh-CN" sz="1600" dirty="0" smtClean="0"/>
              <a:t>class Teacher{</a:t>
            </a:r>
          </a:p>
          <a:p>
            <a:pPr marL="342900" indent="-342900" eaLnBrk="1" hangingPunct="1">
              <a:spcBef>
                <a:spcPts val="0"/>
              </a:spcBef>
              <a:buClr>
                <a:srgbClr val="FF5050"/>
              </a:buClr>
              <a:buNone/>
              <a:defRPr/>
            </a:pPr>
            <a:r>
              <a:rPr lang="en-US" altLang="zh-CN" sz="1600" dirty="0" smtClean="0"/>
              <a:t>public:</a:t>
            </a:r>
          </a:p>
          <a:p>
            <a:pPr marL="342900" indent="-342900" eaLnBrk="1" hangingPunct="1">
              <a:spcBef>
                <a:spcPts val="0"/>
              </a:spcBef>
              <a:buClr>
                <a:srgbClr val="FF5050"/>
              </a:buClr>
              <a:buNone/>
              <a:defRPr/>
            </a:pPr>
            <a:r>
              <a:rPr lang="en-US" altLang="zh-CN" sz="1600" dirty="0" smtClean="0"/>
              <a:t>  Teacher()</a:t>
            </a:r>
          </a:p>
          <a:p>
            <a:pPr marL="342900" indent="-342900" eaLnBrk="1" hangingPunct="1">
              <a:spcBef>
                <a:spcPts val="0"/>
              </a:spcBef>
              <a:buClr>
                <a:srgbClr val="FF5050"/>
              </a:buClr>
              <a:buNone/>
              <a:defRPr/>
            </a:pPr>
            <a:r>
              <a:rPr lang="en-US" altLang="zh-CN" sz="1600" dirty="0" smtClean="0"/>
              <a:t>  {    </a:t>
            </a:r>
            <a:r>
              <a:rPr lang="en-US" altLang="zh-CN" sz="1600" dirty="0" err="1" smtClean="0"/>
              <a:t>cout</a:t>
            </a:r>
            <a:r>
              <a:rPr lang="en-US" altLang="zh-CN" sz="1600" dirty="0" smtClean="0"/>
              <a:t> &lt;&lt;"constructing teacher.\n";  }</a:t>
            </a:r>
          </a:p>
          <a:p>
            <a:pPr marL="342900" indent="-342900" eaLnBrk="1" hangingPunct="1">
              <a:spcBef>
                <a:spcPts val="0"/>
              </a:spcBef>
              <a:buClr>
                <a:srgbClr val="FF5050"/>
              </a:buClr>
              <a:buNone/>
              <a:defRPr/>
            </a:pPr>
            <a:r>
              <a:rPr lang="en-US" altLang="zh-CN" sz="1600" dirty="0" smtClean="0"/>
              <a:t>};</a:t>
            </a:r>
            <a:endParaRPr lang="zh-CN" altLang="en-US" sz="2000" dirty="0" smtClean="0"/>
          </a:p>
          <a:p>
            <a:pPr lvl="1">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构造函数的基础用法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
        <p:nvSpPr>
          <p:cNvPr id="7" name="矩形 6"/>
          <p:cNvSpPr/>
          <p:nvPr/>
        </p:nvSpPr>
        <p:spPr>
          <a:xfrm>
            <a:off x="4714876" y="2000240"/>
            <a:ext cx="4214842" cy="4031873"/>
          </a:xfrm>
          <a:prstGeom prst="rect">
            <a:avLst/>
          </a:prstGeom>
        </p:spPr>
        <p:txBody>
          <a:bodyPr wrap="square">
            <a:spAutoFit/>
          </a:bodyPr>
          <a:lstStyle/>
          <a:p>
            <a:r>
              <a:rPr lang="en-US" altLang="zh-CN" sz="1600" dirty="0" smtClean="0"/>
              <a:t>class </a:t>
            </a:r>
            <a:r>
              <a:rPr lang="en-US" altLang="zh-CN" sz="1600" dirty="0" err="1" smtClean="0"/>
              <a:t>TutorPair</a:t>
            </a:r>
            <a:r>
              <a:rPr lang="en-US" altLang="zh-CN" sz="1600" dirty="0" smtClean="0"/>
              <a:t>{</a:t>
            </a:r>
          </a:p>
          <a:p>
            <a:r>
              <a:rPr lang="en-US" altLang="zh-CN" sz="1600" dirty="0" smtClean="0"/>
              <a:t>public:</a:t>
            </a:r>
          </a:p>
          <a:p>
            <a:r>
              <a:rPr lang="en-US" altLang="zh-CN" sz="1600" dirty="0" smtClean="0"/>
              <a:t>  </a:t>
            </a:r>
            <a:r>
              <a:rPr lang="en-US" altLang="zh-CN" sz="1600" dirty="0" err="1" smtClean="0"/>
              <a:t>TutorPair</a:t>
            </a:r>
            <a:r>
              <a:rPr lang="en-US" altLang="zh-CN" sz="1600" dirty="0" smtClean="0"/>
              <a:t>()</a:t>
            </a:r>
          </a:p>
          <a:p>
            <a:r>
              <a:rPr lang="en-US" altLang="zh-CN" sz="1600" dirty="0" smtClean="0"/>
              <a:t>  { </a:t>
            </a:r>
            <a:r>
              <a:rPr lang="en-US" altLang="zh-CN" sz="1600" dirty="0" err="1" smtClean="0"/>
              <a:t>cout</a:t>
            </a:r>
            <a:r>
              <a:rPr lang="en-US" altLang="zh-CN" sz="1600" dirty="0" smtClean="0"/>
              <a:t> &lt;&lt;"constructing </a:t>
            </a:r>
            <a:r>
              <a:rPr lang="en-US" altLang="zh-CN" sz="1600" dirty="0" err="1" smtClean="0"/>
              <a:t>tutorpair</a:t>
            </a:r>
            <a:r>
              <a:rPr lang="en-US" altLang="zh-CN" sz="1600" dirty="0" smtClean="0"/>
              <a:t>.\n";</a:t>
            </a:r>
          </a:p>
          <a:p>
            <a:r>
              <a:rPr lang="en-US" altLang="zh-CN" sz="1600" dirty="0" smtClean="0"/>
              <a:t>    </a:t>
            </a:r>
            <a:r>
              <a:rPr lang="en-US" altLang="zh-CN" sz="1600" dirty="0" err="1" smtClean="0"/>
              <a:t>noMeetings</a:t>
            </a:r>
            <a:r>
              <a:rPr lang="en-US" altLang="zh-CN" sz="1600" dirty="0" smtClean="0"/>
              <a:t>=0;</a:t>
            </a:r>
          </a:p>
          <a:p>
            <a:r>
              <a:rPr lang="en-US" altLang="zh-CN" sz="1600" dirty="0" smtClean="0"/>
              <a:t>  }</a:t>
            </a:r>
          </a:p>
          <a:p>
            <a:r>
              <a:rPr lang="en-US" altLang="zh-CN" sz="1600" dirty="0" smtClean="0"/>
              <a:t>private:</a:t>
            </a:r>
          </a:p>
          <a:p>
            <a:r>
              <a:rPr lang="en-US" altLang="zh-CN" sz="1600" dirty="0" smtClean="0"/>
              <a:t>  Student </a:t>
            </a:r>
            <a:r>
              <a:rPr lang="en-US" altLang="zh-CN" sz="1600" dirty="0" err="1" smtClean="0"/>
              <a:t>student</a:t>
            </a:r>
            <a:r>
              <a:rPr lang="en-US" altLang="zh-CN" sz="1600" dirty="0" smtClean="0"/>
              <a:t>;</a:t>
            </a:r>
          </a:p>
          <a:p>
            <a:r>
              <a:rPr lang="en-US" altLang="zh-CN" sz="1600" dirty="0" smtClean="0"/>
              <a:t>  Teacher </a:t>
            </a:r>
            <a:r>
              <a:rPr lang="en-US" altLang="zh-CN" sz="1600" dirty="0" err="1" smtClean="0"/>
              <a:t>teacher</a:t>
            </a:r>
            <a:r>
              <a:rPr lang="en-US" altLang="zh-CN" sz="1600" dirty="0" smtClean="0"/>
              <a:t>;</a:t>
            </a:r>
          </a:p>
          <a:p>
            <a:r>
              <a:rPr lang="en-US" altLang="zh-CN" sz="1600" dirty="0" smtClean="0"/>
              <a:t>  </a:t>
            </a:r>
            <a:r>
              <a:rPr lang="en-US" altLang="zh-CN" sz="1600" dirty="0" err="1" smtClean="0"/>
              <a:t>int</a:t>
            </a:r>
            <a:r>
              <a:rPr lang="en-US" altLang="zh-CN" sz="1600" dirty="0" smtClean="0"/>
              <a:t> </a:t>
            </a:r>
            <a:r>
              <a:rPr lang="en-US" altLang="zh-CN" sz="1600" dirty="0" err="1" smtClean="0"/>
              <a:t>noMeetings</a:t>
            </a:r>
            <a:r>
              <a:rPr lang="en-US" altLang="zh-CN" sz="1600" dirty="0" smtClean="0"/>
              <a:t>;    //</a:t>
            </a:r>
            <a:r>
              <a:rPr lang="zh-CN" altLang="en-US" sz="1600" dirty="0" smtClean="0"/>
              <a:t>会晤次数</a:t>
            </a:r>
          </a:p>
          <a:p>
            <a:r>
              <a:rPr lang="en-US" altLang="zh-CN" sz="1600" dirty="0" smtClean="0"/>
              <a:t>};</a:t>
            </a:r>
          </a:p>
          <a:p>
            <a:endParaRPr lang="en-US" altLang="zh-CN" sz="1600" dirty="0" smtClean="0"/>
          </a:p>
          <a:p>
            <a:r>
              <a:rPr lang="en-US" altLang="zh-CN" sz="1600" dirty="0" smtClean="0"/>
              <a:t>void main()</a:t>
            </a:r>
          </a:p>
          <a:p>
            <a:r>
              <a:rPr lang="en-US" altLang="zh-CN" sz="1600" dirty="0" smtClean="0"/>
              <a:t>{  </a:t>
            </a:r>
            <a:r>
              <a:rPr lang="en-US" altLang="zh-CN" sz="1600" dirty="0" err="1" smtClean="0"/>
              <a:t>TutorPair</a:t>
            </a:r>
            <a:r>
              <a:rPr lang="en-US" altLang="zh-CN" sz="1600" dirty="0" smtClean="0"/>
              <a:t> </a:t>
            </a:r>
            <a:r>
              <a:rPr lang="en-US" altLang="zh-CN" sz="1600" dirty="0" err="1" smtClean="0"/>
              <a:t>tp</a:t>
            </a:r>
            <a:r>
              <a:rPr lang="en-US" altLang="zh-CN" sz="1600" dirty="0" smtClean="0"/>
              <a:t>;</a:t>
            </a:r>
          </a:p>
          <a:p>
            <a:r>
              <a:rPr lang="en-US" altLang="zh-CN" sz="1600" dirty="0" smtClean="0"/>
              <a:t>   </a:t>
            </a:r>
            <a:r>
              <a:rPr lang="en-US" altLang="zh-CN" sz="1600" dirty="0" err="1" smtClean="0"/>
              <a:t>cout</a:t>
            </a:r>
            <a:r>
              <a:rPr lang="en-US" altLang="zh-CN" sz="1600" dirty="0" smtClean="0"/>
              <a:t> &lt;&lt;"back in main.\n";</a:t>
            </a:r>
          </a:p>
          <a:p>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析构函数是用于对包含有指向动态分配的堆内存的指针、文件句柄等数据成员的类对象在撤消时释放其所占用的系统资源的一种自动隐式调用的成员函数</a:t>
            </a:r>
            <a:endParaRPr lang="en-US" altLang="zh-CN" sz="2000" dirty="0" smtClean="0"/>
          </a:p>
          <a:p>
            <a:pPr>
              <a:lnSpc>
                <a:spcPts val="2880"/>
              </a:lnSpc>
              <a:spcBef>
                <a:spcPts val="0"/>
              </a:spcBef>
            </a:pPr>
            <a:r>
              <a:rPr lang="zh-CN" altLang="en-US" sz="2000" dirty="0" smtClean="0"/>
              <a:t>析构函数定义格式为：</a:t>
            </a:r>
            <a:endParaRPr lang="en-US" altLang="zh-CN" sz="2000" dirty="0" smtClean="0"/>
          </a:p>
          <a:p>
            <a:pPr marL="342900" indent="-342900" eaLnBrk="1" hangingPunct="1">
              <a:spcBef>
                <a:spcPct val="20000"/>
              </a:spcBef>
              <a:buClr>
                <a:srgbClr val="FF5050"/>
              </a:buClr>
              <a:buNone/>
              <a:defRPr/>
            </a:pPr>
            <a:r>
              <a:rPr lang="en-US" altLang="zh-CN" sz="2000" dirty="0" smtClean="0"/>
              <a:t>                       </a:t>
            </a:r>
            <a:r>
              <a:rPr lang="zh-CN" altLang="en-US" sz="1800" i="1" dirty="0" smtClean="0"/>
              <a:t>类名</a:t>
            </a:r>
            <a:r>
              <a:rPr lang="en-US" altLang="zh-CN" sz="1800" i="1" dirty="0" smtClean="0"/>
              <a:t>::~</a:t>
            </a:r>
            <a:r>
              <a:rPr lang="zh-CN" altLang="en-US" sz="1800" i="1" dirty="0" smtClean="0"/>
              <a:t>类名</a:t>
            </a:r>
            <a:r>
              <a:rPr lang="en-US" altLang="zh-CN" sz="1800" i="1" dirty="0" smtClean="0"/>
              <a:t>()</a:t>
            </a:r>
          </a:p>
          <a:p>
            <a:pPr marL="342900" indent="-342900" eaLnBrk="1" hangingPunct="1">
              <a:spcBef>
                <a:spcPct val="20000"/>
              </a:spcBef>
              <a:buClr>
                <a:srgbClr val="FF5050"/>
              </a:buClr>
              <a:buNone/>
              <a:defRPr/>
            </a:pPr>
            <a:r>
              <a:rPr lang="en-US" altLang="zh-CN" sz="1800" i="1" dirty="0" smtClean="0"/>
              <a:t>                            {</a:t>
            </a:r>
          </a:p>
          <a:p>
            <a:pPr marL="342900" indent="-342900" eaLnBrk="1" hangingPunct="1">
              <a:spcBef>
                <a:spcPct val="20000"/>
              </a:spcBef>
              <a:buClr>
                <a:srgbClr val="FF5050"/>
              </a:buClr>
              <a:buNone/>
              <a:defRPr/>
            </a:pPr>
            <a:r>
              <a:rPr lang="en-US" altLang="zh-CN" sz="1800" i="1" dirty="0" smtClean="0"/>
              <a:t>                                      </a:t>
            </a:r>
            <a:r>
              <a:rPr lang="zh-CN" altLang="en-US" sz="1800" i="1" dirty="0" smtClean="0"/>
              <a:t>函数体</a:t>
            </a:r>
            <a:endParaRPr lang="en-US" altLang="zh-CN" sz="1800" i="1" dirty="0" smtClean="0"/>
          </a:p>
          <a:p>
            <a:pPr marL="342900" indent="-342900" eaLnBrk="1" hangingPunct="1">
              <a:spcBef>
                <a:spcPct val="20000"/>
              </a:spcBef>
              <a:buClr>
                <a:srgbClr val="FF5050"/>
              </a:buClr>
              <a:buNone/>
              <a:defRPr/>
            </a:pPr>
            <a:r>
              <a:rPr lang="en-US" altLang="zh-CN" sz="1800" i="1" dirty="0" smtClean="0"/>
              <a:t>                            }</a:t>
            </a:r>
            <a:endParaRPr lang="zh-CN" altLang="en-US" sz="1800" i="1" dirty="0" smtClean="0"/>
          </a:p>
          <a:p>
            <a:pPr>
              <a:lnSpc>
                <a:spcPts val="2880"/>
              </a:lnSpc>
              <a:spcBef>
                <a:spcPts val="0"/>
              </a:spcBef>
            </a:pPr>
            <a:endParaRPr lang="en-US" altLang="zh-CN" sz="1800" dirty="0" smtClean="0"/>
          </a:p>
          <a:p>
            <a:pPr lvl="1">
              <a:lnSpc>
                <a:spcPts val="2880"/>
              </a:lnSpc>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析构函数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析构函数的特点</a:t>
            </a:r>
            <a:endParaRPr lang="en-US" altLang="zh-CN" sz="2000" dirty="0" smtClean="0"/>
          </a:p>
          <a:p>
            <a:pPr lvl="1">
              <a:lnSpc>
                <a:spcPts val="2880"/>
              </a:lnSpc>
              <a:spcBef>
                <a:spcPts val="0"/>
              </a:spcBef>
            </a:pPr>
            <a:r>
              <a:rPr lang="zh-CN" altLang="en-US" sz="1800" dirty="0" smtClean="0">
                <a:solidFill>
                  <a:srgbClr val="FF0000"/>
                </a:solidFill>
              </a:rPr>
              <a:t>析构函数的函数名是在类名前加‘</a:t>
            </a:r>
            <a:r>
              <a:rPr lang="en-US" altLang="zh-CN" sz="1800" dirty="0" smtClean="0">
                <a:solidFill>
                  <a:srgbClr val="FF0000"/>
                </a:solidFill>
              </a:rPr>
              <a:t>~’</a:t>
            </a:r>
            <a:r>
              <a:rPr lang="zh-CN" altLang="en-US" sz="1800" dirty="0" smtClean="0">
                <a:solidFill>
                  <a:srgbClr val="FF0000"/>
                </a:solidFill>
              </a:rPr>
              <a:t>字符</a:t>
            </a:r>
            <a:r>
              <a:rPr lang="zh-CN" altLang="en-US" sz="1800" dirty="0" smtClean="0"/>
              <a:t>。</a:t>
            </a:r>
            <a:endParaRPr lang="en-US" altLang="zh-CN" sz="1800" dirty="0" smtClean="0"/>
          </a:p>
          <a:p>
            <a:pPr lvl="1">
              <a:lnSpc>
                <a:spcPts val="2880"/>
              </a:lnSpc>
              <a:spcBef>
                <a:spcPts val="0"/>
              </a:spcBef>
            </a:pPr>
            <a:r>
              <a:rPr lang="zh-CN" altLang="en-US" sz="1800" dirty="0" smtClean="0"/>
              <a:t>析构函数没有参数，因此不可以重载。</a:t>
            </a:r>
            <a:endParaRPr lang="en-US" altLang="zh-CN" sz="1800" dirty="0" smtClean="0"/>
          </a:p>
          <a:p>
            <a:pPr lvl="1">
              <a:lnSpc>
                <a:spcPts val="2880"/>
              </a:lnSpc>
              <a:spcBef>
                <a:spcPts val="0"/>
              </a:spcBef>
            </a:pPr>
            <a:r>
              <a:rPr lang="zh-CN" altLang="en-US" sz="1800" dirty="0" smtClean="0"/>
              <a:t>当类对象按作用域规则撤消时会自动隐式调用该类对象所属类的析构函数。</a:t>
            </a:r>
            <a:endParaRPr lang="en-US" altLang="zh-CN" sz="1800" dirty="0" smtClean="0"/>
          </a:p>
          <a:p>
            <a:pPr lvl="1">
              <a:lnSpc>
                <a:spcPts val="2880"/>
              </a:lnSpc>
              <a:spcBef>
                <a:spcPts val="0"/>
              </a:spcBef>
            </a:pPr>
            <a:r>
              <a:rPr lang="zh-CN" altLang="en-US" sz="1800" dirty="0" smtClean="0"/>
              <a:t>析构函数与构造函数一样不能有返回类型</a:t>
            </a:r>
            <a:r>
              <a:rPr lang="en-US" altLang="zh-CN" sz="1800" dirty="0" smtClean="0"/>
              <a:t>(</a:t>
            </a:r>
            <a:r>
              <a:rPr lang="zh-CN" altLang="en-US" sz="1800" dirty="0" smtClean="0"/>
              <a:t>包括</a:t>
            </a:r>
            <a:r>
              <a:rPr lang="en-US" altLang="zh-CN" sz="1800" dirty="0" smtClean="0"/>
              <a:t>void)</a:t>
            </a:r>
            <a:r>
              <a:rPr lang="zh-CN" altLang="en-US" sz="1800" dirty="0" smtClean="0"/>
              <a:t>，也即析构函数的函数体内不能有</a:t>
            </a:r>
            <a:r>
              <a:rPr lang="en-US" altLang="zh-CN" sz="1800" dirty="0" smtClean="0"/>
              <a:t>return </a:t>
            </a:r>
            <a:r>
              <a:rPr lang="zh-CN" altLang="en-US" sz="1800" dirty="0" smtClean="0"/>
              <a:t>返回值的语句，但是可以有无返回值的</a:t>
            </a:r>
            <a:r>
              <a:rPr lang="en-US" altLang="zh-CN" sz="1800" dirty="0" smtClean="0"/>
              <a:t>return</a:t>
            </a:r>
            <a:r>
              <a:rPr lang="zh-CN" altLang="en-US" sz="1800" dirty="0" smtClean="0"/>
              <a:t>。</a:t>
            </a:r>
            <a:endParaRPr lang="en-US" altLang="zh-CN" sz="1800" dirty="0" smtClean="0"/>
          </a:p>
          <a:p>
            <a:pPr>
              <a:lnSpc>
                <a:spcPts val="2880"/>
              </a:lnSpc>
              <a:spcBef>
                <a:spcPts val="0"/>
              </a:spcBef>
            </a:pPr>
            <a:endParaRPr lang="en-US" altLang="zh-CN" sz="1800" dirty="0" smtClean="0"/>
          </a:p>
          <a:p>
            <a:pPr lvl="1">
              <a:lnSpc>
                <a:spcPts val="2880"/>
              </a:lnSpc>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析构函数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6643734" cy="4500594"/>
          </a:xfrm>
        </p:spPr>
        <p:txBody>
          <a:bodyPr/>
          <a:lstStyle/>
          <a:p>
            <a:pPr>
              <a:lnSpc>
                <a:spcPts val="2880"/>
              </a:lnSpc>
              <a:spcBef>
                <a:spcPts val="0"/>
              </a:spcBef>
            </a:pPr>
            <a:r>
              <a:rPr lang="zh-CN" altLang="en-US" sz="2000" dirty="0" smtClean="0"/>
              <a:t>析构函数举例</a:t>
            </a: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析构函数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
        <p:nvSpPr>
          <p:cNvPr id="6" name="矩形 5"/>
          <p:cNvSpPr/>
          <p:nvPr/>
        </p:nvSpPr>
        <p:spPr>
          <a:xfrm>
            <a:off x="4857752" y="3286124"/>
            <a:ext cx="3857652" cy="960263"/>
          </a:xfrm>
          <a:prstGeom prst="rect">
            <a:avLst/>
          </a:prstGeom>
        </p:spPr>
        <p:txBody>
          <a:bodyPr wrap="square">
            <a:spAutoFit/>
          </a:bodyPr>
          <a:lstStyle/>
          <a:p>
            <a:pPr marL="342900" indent="-342900" eaLnBrk="1" hangingPunct="1">
              <a:lnSpc>
                <a:spcPts val="2000"/>
              </a:lnSpc>
              <a:spcBef>
                <a:spcPct val="20000"/>
              </a:spcBef>
              <a:buClr>
                <a:srgbClr val="FF5050"/>
              </a:buClr>
              <a:buNone/>
              <a:defRPr/>
            </a:pPr>
            <a:r>
              <a:rPr lang="en-US" altLang="zh-CN" sz="1600" b="1" dirty="0" smtClean="0">
                <a:solidFill>
                  <a:srgbClr val="FF0000"/>
                </a:solidFill>
              </a:rPr>
              <a:t>//</a:t>
            </a:r>
            <a:r>
              <a:rPr lang="zh-CN" altLang="en-US" sz="1600" b="1" dirty="0" smtClean="0">
                <a:solidFill>
                  <a:srgbClr val="FF0000"/>
                </a:solidFill>
              </a:rPr>
              <a:t>何时调用析构函数</a:t>
            </a:r>
            <a:endParaRPr lang="en-US" altLang="zh-CN" sz="1600" b="1" dirty="0" smtClean="0">
              <a:solidFill>
                <a:srgbClr val="FF0000"/>
              </a:solidFill>
            </a:endParaRPr>
          </a:p>
          <a:p>
            <a:pPr marL="342900" indent="-342900" eaLnBrk="1" hangingPunct="1">
              <a:lnSpc>
                <a:spcPts val="2000"/>
              </a:lnSpc>
              <a:spcBef>
                <a:spcPct val="20000"/>
              </a:spcBef>
              <a:buClr>
                <a:srgbClr val="FF5050"/>
              </a:buClr>
              <a:buNone/>
              <a:defRPr/>
            </a:pPr>
            <a:r>
              <a:rPr lang="en-US" altLang="zh-CN" sz="1600" b="1" dirty="0" smtClean="0">
                <a:solidFill>
                  <a:srgbClr val="FF0000"/>
                </a:solidFill>
              </a:rPr>
              <a:t>//</a:t>
            </a:r>
            <a:r>
              <a:rPr lang="zh-CN" altLang="en-US" sz="1600" b="1" dirty="0" smtClean="0">
                <a:solidFill>
                  <a:srgbClr val="FF0000"/>
                </a:solidFill>
              </a:rPr>
              <a:t>上述代码的输出结果</a:t>
            </a:r>
            <a:endParaRPr lang="en-US" altLang="zh-CN" sz="1600" b="1" dirty="0" smtClean="0">
              <a:solidFill>
                <a:srgbClr val="FF0000"/>
              </a:solidFill>
            </a:endParaRPr>
          </a:p>
          <a:p>
            <a:pPr marL="342900" indent="-342900" eaLnBrk="1" hangingPunct="1">
              <a:lnSpc>
                <a:spcPts val="2000"/>
              </a:lnSpc>
              <a:spcBef>
                <a:spcPct val="20000"/>
              </a:spcBef>
              <a:buClr>
                <a:srgbClr val="FF5050"/>
              </a:buClr>
              <a:buNone/>
              <a:defRPr/>
            </a:pPr>
            <a:r>
              <a:rPr lang="en-US" altLang="zh-CN" sz="1600" b="1" dirty="0" smtClean="0">
                <a:solidFill>
                  <a:srgbClr val="FF0000"/>
                </a:solidFill>
              </a:rPr>
              <a:t>//</a:t>
            </a:r>
            <a:r>
              <a:rPr lang="zh-CN" altLang="en-US" sz="1600" b="1" dirty="0" smtClean="0">
                <a:solidFill>
                  <a:srgbClr val="FF0000"/>
                </a:solidFill>
              </a:rPr>
              <a:t>加入</a:t>
            </a:r>
            <a:r>
              <a:rPr lang="en-US" altLang="zh-CN" sz="1600" b="1" dirty="0" smtClean="0">
                <a:solidFill>
                  <a:srgbClr val="FF0000"/>
                </a:solidFill>
              </a:rPr>
              <a:t>delete [] </a:t>
            </a:r>
            <a:r>
              <a:rPr lang="en-US" altLang="zh-CN" sz="1600" b="1" dirty="0" err="1" smtClean="0">
                <a:solidFill>
                  <a:srgbClr val="FF0000"/>
                </a:solidFill>
              </a:rPr>
              <a:t>pday</a:t>
            </a:r>
            <a:r>
              <a:rPr lang="zh-CN" altLang="en-US" sz="1600" b="1" dirty="0" smtClean="0">
                <a:solidFill>
                  <a:srgbClr val="FF0000"/>
                </a:solidFill>
              </a:rPr>
              <a:t>的输出结果</a:t>
            </a:r>
            <a:endParaRPr lang="en-US" altLang="zh-CN" sz="1600" b="1" dirty="0" smtClean="0">
              <a:solidFill>
                <a:srgbClr val="FF0000"/>
              </a:solidFill>
            </a:endParaRPr>
          </a:p>
        </p:txBody>
      </p:sp>
      <p:pic>
        <p:nvPicPr>
          <p:cNvPr id="1028" name="Picture 4"/>
          <p:cNvPicPr>
            <a:picLocks noChangeAspect="1" noChangeArrowheads="1"/>
          </p:cNvPicPr>
          <p:nvPr/>
        </p:nvPicPr>
        <p:blipFill>
          <a:blip r:embed="rId2"/>
          <a:srcRect/>
          <a:stretch>
            <a:fillRect/>
          </a:stretch>
        </p:blipFill>
        <p:spPr bwMode="auto">
          <a:xfrm>
            <a:off x="4786314" y="1928802"/>
            <a:ext cx="3500462" cy="1105409"/>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0" y="1571612"/>
            <a:ext cx="4143372" cy="3195990"/>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1" y="4714884"/>
            <a:ext cx="3571869" cy="1226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析构函数的特点</a:t>
            </a:r>
            <a:endParaRPr lang="en-US" altLang="zh-CN" sz="2000" dirty="0" smtClean="0"/>
          </a:p>
          <a:p>
            <a:pPr lvl="1">
              <a:lnSpc>
                <a:spcPts val="2880"/>
              </a:lnSpc>
              <a:spcBef>
                <a:spcPts val="0"/>
              </a:spcBef>
            </a:pPr>
            <a:r>
              <a:rPr lang="zh-CN" altLang="en-US" dirty="0" smtClean="0"/>
              <a:t>用</a:t>
            </a:r>
            <a:r>
              <a:rPr lang="en-US" altLang="zh-CN" dirty="0" smtClean="0">
                <a:solidFill>
                  <a:srgbClr val="FF0000"/>
                </a:solidFill>
              </a:rPr>
              <a:t>delete p</a:t>
            </a:r>
            <a:r>
              <a:rPr lang="zh-CN" altLang="en-US" dirty="0" smtClean="0"/>
              <a:t>运算符来撤消</a:t>
            </a:r>
            <a:r>
              <a:rPr lang="en-US" altLang="zh-CN" dirty="0" smtClean="0"/>
              <a:t>p</a:t>
            </a:r>
            <a:r>
              <a:rPr lang="zh-CN" altLang="en-US" dirty="0" smtClean="0"/>
              <a:t>指向的一个用动态创建的类对象时，会自动调用该类的析构函数。撤销对象数组时要带</a:t>
            </a:r>
            <a:r>
              <a:rPr lang="en-US" altLang="zh-CN" dirty="0" smtClean="0"/>
              <a:t>[]</a:t>
            </a:r>
            <a:r>
              <a:rPr lang="zh-CN" altLang="en-US" dirty="0" smtClean="0"/>
              <a:t>，即</a:t>
            </a:r>
            <a:r>
              <a:rPr lang="en-US" altLang="zh-CN" dirty="0" smtClean="0">
                <a:solidFill>
                  <a:srgbClr val="FF0000"/>
                </a:solidFill>
              </a:rPr>
              <a:t>delete [] p</a:t>
            </a:r>
            <a:r>
              <a:rPr lang="en-US" altLang="zh-CN" dirty="0" smtClean="0"/>
              <a:t>;</a:t>
            </a:r>
            <a:r>
              <a:rPr lang="zh-CN" altLang="en-US" dirty="0" smtClean="0"/>
              <a:t>此时析构函数调用次数与数组中对象个数相同。</a:t>
            </a:r>
            <a:endParaRPr lang="en-US" altLang="zh-CN" dirty="0" smtClean="0"/>
          </a:p>
          <a:p>
            <a:pPr lvl="1">
              <a:lnSpc>
                <a:spcPts val="2880"/>
              </a:lnSpc>
              <a:spcBef>
                <a:spcPts val="0"/>
              </a:spcBef>
            </a:pPr>
            <a:r>
              <a:rPr lang="zh-CN" altLang="en-US" b="1" dirty="0" smtClean="0">
                <a:solidFill>
                  <a:srgbClr val="FF0000"/>
                </a:solidFill>
              </a:rPr>
              <a:t>析构函数调用的顺序与对象被构造的顺序相反，即最先构造的对象将被最后析构。</a:t>
            </a:r>
            <a:endParaRPr lang="en-US" altLang="zh-CN" b="1" dirty="0" smtClean="0">
              <a:solidFill>
                <a:srgbClr val="FF0000"/>
              </a:solidFill>
            </a:endParaRPr>
          </a:p>
          <a:p>
            <a:pPr lvl="1">
              <a:lnSpc>
                <a:spcPts val="2880"/>
              </a:lnSpc>
              <a:spcBef>
                <a:spcPts val="0"/>
              </a:spcBef>
            </a:pPr>
            <a:r>
              <a:rPr lang="zh-CN" altLang="en-US" dirty="0" smtClean="0"/>
              <a:t>如果没有定义析构函数，</a:t>
            </a:r>
            <a:r>
              <a:rPr lang="en-US" altLang="zh-CN" dirty="0" smtClean="0"/>
              <a:t>C++</a:t>
            </a:r>
            <a:r>
              <a:rPr lang="zh-CN" altLang="en-US" dirty="0" smtClean="0"/>
              <a:t>编译程序会为每个类提供一个不带参数且函数体为空的析构函数。如果定义了，则不会提供。</a:t>
            </a:r>
          </a:p>
          <a:p>
            <a:pPr>
              <a:lnSpc>
                <a:spcPts val="2880"/>
              </a:lnSpc>
              <a:spcBef>
                <a:spcPts val="0"/>
              </a:spcBef>
            </a:pPr>
            <a:endParaRPr lang="en-US" altLang="zh-CN" sz="1800" dirty="0" smtClean="0"/>
          </a:p>
          <a:p>
            <a:pPr lvl="1">
              <a:lnSpc>
                <a:spcPts val="2880"/>
              </a:lnSpc>
              <a:spcBef>
                <a:spcPts val="0"/>
              </a:spcBef>
            </a:pPr>
            <a:endParaRPr lang="en-US" altLang="zh-CN" dirty="0" smtClean="0"/>
          </a:p>
          <a:p>
            <a:pPr eaLnBrk="1" hangingPunct="1">
              <a:lnSpc>
                <a:spcPts val="2880"/>
              </a:lnSpc>
              <a:spcBef>
                <a:spcPts val="0"/>
              </a:spcBef>
            </a:pPr>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析构函数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928670"/>
            <a:ext cx="1285884" cy="5000660"/>
          </a:xfrm>
        </p:spPr>
        <p:txBody>
          <a:bodyPr/>
          <a:lstStyle/>
          <a:p>
            <a:r>
              <a:rPr lang="zh-CN" altLang="en-US" sz="1800" dirty="0" smtClean="0"/>
              <a:t>点和圆的类定义</a:t>
            </a:r>
            <a:endParaRPr lang="en-US" altLang="zh-CN" sz="1800" dirty="0" smtClean="0"/>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2643174" y="0"/>
            <a:ext cx="5495925" cy="39433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86248" y="3643314"/>
            <a:ext cx="4648200"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928670"/>
            <a:ext cx="8429684" cy="3500462"/>
          </a:xfrm>
        </p:spPr>
        <p:txBody>
          <a:bodyPr/>
          <a:lstStyle/>
          <a:p>
            <a:r>
              <a:rPr lang="zh-CN" altLang="en-US" sz="1800" dirty="0" smtClean="0"/>
              <a:t>存折类定义和存取款功能</a:t>
            </a:r>
            <a:endParaRPr lang="en-US" altLang="zh-CN" sz="1000" dirty="0" smtClean="0"/>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0" y="1785926"/>
            <a:ext cx="4757278" cy="485778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00628" y="2428868"/>
            <a:ext cx="3875237"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928670"/>
            <a:ext cx="2000264" cy="3357586"/>
          </a:xfrm>
        </p:spPr>
        <p:txBody>
          <a:bodyPr/>
          <a:lstStyle/>
          <a:p>
            <a:r>
              <a:rPr lang="zh-CN" altLang="en-US" sz="1800" dirty="0" smtClean="0"/>
              <a:t>抄袭查找，用结构体存储试卷答案，比较雷同</a:t>
            </a:r>
            <a:endParaRPr lang="en-US" altLang="zh-CN" sz="1000" dirty="0" smtClean="0"/>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786050" y="0"/>
            <a:ext cx="4295775" cy="3276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00496" y="3400425"/>
            <a:ext cx="4848225"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928670"/>
            <a:ext cx="2000264" cy="3357586"/>
          </a:xfrm>
        </p:spPr>
        <p:txBody>
          <a:bodyPr/>
          <a:lstStyle/>
          <a:p>
            <a:r>
              <a:rPr lang="zh-CN" altLang="en-US" sz="1800" dirty="0" smtClean="0"/>
              <a:t>分数类定义和分数运算实现</a:t>
            </a:r>
            <a:endParaRPr lang="en-US" altLang="zh-CN" sz="1000" dirty="0" smtClean="0"/>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071802" y="95226"/>
            <a:ext cx="3358067" cy="67627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0" y="1643050"/>
            <a:ext cx="2971800" cy="26003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905625" y="0"/>
            <a:ext cx="2238375" cy="661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7643866" cy="4000528"/>
          </a:xfrm>
        </p:spPr>
        <p:txBody>
          <a:bodyPr/>
          <a:lstStyle/>
          <a:p>
            <a:pPr eaLnBrk="1" hangingPunct="1">
              <a:lnSpc>
                <a:spcPct val="125000"/>
              </a:lnSpc>
            </a:pPr>
            <a:r>
              <a:rPr lang="zh-CN" altLang="en-US" sz="2000" dirty="0" smtClean="0"/>
              <a:t>类作用域，声明类时使用的</a:t>
            </a:r>
            <a:r>
              <a:rPr lang="en-US" altLang="zh-CN" sz="2000" dirty="0" smtClean="0">
                <a:solidFill>
                  <a:srgbClr val="0000FF"/>
                </a:solidFill>
              </a:rPr>
              <a:t>{ }</a:t>
            </a:r>
            <a:r>
              <a:rPr lang="zh-CN" altLang="en-US" sz="2000" dirty="0" smtClean="0"/>
              <a:t>内作为类作用域</a:t>
            </a:r>
          </a:p>
          <a:p>
            <a:pPr lvl="1">
              <a:lnSpc>
                <a:spcPct val="90000"/>
              </a:lnSpc>
            </a:pPr>
            <a:r>
              <a:rPr lang="zh-CN" altLang="en-US" sz="1800" dirty="0" smtClean="0"/>
              <a:t>在类作用域中声明的标识符只在该类中具有可见性</a:t>
            </a:r>
          </a:p>
          <a:p>
            <a:pPr lvl="1">
              <a:lnSpc>
                <a:spcPct val="90000"/>
              </a:lnSpc>
            </a:pPr>
            <a:r>
              <a:rPr lang="zh-CN" altLang="en-US" sz="1800" dirty="0" smtClean="0"/>
              <a:t>成员名限定：类中成员名字可以使用类名和作用域运算符来显式指定</a:t>
            </a:r>
          </a:p>
          <a:p>
            <a:pPr lvl="1" eaLnBrk="1" hangingPunct="1">
              <a:lnSpc>
                <a:spcPct val="90000"/>
              </a:lnSpc>
              <a:buNone/>
            </a:pPr>
            <a:r>
              <a:rPr lang="en-US" altLang="zh-CN" sz="1800" dirty="0" smtClean="0"/>
              <a:t>	</a:t>
            </a:r>
            <a:r>
              <a:rPr lang="zh-CN" altLang="en-US" sz="1800" dirty="0" smtClean="0"/>
              <a:t>例如 </a:t>
            </a:r>
            <a:r>
              <a:rPr lang="en-US" altLang="zh-CN" sz="1800" dirty="0" smtClean="0"/>
              <a:t>Class::</a:t>
            </a:r>
            <a:r>
              <a:rPr lang="en-US" altLang="zh-CN" sz="1800" dirty="0" err="1" smtClean="0"/>
              <a:t>prar</a:t>
            </a:r>
            <a:endParaRPr lang="en-US" altLang="zh-CN" sz="1800" dirty="0" smtClean="0"/>
          </a:p>
          <a:p>
            <a:pPr eaLnBrk="1" hangingPunct="1">
              <a:lnSpc>
                <a:spcPct val="90000"/>
              </a:lnSpc>
            </a:pPr>
            <a:r>
              <a:rPr lang="zh-CN" altLang="en-US" sz="2000" dirty="0" smtClean="0"/>
              <a:t>类作用域包含了类中成员函数的作用域</a:t>
            </a:r>
            <a:endParaRPr lang="en-US" altLang="zh-CN" sz="2000" dirty="0" smtClean="0"/>
          </a:p>
          <a:p>
            <a:pPr lvl="1">
              <a:lnSpc>
                <a:spcPct val="90000"/>
              </a:lnSpc>
              <a:buNone/>
            </a:pPr>
            <a:r>
              <a:rPr lang="en-US" altLang="zh-CN" sz="1800" b="1" dirty="0" smtClean="0">
                <a:solidFill>
                  <a:srgbClr val="FF0000"/>
                </a:solidFill>
              </a:rPr>
              <a:t>A.</a:t>
            </a:r>
            <a:r>
              <a:rPr lang="zh-CN" altLang="en-US" sz="1800" b="1" dirty="0" smtClean="0">
                <a:solidFill>
                  <a:srgbClr val="FF0000"/>
                </a:solidFill>
              </a:rPr>
              <a:t>要注意在类成员函数中，不要使用与类成员变量同名的变量</a:t>
            </a:r>
            <a:endParaRPr lang="en-US" altLang="zh-CN" sz="1800" b="1" dirty="0" smtClean="0">
              <a:solidFill>
                <a:srgbClr val="FF0000"/>
              </a:solidFill>
            </a:endParaRPr>
          </a:p>
          <a:p>
            <a:pPr lvl="1">
              <a:buNone/>
            </a:pPr>
            <a:r>
              <a:rPr lang="en-US" altLang="zh-CN" sz="1400" dirty="0" smtClean="0"/>
              <a:t>Class X</a:t>
            </a:r>
          </a:p>
          <a:p>
            <a:pPr lvl="1">
              <a:buNone/>
            </a:pPr>
            <a:r>
              <a:rPr lang="en-US" altLang="zh-CN" sz="1400" dirty="0" smtClean="0"/>
              <a:t>{	public:</a:t>
            </a:r>
          </a:p>
          <a:p>
            <a:pPr lvl="1">
              <a:buNone/>
            </a:pPr>
            <a:r>
              <a:rPr lang="en-US" altLang="zh-CN" sz="1400" dirty="0" smtClean="0"/>
              <a:t>		void f1();</a:t>
            </a:r>
          </a:p>
          <a:p>
            <a:pPr lvl="1">
              <a:buNone/>
            </a:pPr>
            <a:r>
              <a:rPr lang="en-US" altLang="zh-CN" sz="1400" dirty="0" smtClean="0"/>
              <a:t>		void f2();</a:t>
            </a:r>
          </a:p>
          <a:p>
            <a:pPr lvl="1">
              <a:buNone/>
            </a:pPr>
            <a:r>
              <a:rPr lang="en-US" altLang="zh-CN" sz="1400" dirty="0" smtClean="0"/>
              <a:t>	protected:</a:t>
            </a:r>
          </a:p>
          <a:p>
            <a:pPr lvl="1">
              <a:buNone/>
            </a:pPr>
            <a:r>
              <a:rPr lang="en-US" altLang="zh-CN" sz="1400" dirty="0" smtClean="0"/>
              <a:t>		</a:t>
            </a:r>
            <a:r>
              <a:rPr lang="en-US" altLang="zh-CN" sz="1400" dirty="0" err="1" smtClean="0"/>
              <a:t>int</a:t>
            </a:r>
            <a:r>
              <a:rPr lang="en-US" altLang="zh-CN" sz="1400" dirty="0" smtClean="0"/>
              <a:t> m;</a:t>
            </a:r>
          </a:p>
          <a:p>
            <a:pPr lvl="1">
              <a:buNone/>
            </a:pPr>
            <a:r>
              <a:rPr lang="en-US" altLang="zh-CN" sz="1400" dirty="0" smtClean="0"/>
              <a:t>}</a:t>
            </a:r>
            <a:r>
              <a:rPr lang="zh-CN" altLang="en-US" sz="1400" dirty="0" smtClean="0"/>
              <a:t>；</a:t>
            </a:r>
            <a:endParaRPr lang="en-US" altLang="zh-CN" sz="1400" dirty="0" smtClean="0"/>
          </a:p>
          <a:p>
            <a:pPr lvl="1">
              <a:buNone/>
            </a:pPr>
            <a:endParaRPr lang="en-US" altLang="zh-CN" sz="1400" dirty="0" smtClean="0"/>
          </a:p>
          <a:p>
            <a:pPr lvl="1">
              <a:buNone/>
            </a:pPr>
            <a:endParaRPr lang="en-US" altLang="zh-CN" sz="1400" dirty="0" smtClean="0"/>
          </a:p>
          <a:p>
            <a:pPr lvl="1"/>
            <a:endParaRPr lang="en-US" altLang="zh-CN" sz="1400" dirty="0" smtClean="0"/>
          </a:p>
          <a:p>
            <a:pPr marL="365760" indent="-256032" eaLnBrk="1" fontAlgn="auto" hangingPunct="1">
              <a:lnSpc>
                <a:spcPct val="90000"/>
              </a:lnSpc>
              <a:spcAft>
                <a:spcPts val="0"/>
              </a:spcAft>
              <a:buFontTx/>
              <a:buNone/>
              <a:defRPr/>
            </a:pPr>
            <a:endParaRPr lang="en-US" altLang="zh-CN" sz="1600" dirty="0" smtClean="0"/>
          </a:p>
          <a:p>
            <a:pPr lvl="1">
              <a:lnSpc>
                <a:spcPct val="125000"/>
              </a:lnSpc>
              <a:buNone/>
            </a:pPr>
            <a:endParaRPr lang="en-US" altLang="zh-CN" sz="1800" dirty="0" smtClean="0"/>
          </a:p>
          <a:p>
            <a:pPr marL="365760" indent="-256032" eaLnBrk="1" fontAlgn="auto" hangingPunct="1">
              <a:lnSpc>
                <a:spcPct val="90000"/>
              </a:lnSpc>
              <a:spcAft>
                <a:spcPts val="0"/>
              </a:spcAft>
              <a:buFontTx/>
              <a:buNone/>
              <a:defRPr/>
            </a:pPr>
            <a:endParaRPr lang="en-US" altLang="zh-CN" sz="1800" dirty="0" smtClean="0"/>
          </a:p>
          <a:p>
            <a:pPr marL="365760" indent="-256032" eaLnBrk="1" fontAlgn="auto" hangingPunct="1">
              <a:lnSpc>
                <a:spcPct val="90000"/>
              </a:lnSpc>
              <a:spcAft>
                <a:spcPts val="0"/>
              </a:spcAft>
              <a:buFontTx/>
              <a:buNone/>
              <a:defRPr/>
            </a:pPr>
            <a:endParaRPr lang="en-US" altLang="zh-CN" sz="1600" dirty="0" smtClean="0"/>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6.</a:t>
            </a:r>
            <a:r>
              <a:rPr lang="zh-CN" altLang="en-US" sz="3600" dirty="0" smtClean="0"/>
              <a:t>类的程序结构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sp>
        <p:nvSpPr>
          <p:cNvPr id="6" name="矩形 5"/>
          <p:cNvSpPr/>
          <p:nvPr/>
        </p:nvSpPr>
        <p:spPr>
          <a:xfrm>
            <a:off x="2857488" y="3786190"/>
            <a:ext cx="4572000" cy="1600438"/>
          </a:xfrm>
          <a:prstGeom prst="rect">
            <a:avLst/>
          </a:prstGeom>
        </p:spPr>
        <p:txBody>
          <a:bodyPr wrap="square">
            <a:spAutoFit/>
          </a:bodyPr>
          <a:lstStyle/>
          <a:p>
            <a:pPr lvl="1">
              <a:buNone/>
            </a:pPr>
            <a:r>
              <a:rPr lang="en-US" altLang="zh-CN" sz="1400" dirty="0" smtClean="0"/>
              <a:t>void X::f1() </a:t>
            </a:r>
          </a:p>
          <a:p>
            <a:pPr lvl="1">
              <a:buNone/>
            </a:pPr>
            <a:r>
              <a:rPr lang="en-US" altLang="zh-CN" sz="1400" dirty="0" smtClean="0"/>
              <a:t>{  m = 2; } //m</a:t>
            </a:r>
            <a:r>
              <a:rPr lang="zh-CN" altLang="en-US" sz="1400" dirty="0" smtClean="0"/>
              <a:t>是类</a:t>
            </a:r>
            <a:r>
              <a:rPr lang="en-US" altLang="zh-CN" sz="1400" dirty="0" smtClean="0"/>
              <a:t>X</a:t>
            </a:r>
            <a:r>
              <a:rPr lang="zh-CN" altLang="en-US" sz="1400" dirty="0" smtClean="0"/>
              <a:t>的成员变量</a:t>
            </a:r>
            <a:endParaRPr lang="en-US" altLang="zh-CN" sz="1400" dirty="0" smtClean="0"/>
          </a:p>
          <a:p>
            <a:pPr lvl="1">
              <a:buNone/>
            </a:pPr>
            <a:r>
              <a:rPr lang="en-US" altLang="zh-CN" sz="1400" dirty="0" smtClean="0"/>
              <a:t>void X::f2() </a:t>
            </a:r>
          </a:p>
          <a:p>
            <a:pPr lvl="1">
              <a:buNone/>
            </a:pPr>
            <a:r>
              <a:rPr lang="en-US" altLang="zh-CN" sz="1400" dirty="0" smtClean="0"/>
              <a:t>{  </a:t>
            </a:r>
            <a:r>
              <a:rPr lang="en-US" altLang="zh-CN" sz="1400" dirty="0" err="1" smtClean="0"/>
              <a:t>int</a:t>
            </a:r>
            <a:r>
              <a:rPr lang="en-US" altLang="zh-CN" sz="1400" dirty="0" smtClean="0"/>
              <a:t> m;</a:t>
            </a:r>
          </a:p>
          <a:p>
            <a:pPr lvl="1">
              <a:buNone/>
            </a:pPr>
            <a:r>
              <a:rPr lang="en-US" altLang="zh-CN" sz="1400" dirty="0" smtClean="0"/>
              <a:t>   m = 2;  //m</a:t>
            </a:r>
            <a:r>
              <a:rPr lang="zh-CN" altLang="en-US" sz="1400" dirty="0" smtClean="0"/>
              <a:t>是函数</a:t>
            </a:r>
            <a:r>
              <a:rPr lang="en-US" altLang="zh-CN" sz="1400" dirty="0" smtClean="0"/>
              <a:t>f2</a:t>
            </a:r>
            <a:r>
              <a:rPr lang="zh-CN" altLang="en-US" sz="1400" dirty="0" smtClean="0"/>
              <a:t>中定义的新变量</a:t>
            </a:r>
            <a:endParaRPr lang="en-US" altLang="zh-CN" sz="1400" dirty="0" smtClean="0"/>
          </a:p>
          <a:p>
            <a:pPr lvl="1">
              <a:buNone/>
            </a:pPr>
            <a:r>
              <a:rPr lang="en-US" altLang="zh-CN" sz="1400" dirty="0" smtClean="0"/>
              <a:t>   //</a:t>
            </a:r>
            <a:r>
              <a:rPr lang="zh-CN" altLang="en-US" sz="1400" dirty="0" smtClean="0"/>
              <a:t>类</a:t>
            </a:r>
            <a:r>
              <a:rPr lang="en-US" altLang="zh-CN" sz="1400" dirty="0" smtClean="0"/>
              <a:t>X</a:t>
            </a:r>
            <a:r>
              <a:rPr lang="zh-CN" altLang="en-US" sz="1400" dirty="0" smtClean="0"/>
              <a:t>的成员变量</a:t>
            </a:r>
            <a:r>
              <a:rPr lang="en-US" altLang="zh-CN" sz="1400" dirty="0" smtClean="0"/>
              <a:t>m</a:t>
            </a:r>
            <a:r>
              <a:rPr lang="zh-CN" altLang="en-US" sz="1400" dirty="0" smtClean="0"/>
              <a:t>被隐藏掉了</a:t>
            </a:r>
            <a:endParaRPr lang="en-US" altLang="zh-CN" sz="1400" dirty="0" smtClean="0"/>
          </a:p>
          <a:p>
            <a:pPr lvl="1">
              <a:buNone/>
            </a:pPr>
            <a:r>
              <a:rPr lang="en-US" altLang="zh-CN" sz="1400"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7643866" cy="4000528"/>
          </a:xfrm>
        </p:spPr>
        <p:txBody>
          <a:bodyPr/>
          <a:lstStyle/>
          <a:p>
            <a:pPr eaLnBrk="1" hangingPunct="1">
              <a:lnSpc>
                <a:spcPct val="125000"/>
              </a:lnSpc>
            </a:pPr>
            <a:r>
              <a:rPr lang="zh-CN" altLang="en-US" sz="2000" dirty="0" smtClean="0"/>
              <a:t>在实际应用中，我们不鼓励重名，不能贪方便就乱用变量名，在真实的编程中，变量名都应该是有意义</a:t>
            </a:r>
            <a:endParaRPr lang="en-US" altLang="zh-CN" sz="2000" dirty="0" smtClean="0"/>
          </a:p>
          <a:p>
            <a:pPr eaLnBrk="1" hangingPunct="1">
              <a:lnSpc>
                <a:spcPct val="125000"/>
              </a:lnSpc>
            </a:pPr>
            <a:r>
              <a:rPr lang="zh-CN" altLang="en-US" sz="2000" dirty="0" smtClean="0"/>
              <a:t>课本</a:t>
            </a:r>
            <a:r>
              <a:rPr lang="en-US" altLang="zh-CN" sz="2000" dirty="0" smtClean="0"/>
              <a:t>P253-254</a:t>
            </a:r>
            <a:r>
              <a:rPr lang="zh-CN" altLang="en-US" sz="2000" dirty="0" smtClean="0"/>
              <a:t>虽然列举了很多重名的例子，但都不可取</a:t>
            </a:r>
            <a:endParaRPr lang="en-US" altLang="zh-CN" sz="1600" dirty="0" smtClean="0"/>
          </a:p>
          <a:p>
            <a:pPr eaLnBrk="1" hangingPunct="1">
              <a:lnSpc>
                <a:spcPct val="125000"/>
              </a:lnSpc>
            </a:pPr>
            <a:r>
              <a:rPr lang="zh-CN" altLang="en-US" sz="2000" dirty="0" smtClean="0"/>
              <a:t>在</a:t>
            </a:r>
            <a:r>
              <a:rPr lang="en-US" altLang="zh-CN" sz="2000" dirty="0" smtClean="0"/>
              <a:t>C++</a:t>
            </a:r>
            <a:r>
              <a:rPr lang="zh-CN" altLang="en-US" sz="2000" dirty="0" smtClean="0"/>
              <a:t>中使用“</a:t>
            </a:r>
            <a:r>
              <a:rPr lang="en-US" altLang="zh-CN" sz="2000" dirty="0" smtClean="0"/>
              <a:t>using namespace std;</a:t>
            </a:r>
            <a:r>
              <a:rPr lang="zh-CN" altLang="en-US" sz="2000" dirty="0" smtClean="0"/>
              <a:t>”，就是把</a:t>
            </a:r>
            <a:r>
              <a:rPr lang="en-US" altLang="zh-CN" sz="2000" dirty="0" smtClean="0"/>
              <a:t>C++</a:t>
            </a:r>
            <a:r>
              <a:rPr lang="zh-CN" altLang="en-US" sz="2000" dirty="0" smtClean="0"/>
              <a:t>标准程序库中的所有标识符都定义在一个名为</a:t>
            </a:r>
            <a:r>
              <a:rPr lang="en-US" altLang="zh-CN" sz="2000" dirty="0" smtClean="0"/>
              <a:t>std</a:t>
            </a:r>
            <a:r>
              <a:rPr lang="zh-CN" altLang="en-US" sz="2000" dirty="0" smtClean="0"/>
              <a:t>的命名空间中，避免它和其他第三方的标识符重名。</a:t>
            </a:r>
            <a:endParaRPr lang="en-US" altLang="zh-CN" sz="2000" dirty="0" smtClean="0"/>
          </a:p>
          <a:p>
            <a:pPr lvl="1">
              <a:lnSpc>
                <a:spcPct val="125000"/>
              </a:lnSpc>
            </a:pPr>
            <a:r>
              <a:rPr lang="zh-CN" altLang="en-US" sz="1800" dirty="0" smtClean="0"/>
              <a:t>例如</a:t>
            </a:r>
            <a:r>
              <a:rPr lang="en-US" altLang="zh-CN" sz="1800" dirty="0" err="1" smtClean="0"/>
              <a:t>cout</a:t>
            </a:r>
            <a:r>
              <a:rPr lang="zh-CN" altLang="en-US" sz="1800" dirty="0" smtClean="0"/>
              <a:t>、</a:t>
            </a:r>
            <a:r>
              <a:rPr lang="en-US" altLang="zh-CN" sz="1800" dirty="0" err="1" smtClean="0"/>
              <a:t>endl</a:t>
            </a:r>
            <a:r>
              <a:rPr lang="zh-CN" altLang="en-US" sz="1800" dirty="0" smtClean="0"/>
              <a:t>这些都是在</a:t>
            </a:r>
            <a:r>
              <a:rPr lang="en-US" altLang="zh-CN" sz="1800" dirty="0" smtClean="0"/>
              <a:t>std</a:t>
            </a:r>
            <a:r>
              <a:rPr lang="zh-CN" altLang="en-US" sz="1800" dirty="0" smtClean="0"/>
              <a:t>的命名空间中</a:t>
            </a:r>
            <a:endParaRPr lang="en-US" altLang="zh-CN" sz="1800" dirty="0" smtClean="0"/>
          </a:p>
          <a:p>
            <a:pPr lvl="1">
              <a:lnSpc>
                <a:spcPct val="125000"/>
              </a:lnSpc>
            </a:pPr>
            <a:r>
              <a:rPr lang="zh-CN" altLang="en-US" sz="1800" dirty="0" smtClean="0"/>
              <a:t>我们自己定义的变量与函数使用默认的“全局”空间</a:t>
            </a:r>
            <a:r>
              <a:rPr lang="en-US" altLang="zh-CN" sz="1800" dirty="0" smtClean="0"/>
              <a:t>global</a:t>
            </a:r>
            <a:r>
              <a:rPr lang="zh-CN" altLang="en-US" sz="1800" dirty="0" smtClean="0"/>
              <a:t>中。</a:t>
            </a:r>
            <a:endParaRPr lang="en-US" altLang="zh-CN" sz="1800" dirty="0" smtClean="0"/>
          </a:p>
          <a:p>
            <a:pPr lvl="1"/>
            <a:endParaRPr lang="en-US" altLang="zh-CN" sz="1400" dirty="0" smtClean="0"/>
          </a:p>
          <a:p>
            <a:pPr marL="365760" indent="-256032" eaLnBrk="1" fontAlgn="auto" hangingPunct="1">
              <a:lnSpc>
                <a:spcPct val="90000"/>
              </a:lnSpc>
              <a:spcAft>
                <a:spcPts val="0"/>
              </a:spcAft>
              <a:buFontTx/>
              <a:buNone/>
              <a:defRPr/>
            </a:pPr>
            <a:endParaRPr lang="en-US" altLang="zh-CN" sz="1600" dirty="0" smtClean="0"/>
          </a:p>
          <a:p>
            <a:pPr lvl="1">
              <a:lnSpc>
                <a:spcPct val="125000"/>
              </a:lnSpc>
              <a:buNone/>
            </a:pPr>
            <a:endParaRPr lang="en-US" altLang="zh-CN" sz="1800" dirty="0" smtClean="0"/>
          </a:p>
          <a:p>
            <a:pPr marL="365760" indent="-256032" eaLnBrk="1" fontAlgn="auto" hangingPunct="1">
              <a:lnSpc>
                <a:spcPct val="90000"/>
              </a:lnSpc>
              <a:spcAft>
                <a:spcPts val="0"/>
              </a:spcAft>
              <a:buFontTx/>
              <a:buNone/>
              <a:defRPr/>
            </a:pPr>
            <a:endParaRPr lang="en-US" altLang="zh-CN" sz="1800" dirty="0" smtClean="0"/>
          </a:p>
          <a:p>
            <a:pPr marL="365760" indent="-256032" eaLnBrk="1" fontAlgn="auto" hangingPunct="1">
              <a:lnSpc>
                <a:spcPct val="90000"/>
              </a:lnSpc>
              <a:spcAft>
                <a:spcPts val="0"/>
              </a:spcAft>
              <a:buFontTx/>
              <a:buNone/>
              <a:defRPr/>
            </a:pPr>
            <a:endParaRPr lang="en-US" altLang="zh-CN" sz="1600" dirty="0" smtClean="0"/>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6.</a:t>
            </a:r>
            <a:r>
              <a:rPr lang="zh-CN" altLang="en-US" sz="3600" dirty="0" smtClean="0"/>
              <a:t>类的程序结构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286808" cy="928694"/>
          </a:xfrm>
        </p:spPr>
        <p:txBody>
          <a:bodyPr/>
          <a:lstStyle/>
          <a:p>
            <a:pPr eaLnBrk="1" hangingPunct="1">
              <a:lnSpc>
                <a:spcPct val="125000"/>
              </a:lnSpc>
            </a:pPr>
            <a:r>
              <a:rPr lang="zh-CN" altLang="en-US" sz="2000" dirty="0" smtClean="0"/>
              <a:t>当碰到无法避免的重名时，可用命名空间的方法来区别</a:t>
            </a:r>
            <a:endParaRPr lang="en-US" altLang="zh-CN" sz="2000" dirty="0" smtClean="0"/>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6.</a:t>
            </a:r>
            <a:r>
              <a:rPr lang="zh-CN" altLang="en-US" sz="3600" dirty="0" smtClean="0"/>
              <a:t>类的程序结构</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
        <p:nvSpPr>
          <p:cNvPr id="7" name="矩形 6"/>
          <p:cNvSpPr/>
          <p:nvPr/>
        </p:nvSpPr>
        <p:spPr>
          <a:xfrm>
            <a:off x="4000496" y="2428868"/>
            <a:ext cx="5143504" cy="3108543"/>
          </a:xfrm>
          <a:prstGeom prst="rect">
            <a:avLst/>
          </a:prstGeom>
        </p:spPr>
        <p:txBody>
          <a:bodyPr wrap="square">
            <a:spAutoFit/>
          </a:bodyPr>
          <a:lstStyle/>
          <a:p>
            <a:pPr eaLnBrk="1" hangingPunct="1">
              <a:buNone/>
            </a:pPr>
            <a:r>
              <a:rPr lang="en-US" altLang="zh-CN" sz="1400" dirty="0" err="1" smtClean="0"/>
              <a:t>int</a:t>
            </a:r>
            <a:r>
              <a:rPr lang="en-US" altLang="zh-CN" sz="1400" dirty="0" smtClean="0"/>
              <a:t> main()</a:t>
            </a:r>
          </a:p>
          <a:p>
            <a:pPr eaLnBrk="1" hangingPunct="1">
              <a:buNone/>
            </a:pPr>
            <a:r>
              <a:rPr lang="en-US" altLang="zh-CN" sz="1400" dirty="0" smtClean="0"/>
              <a:t>{</a:t>
            </a:r>
          </a:p>
          <a:p>
            <a:pPr eaLnBrk="1" hangingPunct="1">
              <a:buNone/>
            </a:pPr>
            <a:r>
              <a:rPr lang="en-US" altLang="zh-CN" sz="1400" dirty="0" smtClean="0"/>
              <a:t>    { using namespace s2 ; //</a:t>
            </a:r>
            <a:r>
              <a:rPr lang="zh-CN" altLang="en-US" sz="1400" dirty="0" smtClean="0"/>
              <a:t>使用</a:t>
            </a:r>
            <a:r>
              <a:rPr lang="en-US" altLang="zh-CN" sz="1400" dirty="0" smtClean="0"/>
              <a:t>s2/std/</a:t>
            </a:r>
            <a:r>
              <a:rPr lang="zh-CN" altLang="en-US" sz="1400" dirty="0" smtClean="0"/>
              <a:t>全局三个命名空间</a:t>
            </a:r>
          </a:p>
          <a:p>
            <a:pPr eaLnBrk="1" hangingPunct="1">
              <a:buNone/>
            </a:pPr>
            <a:r>
              <a:rPr lang="zh-CN" altLang="en-US" sz="1400" dirty="0" smtClean="0"/>
              <a:t>      </a:t>
            </a:r>
            <a:r>
              <a:rPr lang="en-US" altLang="zh-CN" sz="1400" dirty="0" smtClean="0"/>
              <a:t>greeting();</a:t>
            </a:r>
          </a:p>
          <a:p>
            <a:pPr eaLnBrk="1" hangingPunct="1">
              <a:buNone/>
            </a:pPr>
            <a:r>
              <a:rPr lang="en-US" altLang="zh-CN" sz="1400" dirty="0" smtClean="0"/>
              <a:t>    }</a:t>
            </a:r>
          </a:p>
          <a:p>
            <a:pPr eaLnBrk="1" hangingPunct="1">
              <a:buNone/>
            </a:pPr>
            <a:endParaRPr lang="en-US" altLang="zh-CN" sz="1400" dirty="0" smtClean="0"/>
          </a:p>
          <a:p>
            <a:pPr eaLnBrk="1" hangingPunct="1">
              <a:buNone/>
            </a:pPr>
            <a:r>
              <a:rPr lang="en-US" altLang="zh-CN" sz="1400" dirty="0" smtClean="0"/>
              <a:t>    { using namespace s1 ;//</a:t>
            </a:r>
            <a:r>
              <a:rPr lang="zh-CN" altLang="en-US" sz="1400" dirty="0" smtClean="0"/>
              <a:t>使用</a:t>
            </a:r>
            <a:r>
              <a:rPr lang="en-US" altLang="zh-CN" sz="1400" dirty="0" smtClean="0"/>
              <a:t>s1/std/</a:t>
            </a:r>
            <a:r>
              <a:rPr lang="zh-CN" altLang="en-US" sz="1400" dirty="0" smtClean="0"/>
              <a:t>全局三个命名空间</a:t>
            </a:r>
          </a:p>
          <a:p>
            <a:pPr eaLnBrk="1" hangingPunct="1">
              <a:buNone/>
            </a:pPr>
            <a:r>
              <a:rPr lang="zh-CN" altLang="en-US" sz="1400" dirty="0" smtClean="0"/>
              <a:t>        </a:t>
            </a:r>
            <a:r>
              <a:rPr lang="en-US" altLang="zh-CN" sz="1400" dirty="0" smtClean="0"/>
              <a:t>greeting();</a:t>
            </a:r>
          </a:p>
          <a:p>
            <a:pPr eaLnBrk="1" hangingPunct="1">
              <a:buNone/>
            </a:pPr>
            <a:r>
              <a:rPr lang="en-US" altLang="zh-CN" sz="1400" dirty="0" smtClean="0"/>
              <a:t>    }</a:t>
            </a:r>
          </a:p>
          <a:p>
            <a:pPr eaLnBrk="1" hangingPunct="1">
              <a:buNone/>
            </a:pPr>
            <a:endParaRPr lang="en-US" altLang="zh-CN" sz="1400" dirty="0" smtClean="0"/>
          </a:p>
          <a:p>
            <a:pPr eaLnBrk="1" hangingPunct="1">
              <a:buNone/>
            </a:pPr>
            <a:r>
              <a:rPr lang="en-US" altLang="zh-CN" sz="1400" dirty="0" smtClean="0"/>
              <a:t>    </a:t>
            </a:r>
            <a:r>
              <a:rPr lang="en-US" altLang="zh-CN" sz="1400" dirty="0" err="1" smtClean="0"/>
              <a:t>big_greeting</a:t>
            </a:r>
            <a:r>
              <a:rPr lang="en-US" altLang="zh-CN" sz="1400" dirty="0" smtClean="0"/>
              <a:t>();    //</a:t>
            </a:r>
            <a:r>
              <a:rPr lang="zh-CN" altLang="en-US" sz="1400" dirty="0" smtClean="0"/>
              <a:t>使用了</a:t>
            </a:r>
            <a:r>
              <a:rPr lang="en-US" altLang="zh-CN" sz="1400" dirty="0" smtClean="0"/>
              <a:t>std</a:t>
            </a:r>
            <a:r>
              <a:rPr lang="zh-CN" altLang="en-US" sz="1400" dirty="0" smtClean="0"/>
              <a:t>和全局两个命名空间</a:t>
            </a:r>
          </a:p>
          <a:p>
            <a:pPr eaLnBrk="1" hangingPunct="1">
              <a:buNone/>
            </a:pPr>
            <a:r>
              <a:rPr lang="zh-CN" altLang="en-US" sz="1400" dirty="0" smtClean="0"/>
              <a:t>     </a:t>
            </a:r>
          </a:p>
          <a:p>
            <a:pPr eaLnBrk="1" hangingPunct="1">
              <a:buNone/>
            </a:pPr>
            <a:r>
              <a:rPr lang="zh-CN" altLang="en-US" sz="1400" dirty="0" smtClean="0"/>
              <a:t>    </a:t>
            </a:r>
            <a:r>
              <a:rPr lang="en-US" altLang="zh-CN" sz="1400" dirty="0" smtClean="0"/>
              <a:t>return0 ;</a:t>
            </a:r>
          </a:p>
          <a:p>
            <a:pPr eaLnBrk="1" hangingPunct="1">
              <a:buNone/>
            </a:pPr>
            <a:r>
              <a:rPr lang="en-US" altLang="zh-CN" sz="1400" dirty="0" smtClean="0"/>
              <a:t>}</a:t>
            </a:r>
          </a:p>
        </p:txBody>
      </p:sp>
      <p:sp>
        <p:nvSpPr>
          <p:cNvPr id="8" name="矩形 7"/>
          <p:cNvSpPr/>
          <p:nvPr/>
        </p:nvSpPr>
        <p:spPr>
          <a:xfrm>
            <a:off x="214282" y="1785926"/>
            <a:ext cx="3857652" cy="3600986"/>
          </a:xfrm>
          <a:prstGeom prst="rect">
            <a:avLst/>
          </a:prstGeom>
        </p:spPr>
        <p:txBody>
          <a:bodyPr wrap="square">
            <a:spAutoFit/>
          </a:bodyPr>
          <a:lstStyle/>
          <a:p>
            <a:pPr eaLnBrk="1" hangingPunct="1">
              <a:buNone/>
            </a:pPr>
            <a:r>
              <a:rPr lang="en-US" altLang="zh-CN" sz="1600" dirty="0" smtClean="0"/>
              <a:t>#include &lt;</a:t>
            </a:r>
            <a:r>
              <a:rPr lang="en-US" altLang="zh-CN" sz="1600" dirty="0" err="1" smtClean="0"/>
              <a:t>iostream</a:t>
            </a:r>
            <a:r>
              <a:rPr lang="en-US" altLang="zh-CN" sz="1600" dirty="0" smtClean="0"/>
              <a:t>&gt;</a:t>
            </a:r>
          </a:p>
          <a:p>
            <a:pPr eaLnBrk="1" hangingPunct="1">
              <a:buNone/>
            </a:pPr>
            <a:r>
              <a:rPr lang="en-US" altLang="zh-CN" sz="1600" dirty="0" smtClean="0"/>
              <a:t>using namespace std ;</a:t>
            </a:r>
          </a:p>
          <a:p>
            <a:pPr eaLnBrk="1" hangingPunct="1">
              <a:buNone/>
            </a:pPr>
            <a:r>
              <a:rPr lang="en-US" altLang="zh-CN" sz="1600" dirty="0" smtClean="0"/>
              <a:t>namespace s1 </a:t>
            </a:r>
          </a:p>
          <a:p>
            <a:pPr eaLnBrk="1" hangingPunct="1">
              <a:buNone/>
            </a:pPr>
            <a:r>
              <a:rPr lang="en-US" altLang="zh-CN" sz="1600" dirty="0" smtClean="0"/>
              <a:t>{    void greeting()</a:t>
            </a:r>
          </a:p>
          <a:p>
            <a:pPr eaLnBrk="1" hangingPunct="1">
              <a:buNone/>
            </a:pPr>
            <a:r>
              <a:rPr lang="en-US" altLang="zh-CN" sz="1600" dirty="0" smtClean="0"/>
              <a:t>    { </a:t>
            </a:r>
            <a:r>
              <a:rPr lang="en-US" altLang="zh-CN" sz="1600" dirty="0" err="1" smtClean="0"/>
              <a:t>cout</a:t>
            </a:r>
            <a:r>
              <a:rPr lang="en-US" altLang="zh-CN" sz="1600" dirty="0" smtClean="0"/>
              <a:t>&lt;&lt;"Hello from s1.\n" ;    }</a:t>
            </a:r>
          </a:p>
          <a:p>
            <a:pPr eaLnBrk="1" hangingPunct="1">
              <a:buNone/>
            </a:pPr>
            <a:r>
              <a:rPr lang="en-US" altLang="zh-CN" sz="1600" dirty="0" smtClean="0"/>
              <a:t>}</a:t>
            </a:r>
          </a:p>
          <a:p>
            <a:pPr eaLnBrk="1" hangingPunct="1">
              <a:buNone/>
            </a:pPr>
            <a:r>
              <a:rPr lang="en-US" altLang="zh-CN" sz="1600" dirty="0" smtClean="0"/>
              <a:t>namespace s2 </a:t>
            </a:r>
          </a:p>
          <a:p>
            <a:pPr eaLnBrk="1" hangingPunct="1">
              <a:buNone/>
            </a:pPr>
            <a:r>
              <a:rPr lang="en-US" altLang="zh-CN" sz="1600" dirty="0" smtClean="0"/>
              <a:t>{    void greeting()</a:t>
            </a:r>
          </a:p>
          <a:p>
            <a:pPr eaLnBrk="1" hangingPunct="1">
              <a:buNone/>
            </a:pPr>
            <a:r>
              <a:rPr lang="en-US" altLang="zh-CN" sz="1600" dirty="0" smtClean="0"/>
              <a:t>    { </a:t>
            </a:r>
            <a:r>
              <a:rPr lang="en-US" altLang="zh-CN" sz="1600" dirty="0" err="1" smtClean="0"/>
              <a:t>cout</a:t>
            </a:r>
            <a:r>
              <a:rPr lang="en-US" altLang="zh-CN" sz="1600" dirty="0" smtClean="0"/>
              <a:t>&lt;&lt;"Greetings from s2.\n" ;  }</a:t>
            </a:r>
          </a:p>
          <a:p>
            <a:pPr eaLnBrk="1" hangingPunct="1">
              <a:buNone/>
            </a:pPr>
            <a:r>
              <a:rPr lang="en-US" altLang="zh-CN" sz="1600" dirty="0" smtClean="0"/>
              <a:t>}</a:t>
            </a:r>
          </a:p>
          <a:p>
            <a:pPr eaLnBrk="1" hangingPunct="1">
              <a:buNone/>
            </a:pPr>
            <a:r>
              <a:rPr lang="en-US" altLang="zh-CN" sz="1600" dirty="0" smtClean="0"/>
              <a:t>void </a:t>
            </a:r>
            <a:r>
              <a:rPr lang="en-US" altLang="zh-CN" sz="1600" dirty="0" err="1" smtClean="0"/>
              <a:t>big_greeting</a:t>
            </a:r>
            <a:r>
              <a:rPr lang="en-US" altLang="zh-CN" sz="1600" dirty="0" smtClean="0"/>
              <a:t>()</a:t>
            </a:r>
          </a:p>
          <a:p>
            <a:pPr eaLnBrk="1" hangingPunct="1">
              <a:buNone/>
            </a:pPr>
            <a:r>
              <a:rPr lang="en-US" altLang="zh-CN" sz="1600" dirty="0" smtClean="0"/>
              <a:t>{    </a:t>
            </a:r>
            <a:r>
              <a:rPr lang="en-US" altLang="zh-CN" sz="1600" dirty="0" err="1" smtClean="0"/>
              <a:t>cout</a:t>
            </a:r>
            <a:r>
              <a:rPr lang="en-US" altLang="zh-CN" sz="1600" dirty="0" smtClean="0"/>
              <a:t>&lt;&lt;"A Big Global Hello!\n" ;  }</a:t>
            </a:r>
            <a:endParaRPr lang="en-US" altLang="zh-CN" sz="2000" dirty="0" smtClean="0"/>
          </a:p>
          <a:p>
            <a:pPr marL="365760" indent="-256032" eaLnBrk="1" fontAlgn="auto" hangingPunct="1">
              <a:lnSpc>
                <a:spcPct val="90000"/>
              </a:lnSpc>
              <a:spcAft>
                <a:spcPts val="0"/>
              </a:spcAft>
              <a:buFontTx/>
              <a:buNone/>
              <a:defRPr/>
            </a:pPr>
            <a:endParaRPr lang="en-US" altLang="zh-CN" sz="2000" dirty="0" smtClean="0"/>
          </a:p>
          <a:p>
            <a:pPr marL="365760" indent="-256032" eaLnBrk="1" fontAlgn="auto" hangingPunct="1">
              <a:lnSpc>
                <a:spcPct val="90000"/>
              </a:lnSpc>
              <a:spcAft>
                <a:spcPts val="0"/>
              </a:spcAft>
              <a:buFontTx/>
              <a:buNone/>
              <a:defRPr/>
            </a:pPr>
            <a:endParaRPr lang="en-US" altLang="zh-C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2627</TotalTime>
  <Words>2249</Words>
  <Application>Microsoft Office PowerPoint</Application>
  <PresentationFormat>全屏显示(4:3)</PresentationFormat>
  <Paragraphs>323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聚合</vt:lpstr>
      <vt:lpstr>上节复习</vt:lpstr>
      <vt:lpstr>程序讲解</vt:lpstr>
      <vt:lpstr>程序讲解</vt:lpstr>
      <vt:lpstr>程序讲解</vt:lpstr>
      <vt:lpstr>程序讲解</vt:lpstr>
      <vt:lpstr>程序讲解</vt:lpstr>
      <vt:lpstr>6.类的程序结构</vt:lpstr>
      <vt:lpstr>6.类的程序结构</vt:lpstr>
      <vt:lpstr>6.类的程序结构</vt:lpstr>
      <vt:lpstr>面向对象程序设计</vt:lpstr>
      <vt:lpstr>本章主要内容</vt:lpstr>
      <vt:lpstr>1.构造函数的引入</vt:lpstr>
      <vt:lpstr>1.构造函数的引入</vt:lpstr>
      <vt:lpstr>1.构造函数的引入</vt:lpstr>
      <vt:lpstr>1.构造函数的引入</vt:lpstr>
      <vt:lpstr>1.构造函数的引入</vt:lpstr>
      <vt:lpstr>2.构造函数的基础用法</vt:lpstr>
      <vt:lpstr>2.构造函数的基础用法</vt:lpstr>
      <vt:lpstr>2.构造函数的基础用法</vt:lpstr>
      <vt:lpstr>2.构造函数的基础用法</vt:lpstr>
      <vt:lpstr>2.构造函数的基础用法</vt:lpstr>
      <vt:lpstr>2.构造函数的基础用法</vt:lpstr>
      <vt:lpstr>3.析构函数</vt:lpstr>
      <vt:lpstr>3.析构函数</vt:lpstr>
      <vt:lpstr>3.析构函数</vt:lpstr>
      <vt:lpstr>3.析构函数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Chinese User</cp:lastModifiedBy>
  <cp:revision>369</cp:revision>
  <dcterms:created xsi:type="dcterms:W3CDTF">2015-01-19T08:02:15Z</dcterms:created>
  <dcterms:modified xsi:type="dcterms:W3CDTF">2018-04-02T02:50:35Z</dcterms:modified>
</cp:coreProperties>
</file>