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3"/>
  </p:notesMasterIdLst>
  <p:handoutMasterIdLst>
    <p:handoutMasterId r:id="rId24"/>
  </p:handoutMasterIdLst>
  <p:sldIdLst>
    <p:sldId id="690" r:id="rId2"/>
    <p:sldId id="688" r:id="rId3"/>
    <p:sldId id="708" r:id="rId4"/>
    <p:sldId id="706" r:id="rId5"/>
    <p:sldId id="710" r:id="rId6"/>
    <p:sldId id="711" r:id="rId7"/>
    <p:sldId id="709" r:id="rId8"/>
    <p:sldId id="692" r:id="rId9"/>
    <p:sldId id="693" r:id="rId10"/>
    <p:sldId id="694" r:id="rId11"/>
    <p:sldId id="696" r:id="rId12"/>
    <p:sldId id="697" r:id="rId13"/>
    <p:sldId id="712" r:id="rId14"/>
    <p:sldId id="713" r:id="rId15"/>
    <p:sldId id="698" r:id="rId16"/>
    <p:sldId id="699" r:id="rId17"/>
    <p:sldId id="700" r:id="rId18"/>
    <p:sldId id="701" r:id="rId19"/>
    <p:sldId id="702" r:id="rId20"/>
    <p:sldId id="703" r:id="rId21"/>
    <p:sldId id="70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71" autoAdjust="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1800" dirty="0" smtClean="0"/>
              <a:t>堆：要触发类对象的构造与析构，要使用</a:t>
            </a:r>
            <a:r>
              <a:rPr lang="en-US" altLang="zh-CN" sz="1800" dirty="0" smtClean="0"/>
              <a:t>new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delete</a:t>
            </a:r>
            <a:endParaRPr lang="en-US" altLang="zh-CN" sz="1800" dirty="0" smtClean="0"/>
          </a:p>
          <a:p>
            <a:r>
              <a:rPr lang="zh-CN" altLang="en-US" sz="1800" dirty="0" smtClean="0"/>
              <a:t>拷贝</a:t>
            </a:r>
            <a:r>
              <a:rPr lang="zh-CN" altLang="en-US" sz="1800" dirty="0" smtClean="0"/>
              <a:t>构造函数，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提供的一种对已有对象进行复制的方法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函数名和类名相同，只有一个参数，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参数格式：类名</a:t>
            </a:r>
            <a:r>
              <a:rPr lang="en-US" altLang="zh-CN" sz="1600" dirty="0" smtClean="0">
                <a:solidFill>
                  <a:srgbClr val="FF0000"/>
                </a:solidFill>
              </a:rPr>
              <a:t> &amp; </a:t>
            </a:r>
            <a:r>
              <a:rPr lang="zh-CN" altLang="en-US" sz="1600" dirty="0" smtClean="0">
                <a:solidFill>
                  <a:srgbClr val="FF0000"/>
                </a:solidFill>
              </a:rPr>
              <a:t>引用名，</a:t>
            </a:r>
            <a:r>
              <a:rPr lang="zh-CN" altLang="en-US" sz="1600" dirty="0" smtClean="0"/>
              <a:t>无返回值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拷贝构造函数的应用场景：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用一个已有的对象来初始化另一个同类的对象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类对象作为函数参数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类对象作为函数返回值</a:t>
            </a:r>
            <a:endParaRPr lang="en-US" altLang="zh-CN" sz="1600" dirty="0" smtClean="0"/>
          </a:p>
          <a:p>
            <a:r>
              <a:rPr lang="zh-CN" altLang="en-US" sz="1800" dirty="0" smtClean="0"/>
              <a:t>浅拷贝：对象数据的直接复制</a:t>
            </a:r>
            <a:endParaRPr lang="en-US" altLang="zh-CN" sz="1800" dirty="0" smtClean="0"/>
          </a:p>
          <a:p>
            <a:r>
              <a:rPr lang="zh-CN" altLang="en-US" sz="1800" dirty="0" smtClean="0"/>
              <a:t>浅拷贝引发的问题的两条件：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当数据成员是指针，且在构造函数为它动态分配空间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 smtClean="0"/>
              <a:t>在</a:t>
            </a:r>
            <a:r>
              <a:rPr lang="zh-CN" altLang="en-US" sz="1600" dirty="0" smtClean="0"/>
              <a:t>拷贝</a:t>
            </a:r>
            <a:r>
              <a:rPr lang="zh-CN" altLang="en-US" sz="1600" dirty="0" smtClean="0"/>
              <a:t>构造中没有动态分配</a:t>
            </a:r>
            <a:r>
              <a:rPr lang="zh-CN" altLang="en-US" sz="1600" dirty="0" smtClean="0"/>
              <a:t>空间</a:t>
            </a:r>
            <a:r>
              <a:rPr lang="zh-CN" altLang="en-US" sz="1600" dirty="0" smtClean="0"/>
              <a:t>，将可能</a:t>
            </a:r>
            <a:r>
              <a:rPr lang="zh-CN" altLang="en-US" sz="1600" dirty="0" smtClean="0"/>
              <a:t>引发</a:t>
            </a:r>
            <a:r>
              <a:rPr lang="zh-CN" altLang="en-US" sz="1600" dirty="0" smtClean="0"/>
              <a:t>错误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深拷贝示例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class Person{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Person(char* </a:t>
            </a:r>
            <a:r>
              <a:rPr lang="en-US" altLang="zh-CN" sz="1400" dirty="0" err="1" smtClean="0"/>
              <a:t>pN</a:t>
            </a:r>
            <a:r>
              <a:rPr lang="en-US" altLang="zh-CN" sz="1400" dirty="0" smtClean="0"/>
              <a:t>) //</a:t>
            </a:r>
            <a:r>
              <a:rPr lang="zh-CN" altLang="en-US" sz="1400" dirty="0" smtClean="0"/>
              <a:t>构造函数</a:t>
            </a:r>
            <a:endParaRPr lang="en-US" altLang="zh-CN" sz="14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&lt;&lt;"Constructing " &lt;&lt;</a:t>
            </a:r>
            <a:r>
              <a:rPr lang="en-US" altLang="zh-CN" sz="1400" dirty="0" err="1" smtClean="0"/>
              <a:t>pN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=new char[</a:t>
            </a:r>
            <a:r>
              <a:rPr lang="en-US" altLang="zh-CN" sz="1400" dirty="0" err="1" smtClean="0"/>
              <a:t>strlen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pN</a:t>
            </a:r>
            <a:r>
              <a:rPr lang="en-US" altLang="zh-CN" sz="1400" dirty="0" smtClean="0"/>
              <a:t>)+1];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if(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!=0)      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pName,pN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Person(Person&amp; p) //</a:t>
            </a:r>
            <a:r>
              <a:rPr lang="zh-CN" altLang="en-US" sz="1400" smtClean="0"/>
              <a:t>拷贝构造函数</a:t>
            </a:r>
            <a:endParaRPr lang="en-US" altLang="zh-CN" sz="14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{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&lt;&lt;"Copying " &lt;&lt;</a:t>
            </a:r>
            <a:r>
              <a:rPr lang="en-US" altLang="zh-CN" sz="1400" dirty="0" err="1" smtClean="0"/>
              <a:t>p.pName</a:t>
            </a:r>
            <a:r>
              <a:rPr lang="en-US" altLang="zh-CN" sz="1400" dirty="0" smtClean="0"/>
              <a:t> &lt;&lt;" into its own block\n"; 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=new char[</a:t>
            </a:r>
            <a:r>
              <a:rPr lang="en-US" altLang="zh-CN" sz="1400" dirty="0" err="1" smtClean="0"/>
              <a:t>strlen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p.pName</a:t>
            </a:r>
            <a:r>
              <a:rPr lang="en-US" altLang="zh-CN" sz="1400" dirty="0" smtClean="0"/>
              <a:t>)+1];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if(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!=0)     </a:t>
            </a:r>
            <a:r>
              <a:rPr lang="en-US" altLang="zh-CN" sz="1400" dirty="0" err="1" smtClean="0"/>
              <a:t>strcpy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pName,p.pName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~Person()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{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&lt;&lt;"Destructing “ &lt;&lt;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 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   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[0]='\0';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delete </a:t>
            </a:r>
            <a:r>
              <a:rPr lang="en-US" altLang="zh-CN" sz="1400" dirty="0" err="1" smtClean="0"/>
              <a:t>pName</a:t>
            </a:r>
            <a:r>
              <a:rPr lang="en-US" altLang="zh-CN" sz="14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 protected: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char*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pName</a:t>
            </a:r>
            <a:r>
              <a:rPr lang="en-US" altLang="zh-CN" sz="14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14942" y="571480"/>
            <a:ext cx="371477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void main()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Person p1("Randy");</a:t>
            </a:r>
          </a:p>
          <a:p>
            <a:r>
              <a:rPr lang="en-US" altLang="zh-CN" sz="1400" dirty="0" smtClean="0"/>
              <a:t>  Person p2=p1;  //</a:t>
            </a:r>
            <a:r>
              <a:rPr lang="zh-CN" altLang="en-US" sz="1400" dirty="0" smtClean="0"/>
              <a:t>即</a:t>
            </a:r>
            <a:r>
              <a:rPr lang="en-US" altLang="zh-CN" sz="1400" dirty="0" smtClean="0"/>
              <a:t>Person p2(p1);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运行结果</a:t>
            </a:r>
            <a:endParaRPr lang="en-US" altLang="zh-CN" sz="1400" dirty="0" smtClean="0"/>
          </a:p>
          <a:p>
            <a:r>
              <a:rPr lang="en-US" altLang="zh-CN" sz="1400" dirty="0" smtClean="0"/>
              <a:t>Constructing Randy</a:t>
            </a:r>
          </a:p>
          <a:p>
            <a:r>
              <a:rPr lang="en-US" altLang="zh-CN" sz="1400" dirty="0" smtClean="0"/>
              <a:t>Copying Randy into its own block</a:t>
            </a:r>
          </a:p>
          <a:p>
            <a:r>
              <a:rPr lang="en-US" altLang="zh-CN" sz="1400" dirty="0" smtClean="0"/>
              <a:t>Destructing Randy</a:t>
            </a:r>
          </a:p>
          <a:p>
            <a:r>
              <a:rPr lang="en-US" altLang="zh-CN" sz="1400" dirty="0" smtClean="0"/>
              <a:t>Destructing Randy</a:t>
            </a:r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000108"/>
            <a:ext cx="8429684" cy="535785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综合示例，设置软件最大拷贝次数防盗版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42852"/>
            <a:ext cx="3857652" cy="51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38763"/>
            <a:ext cx="3643338" cy="33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28736"/>
            <a:ext cx="37574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532054"/>
            <a:ext cx="5143504" cy="132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000108"/>
            <a:ext cx="8429684" cy="535785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综合示例，设置软件最大拷贝次数防盗版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37574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786" y="0"/>
            <a:ext cx="3786214" cy="509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09186"/>
            <a:ext cx="3714744" cy="334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7120" y="5572116"/>
            <a:ext cx="51868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1142984"/>
            <a:ext cx="8429684" cy="535785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从深拷贝引申：复合类的数据指针成员如何初始化？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当</a:t>
            </a:r>
            <a:r>
              <a:rPr lang="zh-CN" altLang="en-US" sz="1800" dirty="0" smtClean="0">
                <a:solidFill>
                  <a:srgbClr val="FF0000"/>
                </a:solidFill>
              </a:rPr>
              <a:t>类的数据成员是一个类对象指针，如何在构造函数中初始化？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无法使用冒号来初始化，因为类对象指针还没有分配空间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43372" y="0"/>
            <a:ext cx="3357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}</a:t>
            </a:r>
            <a:endParaRPr lang="en-US" altLang="zh-CN" sz="16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357430"/>
            <a:ext cx="3857652" cy="345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1142984"/>
            <a:ext cx="8429684" cy="5357850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复合</a:t>
            </a:r>
            <a:r>
              <a:rPr lang="zh-CN" altLang="en-US" sz="2000" dirty="0" smtClean="0"/>
              <a:t>类的数据指针成员如何初始化？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当</a:t>
            </a:r>
            <a:r>
              <a:rPr lang="zh-CN" altLang="en-US" sz="1800" dirty="0" smtClean="0">
                <a:solidFill>
                  <a:srgbClr val="FF0000"/>
                </a:solidFill>
              </a:rPr>
              <a:t>类的数据成员是一个类对象指针，如何在构造函数中初始化？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00"/>
                </a:solidFill>
              </a:rPr>
              <a:t>只能</a:t>
            </a:r>
            <a:r>
              <a:rPr lang="zh-CN" altLang="en-US" sz="1800" dirty="0" smtClean="0">
                <a:solidFill>
                  <a:srgbClr val="FF0000"/>
                </a:solidFill>
              </a:rPr>
              <a:t>在构造函数中先分配空间，再用对象赋值或参数赋值的方法。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ts val="288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43372" y="0"/>
            <a:ext cx="3357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}</a:t>
            </a:r>
            <a:endParaRPr lang="en-US" altLang="zh-CN" sz="16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3143272" cy="43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265" y="2428868"/>
            <a:ext cx="435222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当函数返回值是对象时，要创建一个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临时对象</a:t>
            </a:r>
            <a:r>
              <a:rPr lang="zh-CN" altLang="en-US" sz="2000" dirty="0" smtClean="0"/>
              <a:t>来存放返回的对象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Student 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()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……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smtClean="0"/>
              <a:t>Student </a:t>
            </a:r>
            <a:r>
              <a:rPr lang="en-US" altLang="zh-CN" sz="1600" dirty="0" smtClean="0"/>
              <a:t>ms(“Randy”);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return ms;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fn</a:t>
            </a:r>
            <a:r>
              <a:rPr lang="en-US" altLang="zh-CN" sz="1600" dirty="0" smtClean="0"/>
              <a:t>(); //</a:t>
            </a:r>
            <a:r>
              <a:rPr lang="zh-CN" altLang="en-US" sz="1600" dirty="0" smtClean="0"/>
              <a:t>可以通过，但返回值会丢失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 smtClean="0"/>
              <a:t>Student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()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用一个对象接收返回值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会调用拷贝构造函数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要注意浅拷贝可能引发的问题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各种对象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061" y="2000240"/>
            <a:ext cx="426493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286116" y="5643578"/>
            <a:ext cx="5143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b="1" dirty="0" smtClean="0"/>
              <a:t>临时对象的生命周期是创建它的外部表达式的范围。例如上述代码，临时对象有效期就是</a:t>
            </a:r>
            <a:r>
              <a:rPr lang="en-US" altLang="zh-CN" sz="1600" b="1" dirty="0" err="1" smtClean="0"/>
              <a:t>obj</a:t>
            </a:r>
            <a:r>
              <a:rPr lang="en-US" altLang="zh-CN" sz="1600" b="1" dirty="0" smtClean="0"/>
              <a:t> = </a:t>
            </a:r>
            <a:r>
              <a:rPr lang="en-US" altLang="zh-CN" sz="1600" b="1" dirty="0" err="1" smtClean="0"/>
              <a:t>Func</a:t>
            </a:r>
            <a:r>
              <a:rPr lang="en-US" altLang="zh-CN" sz="1600" b="1" dirty="0" smtClean="0"/>
              <a:t>();</a:t>
            </a:r>
            <a:r>
              <a:rPr lang="zh-CN" altLang="en-US" sz="1600" b="1" dirty="0" smtClean="0"/>
              <a:t>这一行语句，当执行到分号，临时对象就被析构。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临时对象的错误示例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Student&amp; fn()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……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Stuedent</a:t>
            </a:r>
            <a:r>
              <a:rPr lang="en-US" altLang="zh-CN" sz="1600" dirty="0" smtClean="0"/>
              <a:t> s1(“Randy”);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return s1;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main()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Student &amp;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 = fn(); </a:t>
            </a:r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//</a:t>
            </a:r>
            <a:r>
              <a:rPr lang="zh-CN" altLang="en-US" sz="1600" dirty="0" smtClean="0"/>
              <a:t>后面使用</a:t>
            </a:r>
            <a:r>
              <a:rPr lang="en-US" altLang="zh-CN" sz="1600" dirty="0" err="1" smtClean="0"/>
              <a:t>obj</a:t>
            </a:r>
            <a:r>
              <a:rPr lang="zh-CN" altLang="en-US" sz="1600" dirty="0" smtClean="0"/>
              <a:t>的任何代码都是错误的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//</a:t>
            </a:r>
            <a:r>
              <a:rPr lang="zh-CN" altLang="en-US" sz="1600" dirty="0" smtClean="0"/>
              <a:t>因为</a:t>
            </a:r>
            <a:r>
              <a:rPr lang="en-US" altLang="zh-CN" sz="1600" dirty="0" err="1" smtClean="0"/>
              <a:t>obj</a:t>
            </a:r>
            <a:r>
              <a:rPr lang="zh-CN" altLang="en-US" sz="1600" dirty="0" smtClean="0"/>
              <a:t>是对</a:t>
            </a:r>
            <a:r>
              <a:rPr lang="en-US" altLang="zh-CN" sz="1600" dirty="0" smtClean="0"/>
              <a:t>fn</a:t>
            </a:r>
            <a:r>
              <a:rPr lang="zh-CN" altLang="en-US" sz="1600" dirty="0" smtClean="0"/>
              <a:t>函数返回对象的引用，但是该对象在这一行语句已经被析构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各种对象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无名对象，当直接调用构造函数会产生无名对象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Student{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Student(char* 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=“no name”)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{……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……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 fn()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</a:t>
            </a:r>
            <a:r>
              <a:rPr lang="en-US" altLang="zh-CN" sz="1600" dirty="0" err="1" smtClean="0"/>
              <a:t>Stuedent</a:t>
            </a:r>
            <a:r>
              <a:rPr lang="en-US" altLang="zh-CN" sz="1600" dirty="0" smtClean="0"/>
              <a:t>(“Randy”); //</a:t>
            </a:r>
            <a:r>
              <a:rPr lang="zh-CN" altLang="en-US" sz="1600" dirty="0" smtClean="0"/>
              <a:t>创建了一个无名对象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……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各种对象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无名对象并非全是错误，以下是无名对象的三种应用场景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Student{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Student(char* 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="no name”)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{……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……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 fn(Student &amp;s) {……}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</a:t>
            </a:r>
            <a:r>
              <a:rPr lang="zh-CN" altLang="en-US" sz="1600" dirty="0" smtClean="0"/>
              <a:t>（）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Student &amp;refs = Student(“Randy”);  //</a:t>
            </a:r>
            <a:r>
              <a:rPr lang="zh-CN" altLang="en-US" sz="1600" dirty="0" smtClean="0"/>
              <a:t>创建一个无名对象，并赋值给一个引用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Student s = Student(“Randy”); //</a:t>
            </a:r>
            <a:r>
              <a:rPr lang="zh-CN" altLang="en-US" sz="1600" dirty="0" smtClean="0"/>
              <a:t>创建一个无名对象，并复制到一个对象中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fn ( Student(“Randy”) ) ; //</a:t>
            </a:r>
            <a:r>
              <a:rPr lang="zh-CN" altLang="en-US" sz="1600" dirty="0" smtClean="0"/>
              <a:t>创建一个无名对象，并作为实参传递给函数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//</a:t>
            </a:r>
            <a:r>
              <a:rPr lang="zh-CN" altLang="en-US" sz="1600" dirty="0" smtClean="0">
                <a:solidFill>
                  <a:srgbClr val="FF0000"/>
                </a:solidFill>
              </a:rPr>
              <a:t>后两句都要注意浅拷贝问题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各种对象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286412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类型转换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800" dirty="0" smtClean="0"/>
              <a:t>5/8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5.0/8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中执行两种不同的操作，一个是整数相除，一个是先把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转成</a:t>
            </a:r>
            <a:r>
              <a:rPr lang="en-US" altLang="zh-CN" sz="1800" dirty="0" smtClean="0"/>
              <a:t>8.0</a:t>
            </a:r>
            <a:r>
              <a:rPr lang="zh-CN" altLang="en-US" sz="1800" dirty="0" smtClean="0"/>
              <a:t>，再执行浮点数相除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对象相关的类型转换是怎样？？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Student{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Student(char* p)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……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 fn(Student &amp;s) {……}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</a:t>
            </a:r>
            <a:r>
              <a:rPr lang="zh-CN" altLang="en-US" sz="1600" dirty="0" smtClean="0"/>
              <a:t>（）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 //fn ( Student(“Randy”) ) ; </a:t>
            </a:r>
            <a:r>
              <a:rPr lang="zh-CN" altLang="en-US" sz="1600" dirty="0" smtClean="0"/>
              <a:t>正规的代码写法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fn (“Randy”) ; //</a:t>
            </a:r>
            <a:r>
              <a:rPr lang="zh-CN" altLang="en-US" sz="1600" dirty="0" smtClean="0"/>
              <a:t>执行了类型转换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上述代码中，因为</a:t>
            </a:r>
            <a:r>
              <a:rPr lang="en-US" altLang="zh-CN" sz="1600" dirty="0" smtClean="0"/>
              <a:t>Student</a:t>
            </a:r>
            <a:r>
              <a:rPr lang="zh-CN" altLang="en-US" sz="1600" dirty="0" smtClean="0"/>
              <a:t>类的构造函数已经声明了一个字符串参数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当调用函数</a:t>
            </a:r>
            <a:r>
              <a:rPr lang="en-US" altLang="zh-CN" sz="1600" dirty="0" smtClean="0"/>
              <a:t>fn</a:t>
            </a:r>
            <a:r>
              <a:rPr lang="zh-CN" altLang="en-US" sz="1600" dirty="0" smtClean="0"/>
              <a:t>并输入一个字符串时，因为</a:t>
            </a:r>
            <a:r>
              <a:rPr lang="en-US" altLang="zh-CN" sz="1600" dirty="0" smtClean="0"/>
              <a:t>fn</a:t>
            </a:r>
            <a:r>
              <a:rPr lang="zh-CN" altLang="en-US" sz="1600" dirty="0" smtClean="0"/>
              <a:t>函数的参数是一个对象，因此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会进行类型转换试探。结果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会把这句代码转成</a:t>
            </a:r>
            <a:r>
              <a:rPr lang="en-US" altLang="zh-CN" sz="1600" dirty="0" smtClean="0"/>
              <a:t>fn ( Student(“Randy”) )</a:t>
            </a:r>
            <a:r>
              <a:rPr lang="zh-CN" altLang="en-US" sz="1600" dirty="0" smtClean="0"/>
              <a:t>，予以匹配。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构造函数与类型转换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857232"/>
            <a:ext cx="2428892" cy="4429156"/>
          </a:xfrm>
        </p:spPr>
        <p:txBody>
          <a:bodyPr/>
          <a:lstStyle/>
          <a:p>
            <a:r>
              <a:rPr lang="zh-CN" altLang="en-US" sz="2000" dirty="0" smtClean="0"/>
              <a:t>定义复数类，包含无参构造、有参构造、加减运算和输出操作</a:t>
            </a:r>
            <a:endParaRPr lang="en-US" altLang="zh-CN" sz="2000" dirty="0" smtClean="0"/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本题难点在输出结果的情况分析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设计思想要考虑运算结果保存在原对象还是新对象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</a:rPr>
              <a:t>保存在原对象则运算结果无返回值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</a:rPr>
              <a:t>保存在新对象则返回一个对象</a:t>
            </a:r>
            <a:endParaRPr lang="zh-CN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r>
              <a:rPr lang="zh-CN" altLang="en-US" dirty="0" smtClean="0">
                <a:solidFill>
                  <a:srgbClr val="FF0000"/>
                </a:solidFill>
              </a:rPr>
              <a:t>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2851"/>
            <a:ext cx="3357586" cy="52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4934" y="3143248"/>
            <a:ext cx="2519066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把构造函数用来将一种类型转换成另一种类型，这是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的附加性能，但是有所限制：</a:t>
            </a:r>
            <a:endParaRPr lang="en-US" altLang="zh-CN" sz="20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en-US" altLang="zh-CN" sz="1800" dirty="0" smtClean="0"/>
              <a:t>C++</a:t>
            </a:r>
            <a:r>
              <a:rPr lang="zh-CN" altLang="en-US" sz="1800" dirty="0" smtClean="0"/>
              <a:t>只会尝试含有一个参数的构造函数</a:t>
            </a:r>
            <a:endParaRPr lang="en-US" altLang="zh-CN" sz="18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/>
              <a:t>如果有二义性，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会放弃尝试</a:t>
            </a:r>
            <a:endParaRPr lang="en-US" altLang="zh-CN" sz="18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Student{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Student(char* p)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……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Teacher{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Teacher(char* p)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……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 </a:t>
            </a:r>
            <a:r>
              <a:rPr lang="en-US" altLang="zh-CN" sz="1600" dirty="0" err="1" smtClean="0"/>
              <a:t>addCourse</a:t>
            </a:r>
            <a:r>
              <a:rPr lang="en-US" altLang="zh-CN" sz="1600" dirty="0" smtClean="0"/>
              <a:t>(Student &amp;s) {……}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 </a:t>
            </a:r>
            <a:r>
              <a:rPr lang="en-US" altLang="zh-CN" sz="1600" dirty="0" err="1" smtClean="0"/>
              <a:t>addCourse</a:t>
            </a:r>
            <a:r>
              <a:rPr lang="en-US" altLang="zh-CN" sz="1600" dirty="0" smtClean="0"/>
              <a:t>(Teacher &amp;t) {……}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构造函数与类型转换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34"/>
            <a:ext cx="45720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void main</a:t>
            </a:r>
            <a:r>
              <a:rPr lang="zh-CN" altLang="en-US" sz="1600" dirty="0" smtClean="0"/>
              <a:t>（）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 </a:t>
            </a:r>
            <a:r>
              <a:rPr lang="en-US" altLang="zh-CN" sz="1600" dirty="0" err="1" smtClean="0"/>
              <a:t>addCourse</a:t>
            </a:r>
            <a:r>
              <a:rPr lang="en-US" altLang="zh-CN" sz="1600" dirty="0" smtClean="0"/>
              <a:t> (“Randy”) ; //</a:t>
            </a:r>
            <a:r>
              <a:rPr lang="zh-CN" altLang="en-US" sz="1600" dirty="0" smtClean="0"/>
              <a:t>有二义性，</a:t>
            </a:r>
            <a:r>
              <a:rPr lang="en-US" altLang="zh-CN" sz="1600" dirty="0" smtClean="0"/>
              <a:t>error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en-US" altLang="zh-CN" sz="1600" dirty="0" err="1" smtClean="0"/>
              <a:t>addCourse</a:t>
            </a:r>
            <a:r>
              <a:rPr lang="zh-CN" altLang="en-US" sz="1600" dirty="0" smtClean="0"/>
              <a:t>是函数重载，因为两个类的构造函数都是包含一个字符串参数，不知道调用哪个类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改正为 </a:t>
            </a:r>
            <a:r>
              <a:rPr lang="en-US" altLang="zh-CN" sz="1600" dirty="0" err="1" smtClean="0"/>
              <a:t>addCourse</a:t>
            </a:r>
            <a:r>
              <a:rPr lang="en-US" altLang="zh-CN" sz="1600" dirty="0" smtClean="0"/>
              <a:t> (Teacher(“Randy”))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拷贝构造的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如何在主函数中触发拷贝构造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在什么条件下要使用深拷贝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拷贝构造</a:t>
            </a:r>
            <a:r>
              <a:rPr lang="zh-CN" altLang="en-US" dirty="0" smtClean="0"/>
              <a:t>的主要编程点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18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857232"/>
            <a:ext cx="2428892" cy="4429156"/>
          </a:xfrm>
        </p:spPr>
        <p:txBody>
          <a:bodyPr/>
          <a:lstStyle/>
          <a:p>
            <a:r>
              <a:rPr lang="zh-CN" altLang="en-US" sz="2000" dirty="0" smtClean="0"/>
              <a:t>定义复数类，包含无参构造、有参构造、加减运算和输出操作</a:t>
            </a:r>
            <a:endParaRPr lang="en-US" altLang="zh-CN" sz="2000" dirty="0" smtClean="0"/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本题难点在输出结果的情况分析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设计思想要考虑运算结果保存在原对象还是新对象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</a:rPr>
              <a:t>保存在原对象则运算结果无返回值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 smtClean="0">
                <a:solidFill>
                  <a:srgbClr val="FF0000"/>
                </a:solidFill>
              </a:rPr>
              <a:t>保存在新对象则返回一个对象</a:t>
            </a:r>
            <a:endParaRPr lang="zh-CN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r>
              <a:rPr lang="zh-CN" altLang="en-US" dirty="0" smtClean="0">
                <a:solidFill>
                  <a:srgbClr val="FF0000"/>
                </a:solidFill>
              </a:rPr>
              <a:t>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42851"/>
            <a:ext cx="3286148" cy="611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1553" y="3000373"/>
            <a:ext cx="3072447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85794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定义一</a:t>
            </a:r>
            <a:r>
              <a:rPr lang="zh-CN" altLang="en-US" sz="1800" dirty="0" smtClean="0"/>
              <a:t>个账户类，实现手机取款，实现对象数组的创建、查找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难点</a:t>
            </a:r>
            <a:r>
              <a:rPr lang="en-US" altLang="zh-CN" sz="1600" dirty="0" smtClean="0">
                <a:solidFill>
                  <a:srgbClr val="FF0000"/>
                </a:solidFill>
              </a:rPr>
              <a:t>1. </a:t>
            </a:r>
            <a:r>
              <a:rPr lang="zh-CN" altLang="en-US" sz="1600" dirty="0" smtClean="0">
                <a:solidFill>
                  <a:srgbClr val="FF0000"/>
                </a:solidFill>
              </a:rPr>
              <a:t>对象数组的创建和查找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难点</a:t>
            </a:r>
            <a:r>
              <a:rPr lang="en-US" altLang="zh-CN" sz="1600" dirty="0" smtClean="0">
                <a:solidFill>
                  <a:srgbClr val="FF0000"/>
                </a:solidFill>
              </a:rPr>
              <a:t>2. </a:t>
            </a:r>
            <a:r>
              <a:rPr lang="zh-CN" altLang="en-US" sz="1600" dirty="0" smtClean="0">
                <a:solidFill>
                  <a:srgbClr val="FF0000"/>
                </a:solidFill>
              </a:rPr>
              <a:t>主</a:t>
            </a:r>
            <a:r>
              <a:rPr lang="zh-CN" altLang="en-US" sz="1600" dirty="0" smtClean="0">
                <a:solidFill>
                  <a:srgbClr val="FF0000"/>
                </a:solidFill>
              </a:rPr>
              <a:t>函数的控制流程要写</a:t>
            </a:r>
            <a:r>
              <a:rPr lang="zh-CN" altLang="en-US" sz="1600" dirty="0" smtClean="0">
                <a:solidFill>
                  <a:srgbClr val="FF0000"/>
                </a:solidFill>
              </a:rPr>
              <a:t>清楚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设计思想：因为有对象数组类中要有</a:t>
            </a:r>
            <a:r>
              <a:rPr lang="en-US" altLang="zh-CN" sz="1600" dirty="0" smtClean="0">
                <a:solidFill>
                  <a:srgbClr val="FF0000"/>
                </a:solidFill>
              </a:rPr>
              <a:t>set</a:t>
            </a:r>
            <a:r>
              <a:rPr lang="zh-CN" altLang="en-US" sz="1600" dirty="0" smtClean="0">
                <a:solidFill>
                  <a:srgbClr val="FF0000"/>
                </a:solidFill>
              </a:rPr>
              <a:t>方法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35242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95275"/>
            <a:ext cx="3609975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85794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定义一</a:t>
            </a:r>
            <a:r>
              <a:rPr lang="zh-CN" altLang="en-US" sz="1800" dirty="0" smtClean="0"/>
              <a:t>个账户类，实现手机取款，实现对象数组的创建、查找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把主</a:t>
            </a:r>
            <a:r>
              <a:rPr lang="zh-CN" altLang="en-US" sz="1600" dirty="0" smtClean="0">
                <a:solidFill>
                  <a:srgbClr val="FF0000"/>
                </a:solidFill>
              </a:rPr>
              <a:t>函数的控制</a:t>
            </a:r>
            <a:r>
              <a:rPr lang="zh-CN" altLang="en-US" sz="1600" dirty="0" smtClean="0">
                <a:solidFill>
                  <a:srgbClr val="FF0000"/>
                </a:solidFill>
              </a:rPr>
              <a:t>流程封装到一个操作类中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40100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775" y="2786058"/>
            <a:ext cx="2943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71678"/>
            <a:ext cx="2505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85794"/>
            <a:ext cx="8286808" cy="642942"/>
          </a:xfrm>
        </p:spPr>
        <p:txBody>
          <a:bodyPr/>
          <a:lstStyle/>
          <a:p>
            <a:r>
              <a:rPr lang="zh-CN" altLang="en-US" sz="1800" dirty="0" smtClean="0"/>
              <a:t>定义一</a:t>
            </a:r>
            <a:r>
              <a:rPr lang="zh-CN" altLang="en-US" sz="1800" dirty="0" smtClean="0"/>
              <a:t>个日期类和一个</a:t>
            </a:r>
            <a:r>
              <a:rPr lang="en-US" altLang="zh-CN" sz="1800" dirty="0" smtClean="0"/>
              <a:t>VIP</a:t>
            </a:r>
            <a:r>
              <a:rPr lang="zh-CN" altLang="en-US" sz="1800" dirty="0" smtClean="0"/>
              <a:t>类，实现会员生日折扣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难点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：复合类的构造函数实现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难点</a:t>
            </a:r>
            <a:r>
              <a:rPr lang="en-US" altLang="zh-CN" sz="1600" dirty="0" smtClean="0">
                <a:solidFill>
                  <a:srgbClr val="FF0000"/>
                </a:solidFill>
              </a:rPr>
              <a:t>2：</a:t>
            </a:r>
            <a:r>
              <a:rPr lang="zh-CN" altLang="en-US" sz="1600" dirty="0" smtClean="0">
                <a:solidFill>
                  <a:srgbClr val="FF0000"/>
                </a:solidFill>
              </a:rPr>
              <a:t>因为要访问另一个类对象数据，要有</a:t>
            </a:r>
            <a:r>
              <a:rPr lang="en-US" altLang="zh-CN" sz="1600" dirty="0" smtClean="0">
                <a:solidFill>
                  <a:srgbClr val="FF0000"/>
                </a:solidFill>
              </a:rPr>
              <a:t>get</a:t>
            </a:r>
            <a:r>
              <a:rPr lang="zh-CN" altLang="en-US" sz="1600" dirty="0" smtClean="0">
                <a:solidFill>
                  <a:srgbClr val="FF0000"/>
                </a:solidFill>
              </a:rPr>
              <a:t>方法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42852"/>
            <a:ext cx="29337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00237"/>
            <a:ext cx="58864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406" y="857232"/>
            <a:ext cx="8286808" cy="857256"/>
          </a:xfrm>
        </p:spPr>
        <p:txBody>
          <a:bodyPr/>
          <a:lstStyle/>
          <a:p>
            <a:r>
              <a:rPr lang="zh-CN" altLang="en-US" sz="1800" dirty="0" smtClean="0"/>
              <a:t>定义一个电话号码类</a:t>
            </a:r>
            <a:r>
              <a:rPr lang="en-US" altLang="zh-CN" sz="1800" dirty="0" err="1" smtClean="0"/>
              <a:t>CTelNumber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包含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个字符指针数据成员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以及构造、析构、打印及拷贝构造函数。字符</a:t>
            </a:r>
            <a:r>
              <a:rPr lang="zh-CN" altLang="en-US" sz="1800" dirty="0" smtClean="0"/>
              <a:t>指针用于保存电话号码，拷贝构造实现升级</a:t>
            </a:r>
            <a:endParaRPr lang="en-US" altLang="zh-CN" sz="18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难点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</a:rPr>
              <a:t>拷贝</a:t>
            </a:r>
            <a:r>
              <a:rPr lang="zh-CN" altLang="en-US" sz="1600" dirty="0" smtClean="0">
                <a:solidFill>
                  <a:srgbClr val="FF0000"/>
                </a:solidFill>
              </a:rPr>
              <a:t>构造的实现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难点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en-US" altLang="zh-CN" sz="1600" dirty="0" smtClean="0">
                <a:solidFill>
                  <a:srgbClr val="FF0000"/>
                </a:solidFill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</a:rPr>
              <a:t>主函数中如何触发拷贝构造</a:t>
            </a: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14818"/>
            <a:ext cx="411253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3116"/>
            <a:ext cx="316787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143116"/>
            <a:ext cx="4143404" cy="444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浅拷贝引发的错误</a:t>
            </a:r>
            <a:endParaRPr lang="en-US" altLang="zh-CN" sz="20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class Person{	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Person(char* </a:t>
            </a:r>
            <a:r>
              <a:rPr lang="en-US" altLang="zh-CN" sz="1600" dirty="0" err="1" smtClean="0"/>
              <a:t>pN</a:t>
            </a:r>
            <a:r>
              <a:rPr lang="en-US" altLang="zh-CN" sz="1600" dirty="0" smtClean="0"/>
              <a:t>) //</a:t>
            </a:r>
            <a:r>
              <a:rPr lang="zh-CN" altLang="en-US" sz="1600" dirty="0" smtClean="0"/>
              <a:t>构造函数</a:t>
            </a:r>
            <a:endParaRPr lang="en-US" altLang="zh-CN" sz="16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&lt;&lt;"Constructing " &lt;&lt;</a:t>
            </a:r>
            <a:r>
              <a:rPr lang="en-US" altLang="zh-CN" sz="1600" dirty="0" err="1" smtClean="0"/>
              <a:t>pN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=new char[</a:t>
            </a:r>
            <a:r>
              <a:rPr lang="en-US" altLang="zh-CN" sz="1600" dirty="0" err="1" smtClean="0"/>
              <a:t>strlen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pN</a:t>
            </a:r>
            <a:r>
              <a:rPr lang="en-US" altLang="zh-CN" sz="1600" dirty="0" smtClean="0"/>
              <a:t>)+1];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if(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!=0)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strcpy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pName,pN</a:t>
            </a:r>
            <a:r>
              <a:rPr lang="en-US" altLang="zh-CN" sz="1600" dirty="0" smtClean="0"/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~Person()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{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&lt;&lt;"Destructing "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	&lt;&lt;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[0]='\0';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delete </a:t>
            </a:r>
            <a:r>
              <a:rPr lang="en-US" altLang="zh-CN" sz="1600" dirty="0" err="1" smtClean="0"/>
              <a:t>pName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}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protected: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char*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pName</a:t>
            </a:r>
            <a:r>
              <a:rPr lang="en-US" altLang="zh-CN" sz="16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}; 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628" y="3143248"/>
            <a:ext cx="39290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void main()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Person p1("Randy");</a:t>
            </a:r>
          </a:p>
          <a:p>
            <a:r>
              <a:rPr lang="en-US" altLang="zh-CN" sz="1600" dirty="0" smtClean="0"/>
              <a:t>  Person p2=p1;      </a:t>
            </a:r>
          </a:p>
          <a:p>
            <a:r>
              <a:rPr lang="en-US" altLang="zh-CN" sz="1600" dirty="0" smtClean="0"/>
              <a:t> //</a:t>
            </a:r>
            <a:r>
              <a:rPr lang="zh-CN" altLang="en-US" sz="1600" dirty="0" smtClean="0"/>
              <a:t>等价于</a:t>
            </a:r>
            <a:r>
              <a:rPr lang="en-US" altLang="zh-CN" sz="1600" dirty="0" smtClean="0"/>
              <a:t>Person p2(p1);</a:t>
            </a:r>
          </a:p>
          <a:p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运行结果</a:t>
            </a:r>
            <a:endParaRPr lang="en-US" altLang="zh-CN" sz="1600" dirty="0" smtClean="0"/>
          </a:p>
          <a:p>
            <a:r>
              <a:rPr lang="en-US" altLang="zh-CN" sz="1400" dirty="0" smtClean="0"/>
              <a:t>Constructing Randy</a:t>
            </a:r>
          </a:p>
          <a:p>
            <a:r>
              <a:rPr lang="en-US" altLang="zh-CN" sz="1400" dirty="0" smtClean="0"/>
              <a:t>Destructing Randy</a:t>
            </a:r>
          </a:p>
          <a:p>
            <a:r>
              <a:rPr lang="en-US" altLang="zh-CN" sz="1400" dirty="0" smtClean="0"/>
              <a:t>Destructing </a:t>
            </a:r>
            <a:r>
              <a:rPr lang="zh-CN" altLang="en-US" sz="1400" dirty="0" smtClean="0"/>
              <a:t>葺葺葺葺葺葺葺葺</a:t>
            </a:r>
            <a:r>
              <a:rPr lang="en-US" altLang="zh-CN" sz="1400" dirty="0" smtClean="0"/>
              <a:t>7</a:t>
            </a:r>
          </a:p>
          <a:p>
            <a:r>
              <a:rPr lang="zh-CN" altLang="en-US" sz="1400" dirty="0" smtClean="0"/>
              <a:t>在第三行就出现乱码，并且运行报错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000628" y="1571612"/>
            <a:ext cx="400052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该类无拷贝构造函数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使用</a:t>
            </a:r>
            <a:r>
              <a:rPr lang="en-US" altLang="zh-CN" sz="1600" dirty="0" smtClean="0">
                <a:solidFill>
                  <a:srgbClr val="FF0000"/>
                </a:solidFill>
              </a:rPr>
              <a:t>C++</a:t>
            </a:r>
            <a:r>
              <a:rPr lang="zh-CN" altLang="en-US" sz="1600" dirty="0" smtClean="0">
                <a:solidFill>
                  <a:srgbClr val="FF0000"/>
                </a:solidFill>
              </a:rPr>
              <a:t>的默认拷贝构造函数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自动产生类似代码：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Person(Person &amp;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obj</a:t>
            </a:r>
            <a:r>
              <a:rPr lang="en-US" altLang="zh-CN" sz="1600" dirty="0" smtClean="0">
                <a:solidFill>
                  <a:srgbClr val="FF0000"/>
                </a:solidFill>
              </a:rPr>
              <a:t>)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默认拷贝构造函数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{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pName</a:t>
            </a:r>
            <a:r>
              <a:rPr lang="en-US" altLang="zh-CN" sz="1600" dirty="0" smtClean="0">
                <a:solidFill>
                  <a:srgbClr val="FF0000"/>
                </a:solidFill>
              </a:rPr>
              <a:t> =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obj.pName</a:t>
            </a:r>
            <a:r>
              <a:rPr lang="en-US" altLang="zh-CN" sz="1600" dirty="0" smtClean="0">
                <a:solidFill>
                  <a:srgbClr val="FF0000"/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浅拷贝引发的错误：当类对象包含指针数据成员，如果没有拷贝构造函数，当把一个对象复制到另一个对象时，两个对象的指针指向同一块内存空间，在析构函数执行时，同一个内存空间会被回收两次，因此报错！</a:t>
            </a:r>
            <a:endParaRPr lang="en-US" altLang="zh-CN" sz="20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2000" dirty="0" smtClean="0"/>
              <a:t>当把一个对象复制给另一个对象，只是复制数值，没有复制资源，则称为浅拷贝。数值和资源都被复制，则称为深拷贝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拷贝构造函数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143248"/>
            <a:ext cx="4071966" cy="321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143248"/>
            <a:ext cx="3814772" cy="300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3191</TotalTime>
  <Words>1667</Words>
  <Application>Microsoft Office PowerPoint</Application>
  <PresentationFormat>全屏显示(4:3)</PresentationFormat>
  <Paragraphs>242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上节复习</vt:lpstr>
      <vt:lpstr>程序讲解</vt:lpstr>
      <vt:lpstr>程序讲解</vt:lpstr>
      <vt:lpstr>程序讲解</vt:lpstr>
      <vt:lpstr>程序讲解</vt:lpstr>
      <vt:lpstr>程序讲解</vt:lpstr>
      <vt:lpstr>程序讲解</vt:lpstr>
      <vt:lpstr>2.拷贝构造函数</vt:lpstr>
      <vt:lpstr>2.拷贝构造函数</vt:lpstr>
      <vt:lpstr>2.拷贝构造函数</vt:lpstr>
      <vt:lpstr>2.拷贝构造函数</vt:lpstr>
      <vt:lpstr>2.拷贝构造函数</vt:lpstr>
      <vt:lpstr>2.拷贝构造函数</vt:lpstr>
      <vt:lpstr>2.拷贝构造函数</vt:lpstr>
      <vt:lpstr>3.各种对象</vt:lpstr>
      <vt:lpstr>3.各种对象</vt:lpstr>
      <vt:lpstr>3.各种对象</vt:lpstr>
      <vt:lpstr>3.各种对象</vt:lpstr>
      <vt:lpstr>4.构造函数与类型转换</vt:lpstr>
      <vt:lpstr>4.构造函数与类型转换</vt:lpstr>
      <vt:lpstr>拷贝构造的主要编程点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admin</cp:lastModifiedBy>
  <cp:revision>425</cp:revision>
  <dcterms:created xsi:type="dcterms:W3CDTF">2015-01-19T08:02:15Z</dcterms:created>
  <dcterms:modified xsi:type="dcterms:W3CDTF">2018-04-14T08:21:05Z</dcterms:modified>
</cp:coreProperties>
</file>