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3"/>
  </p:notesMasterIdLst>
  <p:handoutMasterIdLst>
    <p:handoutMasterId r:id="rId24"/>
  </p:handoutMasterIdLst>
  <p:sldIdLst>
    <p:sldId id="256" r:id="rId2"/>
    <p:sldId id="690" r:id="rId3"/>
    <p:sldId id="687" r:id="rId4"/>
    <p:sldId id="691" r:id="rId5"/>
    <p:sldId id="689" r:id="rId6"/>
    <p:sldId id="692" r:id="rId7"/>
    <p:sldId id="333" r:id="rId8"/>
    <p:sldId id="635" r:id="rId9"/>
    <p:sldId id="636" r:id="rId10"/>
    <p:sldId id="659" r:id="rId11"/>
    <p:sldId id="660" r:id="rId12"/>
    <p:sldId id="658" r:id="rId13"/>
    <p:sldId id="637" r:id="rId14"/>
    <p:sldId id="661" r:id="rId15"/>
    <p:sldId id="663" r:id="rId16"/>
    <p:sldId id="662" r:id="rId17"/>
    <p:sldId id="664" r:id="rId18"/>
    <p:sldId id="665" r:id="rId19"/>
    <p:sldId id="666" r:id="rId20"/>
    <p:sldId id="667" r:id="rId21"/>
    <p:sldId id="66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71" autoAdjust="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B867-7509-4723-9538-9D475DF7F6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B867-7509-4723-9538-9D475DF7F6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第十五章 静态成员与友元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00066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初步示例</a:t>
            </a:r>
            <a:endParaRPr lang="en-US" altLang="zh-CN" sz="2000" dirty="0" smtClean="0"/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Student{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="no name")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&lt;&lt;"create one student\n";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(name,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++; //</a:t>
            </a:r>
            <a:r>
              <a:rPr lang="zh-CN" altLang="en-US" sz="1400" dirty="0" smtClean="0"/>
              <a:t>每创建一个对象，学生人数增</a:t>
            </a:r>
            <a:r>
              <a:rPr lang="en-US" altLang="zh-CN" sz="1400" dirty="0" smtClean="0"/>
              <a:t>1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~Student()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&lt;&lt;"destruct one student\n";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--;    //</a:t>
            </a:r>
            <a:r>
              <a:rPr lang="zh-CN" altLang="en-US" sz="1400" dirty="0" smtClean="0"/>
              <a:t>每析构一个对象，学生人数减</a:t>
            </a:r>
            <a:r>
              <a:rPr lang="en-US" altLang="zh-CN" sz="1400" dirty="0" smtClean="0"/>
              <a:t>1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static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number()       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静态成员函数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;  }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protected: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rgbClr val="FF0000"/>
                </a:solidFill>
              </a:rPr>
              <a:t>static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noOfStudents</a:t>
            </a:r>
            <a:r>
              <a:rPr lang="en-US" altLang="zh-CN" sz="1400" dirty="0" smtClean="0">
                <a:solidFill>
                  <a:srgbClr val="FF0000"/>
                </a:solidFill>
              </a:rPr>
              <a:t>;  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若写成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=0;</a:t>
            </a:r>
            <a:r>
              <a:rPr lang="zh-CN" altLang="en-US" sz="1400" dirty="0" smtClean="0"/>
              <a:t>则非法 </a:t>
            </a:r>
            <a:endParaRPr lang="en-US" altLang="zh-CN" sz="1400" dirty="0" smtClean="0"/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char name[40];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};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静态成员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29256" y="1000108"/>
            <a:ext cx="350046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Student::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=0;  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静态数据成员在类外分配空间和初始化</a:t>
            </a:r>
          </a:p>
          <a:p>
            <a:pPr>
              <a:lnSpc>
                <a:spcPts val="1800"/>
              </a:lnSpc>
            </a:pP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void fn()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{  Student s1;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Student s2;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&lt;&lt;Student::number()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//</a:t>
            </a:r>
            <a:r>
              <a:rPr lang="zh-CN" altLang="en-US" sz="1400" dirty="0" smtClean="0"/>
              <a:t>调用静态成员函数用类名引导</a:t>
            </a:r>
            <a:r>
              <a:rPr lang="en-US" altLang="zh-CN" sz="1400" dirty="0" smtClean="0"/>
              <a:t>}</a:t>
            </a:r>
          </a:p>
          <a:p>
            <a:pPr>
              <a:lnSpc>
                <a:spcPts val="1800"/>
              </a:lnSpc>
            </a:pP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void main()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{  fn();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&lt;&lt;Student::number()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   //</a:t>
            </a:r>
            <a:r>
              <a:rPr lang="zh-CN" altLang="en-US" sz="1400" dirty="0" smtClean="0"/>
              <a:t>调用静态成员函数用类名引导</a:t>
            </a: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214842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多文件程序结构</a:t>
            </a:r>
            <a:endParaRPr lang="en-US" altLang="zh-CN" sz="2000" dirty="0" smtClean="0"/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//Student.cpp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#include “</a:t>
            </a:r>
            <a:r>
              <a:rPr lang="en-US" altLang="zh-CN" sz="1400" dirty="0" err="1" smtClean="0"/>
              <a:t>student.h</a:t>
            </a:r>
            <a:r>
              <a:rPr lang="en-US" altLang="zh-CN" sz="1400" dirty="0" smtClean="0"/>
              <a:t>”</a:t>
            </a:r>
            <a:endParaRPr lang="en-US" altLang="zh-CN" sz="2000" dirty="0" smtClean="0"/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Student::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=0;  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Student::Student(char*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="no name")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&lt;&lt;"create one student\n";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(name,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++; //</a:t>
            </a:r>
            <a:r>
              <a:rPr lang="zh-CN" altLang="en-US" sz="1400" dirty="0" smtClean="0"/>
              <a:t>每创建一个对象，学生人数增</a:t>
            </a:r>
            <a:r>
              <a:rPr lang="en-US" altLang="zh-CN" sz="1400" dirty="0" smtClean="0"/>
              <a:t>1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Student::  ~Student()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&lt;&lt;"destruct one student\n";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--;    //</a:t>
            </a:r>
            <a:r>
              <a:rPr lang="zh-CN" altLang="en-US" sz="1400" dirty="0" smtClean="0"/>
              <a:t>每析构一个对象，学生人数减</a:t>
            </a:r>
            <a:r>
              <a:rPr lang="en-US" altLang="zh-CN" sz="1400" dirty="0" smtClean="0"/>
              <a:t>1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Student:: number()       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静态成员函数</a:t>
            </a:r>
          </a:p>
          <a:p>
            <a:pPr>
              <a:lnSpc>
                <a:spcPts val="18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</a:t>
            </a:r>
            <a:r>
              <a:rPr lang="en-US" altLang="zh-CN" sz="1400" dirty="0" err="1" smtClean="0"/>
              <a:t>noOfStudents</a:t>
            </a:r>
            <a:r>
              <a:rPr lang="en-US" altLang="zh-CN" sz="1400" dirty="0" smtClean="0"/>
              <a:t>;  }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静态成员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57818" y="2643182"/>
            <a:ext cx="350046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 smtClean="0"/>
              <a:t>//main.cpp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#include “</a:t>
            </a:r>
            <a:r>
              <a:rPr lang="en-US" altLang="zh-CN" sz="1400" dirty="0" err="1" smtClean="0"/>
              <a:t>student.h</a:t>
            </a:r>
            <a:r>
              <a:rPr lang="en-US" altLang="zh-CN" sz="1400" dirty="0" smtClean="0"/>
              <a:t>”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void fn()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{  Student s1;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Student s2;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&lt;&lt;Student::number()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//</a:t>
            </a:r>
            <a:r>
              <a:rPr lang="zh-CN" altLang="en-US" sz="1400" dirty="0" smtClean="0"/>
              <a:t>调用静态成员函数用类名引导</a:t>
            </a:r>
            <a:r>
              <a:rPr lang="en-US" altLang="zh-CN" sz="1400" dirty="0" smtClean="0"/>
              <a:t>}</a:t>
            </a:r>
          </a:p>
          <a:p>
            <a:pPr>
              <a:lnSpc>
                <a:spcPts val="1800"/>
              </a:lnSpc>
            </a:pP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void main()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{  fn();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&lt;&lt;Student::number()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     //</a:t>
            </a:r>
            <a:r>
              <a:rPr lang="zh-CN" altLang="en-US" sz="1400" dirty="0" smtClean="0"/>
              <a:t>调用静态成员函数用类名引导</a:t>
            </a:r>
            <a:endParaRPr lang="en-US" altLang="zh-CN" sz="1400" dirty="0" smtClean="0"/>
          </a:p>
          <a:p>
            <a:pPr>
              <a:lnSpc>
                <a:spcPts val="1800"/>
              </a:lnSpc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000628" y="285728"/>
            <a:ext cx="385765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//</a:t>
            </a:r>
            <a:r>
              <a:rPr lang="en-US" altLang="zh-CN" sz="1400" dirty="0" err="1" smtClean="0"/>
              <a:t>Student.h</a:t>
            </a:r>
            <a:endParaRPr lang="en-US" altLang="zh-CN" sz="1400" dirty="0" smtClean="0"/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Student{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="no name");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~Student();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  static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number()</a:t>
            </a:r>
            <a:endParaRPr lang="zh-CN" altLang="en-US" sz="1400" dirty="0" smtClean="0"/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protected: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  static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noOfStudents</a:t>
            </a:r>
            <a:r>
              <a:rPr lang="en-US" altLang="zh-CN" sz="1400" dirty="0" smtClean="0">
                <a:solidFill>
                  <a:srgbClr val="FF0000"/>
                </a:solidFill>
              </a:rPr>
              <a:t>; 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char name[40];</a:t>
            </a: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静态数据成员的声明包含两条语句：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一条在类中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static</a:t>
            </a:r>
            <a:r>
              <a:rPr lang="zh-CN" altLang="en-US" sz="1800" dirty="0" smtClean="0"/>
              <a:t>关键字声明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一条在类外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用如下格式定义和初始化：</a:t>
            </a: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         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数据类型</a:t>
            </a:r>
            <a:r>
              <a:rPr lang="en-US" altLang="zh-CN" sz="1800" dirty="0" smtClean="0"/>
              <a:t>&gt; &lt;</a:t>
            </a:r>
            <a:r>
              <a:rPr lang="zh-CN" altLang="en-US" sz="1800" dirty="0" smtClean="0"/>
              <a:t>类名</a:t>
            </a:r>
            <a:r>
              <a:rPr lang="en-US" altLang="zh-CN" sz="1800" dirty="0" smtClean="0"/>
              <a:t>&gt;::&lt;</a:t>
            </a:r>
            <a:r>
              <a:rPr lang="zh-CN" altLang="en-US" sz="1800" dirty="0" smtClean="0"/>
              <a:t>静态数据成员名</a:t>
            </a:r>
            <a:r>
              <a:rPr lang="en-US" altLang="zh-CN" sz="1800" dirty="0" smtClean="0"/>
              <a:t>&gt; = &lt;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；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静态数据成员的初始化应该在主函数调用之前，不能在类的声明中初始化。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在类外引用公有静态数据成员时，可采用如下格式： 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在类外引用公有静态数据成员时，可采用如下格式： 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&lt;</a:t>
            </a:r>
            <a:r>
              <a:rPr lang="zh-CN" altLang="en-US" sz="1800" dirty="0" smtClean="0"/>
              <a:t>类名</a:t>
            </a:r>
            <a:r>
              <a:rPr lang="en-US" altLang="zh-CN" sz="1800" dirty="0" smtClean="0"/>
              <a:t>&gt;::&lt;</a:t>
            </a:r>
            <a:r>
              <a:rPr lang="zh-CN" altLang="en-US" sz="1800" dirty="0" smtClean="0"/>
              <a:t>静态数据成员名</a:t>
            </a:r>
            <a:r>
              <a:rPr lang="en-US" altLang="zh-CN" sz="1800" dirty="0" smtClean="0"/>
              <a:t>&gt;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用类名来引用静态数据成员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表示该成员是属于某个类的，而不是属于某个类的特定的对象的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从而提高可理解性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静态数据成员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14353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静态数据成员的定义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 Box{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volume( );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private: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height;       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height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定义为静态的数据成员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width;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length;</a:t>
            </a:r>
          </a:p>
          <a:p>
            <a:pPr indent="-6350">
              <a:buNone/>
            </a:pP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b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Box∷height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=10;   //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在类外，执行初始化语句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indent="-6350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希望各对象中的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height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的值是一样的，就可以把它定义为静态数据成员，这样它就为各对象所共有，而不只属于某个对象的成员</a:t>
            </a:r>
            <a:endParaRPr lang="en-US" altLang="zh-CN" sz="2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indent="-6350">
              <a:buNone/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如果未对静态数据成员赋初值，则编译系统会自动赋予初值0。</a:t>
            </a:r>
          </a:p>
          <a:p>
            <a:pPr indent="-6350" eaLnBrk="1" hangingPunct="1">
              <a:buFontTx/>
              <a:buNone/>
            </a:pPr>
            <a:endParaRPr lang="zh-CN" altLang="en-US" sz="2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静态数据成员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28628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应用示例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静态数据成员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1643050"/>
            <a:ext cx="41434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Student* Student::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 =0;</a:t>
            </a:r>
          </a:p>
          <a:p>
            <a:r>
              <a:rPr lang="en-US" altLang="zh-CN" sz="1400" dirty="0" smtClean="0"/>
              <a:t>Student::Student(char*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name,pName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 =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 </a:t>
            </a:r>
            <a:endParaRPr lang="zh-CN" altLang="en-US" sz="1400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 =this;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Student::~Student()</a:t>
            </a:r>
          </a:p>
          <a:p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&lt;&lt;this-&gt;name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if(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==this)</a:t>
            </a:r>
          </a:p>
          <a:p>
            <a:r>
              <a:rPr lang="en-US" altLang="zh-CN" sz="1400" dirty="0" smtClean="0"/>
              <a:t>    {</a:t>
            </a:r>
            <a:r>
              <a:rPr lang="zh-CN" altLang="en-US" sz="1400" dirty="0" smtClean="0"/>
              <a:t>  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    return;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   Student*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for(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    if(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==this)</a:t>
            </a:r>
          </a:p>
          <a:p>
            <a:r>
              <a:rPr lang="en-US" altLang="zh-CN" sz="1400" dirty="0" smtClean="0"/>
              <a:t>    { 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 </a:t>
            </a:r>
          </a:p>
          <a:p>
            <a:r>
              <a:rPr lang="en-US" altLang="zh-CN" sz="1400" dirty="0" smtClean="0"/>
              <a:t>       return;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143504" y="642918"/>
            <a:ext cx="24288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~Student();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protected: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static Student*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Student* 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char name[40];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5214942" y="3286124"/>
            <a:ext cx="37862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Student* fn()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Student*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 =new Student("Jenny");</a:t>
            </a:r>
          </a:p>
          <a:p>
            <a:r>
              <a:rPr lang="en-US" altLang="zh-CN" sz="1400" dirty="0" smtClean="0"/>
              <a:t>  Student </a:t>
            </a:r>
            <a:r>
              <a:rPr lang="en-US" altLang="zh-CN" sz="1400" dirty="0" err="1" smtClean="0"/>
              <a:t>sb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Jone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smtClean="0"/>
              <a:t>  return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void main()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Student </a:t>
            </a:r>
            <a:r>
              <a:rPr lang="en-US" altLang="zh-CN" sz="1400" dirty="0" err="1" smtClean="0"/>
              <a:t>sa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Jamsa</a:t>
            </a:r>
            <a:r>
              <a:rPr lang="en-US" altLang="zh-CN" sz="1400" dirty="0" smtClean="0"/>
              <a:t>");</a:t>
            </a:r>
          </a:p>
          <a:p>
            <a:r>
              <a:rPr lang="en-US" altLang="zh-CN" sz="1400" dirty="0" smtClean="0"/>
              <a:t>  Student* </a:t>
            </a:r>
            <a:r>
              <a:rPr lang="en-US" altLang="zh-CN" sz="1400" dirty="0" err="1" smtClean="0"/>
              <a:t>sb</a:t>
            </a:r>
            <a:r>
              <a:rPr lang="en-US" altLang="zh-CN" sz="1400" dirty="0" smtClean="0"/>
              <a:t> =fn();</a:t>
            </a:r>
          </a:p>
          <a:p>
            <a:r>
              <a:rPr lang="en-US" altLang="zh-CN" sz="1400" dirty="0" smtClean="0"/>
              <a:t>  Student sc("Tracey");</a:t>
            </a:r>
          </a:p>
          <a:p>
            <a:r>
              <a:rPr lang="en-US" altLang="zh-CN" sz="1400" dirty="0" smtClean="0"/>
              <a:t>  delete </a:t>
            </a:r>
            <a:r>
              <a:rPr lang="en-US" altLang="zh-CN" sz="1400" dirty="0" err="1" smtClean="0"/>
              <a:t>sb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714744" y="5214950"/>
            <a:ext cx="10150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输出：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Jone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Jenny </a:t>
            </a:r>
          </a:p>
          <a:p>
            <a:r>
              <a:rPr lang="en-US" altLang="zh-CN" sz="1600" dirty="0" smtClean="0"/>
              <a:t>Tracey</a:t>
            </a:r>
          </a:p>
          <a:p>
            <a:r>
              <a:rPr lang="en-US" altLang="zh-CN" sz="1600" dirty="0" err="1" smtClean="0"/>
              <a:t>Jamsa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静态数据成员的应用场合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保存流动变化的对象个数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作为标志，指示特定动作的发生，例如文件并发写操作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链表的头指针或尾指针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静态数据成员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143536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用关键字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声明的成员函数为静态成员函数；</a:t>
            </a:r>
          </a:p>
          <a:p>
            <a:pPr marL="365125" lvl="1" indent="-255588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</a:pPr>
            <a:r>
              <a:rPr lang="zh-CN" altLang="en-US" sz="2000" dirty="0" smtClean="0"/>
              <a:t>静态成员函数主要用于表示该函数逻辑上是属于某个类的，</a:t>
            </a:r>
            <a:r>
              <a:rPr lang="zh-CN" altLang="en-US" dirty="0" smtClean="0"/>
              <a:t>作用是为了能处理静态数据成员。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它只访问属于一个类的静态数据成员、全局变量和静态成员函数的参数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不访问描述该类各对象状态的非静态数据成员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由于静态成员函数不访问非静态数据成员，因而静态成员函数不能被声明为</a:t>
            </a:r>
            <a:r>
              <a:rPr lang="en-US" altLang="zh-CN" sz="1800" dirty="0" smtClean="0"/>
              <a:t>const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静态成员函数没有</a:t>
            </a:r>
            <a:r>
              <a:rPr lang="en-US" altLang="zh-CN" sz="1800" dirty="0" smtClean="0"/>
              <a:t>this</a:t>
            </a:r>
            <a:r>
              <a:rPr lang="zh-CN" altLang="en-US" sz="1800" dirty="0" smtClean="0"/>
              <a:t>指针，由此决定了静态成员函数不能默认访问本类中的非静态成员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143536"/>
          </a:xfrm>
        </p:spPr>
        <p:txBody>
          <a:bodyPr/>
          <a:lstStyle/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调用静态成员函数，既可用目标对象名，也可用类名</a:t>
            </a:r>
            <a:endParaRPr lang="en-US" altLang="zh-CN" dirty="0" smtClean="0"/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采用如下格式调用：</a:t>
            </a:r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&gt;::&lt;</a:t>
            </a:r>
            <a:r>
              <a:rPr lang="zh-CN" altLang="en-US" dirty="0" smtClean="0"/>
              <a:t>静态成员函数名</a:t>
            </a:r>
            <a:r>
              <a:rPr lang="en-US" altLang="zh-CN" dirty="0" smtClean="0"/>
              <a:t>&gt;(&lt;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&gt;) </a:t>
            </a:r>
            <a:r>
              <a:rPr lang="zh-CN" altLang="en-US" dirty="0" smtClean="0"/>
              <a:t>；</a:t>
            </a:r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dirty="0" smtClean="0"/>
              <a:t>		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&gt;.&lt;</a:t>
            </a:r>
            <a:r>
              <a:rPr lang="zh-CN" altLang="en-US" dirty="0" smtClean="0"/>
              <a:t>静态成员函数名</a:t>
            </a:r>
            <a:r>
              <a:rPr lang="en-US" altLang="zh-CN" dirty="0" smtClean="0"/>
              <a:t>&gt;(&lt;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&gt;) </a:t>
            </a:r>
            <a:r>
              <a:rPr lang="zh-CN" altLang="en-US" dirty="0" smtClean="0"/>
              <a:t>；</a:t>
            </a:r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注意：第二种方式并不意味着此函数是属于对象的，而只是用对象的类型而已。</a:t>
            </a:r>
          </a:p>
          <a:p>
            <a:pPr marL="365125" lvl="1" indent="-255588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143536"/>
          </a:xfrm>
        </p:spPr>
        <p:txBody>
          <a:bodyPr/>
          <a:lstStyle/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静态成员函数的调用示例</a:t>
            </a:r>
            <a:endParaRPr lang="en-US" altLang="zh-CN" dirty="0" smtClean="0"/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class Student{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public: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static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number()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{    return 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;  }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//…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protected: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char name[40];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static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};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Student::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 = 1;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void main()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{  Student s;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s.number</a:t>
            </a:r>
            <a:r>
              <a:rPr lang="en-US" altLang="zh-CN" sz="1600" dirty="0" smtClean="0"/>
              <a:t>()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       //ok </a:t>
            </a:r>
            <a:r>
              <a:rPr lang="zh-CN" altLang="en-US" sz="1600" dirty="0" smtClean="0"/>
              <a:t>用对象引用静态成员函数  </a:t>
            </a:r>
            <a:endParaRPr lang="en-US" altLang="zh-CN" sz="1600" dirty="0" smtClean="0"/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&lt;&lt;Student::number()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//ok </a:t>
            </a:r>
            <a:r>
              <a:rPr lang="zh-CN" altLang="en-US" sz="1600" dirty="0" smtClean="0"/>
              <a:t>用类名引导静态成员函数</a:t>
            </a:r>
            <a:endParaRPr lang="en-US" altLang="zh-CN" sz="1600" dirty="0" smtClean="0"/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}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143536"/>
          </a:xfrm>
        </p:spPr>
        <p:txBody>
          <a:bodyPr/>
          <a:lstStyle/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静态成员函数不能访问非静态成员</a:t>
            </a:r>
            <a:endParaRPr lang="en-US" altLang="zh-CN" dirty="0" smtClean="0"/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class Student{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public: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static char* </a:t>
            </a:r>
            <a:r>
              <a:rPr lang="en-US" altLang="zh-CN" sz="1600" dirty="0" err="1" smtClean="0"/>
              <a:t>getName</a:t>
            </a:r>
            <a:r>
              <a:rPr lang="en-US" altLang="zh-CN" sz="1600" dirty="0" smtClean="0"/>
              <a:t>()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;  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>
                <a:solidFill>
                  <a:srgbClr val="FF0000"/>
                </a:solidFill>
              </a:rPr>
              <a:t>    return name;   //error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}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protected: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char name[40];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static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};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Student::</a:t>
            </a:r>
            <a:r>
              <a:rPr lang="en-US" altLang="zh-CN" sz="1600" dirty="0" err="1" smtClean="0"/>
              <a:t>noOfStudents</a:t>
            </a:r>
            <a:r>
              <a:rPr lang="en-US" altLang="zh-CN" sz="1600" dirty="0" smtClean="0"/>
              <a:t> = 1;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void main()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{  Student s;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s.getName</a:t>
            </a:r>
            <a:r>
              <a:rPr lang="en-US" altLang="zh-CN" sz="1600" dirty="0" smtClean="0"/>
              <a:t>()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        //</a:t>
            </a:r>
            <a:r>
              <a:rPr lang="en-US" altLang="zh-CN" sz="1600" dirty="0" err="1" smtClean="0"/>
              <a:t>sName</a:t>
            </a:r>
            <a:r>
              <a:rPr lang="zh-CN" altLang="en-US" sz="1600" dirty="0" smtClean="0"/>
              <a:t>只是获取对象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的类型，无法取得返回值</a:t>
            </a:r>
            <a:endParaRPr lang="en-US" altLang="zh-CN" sz="1600" dirty="0" smtClean="0"/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600" dirty="0" smtClean="0"/>
              <a:t>}</a:t>
            </a: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静态成员函数不与任何对象相联系，它不能访问对象的非静态成员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65125" lvl="1" indent="-255588">
              <a:lnSpc>
                <a:spcPts val="2000"/>
              </a:lnSpc>
              <a:spcBef>
                <a:spcPts val="0"/>
              </a:spcBef>
              <a:buSzPct val="68000"/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1800" dirty="0" smtClean="0"/>
              <a:t>拷贝构造函数，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提供的一种对已有对象进行复制的方法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函数名和类名相同，只有一个参数，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参数格式：类名</a:t>
            </a:r>
            <a:r>
              <a:rPr lang="en-US" altLang="zh-CN" sz="1600" dirty="0" smtClean="0">
                <a:solidFill>
                  <a:srgbClr val="FF0000"/>
                </a:solidFill>
              </a:rPr>
              <a:t> &amp; </a:t>
            </a:r>
            <a:r>
              <a:rPr lang="zh-CN" altLang="en-US" sz="1600" dirty="0" smtClean="0">
                <a:solidFill>
                  <a:srgbClr val="FF0000"/>
                </a:solidFill>
              </a:rPr>
              <a:t>引用名，</a:t>
            </a:r>
            <a:r>
              <a:rPr lang="zh-CN" altLang="en-US" sz="1600" dirty="0" smtClean="0"/>
              <a:t>无返回值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拷贝构造函数的应用场景：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用一个已有的对象来初始化另一个同类的对象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类对象作为函数参数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类对象作为函数返回值</a:t>
            </a:r>
            <a:endParaRPr lang="en-US" altLang="zh-CN" sz="1600" dirty="0" smtClean="0"/>
          </a:p>
          <a:p>
            <a:r>
              <a:rPr lang="zh-CN" altLang="en-US" sz="1800" dirty="0" smtClean="0"/>
              <a:t>浅拷贝：对象数据的直接复制</a:t>
            </a:r>
            <a:endParaRPr lang="en-US" altLang="zh-CN" sz="1800" dirty="0" smtClean="0"/>
          </a:p>
          <a:p>
            <a:r>
              <a:rPr lang="zh-CN" altLang="en-US" sz="1800" dirty="0" smtClean="0"/>
              <a:t>浅拷贝引发的问题的两条件：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当数据成员是指针，且在构造函数为它动态分配空间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如果没有拷贝构造函数或拷贝构造中没有动态分配空间，在拷贝构造场景引发错误</a:t>
            </a:r>
            <a:endParaRPr lang="en-US" altLang="zh-CN" sz="1600" dirty="0" smtClean="0"/>
          </a:p>
          <a:p>
            <a:r>
              <a:rPr lang="zh-CN" altLang="en-US" sz="1800" dirty="0" smtClean="0"/>
              <a:t>深拷贝解决问题：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当数据成员是指针，且在构造函数为它动态分配空间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在拷贝构造函数中也为它动态分配空间</a:t>
            </a:r>
            <a:endParaRPr lang="en-US" altLang="zh-CN" sz="24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静态成员函数应用示例</a:t>
            </a:r>
            <a:r>
              <a:rPr lang="en-US" altLang="zh-CN" dirty="0" smtClean="0"/>
              <a:t>1</a:t>
            </a:r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None/>
              <a:defRPr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9058" y="214290"/>
            <a:ext cx="4286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class Student{</a:t>
            </a:r>
          </a:p>
          <a:p>
            <a:r>
              <a:rPr lang="en-US" altLang="zh-CN" sz="1400" dirty="0" smtClean="0"/>
              <a:t>public:</a:t>
            </a:r>
          </a:p>
          <a:p>
            <a:r>
              <a:rPr lang="en-US" altLang="zh-CN" sz="1400" dirty="0" smtClean="0"/>
              <a:t>  Student(char*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  ~Student();</a:t>
            </a:r>
          </a:p>
          <a:p>
            <a:r>
              <a:rPr lang="en-US" altLang="zh-CN" sz="1400" dirty="0" smtClean="0"/>
              <a:t>  static Student* </a:t>
            </a:r>
            <a:r>
              <a:rPr lang="en-US" altLang="zh-CN" sz="1400" dirty="0" err="1" smtClean="0"/>
              <a:t>findname</a:t>
            </a:r>
            <a:r>
              <a:rPr lang="en-US" altLang="zh-CN" sz="1400" dirty="0" smtClean="0"/>
              <a:t>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/>
              <a:t>protected:</a:t>
            </a:r>
          </a:p>
          <a:p>
            <a:r>
              <a:rPr lang="en-US" altLang="zh-CN" sz="1400" dirty="0" smtClean="0"/>
              <a:t>  static Student*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Student* 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char name[40];</a:t>
            </a:r>
          </a:p>
          <a:p>
            <a:r>
              <a:rPr lang="en-US" altLang="zh-CN" sz="1400" dirty="0" smtClean="0"/>
              <a:t>};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14282" y="1714488"/>
            <a:ext cx="457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Student* Student::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 = 0;  </a:t>
            </a:r>
            <a:endParaRPr lang="zh-CN" altLang="en-US" sz="1400" dirty="0" smtClean="0"/>
          </a:p>
          <a:p>
            <a:r>
              <a:rPr lang="en-US" altLang="zh-CN" sz="1400" dirty="0" smtClean="0"/>
              <a:t>Student::Student(char*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strncpy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name,pName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(name));</a:t>
            </a:r>
          </a:p>
          <a:p>
            <a:r>
              <a:rPr lang="en-US" altLang="zh-CN" sz="1400" dirty="0" smtClean="0"/>
              <a:t>  name[</a:t>
            </a:r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(name)-1]='\0';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=this;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Student::~Student()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if(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==this){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return;</a:t>
            </a:r>
          </a:p>
          <a:p>
            <a:r>
              <a:rPr lang="en-US" altLang="zh-CN" sz="1400" dirty="0" smtClean="0"/>
              <a:t>  }</a:t>
            </a:r>
          </a:p>
          <a:p>
            <a:r>
              <a:rPr lang="en-US" altLang="zh-CN" sz="1400" dirty="0" smtClean="0"/>
              <a:t>  for(Student*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   if(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==this){</a:t>
            </a:r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    return;</a:t>
            </a:r>
          </a:p>
          <a:p>
            <a:r>
              <a:rPr lang="en-US" altLang="zh-CN" sz="1400" dirty="0" smtClean="0"/>
              <a:t>    }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572000" y="2285992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Student* Student::</a:t>
            </a:r>
            <a:r>
              <a:rPr lang="en-US" altLang="zh-CN" sz="1400" dirty="0" err="1" smtClean="0"/>
              <a:t>findname</a:t>
            </a:r>
            <a:r>
              <a:rPr lang="en-US" altLang="zh-CN" sz="1400" dirty="0" smtClean="0"/>
              <a:t>(char*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for(Student*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pFirst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pNext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   if(</a:t>
            </a:r>
            <a:r>
              <a:rPr lang="en-US" altLang="zh-CN" sz="1400" dirty="0" err="1" smtClean="0"/>
              <a:t>strcmp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name,pName</a:t>
            </a:r>
            <a:r>
              <a:rPr lang="en-US" altLang="zh-CN" sz="1400" dirty="0" smtClean="0"/>
              <a:t>)==0)</a:t>
            </a:r>
          </a:p>
          <a:p>
            <a:r>
              <a:rPr lang="en-US" altLang="zh-CN" sz="1400" dirty="0" smtClean="0"/>
              <a:t>      return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return (Student*)0;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void main()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Student s1("Randy");</a:t>
            </a:r>
          </a:p>
          <a:p>
            <a:r>
              <a:rPr lang="en-US" altLang="zh-CN" sz="1400" dirty="0" smtClean="0"/>
              <a:t>  Student s2("Jenny");</a:t>
            </a:r>
          </a:p>
          <a:p>
            <a:r>
              <a:rPr lang="en-US" altLang="zh-CN" sz="1400" dirty="0" smtClean="0"/>
              <a:t>  Student s3("Kinsey");</a:t>
            </a:r>
          </a:p>
          <a:p>
            <a:r>
              <a:rPr lang="en-US" altLang="zh-CN" sz="1400" dirty="0" smtClean="0"/>
              <a:t>  Student* 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 =Student::</a:t>
            </a:r>
            <a:r>
              <a:rPr lang="en-US" altLang="zh-CN" sz="1400" dirty="0" err="1" smtClean="0"/>
              <a:t>findname</a:t>
            </a:r>
            <a:r>
              <a:rPr lang="en-US" altLang="zh-CN" sz="1400" dirty="0" smtClean="0"/>
              <a:t>("Jenny");</a:t>
            </a:r>
          </a:p>
          <a:p>
            <a:r>
              <a:rPr lang="en-US" altLang="zh-CN" sz="1400" dirty="0" smtClean="0"/>
              <a:t>  if(</a:t>
            </a:r>
            <a:r>
              <a:rPr lang="en-US" altLang="zh-CN" sz="1400" dirty="0" err="1" smtClean="0"/>
              <a:t>pS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&lt;&lt;"ok."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  else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&lt;&lt;"no find."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642942"/>
          </a:xfrm>
        </p:spPr>
        <p:txBody>
          <a:bodyPr/>
          <a:lstStyle/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Font typeface="Wingdings 3" pitchFamily="18" charset="2"/>
              <a:buChar char=""/>
              <a:defRPr/>
            </a:pPr>
            <a:r>
              <a:rPr lang="zh-CN" altLang="en-US" dirty="0" smtClean="0"/>
              <a:t>静态成员函数应用示例</a:t>
            </a:r>
            <a:r>
              <a:rPr lang="en-US" altLang="zh-CN" dirty="0" smtClean="0"/>
              <a:t>2</a:t>
            </a:r>
          </a:p>
          <a:p>
            <a:pPr marL="365125" lvl="1" indent="-255588" eaLnBrk="1" hangingPunct="1">
              <a:lnSpc>
                <a:spcPts val="2880"/>
              </a:lnSpc>
              <a:spcBef>
                <a:spcPts val="0"/>
              </a:spcBef>
              <a:buSzPct val="68000"/>
              <a:buNone/>
              <a:defRPr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静态成员函数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282" y="1643050"/>
            <a:ext cx="450059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class Student   {       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类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Student(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n,int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a,float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s):num(n),age(a),score(s)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{ }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void total( );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static float average( );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声明静态成员函数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num;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age;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float score;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static float sum;   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静态数据成员</a:t>
            </a:r>
          </a:p>
          <a:p>
            <a:pPr indent="-6350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count;   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静态数据成员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void Student::total( ) {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定义非静态成员函数</a:t>
            </a:r>
          </a:p>
          <a:p>
            <a:pPr indent="-6350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sum+=score;       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累加总分</a:t>
            </a:r>
          </a:p>
          <a:p>
            <a:pPr indent="-6350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count++;             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累计已统计的人数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6314" y="1285860"/>
            <a:ext cx="392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float Student::average( )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{  return(sum/count);   }</a:t>
            </a:r>
          </a:p>
          <a:p>
            <a:pPr indent="-6350"/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float Student::sum=0;    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Student::count=0;     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void main( ) {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定义对象数组并初始化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Student stud[3]={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Student(1001,18,70),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Student(1002,19,78),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Student(1005,20,98)    };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for(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=0;i&lt;3;i++)  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函数</a:t>
            </a:r>
          </a:p>
          <a:p>
            <a:pPr indent="-6350"/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stud[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].total( );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&lt;&lt;"the average is “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 &lt;&lt;Student::average( )&lt;&lt;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;        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//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调用静态成员函数</a:t>
            </a:r>
          </a:p>
          <a:p>
            <a:pPr indent="-635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714356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软件备份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通过拷贝构造实现</a:t>
            </a:r>
            <a:r>
              <a:rPr lang="zh-CN" altLang="en-US" sz="1800" dirty="0" smtClean="0"/>
              <a:t>软件拷贝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语法难点：复合类与拷贝构造的结合；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程序难点：结果输出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16" y="1357298"/>
            <a:ext cx="3857684" cy="19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7298"/>
            <a:ext cx="5029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71876"/>
            <a:ext cx="44291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571877"/>
            <a:ext cx="393724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142844" y="2143116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2844" y="5572140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2844" y="5857892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4752"/>
            <a:ext cx="4381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41" y="1333499"/>
            <a:ext cx="5000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714356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软件备份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通过拷贝构造实现</a:t>
            </a:r>
            <a:r>
              <a:rPr lang="zh-CN" altLang="en-US" sz="1800" dirty="0" smtClean="0"/>
              <a:t>软件拷贝</a:t>
            </a:r>
            <a:endParaRPr lang="en-US" altLang="zh-CN" sz="1800" dirty="0" smtClean="0"/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语法难点：复合类与拷贝构造的结合；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程序难点：结果输出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16" y="1357298"/>
            <a:ext cx="3857684" cy="19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571877"/>
            <a:ext cx="393724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142844" y="2143116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2844" y="5572140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2844" y="5857892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通过拷贝构造实现软件防盗版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程序特点：主函数固定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程序难点：根据需求自行添加</a:t>
            </a:r>
            <a:r>
              <a:rPr lang="en-US" altLang="zh-CN" sz="1600" dirty="0" smtClean="0">
                <a:solidFill>
                  <a:srgbClr val="FF0000"/>
                </a:solidFill>
              </a:rPr>
              <a:t>get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set</a:t>
            </a: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4772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320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642918"/>
            <a:ext cx="4786314" cy="56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连接符 14"/>
          <p:cNvCxnSpPr/>
          <p:nvPr/>
        </p:nvCxnSpPr>
        <p:spPr>
          <a:xfrm>
            <a:off x="214282" y="2857496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14942" y="5572140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14876" y="1785926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929190" y="2285992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75" y="1643050"/>
            <a:ext cx="45434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通过拷贝构造实现手机号码备份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程序难点：复合类且数据成员是指针，在拷贝构造中的设置</a:t>
            </a:r>
            <a:endParaRPr lang="zh-CN" altLang="en-US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857752" y="6500834"/>
            <a:ext cx="114300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31432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143250"/>
            <a:ext cx="3209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连接符 18"/>
          <p:cNvCxnSpPr/>
          <p:nvPr/>
        </p:nvCxnSpPr>
        <p:spPr>
          <a:xfrm>
            <a:off x="285720" y="2428868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29256" y="3929066"/>
            <a:ext cx="142876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86314" y="5091124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72066" y="5429264"/>
            <a:ext cx="300039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静态成员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静态数据成员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静态成员函数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友元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在面向对象的应用场景中，有可能同一类的多个对象都要共享一个数据，但如果用全局变量的方式，往往不利于类的封装和维护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如下例子，没有专门对</a:t>
            </a:r>
            <a:r>
              <a:rPr lang="en-US" altLang="zh-CN" sz="1600" dirty="0" err="1" smtClean="0"/>
              <a:t>nextStundetID</a:t>
            </a:r>
            <a:r>
              <a:rPr lang="zh-CN" altLang="en-US" sz="1600" dirty="0" smtClean="0"/>
              <a:t>进行的函数，可以让其他函数或主函数中随意修改，就容易引发错误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nextStudentID</a:t>
            </a:r>
            <a:r>
              <a:rPr lang="en-US" altLang="zh-CN" sz="1600" dirty="0" smtClean="0"/>
              <a:t>=0;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value=++</a:t>
            </a:r>
            <a:r>
              <a:rPr lang="en-US" altLang="zh-CN" sz="1600" dirty="0" err="1" smtClean="0"/>
              <a:t>nextStudentID</a:t>
            </a:r>
            <a:r>
              <a:rPr lang="en-US" altLang="zh-CN" sz="1600" dirty="0" smtClean="0"/>
              <a:t>;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//</a:t>
            </a:r>
            <a:r>
              <a:rPr lang="zh-CN" altLang="en-US" sz="1600" dirty="0" smtClean="0"/>
              <a:t>。。。。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~</a:t>
            </a:r>
            <a:r>
              <a:rPr lang="en-US" altLang="zh-CN" sz="1600" dirty="0" err="1" smtClean="0"/>
              <a:t>StudentID</a:t>
            </a:r>
            <a:r>
              <a:rPr lang="en-US" altLang="zh-CN" sz="1600" dirty="0" smtClean="0"/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  --</a:t>
            </a:r>
            <a:r>
              <a:rPr lang="en-US" altLang="zh-CN" sz="1600" dirty="0" err="1" smtClean="0"/>
              <a:t>nextStudentID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 //</a:t>
            </a:r>
            <a:r>
              <a:rPr lang="zh-CN" altLang="en-US" sz="1600" dirty="0" smtClean="0"/>
              <a:t>。。。。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protected: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value;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静态成员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2857496"/>
            <a:ext cx="30718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fn()</a:t>
            </a:r>
          </a:p>
          <a:p>
            <a:r>
              <a:rPr lang="en-US" altLang="zh-CN" sz="1600" dirty="0" smtClean="0"/>
              <a:t>{  </a:t>
            </a:r>
            <a:r>
              <a:rPr lang="en-US" altLang="zh-CN" sz="1600" dirty="0" err="1" smtClean="0"/>
              <a:t>nextStudentID</a:t>
            </a:r>
            <a:r>
              <a:rPr lang="en-US" altLang="zh-CN" sz="1600" dirty="0" smtClean="0"/>
              <a:t> = 100;</a:t>
            </a:r>
          </a:p>
          <a:p>
            <a:r>
              <a:rPr lang="en-US" altLang="zh-CN" sz="1600" dirty="0" smtClean="0"/>
              <a:t>   //</a:t>
            </a:r>
            <a:r>
              <a:rPr lang="zh-CN" altLang="en-US" sz="1600" dirty="0" smtClean="0"/>
              <a:t>。。。。</a:t>
            </a:r>
            <a:endParaRPr lang="en-US" altLang="zh-CN" sz="1600" dirty="0" smtClean="0"/>
          </a:p>
          <a:p>
            <a:r>
              <a:rPr lang="en-US" altLang="zh-CN" sz="1600" dirty="0" smtClean="0"/>
              <a:t>} </a:t>
            </a:r>
          </a:p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  Student s("Randy");</a:t>
            </a:r>
          </a:p>
          <a:p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nextStudentID</a:t>
            </a:r>
            <a:r>
              <a:rPr lang="en-US" altLang="zh-CN" sz="1600" dirty="0" smtClean="0"/>
              <a:t> = 0;   </a:t>
            </a:r>
          </a:p>
          <a:p>
            <a:r>
              <a:rPr lang="en-US" altLang="zh-CN" sz="1600" dirty="0" smtClean="0"/>
              <a:t>   Student s(“Tom");</a:t>
            </a:r>
          </a:p>
          <a:p>
            <a:r>
              <a:rPr lang="en-US" altLang="zh-CN" sz="1600" dirty="0" smtClean="0"/>
              <a:t>    fn();</a:t>
            </a:r>
          </a:p>
          <a:p>
            <a:r>
              <a:rPr lang="en-US" altLang="zh-CN" sz="1600" dirty="0" smtClean="0"/>
              <a:t>Student s(“Mike");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378621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对于同一类多个对象之间要共享的数据，采用静态成员的方法，即静态成员在类内部进行共享，由类进行维护。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静态成员包括静态数据成员和静态成员函数两种。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静态成员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3120</TotalTime>
  <Words>1859</Words>
  <Application>Microsoft Office PowerPoint</Application>
  <PresentationFormat>全屏显示(4:3)</PresentationFormat>
  <Paragraphs>378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面向对象程序设计</vt:lpstr>
      <vt:lpstr>上节复习</vt:lpstr>
      <vt:lpstr>程序讲解</vt:lpstr>
      <vt:lpstr>程序讲解</vt:lpstr>
      <vt:lpstr>程序讲解</vt:lpstr>
      <vt:lpstr>程序讲解</vt:lpstr>
      <vt:lpstr>本章主要内容</vt:lpstr>
      <vt:lpstr>1.静态成员</vt:lpstr>
      <vt:lpstr>1.静态成员</vt:lpstr>
      <vt:lpstr>1.静态成员</vt:lpstr>
      <vt:lpstr>1.静态成员</vt:lpstr>
      <vt:lpstr>2.静态数据成员</vt:lpstr>
      <vt:lpstr>2.静态数据成员</vt:lpstr>
      <vt:lpstr>2.静态数据成员</vt:lpstr>
      <vt:lpstr>2.静态数据成员</vt:lpstr>
      <vt:lpstr>3.静态成员函数</vt:lpstr>
      <vt:lpstr>3.静态成员函数</vt:lpstr>
      <vt:lpstr>3.静态成员函数</vt:lpstr>
      <vt:lpstr>3.静态成员函数</vt:lpstr>
      <vt:lpstr>3.静态成员函数</vt:lpstr>
      <vt:lpstr>3.静态成员函数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Chinese User</cp:lastModifiedBy>
  <cp:revision>421</cp:revision>
  <dcterms:created xsi:type="dcterms:W3CDTF">2015-01-19T08:02:15Z</dcterms:created>
  <dcterms:modified xsi:type="dcterms:W3CDTF">2018-04-18T03:49:17Z</dcterms:modified>
</cp:coreProperties>
</file>