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0"/>
  </p:notesMasterIdLst>
  <p:handoutMasterIdLst>
    <p:handoutMasterId r:id="rId21"/>
  </p:handoutMasterIdLst>
  <p:sldIdLst>
    <p:sldId id="256" r:id="rId2"/>
    <p:sldId id="691" r:id="rId3"/>
    <p:sldId id="689" r:id="rId4"/>
    <p:sldId id="692" r:id="rId5"/>
    <p:sldId id="333" r:id="rId6"/>
    <p:sldId id="669" r:id="rId7"/>
    <p:sldId id="671" r:id="rId8"/>
    <p:sldId id="672" r:id="rId9"/>
    <p:sldId id="695" r:id="rId10"/>
    <p:sldId id="673" r:id="rId11"/>
    <p:sldId id="674" r:id="rId12"/>
    <p:sldId id="675" r:id="rId13"/>
    <p:sldId id="676" r:id="rId14"/>
    <p:sldId id="677" r:id="rId15"/>
    <p:sldId id="693" r:id="rId16"/>
    <p:sldId id="679" r:id="rId17"/>
    <p:sldId id="694" r:id="rId18"/>
    <p:sldId id="696"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1" autoAdjust="0"/>
    <p:restoredTop sz="94660"/>
  </p:normalViewPr>
  <p:slideViewPr>
    <p:cSldViewPr>
      <p:cViewPr>
        <p:scale>
          <a:sx n="80" d="100"/>
          <a:sy n="80" d="100"/>
        </p:scale>
        <p:origin x="1541"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2018/4/20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2018/4/20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2018/4/20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2018/4/20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2018/4/20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2018/4/20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2018/4/20</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2018/4/20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2018/4/20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2018/4/20</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2018/4/20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a:t>面向对象程序设计</a:t>
            </a:r>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a:solidFill>
                  <a:srgbClr val="FF0000"/>
                </a:solidFill>
              </a:rPr>
              <a:t>第十五章 静态成员与友元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143536"/>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友元函数在类定义内声明的一般格式为：</a:t>
            </a:r>
          </a:p>
          <a:p>
            <a:pPr marL="365125" lvl="1" indent="-255588" eaLnBrk="0" hangingPunct="0">
              <a:lnSpc>
                <a:spcPts val="2880"/>
              </a:lnSpc>
              <a:spcBef>
                <a:spcPts val="0"/>
              </a:spcBef>
              <a:buSzPct val="68000"/>
              <a:buNone/>
              <a:defRPr/>
            </a:pPr>
            <a:r>
              <a:rPr lang="en-US" altLang="zh-CN" b="1" dirty="0">
                <a:solidFill>
                  <a:srgbClr val="3333FF"/>
                </a:solidFill>
                <a:latin typeface="楷体" pitchFamily="49" charset="-122"/>
                <a:ea typeface="楷体" pitchFamily="49" charset="-122"/>
              </a:rPr>
              <a:t>		friend </a:t>
            </a:r>
            <a:r>
              <a:rPr lang="zh-CN" altLang="en-US" b="1" dirty="0">
                <a:solidFill>
                  <a:srgbClr val="3333FF"/>
                </a:solidFill>
                <a:latin typeface="楷体" pitchFamily="49" charset="-122"/>
                <a:ea typeface="楷体" pitchFamily="49" charset="-122"/>
              </a:rPr>
              <a:t>函数返回类型  友元函数名</a:t>
            </a:r>
            <a:r>
              <a:rPr lang="en-US" altLang="zh-CN" b="1" dirty="0">
                <a:solidFill>
                  <a:srgbClr val="3333FF"/>
                </a:solidFill>
                <a:latin typeface="楷体" pitchFamily="49" charset="-122"/>
                <a:ea typeface="楷体" pitchFamily="49" charset="-122"/>
              </a:rPr>
              <a:t>(</a:t>
            </a:r>
            <a:r>
              <a:rPr lang="zh-CN" altLang="en-US" b="1" dirty="0">
                <a:solidFill>
                  <a:srgbClr val="3333FF"/>
                </a:solidFill>
                <a:latin typeface="楷体" pitchFamily="49" charset="-122"/>
                <a:ea typeface="楷体" pitchFamily="49" charset="-122"/>
              </a:rPr>
              <a:t>类名 </a:t>
            </a:r>
            <a:r>
              <a:rPr lang="en-US" altLang="zh-CN" b="1" dirty="0">
                <a:solidFill>
                  <a:srgbClr val="3333FF"/>
                </a:solidFill>
                <a:latin typeface="楷体" pitchFamily="49" charset="-122"/>
                <a:ea typeface="楷体" pitchFamily="49" charset="-122"/>
              </a:rPr>
              <a:t>&amp; </a:t>
            </a:r>
            <a:r>
              <a:rPr lang="zh-CN" altLang="en-US" b="1" dirty="0">
                <a:solidFill>
                  <a:srgbClr val="3333FF"/>
                </a:solidFill>
                <a:latin typeface="楷体" pitchFamily="49" charset="-122"/>
                <a:ea typeface="楷体" pitchFamily="49" charset="-122"/>
              </a:rPr>
              <a:t>对象名，</a:t>
            </a:r>
            <a:r>
              <a:rPr lang="en-US" altLang="zh-CN" b="1" dirty="0">
                <a:solidFill>
                  <a:srgbClr val="3333FF"/>
                </a:solidFill>
                <a:latin typeface="楷体" pitchFamily="49" charset="-122"/>
                <a:ea typeface="楷体" pitchFamily="49" charset="-122"/>
              </a:rPr>
              <a:t>…);</a:t>
            </a:r>
          </a:p>
          <a:p>
            <a:pPr marL="365125" lvl="1" indent="-255588" eaLnBrk="0" hangingPunct="0">
              <a:lnSpc>
                <a:spcPts val="2880"/>
              </a:lnSpc>
              <a:spcBef>
                <a:spcPts val="0"/>
              </a:spcBef>
              <a:buSzPct val="68000"/>
              <a:buFont typeface="Wingdings 3" pitchFamily="18" charset="2"/>
              <a:buChar char=""/>
              <a:defRPr/>
            </a:pPr>
            <a:r>
              <a:rPr lang="zh-CN" altLang="en-US" dirty="0"/>
              <a:t>友元函数定义的格式为：</a:t>
            </a:r>
          </a:p>
          <a:p>
            <a:pPr marL="365125" lvl="1" indent="-255588" eaLnBrk="0" hangingPunct="0">
              <a:lnSpc>
                <a:spcPts val="2880"/>
              </a:lnSpc>
              <a:spcBef>
                <a:spcPts val="0"/>
              </a:spcBef>
              <a:buSzPct val="68000"/>
              <a:buNone/>
              <a:defRPr/>
            </a:pPr>
            <a:r>
              <a:rPr lang="zh-CN" altLang="en-US" dirty="0"/>
              <a:t>      函数返回类型 友元函数名</a:t>
            </a:r>
            <a:r>
              <a:rPr lang="en-US" altLang="zh-CN" dirty="0"/>
              <a:t>(</a:t>
            </a:r>
            <a:r>
              <a:rPr lang="zh-CN" altLang="en-US" dirty="0"/>
              <a:t>类名 </a:t>
            </a:r>
            <a:r>
              <a:rPr lang="en-US" altLang="zh-CN" dirty="0"/>
              <a:t>&amp; </a:t>
            </a:r>
            <a:r>
              <a:rPr lang="zh-CN" altLang="en-US" dirty="0"/>
              <a:t>对象名，</a:t>
            </a:r>
            <a:r>
              <a:rPr lang="en-US" altLang="zh-CN" dirty="0"/>
              <a:t>…)</a:t>
            </a:r>
          </a:p>
          <a:p>
            <a:pPr marL="365125" lvl="1" indent="-255588" eaLnBrk="0" hangingPunct="0">
              <a:lnSpc>
                <a:spcPts val="2880"/>
              </a:lnSpc>
              <a:spcBef>
                <a:spcPts val="0"/>
              </a:spcBef>
              <a:buSzPct val="68000"/>
              <a:buNone/>
              <a:defRPr/>
            </a:pPr>
            <a:r>
              <a:rPr lang="en-US" altLang="zh-CN" dirty="0"/>
              <a:t>       {</a:t>
            </a:r>
          </a:p>
          <a:p>
            <a:pPr marL="365125" lvl="1" indent="-255588" eaLnBrk="0" hangingPunct="0">
              <a:lnSpc>
                <a:spcPts val="2880"/>
              </a:lnSpc>
              <a:spcBef>
                <a:spcPts val="0"/>
              </a:spcBef>
              <a:buSzPct val="68000"/>
              <a:buNone/>
              <a:defRPr/>
            </a:pPr>
            <a:r>
              <a:rPr lang="en-US" altLang="zh-CN" dirty="0"/>
              <a:t>           </a:t>
            </a:r>
            <a:r>
              <a:rPr lang="zh-CN" altLang="en-US" dirty="0"/>
              <a:t>函数体</a:t>
            </a:r>
          </a:p>
          <a:p>
            <a:pPr marL="365125" lvl="1" indent="-255588" eaLnBrk="0" hangingPunct="0">
              <a:lnSpc>
                <a:spcPts val="2880"/>
              </a:lnSpc>
              <a:spcBef>
                <a:spcPts val="0"/>
              </a:spcBef>
              <a:buSzPct val="68000"/>
              <a:buNone/>
              <a:defRPr/>
            </a:pPr>
            <a:r>
              <a:rPr lang="zh-CN" altLang="en-US" dirty="0"/>
              <a:t>       </a:t>
            </a:r>
            <a:r>
              <a:rPr lang="en-US" altLang="zh-CN" dirty="0"/>
              <a:t>} </a:t>
            </a:r>
          </a:p>
          <a:p>
            <a:pPr marL="365125" lvl="1" indent="-255588" eaLnBrk="0" hangingPunct="0">
              <a:lnSpc>
                <a:spcPts val="2880"/>
              </a:lnSpc>
              <a:spcBef>
                <a:spcPts val="0"/>
              </a:spcBef>
              <a:buSzPct val="68000"/>
              <a:buNone/>
              <a:defRPr/>
            </a:pPr>
            <a:r>
              <a:rPr lang="zh-CN" altLang="en-US" sz="1800" b="1" dirty="0">
                <a:solidFill>
                  <a:srgbClr val="FF0000"/>
                </a:solidFill>
                <a:latin typeface="楷体" pitchFamily="49" charset="-122"/>
                <a:ea typeface="楷体" pitchFamily="49" charset="-122"/>
              </a:rPr>
              <a:t>实际上友元函数定义的格式和类是无关的，只是使用某个类对象作为参数</a:t>
            </a:r>
            <a:endParaRPr lang="en-US" altLang="zh-CN" sz="1800" b="1" dirty="0">
              <a:solidFill>
                <a:srgbClr val="FF0000"/>
              </a:solidFill>
              <a:latin typeface="楷体" pitchFamily="49" charset="-122"/>
              <a:ea typeface="楷体" pitchFamily="49" charset="-122"/>
            </a:endParaRPr>
          </a:p>
          <a:p>
            <a:pPr marL="365125" lvl="1" indent="-255588" eaLnBrk="0" hangingPunct="0">
              <a:lnSpc>
                <a:spcPts val="2880"/>
              </a:lnSpc>
              <a:spcBef>
                <a:spcPts val="0"/>
              </a:spcBef>
              <a:buSzPct val="68000"/>
              <a:buNone/>
              <a:defRPr/>
            </a:pPr>
            <a:endParaRPr lang="en-US" altLang="zh-CN" dirty="0"/>
          </a:p>
          <a:p>
            <a:pPr lvl="1" eaLnBrk="0" hangingPunct="0">
              <a:lnSpc>
                <a:spcPts val="2880"/>
              </a:lnSpc>
              <a:spcBef>
                <a:spcPts val="0"/>
              </a:spcBef>
            </a:pPr>
            <a:endParaRPr lang="zh-CN" altLang="en-US" dirty="0"/>
          </a:p>
          <a:p>
            <a:pPr lvl="1">
              <a:lnSpc>
                <a:spcPts val="2880"/>
              </a:lnSpc>
              <a:spcBef>
                <a:spcPts val="0"/>
              </a:spcBef>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友元示例</a:t>
            </a:r>
            <a:endParaRPr lang="en-US" altLang="zh-CN" dirty="0"/>
          </a:p>
          <a:p>
            <a:pPr lvl="1">
              <a:lnSpc>
                <a:spcPts val="2880"/>
              </a:lnSpc>
              <a:spcBef>
                <a:spcPts val="0"/>
              </a:spcBef>
            </a:pPr>
            <a:r>
              <a:rPr lang="zh-CN" altLang="en-US" dirty="0"/>
              <a:t>注意：在引用私有数据成员时，必须加上对象名，不能写成</a:t>
            </a:r>
            <a:endParaRPr lang="en-US" altLang="zh-CN" dirty="0"/>
          </a:p>
          <a:p>
            <a:pPr lvl="1">
              <a:lnSpc>
                <a:spcPts val="2880"/>
              </a:lnSpc>
              <a:spcBef>
                <a:spcPts val="0"/>
              </a:spcBef>
            </a:pPr>
            <a:r>
              <a:rPr lang="en-US" altLang="zh-CN" sz="1800" dirty="0" err="1"/>
              <a:t>cout</a:t>
            </a:r>
            <a:r>
              <a:rPr lang="en-US" altLang="zh-CN" sz="1800" dirty="0"/>
              <a:t>&lt;&lt;hour&lt;&lt;″:″&lt;&lt;minute&lt;&lt;″:″&lt;&lt;sec&lt;&lt;</a:t>
            </a:r>
            <a:r>
              <a:rPr lang="en-US" altLang="zh-CN" sz="1800" dirty="0" err="1"/>
              <a:t>endl</a:t>
            </a:r>
            <a:r>
              <a:rPr lang="en-US" altLang="zh-CN" sz="1800" dirty="0"/>
              <a:t>;</a:t>
            </a:r>
          </a:p>
          <a:p>
            <a:pPr lvl="1">
              <a:lnSpc>
                <a:spcPts val="2880"/>
              </a:lnSpc>
              <a:spcBef>
                <a:spcPts val="0"/>
              </a:spcBef>
            </a:pPr>
            <a:r>
              <a:rPr lang="zh-CN" altLang="en-US" sz="1800" dirty="0"/>
              <a:t>因为</a:t>
            </a:r>
            <a:r>
              <a:rPr lang="en-US" altLang="zh-CN" sz="1800" dirty="0"/>
              <a:t>display</a:t>
            </a:r>
            <a:r>
              <a:rPr lang="zh-CN" altLang="en-US" sz="1800" dirty="0"/>
              <a:t>函数不是</a:t>
            </a:r>
            <a:r>
              <a:rPr lang="en-US" altLang="zh-CN" sz="1800" dirty="0"/>
              <a:t>Time</a:t>
            </a:r>
            <a:r>
              <a:rPr lang="zh-CN" altLang="en-US" sz="1800" dirty="0"/>
              <a:t>类的成员函数，不能默认引用</a:t>
            </a:r>
            <a:r>
              <a:rPr lang="en-US" altLang="zh-CN" sz="1800" dirty="0"/>
              <a:t>Time</a:t>
            </a:r>
            <a:r>
              <a:rPr lang="zh-CN" altLang="en-US" sz="1800" dirty="0"/>
              <a:t>类的数据成员，必须指定要访问的对象。</a:t>
            </a:r>
          </a:p>
          <a:p>
            <a:pPr marL="365125" lvl="1" indent="-255588" eaLnBrk="0" hangingPunct="0">
              <a:lnSpc>
                <a:spcPts val="2880"/>
              </a:lnSpc>
              <a:spcBef>
                <a:spcPts val="0"/>
              </a:spcBef>
              <a:buSzPct val="68000"/>
              <a:buFont typeface="Wingdings 3" pitchFamily="18" charset="2"/>
              <a:buChar char=""/>
              <a:defRPr/>
            </a:pPr>
            <a:endParaRPr lang="en-US" altLang="zh-CN" dirty="0"/>
          </a:p>
          <a:p>
            <a:pPr marL="365125" lvl="1" indent="-255588" eaLnBrk="0" hangingPunct="0">
              <a:lnSpc>
                <a:spcPts val="2880"/>
              </a:lnSpc>
              <a:spcBef>
                <a:spcPts val="0"/>
              </a:spcBef>
              <a:buSzPct val="68000"/>
              <a:buNone/>
              <a:defRPr/>
            </a:pPr>
            <a:endParaRPr lang="en-US" altLang="zh-CN" dirty="0"/>
          </a:p>
          <a:p>
            <a:pPr marL="365125" lvl="1" indent="-255588" eaLnBrk="0" hangingPunct="0">
              <a:lnSpc>
                <a:spcPts val="2880"/>
              </a:lnSpc>
              <a:spcBef>
                <a:spcPts val="0"/>
              </a:spcBef>
              <a:buSzPct val="68000"/>
              <a:buNone/>
              <a:defRPr/>
            </a:pPr>
            <a:endParaRPr lang="zh-CN" altLang="en-US" dirty="0"/>
          </a:p>
          <a:p>
            <a:pPr lvl="1">
              <a:lnSpc>
                <a:spcPts val="2880"/>
              </a:lnSpc>
              <a:spcBef>
                <a:spcPts val="0"/>
              </a:spcBef>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
        <p:nvSpPr>
          <p:cNvPr id="6" name="矩形 5"/>
          <p:cNvSpPr/>
          <p:nvPr/>
        </p:nvSpPr>
        <p:spPr>
          <a:xfrm>
            <a:off x="285720" y="3357562"/>
            <a:ext cx="4071966" cy="2554545"/>
          </a:xfrm>
          <a:prstGeom prst="rect">
            <a:avLst/>
          </a:prstGeom>
        </p:spPr>
        <p:txBody>
          <a:bodyPr wrap="square">
            <a:spAutoFit/>
          </a:bodyPr>
          <a:lstStyle/>
          <a:p>
            <a:pPr indent="-6350" eaLnBrk="1" hangingPunct="1">
              <a:buFontTx/>
              <a:buNone/>
              <a:defRPr/>
            </a:pPr>
            <a:r>
              <a:rPr lang="en-US" altLang="zh-CN" sz="1600" dirty="0"/>
              <a:t>class Time {</a:t>
            </a:r>
          </a:p>
          <a:p>
            <a:pPr indent="-6350" eaLnBrk="1" hangingPunct="1">
              <a:buFontTx/>
              <a:buNone/>
              <a:defRPr/>
            </a:pPr>
            <a:r>
              <a:rPr lang="en-US" altLang="zh-CN" sz="1600" dirty="0"/>
              <a:t>public:</a:t>
            </a:r>
          </a:p>
          <a:p>
            <a:pPr indent="-6350" eaLnBrk="1" hangingPunct="1">
              <a:buFontTx/>
              <a:buNone/>
              <a:defRPr/>
            </a:pPr>
            <a:r>
              <a:rPr lang="en-US" altLang="zh-CN" sz="1600" dirty="0"/>
              <a:t>  Time(</a:t>
            </a:r>
            <a:r>
              <a:rPr lang="en-US" altLang="zh-CN" sz="1600" dirty="0" err="1"/>
              <a:t>int,int,int</a:t>
            </a:r>
            <a:r>
              <a:rPr lang="en-US" altLang="zh-CN" sz="1600" dirty="0"/>
              <a:t>);</a:t>
            </a:r>
          </a:p>
          <a:p>
            <a:pPr indent="-6350" eaLnBrk="1" hangingPunct="1">
              <a:buFontTx/>
              <a:buNone/>
              <a:defRPr/>
            </a:pPr>
            <a:r>
              <a:rPr lang="en-US" altLang="zh-CN" sz="1600" dirty="0">
                <a:solidFill>
                  <a:srgbClr val="3333FF"/>
                </a:solidFill>
              </a:rPr>
              <a:t>  friend</a:t>
            </a:r>
            <a:r>
              <a:rPr lang="en-US" altLang="zh-CN" sz="1600" dirty="0"/>
              <a:t> void display(Time &amp;);  </a:t>
            </a:r>
          </a:p>
          <a:p>
            <a:pPr indent="-6350" eaLnBrk="1" hangingPunct="1">
              <a:buFontTx/>
              <a:buNone/>
              <a:defRPr/>
            </a:pPr>
            <a:r>
              <a:rPr lang="en-US" altLang="zh-CN" sz="1600" dirty="0"/>
              <a:t> //</a:t>
            </a:r>
            <a:r>
              <a:rPr lang="zh-CN" altLang="en-US" sz="1600" dirty="0"/>
              <a:t>声明</a:t>
            </a:r>
            <a:r>
              <a:rPr lang="en-US" altLang="zh-CN" sz="1600" dirty="0"/>
              <a:t>display</a:t>
            </a:r>
            <a:r>
              <a:rPr lang="zh-CN" altLang="en-US" sz="1600" dirty="0"/>
              <a:t>为</a:t>
            </a:r>
            <a:r>
              <a:rPr lang="en-US" altLang="zh-CN" sz="1600" dirty="0"/>
              <a:t>Time</a:t>
            </a:r>
            <a:r>
              <a:rPr lang="zh-CN" altLang="en-US" sz="1600" dirty="0"/>
              <a:t>类的友元</a:t>
            </a:r>
            <a:endParaRPr lang="en-US" altLang="zh-CN" sz="1600" dirty="0"/>
          </a:p>
          <a:p>
            <a:pPr indent="-6350" eaLnBrk="1" hangingPunct="1">
              <a:buFontTx/>
              <a:buNone/>
              <a:defRPr/>
            </a:pPr>
            <a:r>
              <a:rPr lang="en-US" altLang="zh-CN" sz="1600" dirty="0"/>
              <a:t>private:</a:t>
            </a:r>
          </a:p>
          <a:p>
            <a:pPr indent="-6350" eaLnBrk="1" hangingPunct="1">
              <a:buFontTx/>
              <a:buNone/>
              <a:defRPr/>
            </a:pPr>
            <a:r>
              <a:rPr lang="en-US" altLang="zh-CN" sz="1600" dirty="0"/>
              <a:t>  </a:t>
            </a:r>
            <a:r>
              <a:rPr lang="en-US" altLang="zh-CN" sz="1600" dirty="0" err="1"/>
              <a:t>int</a:t>
            </a:r>
            <a:r>
              <a:rPr lang="en-US" altLang="zh-CN" sz="1600" dirty="0"/>
              <a:t> hour;</a:t>
            </a:r>
          </a:p>
          <a:p>
            <a:pPr indent="-6350" eaLnBrk="1" hangingPunct="1">
              <a:buFontTx/>
              <a:buNone/>
              <a:defRPr/>
            </a:pPr>
            <a:r>
              <a:rPr lang="en-US" altLang="zh-CN" sz="1600" dirty="0"/>
              <a:t>  </a:t>
            </a:r>
            <a:r>
              <a:rPr lang="en-US" altLang="zh-CN" sz="1600" dirty="0" err="1"/>
              <a:t>int</a:t>
            </a:r>
            <a:r>
              <a:rPr lang="en-US" altLang="zh-CN" sz="1600" dirty="0"/>
              <a:t> minute;</a:t>
            </a:r>
          </a:p>
          <a:p>
            <a:pPr indent="-6350" eaLnBrk="1" hangingPunct="1">
              <a:buFontTx/>
              <a:buNone/>
              <a:defRPr/>
            </a:pPr>
            <a:r>
              <a:rPr lang="en-US" altLang="zh-CN" sz="1600" dirty="0"/>
              <a:t>  </a:t>
            </a:r>
            <a:r>
              <a:rPr lang="en-US" altLang="zh-CN" sz="1600" dirty="0" err="1"/>
              <a:t>int</a:t>
            </a:r>
            <a:r>
              <a:rPr lang="en-US" altLang="zh-CN" sz="1600" dirty="0"/>
              <a:t> sec;</a:t>
            </a:r>
          </a:p>
          <a:p>
            <a:pPr indent="-6350" eaLnBrk="1" hangingPunct="1">
              <a:buFontTx/>
              <a:buNone/>
              <a:defRPr/>
            </a:pPr>
            <a:r>
              <a:rPr lang="en-US" altLang="zh-CN" sz="1600" dirty="0"/>
              <a:t>};</a:t>
            </a:r>
          </a:p>
        </p:txBody>
      </p:sp>
      <p:sp>
        <p:nvSpPr>
          <p:cNvPr id="7" name="矩形 6"/>
          <p:cNvSpPr/>
          <p:nvPr/>
        </p:nvSpPr>
        <p:spPr>
          <a:xfrm>
            <a:off x="4000496" y="2928934"/>
            <a:ext cx="4572000" cy="3785652"/>
          </a:xfrm>
          <a:prstGeom prst="rect">
            <a:avLst/>
          </a:prstGeom>
        </p:spPr>
        <p:txBody>
          <a:bodyPr>
            <a:spAutoFit/>
          </a:bodyPr>
          <a:lstStyle/>
          <a:p>
            <a:pPr indent="-6350" eaLnBrk="1" hangingPunct="1">
              <a:buFontTx/>
              <a:buNone/>
            </a:pPr>
            <a:r>
              <a:rPr lang="en-US" altLang="zh-CN" sz="1600" dirty="0" err="1"/>
              <a:t>Time∷Time</a:t>
            </a:r>
            <a:r>
              <a:rPr lang="en-US" altLang="zh-CN" sz="1600" dirty="0"/>
              <a:t>(</a:t>
            </a:r>
            <a:r>
              <a:rPr lang="en-US" altLang="zh-CN" sz="1600" dirty="0" err="1"/>
              <a:t>int</a:t>
            </a:r>
            <a:r>
              <a:rPr lang="en-US" altLang="zh-CN" sz="1600" dirty="0"/>
              <a:t> </a:t>
            </a:r>
            <a:r>
              <a:rPr lang="en-US" altLang="zh-CN" sz="1600" dirty="0" err="1"/>
              <a:t>h,int</a:t>
            </a:r>
            <a:r>
              <a:rPr lang="en-US" altLang="zh-CN" sz="1600" dirty="0"/>
              <a:t> </a:t>
            </a:r>
            <a:r>
              <a:rPr lang="en-US" altLang="zh-CN" sz="1600" dirty="0" err="1"/>
              <a:t>m,int</a:t>
            </a:r>
            <a:r>
              <a:rPr lang="en-US" altLang="zh-CN" sz="1600" dirty="0"/>
              <a:t> s)     //</a:t>
            </a:r>
            <a:r>
              <a:rPr lang="zh-CN" altLang="en-US" sz="1600" dirty="0"/>
              <a:t>构造函数</a:t>
            </a:r>
            <a:endParaRPr lang="en-US" altLang="zh-CN" sz="1600" dirty="0"/>
          </a:p>
          <a:p>
            <a:pPr indent="-6350" eaLnBrk="1" hangingPunct="1">
              <a:buFontTx/>
              <a:buNone/>
            </a:pPr>
            <a:r>
              <a:rPr lang="zh-CN" altLang="en-US" sz="1600" dirty="0"/>
              <a:t> {  </a:t>
            </a:r>
            <a:r>
              <a:rPr lang="en-US" altLang="zh-CN" sz="1600" dirty="0"/>
              <a:t>hour=h;  minute=m;  sec=s;  }</a:t>
            </a:r>
          </a:p>
          <a:p>
            <a:pPr indent="-6350" eaLnBrk="1" hangingPunct="1">
              <a:buFontTx/>
              <a:buNone/>
            </a:pPr>
            <a:endParaRPr lang="en-US" altLang="zh-CN" sz="1600" dirty="0"/>
          </a:p>
          <a:p>
            <a:pPr indent="-6350" eaLnBrk="1" hangingPunct="1">
              <a:buFontTx/>
              <a:buNone/>
            </a:pPr>
            <a:r>
              <a:rPr lang="en-US" altLang="zh-CN" sz="1600" dirty="0"/>
              <a:t>void display(Time&amp; t)  //</a:t>
            </a:r>
            <a:r>
              <a:rPr lang="zh-CN" altLang="en-US" sz="1600" dirty="0"/>
              <a:t>友元函数</a:t>
            </a:r>
            <a:endParaRPr lang="en-US" altLang="zh-CN" sz="1600" dirty="0"/>
          </a:p>
          <a:p>
            <a:pPr indent="-6350" eaLnBrk="1" hangingPunct="1">
              <a:buFontTx/>
              <a:buNone/>
            </a:pPr>
            <a:r>
              <a:rPr lang="zh-CN" altLang="en-US" sz="1600" dirty="0"/>
              <a:t>{  </a:t>
            </a:r>
            <a:r>
              <a:rPr lang="en-US" altLang="zh-CN" sz="1600" dirty="0" err="1"/>
              <a:t>cout</a:t>
            </a:r>
            <a:r>
              <a:rPr lang="en-US" altLang="zh-CN" sz="1600" dirty="0"/>
              <a:t>&lt;&lt;</a:t>
            </a:r>
            <a:r>
              <a:rPr lang="en-US" altLang="zh-CN" sz="1600" dirty="0" err="1"/>
              <a:t>t.hour</a:t>
            </a:r>
            <a:r>
              <a:rPr lang="en-US" altLang="zh-CN" sz="1600" dirty="0"/>
              <a:t>&lt;&lt;″:″</a:t>
            </a:r>
          </a:p>
          <a:p>
            <a:pPr indent="-6350" eaLnBrk="1" hangingPunct="1">
              <a:buFontTx/>
              <a:buNone/>
            </a:pPr>
            <a:r>
              <a:rPr lang="en-US" altLang="zh-CN" sz="1600" dirty="0"/>
              <a:t>            &lt;&lt;</a:t>
            </a:r>
            <a:r>
              <a:rPr lang="en-US" altLang="zh-CN" sz="1600" dirty="0" err="1"/>
              <a:t>t.minute</a:t>
            </a:r>
            <a:r>
              <a:rPr lang="en-US" altLang="zh-CN" sz="1600" dirty="0"/>
              <a:t>&lt;&lt;″:″</a:t>
            </a:r>
          </a:p>
          <a:p>
            <a:pPr indent="-6350" eaLnBrk="1" hangingPunct="1">
              <a:buFontTx/>
              <a:buNone/>
            </a:pPr>
            <a:r>
              <a:rPr lang="en-US" altLang="zh-CN" sz="1600" dirty="0"/>
              <a:t>            &lt;&lt;t.sec&lt;&lt;</a:t>
            </a:r>
            <a:r>
              <a:rPr lang="en-US" altLang="zh-CN" sz="1600" dirty="0" err="1"/>
              <a:t>endl</a:t>
            </a:r>
            <a:r>
              <a:rPr lang="en-US" altLang="zh-CN" sz="1600" dirty="0"/>
              <a:t>;   </a:t>
            </a:r>
          </a:p>
          <a:p>
            <a:pPr indent="-6350" eaLnBrk="1" hangingPunct="1">
              <a:buFontTx/>
              <a:buNone/>
            </a:pPr>
            <a:r>
              <a:rPr lang="en-US" altLang="zh-CN" sz="1600" dirty="0"/>
              <a:t>}</a:t>
            </a:r>
          </a:p>
          <a:p>
            <a:pPr indent="-6350" eaLnBrk="1" hangingPunct="1">
              <a:buFontTx/>
              <a:buNone/>
            </a:pPr>
            <a:endParaRPr lang="en-US" altLang="zh-CN" sz="1600" dirty="0"/>
          </a:p>
          <a:p>
            <a:pPr indent="-6350" eaLnBrk="1" hangingPunct="1">
              <a:buFontTx/>
              <a:buNone/>
            </a:pPr>
            <a:r>
              <a:rPr lang="en-US" altLang="zh-CN" sz="1600" dirty="0"/>
              <a:t>void main( )</a:t>
            </a:r>
          </a:p>
          <a:p>
            <a:pPr indent="-6350" eaLnBrk="1" hangingPunct="1">
              <a:buFontTx/>
              <a:buNone/>
            </a:pPr>
            <a:r>
              <a:rPr lang="en-US" altLang="zh-CN" sz="1600" dirty="0"/>
              <a:t>{    Time t1(10,13,56);</a:t>
            </a:r>
          </a:p>
          <a:p>
            <a:pPr indent="-6350" eaLnBrk="1" hangingPunct="1">
              <a:buFontTx/>
              <a:buNone/>
            </a:pPr>
            <a:r>
              <a:rPr lang="en-US" altLang="zh-CN" sz="1600" dirty="0"/>
              <a:t>     display(t1);    </a:t>
            </a:r>
          </a:p>
          <a:p>
            <a:pPr indent="-6350" eaLnBrk="1" hangingPunct="1">
              <a:buFontTx/>
              <a:buNone/>
            </a:pPr>
            <a:r>
              <a:rPr lang="en-US" altLang="zh-CN" sz="1600" dirty="0"/>
              <a:t>     //</a:t>
            </a:r>
            <a:r>
              <a:rPr lang="zh-CN" altLang="en-US" sz="1600" dirty="0"/>
              <a:t>调用</a:t>
            </a:r>
            <a:r>
              <a:rPr lang="en-US" altLang="zh-CN" sz="1600" dirty="0"/>
              <a:t>display</a:t>
            </a:r>
            <a:r>
              <a:rPr lang="zh-CN" altLang="en-US" sz="1600" dirty="0"/>
              <a:t>函数，实参</a:t>
            </a:r>
            <a:r>
              <a:rPr lang="en-US" altLang="zh-CN" sz="1600" dirty="0"/>
              <a:t>t1</a:t>
            </a:r>
            <a:r>
              <a:rPr lang="zh-CN" altLang="en-US" sz="1600" dirty="0"/>
              <a:t>是</a:t>
            </a:r>
            <a:r>
              <a:rPr lang="en-US" altLang="zh-CN" sz="1600" dirty="0"/>
              <a:t>Time</a:t>
            </a:r>
            <a:r>
              <a:rPr lang="zh-CN" altLang="en-US" sz="1600" dirty="0"/>
              <a:t>类对象</a:t>
            </a:r>
          </a:p>
          <a:p>
            <a:pPr indent="-6350" eaLnBrk="1" hangingPunct="1">
              <a:buFontTx/>
              <a:buNone/>
            </a:pPr>
            <a:r>
              <a:rPr lang="zh-CN" altLang="en-US" sz="1600" dirty="0"/>
              <a:t>}</a:t>
            </a:r>
            <a:endParaRPr lang="en-US" altLang="zh-CN" sz="1600" dirty="0"/>
          </a:p>
          <a:p>
            <a:pPr indent="-6350" eaLnBrk="1" hangingPunct="1">
              <a:buFontTx/>
              <a:buNone/>
            </a:pP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en-US" altLang="zh-CN" dirty="0"/>
              <a:t>friend</a:t>
            </a:r>
            <a:r>
              <a:rPr lang="zh-CN" altLang="en-US" dirty="0"/>
              <a:t>函数不仅可以是一般函数(非成员函数)，而且可以是另一个类的成员函数。</a:t>
            </a:r>
            <a:endParaRPr lang="en-US" altLang="zh-CN" dirty="0"/>
          </a:p>
          <a:p>
            <a:pPr indent="-6350" eaLnBrk="1" hangingPunct="1">
              <a:buFontTx/>
              <a:buNone/>
              <a:defRPr/>
            </a:pPr>
            <a:r>
              <a:rPr lang="en-US" altLang="zh-CN" sz="1800" dirty="0"/>
              <a:t>class Date;                 </a:t>
            </a:r>
            <a:r>
              <a:rPr lang="en-US" altLang="zh-CN" sz="1800" dirty="0">
                <a:solidFill>
                  <a:srgbClr val="FF0000"/>
                </a:solidFill>
              </a:rPr>
              <a:t>//</a:t>
            </a:r>
            <a:r>
              <a:rPr lang="zh-CN" altLang="en-US" sz="1800" dirty="0">
                <a:solidFill>
                  <a:srgbClr val="FF0000"/>
                </a:solidFill>
              </a:rPr>
              <a:t>对</a:t>
            </a:r>
            <a:r>
              <a:rPr lang="en-US" altLang="zh-CN" sz="1800" dirty="0">
                <a:solidFill>
                  <a:srgbClr val="FF0000"/>
                </a:solidFill>
              </a:rPr>
              <a:t>Date</a:t>
            </a:r>
            <a:r>
              <a:rPr lang="zh-CN" altLang="en-US" sz="1800" dirty="0">
                <a:solidFill>
                  <a:srgbClr val="FF0000"/>
                </a:solidFill>
              </a:rPr>
              <a:t>类的提前引用声明</a:t>
            </a:r>
          </a:p>
          <a:p>
            <a:pPr indent="-6350" eaLnBrk="1" hangingPunct="1">
              <a:buFontTx/>
              <a:buNone/>
              <a:defRPr/>
            </a:pPr>
            <a:r>
              <a:rPr lang="en-US" altLang="zh-CN" sz="1800" dirty="0"/>
              <a:t>class Time  </a:t>
            </a:r>
            <a:r>
              <a:rPr lang="zh-CN" altLang="en-US" sz="1800" dirty="0"/>
              <a:t>{</a:t>
            </a:r>
            <a:endParaRPr lang="en-US" altLang="zh-CN" sz="1800" dirty="0"/>
          </a:p>
          <a:p>
            <a:pPr indent="-6350" eaLnBrk="1" hangingPunct="1">
              <a:buFontTx/>
              <a:buNone/>
              <a:defRPr/>
            </a:pPr>
            <a:r>
              <a:rPr lang="en-US" altLang="zh-CN" sz="1800" dirty="0"/>
              <a:t>public:</a:t>
            </a:r>
          </a:p>
          <a:p>
            <a:pPr indent="-6350" eaLnBrk="1" hangingPunct="1">
              <a:buFontTx/>
              <a:buNone/>
              <a:defRPr/>
            </a:pPr>
            <a:r>
              <a:rPr lang="en-US" altLang="zh-CN" sz="1800" b="1" dirty="0">
                <a:solidFill>
                  <a:srgbClr val="FF0000"/>
                </a:solidFill>
              </a:rPr>
              <a:t>    void display(Date &amp;); </a:t>
            </a:r>
          </a:p>
          <a:p>
            <a:pPr indent="-6350" eaLnBrk="1" hangingPunct="1">
              <a:buFontTx/>
              <a:buNone/>
              <a:defRPr/>
            </a:pPr>
            <a:r>
              <a:rPr lang="en-US" altLang="zh-CN" sz="1800" dirty="0"/>
              <a:t>        //display</a:t>
            </a:r>
            <a:r>
              <a:rPr lang="zh-CN" altLang="en-US" sz="1800" dirty="0"/>
              <a:t>是成员函数，形参是</a:t>
            </a:r>
            <a:r>
              <a:rPr lang="en-US" altLang="zh-CN" sz="1800" dirty="0"/>
              <a:t>Date</a:t>
            </a:r>
            <a:r>
              <a:rPr lang="zh-CN" altLang="en-US" sz="1800" dirty="0"/>
              <a:t>类对象的引用</a:t>
            </a:r>
            <a:endParaRPr lang="en-US" altLang="zh-CN" sz="1800" dirty="0"/>
          </a:p>
          <a:p>
            <a:pPr indent="-6350" eaLnBrk="1" hangingPunct="1">
              <a:buFontTx/>
              <a:buNone/>
              <a:defRPr/>
            </a:pPr>
            <a:r>
              <a:rPr lang="en-US" altLang="zh-CN" sz="1800" b="1" dirty="0">
                <a:solidFill>
                  <a:srgbClr val="FF0000"/>
                </a:solidFill>
              </a:rPr>
              <a:t>		//</a:t>
            </a:r>
            <a:r>
              <a:rPr lang="zh-CN" altLang="en-US" sz="1800" b="1" dirty="0">
                <a:solidFill>
                  <a:srgbClr val="FF0000"/>
                </a:solidFill>
              </a:rPr>
              <a:t>先调用</a:t>
            </a:r>
            <a:r>
              <a:rPr lang="en-US" altLang="zh-CN" sz="1800" b="1" dirty="0">
                <a:solidFill>
                  <a:srgbClr val="FF0000"/>
                </a:solidFill>
              </a:rPr>
              <a:t>date</a:t>
            </a:r>
            <a:r>
              <a:rPr lang="zh-CN" altLang="en-US" sz="1800" b="1" dirty="0">
                <a:solidFill>
                  <a:srgbClr val="FF0000"/>
                </a:solidFill>
              </a:rPr>
              <a:t>对象的</a:t>
            </a:r>
            <a:r>
              <a:rPr lang="en-US" altLang="zh-CN" sz="1800" b="1" dirty="0">
                <a:solidFill>
                  <a:srgbClr val="FF0000"/>
                </a:solidFill>
              </a:rPr>
              <a:t>display</a:t>
            </a:r>
            <a:r>
              <a:rPr lang="zh-CN" altLang="en-US" sz="1800" b="1" dirty="0">
                <a:solidFill>
                  <a:srgbClr val="FF0000"/>
                </a:solidFill>
              </a:rPr>
              <a:t>输出年月日，再输出自身的时分秒</a:t>
            </a:r>
            <a:endParaRPr lang="zh-CN" altLang="en-US" sz="1800" dirty="0"/>
          </a:p>
          <a:p>
            <a:pPr indent="-6350" eaLnBrk="1" hangingPunct="1">
              <a:buFontTx/>
              <a:buNone/>
              <a:defRPr/>
            </a:pPr>
            <a:r>
              <a:rPr lang="en-US" altLang="zh-CN" sz="1800" dirty="0"/>
              <a:t>};</a:t>
            </a:r>
          </a:p>
          <a:p>
            <a:pPr indent="-6350" eaLnBrk="1" hangingPunct="1">
              <a:buFontTx/>
              <a:buNone/>
              <a:defRPr/>
            </a:pPr>
            <a:r>
              <a:rPr lang="en-US" altLang="zh-CN" sz="1800" dirty="0"/>
              <a:t>class Date  </a:t>
            </a:r>
            <a:r>
              <a:rPr lang="zh-CN" altLang="en-US" sz="1800" dirty="0"/>
              <a:t>{</a:t>
            </a:r>
            <a:r>
              <a:rPr lang="en-US" altLang="zh-CN" sz="1800" dirty="0"/>
              <a:t>                             </a:t>
            </a:r>
          </a:p>
          <a:p>
            <a:pPr indent="-6350" eaLnBrk="1" hangingPunct="1">
              <a:buFontTx/>
              <a:buNone/>
              <a:defRPr/>
            </a:pPr>
            <a:r>
              <a:rPr lang="en-US" altLang="zh-CN" sz="1800" dirty="0"/>
              <a:t>public:</a:t>
            </a:r>
          </a:p>
          <a:p>
            <a:pPr indent="-6350" eaLnBrk="1" hangingPunct="1">
              <a:buFontTx/>
              <a:buNone/>
              <a:defRPr/>
            </a:pPr>
            <a:r>
              <a:rPr lang="en-US" altLang="zh-CN" sz="1800" dirty="0"/>
              <a:t>      friend void </a:t>
            </a:r>
            <a:r>
              <a:rPr lang="en-US" altLang="zh-CN" sz="1800" dirty="0" err="1"/>
              <a:t>Time∷display</a:t>
            </a:r>
            <a:r>
              <a:rPr lang="en-US" altLang="zh-CN" sz="1800" dirty="0"/>
              <a:t>(Date &amp;);    </a:t>
            </a:r>
          </a:p>
          <a:p>
            <a:pPr indent="-6350" eaLnBrk="1" hangingPunct="1">
              <a:buFontTx/>
              <a:buNone/>
              <a:defRPr/>
            </a:pPr>
            <a:r>
              <a:rPr lang="en-US" altLang="zh-CN" sz="1800" dirty="0"/>
              <a:t>            //</a:t>
            </a:r>
            <a:r>
              <a:rPr lang="zh-CN" altLang="en-US" sz="1800" dirty="0"/>
              <a:t>声明</a:t>
            </a:r>
            <a:r>
              <a:rPr lang="en-US" altLang="zh-CN" sz="1800" dirty="0"/>
              <a:t>Time</a:t>
            </a:r>
            <a:r>
              <a:rPr lang="zh-CN" altLang="en-US" sz="1800" dirty="0"/>
              <a:t>中的</a:t>
            </a:r>
            <a:r>
              <a:rPr lang="en-US" altLang="zh-CN" sz="1800" dirty="0"/>
              <a:t>display</a:t>
            </a:r>
            <a:r>
              <a:rPr lang="zh-CN" altLang="en-US" sz="1800" dirty="0"/>
              <a:t>函数为友元成员函数</a:t>
            </a:r>
            <a:endParaRPr lang="en-US" altLang="zh-CN" sz="1800" dirty="0"/>
          </a:p>
          <a:p>
            <a:pPr indent="-6350" eaLnBrk="1" hangingPunct="1">
              <a:buFontTx/>
              <a:buNone/>
              <a:defRPr/>
            </a:pPr>
            <a:r>
              <a:rPr lang="en-US" altLang="zh-CN" sz="1800" dirty="0"/>
              <a:t>		    //</a:t>
            </a:r>
            <a:r>
              <a:rPr lang="zh-CN" altLang="en-US" sz="1800" dirty="0"/>
              <a:t>允许</a:t>
            </a:r>
            <a:r>
              <a:rPr lang="en-US" altLang="zh-CN" sz="1800" dirty="0"/>
              <a:t>Time</a:t>
            </a:r>
            <a:r>
              <a:rPr lang="zh-CN" altLang="en-US" sz="1800" dirty="0"/>
              <a:t>的</a:t>
            </a:r>
            <a:r>
              <a:rPr lang="en-US" altLang="zh-CN" sz="1800" dirty="0"/>
              <a:t>display</a:t>
            </a:r>
            <a:r>
              <a:rPr lang="zh-CN" altLang="en-US" sz="1800" dirty="0"/>
              <a:t>函数访问</a:t>
            </a:r>
            <a:r>
              <a:rPr lang="en-US" altLang="zh-CN" sz="1800" dirty="0"/>
              <a:t>Date</a:t>
            </a:r>
            <a:r>
              <a:rPr lang="zh-CN" altLang="en-US" sz="1800" dirty="0"/>
              <a:t>对象的数据</a:t>
            </a:r>
            <a:r>
              <a:rPr lang="en-US" altLang="zh-CN" sz="1800" dirty="0"/>
              <a:t>	</a:t>
            </a:r>
            <a:endParaRPr lang="zh-CN" altLang="en-US" sz="1800" dirty="0"/>
          </a:p>
          <a:p>
            <a:pPr indent="-6350" eaLnBrk="1" hangingPunct="1">
              <a:buFontTx/>
              <a:buNone/>
              <a:defRPr/>
            </a:pPr>
            <a:r>
              <a:rPr lang="en-US" altLang="zh-CN" sz="1800" dirty="0"/>
              <a:t>};</a:t>
            </a:r>
          </a:p>
          <a:p>
            <a:pPr marL="365125" lvl="1" indent="-255588" eaLnBrk="0" hangingPunct="0">
              <a:lnSpc>
                <a:spcPts val="2880"/>
              </a:lnSpc>
              <a:spcBef>
                <a:spcPts val="0"/>
              </a:spcBef>
              <a:buSzPct val="68000"/>
              <a:buFont typeface="Wingdings 3" pitchFamily="18" charset="2"/>
              <a:buChar char=""/>
              <a:defRPr/>
            </a:pPr>
            <a:endParaRPr lang="en-US" altLang="zh-CN" dirty="0"/>
          </a:p>
          <a:p>
            <a:pPr marL="365125" lvl="1" indent="-255588" eaLnBrk="0" hangingPunct="0">
              <a:lnSpc>
                <a:spcPts val="2880"/>
              </a:lnSpc>
              <a:spcBef>
                <a:spcPts val="0"/>
              </a:spcBef>
              <a:buSzPct val="68000"/>
              <a:buNone/>
              <a:defRPr/>
            </a:pPr>
            <a:endParaRPr lang="en-US" altLang="zh-CN" dirty="0"/>
          </a:p>
          <a:p>
            <a:pPr marL="365125" lvl="1" indent="-255588" eaLnBrk="0" hangingPunct="0">
              <a:lnSpc>
                <a:spcPts val="2880"/>
              </a:lnSpc>
              <a:spcBef>
                <a:spcPts val="0"/>
              </a:spcBef>
              <a:buSzPct val="68000"/>
              <a:buNone/>
              <a:defRPr/>
            </a:pPr>
            <a:endParaRPr lang="en-US" altLang="zh-CN" dirty="0"/>
          </a:p>
          <a:p>
            <a:pPr marL="365125" lvl="1" indent="-255588" eaLnBrk="0" hangingPunct="0">
              <a:lnSpc>
                <a:spcPts val="2880"/>
              </a:lnSpc>
              <a:spcBef>
                <a:spcPts val="0"/>
              </a:spcBef>
              <a:buSzPct val="68000"/>
              <a:buNone/>
              <a:defRPr/>
            </a:pPr>
            <a:endParaRPr lang="zh-CN" altLang="en-US" dirty="0"/>
          </a:p>
          <a:p>
            <a:pPr lvl="1">
              <a:lnSpc>
                <a:spcPts val="2880"/>
              </a:lnSpc>
              <a:spcBef>
                <a:spcPts val="0"/>
              </a:spcBef>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将一个类(例如</a:t>
            </a:r>
            <a:r>
              <a:rPr lang="en-US" altLang="zh-CN" dirty="0"/>
              <a:t>B</a:t>
            </a:r>
            <a:r>
              <a:rPr lang="zh-CN" altLang="en-US" dirty="0"/>
              <a:t>类)声明为另一个类(例如</a:t>
            </a:r>
            <a:r>
              <a:rPr lang="en-US" altLang="zh-CN" dirty="0"/>
              <a:t>A</a:t>
            </a:r>
            <a:r>
              <a:rPr lang="zh-CN" altLang="en-US" dirty="0"/>
              <a:t>类)的“朋友”。这时</a:t>
            </a:r>
            <a:r>
              <a:rPr lang="en-US" altLang="zh-CN" dirty="0"/>
              <a:t>B</a:t>
            </a:r>
            <a:r>
              <a:rPr lang="zh-CN" altLang="en-US" dirty="0"/>
              <a:t>类就是</a:t>
            </a:r>
            <a:r>
              <a:rPr lang="en-US" altLang="zh-CN" dirty="0"/>
              <a:t>A</a:t>
            </a:r>
            <a:r>
              <a:rPr lang="zh-CN" altLang="en-US" dirty="0"/>
              <a:t>类的友元类。友元类</a:t>
            </a:r>
            <a:r>
              <a:rPr lang="en-US" altLang="zh-CN" dirty="0"/>
              <a:t>B</a:t>
            </a:r>
            <a:r>
              <a:rPr lang="zh-CN" altLang="en-US" dirty="0"/>
              <a:t>中的所有函数都是</a:t>
            </a:r>
            <a:r>
              <a:rPr lang="en-US" altLang="zh-CN" dirty="0"/>
              <a:t>A</a:t>
            </a:r>
            <a:r>
              <a:rPr lang="zh-CN" altLang="en-US" dirty="0"/>
              <a:t>类的友元函数，可以访问</a:t>
            </a:r>
            <a:r>
              <a:rPr lang="en-US" altLang="zh-CN" dirty="0"/>
              <a:t>A</a:t>
            </a:r>
            <a:r>
              <a:rPr lang="zh-CN" altLang="en-US" dirty="0"/>
              <a:t>类中的所有成员。</a:t>
            </a:r>
          </a:p>
          <a:p>
            <a:pPr marL="365125" lvl="1" indent="-255588" eaLnBrk="0" hangingPunct="0">
              <a:lnSpc>
                <a:spcPts val="2880"/>
              </a:lnSpc>
              <a:spcBef>
                <a:spcPts val="0"/>
              </a:spcBef>
              <a:buSzPct val="68000"/>
              <a:buFont typeface="Wingdings 3" pitchFamily="18" charset="2"/>
              <a:buChar char=""/>
              <a:defRPr/>
            </a:pPr>
            <a:r>
              <a:rPr lang="zh-CN" altLang="en-US" dirty="0"/>
              <a:t>在</a:t>
            </a:r>
            <a:r>
              <a:rPr lang="en-US" altLang="zh-CN" dirty="0"/>
              <a:t>A</a:t>
            </a:r>
            <a:r>
              <a:rPr lang="zh-CN" altLang="en-US" dirty="0"/>
              <a:t>类的定义体中用以下语句声明</a:t>
            </a:r>
            <a:r>
              <a:rPr lang="en-US" altLang="zh-CN" dirty="0"/>
              <a:t>B</a:t>
            </a:r>
            <a:r>
              <a:rPr lang="zh-CN" altLang="en-US" dirty="0"/>
              <a:t>类为其友元类： </a:t>
            </a:r>
          </a:p>
          <a:p>
            <a:pPr marL="365125" lvl="1" indent="-255588" eaLnBrk="0" hangingPunct="0">
              <a:lnSpc>
                <a:spcPts val="2880"/>
              </a:lnSpc>
              <a:spcBef>
                <a:spcPts val="0"/>
              </a:spcBef>
              <a:buSzPct val="68000"/>
              <a:buNone/>
              <a:defRPr/>
            </a:pPr>
            <a:r>
              <a:rPr lang="en-US" altLang="zh-CN" dirty="0"/>
              <a:t>	      friend B;  </a:t>
            </a:r>
            <a:r>
              <a:rPr lang="en-US" altLang="zh-CN" b="1" dirty="0">
                <a:solidFill>
                  <a:srgbClr val="FF0000"/>
                </a:solidFill>
              </a:rPr>
              <a:t> //B</a:t>
            </a:r>
            <a:r>
              <a:rPr lang="zh-CN" altLang="en-US" b="1" dirty="0">
                <a:solidFill>
                  <a:srgbClr val="FF0000"/>
                </a:solidFill>
              </a:rPr>
              <a:t>类所有成员函数都能访问</a:t>
            </a:r>
            <a:r>
              <a:rPr lang="en-US" altLang="zh-CN" b="1" dirty="0">
                <a:solidFill>
                  <a:srgbClr val="FF0000"/>
                </a:solidFill>
              </a:rPr>
              <a:t>A</a:t>
            </a:r>
            <a:r>
              <a:rPr lang="zh-CN" altLang="en-US" b="1" dirty="0">
                <a:solidFill>
                  <a:srgbClr val="FF0000"/>
                </a:solidFill>
              </a:rPr>
              <a:t>类对象的数据</a:t>
            </a:r>
            <a:endParaRPr lang="en-US" altLang="zh-CN" dirty="0"/>
          </a:p>
          <a:p>
            <a:pPr marL="365125" lvl="1" indent="-255588" eaLnBrk="0" hangingPunct="0">
              <a:lnSpc>
                <a:spcPts val="2880"/>
              </a:lnSpc>
              <a:spcBef>
                <a:spcPts val="0"/>
              </a:spcBef>
              <a:buSzPct val="68000"/>
              <a:buNone/>
              <a:defRPr/>
            </a:pPr>
            <a:r>
              <a:rPr lang="en-US" altLang="zh-CN" dirty="0"/>
              <a:t>	</a:t>
            </a:r>
            <a:r>
              <a:rPr lang="zh-CN" altLang="en-US" dirty="0"/>
              <a:t>声明友元类的一般形式为</a:t>
            </a:r>
          </a:p>
          <a:p>
            <a:pPr marL="365125" lvl="1" indent="-255588" eaLnBrk="0" hangingPunct="0">
              <a:lnSpc>
                <a:spcPts val="2880"/>
              </a:lnSpc>
              <a:spcBef>
                <a:spcPts val="0"/>
              </a:spcBef>
              <a:buSzPct val="68000"/>
              <a:buNone/>
              <a:defRPr/>
            </a:pPr>
            <a:r>
              <a:rPr lang="en-US" altLang="zh-CN" dirty="0"/>
              <a:t>	      friend </a:t>
            </a:r>
            <a:r>
              <a:rPr lang="zh-CN" altLang="en-US" dirty="0"/>
              <a:t>类名；</a:t>
            </a:r>
          </a:p>
          <a:p>
            <a:pPr eaLnBrk="1" hangingPunct="1">
              <a:defRPr/>
            </a:pPr>
            <a:endParaRPr lang="zh-CN" altLang="en-US" dirty="0"/>
          </a:p>
          <a:p>
            <a:pPr marL="365125" lvl="1" indent="-255588" eaLnBrk="0" hangingPunct="0">
              <a:lnSpc>
                <a:spcPts val="2880"/>
              </a:lnSpc>
              <a:spcBef>
                <a:spcPts val="0"/>
              </a:spcBef>
              <a:buSzPct val="68000"/>
              <a:buFont typeface="Wingdings 3" pitchFamily="18" charset="2"/>
              <a:buChar char=""/>
              <a:defRPr/>
            </a:pPr>
            <a:endParaRPr lang="en-US" altLang="zh-CN" dirty="0"/>
          </a:p>
          <a:p>
            <a:pPr marL="365125" lvl="1" indent="-255588" eaLnBrk="0" hangingPunct="0">
              <a:lnSpc>
                <a:spcPts val="2880"/>
              </a:lnSpc>
              <a:spcBef>
                <a:spcPts val="0"/>
              </a:spcBef>
              <a:buSzPct val="68000"/>
              <a:buFont typeface="Wingdings 3" pitchFamily="18" charset="2"/>
              <a:buChar char=""/>
              <a:defRPr/>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应用示例：</a:t>
            </a:r>
            <a:endParaRPr lang="en-US" altLang="zh-CN" dirty="0"/>
          </a:p>
          <a:p>
            <a:pPr marL="603250" lvl="2" indent="-255588" eaLnBrk="0" hangingPunct="0">
              <a:lnSpc>
                <a:spcPts val="2880"/>
              </a:lnSpc>
              <a:spcBef>
                <a:spcPts val="0"/>
              </a:spcBef>
              <a:buSzPct val="68000"/>
              <a:buNone/>
              <a:defRPr/>
            </a:pPr>
            <a:r>
              <a:rPr lang="zh-CN" altLang="en-US" dirty="0"/>
              <a:t>整个类做友元</a:t>
            </a: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
        <p:nvSpPr>
          <p:cNvPr id="6" name="矩形 5"/>
          <p:cNvSpPr/>
          <p:nvPr/>
        </p:nvSpPr>
        <p:spPr>
          <a:xfrm>
            <a:off x="0" y="2357430"/>
            <a:ext cx="4643470" cy="3108543"/>
          </a:xfrm>
          <a:prstGeom prst="rect">
            <a:avLst/>
          </a:prstGeom>
        </p:spPr>
        <p:txBody>
          <a:bodyPr wrap="square">
            <a:spAutoFit/>
          </a:bodyPr>
          <a:lstStyle/>
          <a:p>
            <a:pPr marL="107950" indent="0" eaLnBrk="1" hangingPunct="1">
              <a:buFont typeface="Wingdings 3" pitchFamily="18" charset="2"/>
              <a:buNone/>
            </a:pPr>
            <a:r>
              <a:rPr lang="en-US" altLang="zh-CN" sz="1400" dirty="0"/>
              <a:t>class CSample1 {     </a:t>
            </a:r>
          </a:p>
          <a:p>
            <a:pPr marL="107950" indent="0" eaLnBrk="1" hangingPunct="1">
              <a:buFont typeface="Wingdings 3" pitchFamily="18" charset="2"/>
              <a:buNone/>
            </a:pPr>
            <a:r>
              <a:rPr lang="en-US" altLang="zh-CN" sz="1400" dirty="0"/>
              <a:t>public:</a:t>
            </a:r>
          </a:p>
          <a:p>
            <a:pPr marL="107950" indent="0" eaLnBrk="1" hangingPunct="1">
              <a:buFont typeface="Wingdings 3" pitchFamily="18" charset="2"/>
              <a:buNone/>
            </a:pPr>
            <a:r>
              <a:rPr lang="en-US" altLang="zh-CN" sz="1400" dirty="0"/>
              <a:t>CSample1( void ){ };          //</a:t>
            </a:r>
            <a:r>
              <a:rPr lang="zh-CN" altLang="en-US" sz="1400" dirty="0"/>
              <a:t>空构造函数</a:t>
            </a:r>
          </a:p>
          <a:p>
            <a:pPr marL="107950" indent="0" eaLnBrk="1" hangingPunct="1">
              <a:buFont typeface="Wingdings 3" pitchFamily="18" charset="2"/>
              <a:buNone/>
            </a:pPr>
            <a:r>
              <a:rPr lang="en-US" altLang="zh-CN" sz="1400" b="1" dirty="0">
                <a:solidFill>
                  <a:srgbClr val="FF0000"/>
                </a:solidFill>
              </a:rPr>
              <a:t>friend class  CSample2;  //</a:t>
            </a:r>
          </a:p>
          <a:p>
            <a:pPr marL="107950" indent="0" eaLnBrk="1" hangingPunct="1">
              <a:buFont typeface="Wingdings 3" pitchFamily="18" charset="2"/>
              <a:buNone/>
            </a:pPr>
            <a:r>
              <a:rPr lang="en-US" altLang="zh-CN" sz="1400" dirty="0"/>
              <a:t> void </a:t>
            </a:r>
            <a:r>
              <a:rPr lang="en-US" altLang="zh-CN" sz="1400" dirty="0" err="1"/>
              <a:t>SetI</a:t>
            </a:r>
            <a:r>
              <a:rPr lang="en-US" altLang="zh-CN" sz="1400" dirty="0"/>
              <a:t>(</a:t>
            </a:r>
            <a:r>
              <a:rPr lang="en-US" altLang="zh-CN" sz="1400" dirty="0" err="1"/>
              <a:t>int</a:t>
            </a:r>
            <a:r>
              <a:rPr lang="en-US" altLang="zh-CN" sz="1400" dirty="0"/>
              <a:t> t) </a:t>
            </a:r>
          </a:p>
          <a:p>
            <a:pPr marL="107950" indent="0" eaLnBrk="1" hangingPunct="1">
              <a:buFont typeface="Wingdings 3" pitchFamily="18" charset="2"/>
              <a:buNone/>
            </a:pPr>
            <a:r>
              <a:rPr lang="en-US" altLang="zh-CN" sz="1400" dirty="0"/>
              <a:t>    {	</a:t>
            </a:r>
            <a:r>
              <a:rPr lang="en-US" altLang="zh-CN" sz="1400" dirty="0" err="1"/>
              <a:t>i</a:t>
            </a:r>
            <a:r>
              <a:rPr lang="en-US" altLang="zh-CN" sz="1400" dirty="0"/>
              <a:t> = t; 	}</a:t>
            </a:r>
          </a:p>
          <a:p>
            <a:pPr marL="107950" indent="0" eaLnBrk="1" hangingPunct="1">
              <a:buFont typeface="Wingdings 3" pitchFamily="18" charset="2"/>
              <a:buNone/>
            </a:pPr>
            <a:r>
              <a:rPr lang="en-US" altLang="zh-CN" sz="1400" dirty="0" err="1"/>
              <a:t>int</a:t>
            </a:r>
            <a:r>
              <a:rPr lang="en-US" altLang="zh-CN" sz="1400" dirty="0"/>
              <a:t> </a:t>
            </a:r>
            <a:r>
              <a:rPr lang="en-US" altLang="zh-CN" sz="1400" dirty="0" err="1"/>
              <a:t>MemberFunc</a:t>
            </a:r>
            <a:r>
              <a:rPr lang="en-US" altLang="zh-CN" sz="1400" dirty="0"/>
              <a:t>( void )       //</a:t>
            </a:r>
            <a:r>
              <a:rPr lang="zh-CN" altLang="en-US" sz="1400" dirty="0"/>
              <a:t>成员函数</a:t>
            </a:r>
          </a:p>
          <a:p>
            <a:pPr marL="107950" indent="0" eaLnBrk="1" hangingPunct="1">
              <a:buFont typeface="Wingdings 3" pitchFamily="18" charset="2"/>
              <a:buNone/>
            </a:pPr>
            <a:r>
              <a:rPr lang="en-US" altLang="zh-CN" sz="1400" dirty="0"/>
              <a:t>    {	 return </a:t>
            </a:r>
            <a:r>
              <a:rPr lang="en-US" altLang="zh-CN" sz="1400" dirty="0" err="1"/>
              <a:t>i</a:t>
            </a:r>
            <a:r>
              <a:rPr lang="en-US" altLang="zh-CN" sz="1400" dirty="0"/>
              <a:t>; 	 }</a:t>
            </a:r>
          </a:p>
          <a:p>
            <a:pPr marL="107950" indent="0" eaLnBrk="1" hangingPunct="1">
              <a:buFont typeface="Wingdings 3" pitchFamily="18" charset="2"/>
              <a:buNone/>
            </a:pPr>
            <a:r>
              <a:rPr lang="en-US" altLang="zh-CN" sz="1400" b="1" dirty="0">
                <a:solidFill>
                  <a:srgbClr val="FF0000"/>
                </a:solidFill>
              </a:rPr>
              <a:t>friend void FF </a:t>
            </a:r>
            <a:r>
              <a:rPr lang="en-US" altLang="zh-CN" sz="1400" dirty="0"/>
              <a:t>( CSample1 * cp, </a:t>
            </a:r>
            <a:r>
              <a:rPr lang="en-US" altLang="zh-CN" sz="1400" dirty="0" err="1"/>
              <a:t>int</a:t>
            </a:r>
            <a:r>
              <a:rPr lang="en-US" altLang="zh-CN" sz="1400" dirty="0"/>
              <a:t> a )</a:t>
            </a:r>
          </a:p>
          <a:p>
            <a:pPr marL="107950" indent="0" eaLnBrk="1" hangingPunct="1">
              <a:buFont typeface="Wingdings 3" pitchFamily="18" charset="2"/>
              <a:buNone/>
            </a:pPr>
            <a:r>
              <a:rPr lang="en-US" altLang="zh-CN" sz="1400" dirty="0"/>
              <a:t> //</a:t>
            </a:r>
            <a:r>
              <a:rPr lang="zh-CN" altLang="en-US" sz="1400" dirty="0"/>
              <a:t>增加一个对象指针参数</a:t>
            </a:r>
          </a:p>
          <a:p>
            <a:pPr marL="107950" indent="0" eaLnBrk="1" hangingPunct="1">
              <a:buFont typeface="Wingdings 3" pitchFamily="18" charset="2"/>
              <a:buNone/>
            </a:pPr>
            <a:r>
              <a:rPr lang="en-US" altLang="zh-CN" sz="1400" dirty="0"/>
              <a:t>{       cp-&gt;</a:t>
            </a:r>
            <a:r>
              <a:rPr lang="en-US" altLang="zh-CN" sz="1400" dirty="0" err="1"/>
              <a:t>i</a:t>
            </a:r>
            <a:r>
              <a:rPr lang="en-US" altLang="zh-CN" sz="1400" dirty="0"/>
              <a:t> = a;	 }</a:t>
            </a:r>
            <a:endParaRPr lang="zh-CN" altLang="en-US" sz="1400" dirty="0"/>
          </a:p>
          <a:p>
            <a:pPr marL="107950" indent="0" eaLnBrk="1" hangingPunct="1">
              <a:buFont typeface="Wingdings 3" pitchFamily="18" charset="2"/>
              <a:buNone/>
            </a:pPr>
            <a:r>
              <a:rPr lang="en-US" altLang="zh-CN" sz="1400" dirty="0"/>
              <a:t>private: </a:t>
            </a:r>
          </a:p>
          <a:p>
            <a:pPr marL="107950" indent="0" eaLnBrk="1" hangingPunct="1">
              <a:buFont typeface="Wingdings 3" pitchFamily="18" charset="2"/>
              <a:buNone/>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marL="107950" indent="0" eaLnBrk="1" hangingPunct="1">
              <a:buFont typeface="Wingdings 3" pitchFamily="18" charset="2"/>
              <a:buNone/>
            </a:pPr>
            <a:r>
              <a:rPr lang="en-US" altLang="zh-CN" sz="1400" dirty="0"/>
              <a:t>};</a:t>
            </a:r>
          </a:p>
        </p:txBody>
      </p:sp>
      <p:sp>
        <p:nvSpPr>
          <p:cNvPr id="7" name="内容占位符 1"/>
          <p:cNvSpPr txBox="1">
            <a:spLocks/>
          </p:cNvSpPr>
          <p:nvPr/>
        </p:nvSpPr>
        <p:spPr bwMode="auto">
          <a:xfrm>
            <a:off x="3857620" y="3143248"/>
            <a:ext cx="5143504" cy="3214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void main( void )</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CSample1 s1;</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s1.SetI(1);</a:t>
            </a:r>
          </a:p>
          <a:p>
            <a:pPr marL="107950">
              <a:spcBef>
                <a:spcPts val="400"/>
              </a:spcBef>
              <a:buClr>
                <a:schemeClr val="accent1"/>
              </a:buClr>
              <a:buSzPct val="68000"/>
            </a:pPr>
            <a:r>
              <a:rPr lang="en-US" altLang="zh-CN" sz="1400" dirty="0"/>
              <a:t> //</a:t>
            </a:r>
            <a:r>
              <a:rPr lang="zh-CN" altLang="en-US" sz="1400" dirty="0"/>
              <a:t>创建一个对象指针并初始化</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CSample1 *p1 = new CSample1;</a:t>
            </a:r>
          </a:p>
          <a:p>
            <a:pPr marL="107950">
              <a:spcBef>
                <a:spcPts val="400"/>
              </a:spcBef>
              <a:buClr>
                <a:schemeClr val="accent1"/>
              </a:buClr>
              <a:buSzPct val="68000"/>
            </a:pPr>
            <a:r>
              <a:rPr lang="en-US" altLang="zh-CN" sz="1400" b="1" dirty="0">
                <a:solidFill>
                  <a:srgbClr val="FF0000"/>
                </a:solidFill>
                <a:latin typeface="+mn-lt"/>
                <a:ea typeface="+mn-ea"/>
              </a:rPr>
              <a:t>   </a:t>
            </a:r>
            <a:r>
              <a:rPr kumimoji="0" lang="en-US" altLang="zh-CN" sz="1400" b="1" i="0" u="none" strike="noStrike" kern="1200" cap="none" spc="0" normalizeH="0" baseline="0" noProof="0" dirty="0">
                <a:ln>
                  <a:noFill/>
                </a:ln>
                <a:effectLst/>
                <a:uLnTx/>
                <a:uFillTx/>
                <a:latin typeface="+mn-lt"/>
                <a:ea typeface="+mn-ea"/>
                <a:cs typeface="+mn-cs"/>
              </a:rPr>
              <a:t>FF(p1, 2); </a:t>
            </a: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t>
            </a:r>
            <a:r>
              <a:rPr kumimoji="0" lang="zh-CN" altLang="en-US" sz="1400" b="0" i="0" u="none" strike="noStrike" kern="1200" cap="none" spc="0" normalizeH="0" baseline="0" noProof="0" dirty="0">
                <a:ln>
                  <a:noFill/>
                </a:ln>
                <a:solidFill>
                  <a:srgbClr val="FF0000"/>
                </a:solidFill>
                <a:effectLst/>
                <a:uLnTx/>
                <a:uFillTx/>
                <a:latin typeface="+mn-lt"/>
                <a:ea typeface="+mn-ea"/>
                <a:cs typeface="+mn-cs"/>
              </a:rPr>
              <a:t>友元函数用法</a:t>
            </a:r>
            <a:endParaRPr kumimoji="0" lang="en-US" altLang="zh-CN" sz="1400" b="0" i="0" u="none" strike="noStrike" kern="1200" cap="none" spc="0" normalizeH="0" baseline="0" noProof="0" dirty="0">
              <a:ln>
                <a:noFill/>
              </a:ln>
              <a:solidFill>
                <a:srgbClr val="FF0000"/>
              </a:solidFill>
              <a:effectLst/>
              <a:uLnTx/>
              <a:uFillTx/>
              <a:latin typeface="+mn-lt"/>
              <a:ea typeface="+mn-ea"/>
              <a:cs typeface="+mn-cs"/>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cout</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&lt;&lt; "</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&lt;&lt; p1-&gt;</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MemberFunc</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()&lt;&lt;</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endl</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delete p1;                         //</a:t>
            </a:r>
            <a:r>
              <a:rPr kumimoji="0" lang="zh-CN" altLang="en-US" sz="1400" b="0" i="0" u="none" strike="noStrike" kern="1200" cap="none" spc="0" normalizeH="0" baseline="0" noProof="0" dirty="0">
                <a:ln>
                  <a:noFill/>
                </a:ln>
                <a:solidFill>
                  <a:schemeClr val="tx1"/>
                </a:solidFill>
                <a:effectLst/>
                <a:uLnTx/>
                <a:uFillTx/>
                <a:latin typeface="+mn-lt"/>
                <a:ea typeface="+mn-ea"/>
                <a:cs typeface="+mn-cs"/>
              </a:rPr>
              <a:t>释放指针</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p1</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CSample2 s2;</a:t>
            </a:r>
          </a:p>
          <a:p>
            <a:pPr marL="107950">
              <a:spcBef>
                <a:spcPts val="400"/>
              </a:spcBef>
              <a:buClr>
                <a:schemeClr val="accent1"/>
              </a:buClr>
              <a:buSzPct val="68000"/>
              <a:defRPr/>
            </a:pPr>
            <a:r>
              <a:rPr lang="en-US" altLang="zh-CN" sz="1400" b="1" dirty="0">
                <a:solidFill>
                  <a:srgbClr val="FF0000"/>
                </a:solidFill>
              </a:rPr>
              <a:t>//</a:t>
            </a:r>
            <a:r>
              <a:rPr lang="zh-CN" altLang="en-US" sz="1400" b="1" dirty="0">
                <a:solidFill>
                  <a:srgbClr val="FF0000"/>
                </a:solidFill>
              </a:rPr>
              <a:t>友元类用法，函数内访问另一个类对象的私有属性</a:t>
            </a:r>
            <a:endParaRPr lang="en-US" altLang="zh-CN" sz="1600" b="1" dirty="0">
              <a:solidFill>
                <a:srgbClr val="FF0000"/>
              </a:solidFill>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1" i="0" u="none" strike="noStrike" kern="1200" cap="none" spc="0" normalizeH="0" baseline="0" noProof="0" dirty="0">
                <a:ln>
                  <a:noFill/>
                </a:ln>
                <a:effectLst/>
                <a:uLnTx/>
                <a:uFillTx/>
                <a:latin typeface="+mn-lt"/>
                <a:ea typeface="+mn-ea"/>
                <a:cs typeface="+mn-cs"/>
              </a:rPr>
              <a:t>   s2.ShowCSample1</a:t>
            </a:r>
            <a:r>
              <a:rPr kumimoji="0" lang="en-US" altLang="zh-CN" sz="1200" b="1" i="0" u="none" strike="noStrike" kern="1200" cap="none" spc="0" normalizeH="0" baseline="0" noProof="0" dirty="0">
                <a:ln>
                  <a:noFill/>
                </a:ln>
                <a:effectLst/>
                <a:uLnTx/>
                <a:uFillTx/>
                <a:latin typeface="+mn-lt"/>
                <a:ea typeface="+mn-ea"/>
                <a:cs typeface="+mn-cs"/>
              </a:rPr>
              <a:t>();</a:t>
            </a:r>
            <a:r>
              <a:rPr kumimoji="0" lang="en-US" altLang="zh-CN" sz="1200" b="1" i="0" u="none" strike="noStrike" kern="1200" cap="none" spc="0" normalizeH="0" baseline="0" noProof="0" dirty="0">
                <a:ln>
                  <a:noFill/>
                </a:ln>
                <a:solidFill>
                  <a:srgbClr val="FF0000"/>
                </a:solidFill>
                <a:effectLst/>
                <a:uLnTx/>
                <a:uFillTx/>
                <a:latin typeface="+mn-lt"/>
                <a:ea typeface="+mn-ea"/>
                <a:cs typeface="+mn-cs"/>
              </a:rPr>
              <a:t> </a:t>
            </a:r>
          </a:p>
          <a:p>
            <a:pPr marL="107950" lvl="0">
              <a:spcBef>
                <a:spcPts val="400"/>
              </a:spcBef>
              <a:buClr>
                <a:schemeClr val="accent1"/>
              </a:buClr>
              <a:buSzPct val="68000"/>
              <a:defRPr/>
            </a:pPr>
            <a:r>
              <a:rPr lang="en-US" altLang="zh-CN" sz="1400" b="1" dirty="0">
                <a:solidFill>
                  <a:srgbClr val="FF0000"/>
                </a:solidFill>
              </a:rPr>
              <a:t>//</a:t>
            </a:r>
            <a:r>
              <a:rPr lang="zh-CN" altLang="en-US" sz="1400" b="1" dirty="0">
                <a:solidFill>
                  <a:srgbClr val="FF0000"/>
                </a:solidFill>
              </a:rPr>
              <a:t>友元类用法，函数参数是另一个类对象</a:t>
            </a:r>
            <a:endParaRPr kumimoji="0" lang="en-US" altLang="zh-CN" sz="1400" b="1" i="0" u="none" strike="noStrike" kern="1200" cap="none" spc="0" normalizeH="0" baseline="0" noProof="0" dirty="0">
              <a:ln>
                <a:noFill/>
              </a:ln>
              <a:effectLst/>
              <a:uLnTx/>
              <a:uFillTx/>
              <a:latin typeface="+mn-lt"/>
              <a:ea typeface="+mn-ea"/>
              <a:cs typeface="+mn-cs"/>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1" i="0" u="none" strike="noStrike" kern="1200" cap="none" spc="0" normalizeH="0" baseline="0" noProof="0" dirty="0">
                <a:ln>
                  <a:noFill/>
                </a:ln>
                <a:effectLst/>
                <a:uLnTx/>
                <a:uFillTx/>
                <a:latin typeface="+mn-lt"/>
                <a:ea typeface="+mn-ea"/>
                <a:cs typeface="+mn-cs"/>
              </a:rPr>
              <a:t>s2.ShowCSample1(s1); </a:t>
            </a:r>
            <a:endParaRPr lang="en-US" altLang="zh-CN" sz="1400" b="1" dirty="0">
              <a:solidFill>
                <a:srgbClr val="FF0000"/>
              </a:solidFill>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4071934" y="357166"/>
            <a:ext cx="4929222" cy="2677656"/>
          </a:xfrm>
          <a:prstGeom prst="rect">
            <a:avLst/>
          </a:prstGeom>
        </p:spPr>
        <p:txBody>
          <a:bodyPr wrap="square">
            <a:spAutoFit/>
          </a:bodyPr>
          <a:lstStyle/>
          <a:p>
            <a:pPr marL="107950" indent="0" eaLnBrk="1" hangingPunct="1">
              <a:buFont typeface="Wingdings 3" pitchFamily="18" charset="2"/>
              <a:buNone/>
            </a:pPr>
            <a:r>
              <a:rPr lang="en-US" altLang="zh-CN" sz="1400" dirty="0"/>
              <a:t>class CSample2 {</a:t>
            </a:r>
          </a:p>
          <a:p>
            <a:pPr marL="107950" indent="0" eaLnBrk="1" hangingPunct="1">
              <a:buFont typeface="Wingdings 3" pitchFamily="18" charset="2"/>
              <a:buNone/>
            </a:pPr>
            <a:r>
              <a:rPr lang="en-US" altLang="zh-CN" sz="1400" dirty="0"/>
              <a:t>public:</a:t>
            </a:r>
          </a:p>
          <a:p>
            <a:pPr marL="107950" indent="0" eaLnBrk="1" hangingPunct="1">
              <a:buFont typeface="Wingdings 3" pitchFamily="18" charset="2"/>
              <a:buNone/>
            </a:pPr>
            <a:r>
              <a:rPr lang="en-US" altLang="zh-CN" sz="1400" dirty="0"/>
              <a:t>    CSample2( void ) {}</a:t>
            </a:r>
          </a:p>
          <a:p>
            <a:pPr marL="107950" indent="0" eaLnBrk="1" hangingPunct="1">
              <a:buFont typeface="Wingdings 3" pitchFamily="18" charset="2"/>
              <a:buNone/>
            </a:pPr>
            <a:r>
              <a:rPr lang="en-US" altLang="zh-CN" sz="1400" dirty="0"/>
              <a:t>    void ShowCSample1() </a:t>
            </a:r>
          </a:p>
          <a:p>
            <a:pPr marL="107950" indent="0" eaLnBrk="1" hangingPunct="1">
              <a:buFont typeface="Wingdings 3" pitchFamily="18" charset="2"/>
              <a:buNone/>
            </a:pPr>
            <a:r>
              <a:rPr lang="en-US" altLang="zh-CN" sz="1400" dirty="0"/>
              <a:t>    {  CSample1 ss1; </a:t>
            </a:r>
          </a:p>
          <a:p>
            <a:pPr marL="107950"/>
            <a:r>
              <a:rPr lang="en-US" altLang="zh-CN" sz="1400" dirty="0">
                <a:solidFill>
                  <a:srgbClr val="FF0000"/>
                </a:solidFill>
              </a:rPr>
              <a:t>      //</a:t>
            </a:r>
            <a:r>
              <a:rPr lang="zh-CN" altLang="en-US" sz="1400" dirty="0">
                <a:solidFill>
                  <a:srgbClr val="FF0000"/>
                </a:solidFill>
              </a:rPr>
              <a:t>可以直接访问</a:t>
            </a:r>
            <a:r>
              <a:rPr lang="en-US" altLang="zh-CN" sz="1400" dirty="0">
                <a:solidFill>
                  <a:srgbClr val="FF0000"/>
                </a:solidFill>
              </a:rPr>
              <a:t>CSample1</a:t>
            </a:r>
            <a:r>
              <a:rPr lang="zh-CN" altLang="en-US" sz="1400" dirty="0">
                <a:solidFill>
                  <a:srgbClr val="FF0000"/>
                </a:solidFill>
              </a:rPr>
              <a:t>对象私有属性</a:t>
            </a:r>
            <a:endParaRPr lang="en-US" altLang="zh-CN" sz="1400" dirty="0">
              <a:solidFill>
                <a:srgbClr val="FF0000"/>
              </a:solidFill>
            </a:endParaRPr>
          </a:p>
          <a:p>
            <a:pPr marL="107950" indent="0" eaLnBrk="1" hangingPunct="1">
              <a:buFont typeface="Wingdings 3" pitchFamily="18" charset="2"/>
              <a:buNone/>
            </a:pPr>
            <a:r>
              <a:rPr lang="en-US" altLang="zh-CN" sz="1400" dirty="0"/>
              <a:t>      ss1.SetI(4);</a:t>
            </a:r>
          </a:p>
          <a:p>
            <a:pPr marL="107950" indent="0" eaLnBrk="1" hangingPunct="1">
              <a:buFont typeface="Wingdings 3" pitchFamily="18" charset="2"/>
              <a:buNone/>
            </a:pPr>
            <a:r>
              <a:rPr lang="en-US" altLang="zh-CN" sz="1400" dirty="0"/>
              <a:t>       </a:t>
            </a:r>
            <a:r>
              <a:rPr lang="en-US" altLang="zh-CN" sz="1400" dirty="0" err="1"/>
              <a:t>cout</a:t>
            </a:r>
            <a:r>
              <a:rPr lang="en-US" altLang="zh-CN" sz="1400" dirty="0"/>
              <a:t> &lt;&lt; "ss1.i=" &lt;&lt;</a:t>
            </a:r>
            <a:r>
              <a:rPr lang="en-US" altLang="zh-CN" sz="1400" b="1" dirty="0">
                <a:solidFill>
                  <a:srgbClr val="FF0000"/>
                </a:solidFill>
              </a:rPr>
              <a:t> ss1.i </a:t>
            </a:r>
            <a:r>
              <a:rPr lang="en-US" altLang="zh-CN" sz="1400" dirty="0"/>
              <a:t>&lt;&lt; </a:t>
            </a:r>
            <a:r>
              <a:rPr lang="en-US" altLang="zh-CN" sz="1400" dirty="0" err="1"/>
              <a:t>endl</a:t>
            </a:r>
            <a:r>
              <a:rPr lang="en-US" altLang="zh-CN" sz="1400" dirty="0"/>
              <a:t>;</a:t>
            </a:r>
          </a:p>
          <a:p>
            <a:pPr marL="107950" indent="0" eaLnBrk="1" hangingPunct="1">
              <a:buFont typeface="Wingdings 3" pitchFamily="18" charset="2"/>
              <a:buNone/>
            </a:pPr>
            <a:r>
              <a:rPr lang="en-US" altLang="zh-CN" sz="1400" dirty="0"/>
              <a:t>    }</a:t>
            </a:r>
          </a:p>
          <a:p>
            <a:pPr marL="107950" indent="0" eaLnBrk="1" hangingPunct="1">
              <a:buFont typeface="Wingdings 3" pitchFamily="18" charset="2"/>
              <a:buNone/>
            </a:pPr>
            <a:r>
              <a:rPr lang="en-US" altLang="zh-CN" sz="1400" dirty="0"/>
              <a:t>    void ShowCSample1(CSample1 s1)</a:t>
            </a:r>
          </a:p>
          <a:p>
            <a:pPr marL="107950" indent="0" eaLnBrk="1" hangingPunct="1">
              <a:buFont typeface="Wingdings 3" pitchFamily="18" charset="2"/>
              <a:buNone/>
            </a:pPr>
            <a:r>
              <a:rPr lang="en-US" altLang="zh-CN" sz="1400" dirty="0"/>
              <a:t>    {        </a:t>
            </a:r>
            <a:r>
              <a:rPr lang="en-US" altLang="zh-CN" sz="1400" dirty="0" err="1"/>
              <a:t>cout</a:t>
            </a:r>
            <a:r>
              <a:rPr lang="en-US" altLang="zh-CN" sz="1400" dirty="0"/>
              <a:t> &lt;&lt; "s1.i=" &lt;&lt;</a:t>
            </a:r>
            <a:r>
              <a:rPr lang="en-US" altLang="zh-CN" sz="1400" b="1" dirty="0">
                <a:solidFill>
                  <a:srgbClr val="FF0000"/>
                </a:solidFill>
              </a:rPr>
              <a:t> s1.i </a:t>
            </a:r>
            <a:r>
              <a:rPr lang="en-US" altLang="zh-CN" sz="1400" dirty="0"/>
              <a:t>&lt;&lt; </a:t>
            </a:r>
            <a:r>
              <a:rPr lang="en-US" altLang="zh-CN" sz="1400" dirty="0" err="1"/>
              <a:t>endl</a:t>
            </a:r>
            <a:r>
              <a:rPr lang="en-US" altLang="zh-CN" sz="1400" dirty="0"/>
              <a:t>;    }</a:t>
            </a:r>
          </a:p>
          <a:p>
            <a:pPr marL="107950" indent="0" eaLnBrk="1" hangingPunct="1">
              <a:buFont typeface="Wingdings 3" pitchFamily="18" charset="2"/>
              <a:buNone/>
            </a:pPr>
            <a:r>
              <a:rPr lang="en-US" altLang="zh-CN" sz="1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000108"/>
            <a:ext cx="4572000"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sz="1800" dirty="0"/>
              <a:t>不用友元整个类，用友元类的成员函数</a:t>
            </a:r>
            <a:endParaRPr lang="en-US" altLang="zh-CN" sz="1800" dirty="0"/>
          </a:p>
          <a:p>
            <a:pPr marL="365125" lvl="1" indent="-255588" eaLnBrk="0" hangingPunct="0">
              <a:lnSpc>
                <a:spcPts val="2880"/>
              </a:lnSpc>
              <a:spcBef>
                <a:spcPts val="0"/>
              </a:spcBef>
              <a:buSzPct val="68000"/>
              <a:buNone/>
              <a:defRPr/>
            </a:pPr>
            <a:endParaRPr lang="en-US" altLang="zh-CN" sz="1800" dirty="0"/>
          </a:p>
          <a:p>
            <a:pPr marL="365125" lvl="1" indent="-255588" eaLnBrk="0" hangingPunct="0">
              <a:lnSpc>
                <a:spcPts val="2880"/>
              </a:lnSpc>
              <a:spcBef>
                <a:spcPts val="0"/>
              </a:spcBef>
              <a:buSzPct val="68000"/>
              <a:buNone/>
              <a:defRPr/>
            </a:pPr>
            <a:endParaRPr lang="zh-CN" altLang="en-US" sz="1800" dirty="0"/>
          </a:p>
          <a:p>
            <a:pPr lvl="1">
              <a:lnSpc>
                <a:spcPts val="2880"/>
              </a:lnSpc>
              <a:spcBef>
                <a:spcPts val="0"/>
              </a:spcBef>
            </a:pPr>
            <a:endParaRPr lang="en-US" altLang="zh-CN" sz="1800"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6" name="矩形 5"/>
          <p:cNvSpPr/>
          <p:nvPr/>
        </p:nvSpPr>
        <p:spPr>
          <a:xfrm>
            <a:off x="0" y="1643050"/>
            <a:ext cx="4857752" cy="3323987"/>
          </a:xfrm>
          <a:prstGeom prst="rect">
            <a:avLst/>
          </a:prstGeom>
        </p:spPr>
        <p:txBody>
          <a:bodyPr wrap="square">
            <a:spAutoFit/>
          </a:bodyPr>
          <a:lstStyle/>
          <a:p>
            <a:pPr marL="107950" indent="0" eaLnBrk="1" hangingPunct="1">
              <a:buFont typeface="Wingdings 3" pitchFamily="18" charset="2"/>
              <a:buNone/>
            </a:pPr>
            <a:r>
              <a:rPr lang="en-US" altLang="zh-CN" sz="1400" dirty="0"/>
              <a:t>class CSample1 {     </a:t>
            </a:r>
          </a:p>
          <a:p>
            <a:pPr marL="107950" indent="0" eaLnBrk="1" hangingPunct="1">
              <a:buFont typeface="Wingdings 3" pitchFamily="18" charset="2"/>
              <a:buNone/>
            </a:pPr>
            <a:r>
              <a:rPr lang="en-US" altLang="zh-CN" sz="1400" dirty="0"/>
              <a:t>public:</a:t>
            </a:r>
          </a:p>
          <a:p>
            <a:pPr marL="107950" indent="0" eaLnBrk="1" hangingPunct="1">
              <a:buFont typeface="Wingdings 3" pitchFamily="18" charset="2"/>
              <a:buNone/>
            </a:pPr>
            <a:r>
              <a:rPr lang="en-US" altLang="zh-CN" sz="1400" dirty="0"/>
              <a:t>CSample1( void ){ };          //</a:t>
            </a:r>
            <a:r>
              <a:rPr lang="zh-CN" altLang="en-US" sz="1400" dirty="0"/>
              <a:t>空构造函数</a:t>
            </a:r>
          </a:p>
          <a:p>
            <a:pPr marL="107950"/>
            <a:r>
              <a:rPr lang="en-US" altLang="zh-CN" sz="1400" dirty="0">
                <a:solidFill>
                  <a:srgbClr val="FF0000"/>
                </a:solidFill>
              </a:rPr>
              <a:t>friend void CSample2::ShowCSample1();</a:t>
            </a:r>
          </a:p>
          <a:p>
            <a:pPr marL="107950"/>
            <a:r>
              <a:rPr lang="en-US" altLang="zh-CN" sz="1400" dirty="0">
                <a:solidFill>
                  <a:srgbClr val="FF0000"/>
                </a:solidFill>
              </a:rPr>
              <a:t>friend void CSample2::ShowCSample1(CSample1 s1);</a:t>
            </a:r>
          </a:p>
          <a:p>
            <a:pPr marL="107950" indent="0" eaLnBrk="1" hangingPunct="1">
              <a:buFont typeface="Wingdings 3" pitchFamily="18" charset="2"/>
              <a:buNone/>
            </a:pPr>
            <a:r>
              <a:rPr lang="en-US" altLang="zh-CN" sz="1400" dirty="0"/>
              <a:t>void </a:t>
            </a:r>
            <a:r>
              <a:rPr lang="en-US" altLang="zh-CN" sz="1400" dirty="0" err="1"/>
              <a:t>SetI</a:t>
            </a:r>
            <a:r>
              <a:rPr lang="en-US" altLang="zh-CN" sz="1400" dirty="0"/>
              <a:t>(</a:t>
            </a:r>
            <a:r>
              <a:rPr lang="en-US" altLang="zh-CN" sz="1400" dirty="0" err="1"/>
              <a:t>int</a:t>
            </a:r>
            <a:r>
              <a:rPr lang="en-US" altLang="zh-CN" sz="1400" dirty="0"/>
              <a:t> t) </a:t>
            </a:r>
          </a:p>
          <a:p>
            <a:pPr marL="107950" indent="0" eaLnBrk="1" hangingPunct="1">
              <a:buFont typeface="Wingdings 3" pitchFamily="18" charset="2"/>
              <a:buNone/>
            </a:pPr>
            <a:r>
              <a:rPr lang="en-US" altLang="zh-CN" sz="1400" dirty="0"/>
              <a:t>    {	</a:t>
            </a:r>
            <a:r>
              <a:rPr lang="en-US" altLang="zh-CN" sz="1400" dirty="0" err="1"/>
              <a:t>i</a:t>
            </a:r>
            <a:r>
              <a:rPr lang="en-US" altLang="zh-CN" sz="1400" dirty="0"/>
              <a:t> = t; 	}</a:t>
            </a:r>
          </a:p>
          <a:p>
            <a:pPr marL="107950" indent="0" eaLnBrk="1" hangingPunct="1">
              <a:buFont typeface="Wingdings 3" pitchFamily="18" charset="2"/>
              <a:buNone/>
            </a:pPr>
            <a:r>
              <a:rPr lang="en-US" altLang="zh-CN" sz="1400" dirty="0" err="1"/>
              <a:t>int</a:t>
            </a:r>
            <a:r>
              <a:rPr lang="en-US" altLang="zh-CN" sz="1400" dirty="0"/>
              <a:t> </a:t>
            </a:r>
            <a:r>
              <a:rPr lang="en-US" altLang="zh-CN" sz="1400" dirty="0" err="1"/>
              <a:t>MemberFunc</a:t>
            </a:r>
            <a:r>
              <a:rPr lang="en-US" altLang="zh-CN" sz="1400" dirty="0"/>
              <a:t>( void )       //</a:t>
            </a:r>
            <a:r>
              <a:rPr lang="zh-CN" altLang="en-US" sz="1400" dirty="0"/>
              <a:t>成员函数</a:t>
            </a:r>
          </a:p>
          <a:p>
            <a:pPr marL="107950" indent="0" eaLnBrk="1" hangingPunct="1">
              <a:buFont typeface="Wingdings 3" pitchFamily="18" charset="2"/>
              <a:buNone/>
            </a:pPr>
            <a:r>
              <a:rPr lang="en-US" altLang="zh-CN" sz="1400" dirty="0"/>
              <a:t>    {	 return </a:t>
            </a:r>
            <a:r>
              <a:rPr lang="en-US" altLang="zh-CN" sz="1400" dirty="0" err="1"/>
              <a:t>i</a:t>
            </a:r>
            <a:r>
              <a:rPr lang="en-US" altLang="zh-CN" sz="1400" dirty="0"/>
              <a:t>; 	 }</a:t>
            </a:r>
          </a:p>
          <a:p>
            <a:pPr marL="107950" indent="0" eaLnBrk="1" hangingPunct="1">
              <a:buFont typeface="Wingdings 3" pitchFamily="18" charset="2"/>
              <a:buNone/>
            </a:pPr>
            <a:r>
              <a:rPr lang="en-US" altLang="zh-CN" sz="1400" b="1" dirty="0">
                <a:solidFill>
                  <a:srgbClr val="FF0000"/>
                </a:solidFill>
              </a:rPr>
              <a:t>friend void </a:t>
            </a:r>
            <a:r>
              <a:rPr lang="en-US" altLang="zh-CN" sz="1400" b="1" dirty="0" err="1">
                <a:solidFill>
                  <a:srgbClr val="FF0000"/>
                </a:solidFill>
              </a:rPr>
              <a:t>FriendFunc</a:t>
            </a:r>
            <a:r>
              <a:rPr lang="en-US" altLang="zh-CN" sz="1400" b="1" dirty="0">
                <a:solidFill>
                  <a:srgbClr val="FF0000"/>
                </a:solidFill>
              </a:rPr>
              <a:t> </a:t>
            </a:r>
            <a:r>
              <a:rPr lang="en-US" altLang="zh-CN" sz="1400" dirty="0"/>
              <a:t>( CSample1 * cp, </a:t>
            </a:r>
            <a:r>
              <a:rPr lang="en-US" altLang="zh-CN" sz="1400" dirty="0" err="1"/>
              <a:t>int</a:t>
            </a:r>
            <a:r>
              <a:rPr lang="en-US" altLang="zh-CN" sz="1400" dirty="0"/>
              <a:t> a )</a:t>
            </a:r>
          </a:p>
          <a:p>
            <a:pPr marL="107950" indent="0" eaLnBrk="1" hangingPunct="1">
              <a:buFont typeface="Wingdings 3" pitchFamily="18" charset="2"/>
              <a:buNone/>
            </a:pPr>
            <a:r>
              <a:rPr lang="en-US" altLang="zh-CN" sz="1400" dirty="0"/>
              <a:t> //</a:t>
            </a:r>
            <a:r>
              <a:rPr lang="zh-CN" altLang="en-US" sz="1400" dirty="0"/>
              <a:t>增加一个对象指针参数</a:t>
            </a:r>
          </a:p>
          <a:p>
            <a:pPr marL="107950" indent="0" eaLnBrk="1" hangingPunct="1">
              <a:buFont typeface="Wingdings 3" pitchFamily="18" charset="2"/>
              <a:buNone/>
            </a:pPr>
            <a:r>
              <a:rPr lang="en-US" altLang="zh-CN" sz="1400" dirty="0"/>
              <a:t>{       cp-&gt;</a:t>
            </a:r>
            <a:r>
              <a:rPr lang="en-US" altLang="zh-CN" sz="1400" dirty="0" err="1"/>
              <a:t>i</a:t>
            </a:r>
            <a:r>
              <a:rPr lang="en-US" altLang="zh-CN" sz="1400" dirty="0"/>
              <a:t> = a;	 }</a:t>
            </a:r>
            <a:endParaRPr lang="zh-CN" altLang="en-US" sz="1400" dirty="0"/>
          </a:p>
          <a:p>
            <a:pPr marL="107950" indent="0" eaLnBrk="1" hangingPunct="1">
              <a:buFont typeface="Wingdings 3" pitchFamily="18" charset="2"/>
              <a:buNone/>
            </a:pPr>
            <a:r>
              <a:rPr lang="en-US" altLang="zh-CN" sz="1400" dirty="0"/>
              <a:t>private: </a:t>
            </a:r>
          </a:p>
          <a:p>
            <a:pPr marL="107950" indent="0" eaLnBrk="1" hangingPunct="1">
              <a:buFont typeface="Wingdings 3" pitchFamily="18" charset="2"/>
              <a:buNone/>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marL="107950" indent="0" eaLnBrk="1" hangingPunct="1">
              <a:buFont typeface="Wingdings 3" pitchFamily="18" charset="2"/>
              <a:buNone/>
            </a:pPr>
            <a:r>
              <a:rPr lang="en-US" altLang="zh-CN" sz="1400" dirty="0"/>
              <a:t>};</a:t>
            </a:r>
          </a:p>
        </p:txBody>
      </p:sp>
      <p:sp>
        <p:nvSpPr>
          <p:cNvPr id="7" name="内容占位符 1"/>
          <p:cNvSpPr txBox="1">
            <a:spLocks/>
          </p:cNvSpPr>
          <p:nvPr/>
        </p:nvSpPr>
        <p:spPr bwMode="auto">
          <a:xfrm>
            <a:off x="4357686" y="3643290"/>
            <a:ext cx="4643470" cy="32147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void main( void )</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CSample1 s1;</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s1.SetI(1);</a:t>
            </a:r>
          </a:p>
          <a:p>
            <a:pPr marL="107950">
              <a:spcBef>
                <a:spcPts val="400"/>
              </a:spcBef>
              <a:buClr>
                <a:schemeClr val="accent1"/>
              </a:buClr>
              <a:buSzPct val="68000"/>
            </a:pPr>
            <a:r>
              <a:rPr lang="en-US" altLang="zh-CN" sz="1400" dirty="0"/>
              <a:t> //</a:t>
            </a:r>
            <a:r>
              <a:rPr lang="zh-CN" altLang="en-US" sz="1400" dirty="0"/>
              <a:t>创建一个对象指针并初始化</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CSample1 *p1 = new CSample1;</a:t>
            </a:r>
          </a:p>
          <a:p>
            <a:pPr marL="107950">
              <a:spcBef>
                <a:spcPts val="400"/>
              </a:spcBef>
              <a:buClr>
                <a:schemeClr val="accent1"/>
              </a:buClr>
              <a:buSzPct val="68000"/>
            </a:pPr>
            <a:r>
              <a:rPr lang="en-US" altLang="zh-CN" sz="1400" b="1" dirty="0">
                <a:solidFill>
                  <a:srgbClr val="FF0000"/>
                </a:solidFill>
                <a:latin typeface="+mn-lt"/>
                <a:ea typeface="+mn-ea"/>
              </a:rPr>
              <a:t>   </a:t>
            </a:r>
            <a:r>
              <a:rPr kumimoji="0" lang="en-US" altLang="zh-CN" sz="1400" b="1" i="0" u="none" strike="noStrike" kern="1200" cap="none" spc="0" normalizeH="0" baseline="0" noProof="0" dirty="0" err="1">
                <a:ln>
                  <a:noFill/>
                </a:ln>
                <a:solidFill>
                  <a:srgbClr val="FF0000"/>
                </a:solidFill>
                <a:effectLst/>
                <a:uLnTx/>
                <a:uFillTx/>
                <a:latin typeface="+mn-lt"/>
                <a:ea typeface="+mn-ea"/>
                <a:cs typeface="+mn-cs"/>
              </a:rPr>
              <a:t>FriendFunc</a:t>
            </a:r>
            <a:r>
              <a:rPr kumimoji="0" lang="en-US" altLang="zh-CN" sz="1400" b="1" i="0" u="none" strike="noStrike" kern="1200" cap="none" spc="0" normalizeH="0" baseline="0" noProof="0" dirty="0">
                <a:ln>
                  <a:noFill/>
                </a:ln>
                <a:solidFill>
                  <a:srgbClr val="FF0000"/>
                </a:solidFill>
                <a:effectLst/>
                <a:uLnTx/>
                <a:uFillTx/>
                <a:latin typeface="+mn-lt"/>
                <a:ea typeface="+mn-ea"/>
                <a:cs typeface="+mn-cs"/>
              </a:rPr>
              <a:t>(p1, 2); </a:t>
            </a: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t>
            </a:r>
            <a:r>
              <a:rPr kumimoji="0" lang="zh-CN" altLang="en-US" sz="1400" b="0" i="0" u="none" strike="noStrike" kern="1200" cap="none" spc="0" normalizeH="0" baseline="0" noProof="0" dirty="0">
                <a:ln>
                  <a:noFill/>
                </a:ln>
                <a:solidFill>
                  <a:srgbClr val="FF0000"/>
                </a:solidFill>
                <a:effectLst/>
                <a:uLnTx/>
                <a:uFillTx/>
                <a:latin typeface="+mn-lt"/>
                <a:ea typeface="+mn-ea"/>
                <a:cs typeface="+mn-cs"/>
              </a:rPr>
              <a:t>友元函数用法</a:t>
            </a:r>
            <a:endParaRPr kumimoji="0" lang="en-US" altLang="zh-CN" sz="1400" b="0" i="0" u="none" strike="noStrike" kern="1200" cap="none" spc="0" normalizeH="0" baseline="0" noProof="0" dirty="0">
              <a:ln>
                <a:noFill/>
              </a:ln>
              <a:solidFill>
                <a:srgbClr val="FF0000"/>
              </a:solidFill>
              <a:effectLst/>
              <a:uLnTx/>
              <a:uFillTx/>
              <a:latin typeface="+mn-lt"/>
              <a:ea typeface="+mn-ea"/>
              <a:cs typeface="+mn-cs"/>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cout</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&lt;&lt; "</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&lt;&lt; p1-&gt;</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MemberFunc</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()&lt;&lt;</a:t>
            </a:r>
            <a:r>
              <a:rPr kumimoji="0" lang="en-US" altLang="zh-CN" sz="1400" b="0" i="0" u="none" strike="noStrike" kern="1200" cap="none" spc="0" normalizeH="0" baseline="0" noProof="0" dirty="0" err="1">
                <a:ln>
                  <a:noFill/>
                </a:ln>
                <a:solidFill>
                  <a:schemeClr val="tx1"/>
                </a:solidFill>
                <a:effectLst/>
                <a:uLnTx/>
                <a:uFillTx/>
                <a:latin typeface="+mn-lt"/>
                <a:ea typeface="+mn-ea"/>
                <a:cs typeface="+mn-cs"/>
              </a:rPr>
              <a:t>endl</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delete p1;                         //</a:t>
            </a:r>
            <a:r>
              <a:rPr kumimoji="0" lang="zh-CN" altLang="en-US" sz="1400" b="0" i="0" u="none" strike="noStrike" kern="1200" cap="none" spc="0" normalizeH="0" baseline="0" noProof="0" dirty="0">
                <a:ln>
                  <a:noFill/>
                </a:ln>
                <a:solidFill>
                  <a:schemeClr val="tx1"/>
                </a:solidFill>
                <a:effectLst/>
                <a:uLnTx/>
                <a:uFillTx/>
                <a:latin typeface="+mn-lt"/>
                <a:ea typeface="+mn-ea"/>
                <a:cs typeface="+mn-cs"/>
              </a:rPr>
              <a:t>释放指针</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p1</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   CSample2 s2;</a:t>
            </a: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1" i="0" u="none" strike="noStrike" kern="1200" cap="none" spc="0" normalizeH="0" baseline="0" noProof="0" dirty="0">
                <a:ln>
                  <a:noFill/>
                </a:ln>
                <a:solidFill>
                  <a:srgbClr val="FF0000"/>
                </a:solidFill>
                <a:effectLst/>
                <a:uLnTx/>
                <a:uFillTx/>
                <a:latin typeface="+mn-lt"/>
                <a:ea typeface="+mn-ea"/>
                <a:cs typeface="+mn-cs"/>
              </a:rPr>
              <a:t>   s2.ShowCSample1();  //</a:t>
            </a:r>
            <a:r>
              <a:rPr kumimoji="0" lang="zh-CN" altLang="en-US" sz="1400" b="1" i="0" u="none" strike="noStrike" kern="1200" cap="none" spc="0" normalizeH="0" baseline="0" noProof="0" dirty="0">
                <a:ln>
                  <a:noFill/>
                </a:ln>
                <a:solidFill>
                  <a:srgbClr val="FF0000"/>
                </a:solidFill>
                <a:effectLst/>
                <a:uLnTx/>
                <a:uFillTx/>
                <a:latin typeface="+mn-lt"/>
                <a:ea typeface="+mn-ea"/>
                <a:cs typeface="+mn-cs"/>
              </a:rPr>
              <a:t>友元类用法</a:t>
            </a:r>
            <a:endParaRPr kumimoji="0" lang="en-US" altLang="zh-CN" sz="1400" b="1" i="0" u="none" strike="noStrike" kern="1200" cap="none" spc="0" normalizeH="0" baseline="0" noProof="0" dirty="0">
              <a:ln>
                <a:noFill/>
              </a:ln>
              <a:solidFill>
                <a:srgbClr val="FF0000"/>
              </a:solidFill>
              <a:effectLst/>
              <a:uLnTx/>
              <a:uFillTx/>
              <a:latin typeface="+mn-lt"/>
              <a:ea typeface="+mn-ea"/>
              <a:cs typeface="+mn-cs"/>
            </a:endParaRPr>
          </a:p>
          <a:p>
            <a:pPr marL="107950">
              <a:spcBef>
                <a:spcPts val="400"/>
              </a:spcBef>
              <a:buClr>
                <a:schemeClr val="accent1"/>
              </a:buClr>
              <a:buSzPct val="68000"/>
              <a:defRPr/>
            </a:pPr>
            <a:r>
              <a:rPr kumimoji="0" lang="en-US" altLang="zh-CN" sz="1400" b="1" i="0" u="none" strike="noStrike" kern="1200" cap="none" spc="0" normalizeH="0" baseline="0" noProof="0" dirty="0">
                <a:ln>
                  <a:noFill/>
                </a:ln>
                <a:solidFill>
                  <a:srgbClr val="FF0000"/>
                </a:solidFill>
                <a:effectLst/>
                <a:uLnTx/>
                <a:uFillTx/>
                <a:latin typeface="+mn-lt"/>
                <a:ea typeface="+mn-ea"/>
                <a:cs typeface="+mn-cs"/>
              </a:rPr>
              <a:t>   s2.ShowCSample1(s1); </a:t>
            </a:r>
            <a:r>
              <a:rPr lang="en-US" altLang="zh-CN" sz="1400" b="1" dirty="0">
                <a:solidFill>
                  <a:srgbClr val="FF0000"/>
                </a:solidFill>
              </a:rPr>
              <a:t>//</a:t>
            </a:r>
            <a:r>
              <a:rPr lang="zh-CN" altLang="en-US" sz="1400" b="1" dirty="0">
                <a:solidFill>
                  <a:srgbClr val="FF0000"/>
                </a:solidFill>
              </a:rPr>
              <a:t>友元类用法</a:t>
            </a:r>
            <a:endParaRPr lang="en-US" altLang="zh-CN" sz="1400" b="1" dirty="0">
              <a:solidFill>
                <a:srgbClr val="FF0000"/>
              </a:solidFill>
            </a:endParaRPr>
          </a:p>
          <a:p>
            <a:pPr marL="107950" marR="0" lvl="0" indent="0" algn="l" defTabSz="914400" rtl="0" eaLnBrk="1" fontAlgn="base" latinLnBrk="0" hangingPunct="1">
              <a:lnSpc>
                <a:spcPct val="100000"/>
              </a:lnSpc>
              <a:spcBef>
                <a:spcPts val="400"/>
              </a:spcBef>
              <a:spcAft>
                <a:spcPct val="0"/>
              </a:spcAft>
              <a:buClr>
                <a:schemeClr val="accent1"/>
              </a:buClr>
              <a:buSzPct val="68000"/>
              <a:buFont typeface="Wingdings 3" pitchFamily="18" charset="2"/>
              <a:buNone/>
              <a:tabLst/>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矩形 7"/>
          <p:cNvSpPr/>
          <p:nvPr/>
        </p:nvSpPr>
        <p:spPr>
          <a:xfrm>
            <a:off x="4572000" y="142852"/>
            <a:ext cx="4357750" cy="2462213"/>
          </a:xfrm>
          <a:prstGeom prst="rect">
            <a:avLst/>
          </a:prstGeom>
        </p:spPr>
        <p:txBody>
          <a:bodyPr wrap="square">
            <a:spAutoFit/>
          </a:bodyPr>
          <a:lstStyle/>
          <a:p>
            <a:pPr marL="107950" indent="0" eaLnBrk="1" hangingPunct="1">
              <a:buFont typeface="Wingdings 3" pitchFamily="18" charset="2"/>
              <a:buNone/>
            </a:pPr>
            <a:r>
              <a:rPr lang="en-US" altLang="zh-CN" sz="1400" dirty="0"/>
              <a:t>class CSample2 {</a:t>
            </a:r>
          </a:p>
          <a:p>
            <a:pPr marL="107950" indent="0" eaLnBrk="1" hangingPunct="1">
              <a:buFont typeface="Wingdings 3" pitchFamily="18" charset="2"/>
              <a:buNone/>
            </a:pPr>
            <a:r>
              <a:rPr lang="en-US" altLang="zh-CN" sz="1400" dirty="0"/>
              <a:t>public:</a:t>
            </a:r>
          </a:p>
          <a:p>
            <a:pPr marL="107950" indent="0" eaLnBrk="1" hangingPunct="1">
              <a:buFont typeface="Wingdings 3" pitchFamily="18" charset="2"/>
              <a:buNone/>
            </a:pPr>
            <a:r>
              <a:rPr lang="en-US" altLang="zh-CN" sz="1400" dirty="0"/>
              <a:t>    CSample2( void ) {}</a:t>
            </a:r>
          </a:p>
          <a:p>
            <a:pPr marL="107950" indent="0" eaLnBrk="1" hangingPunct="1">
              <a:buFont typeface="Wingdings 3" pitchFamily="18" charset="2"/>
              <a:buNone/>
            </a:pPr>
            <a:r>
              <a:rPr lang="en-US" altLang="zh-CN" sz="1400" dirty="0"/>
              <a:t>    void ShowCSample1()</a:t>
            </a:r>
          </a:p>
          <a:p>
            <a:pPr marL="107950" indent="0" eaLnBrk="1" hangingPunct="1">
              <a:buFont typeface="Wingdings 3" pitchFamily="18" charset="2"/>
              <a:buNone/>
            </a:pPr>
            <a:r>
              <a:rPr lang="en-US" altLang="zh-CN" sz="1400" dirty="0"/>
              <a:t>    {  CSample1 ss1;</a:t>
            </a:r>
          </a:p>
          <a:p>
            <a:pPr marL="107950" indent="0" eaLnBrk="1" hangingPunct="1">
              <a:buFont typeface="Wingdings 3" pitchFamily="18" charset="2"/>
              <a:buNone/>
            </a:pPr>
            <a:r>
              <a:rPr lang="en-US" altLang="zh-CN" sz="1400" dirty="0"/>
              <a:t>       ss1.SetI(4);</a:t>
            </a:r>
          </a:p>
          <a:p>
            <a:pPr marL="107950" indent="0" eaLnBrk="1" hangingPunct="1">
              <a:buFont typeface="Wingdings 3" pitchFamily="18" charset="2"/>
              <a:buNone/>
            </a:pPr>
            <a:r>
              <a:rPr lang="en-US" altLang="zh-CN" sz="1400" dirty="0"/>
              <a:t>       </a:t>
            </a:r>
            <a:r>
              <a:rPr lang="en-US" altLang="zh-CN" sz="1400" dirty="0" err="1"/>
              <a:t>cout</a:t>
            </a:r>
            <a:r>
              <a:rPr lang="en-US" altLang="zh-CN" sz="1400" dirty="0"/>
              <a:t> &lt;&lt; "ss1.i=" &lt;&lt; ss1.i &lt;&lt; </a:t>
            </a:r>
            <a:r>
              <a:rPr lang="en-US" altLang="zh-CN" sz="1400" dirty="0" err="1"/>
              <a:t>endl</a:t>
            </a:r>
            <a:r>
              <a:rPr lang="en-US" altLang="zh-CN" sz="1400" dirty="0"/>
              <a:t>;</a:t>
            </a:r>
          </a:p>
          <a:p>
            <a:pPr marL="107950" indent="0" eaLnBrk="1" hangingPunct="1">
              <a:buFont typeface="Wingdings 3" pitchFamily="18" charset="2"/>
              <a:buNone/>
            </a:pPr>
            <a:r>
              <a:rPr lang="en-US" altLang="zh-CN" sz="1400" dirty="0"/>
              <a:t>    }</a:t>
            </a:r>
          </a:p>
          <a:p>
            <a:pPr marL="107950" indent="0" eaLnBrk="1" hangingPunct="1">
              <a:buFont typeface="Wingdings 3" pitchFamily="18" charset="2"/>
              <a:buNone/>
            </a:pPr>
            <a:r>
              <a:rPr lang="en-US" altLang="zh-CN" sz="1400" dirty="0"/>
              <a:t>    void ShowCSample1(CSample1 s1)</a:t>
            </a:r>
          </a:p>
          <a:p>
            <a:pPr marL="107950" indent="0" eaLnBrk="1" hangingPunct="1">
              <a:buFont typeface="Wingdings 3" pitchFamily="18" charset="2"/>
              <a:buNone/>
            </a:pPr>
            <a:r>
              <a:rPr lang="en-US" altLang="zh-CN" sz="1400" dirty="0"/>
              <a:t>    {        </a:t>
            </a:r>
            <a:r>
              <a:rPr lang="en-US" altLang="zh-CN" sz="1400" dirty="0" err="1"/>
              <a:t>cout</a:t>
            </a:r>
            <a:r>
              <a:rPr lang="en-US" altLang="zh-CN" sz="1400" dirty="0"/>
              <a:t> &lt;&lt; "s1.i=" &lt;&lt; s1.i &lt;&lt; </a:t>
            </a:r>
            <a:r>
              <a:rPr lang="en-US" altLang="zh-CN" sz="1400" dirty="0" err="1"/>
              <a:t>endl</a:t>
            </a:r>
            <a:r>
              <a:rPr lang="en-US" altLang="zh-CN" sz="1400" dirty="0"/>
              <a:t>;    }</a:t>
            </a:r>
          </a:p>
          <a:p>
            <a:pPr marL="107950" indent="0" eaLnBrk="1" hangingPunct="1">
              <a:buFont typeface="Wingdings 3" pitchFamily="18" charset="2"/>
              <a:buNone/>
            </a:pPr>
            <a:r>
              <a:rPr lang="en-US" altLang="zh-CN" sz="14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友元的关系是单向的而不是双向的。</a:t>
            </a:r>
          </a:p>
          <a:p>
            <a:pPr marL="365125" lvl="1" indent="-255588" eaLnBrk="0" hangingPunct="0">
              <a:lnSpc>
                <a:spcPts val="2880"/>
              </a:lnSpc>
              <a:spcBef>
                <a:spcPts val="0"/>
              </a:spcBef>
              <a:buSzPct val="68000"/>
              <a:buFont typeface="Wingdings 3" pitchFamily="18" charset="2"/>
              <a:buChar char=""/>
              <a:defRPr/>
            </a:pPr>
            <a:r>
              <a:rPr lang="zh-CN" altLang="en-US" dirty="0"/>
              <a:t>友元的关系不能传递。</a:t>
            </a:r>
          </a:p>
          <a:p>
            <a:pPr marL="365125" lvl="1" indent="-255588" eaLnBrk="0" hangingPunct="0">
              <a:lnSpc>
                <a:spcPts val="2880"/>
              </a:lnSpc>
              <a:spcBef>
                <a:spcPts val="0"/>
              </a:spcBef>
              <a:buSzPct val="68000"/>
              <a:buFont typeface="Wingdings 3" pitchFamily="18" charset="2"/>
              <a:buChar char=""/>
              <a:defRPr/>
            </a:pPr>
            <a:r>
              <a:rPr lang="zh-CN" altLang="en-US" dirty="0"/>
              <a:t>在实际工作中，除非确有必要，一般并不把整个类声明为友元类，而只将确实有需要的成员函数声明为友元函数，这样更安全一些。</a:t>
            </a:r>
          </a:p>
          <a:p>
            <a:pPr marL="365125" lvl="1" indent="-255588" eaLnBrk="0" hangingPunct="0">
              <a:lnSpc>
                <a:spcPts val="2880"/>
              </a:lnSpc>
              <a:spcBef>
                <a:spcPts val="0"/>
              </a:spcBef>
              <a:buSzPct val="68000"/>
              <a:buFont typeface="Wingdings 3" pitchFamily="18" charset="2"/>
              <a:buChar char=""/>
              <a:defRPr/>
            </a:pPr>
            <a:r>
              <a:rPr lang="zh-CN" altLang="en-US" dirty="0"/>
              <a:t>关于友元利弊的分析：</a:t>
            </a:r>
            <a:endParaRPr lang="en-US" altLang="zh-CN" dirty="0"/>
          </a:p>
          <a:p>
            <a:pPr lvl="1">
              <a:lnSpc>
                <a:spcPts val="2880"/>
              </a:lnSpc>
              <a:spcBef>
                <a:spcPts val="0"/>
              </a:spcBef>
            </a:pPr>
            <a:r>
              <a:rPr lang="zh-CN" altLang="en-US" dirty="0"/>
              <a:t>面向对象程序设计的一个基本原则是封装性和信息隐蔽，而友元却可以访问其他类中的私有成员，不能不说这是对封装原则的一个小的破坏。但是它能有助于数据共享，能提高程序的效率。</a:t>
            </a:r>
            <a:endParaRPr lang="en-US" altLang="zh-CN" dirty="0"/>
          </a:p>
          <a:p>
            <a:pPr lvl="1">
              <a:lnSpc>
                <a:spcPts val="2880"/>
              </a:lnSpc>
              <a:spcBef>
                <a:spcPts val="0"/>
              </a:spcBef>
            </a:pPr>
            <a:r>
              <a:rPr lang="zh-CN" altLang="en-US" dirty="0"/>
              <a:t>在使用友元时，要注意到它的副作用，不要过多地使用友元，</a:t>
            </a:r>
            <a:r>
              <a:rPr lang="zh-CN" altLang="en-US" b="1" dirty="0">
                <a:solidFill>
                  <a:srgbClr val="FF0000"/>
                </a:solidFill>
              </a:rPr>
              <a:t>只有在使用它能使程序精炼，并能大大提高程序的效率时才用友元</a:t>
            </a:r>
            <a:r>
              <a:rPr lang="zh-CN" altLang="en-US" dirty="0"/>
              <a:t>。</a:t>
            </a:r>
          </a:p>
          <a:p>
            <a:pPr marL="365125" lvl="1" indent="-255588" eaLnBrk="0" hangingPunct="0">
              <a:lnSpc>
                <a:spcPts val="2880"/>
              </a:lnSpc>
              <a:spcBef>
                <a:spcPts val="0"/>
              </a:spcBef>
              <a:buSzPct val="68000"/>
              <a:buFont typeface="Wingdings 3" pitchFamily="18" charset="2"/>
              <a:buChar char=""/>
              <a:defRPr/>
            </a:pPr>
            <a:endParaRPr lang="zh-CN" altLang="en-US" dirty="0"/>
          </a:p>
          <a:p>
            <a:pPr marL="365125" lvl="1" indent="-255588" eaLnBrk="0" hangingPunct="0">
              <a:lnSpc>
                <a:spcPts val="2880"/>
              </a:lnSpc>
              <a:spcBef>
                <a:spcPts val="0"/>
              </a:spcBef>
              <a:buSzPct val="68000"/>
              <a:buFont typeface="Wingdings 3" pitchFamily="18" charset="2"/>
              <a:buChar char=""/>
              <a:defRPr/>
            </a:pPr>
            <a:endParaRPr lang="en-US" altLang="zh-CN" dirty="0"/>
          </a:p>
          <a:p>
            <a:pPr marL="365125" lvl="1" indent="-255588" eaLnBrk="0" hangingPunct="0">
              <a:lnSpc>
                <a:spcPts val="2880"/>
              </a:lnSpc>
              <a:spcBef>
                <a:spcPts val="0"/>
              </a:spcBef>
              <a:buSzPct val="68000"/>
              <a:buFont typeface="Wingdings 3" pitchFamily="18" charset="2"/>
              <a:buChar char=""/>
              <a:defRPr/>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714380"/>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示例：日期对象</a:t>
            </a:r>
            <a:r>
              <a:rPr lang="en-US" altLang="zh-CN" dirty="0"/>
              <a:t>+</a:t>
            </a:r>
            <a:r>
              <a:rPr lang="zh-CN" altLang="en-US" dirty="0"/>
              <a:t>时间对象合并输出，全局函数作为友元</a:t>
            </a:r>
            <a:endParaRPr lang="en-US" altLang="zh-CN" dirty="0"/>
          </a:p>
          <a:p>
            <a:pPr marL="365125" lvl="1" indent="-255588" eaLnBrk="0" hangingPunct="0">
              <a:lnSpc>
                <a:spcPts val="2880"/>
              </a:lnSpc>
              <a:spcBef>
                <a:spcPts val="0"/>
              </a:spcBef>
              <a:buSzPct val="68000"/>
              <a:buFont typeface="Wingdings 3" pitchFamily="18" charset="2"/>
              <a:buChar char=""/>
              <a:defRPr/>
            </a:pPr>
            <a:endParaRPr lang="zh-CN" altLang="en-US"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0" y="1571612"/>
            <a:ext cx="4158674" cy="4429156"/>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5072066" y="1643050"/>
            <a:ext cx="3022181" cy="4214842"/>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4857752" y="5857892"/>
            <a:ext cx="3881465" cy="4286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844" y="1000108"/>
            <a:ext cx="8572560" cy="500066"/>
          </a:xfrm>
        </p:spPr>
        <p:txBody>
          <a:bodyPr/>
          <a:lstStyle/>
          <a:p>
            <a:pPr marL="365125" lvl="1" indent="-255588" eaLnBrk="0" hangingPunct="0">
              <a:lnSpc>
                <a:spcPts val="2880"/>
              </a:lnSpc>
              <a:spcBef>
                <a:spcPts val="0"/>
              </a:spcBef>
              <a:buSzPct val="68000"/>
              <a:buFont typeface="Wingdings 3" pitchFamily="18" charset="2"/>
              <a:buChar char=""/>
              <a:defRPr/>
            </a:pPr>
            <a:r>
              <a:rPr lang="zh-CN" altLang="en-US" dirty="0"/>
              <a:t>示例：不同对象链表的相同操作，类成员函数做友元函数</a:t>
            </a:r>
            <a:r>
              <a:rPr lang="en-US" altLang="zh-CN" dirty="0"/>
              <a:t>+</a:t>
            </a:r>
            <a:r>
              <a:rPr lang="zh-CN" altLang="en-US" dirty="0"/>
              <a:t>函数重载</a:t>
            </a:r>
            <a:endParaRPr lang="en-US" altLang="zh-CN" dirty="0"/>
          </a:p>
          <a:p>
            <a:pPr marL="365125" lvl="1" indent="-255588" eaLnBrk="0" hangingPunct="0">
              <a:lnSpc>
                <a:spcPts val="2880"/>
              </a:lnSpc>
              <a:spcBef>
                <a:spcPts val="0"/>
              </a:spcBef>
              <a:buSzPct val="68000"/>
              <a:buFont typeface="Wingdings 3" pitchFamily="18" charset="2"/>
              <a:buChar char=""/>
              <a:defRPr/>
            </a:pPr>
            <a:endParaRPr lang="zh-CN" altLang="en-US"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0" y="1571612"/>
            <a:ext cx="4572000" cy="35337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0" y="5133975"/>
            <a:ext cx="4500562" cy="17240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5143504" y="1500150"/>
            <a:ext cx="3571900" cy="53578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lnSpc>
                <a:spcPts val="2880"/>
              </a:lnSpc>
              <a:spcBef>
                <a:spcPts val="0"/>
              </a:spcBef>
            </a:pPr>
            <a:r>
              <a:rPr lang="zh-CN" altLang="en-US" sz="1800" dirty="0"/>
              <a:t>静态成员：同一类的所有对象共享的数据</a:t>
            </a:r>
            <a:endParaRPr lang="en-US" altLang="zh-CN" sz="1800" dirty="0"/>
          </a:p>
          <a:p>
            <a:pPr lvl="1">
              <a:lnSpc>
                <a:spcPts val="2880"/>
              </a:lnSpc>
              <a:spcBef>
                <a:spcPts val="0"/>
              </a:spcBef>
            </a:pPr>
            <a:r>
              <a:rPr lang="zh-CN" altLang="en-US" sz="1600" dirty="0"/>
              <a:t>面向类的对象进行共享，如果要对类外开放需要加</a:t>
            </a:r>
            <a:r>
              <a:rPr lang="en-US" altLang="zh-CN" sz="1600" dirty="0"/>
              <a:t>get</a:t>
            </a:r>
            <a:r>
              <a:rPr lang="zh-CN" altLang="en-US" sz="1600" dirty="0"/>
              <a:t>方法</a:t>
            </a:r>
            <a:endParaRPr lang="en-US" altLang="zh-CN" sz="1600" dirty="0"/>
          </a:p>
          <a:p>
            <a:pPr lvl="1">
              <a:lnSpc>
                <a:spcPts val="2880"/>
              </a:lnSpc>
              <a:spcBef>
                <a:spcPts val="0"/>
              </a:spcBef>
            </a:pPr>
            <a:r>
              <a:rPr lang="zh-CN" altLang="en-US" sz="1600" dirty="0"/>
              <a:t>由类内函数进行维护。</a:t>
            </a:r>
            <a:endParaRPr lang="en-US" altLang="zh-CN" sz="1600" dirty="0"/>
          </a:p>
          <a:p>
            <a:pPr lvl="1">
              <a:lnSpc>
                <a:spcPts val="2880"/>
              </a:lnSpc>
              <a:spcBef>
                <a:spcPts val="0"/>
              </a:spcBef>
            </a:pPr>
            <a:r>
              <a:rPr lang="zh-CN" altLang="en-US" sz="1600" dirty="0"/>
              <a:t>使用</a:t>
            </a:r>
            <a:r>
              <a:rPr lang="en-US" altLang="zh-CN" sz="1600" dirty="0"/>
              <a:t>static</a:t>
            </a:r>
            <a:r>
              <a:rPr lang="zh-CN" altLang="en-US" sz="1600" dirty="0"/>
              <a:t>关键字</a:t>
            </a:r>
            <a:endParaRPr lang="en-US" altLang="zh-CN" sz="1600" dirty="0"/>
          </a:p>
          <a:p>
            <a:pPr lvl="1">
              <a:lnSpc>
                <a:spcPts val="2880"/>
              </a:lnSpc>
              <a:spcBef>
                <a:spcPts val="0"/>
              </a:spcBef>
            </a:pPr>
            <a:r>
              <a:rPr lang="zh-CN" altLang="en-US" sz="1600" dirty="0"/>
              <a:t>静态成员包括静态数据成员和静态成员函数</a:t>
            </a:r>
            <a:endParaRPr lang="en-US" altLang="zh-CN" sz="1600" dirty="0"/>
          </a:p>
          <a:p>
            <a:r>
              <a:rPr lang="zh-CN" altLang="en-US" sz="1800" dirty="0"/>
              <a:t>静态数据成员至少包括两条语句：定义和初始化</a:t>
            </a:r>
            <a:endParaRPr lang="en-US" altLang="zh-CN" sz="1800" dirty="0"/>
          </a:p>
          <a:p>
            <a:r>
              <a:rPr lang="zh-CN" altLang="en-US" sz="1800" dirty="0"/>
              <a:t>静态数据成员通过类名加双冒号被引用，在类外被使用有两种方式</a:t>
            </a:r>
            <a:endParaRPr lang="en-US" altLang="zh-CN" sz="1800" dirty="0"/>
          </a:p>
          <a:p>
            <a:pPr lvl="1"/>
            <a:r>
              <a:rPr lang="zh-CN" altLang="en-US" sz="1600" dirty="0"/>
              <a:t>把静态数据成员设成</a:t>
            </a:r>
            <a:r>
              <a:rPr lang="en-US" altLang="zh-CN" sz="1600" dirty="0"/>
              <a:t>public</a:t>
            </a:r>
            <a:r>
              <a:rPr lang="zh-CN" altLang="en-US" sz="1600" dirty="0"/>
              <a:t>，失去了保护性</a:t>
            </a:r>
            <a:endParaRPr lang="en-US" altLang="zh-CN" sz="1600" dirty="0"/>
          </a:p>
          <a:p>
            <a:pPr lvl="1"/>
            <a:r>
              <a:rPr lang="zh-CN" altLang="en-US" sz="1600" dirty="0"/>
              <a:t>通过静态成员函数返回值</a:t>
            </a:r>
            <a:endParaRPr lang="en-US" altLang="zh-CN" sz="1200" dirty="0"/>
          </a:p>
          <a:p>
            <a:pPr>
              <a:lnSpc>
                <a:spcPts val="2880"/>
              </a:lnSpc>
              <a:spcBef>
                <a:spcPts val="0"/>
              </a:spcBef>
            </a:pPr>
            <a:r>
              <a:rPr lang="zh-CN" altLang="en-US" sz="1800" dirty="0"/>
              <a:t>静态成员函数，处理类本身的静态数据成员，不能访问类的非静态数据成员</a:t>
            </a:r>
            <a:endParaRPr lang="en-US" altLang="zh-CN" sz="1800" dirty="0"/>
          </a:p>
          <a:p>
            <a:pPr lvl="1">
              <a:buNone/>
            </a:pPr>
            <a:endParaRPr lang="en-US" altLang="zh-CN" sz="2400" dirty="0"/>
          </a:p>
        </p:txBody>
      </p:sp>
      <p:sp>
        <p:nvSpPr>
          <p:cNvPr id="3" name="标题 2"/>
          <p:cNvSpPr>
            <a:spLocks noGrp="1"/>
          </p:cNvSpPr>
          <p:nvPr>
            <p:ph type="title"/>
          </p:nvPr>
        </p:nvSpPr>
        <p:spPr>
          <a:xfrm>
            <a:off x="457200" y="274638"/>
            <a:ext cx="8229600" cy="868346"/>
          </a:xfrm>
        </p:spPr>
        <p:txBody>
          <a:bodyPr>
            <a:normAutofit/>
          </a:bodyPr>
          <a:lstStyle/>
          <a:p>
            <a:r>
              <a:rPr lang="zh-CN" altLang="en-US" dirty="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06" y="857232"/>
            <a:ext cx="8286808" cy="500066"/>
          </a:xfrm>
        </p:spPr>
        <p:txBody>
          <a:bodyPr/>
          <a:lstStyle/>
          <a:p>
            <a:r>
              <a:rPr lang="zh-CN" altLang="en-US" sz="1800" dirty="0"/>
              <a:t>求一组学生成绩中的最高成绩和学生学号</a:t>
            </a:r>
          </a:p>
        </p:txBody>
      </p:sp>
      <p:sp>
        <p:nvSpPr>
          <p:cNvPr id="3" name="标题 2"/>
          <p:cNvSpPr>
            <a:spLocks noGrp="1"/>
          </p:cNvSpPr>
          <p:nvPr>
            <p:ph type="title"/>
          </p:nvPr>
        </p:nvSpPr>
        <p:spPr>
          <a:xfrm>
            <a:off x="0" y="-24"/>
            <a:ext cx="8229600" cy="868346"/>
          </a:xfrm>
        </p:spPr>
        <p:txBody>
          <a:bodyPr>
            <a:normAutofit/>
          </a:bodyPr>
          <a:lstStyle/>
          <a:p>
            <a:r>
              <a:rPr lang="zh-CN" altLang="en-US" dirty="0">
                <a:solidFill>
                  <a:srgbClr val="FF0000"/>
                </a:solidFill>
              </a:rPr>
              <a:t>程序示例</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pic>
        <p:nvPicPr>
          <p:cNvPr id="1031" name="Picture 7"/>
          <p:cNvPicPr>
            <a:picLocks noChangeAspect="1" noChangeArrowheads="1"/>
          </p:cNvPicPr>
          <p:nvPr/>
        </p:nvPicPr>
        <p:blipFill>
          <a:blip r:embed="rId2"/>
          <a:srcRect/>
          <a:stretch>
            <a:fillRect/>
          </a:stretch>
        </p:blipFill>
        <p:spPr bwMode="auto">
          <a:xfrm>
            <a:off x="142844" y="1643050"/>
            <a:ext cx="3907778" cy="4286280"/>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4929190" y="2357430"/>
            <a:ext cx="3500462" cy="309317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406" y="857232"/>
            <a:ext cx="8286808" cy="857256"/>
          </a:xfrm>
        </p:spPr>
        <p:txBody>
          <a:bodyPr/>
          <a:lstStyle/>
          <a:p>
            <a:r>
              <a:rPr lang="zh-CN" altLang="en-US" sz="1800" dirty="0"/>
              <a:t>时间有两种格式：</a:t>
            </a:r>
            <a:r>
              <a:rPr lang="en-US" altLang="zh-CN" sz="1800" dirty="0"/>
              <a:t>12</a:t>
            </a:r>
            <a:r>
              <a:rPr lang="zh-CN" altLang="en-US" sz="1800" dirty="0"/>
              <a:t>小时和</a:t>
            </a:r>
            <a:r>
              <a:rPr lang="en-US" altLang="zh-CN" sz="1800" dirty="0"/>
              <a:t>24</a:t>
            </a:r>
            <a:r>
              <a:rPr lang="zh-CN" altLang="en-US" sz="1800" dirty="0"/>
              <a:t>小时，用静态成员标识采用哪种格式，另外时分秒输出长度固定</a:t>
            </a:r>
            <a:r>
              <a:rPr lang="en-US" altLang="zh-CN" sz="1800" dirty="0"/>
              <a:t>2</a:t>
            </a:r>
            <a:r>
              <a:rPr lang="zh-CN" altLang="en-US" sz="1800" dirty="0"/>
              <a:t>位，不足</a:t>
            </a:r>
            <a:r>
              <a:rPr lang="en-US" altLang="zh-CN" sz="1800" dirty="0"/>
              <a:t>2</a:t>
            </a:r>
            <a:r>
              <a:rPr lang="zh-CN" altLang="en-US" sz="1800" dirty="0"/>
              <a:t>位补</a:t>
            </a:r>
            <a:r>
              <a:rPr lang="en-US" altLang="zh-CN" sz="1800" dirty="0"/>
              <a:t>0</a:t>
            </a:r>
          </a:p>
          <a:p>
            <a:pPr lvl="1"/>
            <a:r>
              <a:rPr lang="zh-CN" altLang="en-US" sz="1600" dirty="0"/>
              <a:t>例如</a:t>
            </a:r>
            <a:r>
              <a:rPr lang="en-US" altLang="zh-CN" sz="1600" dirty="0"/>
              <a:t>17</a:t>
            </a:r>
            <a:r>
              <a:rPr lang="zh-CN" altLang="en-US" sz="1600" dirty="0"/>
              <a:t>点</a:t>
            </a:r>
            <a:r>
              <a:rPr lang="en-US" altLang="zh-CN" sz="1600" dirty="0"/>
              <a:t>6</a:t>
            </a:r>
            <a:r>
              <a:rPr lang="zh-CN" altLang="en-US" sz="1600" dirty="0"/>
              <a:t>分</a:t>
            </a:r>
            <a:r>
              <a:rPr lang="en-US" altLang="zh-CN" sz="1600" dirty="0"/>
              <a:t>28</a:t>
            </a:r>
            <a:r>
              <a:rPr lang="zh-CN" altLang="en-US" sz="1600" dirty="0"/>
              <a:t>秒，按</a:t>
            </a:r>
            <a:r>
              <a:rPr lang="en-US" altLang="zh-CN" sz="1600" dirty="0"/>
              <a:t>24</a:t>
            </a:r>
            <a:r>
              <a:rPr lang="zh-CN" altLang="en-US" sz="1600" dirty="0"/>
              <a:t>小时显示：</a:t>
            </a:r>
            <a:r>
              <a:rPr lang="en-US" altLang="zh-CN" sz="1600" dirty="0"/>
              <a:t>17:06:28</a:t>
            </a:r>
            <a:r>
              <a:rPr lang="zh-CN" altLang="en-US" sz="1600" dirty="0"/>
              <a:t>，按</a:t>
            </a:r>
            <a:r>
              <a:rPr lang="en-US" altLang="zh-CN" sz="1600" dirty="0"/>
              <a:t>12</a:t>
            </a:r>
            <a:r>
              <a:rPr lang="zh-CN" altLang="en-US" sz="1600" dirty="0"/>
              <a:t>小时显示：</a:t>
            </a:r>
            <a:r>
              <a:rPr lang="en-US" altLang="zh-CN" sz="1600" dirty="0"/>
              <a:t>PM 05:06:28</a:t>
            </a:r>
          </a:p>
          <a:p>
            <a:pPr>
              <a:buNone/>
            </a:pPr>
            <a:endParaRPr lang="zh-CN" altLang="en-US" sz="1800" dirty="0"/>
          </a:p>
        </p:txBody>
      </p:sp>
      <p:sp>
        <p:nvSpPr>
          <p:cNvPr id="3" name="标题 2"/>
          <p:cNvSpPr>
            <a:spLocks noGrp="1"/>
          </p:cNvSpPr>
          <p:nvPr>
            <p:ph type="title"/>
          </p:nvPr>
        </p:nvSpPr>
        <p:spPr>
          <a:xfrm>
            <a:off x="0" y="-24"/>
            <a:ext cx="8229600" cy="868346"/>
          </a:xfrm>
        </p:spPr>
        <p:txBody>
          <a:bodyPr>
            <a:normAutofit/>
          </a:bodyPr>
          <a:lstStyle/>
          <a:p>
            <a:r>
              <a:rPr lang="zh-CN" altLang="en-US" dirty="0">
                <a:solidFill>
                  <a:srgbClr val="FF0000"/>
                </a:solidFill>
              </a:rPr>
              <a:t>程序示例</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42844" y="1857364"/>
            <a:ext cx="3057525" cy="2905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4786322"/>
            <a:ext cx="3143250" cy="1190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86116" y="1857364"/>
            <a:ext cx="2714644" cy="44487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786578" y="2357430"/>
            <a:ext cx="1835229" cy="2214578"/>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7000892" y="4714884"/>
            <a:ext cx="1500198" cy="123545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a:t>静态成员</a:t>
            </a:r>
            <a:endParaRPr lang="en-US" altLang="zh-CN" dirty="0"/>
          </a:p>
          <a:p>
            <a:pPr marL="566737" indent="-457200">
              <a:buClr>
                <a:srgbClr val="FF0000"/>
              </a:buClr>
              <a:buSzPct val="100000"/>
              <a:buFont typeface="+mj-lt"/>
              <a:buAutoNum type="arabicPeriod"/>
            </a:pPr>
            <a:r>
              <a:rPr lang="zh-CN" altLang="en-US" dirty="0"/>
              <a:t>静态数据成员</a:t>
            </a:r>
            <a:endParaRPr lang="en-US" altLang="zh-CN" dirty="0"/>
          </a:p>
          <a:p>
            <a:pPr marL="566737" indent="-457200">
              <a:buClr>
                <a:srgbClr val="FF0000"/>
              </a:buClr>
              <a:buSzPct val="100000"/>
              <a:buFont typeface="+mj-lt"/>
              <a:buAutoNum type="arabicPeriod"/>
            </a:pPr>
            <a:r>
              <a:rPr lang="zh-CN" altLang="en-US" dirty="0"/>
              <a:t>静态成员函数</a:t>
            </a:r>
            <a:endParaRPr lang="en-US" altLang="zh-CN" dirty="0"/>
          </a:p>
          <a:p>
            <a:pPr marL="566737" indent="-457200">
              <a:buClr>
                <a:srgbClr val="FF0000"/>
              </a:buClr>
              <a:buSzPct val="100000"/>
              <a:buFont typeface="+mj-lt"/>
              <a:buAutoNum type="arabicPeriod"/>
            </a:pPr>
            <a:r>
              <a:rPr lang="zh-CN" altLang="en-US" dirty="0"/>
              <a:t>友元</a:t>
            </a:r>
            <a:endParaRPr lang="en-US" altLang="zh-CN" dirty="0"/>
          </a:p>
          <a:p>
            <a:endParaRPr lang="zh-CN" altLang="en-US" dirty="0"/>
          </a:p>
        </p:txBody>
      </p:sp>
      <p:sp>
        <p:nvSpPr>
          <p:cNvPr id="2" name="标题 1"/>
          <p:cNvSpPr>
            <a:spLocks noGrp="1"/>
          </p:cNvSpPr>
          <p:nvPr>
            <p:ph type="title"/>
          </p:nvPr>
        </p:nvSpPr>
        <p:spPr/>
        <p:txBody>
          <a:bodyPr/>
          <a:lstStyle/>
          <a:p>
            <a:pPr fontAlgn="auto">
              <a:spcAft>
                <a:spcPts val="0"/>
              </a:spcAft>
              <a:defRPr/>
            </a:pPr>
            <a:r>
              <a:rPr lang="zh-CN" altLang="en-US" dirty="0"/>
              <a:t>本章主要内容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143536"/>
          </a:xfrm>
        </p:spPr>
        <p:txBody>
          <a:bodyPr/>
          <a:lstStyle/>
          <a:p>
            <a:pPr marL="365125" lvl="1" indent="-255588">
              <a:lnSpc>
                <a:spcPts val="2880"/>
              </a:lnSpc>
              <a:spcBef>
                <a:spcPts val="0"/>
              </a:spcBef>
              <a:buSzPct val="68000"/>
              <a:buFont typeface="Wingdings 3" pitchFamily="18" charset="2"/>
              <a:buChar char=""/>
              <a:defRPr/>
            </a:pPr>
            <a:r>
              <a:rPr lang="en-US" altLang="zh-CN" dirty="0"/>
              <a:t>C++</a:t>
            </a:r>
            <a:r>
              <a:rPr lang="zh-CN" altLang="en-US" dirty="0"/>
              <a:t>的严格性和灵活性</a:t>
            </a:r>
            <a:endParaRPr lang="en-US" altLang="zh-CN" dirty="0"/>
          </a:p>
          <a:p>
            <a:pPr lvl="1">
              <a:lnSpc>
                <a:spcPts val="2880"/>
              </a:lnSpc>
              <a:spcBef>
                <a:spcPts val="0"/>
              </a:spcBef>
            </a:pPr>
            <a:r>
              <a:rPr lang="zh-CN" altLang="en-US" dirty="0"/>
              <a:t>严格性：强类型检查、类的私有和受保护数据访问的控制（类、封装）； </a:t>
            </a:r>
            <a:endParaRPr lang="en-US" altLang="zh-CN" dirty="0"/>
          </a:p>
          <a:p>
            <a:pPr lvl="1">
              <a:lnSpc>
                <a:spcPts val="2880"/>
              </a:lnSpc>
              <a:spcBef>
                <a:spcPts val="0"/>
              </a:spcBef>
            </a:pPr>
            <a:r>
              <a:rPr lang="zh-CN" altLang="en-US" dirty="0"/>
              <a:t>例如：类中可以有公用(</a:t>
            </a:r>
            <a:r>
              <a:rPr lang="en-US" altLang="zh-CN" dirty="0"/>
              <a:t>public)</a:t>
            </a:r>
            <a:r>
              <a:rPr lang="zh-CN" altLang="en-US" dirty="0"/>
              <a:t>成员和私有(</a:t>
            </a:r>
            <a:r>
              <a:rPr lang="en-US" altLang="zh-CN" dirty="0"/>
              <a:t>private)</a:t>
            </a:r>
            <a:r>
              <a:rPr lang="zh-CN" altLang="en-US" dirty="0"/>
              <a:t>成员。在类外可以访问公用成员，本类的函数可以访问本类的私有成员。</a:t>
            </a:r>
            <a:endParaRPr lang="en-US" altLang="zh-CN" dirty="0"/>
          </a:p>
          <a:p>
            <a:pPr lvl="1">
              <a:lnSpc>
                <a:spcPts val="2880"/>
              </a:lnSpc>
              <a:spcBef>
                <a:spcPts val="0"/>
              </a:spcBef>
            </a:pPr>
            <a:r>
              <a:rPr lang="zh-CN" altLang="en-US" dirty="0"/>
              <a:t>灵活性：打破类型检查的隐式和强制类型转换，打破访问控制。</a:t>
            </a:r>
            <a:endParaRPr lang="en-US" altLang="zh-CN" dirty="0"/>
          </a:p>
          <a:p>
            <a:pPr marL="365125" lvl="1" indent="-255588">
              <a:lnSpc>
                <a:spcPts val="2880"/>
              </a:lnSpc>
              <a:spcBef>
                <a:spcPts val="0"/>
              </a:spcBef>
              <a:buSzPct val="68000"/>
              <a:buFont typeface="Wingdings 3" pitchFamily="18" charset="2"/>
              <a:buChar char=""/>
              <a:defRPr/>
            </a:pPr>
            <a:r>
              <a:rPr lang="zh-CN" altLang="en-US" dirty="0"/>
              <a:t>有时候为了提高效率，普通函数需要直接访问类的保护或私有成员。如果没有一个机制，只能将成员声明为公共，这样就对任何函数都没有约束了。</a:t>
            </a:r>
            <a:endParaRPr lang="en-US" altLang="zh-CN" dirty="0"/>
          </a:p>
          <a:p>
            <a:pPr marL="365125" lvl="1" indent="-255588">
              <a:lnSpc>
                <a:spcPts val="2880"/>
              </a:lnSpc>
              <a:spcBef>
                <a:spcPts val="0"/>
              </a:spcBef>
              <a:buSzPct val="68000"/>
              <a:buFont typeface="Wingdings 3" pitchFamily="18" charset="2"/>
              <a:buChar char=""/>
              <a:defRPr/>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143536"/>
          </a:xfrm>
        </p:spPr>
        <p:txBody>
          <a:bodyPr/>
          <a:lstStyle/>
          <a:p>
            <a:pPr marL="365125" lvl="1" indent="-255588">
              <a:lnSpc>
                <a:spcPts val="2880"/>
              </a:lnSpc>
              <a:spcBef>
                <a:spcPts val="0"/>
              </a:spcBef>
              <a:buSzPct val="68000"/>
              <a:buFont typeface="Wingdings 3" pitchFamily="18" charset="2"/>
              <a:buChar char=""/>
              <a:defRPr/>
            </a:pPr>
            <a:r>
              <a:rPr lang="en-US" altLang="zh-CN" dirty="0"/>
              <a:t>C++</a:t>
            </a:r>
            <a:r>
              <a:rPr lang="zh-CN" altLang="en-US" dirty="0"/>
              <a:t>允许使用关键字</a:t>
            </a:r>
            <a:r>
              <a:rPr lang="en-US" altLang="zh-CN" dirty="0"/>
              <a:t>friend</a:t>
            </a:r>
            <a:r>
              <a:rPr lang="zh-CN" altLang="en-US" dirty="0"/>
              <a:t>在类的内部，将一些元素声明为该类的友元，作为一个类的友元，可以访问该类的所有成员</a:t>
            </a:r>
            <a:r>
              <a:rPr lang="en-US" altLang="zh-CN" dirty="0"/>
              <a:t>(</a:t>
            </a:r>
            <a:r>
              <a:rPr lang="zh-CN" altLang="en-US" dirty="0"/>
              <a:t>包括公有和私有的数据成员和成员函数</a:t>
            </a:r>
            <a:r>
              <a:rPr lang="en-US" altLang="zh-CN" dirty="0"/>
              <a:t>)</a:t>
            </a:r>
            <a:r>
              <a:rPr lang="zh-CN" altLang="en-US" dirty="0"/>
              <a:t>。</a:t>
            </a:r>
            <a:endParaRPr lang="en-US" altLang="zh-CN" dirty="0"/>
          </a:p>
          <a:p>
            <a:pPr marL="365125" lvl="1" indent="-255588">
              <a:lnSpc>
                <a:spcPts val="2880"/>
              </a:lnSpc>
              <a:spcBef>
                <a:spcPts val="0"/>
              </a:spcBef>
              <a:buSzPct val="68000"/>
              <a:buFont typeface="Wingdings 3" pitchFamily="18" charset="2"/>
              <a:buChar char=""/>
              <a:defRPr/>
            </a:pPr>
            <a:r>
              <a:rPr lang="zh-CN" altLang="en-US" dirty="0"/>
              <a:t>可以作为友元的元素包括</a:t>
            </a:r>
            <a:endParaRPr lang="en-US" altLang="zh-CN" dirty="0"/>
          </a:p>
          <a:p>
            <a:pPr lvl="1">
              <a:lnSpc>
                <a:spcPts val="2880"/>
              </a:lnSpc>
              <a:spcBef>
                <a:spcPts val="0"/>
              </a:spcBef>
            </a:pPr>
            <a:r>
              <a:rPr lang="zh-CN" altLang="en-US" dirty="0"/>
              <a:t>一个全局非成员函数</a:t>
            </a:r>
            <a:endParaRPr lang="en-US" altLang="zh-CN" dirty="0"/>
          </a:p>
          <a:p>
            <a:pPr lvl="1">
              <a:lnSpc>
                <a:spcPts val="2880"/>
              </a:lnSpc>
              <a:spcBef>
                <a:spcPts val="0"/>
              </a:spcBef>
            </a:pPr>
            <a:r>
              <a:rPr lang="zh-CN" altLang="en-US" dirty="0"/>
              <a:t>另一个类的成员函数</a:t>
            </a:r>
            <a:endParaRPr lang="en-US" altLang="zh-CN" dirty="0"/>
          </a:p>
          <a:p>
            <a:pPr lvl="1">
              <a:lnSpc>
                <a:spcPts val="2880"/>
              </a:lnSpc>
              <a:spcBef>
                <a:spcPts val="0"/>
              </a:spcBef>
            </a:pPr>
            <a:r>
              <a:rPr lang="zh-CN" altLang="en-US" dirty="0"/>
              <a:t>另一个类</a:t>
            </a:r>
            <a:endParaRPr lang="en-US" altLang="zh-CN" dirty="0"/>
          </a:p>
          <a:p>
            <a:pPr lvl="1">
              <a:lnSpc>
                <a:spcPts val="2880"/>
              </a:lnSpc>
              <a:spcBef>
                <a:spcPts val="0"/>
              </a:spcBef>
            </a:pPr>
            <a:endParaRPr lang="en-US" altLang="zh-CN" dirty="0"/>
          </a:p>
          <a:p>
            <a:pPr marL="365125" lvl="1" indent="-255588" eaLnBrk="1" hangingPunct="1">
              <a:lnSpc>
                <a:spcPts val="2880"/>
              </a:lnSpc>
              <a:spcBef>
                <a:spcPts val="0"/>
              </a:spcBef>
              <a:buSzPct val="68000"/>
              <a:buFont typeface="Wingdings 3" pitchFamily="18" charset="2"/>
              <a:buChar char=""/>
              <a:defRPr/>
            </a:pPr>
            <a:r>
              <a:rPr lang="zh-CN" altLang="en-US" dirty="0"/>
              <a:t>为什么不将友元函数直接设计者为类的成员函数？ </a:t>
            </a:r>
          </a:p>
          <a:p>
            <a:pPr lvl="1">
              <a:lnSpc>
                <a:spcPts val="2880"/>
              </a:lnSpc>
              <a:spcBef>
                <a:spcPts val="0"/>
              </a:spcBef>
            </a:pPr>
            <a:r>
              <a:rPr lang="zh-CN" altLang="en-US" dirty="0"/>
              <a:t>因为我们有时需要在类以外实现函数，例如一个函数需要访问若干个类的私有或受保护数据才可以完成任务。</a:t>
            </a: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143536"/>
          </a:xfrm>
        </p:spPr>
        <p:txBody>
          <a:bodyPr/>
          <a:lstStyle/>
          <a:p>
            <a:pPr marL="365125" lvl="1" indent="-255588">
              <a:lnSpc>
                <a:spcPts val="2880"/>
              </a:lnSpc>
              <a:spcBef>
                <a:spcPts val="0"/>
              </a:spcBef>
              <a:buSzPct val="68000"/>
              <a:buFont typeface="Wingdings 3" pitchFamily="18" charset="2"/>
              <a:buChar char=""/>
              <a:defRPr/>
            </a:pPr>
            <a:r>
              <a:rPr lang="zh-CN" altLang="en-US" dirty="0"/>
              <a:t>友元访问的限制：</a:t>
            </a:r>
            <a:endParaRPr lang="en-US" altLang="zh-CN" dirty="0"/>
          </a:p>
          <a:p>
            <a:pPr lvl="1" eaLnBrk="0" hangingPunct="0">
              <a:lnSpc>
                <a:spcPts val="2880"/>
              </a:lnSpc>
              <a:spcBef>
                <a:spcPts val="0"/>
              </a:spcBef>
            </a:pPr>
            <a:r>
              <a:rPr lang="zh-CN" altLang="en-US" dirty="0"/>
              <a:t>友元函数不是类的成员函数，不能被声明为</a:t>
            </a:r>
            <a:r>
              <a:rPr lang="en-US" altLang="zh-CN" dirty="0"/>
              <a:t>const</a:t>
            </a:r>
            <a:r>
              <a:rPr lang="zh-CN" altLang="en-US" dirty="0"/>
              <a:t>，也没有</a:t>
            </a:r>
            <a:r>
              <a:rPr lang="en-US" altLang="zh-CN" dirty="0"/>
              <a:t>this</a:t>
            </a:r>
            <a:r>
              <a:rPr lang="zh-CN" altLang="en-US" dirty="0"/>
              <a:t>指针</a:t>
            </a:r>
            <a:r>
              <a:rPr lang="en-US" altLang="zh-CN" dirty="0"/>
              <a:t>;</a:t>
            </a:r>
            <a:endParaRPr lang="zh-CN" altLang="en-US" dirty="0"/>
          </a:p>
          <a:p>
            <a:pPr lvl="1" eaLnBrk="0" hangingPunct="0">
              <a:lnSpc>
                <a:spcPts val="2880"/>
              </a:lnSpc>
              <a:spcBef>
                <a:spcPts val="0"/>
              </a:spcBef>
            </a:pPr>
            <a:r>
              <a:rPr lang="zh-CN" altLang="en-US" dirty="0"/>
              <a:t>在友元函数体内只能通过作为友元函数参数传递进来的对象名、对象指针或对象引用来访问对象成员。 </a:t>
            </a:r>
          </a:p>
          <a:p>
            <a:pPr marL="365125" lvl="1" indent="-255588">
              <a:lnSpc>
                <a:spcPts val="2880"/>
              </a:lnSpc>
              <a:spcBef>
                <a:spcPts val="0"/>
              </a:spcBef>
              <a:buSzPct val="68000"/>
              <a:buFont typeface="Wingdings 3" pitchFamily="18" charset="2"/>
              <a:buChar char=""/>
              <a:defRPr/>
            </a:pPr>
            <a:r>
              <a:rPr lang="zh-CN" altLang="en-US" dirty="0"/>
              <a:t>例如以下点类，求两个点间距离作为点的一个方法，虽然没错，但是在意义上感觉不是很合理</a:t>
            </a:r>
            <a:endParaRPr lang="en-US" altLang="zh-CN" dirty="0"/>
          </a:p>
          <a:p>
            <a:pPr lvl="1">
              <a:lnSpc>
                <a:spcPts val="2880"/>
              </a:lnSpc>
              <a:spcBef>
                <a:spcPts val="0"/>
              </a:spcBef>
            </a:pP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4143372" y="3214686"/>
            <a:ext cx="4526833" cy="35004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143536"/>
          </a:xfrm>
        </p:spPr>
        <p:txBody>
          <a:bodyPr/>
          <a:lstStyle/>
          <a:p>
            <a:pPr marL="365125" lvl="1" indent="-255588">
              <a:lnSpc>
                <a:spcPts val="2880"/>
              </a:lnSpc>
              <a:spcBef>
                <a:spcPts val="0"/>
              </a:spcBef>
              <a:buSzPct val="68000"/>
              <a:buFont typeface="Wingdings 3" pitchFamily="18" charset="2"/>
              <a:buChar char=""/>
              <a:defRPr/>
            </a:pPr>
            <a:r>
              <a:rPr lang="zh-CN" altLang="en-US" dirty="0"/>
              <a:t>两点距离的友元示例</a:t>
            </a:r>
            <a:endParaRPr lang="en-US" altLang="zh-CN" dirty="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a:t>4.</a:t>
            </a:r>
            <a:r>
              <a:rPr lang="zh-CN" altLang="en-US" sz="3600" dirty="0"/>
              <a:t>友元</a:t>
            </a: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928794" y="1643050"/>
            <a:ext cx="4742037" cy="492922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3309</TotalTime>
  <Words>1587</Words>
  <Application>Microsoft Office PowerPoint</Application>
  <PresentationFormat>全屏显示(4:3)</PresentationFormat>
  <Paragraphs>223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黑体</vt:lpstr>
      <vt:lpstr>楷体</vt:lpstr>
      <vt:lpstr>宋体</vt:lpstr>
      <vt:lpstr>Calibri</vt:lpstr>
      <vt:lpstr>Lucida Sans Unicode</vt:lpstr>
      <vt:lpstr>Verdana</vt:lpstr>
      <vt:lpstr>Wingdings 2</vt:lpstr>
      <vt:lpstr>Wingdings 3</vt:lpstr>
      <vt:lpstr>聚合</vt:lpstr>
      <vt:lpstr>面向对象程序设计</vt:lpstr>
      <vt:lpstr>上节复习</vt:lpstr>
      <vt:lpstr>程序示例</vt:lpstr>
      <vt:lpstr>程序示例</vt:lpstr>
      <vt:lpstr>本章主要内容</vt:lpstr>
      <vt:lpstr>4.友元</vt:lpstr>
      <vt:lpstr>4.友元</vt:lpstr>
      <vt:lpstr>4.友元</vt:lpstr>
      <vt:lpstr>4.友元</vt:lpstr>
      <vt:lpstr>4.友元</vt:lpstr>
      <vt:lpstr>4.友元</vt:lpstr>
      <vt:lpstr>4.友元</vt:lpstr>
      <vt:lpstr>4.友元</vt:lpstr>
      <vt:lpstr>4.友元</vt:lpstr>
      <vt:lpstr>4.友元</vt:lpstr>
      <vt:lpstr>4.友元</vt:lpstr>
      <vt:lpstr>4.友元</vt:lpstr>
      <vt:lpstr>4.友元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423</cp:revision>
  <dcterms:created xsi:type="dcterms:W3CDTF">2015-01-19T08:02:15Z</dcterms:created>
  <dcterms:modified xsi:type="dcterms:W3CDTF">2018-04-20T12:36:11Z</dcterms:modified>
</cp:coreProperties>
</file>