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1"/>
  </p:notesMasterIdLst>
  <p:handoutMasterIdLst>
    <p:handoutMasterId r:id="rId32"/>
  </p:handoutMasterIdLst>
  <p:sldIdLst>
    <p:sldId id="256" r:id="rId2"/>
    <p:sldId id="764" r:id="rId3"/>
    <p:sldId id="782" r:id="rId4"/>
    <p:sldId id="765" r:id="rId5"/>
    <p:sldId id="783" r:id="rId6"/>
    <p:sldId id="784" r:id="rId7"/>
    <p:sldId id="766" r:id="rId8"/>
    <p:sldId id="333" r:id="rId9"/>
    <p:sldId id="724" r:id="rId10"/>
    <p:sldId id="717" r:id="rId11"/>
    <p:sldId id="718" r:id="rId12"/>
    <p:sldId id="721" r:id="rId13"/>
    <p:sldId id="722" r:id="rId14"/>
    <p:sldId id="723" r:id="rId15"/>
    <p:sldId id="725" r:id="rId16"/>
    <p:sldId id="726" r:id="rId17"/>
    <p:sldId id="727" r:id="rId18"/>
    <p:sldId id="730" r:id="rId19"/>
    <p:sldId id="731" r:id="rId20"/>
    <p:sldId id="732" r:id="rId21"/>
    <p:sldId id="758" r:id="rId22"/>
    <p:sldId id="781" r:id="rId23"/>
    <p:sldId id="748" r:id="rId24"/>
    <p:sldId id="749" r:id="rId25"/>
    <p:sldId id="750" r:id="rId26"/>
    <p:sldId id="761" r:id="rId27"/>
    <p:sldId id="752" r:id="rId28"/>
    <p:sldId id="759" r:id="rId29"/>
    <p:sldId id="760"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71" autoAdjust="0"/>
    <p:restoredTop sz="81786" autoAdjust="0"/>
  </p:normalViewPr>
  <p:slideViewPr>
    <p:cSldViewPr>
      <p:cViewPr varScale="1">
        <p:scale>
          <a:sx n="86" d="100"/>
          <a:sy n="86" d="100"/>
        </p:scale>
        <p:origin x="-69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2018/4/25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2018/4/25</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2018/4/25</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2018/4/25</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2018/4/25</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2018/4/25</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2018/4/25</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2018/4/25</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2018/4/25</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2018/4/25</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2018/4/25</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2018/4/25</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第十六章 继承</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t>实际应用面临的问题：</a:t>
            </a:r>
            <a:endParaRPr lang="en-US" altLang="zh-CN" sz="2000" dirty="0" smtClean="0"/>
          </a:p>
          <a:p>
            <a:pPr lvl="1">
              <a:lnSpc>
                <a:spcPts val="2880"/>
              </a:lnSpc>
              <a:spcBef>
                <a:spcPts val="0"/>
              </a:spcBef>
            </a:pPr>
            <a:r>
              <a:rPr lang="zh-CN" altLang="en-US" sz="1800" dirty="0" smtClean="0"/>
              <a:t>类扩展：为给计算机学院学生创造好的学习环境，学校规定允许计算机学院大一新生可以在宿舍装电脑，但其他学院的新生是不允许的，面向对象该如何设计？</a:t>
            </a:r>
          </a:p>
          <a:p>
            <a:pPr lvl="1">
              <a:lnSpc>
                <a:spcPts val="2880"/>
              </a:lnSpc>
              <a:spcBef>
                <a:spcPts val="0"/>
              </a:spcBef>
            </a:pPr>
            <a:r>
              <a:rPr lang="zh-CN" altLang="en-US" sz="1800" dirty="0" smtClean="0"/>
              <a:t>类抽象：八十年代没有养宠物的概念，城市管理出台了“城市不准养狗”、 “阳台上不准养鸡鸭”等规定，那么养猫可以吗？养鳄鱼可以吗？</a:t>
            </a:r>
            <a:r>
              <a:rPr lang="en-US" altLang="zh-CN" sz="1800" dirty="0" smtClean="0"/>
              <a:t>……</a:t>
            </a:r>
            <a:r>
              <a:rPr lang="zh-CN" altLang="en-US" sz="1800" dirty="0" smtClean="0"/>
              <a:t>每出现一种新的宠物，都要修改</a:t>
            </a:r>
            <a:r>
              <a:rPr lang="en-US" altLang="zh-CN" sz="1800" dirty="0" smtClean="0"/>
              <a:t>/</a:t>
            </a:r>
            <a:r>
              <a:rPr lang="zh-CN" altLang="en-US" sz="1800" dirty="0" smtClean="0"/>
              <a:t>增加新的法规吗？</a:t>
            </a:r>
            <a:endParaRPr lang="en-US" altLang="zh-CN" sz="1800" dirty="0" smtClean="0"/>
          </a:p>
          <a:p>
            <a:pPr lvl="1">
              <a:lnSpc>
                <a:spcPts val="2880"/>
              </a:lnSpc>
              <a:spcBef>
                <a:spcPts val="0"/>
              </a:spcBef>
            </a:pPr>
            <a:r>
              <a:rPr lang="zh-CN" altLang="en-US" sz="2000" b="1" dirty="0" smtClean="0">
                <a:solidFill>
                  <a:srgbClr val="FF0000"/>
                </a:solidFill>
              </a:rPr>
              <a:t>用户需求发生变化，需要引入新的行为，也可能导致需要更高层次的抽象来描述共性行为</a:t>
            </a:r>
            <a:r>
              <a:rPr lang="zh-CN" altLang="en-US" sz="2000" dirty="0" smtClean="0"/>
              <a:t>。</a:t>
            </a:r>
            <a:endParaRPr lang="en-US" altLang="zh-CN" sz="2000" dirty="0" smtClean="0"/>
          </a:p>
          <a:p>
            <a:pPr>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继承概念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dirty="0" smtClean="0"/>
              <a:t>问题分析</a:t>
            </a:r>
            <a:endParaRPr lang="en-US" altLang="zh-CN" dirty="0" smtClean="0"/>
          </a:p>
          <a:p>
            <a:pPr lvl="1">
              <a:lnSpc>
                <a:spcPts val="2880"/>
              </a:lnSpc>
              <a:spcBef>
                <a:spcPts val="0"/>
              </a:spcBef>
            </a:pPr>
            <a:r>
              <a:rPr lang="zh-CN" altLang="en-US" sz="1800" dirty="0" smtClean="0"/>
              <a:t>当深大为制订了学生类的统一描述，为了适用大一新生，就不得不复制出大一新生类，否则要改学生类的总体描述</a:t>
            </a:r>
            <a:endParaRPr lang="en-US" altLang="zh-CN" sz="1800" dirty="0" smtClean="0"/>
          </a:p>
          <a:p>
            <a:pPr lvl="1">
              <a:lnSpc>
                <a:spcPts val="2880"/>
              </a:lnSpc>
              <a:spcBef>
                <a:spcPts val="0"/>
              </a:spcBef>
            </a:pPr>
            <a:r>
              <a:rPr lang="zh-CN" altLang="en-US" sz="1800" dirty="0" smtClean="0"/>
              <a:t>在制定大一新生类的统一描述后，面对计算机学院特殊情况，又不能改大一新生类标准，因为其他学院又不同，就不得不复制代码然后制作一个专门的计算机学院大一新生类</a:t>
            </a:r>
            <a:endParaRPr lang="en-US" altLang="zh-CN" sz="1800" dirty="0" smtClean="0"/>
          </a:p>
          <a:p>
            <a:pPr lvl="1">
              <a:lnSpc>
                <a:spcPts val="2880"/>
              </a:lnSpc>
              <a:spcBef>
                <a:spcPts val="0"/>
              </a:spcBef>
            </a:pPr>
            <a:r>
              <a:rPr lang="zh-CN" altLang="en-US" sz="1800" dirty="0" smtClean="0"/>
              <a:t>这样因为需求而不断复制代码来创造新类是浪费资源</a:t>
            </a:r>
            <a:r>
              <a:rPr lang="en-US" altLang="zh-CN" sz="1800" dirty="0" smtClean="0"/>
              <a:t>...</a:t>
            </a:r>
            <a:r>
              <a:rPr lang="zh-CN" altLang="en-US" sz="1800" dirty="0" smtClean="0"/>
              <a:t>因为新类和原来的类很多代码都是相同的、很多操作都是相同的</a:t>
            </a:r>
            <a:endParaRPr lang="en-US" altLang="zh-CN" sz="1800" dirty="0" smtClean="0"/>
          </a:p>
          <a:p>
            <a:pPr>
              <a:lnSpc>
                <a:spcPts val="2880"/>
              </a:lnSpc>
              <a:spcBef>
                <a:spcPts val="0"/>
              </a:spcBef>
            </a:pPr>
            <a:r>
              <a:rPr lang="zh-CN" altLang="en-US" dirty="0" smtClean="0"/>
              <a:t>设计思想分析</a:t>
            </a:r>
            <a:endParaRPr lang="en-US" altLang="zh-CN" dirty="0" smtClean="0"/>
          </a:p>
          <a:p>
            <a:pPr lvl="1">
              <a:lnSpc>
                <a:spcPts val="2880"/>
              </a:lnSpc>
              <a:spcBef>
                <a:spcPts val="0"/>
              </a:spcBef>
            </a:pPr>
            <a:r>
              <a:rPr lang="zh-CN" altLang="en-US" sz="1800" dirty="0" smtClean="0"/>
              <a:t>类与类之间存在</a:t>
            </a:r>
            <a:r>
              <a:rPr lang="en-US" altLang="zh-CN" sz="1800" dirty="0" smtClean="0"/>
              <a:t>IS-A</a:t>
            </a:r>
            <a:r>
              <a:rPr lang="zh-CN" altLang="en-US" sz="1800" dirty="0" smtClean="0"/>
              <a:t>关系，类与子类的关系，软件学院新生也是一类新生，但其行为与一般的新生有所不同（更准确的说是有所扩展）</a:t>
            </a:r>
          </a:p>
          <a:p>
            <a:pPr lvl="1">
              <a:lnSpc>
                <a:spcPts val="2880"/>
              </a:lnSpc>
              <a:spcBef>
                <a:spcPts val="0"/>
              </a:spcBef>
            </a:pPr>
            <a:r>
              <a:rPr lang="zh-CN" altLang="en-US" sz="1800" dirty="0" smtClean="0"/>
              <a:t>狗是宠物，猫是宠物，小强也是宠物</a:t>
            </a:r>
            <a:r>
              <a:rPr lang="en-US" altLang="zh-CN" sz="1800" dirty="0" smtClean="0"/>
              <a:t>——“</a:t>
            </a:r>
            <a:r>
              <a:rPr lang="zh-CN" altLang="en-US" sz="1800" dirty="0" smtClean="0"/>
              <a:t>宠物”概念的提出，可以使狗、猫、小强</a:t>
            </a:r>
            <a:r>
              <a:rPr lang="en-US" altLang="zh-CN" sz="1800" dirty="0" smtClean="0"/>
              <a:t>…</a:t>
            </a:r>
            <a:r>
              <a:rPr lang="zh-CN" altLang="en-US" sz="1800" dirty="0" smtClean="0"/>
              <a:t>等的一些共同性的行为被提取出来。</a:t>
            </a: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继承概念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dirty="0" smtClean="0"/>
              <a:t>面向对象的关系分析</a:t>
            </a:r>
            <a:endParaRPr lang="en-US" altLang="zh-CN" dirty="0" smtClean="0"/>
          </a:p>
          <a:p>
            <a:pPr lvl="1">
              <a:lnSpc>
                <a:spcPts val="2880"/>
              </a:lnSpc>
              <a:spcBef>
                <a:spcPts val="0"/>
              </a:spcBef>
            </a:pPr>
            <a:r>
              <a:rPr lang="en-US" altLang="zh-CN" dirty="0" smtClean="0"/>
              <a:t>“IS-A”</a:t>
            </a:r>
            <a:r>
              <a:rPr lang="zh-CN" altLang="en-US" dirty="0" smtClean="0"/>
              <a:t>关系：表示了一种继承关系。相当于，苹果是一种水果，梨是一种水果：苹果具有水果共同有的特点，同时兼有苹果所特有的特点。</a:t>
            </a:r>
          </a:p>
          <a:p>
            <a:pPr lvl="1">
              <a:lnSpc>
                <a:spcPts val="2880"/>
              </a:lnSpc>
              <a:spcBef>
                <a:spcPts val="0"/>
              </a:spcBef>
            </a:pPr>
            <a:r>
              <a:rPr lang="en-US" altLang="zh-CN" dirty="0" smtClean="0"/>
              <a:t>“HAS-A”</a:t>
            </a:r>
            <a:r>
              <a:rPr lang="zh-CN" altLang="en-US" dirty="0" smtClean="0"/>
              <a:t>关系：描述了一种聚集关系（组合关系） ， 例如：水果由果皮、果肉、果核等组成。</a:t>
            </a:r>
          </a:p>
          <a:p>
            <a:pPr lvl="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继承概念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pic>
        <p:nvPicPr>
          <p:cNvPr id="6" name="图片 3" descr="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28728" y="3214686"/>
            <a:ext cx="6464300" cy="302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dirty="0" smtClean="0"/>
              <a:t>封装性给面向对象带来的限制</a:t>
            </a:r>
            <a:endParaRPr lang="en-US" altLang="zh-CN" dirty="0" smtClean="0"/>
          </a:p>
          <a:p>
            <a:pPr lvl="1">
              <a:lnSpc>
                <a:spcPct val="150000"/>
              </a:lnSpc>
              <a:spcBef>
                <a:spcPts val="0"/>
              </a:spcBef>
            </a:pPr>
            <a:r>
              <a:rPr lang="zh-CN" altLang="en-US" dirty="0" smtClean="0"/>
              <a:t>随着用户需求的变动，原来的数据类型可能无法满足用户的新要求；按照传统程序设计方法，就要改写</a:t>
            </a:r>
            <a:r>
              <a:rPr lang="en-US" altLang="zh-CN" dirty="0" smtClean="0"/>
              <a:t>(</a:t>
            </a:r>
            <a:r>
              <a:rPr lang="zh-CN" altLang="en-US" dirty="0" smtClean="0"/>
              <a:t>甚至重写</a:t>
            </a:r>
            <a:r>
              <a:rPr lang="en-US" altLang="zh-CN" dirty="0" smtClean="0"/>
              <a:t>)</a:t>
            </a:r>
            <a:r>
              <a:rPr lang="zh-CN" altLang="en-US" dirty="0" smtClean="0"/>
              <a:t>这些前面定义的数据类型。由于改写了数据类型，用户原来的程序就很可能无法使用。</a:t>
            </a:r>
            <a:endParaRPr lang="en-US" altLang="zh-CN" dirty="0" smtClean="0"/>
          </a:p>
          <a:p>
            <a:pPr>
              <a:lnSpc>
                <a:spcPct val="150000"/>
              </a:lnSpc>
              <a:spcBef>
                <a:spcPts val="0"/>
              </a:spcBef>
            </a:pPr>
            <a:r>
              <a:rPr lang="zh-CN" altLang="en-US" dirty="0" smtClean="0"/>
              <a:t>继承机制的引入</a:t>
            </a:r>
            <a:endParaRPr lang="en-US" altLang="zh-CN" dirty="0" smtClean="0"/>
          </a:p>
          <a:p>
            <a:pPr lvl="1">
              <a:lnSpc>
                <a:spcPct val="150000"/>
              </a:lnSpc>
              <a:spcBef>
                <a:spcPts val="0"/>
              </a:spcBef>
            </a:pPr>
            <a:r>
              <a:rPr lang="zh-CN" altLang="en-US" dirty="0" smtClean="0"/>
              <a:t>不必直接修改</a:t>
            </a:r>
            <a:r>
              <a:rPr lang="en-US" altLang="zh-CN" dirty="0" smtClean="0"/>
              <a:t>(</a:t>
            </a:r>
            <a:r>
              <a:rPr lang="zh-CN" altLang="en-US" dirty="0" smtClean="0"/>
              <a:t>或重写</a:t>
            </a:r>
            <a:r>
              <a:rPr lang="en-US" altLang="zh-CN" dirty="0" smtClean="0"/>
              <a:t>)</a:t>
            </a:r>
            <a:r>
              <a:rPr lang="zh-CN" altLang="en-US" dirty="0" smtClean="0"/>
              <a:t>原有的程序，而是利用系统所提供的“继承”机制，用户可以使用已定义的数据类型方便地定义出新的数据类型。</a:t>
            </a:r>
            <a:endParaRPr lang="en-US" altLang="zh-CN" dirty="0" smtClean="0"/>
          </a:p>
          <a:p>
            <a:pPr lvl="1">
              <a:lnSpc>
                <a:spcPct val="150000"/>
              </a:lnSpc>
              <a:spcBef>
                <a:spcPts val="0"/>
              </a:spcBef>
            </a:pPr>
            <a:r>
              <a:rPr lang="zh-CN" altLang="en-US" dirty="0" smtClean="0"/>
              <a:t>通过继承机制，可以方便地把这些原有程序进行改造、扩充，达到用户的新要求。</a:t>
            </a:r>
            <a:endParaRPr lang="en-US" altLang="zh-CN" dirty="0" smtClean="0"/>
          </a:p>
          <a:p>
            <a:pPr lvl="1">
              <a:lnSpc>
                <a:spcPct val="150000"/>
              </a:lnSpc>
              <a:spcBef>
                <a:spcPts val="0"/>
              </a:spcBef>
            </a:pPr>
            <a:r>
              <a:rPr lang="zh-CN" altLang="en-US" dirty="0" smtClean="0"/>
              <a:t>不仅能重用原来程序，还能不断扩展新程序，适应用户需求的变化。</a:t>
            </a:r>
          </a:p>
          <a:p>
            <a:pPr>
              <a:lnSpc>
                <a:spcPct val="15000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继承概念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dirty="0" smtClean="0"/>
              <a:t>继承是在已有类的基础上定义新的类，从而形成类的层次和等级，体现了面向对象程序设计的层次性概括方法</a:t>
            </a:r>
            <a:endParaRPr lang="en-US" altLang="zh-CN" dirty="0" smtClean="0"/>
          </a:p>
          <a:p>
            <a:pPr>
              <a:lnSpc>
                <a:spcPct val="150000"/>
              </a:lnSpc>
              <a:spcBef>
                <a:spcPts val="0"/>
              </a:spcBef>
            </a:pPr>
            <a:r>
              <a:rPr lang="zh-CN" altLang="en-US" dirty="0" smtClean="0"/>
              <a:t>作为基础的类</a:t>
            </a:r>
            <a:r>
              <a:rPr lang="en-US" altLang="zh-CN" dirty="0" smtClean="0"/>
              <a:t>(</a:t>
            </a:r>
            <a:r>
              <a:rPr lang="zh-CN" altLang="en-US" dirty="0" smtClean="0"/>
              <a:t>已知的类</a:t>
            </a:r>
            <a:r>
              <a:rPr lang="en-US" altLang="zh-CN" dirty="0" smtClean="0"/>
              <a:t>)--</a:t>
            </a:r>
            <a:r>
              <a:rPr lang="zh-CN" altLang="en-US" dirty="0" smtClean="0">
                <a:solidFill>
                  <a:srgbClr val="FF0000"/>
                </a:solidFill>
              </a:rPr>
              <a:t>基类</a:t>
            </a:r>
            <a:r>
              <a:rPr lang="en-US" altLang="zh-CN" dirty="0" smtClean="0"/>
              <a:t>(Base class)</a:t>
            </a:r>
          </a:p>
          <a:p>
            <a:pPr>
              <a:lnSpc>
                <a:spcPct val="150000"/>
              </a:lnSpc>
              <a:spcBef>
                <a:spcPts val="0"/>
              </a:spcBef>
            </a:pPr>
            <a:r>
              <a:rPr lang="zh-CN" altLang="en-US" dirty="0" smtClean="0"/>
              <a:t>由基类经扩充修改形成的新类</a:t>
            </a:r>
            <a:r>
              <a:rPr lang="en-US" altLang="zh-CN" dirty="0" smtClean="0"/>
              <a:t>--</a:t>
            </a:r>
            <a:r>
              <a:rPr lang="zh-CN" altLang="en-US" dirty="0" smtClean="0">
                <a:solidFill>
                  <a:srgbClr val="FF0000"/>
                </a:solidFill>
              </a:rPr>
              <a:t>派生类</a:t>
            </a:r>
            <a:r>
              <a:rPr lang="en-US" altLang="zh-CN" dirty="0" smtClean="0"/>
              <a:t>(Derived class)</a:t>
            </a:r>
          </a:p>
          <a:p>
            <a:pPr lvl="1">
              <a:lnSpc>
                <a:spcPct val="150000"/>
              </a:lnSpc>
              <a:spcBef>
                <a:spcPts val="0"/>
              </a:spcBef>
            </a:pPr>
            <a:r>
              <a:rPr lang="zh-CN" altLang="en-US" dirty="0" smtClean="0"/>
              <a:t>基类又称父类，派生类又称为子类</a:t>
            </a:r>
            <a:endParaRPr lang="en-US" altLang="zh-CN" dirty="0" smtClean="0"/>
          </a:p>
          <a:p>
            <a:pPr>
              <a:lnSpc>
                <a:spcPct val="150000"/>
              </a:lnSpc>
              <a:spcBef>
                <a:spcPts val="0"/>
              </a:spcBef>
            </a:pPr>
            <a:r>
              <a:rPr lang="zh-CN" altLang="en-US" dirty="0" smtClean="0"/>
              <a:t>派生类又可以作为另一个类的基类，即继承具有层次性</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继承概念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dirty="0" smtClean="0"/>
              <a:t>继承的好处</a:t>
            </a:r>
            <a:r>
              <a:rPr lang="en-US" altLang="zh-CN" dirty="0" smtClean="0"/>
              <a:t>1</a:t>
            </a:r>
            <a:r>
              <a:rPr lang="zh-CN" altLang="en-US" dirty="0" smtClean="0"/>
              <a:t>：软件重用</a:t>
            </a:r>
            <a:endParaRPr lang="en-US" altLang="zh-CN" dirty="0" smtClean="0"/>
          </a:p>
          <a:p>
            <a:pPr lvl="1">
              <a:lnSpc>
                <a:spcPct val="150000"/>
              </a:lnSpc>
              <a:spcBef>
                <a:spcPts val="0"/>
              </a:spcBef>
            </a:pPr>
            <a:r>
              <a:rPr lang="zh-CN" altLang="en-US" dirty="0" smtClean="0"/>
              <a:t>派生类可以直接利用基类已有的功能</a:t>
            </a:r>
            <a:endParaRPr lang="en-US" altLang="zh-CN" dirty="0" smtClean="0"/>
          </a:p>
          <a:p>
            <a:pPr lvl="1">
              <a:lnSpc>
                <a:spcPct val="150000"/>
              </a:lnSpc>
              <a:spcBef>
                <a:spcPts val="0"/>
              </a:spcBef>
            </a:pPr>
            <a:r>
              <a:rPr lang="zh-CN" altLang="en-US" dirty="0" smtClean="0"/>
              <a:t>具有从属关系的类可以通过继承机制联系起来，</a:t>
            </a:r>
            <a:endParaRPr lang="en-US" altLang="zh-CN" dirty="0" smtClean="0"/>
          </a:p>
          <a:p>
            <a:pPr lvl="1">
              <a:lnSpc>
                <a:spcPct val="150000"/>
              </a:lnSpc>
              <a:spcBef>
                <a:spcPts val="0"/>
              </a:spcBef>
            </a:pPr>
            <a:r>
              <a:rPr lang="zh-CN" altLang="en-US" dirty="0" smtClean="0"/>
              <a:t>体现派生类对象和基类对象之间的‘</a:t>
            </a:r>
            <a:r>
              <a:rPr lang="en-US" altLang="zh-CN" dirty="0" smtClean="0"/>
              <a:t>is-a-kind-of’</a:t>
            </a:r>
            <a:r>
              <a:rPr lang="zh-CN" altLang="en-US" dirty="0" smtClean="0"/>
              <a:t>的关系</a:t>
            </a:r>
            <a:endParaRPr lang="en-US" altLang="zh-CN" dirty="0" smtClean="0"/>
          </a:p>
          <a:p>
            <a:pPr lvl="1">
              <a:lnSpc>
                <a:spcPct val="150000"/>
              </a:lnSpc>
              <a:spcBef>
                <a:spcPts val="0"/>
              </a:spcBef>
            </a:pPr>
            <a:r>
              <a:rPr lang="zh-CN" altLang="en-US" dirty="0" smtClean="0"/>
              <a:t>设计并测试好了的通用类可以组成类库重复使用</a:t>
            </a:r>
          </a:p>
          <a:p>
            <a:pPr>
              <a:lnSpc>
                <a:spcPct val="150000"/>
              </a:lnSpc>
              <a:spcBef>
                <a:spcPts val="0"/>
              </a:spcBef>
            </a:pPr>
            <a:r>
              <a:rPr lang="zh-CN" altLang="en-US" dirty="0" smtClean="0"/>
              <a:t>继承的好处</a:t>
            </a:r>
            <a:r>
              <a:rPr lang="en-US" altLang="zh-CN" dirty="0" smtClean="0"/>
              <a:t>2</a:t>
            </a:r>
            <a:r>
              <a:rPr lang="zh-CN" altLang="en-US" dirty="0" smtClean="0"/>
              <a:t>：接口重用</a:t>
            </a:r>
          </a:p>
          <a:p>
            <a:pPr lvl="1">
              <a:lnSpc>
                <a:spcPct val="150000"/>
              </a:lnSpc>
              <a:spcBef>
                <a:spcPts val="0"/>
              </a:spcBef>
            </a:pPr>
            <a:r>
              <a:rPr lang="zh-CN" altLang="en-US" dirty="0" smtClean="0"/>
              <a:t>基类中定义的函数可以在派生类中重新定义</a:t>
            </a:r>
          </a:p>
          <a:p>
            <a:pPr lvl="1">
              <a:lnSpc>
                <a:spcPct val="150000"/>
              </a:lnSpc>
              <a:spcBef>
                <a:spcPts val="0"/>
              </a:spcBef>
            </a:pPr>
            <a:r>
              <a:rPr lang="zh-CN" altLang="en-US" dirty="0" smtClean="0"/>
              <a:t>体现了接口与实现相分离的思想</a:t>
            </a:r>
          </a:p>
          <a:p>
            <a:pPr lvl="1">
              <a:lnSpc>
                <a:spcPct val="150000"/>
              </a:lnSpc>
              <a:spcBef>
                <a:spcPts val="0"/>
              </a:spcBef>
            </a:pPr>
            <a:r>
              <a:rPr lang="zh-CN" altLang="en-US" dirty="0" smtClean="0"/>
              <a:t>继承是实现面向对象程序设计多态性概括方法的基本手段 </a:t>
            </a:r>
          </a:p>
          <a:p>
            <a:pPr>
              <a:lnSpc>
                <a:spcPct val="150000"/>
              </a:lnSpc>
              <a:spcBef>
                <a:spcPts val="0"/>
              </a:spcBef>
            </a:pPr>
            <a:endParaRPr lang="en-US" altLang="zh-CN" dirty="0" smtClean="0"/>
          </a:p>
          <a:p>
            <a:pPr lvl="1">
              <a:lnSpc>
                <a:spcPct val="15000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继承概念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dirty="0" smtClean="0"/>
              <a:t>继承的形式：单继承、多重继承、重复继承</a:t>
            </a:r>
            <a:endParaRPr lang="en-US" altLang="zh-CN" dirty="0" smtClean="0"/>
          </a:p>
          <a:p>
            <a:pPr>
              <a:lnSpc>
                <a:spcPct val="150000"/>
              </a:lnSpc>
              <a:spcBef>
                <a:spcPts val="0"/>
              </a:spcBef>
            </a:pPr>
            <a:endParaRPr lang="en-US" altLang="zh-CN" dirty="0" smtClean="0"/>
          </a:p>
          <a:p>
            <a:pPr lvl="1">
              <a:lnSpc>
                <a:spcPct val="15000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继承概念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pic>
        <p:nvPicPr>
          <p:cNvPr id="6" name="图片 3" descr="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0034" y="2214554"/>
            <a:ext cx="8027987" cy="322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派生类的定义格式为：</a:t>
            </a:r>
            <a:endParaRPr lang="en-US" altLang="zh-CN" sz="2000" dirty="0" smtClean="0"/>
          </a:p>
          <a:p>
            <a:pPr>
              <a:lnSpc>
                <a:spcPct val="150000"/>
              </a:lnSpc>
              <a:spcBef>
                <a:spcPts val="0"/>
              </a:spcBef>
              <a:buNone/>
            </a:pPr>
            <a:r>
              <a:rPr lang="en-US" altLang="zh-CN" dirty="0" smtClean="0"/>
              <a:t>	</a:t>
            </a:r>
            <a:r>
              <a:rPr lang="zh-CN" altLang="en-US" sz="1800" dirty="0" smtClean="0"/>
              <a:t> </a:t>
            </a:r>
            <a:r>
              <a:rPr lang="en-US" altLang="zh-CN" sz="1800" dirty="0" smtClean="0"/>
              <a:t>class &lt;</a:t>
            </a:r>
            <a:r>
              <a:rPr lang="zh-CN" altLang="en-US" sz="1800" dirty="0" smtClean="0"/>
              <a:t>派生类名</a:t>
            </a:r>
            <a:r>
              <a:rPr lang="en-US" altLang="zh-CN" sz="1800" dirty="0" smtClean="0"/>
              <a:t>&gt; : &lt;</a:t>
            </a:r>
            <a:r>
              <a:rPr lang="zh-CN" altLang="en-US" sz="1800" dirty="0" smtClean="0"/>
              <a:t>继承方式</a:t>
            </a:r>
            <a:r>
              <a:rPr lang="en-US" altLang="zh-CN" sz="1800" dirty="0" smtClean="0"/>
              <a:t>&gt; &lt;</a:t>
            </a:r>
            <a:r>
              <a:rPr lang="zh-CN" altLang="en-US" sz="1800" dirty="0" smtClean="0"/>
              <a:t>基类名</a:t>
            </a:r>
            <a:r>
              <a:rPr lang="en-US" altLang="zh-CN" sz="1800" dirty="0" smtClean="0"/>
              <a:t>&gt;</a:t>
            </a:r>
          </a:p>
          <a:p>
            <a:pPr>
              <a:lnSpc>
                <a:spcPct val="150000"/>
              </a:lnSpc>
              <a:spcBef>
                <a:spcPts val="0"/>
              </a:spcBef>
              <a:buNone/>
            </a:pPr>
            <a:r>
              <a:rPr lang="en-US" altLang="zh-CN" sz="1800" dirty="0" smtClean="0"/>
              <a:t>           {</a:t>
            </a:r>
          </a:p>
          <a:p>
            <a:pPr>
              <a:lnSpc>
                <a:spcPct val="150000"/>
              </a:lnSpc>
              <a:spcBef>
                <a:spcPts val="0"/>
              </a:spcBef>
              <a:buNone/>
            </a:pPr>
            <a:r>
              <a:rPr lang="en-US" altLang="zh-CN" sz="1800" dirty="0" smtClean="0"/>
              <a:t>                      &lt;</a:t>
            </a:r>
            <a:r>
              <a:rPr lang="zh-CN" altLang="en-US" sz="1800" dirty="0" smtClean="0"/>
              <a:t>派生类新增加的数据成员</a:t>
            </a:r>
            <a:r>
              <a:rPr lang="en-US" altLang="zh-CN" sz="1800" dirty="0" smtClean="0"/>
              <a:t>&gt;</a:t>
            </a:r>
          </a:p>
          <a:p>
            <a:pPr>
              <a:lnSpc>
                <a:spcPct val="150000"/>
              </a:lnSpc>
              <a:spcBef>
                <a:spcPts val="0"/>
              </a:spcBef>
              <a:buNone/>
            </a:pPr>
            <a:r>
              <a:rPr lang="en-US" altLang="zh-CN" sz="1800" dirty="0" smtClean="0"/>
              <a:t>                      &lt;</a:t>
            </a:r>
            <a:r>
              <a:rPr lang="zh-CN" altLang="en-US" sz="1800" dirty="0" smtClean="0"/>
              <a:t>派生类新增加的成员函数</a:t>
            </a:r>
            <a:r>
              <a:rPr lang="en-US" altLang="zh-CN" sz="1800" dirty="0" smtClean="0"/>
              <a:t>&gt;</a:t>
            </a:r>
          </a:p>
          <a:p>
            <a:pPr>
              <a:lnSpc>
                <a:spcPct val="150000"/>
              </a:lnSpc>
              <a:spcBef>
                <a:spcPts val="0"/>
              </a:spcBef>
              <a:buNone/>
            </a:pPr>
            <a:r>
              <a:rPr lang="en-US" altLang="zh-CN" sz="1800" dirty="0" smtClean="0"/>
              <a:t>             };</a:t>
            </a:r>
          </a:p>
          <a:p>
            <a:pPr>
              <a:lnSpc>
                <a:spcPct val="150000"/>
              </a:lnSpc>
              <a:spcBef>
                <a:spcPts val="0"/>
              </a:spcBef>
            </a:pPr>
            <a:r>
              <a:rPr lang="zh-CN" altLang="en-US" sz="2000" dirty="0" smtClean="0"/>
              <a:t>继承方式包括</a:t>
            </a:r>
            <a:r>
              <a:rPr lang="en-US" altLang="zh-CN" sz="2000" dirty="0" smtClean="0"/>
              <a:t>: public(</a:t>
            </a:r>
            <a:r>
              <a:rPr lang="zh-CN" altLang="en-US" sz="2000" dirty="0" smtClean="0"/>
              <a:t>公用的</a:t>
            </a:r>
            <a:r>
              <a:rPr lang="en-US" altLang="zh-CN" sz="2000" dirty="0" smtClean="0"/>
              <a:t>)</a:t>
            </a:r>
            <a:r>
              <a:rPr lang="zh-CN" altLang="en-US" sz="2000" dirty="0" smtClean="0"/>
              <a:t>，</a:t>
            </a:r>
            <a:r>
              <a:rPr lang="en-US" altLang="zh-CN" sz="2000" dirty="0" smtClean="0"/>
              <a:t>private(</a:t>
            </a:r>
            <a:r>
              <a:rPr lang="zh-CN" altLang="en-US" sz="2000" dirty="0" smtClean="0"/>
              <a:t>私有的</a:t>
            </a:r>
            <a:r>
              <a:rPr lang="en-US" altLang="zh-CN" sz="2000" dirty="0" smtClean="0"/>
              <a:t>)</a:t>
            </a:r>
            <a:r>
              <a:rPr lang="zh-CN" altLang="en-US" sz="2000" dirty="0" smtClean="0"/>
              <a:t>和</a:t>
            </a:r>
            <a:r>
              <a:rPr lang="en-US" altLang="zh-CN" sz="2000" dirty="0" smtClean="0"/>
              <a:t>protected(</a:t>
            </a:r>
            <a:r>
              <a:rPr lang="zh-CN" altLang="en-US" sz="2000" dirty="0" smtClean="0"/>
              <a:t>受保护的</a:t>
            </a:r>
            <a:r>
              <a:rPr lang="en-US" altLang="zh-CN" sz="2000" dirty="0" smtClean="0"/>
              <a:t>)</a:t>
            </a:r>
            <a:r>
              <a:rPr lang="zh-CN" altLang="en-US" sz="2000" dirty="0" smtClean="0"/>
              <a:t>，此项可选。不写此项，默认为</a:t>
            </a:r>
            <a:r>
              <a:rPr lang="en-US" altLang="zh-CN" sz="2000" dirty="0" smtClean="0"/>
              <a:t>private(</a:t>
            </a:r>
            <a:r>
              <a:rPr lang="zh-CN" altLang="en-US" sz="2000" dirty="0" smtClean="0"/>
              <a:t>私有的</a:t>
            </a:r>
            <a:r>
              <a:rPr lang="en-US" altLang="zh-CN" sz="2000" dirty="0" smtClean="0"/>
              <a:t>)</a:t>
            </a:r>
            <a:r>
              <a:rPr lang="zh-CN" altLang="en-US" sz="2000" dirty="0" smtClean="0"/>
              <a:t>。</a:t>
            </a:r>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派生类</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28628"/>
          </a:xfrm>
        </p:spPr>
        <p:txBody>
          <a:bodyPr/>
          <a:lstStyle/>
          <a:p>
            <a:pPr>
              <a:lnSpc>
                <a:spcPts val="2880"/>
              </a:lnSpc>
              <a:spcBef>
                <a:spcPts val="0"/>
              </a:spcBef>
            </a:pPr>
            <a:r>
              <a:rPr lang="zh-CN" altLang="en-US" sz="1800" dirty="0" smtClean="0"/>
              <a:t>应用示例</a:t>
            </a:r>
            <a:endParaRPr lang="en-US" altLang="zh-CN" sz="1800" dirty="0" smtClean="0"/>
          </a:p>
          <a:p>
            <a:pPr>
              <a:lnSpc>
                <a:spcPts val="2000"/>
              </a:lnSpc>
              <a:spcBef>
                <a:spcPts val="0"/>
              </a:spcBef>
              <a:buNone/>
            </a:pPr>
            <a:endParaRPr lang="en-US" altLang="zh-CN" sz="1400" dirty="0" smtClean="0"/>
          </a:p>
          <a:p>
            <a:pPr>
              <a:lnSpc>
                <a:spcPts val="2880"/>
              </a:lnSpc>
              <a:spcBef>
                <a:spcPts val="0"/>
              </a:spcBef>
              <a:buNone/>
            </a:pPr>
            <a:endParaRPr lang="en-US" altLang="zh-CN" sz="1800" dirty="0" smtClean="0"/>
          </a:p>
          <a:p>
            <a:pPr>
              <a:lnSpc>
                <a:spcPts val="2880"/>
              </a:lnSpc>
              <a:spcBef>
                <a:spcPts val="0"/>
              </a:spcBef>
              <a:buNone/>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单继承与派生类</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sp>
        <p:nvSpPr>
          <p:cNvPr id="6" name="矩形 5"/>
          <p:cNvSpPr/>
          <p:nvPr/>
        </p:nvSpPr>
        <p:spPr>
          <a:xfrm>
            <a:off x="214282" y="1643050"/>
            <a:ext cx="8358246" cy="2913618"/>
          </a:xfrm>
          <a:prstGeom prst="rect">
            <a:avLst/>
          </a:prstGeom>
        </p:spPr>
        <p:txBody>
          <a:bodyPr wrap="square">
            <a:spAutoFit/>
          </a:bodyPr>
          <a:lstStyle/>
          <a:p>
            <a:pPr>
              <a:lnSpc>
                <a:spcPts val="2000"/>
              </a:lnSpc>
              <a:spcBef>
                <a:spcPts val="0"/>
              </a:spcBef>
              <a:buNone/>
            </a:pPr>
            <a:r>
              <a:rPr lang="en-US" altLang="zh-CN" sz="1600" dirty="0" smtClean="0"/>
              <a:t>class Student{</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void display()</a:t>
            </a:r>
          </a:p>
          <a:p>
            <a:pPr>
              <a:lnSpc>
                <a:spcPts val="2000"/>
              </a:lnSpc>
              <a:spcBef>
                <a:spcPts val="0"/>
              </a:spcBef>
              <a:buNone/>
            </a:pPr>
            <a:r>
              <a:rPr lang="en-US" altLang="zh-CN" sz="1600" dirty="0" smtClean="0"/>
              <a:t>    { </a:t>
            </a:r>
            <a:r>
              <a:rPr lang="en-US" altLang="zh-CN" sz="1600" dirty="0" err="1" smtClean="0"/>
              <a:t>cout</a:t>
            </a:r>
            <a:r>
              <a:rPr lang="en-US" altLang="zh-CN" sz="1600" dirty="0" smtClean="0"/>
              <a:t>&lt;&lt;number&lt;&lt;' '&lt;&lt;name&lt;&lt;' '&lt;&lt;sex&lt;&lt;</a:t>
            </a:r>
            <a:r>
              <a:rPr lang="en-US" altLang="zh-CN" sz="1600" dirty="0" err="1" smtClean="0"/>
              <a:t>endl</a:t>
            </a:r>
            <a:r>
              <a:rPr lang="en-US" altLang="zh-CN" sz="1600" dirty="0" smtClean="0"/>
              <a:t>;  }</a:t>
            </a:r>
          </a:p>
          <a:p>
            <a:pPr>
              <a:lnSpc>
                <a:spcPts val="2000"/>
              </a:lnSpc>
              <a:spcBef>
                <a:spcPts val="0"/>
              </a:spcBef>
              <a:buNone/>
            </a:pPr>
            <a:r>
              <a:rPr lang="en-US" altLang="zh-CN" sz="1600" dirty="0" smtClean="0"/>
              <a:t>protected:</a:t>
            </a:r>
          </a:p>
          <a:p>
            <a:pPr>
              <a:lnSpc>
                <a:spcPts val="2000"/>
              </a:lnSpc>
              <a:spcBef>
                <a:spcPts val="0"/>
              </a:spcBef>
              <a:buNone/>
            </a:pPr>
            <a:r>
              <a:rPr lang="en-US" altLang="zh-CN" sz="1600" dirty="0" smtClean="0"/>
              <a:t>    </a:t>
            </a:r>
            <a:r>
              <a:rPr lang="en-US" altLang="zh-CN" sz="1600" dirty="0" err="1" smtClean="0"/>
              <a:t>int</a:t>
            </a:r>
            <a:r>
              <a:rPr lang="en-US" altLang="zh-CN" sz="1600" dirty="0" smtClean="0"/>
              <a:t> number;</a:t>
            </a:r>
          </a:p>
          <a:p>
            <a:pPr>
              <a:lnSpc>
                <a:spcPts val="2000"/>
              </a:lnSpc>
              <a:spcBef>
                <a:spcPts val="0"/>
              </a:spcBef>
              <a:buNone/>
            </a:pPr>
            <a:r>
              <a:rPr lang="en-US" altLang="zh-CN" sz="1600" dirty="0" smtClean="0"/>
              <a:t>    char name[10];</a:t>
            </a:r>
          </a:p>
          <a:p>
            <a:pPr>
              <a:lnSpc>
                <a:spcPts val="2000"/>
              </a:lnSpc>
              <a:spcBef>
                <a:spcPts val="0"/>
              </a:spcBef>
              <a:buNone/>
            </a:pPr>
            <a:r>
              <a:rPr lang="en-US" altLang="zh-CN" sz="1600" dirty="0" smtClean="0"/>
              <a:t>    char sex;</a:t>
            </a:r>
          </a:p>
          <a:p>
            <a:pPr>
              <a:lnSpc>
                <a:spcPts val="2000"/>
              </a:lnSpc>
              <a:spcBef>
                <a:spcPts val="0"/>
              </a:spcBef>
              <a:buNone/>
            </a:pPr>
            <a:r>
              <a:rPr lang="en-US" altLang="zh-CN" sz="1600" dirty="0" smtClean="0"/>
              <a:t>};</a:t>
            </a:r>
          </a:p>
          <a:p>
            <a:pPr>
              <a:lnSpc>
                <a:spcPts val="2000"/>
              </a:lnSpc>
              <a:spcBef>
                <a:spcPts val="0"/>
              </a:spcBef>
              <a:buNone/>
            </a:pPr>
            <a:endParaRPr lang="en-US" altLang="zh-CN" sz="1600" dirty="0" smtClean="0"/>
          </a:p>
          <a:p>
            <a:pPr>
              <a:lnSpc>
                <a:spcPts val="2000"/>
              </a:lnSpc>
              <a:spcBef>
                <a:spcPts val="0"/>
              </a:spcBef>
              <a:buNone/>
            </a:pPr>
            <a:endParaRPr lang="en-US" altLang="zh-CN" sz="1600" dirty="0" smtClean="0"/>
          </a:p>
        </p:txBody>
      </p:sp>
      <p:sp>
        <p:nvSpPr>
          <p:cNvPr id="10" name="矩形 9"/>
          <p:cNvSpPr/>
          <p:nvPr/>
        </p:nvSpPr>
        <p:spPr>
          <a:xfrm>
            <a:off x="2143108" y="3643314"/>
            <a:ext cx="6643702" cy="2657138"/>
          </a:xfrm>
          <a:prstGeom prst="rect">
            <a:avLst/>
          </a:prstGeom>
        </p:spPr>
        <p:txBody>
          <a:bodyPr wrap="square">
            <a:spAutoFit/>
          </a:bodyPr>
          <a:lstStyle/>
          <a:p>
            <a:pPr>
              <a:lnSpc>
                <a:spcPts val="2000"/>
              </a:lnSpc>
              <a:spcBef>
                <a:spcPts val="0"/>
              </a:spcBef>
              <a:buNone/>
            </a:pPr>
            <a:r>
              <a:rPr lang="en-US" altLang="zh-CN" sz="1600" dirty="0" smtClean="0"/>
              <a:t>Class Student1: public Student  //</a:t>
            </a:r>
            <a:r>
              <a:rPr lang="zh-CN" altLang="en-US" sz="1600" dirty="0" smtClean="0"/>
              <a:t>学生信息扩展</a:t>
            </a:r>
            <a:endParaRPr lang="en-US" altLang="zh-CN" sz="1600" dirty="0" smtClean="0"/>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void display ( ) //</a:t>
            </a:r>
            <a:r>
              <a:rPr lang="zh-CN" altLang="en-US" sz="1600" dirty="0" smtClean="0"/>
              <a:t>新增加的成员函数</a:t>
            </a:r>
          </a:p>
          <a:p>
            <a:pPr>
              <a:lnSpc>
                <a:spcPts val="2000"/>
              </a:lnSpc>
              <a:spcBef>
                <a:spcPts val="0"/>
              </a:spcBef>
              <a:buNone/>
            </a:pPr>
            <a:r>
              <a:rPr lang="zh-CN" altLang="en-US" sz="1600" dirty="0" smtClean="0"/>
              <a:t>	</a:t>
            </a:r>
            <a:r>
              <a:rPr lang="en-US" altLang="zh-CN" sz="1600" dirty="0" smtClean="0"/>
              <a:t>{ </a:t>
            </a:r>
            <a:r>
              <a:rPr lang="en-US" altLang="zh-CN" sz="1600" dirty="0" err="1" smtClean="0"/>
              <a:t>cout</a:t>
            </a:r>
            <a:r>
              <a:rPr lang="en-US" altLang="zh-CN" sz="1600" dirty="0" smtClean="0"/>
              <a:t>&lt;&lt;number&lt;&lt;' '&lt;&lt;name&lt;&lt;' '&lt;&lt;sex&lt;&lt;</a:t>
            </a:r>
            <a:r>
              <a:rPr lang="en-US" altLang="zh-CN" sz="1600" dirty="0" err="1" smtClean="0"/>
              <a:t>endl</a:t>
            </a:r>
            <a:r>
              <a:rPr lang="en-US" altLang="zh-CN" sz="1600" dirty="0" smtClean="0"/>
              <a:t>;  </a:t>
            </a:r>
          </a:p>
          <a:p>
            <a:pPr>
              <a:lnSpc>
                <a:spcPts val="2000"/>
              </a:lnSpc>
              <a:spcBef>
                <a:spcPts val="0"/>
              </a:spcBef>
              <a:buNone/>
            </a:pPr>
            <a:r>
              <a:rPr lang="en-US" altLang="zh-CN" sz="1600" dirty="0" smtClean="0"/>
              <a:t>	  </a:t>
            </a:r>
            <a:r>
              <a:rPr lang="en-US" altLang="zh-CN" sz="1600" dirty="0" err="1" smtClean="0"/>
              <a:t>cout</a:t>
            </a:r>
            <a:r>
              <a:rPr lang="en-US" altLang="zh-CN" sz="1600" dirty="0" smtClean="0"/>
              <a:t>&lt;&lt;age&lt;&lt;' '&lt;&lt;</a:t>
            </a:r>
            <a:r>
              <a:rPr lang="en-US" altLang="zh-CN" sz="1600" dirty="0" err="1" smtClean="0"/>
              <a:t>addr</a:t>
            </a:r>
            <a:r>
              <a:rPr lang="en-US" altLang="zh-CN" sz="1600" dirty="0" smtClean="0"/>
              <a:t>&lt;&lt;</a:t>
            </a:r>
            <a:r>
              <a:rPr lang="en-US" altLang="zh-CN" sz="1600" dirty="0" err="1" smtClean="0"/>
              <a:t>endl</a:t>
            </a:r>
            <a:r>
              <a:rPr lang="en-US" altLang="zh-CN" sz="1600" dirty="0" smtClean="0"/>
              <a:t>;  </a:t>
            </a:r>
          </a:p>
          <a:p>
            <a:pPr>
              <a:lnSpc>
                <a:spcPts val="2000"/>
              </a:lnSpc>
              <a:spcBef>
                <a:spcPts val="0"/>
              </a:spcBef>
              <a:buNone/>
            </a:pPr>
            <a:r>
              <a:rPr lang="en-US" altLang="zh-CN" sz="1600" dirty="0" smtClean="0"/>
              <a:t>	}</a:t>
            </a:r>
          </a:p>
          <a:p>
            <a:pPr>
              <a:lnSpc>
                <a:spcPts val="2000"/>
              </a:lnSpc>
              <a:spcBef>
                <a:spcPts val="0"/>
              </a:spcBef>
              <a:buNone/>
            </a:pPr>
            <a:r>
              <a:rPr lang="en-US" altLang="zh-CN" sz="1600" dirty="0" smtClean="0"/>
              <a:t>private:</a:t>
            </a:r>
          </a:p>
          <a:p>
            <a:pPr>
              <a:lnSpc>
                <a:spcPts val="2000"/>
              </a:lnSpc>
              <a:spcBef>
                <a:spcPts val="0"/>
              </a:spcBef>
              <a:buNone/>
            </a:pPr>
            <a:r>
              <a:rPr lang="en-US" altLang="zh-CN" sz="1600" dirty="0" smtClean="0"/>
              <a:t>      </a:t>
            </a:r>
            <a:r>
              <a:rPr lang="en-US" altLang="zh-CN" sz="1600" dirty="0" err="1" smtClean="0"/>
              <a:t>int</a:t>
            </a:r>
            <a:r>
              <a:rPr lang="en-US" altLang="zh-CN" sz="1600" dirty="0" smtClean="0"/>
              <a:t> age; //</a:t>
            </a:r>
            <a:r>
              <a:rPr lang="zh-CN" altLang="en-US" sz="1600" dirty="0" smtClean="0"/>
              <a:t>新增加的数据成员</a:t>
            </a:r>
          </a:p>
          <a:p>
            <a:pPr>
              <a:lnSpc>
                <a:spcPts val="2000"/>
              </a:lnSpc>
              <a:spcBef>
                <a:spcPts val="0"/>
              </a:spcBef>
              <a:buNone/>
            </a:pPr>
            <a:r>
              <a:rPr lang="zh-CN" altLang="en-US" sz="1600" dirty="0" smtClean="0"/>
              <a:t>      </a:t>
            </a:r>
            <a:r>
              <a:rPr lang="en-US" altLang="zh-CN" sz="1600" dirty="0" smtClean="0"/>
              <a:t>string </a:t>
            </a:r>
            <a:r>
              <a:rPr lang="en-US" altLang="zh-CN" sz="1600" dirty="0" err="1" smtClean="0"/>
              <a:t>addr</a:t>
            </a:r>
            <a:r>
              <a:rPr lang="en-US" altLang="zh-CN" sz="1600" dirty="0" smtClean="0"/>
              <a:t>; //</a:t>
            </a:r>
            <a:r>
              <a:rPr lang="zh-CN" altLang="en-US" sz="1600" dirty="0" smtClean="0"/>
              <a:t>新增加的数据成员</a:t>
            </a:r>
          </a:p>
          <a:p>
            <a:pPr>
              <a:lnSpc>
                <a:spcPts val="2000"/>
              </a:lnSpc>
              <a:spcBef>
                <a:spcPts val="0"/>
              </a:spcBef>
              <a:buNone/>
            </a:pPr>
            <a:r>
              <a:rPr lang="en-US" altLang="zh-CN" sz="16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派生类的构成，派生类中的成员分为两大部分</a:t>
            </a:r>
            <a:r>
              <a:rPr lang="en-US" altLang="zh-CN" sz="2000" dirty="0" smtClean="0"/>
              <a:t>:</a:t>
            </a:r>
            <a:endParaRPr lang="en-US" altLang="zh-CN" sz="1600" dirty="0" smtClean="0"/>
          </a:p>
          <a:p>
            <a:pPr lvl="1">
              <a:lnSpc>
                <a:spcPct val="150000"/>
              </a:lnSpc>
              <a:spcBef>
                <a:spcPts val="0"/>
              </a:spcBef>
            </a:pPr>
            <a:r>
              <a:rPr lang="en-US" altLang="zh-CN" sz="1800" dirty="0" smtClean="0"/>
              <a:t> </a:t>
            </a:r>
            <a:r>
              <a:rPr lang="zh-CN" altLang="en-US" sz="1800" dirty="0" smtClean="0"/>
              <a:t>一部分是从基类继承来的成员</a:t>
            </a:r>
            <a:endParaRPr lang="en-US" altLang="zh-CN" sz="1800" dirty="0" smtClean="0"/>
          </a:p>
          <a:p>
            <a:pPr lvl="1">
              <a:lnSpc>
                <a:spcPct val="150000"/>
              </a:lnSpc>
              <a:spcBef>
                <a:spcPts val="0"/>
              </a:spcBef>
            </a:pPr>
            <a:r>
              <a:rPr lang="zh-CN" altLang="en-US" sz="1800" dirty="0" smtClean="0"/>
              <a:t>一部分是在声明派生类时增加的部分</a:t>
            </a:r>
            <a:endParaRPr lang="en-US" altLang="zh-CN" sz="1800" dirty="0" smtClean="0"/>
          </a:p>
          <a:p>
            <a:pPr lvl="1">
              <a:lnSpc>
                <a:spcPct val="150000"/>
              </a:lnSpc>
              <a:spcBef>
                <a:spcPts val="0"/>
              </a:spcBef>
            </a:pPr>
            <a:r>
              <a:rPr lang="zh-CN" altLang="en-US" sz="1800" dirty="0" smtClean="0"/>
              <a:t>每一部分均分别包括数据成员和成员函数。</a:t>
            </a:r>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派生类</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pic>
        <p:nvPicPr>
          <p:cNvPr id="6" name="图片 5" descr="F:\C++程序设计\tu\tu\图11.6.t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86116" y="3000372"/>
            <a:ext cx="5000660" cy="3379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r>
              <a:rPr lang="zh-CN" altLang="en-US" sz="1800" dirty="0" smtClean="0"/>
              <a:t>静态成员</a:t>
            </a:r>
            <a:endParaRPr lang="en-US" altLang="zh-CN" sz="1800" dirty="0" smtClean="0"/>
          </a:p>
          <a:p>
            <a:pPr lvl="1">
              <a:lnSpc>
                <a:spcPts val="2880"/>
              </a:lnSpc>
              <a:spcBef>
                <a:spcPts val="0"/>
              </a:spcBef>
            </a:pPr>
            <a:r>
              <a:rPr lang="zh-CN" altLang="en-US" sz="1800" dirty="0" smtClean="0"/>
              <a:t>一类对象共享的数据和函数，用</a:t>
            </a:r>
            <a:r>
              <a:rPr lang="en-US" altLang="zh-CN" sz="1800" dirty="0" smtClean="0"/>
              <a:t>static</a:t>
            </a:r>
            <a:r>
              <a:rPr lang="zh-CN" altLang="en-US" sz="1800" dirty="0" smtClean="0"/>
              <a:t>关键字</a:t>
            </a:r>
            <a:endParaRPr lang="en-US" altLang="zh-CN" sz="1800" dirty="0" smtClean="0"/>
          </a:p>
          <a:p>
            <a:pPr lvl="1">
              <a:lnSpc>
                <a:spcPts val="2880"/>
              </a:lnSpc>
              <a:spcBef>
                <a:spcPts val="0"/>
              </a:spcBef>
            </a:pPr>
            <a:r>
              <a:rPr lang="zh-CN" altLang="en-US" sz="1800" dirty="0" smtClean="0"/>
              <a:t>包括静态数据、静态函数</a:t>
            </a:r>
            <a:endParaRPr lang="en-US" altLang="zh-CN" sz="1800" dirty="0" smtClean="0"/>
          </a:p>
          <a:p>
            <a:r>
              <a:rPr lang="zh-CN" altLang="en-US" sz="1800" dirty="0" smtClean="0"/>
              <a:t>友元</a:t>
            </a:r>
            <a:endParaRPr lang="en-US" altLang="zh-CN" sz="1800" dirty="0" smtClean="0"/>
          </a:p>
          <a:p>
            <a:pPr lvl="1">
              <a:lnSpc>
                <a:spcPts val="2880"/>
              </a:lnSpc>
              <a:spcBef>
                <a:spcPts val="0"/>
              </a:spcBef>
            </a:pPr>
            <a:r>
              <a:rPr lang="zh-CN" altLang="en-US" sz="1800" dirty="0" smtClean="0"/>
              <a:t>讲某种元素声明为某个类的友元，关键字</a:t>
            </a:r>
            <a:r>
              <a:rPr lang="en-US" altLang="zh-CN" sz="1800" dirty="0" smtClean="0"/>
              <a:t>friend</a:t>
            </a:r>
            <a:endParaRPr lang="en-US" altLang="zh-CN" sz="2800" dirty="0" smtClean="0"/>
          </a:p>
          <a:p>
            <a:pPr lvl="1">
              <a:lnSpc>
                <a:spcPts val="2880"/>
              </a:lnSpc>
              <a:spcBef>
                <a:spcPts val="0"/>
              </a:spcBef>
            </a:pPr>
            <a:r>
              <a:rPr lang="zh-CN" altLang="en-US" sz="1800" dirty="0" smtClean="0"/>
              <a:t>友元元素：全局函数、类成员函数、类</a:t>
            </a:r>
            <a:endParaRPr lang="en-US" altLang="zh-CN" sz="1800" dirty="0" smtClean="0"/>
          </a:p>
          <a:p>
            <a:pPr lvl="1">
              <a:lnSpc>
                <a:spcPts val="2880"/>
              </a:lnSpc>
              <a:spcBef>
                <a:spcPts val="0"/>
              </a:spcBef>
            </a:pPr>
            <a:r>
              <a:rPr lang="zh-CN" altLang="en-US" sz="1800" dirty="0" smtClean="0"/>
              <a:t>友元可直接访问对象的私有数据成员</a:t>
            </a: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构造派生类的工作</a:t>
            </a:r>
            <a:endParaRPr lang="en-US" altLang="zh-CN" sz="2000" dirty="0" smtClean="0"/>
          </a:p>
          <a:p>
            <a:pPr lvl="1">
              <a:lnSpc>
                <a:spcPct val="150000"/>
              </a:lnSpc>
              <a:spcBef>
                <a:spcPts val="0"/>
              </a:spcBef>
            </a:pPr>
            <a:r>
              <a:rPr lang="zh-CN" altLang="en-US" sz="1800" dirty="0" smtClean="0"/>
              <a:t>从基类接收成员。派生类把基类全部的成员</a:t>
            </a:r>
            <a:r>
              <a:rPr lang="en-US" altLang="zh-CN" sz="1800" dirty="0" smtClean="0"/>
              <a:t>(</a:t>
            </a:r>
            <a:r>
              <a:rPr lang="zh-CN" altLang="en-US" sz="1800" dirty="0" smtClean="0"/>
              <a:t>不包括构造函数和析构函数</a:t>
            </a:r>
            <a:r>
              <a:rPr lang="en-US" altLang="zh-CN" sz="1800" dirty="0" smtClean="0"/>
              <a:t>)</a:t>
            </a:r>
            <a:r>
              <a:rPr lang="zh-CN" altLang="en-US" sz="1800" dirty="0" smtClean="0"/>
              <a:t>接收过来，</a:t>
            </a:r>
            <a:r>
              <a:rPr lang="zh-CN" altLang="en-US" sz="1800" b="1" dirty="0" smtClean="0">
                <a:solidFill>
                  <a:srgbClr val="FF0000"/>
                </a:solidFill>
              </a:rPr>
              <a:t>也就是说是没有选择的，不能选择接收其中一部分成员，而舍弃另一部分成员。</a:t>
            </a:r>
          </a:p>
          <a:p>
            <a:pPr lvl="1">
              <a:lnSpc>
                <a:spcPct val="150000"/>
              </a:lnSpc>
              <a:spcBef>
                <a:spcPts val="0"/>
              </a:spcBef>
            </a:pPr>
            <a:r>
              <a:rPr lang="zh-CN" altLang="en-US" sz="1800" dirty="0" smtClean="0"/>
              <a:t>调整从基类接收的成员。接收基类成员是程序员不能选择的，但是程序员可以对这些成员作某些调整。</a:t>
            </a:r>
            <a:endParaRPr lang="en-US" altLang="zh-CN" sz="1800" dirty="0" smtClean="0"/>
          </a:p>
          <a:p>
            <a:pPr lvl="1">
              <a:lnSpc>
                <a:spcPct val="150000"/>
              </a:lnSpc>
              <a:spcBef>
                <a:spcPts val="0"/>
              </a:spcBef>
            </a:pPr>
            <a:r>
              <a:rPr lang="zh-CN" altLang="en-US" sz="1800" dirty="0" smtClean="0"/>
              <a:t>在声明派生类时增加的成员。这部分内容是很重要的，它体现了派生类对基类功能的扩展。</a:t>
            </a:r>
            <a:endParaRPr lang="en-US" altLang="zh-CN" sz="18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派生类</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28628"/>
          </a:xfrm>
        </p:spPr>
        <p:txBody>
          <a:bodyPr/>
          <a:lstStyle/>
          <a:p>
            <a:pPr>
              <a:lnSpc>
                <a:spcPts val="2880"/>
              </a:lnSpc>
              <a:spcBef>
                <a:spcPts val="0"/>
              </a:spcBef>
            </a:pPr>
            <a:r>
              <a:rPr lang="zh-CN" altLang="en-US" sz="1800" dirty="0" smtClean="0"/>
              <a:t>应用示例，课本</a:t>
            </a:r>
            <a:r>
              <a:rPr lang="en-US" altLang="zh-CN" sz="1800" dirty="0" smtClean="0"/>
              <a:t>P350</a:t>
            </a:r>
          </a:p>
          <a:p>
            <a:pPr>
              <a:lnSpc>
                <a:spcPts val="2000"/>
              </a:lnSpc>
              <a:spcBef>
                <a:spcPts val="0"/>
              </a:spcBef>
              <a:buNone/>
            </a:pPr>
            <a:endParaRPr lang="en-US" altLang="zh-CN" sz="1400" dirty="0" smtClean="0"/>
          </a:p>
          <a:p>
            <a:pPr>
              <a:lnSpc>
                <a:spcPts val="2880"/>
              </a:lnSpc>
              <a:spcBef>
                <a:spcPts val="0"/>
              </a:spcBef>
              <a:buNone/>
            </a:pPr>
            <a:endParaRPr lang="en-US" altLang="zh-CN" sz="1800" dirty="0" smtClean="0"/>
          </a:p>
          <a:p>
            <a:pPr>
              <a:lnSpc>
                <a:spcPts val="2880"/>
              </a:lnSpc>
              <a:spcBef>
                <a:spcPts val="0"/>
              </a:spcBef>
              <a:buNone/>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单继承与派生类</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0" y="1678702"/>
            <a:ext cx="4214810" cy="517929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143504" y="2357430"/>
            <a:ext cx="3566761" cy="285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从构造派生类的工作可以看出：根据派生类的需求，我们需要慎重选择基类，使冗余量最小。事实上，有些类是专门作为基类而设计的，在设计时充分考虑到派生类的要求。</a:t>
            </a:r>
            <a:endParaRPr lang="en-US" altLang="zh-CN" sz="2000" dirty="0" smtClean="0"/>
          </a:p>
          <a:p>
            <a:pPr marL="365125" lvl="1" indent="-255588">
              <a:lnSpc>
                <a:spcPct val="150000"/>
              </a:lnSpc>
              <a:spcBef>
                <a:spcPts val="0"/>
              </a:spcBef>
              <a:buSzPct val="68000"/>
              <a:buFont typeface="Wingdings 3" pitchFamily="18" charset="2"/>
              <a:buChar char=""/>
            </a:pPr>
            <a:r>
              <a:rPr lang="zh-CN" altLang="en-US" b="1" dirty="0" smtClean="0">
                <a:solidFill>
                  <a:srgbClr val="FF0000"/>
                </a:solidFill>
              </a:rPr>
              <a:t>在声明派生类时，一般还应当自己定义派生类的构造函数和析构函数，因为构造函数和析构函数是不能从基类继承的</a:t>
            </a:r>
            <a:r>
              <a:rPr lang="zh-CN" altLang="en-US" dirty="0" smtClean="0"/>
              <a:t>。</a:t>
            </a:r>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继承的构造与析构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派生类构造函数功能应该包含对从基类继承过来的继承成员的初始化；派生类析构函数功能应包含从基类继承过来的继承成员的撤消。</a:t>
            </a:r>
          </a:p>
          <a:p>
            <a:pPr>
              <a:lnSpc>
                <a:spcPct val="150000"/>
              </a:lnSpc>
              <a:spcBef>
                <a:spcPts val="0"/>
              </a:spcBef>
            </a:pPr>
            <a:r>
              <a:rPr lang="zh-CN" altLang="en-US" sz="2000" dirty="0" smtClean="0"/>
              <a:t>派生类要有自己的构造函数和析构函数</a:t>
            </a:r>
          </a:p>
          <a:p>
            <a:pPr>
              <a:lnSpc>
                <a:spcPct val="150000"/>
              </a:lnSpc>
              <a:spcBef>
                <a:spcPts val="0"/>
              </a:spcBef>
            </a:pPr>
            <a:r>
              <a:rPr lang="zh-CN" altLang="en-US" sz="2000" dirty="0" smtClean="0"/>
              <a:t>若派生类不定义构造和析构函数，</a:t>
            </a:r>
            <a:r>
              <a:rPr lang="en-US" altLang="zh-CN" sz="2000" dirty="0" smtClean="0"/>
              <a:t>C++</a:t>
            </a:r>
            <a:r>
              <a:rPr lang="zh-CN" altLang="en-US" sz="2000" dirty="0" smtClean="0"/>
              <a:t>编译会自动为该类生成，且函数体为空。用这样的类创建对象时，其对象的状态将是不确定的。</a:t>
            </a:r>
          </a:p>
          <a:p>
            <a:pPr>
              <a:lnSpc>
                <a:spcPct val="150000"/>
              </a:lnSpc>
              <a:spcBef>
                <a:spcPts val="0"/>
              </a:spcBef>
            </a:pPr>
            <a:endParaRPr lang="zh-CN" altLang="en-US" dirty="0" smtClean="0"/>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继承的构造与析构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23</a:t>
            </a:fld>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派生类的成员组成</a:t>
            </a:r>
          </a:p>
          <a:p>
            <a:pPr lvl="1">
              <a:lnSpc>
                <a:spcPct val="150000"/>
              </a:lnSpc>
              <a:spcBef>
                <a:spcPts val="0"/>
              </a:spcBef>
            </a:pPr>
            <a:r>
              <a:rPr lang="zh-CN" altLang="en-US" sz="1800" dirty="0" smtClean="0"/>
              <a:t>从基类继承过来的继承成员</a:t>
            </a:r>
          </a:p>
          <a:p>
            <a:pPr lvl="1">
              <a:lnSpc>
                <a:spcPct val="150000"/>
              </a:lnSpc>
              <a:spcBef>
                <a:spcPts val="0"/>
              </a:spcBef>
            </a:pPr>
            <a:r>
              <a:rPr lang="zh-CN" altLang="en-US" sz="1800" dirty="0" smtClean="0"/>
              <a:t>新增加入的成员</a:t>
            </a:r>
          </a:p>
          <a:p>
            <a:pPr>
              <a:lnSpc>
                <a:spcPct val="150000"/>
              </a:lnSpc>
              <a:spcBef>
                <a:spcPts val="0"/>
              </a:spcBef>
            </a:pPr>
            <a:r>
              <a:rPr lang="zh-CN" altLang="en-US" sz="2000" dirty="0" smtClean="0"/>
              <a:t>派生类构造函数执行：</a:t>
            </a:r>
          </a:p>
          <a:p>
            <a:pPr lvl="1">
              <a:lnSpc>
                <a:spcPct val="150000"/>
              </a:lnSpc>
              <a:spcBef>
                <a:spcPts val="0"/>
              </a:spcBef>
            </a:pPr>
            <a:r>
              <a:rPr lang="zh-CN" altLang="en-US" sz="1800" dirty="0" smtClean="0"/>
              <a:t>先调用基类构造函数，对继承的基类数据成员进行初始化</a:t>
            </a:r>
          </a:p>
          <a:p>
            <a:pPr lvl="1">
              <a:lnSpc>
                <a:spcPct val="150000"/>
              </a:lnSpc>
              <a:spcBef>
                <a:spcPts val="0"/>
              </a:spcBef>
            </a:pPr>
            <a:r>
              <a:rPr lang="zh-CN" altLang="en-US" sz="1800" dirty="0" smtClean="0"/>
              <a:t>再按常规方法对新增数据初始化</a:t>
            </a:r>
            <a:endParaRPr lang="en-US" altLang="zh-CN" sz="1800" dirty="0" smtClean="0"/>
          </a:p>
          <a:p>
            <a:pPr>
              <a:lnSpc>
                <a:spcPct val="150000"/>
              </a:lnSpc>
              <a:spcBef>
                <a:spcPts val="0"/>
              </a:spcBef>
            </a:pPr>
            <a:r>
              <a:rPr lang="zh-CN" altLang="en-US" sz="2000" dirty="0" smtClean="0"/>
              <a:t>派生类析构函数的执行：</a:t>
            </a:r>
          </a:p>
          <a:p>
            <a:pPr lvl="1">
              <a:lnSpc>
                <a:spcPct val="150000"/>
              </a:lnSpc>
              <a:spcBef>
                <a:spcPts val="0"/>
              </a:spcBef>
            </a:pPr>
            <a:r>
              <a:rPr lang="zh-CN" altLang="en-US" sz="1800" dirty="0" smtClean="0"/>
              <a:t>先调用自己的析构函数对新增数据成员做析构</a:t>
            </a:r>
            <a:endParaRPr lang="en-US" altLang="zh-CN" sz="1800" dirty="0" smtClean="0"/>
          </a:p>
          <a:p>
            <a:pPr lvl="1">
              <a:lnSpc>
                <a:spcPct val="150000"/>
              </a:lnSpc>
              <a:spcBef>
                <a:spcPts val="0"/>
              </a:spcBef>
            </a:pPr>
            <a:r>
              <a:rPr lang="zh-CN" altLang="en-US" sz="1800" dirty="0" smtClean="0"/>
              <a:t>再调用基类的析构函数对继承的基类成员进行析构</a:t>
            </a:r>
            <a:endParaRPr lang="en-US" altLang="zh-CN" sz="1800" dirty="0" smtClean="0"/>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继承的构造与析构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24</a:t>
            </a:fld>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solidFill>
                  <a:srgbClr val="FF0000"/>
                </a:solidFill>
              </a:rPr>
              <a:t>若基类构造函数带有参数</a:t>
            </a:r>
            <a:endParaRPr lang="en-US" altLang="zh-CN" sz="2000" dirty="0" smtClean="0">
              <a:solidFill>
                <a:srgbClr val="FF0000"/>
              </a:solidFill>
            </a:endParaRPr>
          </a:p>
          <a:p>
            <a:pPr lvl="1">
              <a:lnSpc>
                <a:spcPct val="150000"/>
              </a:lnSpc>
              <a:spcBef>
                <a:spcPts val="0"/>
              </a:spcBef>
            </a:pPr>
            <a:r>
              <a:rPr lang="zh-CN" altLang="en-US" sz="1800" dirty="0" smtClean="0">
                <a:solidFill>
                  <a:srgbClr val="FF0000"/>
                </a:solidFill>
              </a:rPr>
              <a:t>必须由派生类构造函数的形式参数中为基类构造函数提供实参</a:t>
            </a:r>
            <a:r>
              <a:rPr lang="zh-CN" altLang="en-US" sz="1800" dirty="0" smtClean="0"/>
              <a:t>。</a:t>
            </a:r>
            <a:endParaRPr lang="en-US" altLang="zh-CN" sz="1800" dirty="0" smtClean="0"/>
          </a:p>
          <a:p>
            <a:pPr lvl="1">
              <a:lnSpc>
                <a:spcPct val="150000"/>
              </a:lnSpc>
              <a:spcBef>
                <a:spcPts val="0"/>
              </a:spcBef>
            </a:pPr>
            <a:r>
              <a:rPr lang="zh-CN" altLang="en-US" sz="1800" dirty="0" smtClean="0"/>
              <a:t>在派生类构造函数中通过冒号方法对基类成员进行初始化</a:t>
            </a:r>
          </a:p>
          <a:p>
            <a:pPr>
              <a:lnSpc>
                <a:spcPct val="150000"/>
              </a:lnSpc>
              <a:spcBef>
                <a:spcPts val="0"/>
              </a:spcBef>
            </a:pPr>
            <a:r>
              <a:rPr lang="zh-CN" altLang="en-US" sz="2000" dirty="0" smtClean="0"/>
              <a:t>若基类构造函数不带参数</a:t>
            </a:r>
            <a:endParaRPr lang="en-US" altLang="zh-CN" sz="2000" dirty="0" smtClean="0"/>
          </a:p>
          <a:p>
            <a:pPr lvl="1">
              <a:lnSpc>
                <a:spcPct val="150000"/>
              </a:lnSpc>
              <a:spcBef>
                <a:spcPts val="0"/>
              </a:spcBef>
            </a:pPr>
            <a:r>
              <a:rPr lang="zh-CN" altLang="en-US" sz="1800" dirty="0" smtClean="0"/>
              <a:t>定义派生类构造函数时可以不必调用基类构造函数</a:t>
            </a:r>
            <a:endParaRPr lang="en-US" altLang="zh-CN" sz="1800" dirty="0" smtClean="0"/>
          </a:p>
          <a:p>
            <a:pPr lvl="1">
              <a:lnSpc>
                <a:spcPct val="150000"/>
              </a:lnSpc>
              <a:spcBef>
                <a:spcPts val="0"/>
              </a:spcBef>
            </a:pPr>
            <a:r>
              <a:rPr lang="en-US" altLang="zh-CN" sz="1800" dirty="0" smtClean="0"/>
              <a:t>C++</a:t>
            </a:r>
            <a:r>
              <a:rPr lang="zh-CN" altLang="en-US" sz="1800" dirty="0" smtClean="0"/>
              <a:t>会自动调用基类中的无参构造函数</a:t>
            </a:r>
            <a:endParaRPr lang="en-US" altLang="zh-CN" sz="1800" dirty="0" smtClean="0"/>
          </a:p>
          <a:p>
            <a:pPr lvl="1">
              <a:lnSpc>
                <a:spcPct val="150000"/>
              </a:lnSpc>
              <a:spcBef>
                <a:spcPts val="0"/>
              </a:spcBef>
            </a:pPr>
            <a:r>
              <a:rPr lang="zh-CN" altLang="en-US" sz="1800" dirty="0" smtClean="0"/>
              <a:t>若基类无构造函数，</a:t>
            </a:r>
            <a:r>
              <a:rPr lang="en-US" altLang="zh-CN" sz="1800" dirty="0" smtClean="0"/>
              <a:t>C++</a:t>
            </a:r>
            <a:r>
              <a:rPr lang="zh-CN" altLang="en-US" sz="1800" dirty="0" smtClean="0"/>
              <a:t>自动产生</a:t>
            </a:r>
            <a:endParaRPr lang="en-US" altLang="zh-CN" sz="1800" dirty="0" smtClean="0"/>
          </a:p>
          <a:p>
            <a:pPr>
              <a:lnSpc>
                <a:spcPct val="150000"/>
              </a:lnSpc>
              <a:spcBef>
                <a:spcPts val="0"/>
              </a:spcBef>
            </a:pPr>
            <a:r>
              <a:rPr lang="zh-CN" altLang="en-US" sz="2000" dirty="0" smtClean="0">
                <a:solidFill>
                  <a:srgbClr val="FF0000"/>
                </a:solidFill>
              </a:rPr>
              <a:t>若派生类构造函数不带参数，但基类构造函数带参数</a:t>
            </a:r>
            <a:endParaRPr lang="en-US" altLang="zh-CN" sz="2000" dirty="0" smtClean="0">
              <a:solidFill>
                <a:srgbClr val="FF0000"/>
              </a:solidFill>
            </a:endParaRPr>
          </a:p>
          <a:p>
            <a:pPr lvl="1">
              <a:lnSpc>
                <a:spcPct val="150000"/>
              </a:lnSpc>
              <a:spcBef>
                <a:spcPts val="0"/>
              </a:spcBef>
            </a:pPr>
            <a:r>
              <a:rPr lang="zh-CN" altLang="en-US" sz="1800" dirty="0" smtClean="0"/>
              <a:t>定义派生类构造函数时必须在初始化列表中显式调用基类构造函数，并在派生类构造函数的形参部分为基类构造函数提供实参。</a:t>
            </a:r>
          </a:p>
          <a:p>
            <a:pPr lvl="1">
              <a:lnSpc>
                <a:spcPct val="150000"/>
              </a:lnSpc>
              <a:spcBef>
                <a:spcPts val="0"/>
              </a:spcBef>
              <a:buNone/>
            </a:pPr>
            <a:endParaRPr lang="en-US" altLang="zh-CN" sz="24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继承的构造与析构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28628"/>
          </a:xfrm>
        </p:spPr>
        <p:txBody>
          <a:bodyPr/>
          <a:lstStyle/>
          <a:p>
            <a:pPr>
              <a:lnSpc>
                <a:spcPts val="2880"/>
              </a:lnSpc>
              <a:spcBef>
                <a:spcPts val="0"/>
              </a:spcBef>
            </a:pPr>
            <a:r>
              <a:rPr lang="zh-CN" altLang="en-US" sz="1800" dirty="0" smtClean="0"/>
              <a:t>示例：点类包含</a:t>
            </a:r>
            <a:r>
              <a:rPr lang="en-US" altLang="zh-CN" sz="1800" dirty="0" err="1" smtClean="0"/>
              <a:t>xy</a:t>
            </a:r>
            <a:r>
              <a:rPr lang="zh-CN" altLang="en-US" sz="1800" dirty="0" smtClean="0"/>
              <a:t>坐标，圆类继承点类，天生就自带圆心的</a:t>
            </a:r>
            <a:r>
              <a:rPr lang="en-US" altLang="zh-CN" sz="1800" dirty="0" err="1" smtClean="0"/>
              <a:t>xy</a:t>
            </a:r>
            <a:r>
              <a:rPr lang="zh-CN" altLang="en-US" sz="1800" dirty="0" smtClean="0"/>
              <a:t>坐标，自己私有数据成员半径</a:t>
            </a:r>
            <a:r>
              <a:rPr lang="en-US" altLang="zh-CN" sz="1800" dirty="0" smtClean="0"/>
              <a:t>r</a:t>
            </a:r>
          </a:p>
          <a:p>
            <a:pPr>
              <a:lnSpc>
                <a:spcPts val="2880"/>
              </a:lnSpc>
              <a:spcBef>
                <a:spcPts val="0"/>
              </a:spcBef>
            </a:pPr>
            <a:r>
              <a:rPr lang="zh-CN" altLang="en-US" sz="1800" dirty="0" smtClean="0"/>
              <a:t>当点类构造函数包含</a:t>
            </a:r>
            <a:r>
              <a:rPr lang="en-US" altLang="zh-CN" sz="1800" dirty="0" err="1" smtClean="0"/>
              <a:t>xy</a:t>
            </a:r>
            <a:r>
              <a:rPr lang="zh-CN" altLang="en-US" sz="1800" dirty="0" smtClean="0"/>
              <a:t>初始参数，则圆对象创建时，要包含</a:t>
            </a:r>
            <a:r>
              <a:rPr lang="en-US" altLang="zh-CN" sz="1800" dirty="0" smtClean="0"/>
              <a:t>3</a:t>
            </a:r>
            <a:r>
              <a:rPr lang="zh-CN" altLang="en-US" sz="1800" dirty="0" smtClean="0"/>
              <a:t>个参数</a:t>
            </a:r>
            <a:endParaRPr lang="en-US" altLang="zh-CN" sz="1800" dirty="0" smtClean="0"/>
          </a:p>
          <a:p>
            <a:pPr>
              <a:lnSpc>
                <a:spcPts val="2000"/>
              </a:lnSpc>
              <a:spcBef>
                <a:spcPts val="0"/>
              </a:spcBef>
              <a:buNone/>
            </a:pPr>
            <a:endParaRPr lang="en-US" altLang="zh-CN" sz="1400" dirty="0" smtClean="0"/>
          </a:p>
          <a:p>
            <a:pPr>
              <a:lnSpc>
                <a:spcPts val="2880"/>
              </a:lnSpc>
              <a:spcBef>
                <a:spcPts val="0"/>
              </a:spcBef>
              <a:buNone/>
            </a:pPr>
            <a:endParaRPr lang="en-US" altLang="zh-CN" sz="1800" dirty="0" smtClean="0"/>
          </a:p>
          <a:p>
            <a:pPr>
              <a:lnSpc>
                <a:spcPts val="2880"/>
              </a:lnSpc>
              <a:spcBef>
                <a:spcPts val="0"/>
              </a:spcBef>
              <a:buNone/>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继承的构造与析构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42844" y="2428868"/>
            <a:ext cx="4505154" cy="407196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86314" y="3429000"/>
            <a:ext cx="4145625"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派生类构造函数定义格式</a:t>
            </a:r>
            <a:endParaRPr lang="en-US" altLang="zh-CN" sz="2000" dirty="0" smtClean="0"/>
          </a:p>
          <a:p>
            <a:pPr marL="342900" indent="-342900">
              <a:lnSpc>
                <a:spcPct val="150000"/>
              </a:lnSpc>
              <a:buClr>
                <a:srgbClr val="FF5050"/>
              </a:buClr>
              <a:buNone/>
              <a:defRPr/>
            </a:pPr>
            <a:r>
              <a:rPr lang="zh-Hans" altLang="en-US" sz="2000" b="1" dirty="0" smtClean="0">
                <a:solidFill>
                  <a:schemeClr val="tx2">
                    <a:lumMod val="50000"/>
                  </a:schemeClr>
                </a:solidFill>
                <a:latin typeface="楷体" pitchFamily="49" charset="-122"/>
                <a:ea typeface="楷体" pitchFamily="49" charset="-122"/>
              </a:rPr>
              <a:t>派生类名</a:t>
            </a:r>
            <a:r>
              <a:rPr lang="en-US" altLang="zh-Hans" sz="2000" b="1" dirty="0" smtClean="0">
                <a:solidFill>
                  <a:schemeClr val="tx2">
                    <a:lumMod val="50000"/>
                  </a:schemeClr>
                </a:solidFill>
                <a:latin typeface="楷体" pitchFamily="49" charset="-122"/>
                <a:ea typeface="楷体" pitchFamily="49" charset="-122"/>
              </a:rPr>
              <a:t>::</a:t>
            </a:r>
            <a:r>
              <a:rPr lang="zh-Hans" altLang="en-US" sz="2000" b="1" dirty="0" smtClean="0">
                <a:solidFill>
                  <a:schemeClr val="tx2">
                    <a:lumMod val="50000"/>
                  </a:schemeClr>
                </a:solidFill>
                <a:latin typeface="楷体" pitchFamily="49" charset="-122"/>
                <a:ea typeface="楷体" pitchFamily="49" charset="-122"/>
              </a:rPr>
              <a:t>派生类名</a:t>
            </a:r>
            <a:r>
              <a:rPr lang="en-US" altLang="zh-Hans" sz="2000" b="1" dirty="0" smtClean="0">
                <a:solidFill>
                  <a:schemeClr val="tx2">
                    <a:lumMod val="50000"/>
                  </a:schemeClr>
                </a:solidFill>
                <a:latin typeface="楷体" pitchFamily="49" charset="-122"/>
                <a:ea typeface="楷体" pitchFamily="49" charset="-122"/>
              </a:rPr>
              <a:t>(</a:t>
            </a:r>
            <a:r>
              <a:rPr lang="zh-Hans" altLang="en-US" sz="2000" b="1" dirty="0" smtClean="0">
                <a:solidFill>
                  <a:schemeClr val="tx2">
                    <a:lumMod val="50000"/>
                  </a:schemeClr>
                </a:solidFill>
                <a:latin typeface="楷体" pitchFamily="49" charset="-122"/>
                <a:ea typeface="楷体" pitchFamily="49" charset="-122"/>
              </a:rPr>
              <a:t>基类所需形参</a:t>
            </a:r>
            <a:r>
              <a:rPr lang="en-US" altLang="zh-Hans" sz="2000" b="1" dirty="0" smtClean="0">
                <a:solidFill>
                  <a:schemeClr val="tx2">
                    <a:lumMod val="50000"/>
                  </a:schemeClr>
                </a:solidFill>
                <a:latin typeface="楷体" pitchFamily="49" charset="-122"/>
                <a:ea typeface="楷体" pitchFamily="49" charset="-122"/>
              </a:rPr>
              <a:t>,</a:t>
            </a:r>
            <a:r>
              <a:rPr lang="zh-Hans" altLang="en-US" sz="2000" b="1" dirty="0" smtClean="0">
                <a:solidFill>
                  <a:schemeClr val="tx2">
                    <a:lumMod val="50000"/>
                  </a:schemeClr>
                </a:solidFill>
                <a:latin typeface="楷体" pitchFamily="49" charset="-122"/>
                <a:ea typeface="楷体" pitchFamily="49" charset="-122"/>
              </a:rPr>
              <a:t>派生类成员所需形参</a:t>
            </a:r>
            <a:r>
              <a:rPr lang="en-US" altLang="zh-Hans" sz="2000" b="1" dirty="0" smtClean="0">
                <a:solidFill>
                  <a:schemeClr val="tx2">
                    <a:lumMod val="50000"/>
                  </a:schemeClr>
                </a:solidFill>
                <a:latin typeface="楷体" pitchFamily="49" charset="-122"/>
                <a:ea typeface="楷体" pitchFamily="49" charset="-122"/>
              </a:rPr>
              <a:t>,</a:t>
            </a:r>
            <a:r>
              <a:rPr lang="zh-Hans" altLang="en-US" sz="2000" b="1" dirty="0" smtClean="0">
                <a:solidFill>
                  <a:schemeClr val="tx2">
                    <a:lumMod val="50000"/>
                  </a:schemeClr>
                </a:solidFill>
                <a:latin typeface="楷体" pitchFamily="49" charset="-122"/>
                <a:ea typeface="楷体" pitchFamily="49" charset="-122"/>
              </a:rPr>
              <a:t>对象成员形参</a:t>
            </a:r>
            <a:r>
              <a:rPr lang="en-US" altLang="zh-Hans" sz="2000" b="1" dirty="0" smtClean="0">
                <a:solidFill>
                  <a:schemeClr val="tx2">
                    <a:lumMod val="50000"/>
                  </a:schemeClr>
                </a:solidFill>
                <a:latin typeface="楷体" pitchFamily="49" charset="-122"/>
                <a:ea typeface="楷体" pitchFamily="49" charset="-122"/>
              </a:rPr>
              <a:t>): </a:t>
            </a:r>
            <a:r>
              <a:rPr lang="zh-Hans" altLang="en-US" sz="2000" b="1" dirty="0" smtClean="0">
                <a:solidFill>
                  <a:schemeClr val="tx2">
                    <a:lumMod val="50000"/>
                  </a:schemeClr>
                </a:solidFill>
                <a:latin typeface="楷体" pitchFamily="49" charset="-122"/>
                <a:ea typeface="楷体" pitchFamily="49" charset="-122"/>
              </a:rPr>
              <a:t>基类名</a:t>
            </a:r>
            <a:r>
              <a:rPr lang="en-US" altLang="zh-Hans" sz="2000" b="1" dirty="0" smtClean="0">
                <a:solidFill>
                  <a:schemeClr val="tx2">
                    <a:lumMod val="50000"/>
                  </a:schemeClr>
                </a:solidFill>
                <a:latin typeface="楷体" pitchFamily="49" charset="-122"/>
                <a:ea typeface="楷体" pitchFamily="49" charset="-122"/>
              </a:rPr>
              <a:t>(</a:t>
            </a:r>
            <a:r>
              <a:rPr lang="zh-Hans" altLang="en-US" sz="2000" b="1" dirty="0" smtClean="0">
                <a:solidFill>
                  <a:schemeClr val="tx2">
                    <a:lumMod val="50000"/>
                  </a:schemeClr>
                </a:solidFill>
                <a:latin typeface="楷体" pitchFamily="49" charset="-122"/>
                <a:ea typeface="楷体" pitchFamily="49" charset="-122"/>
              </a:rPr>
              <a:t>基类的参数</a:t>
            </a:r>
            <a:r>
              <a:rPr lang="en-US" altLang="zh-Hans" sz="2000" b="1" dirty="0" smtClean="0">
                <a:solidFill>
                  <a:schemeClr val="tx2">
                    <a:lumMod val="50000"/>
                  </a:schemeClr>
                </a:solidFill>
                <a:latin typeface="楷体" pitchFamily="49" charset="-122"/>
                <a:ea typeface="楷体" pitchFamily="49" charset="-122"/>
              </a:rPr>
              <a:t>), &lt;</a:t>
            </a:r>
            <a:r>
              <a:rPr lang="zh-Hans" altLang="en-US" sz="2000" b="1" dirty="0" smtClean="0">
                <a:solidFill>
                  <a:schemeClr val="tx2">
                    <a:lumMod val="50000"/>
                  </a:schemeClr>
                </a:solidFill>
                <a:latin typeface="楷体" pitchFamily="49" charset="-122"/>
                <a:ea typeface="楷体" pitchFamily="49" charset="-122"/>
              </a:rPr>
              <a:t>对象成员名</a:t>
            </a:r>
            <a:r>
              <a:rPr lang="en-US" altLang="zh-Hans" sz="2000" b="1" dirty="0" smtClean="0">
                <a:solidFill>
                  <a:schemeClr val="tx2">
                    <a:lumMod val="50000"/>
                  </a:schemeClr>
                </a:solidFill>
                <a:latin typeface="楷体" pitchFamily="49" charset="-122"/>
                <a:ea typeface="楷体" pitchFamily="49" charset="-122"/>
              </a:rPr>
              <a:t>&gt;(</a:t>
            </a:r>
            <a:r>
              <a:rPr lang="zh-Hans" altLang="en-US" sz="2000" b="1" dirty="0" smtClean="0">
                <a:solidFill>
                  <a:schemeClr val="tx2">
                    <a:lumMod val="50000"/>
                  </a:schemeClr>
                </a:solidFill>
                <a:latin typeface="楷体" pitchFamily="49" charset="-122"/>
                <a:ea typeface="楷体" pitchFamily="49" charset="-122"/>
              </a:rPr>
              <a:t>对象成员的参数</a:t>
            </a:r>
            <a:r>
              <a:rPr lang="en-US" altLang="zh-Hans" sz="2000" b="1" dirty="0" smtClean="0">
                <a:solidFill>
                  <a:schemeClr val="tx2">
                    <a:lumMod val="50000"/>
                  </a:schemeClr>
                </a:solidFill>
                <a:latin typeface="楷体" pitchFamily="49" charset="-122"/>
                <a:ea typeface="楷体" pitchFamily="49" charset="-122"/>
              </a:rPr>
              <a:t>) </a:t>
            </a:r>
          </a:p>
          <a:p>
            <a:pPr marL="342900" indent="-342900">
              <a:lnSpc>
                <a:spcPct val="150000"/>
              </a:lnSpc>
              <a:buClr>
                <a:srgbClr val="FF5050"/>
              </a:buClr>
              <a:buNone/>
              <a:defRPr/>
            </a:pPr>
            <a:r>
              <a:rPr lang="en-US" altLang="zh-Hans" sz="2000" b="1" dirty="0" smtClean="0">
                <a:solidFill>
                  <a:schemeClr val="tx2">
                    <a:lumMod val="50000"/>
                  </a:schemeClr>
                </a:solidFill>
                <a:latin typeface="楷体" pitchFamily="49" charset="-122"/>
                <a:ea typeface="楷体" pitchFamily="49" charset="-122"/>
              </a:rPr>
              <a:t>        {</a:t>
            </a:r>
          </a:p>
          <a:p>
            <a:pPr marL="342900" indent="-342900">
              <a:lnSpc>
                <a:spcPct val="150000"/>
              </a:lnSpc>
              <a:buClr>
                <a:srgbClr val="FF5050"/>
              </a:buClr>
              <a:buNone/>
              <a:defRPr/>
            </a:pPr>
            <a:r>
              <a:rPr lang="en-US" altLang="zh-Hans" sz="2000" b="1" dirty="0" smtClean="0">
                <a:solidFill>
                  <a:schemeClr val="tx2">
                    <a:lumMod val="50000"/>
                  </a:schemeClr>
                </a:solidFill>
                <a:latin typeface="楷体" pitchFamily="49" charset="-122"/>
                <a:ea typeface="楷体" pitchFamily="49" charset="-122"/>
              </a:rPr>
              <a:t>           </a:t>
            </a:r>
            <a:r>
              <a:rPr lang="zh-Hans" altLang="en-US" sz="2000" b="1" dirty="0" smtClean="0">
                <a:solidFill>
                  <a:schemeClr val="tx2">
                    <a:lumMod val="50000"/>
                  </a:schemeClr>
                </a:solidFill>
                <a:latin typeface="楷体" pitchFamily="49" charset="-122"/>
                <a:ea typeface="楷体" pitchFamily="49" charset="-122"/>
              </a:rPr>
              <a:t>派生类成员初始化赋值语句；</a:t>
            </a:r>
          </a:p>
          <a:p>
            <a:pPr marL="342900" indent="-342900">
              <a:lnSpc>
                <a:spcPct val="150000"/>
              </a:lnSpc>
              <a:buClr>
                <a:srgbClr val="FF5050"/>
              </a:buClr>
              <a:buNone/>
              <a:defRPr/>
            </a:pPr>
            <a:r>
              <a:rPr lang="zh-Hans" altLang="en-US" sz="2000" b="1" dirty="0" smtClean="0">
                <a:solidFill>
                  <a:schemeClr val="tx2">
                    <a:lumMod val="50000"/>
                  </a:schemeClr>
                </a:solidFill>
                <a:latin typeface="楷体" pitchFamily="49" charset="-122"/>
                <a:ea typeface="楷体" pitchFamily="49" charset="-122"/>
              </a:rPr>
              <a:t>        </a:t>
            </a:r>
            <a:r>
              <a:rPr lang="en-US" altLang="zh-Hans" sz="2000" b="1" dirty="0" smtClean="0">
                <a:solidFill>
                  <a:schemeClr val="tx2">
                    <a:lumMod val="50000"/>
                  </a:schemeClr>
                </a:solidFill>
                <a:latin typeface="楷体" pitchFamily="49" charset="-122"/>
                <a:ea typeface="楷体" pitchFamily="49" charset="-122"/>
              </a:rPr>
              <a:t>}</a:t>
            </a:r>
          </a:p>
          <a:p>
            <a:pPr marL="342900" indent="-342900">
              <a:lnSpc>
                <a:spcPct val="150000"/>
              </a:lnSpc>
              <a:buClr>
                <a:srgbClr val="FF5050"/>
              </a:buClr>
              <a:buNone/>
              <a:defRPr/>
            </a:pPr>
            <a:r>
              <a:rPr lang="zh-CN" altLang="en-US" sz="2000" b="1" dirty="0" smtClean="0">
                <a:solidFill>
                  <a:schemeClr val="tx2">
                    <a:lumMod val="50000"/>
                  </a:schemeClr>
                </a:solidFill>
                <a:latin typeface="楷体" pitchFamily="49" charset="-122"/>
                <a:ea typeface="楷体" pitchFamily="49" charset="-122"/>
              </a:rPr>
              <a:t>上述对象成员是指复合类，即派生类的某个数据成员是其他类的对象</a:t>
            </a:r>
            <a:endParaRPr lang="en-US" altLang="zh-Hans" sz="2000" b="1" dirty="0" smtClean="0">
              <a:solidFill>
                <a:schemeClr val="tx2">
                  <a:lumMod val="50000"/>
                </a:schemeClr>
              </a:solidFill>
              <a:latin typeface="楷体" pitchFamily="49" charset="-122"/>
              <a:ea typeface="楷体" pitchFamily="49" charset="-122"/>
            </a:endParaRPr>
          </a:p>
          <a:p>
            <a:pPr>
              <a:lnSpc>
                <a:spcPct val="150000"/>
              </a:lnSpc>
              <a:spcBef>
                <a:spcPts val="0"/>
              </a:spcBef>
              <a:buNone/>
            </a:pPr>
            <a:endParaRPr lang="en-US" altLang="zh-CN"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继承的构造与析构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27</a:t>
            </a:fld>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28628"/>
          </a:xfrm>
        </p:spPr>
        <p:txBody>
          <a:bodyPr/>
          <a:lstStyle/>
          <a:p>
            <a:pPr>
              <a:lnSpc>
                <a:spcPts val="2880"/>
              </a:lnSpc>
              <a:spcBef>
                <a:spcPts val="0"/>
              </a:spcBef>
            </a:pPr>
            <a:r>
              <a:rPr lang="zh-CN" altLang="en-US" sz="1800" dirty="0" smtClean="0"/>
              <a:t>示例，课本</a:t>
            </a:r>
            <a:r>
              <a:rPr lang="en-US" altLang="zh-CN" sz="1800" dirty="0" smtClean="0"/>
              <a:t>P353，</a:t>
            </a:r>
            <a:r>
              <a:rPr lang="zh-CN" altLang="en-US" sz="1800" b="1" dirty="0" smtClean="0">
                <a:solidFill>
                  <a:srgbClr val="FF0000"/>
                </a:solidFill>
              </a:rPr>
              <a:t>复合类</a:t>
            </a:r>
            <a:r>
              <a:rPr lang="en-US" altLang="zh-CN" sz="1800" b="1" dirty="0" smtClean="0">
                <a:solidFill>
                  <a:srgbClr val="FF0000"/>
                </a:solidFill>
              </a:rPr>
              <a:t>+</a:t>
            </a:r>
            <a:r>
              <a:rPr lang="zh-CN" altLang="en-US" sz="1800" b="1" dirty="0" smtClean="0">
                <a:solidFill>
                  <a:srgbClr val="FF0000"/>
                </a:solidFill>
              </a:rPr>
              <a:t>类继承的构造函数</a:t>
            </a:r>
            <a:endParaRPr lang="en-US" altLang="zh-CN" sz="1800" b="1" dirty="0" smtClean="0">
              <a:solidFill>
                <a:srgbClr val="FF0000"/>
              </a:solidFill>
            </a:endParaRPr>
          </a:p>
          <a:p>
            <a:pPr>
              <a:lnSpc>
                <a:spcPts val="2880"/>
              </a:lnSpc>
              <a:spcBef>
                <a:spcPts val="0"/>
              </a:spcBef>
            </a:pPr>
            <a:r>
              <a:rPr lang="zh-CN" altLang="en-US" sz="1800" dirty="0" smtClean="0"/>
              <a:t>调用基类构造，是</a:t>
            </a:r>
            <a:r>
              <a:rPr lang="en-US" altLang="zh-CN" sz="1800" dirty="0" smtClean="0"/>
              <a:t>Student，</a:t>
            </a:r>
            <a:r>
              <a:rPr lang="zh-CN" altLang="en-US" sz="1800" dirty="0" smtClean="0"/>
              <a:t>表示是基类的构造函数</a:t>
            </a:r>
            <a:endParaRPr lang="en-US" altLang="zh-CN" sz="1800" dirty="0" smtClean="0"/>
          </a:p>
          <a:p>
            <a:pPr>
              <a:lnSpc>
                <a:spcPts val="2880"/>
              </a:lnSpc>
              <a:spcBef>
                <a:spcPts val="0"/>
              </a:spcBef>
            </a:pPr>
            <a:r>
              <a:rPr lang="zh-CN" altLang="en-US" sz="1800" dirty="0" smtClean="0"/>
              <a:t>对象成员的构造，是</a:t>
            </a:r>
            <a:r>
              <a:rPr lang="en-US" altLang="zh-CN" sz="1800" dirty="0" smtClean="0"/>
              <a:t>advisor，</a:t>
            </a:r>
            <a:r>
              <a:rPr lang="zh-CN" altLang="en-US" sz="1800" dirty="0" smtClean="0"/>
              <a:t>是指对象成员</a:t>
            </a:r>
            <a:r>
              <a:rPr lang="en-US" altLang="zh-CN" sz="1800" dirty="0" smtClean="0"/>
              <a:t>advisor</a:t>
            </a:r>
            <a:r>
              <a:rPr lang="zh-CN" altLang="en-US" sz="1800" dirty="0" smtClean="0"/>
              <a:t>这个名称</a:t>
            </a:r>
            <a:endParaRPr lang="en-US" altLang="zh-CN" sz="1800" dirty="0" smtClean="0"/>
          </a:p>
          <a:p>
            <a:pPr>
              <a:lnSpc>
                <a:spcPts val="2880"/>
              </a:lnSpc>
              <a:spcBef>
                <a:spcPts val="0"/>
              </a:spcBef>
            </a:pPr>
            <a:r>
              <a:rPr lang="zh-CN" altLang="en-US" sz="1800" dirty="0" smtClean="0"/>
              <a:t>尽管构造函数带默认值，但在派生类仍然要写全</a:t>
            </a:r>
            <a:endParaRPr lang="en-US" altLang="zh-CN" sz="1800" dirty="0" smtClean="0"/>
          </a:p>
          <a:p>
            <a:pPr>
              <a:lnSpc>
                <a:spcPts val="2000"/>
              </a:lnSpc>
              <a:spcBef>
                <a:spcPts val="0"/>
              </a:spcBef>
              <a:buNone/>
            </a:pPr>
            <a:endParaRPr lang="en-US" altLang="zh-CN" sz="1400" dirty="0" smtClean="0"/>
          </a:p>
          <a:p>
            <a:pPr>
              <a:lnSpc>
                <a:spcPts val="2880"/>
              </a:lnSpc>
              <a:spcBef>
                <a:spcPts val="0"/>
              </a:spcBef>
              <a:buNone/>
            </a:pPr>
            <a:endParaRPr lang="en-US" altLang="zh-CN" sz="1800" dirty="0" smtClean="0"/>
          </a:p>
          <a:p>
            <a:pPr>
              <a:lnSpc>
                <a:spcPts val="2880"/>
              </a:lnSpc>
              <a:spcBef>
                <a:spcPts val="0"/>
              </a:spcBef>
              <a:buNone/>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继承的构造与析构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28</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2714620"/>
            <a:ext cx="3688880" cy="364333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286248" y="2786058"/>
            <a:ext cx="4714908" cy="36111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28628"/>
          </a:xfrm>
        </p:spPr>
        <p:txBody>
          <a:bodyPr/>
          <a:lstStyle/>
          <a:p>
            <a:pPr>
              <a:lnSpc>
                <a:spcPts val="2880"/>
              </a:lnSpc>
              <a:spcBef>
                <a:spcPts val="0"/>
              </a:spcBef>
            </a:pPr>
            <a:r>
              <a:rPr lang="zh-CN" altLang="en-US" sz="1800" dirty="0" smtClean="0"/>
              <a:t>示例，课本</a:t>
            </a:r>
            <a:r>
              <a:rPr lang="en-US" altLang="zh-CN" sz="1800" dirty="0" smtClean="0"/>
              <a:t>P353</a:t>
            </a:r>
          </a:p>
          <a:p>
            <a:pPr>
              <a:lnSpc>
                <a:spcPts val="2880"/>
              </a:lnSpc>
              <a:spcBef>
                <a:spcPts val="0"/>
              </a:spcBef>
            </a:pPr>
            <a:r>
              <a:rPr lang="zh-CN" altLang="en-US" sz="1800" dirty="0" smtClean="0"/>
              <a:t>要避免</a:t>
            </a:r>
            <a:r>
              <a:rPr lang="en-US" altLang="zh-CN" sz="1800" dirty="0" smtClean="0"/>
              <a:t>error，</a:t>
            </a:r>
            <a:r>
              <a:rPr lang="zh-CN" altLang="en-US" sz="1800" dirty="0" smtClean="0"/>
              <a:t>要注意参数类型的对应</a:t>
            </a:r>
            <a:endParaRPr lang="en-US" altLang="zh-CN" sz="1800" dirty="0" smtClean="0"/>
          </a:p>
          <a:p>
            <a:pPr>
              <a:lnSpc>
                <a:spcPts val="2000"/>
              </a:lnSpc>
              <a:spcBef>
                <a:spcPts val="0"/>
              </a:spcBef>
              <a:buNone/>
            </a:pPr>
            <a:endParaRPr lang="en-US" altLang="zh-CN" sz="1400" dirty="0" smtClean="0"/>
          </a:p>
          <a:p>
            <a:pPr>
              <a:lnSpc>
                <a:spcPts val="2880"/>
              </a:lnSpc>
              <a:spcBef>
                <a:spcPts val="0"/>
              </a:spcBef>
              <a:buNone/>
            </a:pPr>
            <a:endParaRPr lang="en-US" altLang="zh-CN" sz="1800" dirty="0" smtClean="0"/>
          </a:p>
          <a:p>
            <a:pPr>
              <a:lnSpc>
                <a:spcPts val="2880"/>
              </a:lnSpc>
              <a:spcBef>
                <a:spcPts val="0"/>
              </a:spcBef>
              <a:buNone/>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继承的构造与析构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29</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2071678"/>
            <a:ext cx="3616549" cy="35719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3610303" y="2357430"/>
            <a:ext cx="5533697"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lnSpc>
                <a:spcPts val="2880"/>
              </a:lnSpc>
              <a:spcBef>
                <a:spcPts val="0"/>
              </a:spcBef>
            </a:pPr>
            <a:r>
              <a:rPr lang="zh-CN" altLang="en-US" sz="2000" b="1" dirty="0">
                <a:solidFill>
                  <a:srgbClr val="FF0000"/>
                </a:solidFill>
              </a:rPr>
              <a:t>静态</a:t>
            </a:r>
            <a:r>
              <a:rPr lang="zh-CN" altLang="en-US" sz="2000" b="1" dirty="0" smtClean="0">
                <a:solidFill>
                  <a:srgbClr val="FF0000"/>
                </a:solidFill>
              </a:rPr>
              <a:t>成员</a:t>
            </a:r>
            <a:endParaRPr lang="en-US" altLang="zh-CN" sz="2000" b="1" dirty="0" smtClean="0">
              <a:solidFill>
                <a:srgbClr val="FF0000"/>
              </a:solidFill>
            </a:endParaRPr>
          </a:p>
          <a:p>
            <a:pPr lvl="1">
              <a:lnSpc>
                <a:spcPts val="2880"/>
              </a:lnSpc>
              <a:spcBef>
                <a:spcPts val="0"/>
              </a:spcBef>
            </a:pPr>
            <a:r>
              <a:rPr lang="en-US" altLang="zh-CN" b="1" dirty="0" smtClean="0">
                <a:solidFill>
                  <a:srgbClr val="FF0000"/>
                </a:solidFill>
              </a:rPr>
              <a:t>static</a:t>
            </a:r>
            <a:r>
              <a:rPr lang="zh-CN" altLang="en-US" b="1" dirty="0" smtClean="0">
                <a:solidFill>
                  <a:srgbClr val="FF0000"/>
                </a:solidFill>
              </a:rPr>
              <a:t>关键字的用法</a:t>
            </a:r>
            <a:endParaRPr lang="en-US" altLang="zh-CN" b="1" dirty="0">
              <a:solidFill>
                <a:srgbClr val="FF0000"/>
              </a:solidFill>
            </a:endParaRPr>
          </a:p>
          <a:p>
            <a:pPr lvl="1"/>
            <a:r>
              <a:rPr lang="zh-CN" altLang="en-US" b="1" dirty="0" smtClean="0">
                <a:solidFill>
                  <a:srgbClr val="FF0000"/>
                </a:solidFill>
              </a:rPr>
              <a:t>静态</a:t>
            </a:r>
            <a:r>
              <a:rPr lang="zh-CN" altLang="en-US" b="1" dirty="0">
                <a:solidFill>
                  <a:srgbClr val="FF0000"/>
                </a:solidFill>
              </a:rPr>
              <a:t>数据</a:t>
            </a:r>
            <a:r>
              <a:rPr lang="zh-CN" altLang="en-US" b="1" dirty="0" smtClean="0">
                <a:solidFill>
                  <a:srgbClr val="FF0000"/>
                </a:solidFill>
              </a:rPr>
              <a:t>成员的初始化语句</a:t>
            </a:r>
            <a:endParaRPr lang="en-US" altLang="zh-CN" b="1" dirty="0">
              <a:solidFill>
                <a:srgbClr val="FF0000"/>
              </a:solidFill>
            </a:endParaRPr>
          </a:p>
          <a:p>
            <a:pPr lvl="1">
              <a:lnSpc>
                <a:spcPts val="2880"/>
              </a:lnSpc>
              <a:spcBef>
                <a:spcPts val="0"/>
              </a:spcBef>
            </a:pPr>
            <a:r>
              <a:rPr lang="zh-CN" altLang="en-US" b="1" dirty="0" smtClean="0">
                <a:solidFill>
                  <a:srgbClr val="FF0000"/>
                </a:solidFill>
              </a:rPr>
              <a:t>静态</a:t>
            </a:r>
            <a:r>
              <a:rPr lang="zh-CN" altLang="en-US" b="1" dirty="0">
                <a:solidFill>
                  <a:srgbClr val="FF0000"/>
                </a:solidFill>
              </a:rPr>
              <a:t>成员</a:t>
            </a:r>
            <a:r>
              <a:rPr lang="zh-CN" altLang="en-US" b="1" dirty="0" smtClean="0">
                <a:solidFill>
                  <a:srgbClr val="FF0000"/>
                </a:solidFill>
              </a:rPr>
              <a:t>函数的调用</a:t>
            </a:r>
            <a:endParaRPr lang="en-US" altLang="zh-CN" b="1" dirty="0" smtClean="0">
              <a:solidFill>
                <a:srgbClr val="FF0000"/>
              </a:solidFill>
            </a:endParaRPr>
          </a:p>
          <a:p>
            <a:pPr lvl="1">
              <a:lnSpc>
                <a:spcPts val="2880"/>
              </a:lnSpc>
              <a:spcBef>
                <a:spcPts val="0"/>
              </a:spcBef>
            </a:pPr>
            <a:r>
              <a:rPr lang="zh-CN" altLang="en-US" b="1" dirty="0" smtClean="0">
                <a:solidFill>
                  <a:srgbClr val="FF0000"/>
                </a:solidFill>
              </a:rPr>
              <a:t>静态数据成员的调用</a:t>
            </a:r>
            <a:endParaRPr lang="en-US" altLang="zh-CN" sz="1600" b="1" dirty="0" smtClean="0">
              <a:solidFill>
                <a:srgbClr val="FF0000"/>
              </a:solidFill>
            </a:endParaRPr>
          </a:p>
          <a:p>
            <a:pPr>
              <a:lnSpc>
                <a:spcPts val="2880"/>
              </a:lnSpc>
              <a:spcBef>
                <a:spcPts val="0"/>
              </a:spcBef>
            </a:pPr>
            <a:r>
              <a:rPr lang="zh-CN" altLang="en-US" sz="2000" b="1" dirty="0" smtClean="0">
                <a:solidFill>
                  <a:srgbClr val="FF0000"/>
                </a:solidFill>
              </a:rPr>
              <a:t>友元</a:t>
            </a:r>
            <a:endParaRPr lang="en-US" altLang="zh-CN" sz="2000" b="1" dirty="0" smtClean="0">
              <a:solidFill>
                <a:srgbClr val="FF0000"/>
              </a:solidFill>
            </a:endParaRPr>
          </a:p>
          <a:p>
            <a:pPr lvl="1">
              <a:lnSpc>
                <a:spcPts val="2880"/>
              </a:lnSpc>
              <a:spcBef>
                <a:spcPts val="0"/>
              </a:spcBef>
            </a:pPr>
            <a:r>
              <a:rPr lang="en-US" altLang="zh-CN" b="1" dirty="0" smtClean="0">
                <a:solidFill>
                  <a:srgbClr val="FF0000"/>
                </a:solidFill>
              </a:rPr>
              <a:t>friend</a:t>
            </a:r>
            <a:r>
              <a:rPr lang="zh-CN" altLang="en-US" b="1" dirty="0" smtClean="0">
                <a:solidFill>
                  <a:srgbClr val="FF0000"/>
                </a:solidFill>
              </a:rPr>
              <a:t>关键字的用法</a:t>
            </a:r>
            <a:endParaRPr lang="en-US" altLang="zh-CN" b="1" dirty="0" smtClean="0">
              <a:solidFill>
                <a:srgbClr val="FF0000"/>
              </a:solidFill>
            </a:endParaRPr>
          </a:p>
          <a:p>
            <a:pPr lvl="1">
              <a:lnSpc>
                <a:spcPts val="2880"/>
              </a:lnSpc>
              <a:spcBef>
                <a:spcPts val="0"/>
              </a:spcBef>
            </a:pPr>
            <a:r>
              <a:rPr lang="zh-CN" altLang="en-US" b="1" dirty="0" smtClean="0">
                <a:solidFill>
                  <a:srgbClr val="FF0000"/>
                </a:solidFill>
              </a:rPr>
              <a:t>以全局函数作为友元，函数参数一般是友元类对象引用</a:t>
            </a:r>
            <a:endParaRPr lang="en-US" altLang="zh-CN" b="1" dirty="0">
              <a:solidFill>
                <a:srgbClr val="FF0000"/>
              </a:solidFill>
            </a:endParaRPr>
          </a:p>
          <a:p>
            <a:pPr lvl="1">
              <a:buNone/>
            </a:pPr>
            <a:endParaRPr lang="en-US" altLang="zh-CN" sz="2400" dirty="0"/>
          </a:p>
        </p:txBody>
      </p:sp>
      <p:sp>
        <p:nvSpPr>
          <p:cNvPr id="3" name="标题 2"/>
          <p:cNvSpPr>
            <a:spLocks noGrp="1"/>
          </p:cNvSpPr>
          <p:nvPr>
            <p:ph type="title"/>
          </p:nvPr>
        </p:nvSpPr>
        <p:spPr>
          <a:xfrm>
            <a:off x="457200" y="274638"/>
            <a:ext cx="8229600" cy="868346"/>
          </a:xfrm>
        </p:spPr>
        <p:txBody>
          <a:bodyPr>
            <a:normAutofit/>
          </a:bodyPr>
          <a:lstStyle/>
          <a:p>
            <a:r>
              <a:rPr lang="zh-CN" altLang="en-US" dirty="0">
                <a:solidFill>
                  <a:srgbClr val="FF0000"/>
                </a:solidFill>
              </a:rPr>
              <a:t>上</a:t>
            </a:r>
            <a:r>
              <a:rPr lang="zh-CN" altLang="en-US" dirty="0" smtClean="0">
                <a:solidFill>
                  <a:srgbClr val="FF0000"/>
                </a:solidFill>
              </a:rPr>
              <a:t>节编程知识点</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zh-CN" altLang="en-US" sz="1800" dirty="0" smtClean="0"/>
              <a:t>最高成绩，用静态成员方法求一组学生成绩的最大值和学号</a:t>
            </a:r>
            <a:endParaRPr lang="en-US" altLang="zh-CN" sz="1800" dirty="0" smtClean="0"/>
          </a:p>
          <a:p>
            <a:pPr lvl="1"/>
            <a:r>
              <a:rPr lang="zh-CN" altLang="en-US" sz="1800" dirty="0" smtClean="0">
                <a:solidFill>
                  <a:srgbClr val="FF0000"/>
                </a:solidFill>
              </a:rPr>
              <a:t>类的静态成员定义已给出</a:t>
            </a:r>
            <a:endParaRPr lang="en-US" altLang="zh-CN" sz="1800" dirty="0" smtClean="0">
              <a:solidFill>
                <a:srgbClr val="FF0000"/>
              </a:solidFill>
            </a:endParaRPr>
          </a:p>
          <a:p>
            <a:pPr lvl="1"/>
            <a:r>
              <a:rPr lang="zh-CN" altLang="en-US" sz="1800" dirty="0" smtClean="0">
                <a:solidFill>
                  <a:srgbClr val="FF0000"/>
                </a:solidFill>
              </a:rPr>
              <a:t>静态成员的调用</a:t>
            </a:r>
          </a:p>
          <a:p>
            <a:pPr>
              <a:spcBef>
                <a:spcPts val="0"/>
              </a:spcBef>
              <a:buNone/>
            </a:pPr>
            <a:endParaRPr lang="zh-CN" altLang="en-US" sz="1800" dirty="0" smtClean="0"/>
          </a:p>
          <a:p>
            <a:pPr>
              <a:buNone/>
            </a:pPr>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 y="1857364"/>
            <a:ext cx="4048153" cy="48577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14876" y="1928802"/>
            <a:ext cx="4238338" cy="4429132"/>
          </a:xfrm>
          <a:prstGeom prst="rect">
            <a:avLst/>
          </a:prstGeom>
          <a:noFill/>
          <a:ln w="9525">
            <a:noFill/>
            <a:miter lim="800000"/>
            <a:headEnd/>
            <a:tailEnd/>
          </a:ln>
          <a:effectLst/>
        </p:spPr>
      </p:pic>
      <p:sp>
        <p:nvSpPr>
          <p:cNvPr id="10" name="矩形 9"/>
          <p:cNvSpPr/>
          <p:nvPr/>
        </p:nvSpPr>
        <p:spPr>
          <a:xfrm>
            <a:off x="357158" y="2714620"/>
            <a:ext cx="2428892" cy="3571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158" y="3929066"/>
            <a:ext cx="3643338" cy="10715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14876" y="1950836"/>
            <a:ext cx="2928958" cy="4286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5643570" y="5214950"/>
            <a:ext cx="278608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572264" y="5643578"/>
            <a:ext cx="221457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zh-CN" altLang="en-US" sz="1800" dirty="0" smtClean="0"/>
              <a:t>定义一个旅店顾客类，用静态成员统计总人数和客人租金</a:t>
            </a:r>
            <a:endParaRPr lang="en-US" altLang="zh-CN" sz="1800" dirty="0" smtClean="0"/>
          </a:p>
          <a:p>
            <a:pPr lvl="1"/>
            <a:r>
              <a:rPr lang="zh-CN" altLang="en-US" sz="1800" dirty="0" smtClean="0">
                <a:solidFill>
                  <a:srgbClr val="FF0000"/>
                </a:solidFill>
              </a:rPr>
              <a:t>类定义已给出</a:t>
            </a:r>
            <a:endParaRPr lang="en-US" altLang="zh-CN" sz="1800" dirty="0" smtClean="0">
              <a:solidFill>
                <a:srgbClr val="FF0000"/>
              </a:solidFill>
            </a:endParaRPr>
          </a:p>
          <a:p>
            <a:pPr lvl="1"/>
            <a:r>
              <a:rPr lang="zh-CN" altLang="en-US" sz="1800" dirty="0" smtClean="0">
                <a:solidFill>
                  <a:srgbClr val="FF0000"/>
                </a:solidFill>
              </a:rPr>
              <a:t>程序难点：判断输入的结束，输出结果格式</a:t>
            </a:r>
          </a:p>
          <a:p>
            <a:pPr lvl="1"/>
            <a:endParaRPr lang="zh-CN" altLang="en-US" sz="1400" dirty="0" smtClean="0"/>
          </a:p>
          <a:p>
            <a:pPr>
              <a:buNone/>
            </a:pPr>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0" y="1643050"/>
            <a:ext cx="3428992" cy="3754529"/>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0" y="5357826"/>
            <a:ext cx="4004141" cy="1500174"/>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5786446" y="2714620"/>
            <a:ext cx="3179253" cy="3214710"/>
          </a:xfrm>
          <a:prstGeom prst="rect">
            <a:avLst/>
          </a:prstGeom>
          <a:noFill/>
          <a:ln w="9525">
            <a:noFill/>
            <a:miter lim="800000"/>
            <a:headEnd/>
            <a:tailEnd/>
          </a:ln>
          <a:effectLst/>
        </p:spPr>
      </p:pic>
      <p:sp>
        <p:nvSpPr>
          <p:cNvPr id="8" name="矩形 7"/>
          <p:cNvSpPr/>
          <p:nvPr/>
        </p:nvSpPr>
        <p:spPr>
          <a:xfrm>
            <a:off x="0" y="4786322"/>
            <a:ext cx="2928926" cy="57150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85720" y="4429132"/>
            <a:ext cx="278608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58016" y="4594042"/>
            <a:ext cx="164307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7158" y="2714620"/>
            <a:ext cx="292895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42910" y="3071810"/>
            <a:ext cx="2286016" cy="3571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 y="1643050"/>
            <a:ext cx="4815461" cy="52149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786182" y="1285860"/>
            <a:ext cx="5202073" cy="1286654"/>
          </a:xfrm>
          <a:prstGeom prst="rect">
            <a:avLst/>
          </a:prstGeom>
          <a:noFill/>
          <a:ln w="9525">
            <a:noFill/>
            <a:miter lim="800000"/>
            <a:headEnd/>
            <a:tailEnd/>
          </a:ln>
          <a:effectLst/>
        </p:spPr>
      </p:pic>
      <p:sp>
        <p:nvSpPr>
          <p:cNvPr id="2" name="内容占位符 1"/>
          <p:cNvSpPr>
            <a:spLocks noGrp="1"/>
          </p:cNvSpPr>
          <p:nvPr>
            <p:ph idx="1"/>
          </p:nvPr>
        </p:nvSpPr>
        <p:spPr>
          <a:xfrm>
            <a:off x="0" y="714356"/>
            <a:ext cx="8715404" cy="714380"/>
          </a:xfrm>
        </p:spPr>
        <p:txBody>
          <a:bodyPr/>
          <a:lstStyle/>
          <a:p>
            <a:r>
              <a:rPr lang="zh-CN" altLang="en-US" sz="1800" dirty="0" smtClean="0"/>
              <a:t>定义一个账户类，用静态成员和友元方法实现存取款功能和结息</a:t>
            </a:r>
          </a:p>
          <a:p>
            <a:pPr lvl="1"/>
            <a:r>
              <a:rPr lang="zh-CN" altLang="en-US" sz="1800" b="1" dirty="0" smtClean="0">
                <a:solidFill>
                  <a:srgbClr val="FF0000"/>
                </a:solidFill>
              </a:rPr>
              <a:t>程序难点：根据题目要求增加无参构造、</a:t>
            </a:r>
            <a:r>
              <a:rPr lang="en-US" altLang="zh-CN" sz="1800" b="1" dirty="0" smtClean="0">
                <a:solidFill>
                  <a:srgbClr val="FF0000"/>
                </a:solidFill>
              </a:rPr>
              <a:t>set</a:t>
            </a:r>
            <a:r>
              <a:rPr lang="zh-CN" altLang="en-US" sz="1800" b="1" dirty="0" smtClean="0">
                <a:solidFill>
                  <a:srgbClr val="FF0000"/>
                </a:solidFill>
              </a:rPr>
              <a:t>方法，构造函数包含</a:t>
            </a:r>
            <a:r>
              <a:rPr lang="en-US" altLang="zh-CN" sz="1800" b="1" dirty="0" smtClean="0">
                <a:solidFill>
                  <a:srgbClr val="FF0000"/>
                </a:solidFill>
              </a:rPr>
              <a:t>count++</a:t>
            </a:r>
            <a:endParaRPr lang="zh-CN" altLang="en-US" sz="1800" dirty="0" smtClean="0"/>
          </a:p>
          <a:p>
            <a:pPr>
              <a:buNone/>
            </a:pPr>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6</a:t>
            </a:fld>
            <a:endParaRPr lang="zh-CN" altLang="en-US" dirty="0"/>
          </a:p>
        </p:txBody>
      </p:sp>
      <p:pic>
        <p:nvPicPr>
          <p:cNvPr id="3076" name="Picture 4"/>
          <p:cNvPicPr>
            <a:picLocks noChangeAspect="1" noChangeArrowheads="1"/>
          </p:cNvPicPr>
          <p:nvPr/>
        </p:nvPicPr>
        <p:blipFill>
          <a:blip r:embed="rId4"/>
          <a:srcRect/>
          <a:stretch>
            <a:fillRect/>
          </a:stretch>
        </p:blipFill>
        <p:spPr bwMode="auto">
          <a:xfrm>
            <a:off x="5572132" y="2317667"/>
            <a:ext cx="3571868" cy="4540334"/>
          </a:xfrm>
          <a:prstGeom prst="rect">
            <a:avLst/>
          </a:prstGeom>
          <a:noFill/>
          <a:ln w="9525">
            <a:noFill/>
            <a:miter lim="800000"/>
            <a:headEnd/>
            <a:tailEnd/>
          </a:ln>
          <a:effectLst/>
        </p:spPr>
      </p:pic>
      <p:sp>
        <p:nvSpPr>
          <p:cNvPr id="11" name="矩形 10"/>
          <p:cNvSpPr/>
          <p:nvPr/>
        </p:nvSpPr>
        <p:spPr>
          <a:xfrm>
            <a:off x="142844" y="4429132"/>
            <a:ext cx="4643470" cy="5000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85720" y="5286388"/>
            <a:ext cx="292895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06" y="857232"/>
            <a:ext cx="8286808" cy="857256"/>
          </a:xfrm>
        </p:spPr>
        <p:txBody>
          <a:bodyPr/>
          <a:lstStyle/>
          <a:p>
            <a:r>
              <a:rPr lang="zh-CN" altLang="en-US" sz="1800" dirty="0" smtClean="0"/>
              <a:t>定义一个复数类，用友元方法实现复数加减法和复数的输出。</a:t>
            </a:r>
            <a:endParaRPr lang="en-US" altLang="zh-CN" sz="1800" dirty="0" smtClean="0"/>
          </a:p>
          <a:p>
            <a:pPr lvl="1"/>
            <a:r>
              <a:rPr lang="zh-CN" altLang="en-US" sz="1800" b="1" dirty="0" smtClean="0">
                <a:solidFill>
                  <a:srgbClr val="FF0000"/>
                </a:solidFill>
              </a:rPr>
              <a:t>程序难点：是连续运算，友元函数返回值是类对象</a:t>
            </a:r>
          </a:p>
          <a:p>
            <a:pPr>
              <a:spcBef>
                <a:spcPts val="0"/>
              </a:spcBef>
              <a:buNone/>
            </a:pPr>
            <a:endParaRPr lang="zh-CN" altLang="en-US" sz="1800" dirty="0" smtClean="0"/>
          </a:p>
          <a:p>
            <a:pPr>
              <a:buNone/>
            </a:pPr>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1714488"/>
            <a:ext cx="4877091" cy="214314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3857628"/>
            <a:ext cx="4714876" cy="2805351"/>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572132" y="2214554"/>
            <a:ext cx="3429024" cy="3885404"/>
          </a:xfrm>
          <a:prstGeom prst="rect">
            <a:avLst/>
          </a:prstGeom>
          <a:noFill/>
          <a:ln w="9525">
            <a:noFill/>
            <a:miter lim="800000"/>
            <a:headEnd/>
            <a:tailEnd/>
          </a:ln>
          <a:effectLst/>
        </p:spPr>
      </p:pic>
      <p:sp>
        <p:nvSpPr>
          <p:cNvPr id="8" name="矩形 7"/>
          <p:cNvSpPr/>
          <p:nvPr/>
        </p:nvSpPr>
        <p:spPr>
          <a:xfrm>
            <a:off x="214282" y="3071810"/>
            <a:ext cx="4643470" cy="57150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158" y="4143380"/>
            <a:ext cx="2428892" cy="7143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858016" y="4643446"/>
            <a:ext cx="1928826"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继承概念</a:t>
            </a:r>
            <a:endParaRPr lang="en-US" altLang="zh-CN" dirty="0" smtClean="0"/>
          </a:p>
          <a:p>
            <a:pPr marL="566737" indent="-457200">
              <a:buClr>
                <a:srgbClr val="FF0000"/>
              </a:buClr>
              <a:buSzPct val="100000"/>
              <a:buFont typeface="+mj-lt"/>
              <a:buAutoNum type="arabicPeriod"/>
            </a:pPr>
            <a:r>
              <a:rPr lang="zh-CN" altLang="en-US" dirty="0" smtClean="0"/>
              <a:t>派生类</a:t>
            </a:r>
            <a:endParaRPr lang="en-US" altLang="zh-CN" dirty="0" smtClean="0"/>
          </a:p>
          <a:p>
            <a:pPr marL="566737" indent="-457200">
              <a:buClr>
                <a:srgbClr val="FF0000"/>
              </a:buClr>
              <a:buSzPct val="100000"/>
              <a:buFont typeface="+mj-lt"/>
              <a:buAutoNum type="arabicPeriod"/>
            </a:pPr>
            <a:r>
              <a:rPr lang="zh-CN" altLang="en-US" dirty="0" smtClean="0"/>
              <a:t>继承的访问控制</a:t>
            </a:r>
            <a:endParaRPr lang="en-US" altLang="zh-CN" dirty="0" smtClean="0"/>
          </a:p>
          <a:p>
            <a:pPr marL="566737" indent="-457200">
              <a:buClr>
                <a:srgbClr val="FF0000"/>
              </a:buClr>
              <a:buSzPct val="100000"/>
              <a:buFont typeface="+mj-lt"/>
              <a:buAutoNum type="arabicPeriod"/>
            </a:pPr>
            <a:r>
              <a:rPr lang="zh-CN" altLang="en-US" dirty="0" smtClean="0"/>
              <a:t>继承的构造与析构</a:t>
            </a:r>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面向对象的四大特征：抽象、封装、继承、多态</a:t>
            </a:r>
            <a:endParaRPr lang="en-US" altLang="zh-CN" sz="2000" dirty="0" smtClean="0">
              <a:latin typeface="+mn-ea"/>
              <a:cs typeface="Times New Roman" pitchFamily="18" charset="0"/>
            </a:endParaRPr>
          </a:p>
          <a:p>
            <a:pPr>
              <a:lnSpc>
                <a:spcPts val="2880"/>
              </a:lnSpc>
              <a:spcBef>
                <a:spcPts val="0"/>
              </a:spcBef>
            </a:pPr>
            <a:r>
              <a:rPr lang="zh-CN" altLang="en-US" sz="2000" dirty="0" smtClean="0"/>
              <a:t>封装的优点</a:t>
            </a:r>
            <a:endParaRPr lang="en-US" altLang="zh-CN" sz="2000" dirty="0" smtClean="0"/>
          </a:p>
          <a:p>
            <a:pPr lvl="1">
              <a:lnSpc>
                <a:spcPts val="2880"/>
              </a:lnSpc>
              <a:spcBef>
                <a:spcPts val="0"/>
              </a:spcBef>
            </a:pPr>
            <a:r>
              <a:rPr lang="zh-CN" altLang="en-US" dirty="0" smtClean="0"/>
              <a:t>类将表示状态的数据和作用在数据上的行为有机地组合在一起</a:t>
            </a:r>
          </a:p>
          <a:p>
            <a:pPr lvl="1">
              <a:lnSpc>
                <a:spcPts val="2880"/>
              </a:lnSpc>
              <a:spcBef>
                <a:spcPts val="0"/>
              </a:spcBef>
            </a:pPr>
            <a:r>
              <a:rPr lang="zh-CN" altLang="en-US" dirty="0" smtClean="0"/>
              <a:t>类可以实现对内部组成细节的信息隐藏</a:t>
            </a:r>
          </a:p>
          <a:p>
            <a:pPr lvl="1">
              <a:lnSpc>
                <a:spcPts val="2880"/>
              </a:lnSpc>
              <a:spcBef>
                <a:spcPts val="0"/>
              </a:spcBef>
            </a:pPr>
            <a:r>
              <a:rPr lang="zh-CN" altLang="en-US" dirty="0" smtClean="0"/>
              <a:t>对象之间的交互只能通过类公开的接口来进行</a:t>
            </a:r>
          </a:p>
          <a:p>
            <a:pPr lvl="1">
              <a:lnSpc>
                <a:spcPts val="2880"/>
              </a:lnSpc>
              <a:spcBef>
                <a:spcPts val="0"/>
              </a:spcBef>
            </a:pPr>
            <a:r>
              <a:rPr lang="zh-CN" altLang="en-US" dirty="0" smtClean="0"/>
              <a:t>保持内聚性的同时 对类与类间的耦合进行控制</a:t>
            </a:r>
          </a:p>
          <a:p>
            <a:pPr lvl="1">
              <a:lnSpc>
                <a:spcPts val="2880"/>
              </a:lnSpc>
              <a:spcBef>
                <a:spcPts val="0"/>
              </a:spcBef>
            </a:pPr>
            <a:r>
              <a:rPr lang="zh-CN" altLang="en-US" dirty="0" smtClean="0"/>
              <a:t>提高了可重用性和可维护性</a:t>
            </a:r>
          </a:p>
          <a:p>
            <a:pPr lvl="1">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继承概念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3581</TotalTime>
  <Words>2065</Words>
  <Application>Microsoft Office PowerPoint</Application>
  <PresentationFormat>全屏显示(4:3)</PresentationFormat>
  <Paragraphs>213</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聚合</vt:lpstr>
      <vt:lpstr>面向对象程序设计</vt:lpstr>
      <vt:lpstr>上节复习</vt:lpstr>
      <vt:lpstr>上节编程知识点</vt:lpstr>
      <vt:lpstr>程序讲解</vt:lpstr>
      <vt:lpstr>程序讲解</vt:lpstr>
      <vt:lpstr>程序讲解</vt:lpstr>
      <vt:lpstr>程序讲解</vt:lpstr>
      <vt:lpstr>本章主要内容</vt:lpstr>
      <vt:lpstr>1.继承概念</vt:lpstr>
      <vt:lpstr>1.继承概念</vt:lpstr>
      <vt:lpstr>1.继承概念</vt:lpstr>
      <vt:lpstr>1.继承概念</vt:lpstr>
      <vt:lpstr>1.继承概念</vt:lpstr>
      <vt:lpstr>1.继承概念</vt:lpstr>
      <vt:lpstr>1.继承概念</vt:lpstr>
      <vt:lpstr>1.继承概念</vt:lpstr>
      <vt:lpstr>2.派生类</vt:lpstr>
      <vt:lpstr>2.单继承与派生类</vt:lpstr>
      <vt:lpstr>2.派生类</vt:lpstr>
      <vt:lpstr>2.派生类</vt:lpstr>
      <vt:lpstr>2.单继承与派生类</vt:lpstr>
      <vt:lpstr>3.继承的构造与析构</vt:lpstr>
      <vt:lpstr>3.继承的构造与析构</vt:lpstr>
      <vt:lpstr>3.继承的构造与析构</vt:lpstr>
      <vt:lpstr>3.继承的构造与析构</vt:lpstr>
      <vt:lpstr>3.继承的构造与析构</vt:lpstr>
      <vt:lpstr>3.继承的构造与析构</vt:lpstr>
      <vt:lpstr>3.继承的构造与析构</vt:lpstr>
      <vt:lpstr>3.继承的构造与析构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Chinese User</cp:lastModifiedBy>
  <cp:revision>534</cp:revision>
  <dcterms:created xsi:type="dcterms:W3CDTF">2015-01-19T08:02:15Z</dcterms:created>
  <dcterms:modified xsi:type="dcterms:W3CDTF">2018-04-25T10:02:41Z</dcterms:modified>
</cp:coreProperties>
</file>