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9"/>
  </p:notesMasterIdLst>
  <p:handoutMasterIdLst>
    <p:handoutMasterId r:id="rId20"/>
  </p:handoutMasterIdLst>
  <p:sldIdLst>
    <p:sldId id="256" r:id="rId2"/>
    <p:sldId id="665" r:id="rId3"/>
    <p:sldId id="702" r:id="rId4"/>
    <p:sldId id="675" r:id="rId5"/>
    <p:sldId id="691" r:id="rId6"/>
    <p:sldId id="676" r:id="rId7"/>
    <p:sldId id="696" r:id="rId8"/>
    <p:sldId id="681" r:id="rId9"/>
    <p:sldId id="683" r:id="rId10"/>
    <p:sldId id="682" r:id="rId11"/>
    <p:sldId id="677" r:id="rId12"/>
    <p:sldId id="686" r:id="rId13"/>
    <p:sldId id="704" r:id="rId14"/>
    <p:sldId id="687" r:id="rId15"/>
    <p:sldId id="707" r:id="rId16"/>
    <p:sldId id="705" r:id="rId17"/>
    <p:sldId id="708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90" autoAdjust="0"/>
    <p:restoredTop sz="94660"/>
  </p:normalViewPr>
  <p:slideViewPr>
    <p:cSldViewPr>
      <p:cViewPr varScale="1">
        <p:scale>
          <a:sx n="108" d="100"/>
          <a:sy n="108" d="100"/>
        </p:scale>
        <p:origin x="-19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40B6B-78AE-4017-B7E7-CC67B38BADDC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9072E-8C30-4346-B477-D812B115D3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CF08B-64EE-48BE-B0BA-D219D27F4B30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EB867-7509-4723-9538-9D475DF7F6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802FB08-2637-4CF6-AD74-C07441CFA7C0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70B242F-C22E-4D80-AB00-A977E93DF3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28E2B-3710-4EF4-AD09-B19F395B998A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3D130-6308-4B60-BBB9-EB1083D292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81D58-4F79-4953-AF5F-6691901059F3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1D1BB-5AC8-407A-8769-279EE34412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4A2116-F5B9-497E-AA07-F410CB2728DA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225276-B3E6-49CC-9263-AF43A9AFE5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12770D-696A-473C-B529-8B5F2D8ED26E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590A9B-DCE3-4E93-AD74-84DA078ACD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312E4B-101C-47E1-95B7-7C58E32A2F05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6A20B3-D9A0-41F8-8A02-F68E9C58F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8D4554-7E5F-4CEB-94C4-2EFB8084A2FF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CC6EFD-604C-4D56-8EB0-1A6F2A97AA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ECCC1-36BB-44E1-9AD8-06E049E4C9DB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6996D-3AFF-4A3A-B8D2-6E8C3CF496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91B5A6-B3C5-473D-9B4E-D2B5064AD3D0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89CD4B-988C-4FC3-8655-DF6A3C7668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55E8970-D81A-4845-B363-F1F3C3089575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BF92EA9-3D29-43C7-A249-8CB1893758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28596" y="1214422"/>
            <a:ext cx="82296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81E30BA-3C34-4183-A909-4D733F30C1A1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6A43F19-69B5-4382-A06C-E34D724156A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55" r:id="rId2"/>
    <p:sldLayoutId id="2147483960" r:id="rId3"/>
    <p:sldLayoutId id="2147483961" r:id="rId4"/>
    <p:sldLayoutId id="2147483962" r:id="rId5"/>
    <p:sldLayoutId id="2147483963" r:id="rId6"/>
    <p:sldLayoutId id="2147483956" r:id="rId7"/>
    <p:sldLayoutId id="2147483964" r:id="rId8"/>
    <p:sldLayoutId id="2147483965" r:id="rId9"/>
    <p:sldLayoutId id="2147483957" r:id="rId10"/>
    <p:sldLayoutId id="214748395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182976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面向对象程序设计</a:t>
            </a:r>
            <a:endParaRPr lang="zh-CN" altLang="en-US" dirty="0"/>
          </a:p>
        </p:txBody>
      </p:sp>
      <p:sp>
        <p:nvSpPr>
          <p:cNvPr id="9219" name="副标题 2"/>
          <p:cNvSpPr>
            <a:spLocks noGrp="1"/>
          </p:cNvSpPr>
          <p:nvPr>
            <p:ph type="subTitle" idx="1"/>
          </p:nvPr>
        </p:nvSpPr>
        <p:spPr>
          <a:xfrm>
            <a:off x="714348" y="3143248"/>
            <a:ext cx="7772400" cy="1200150"/>
          </a:xfrm>
        </p:spPr>
        <p:txBody>
          <a:bodyPr/>
          <a:lstStyle/>
          <a:p>
            <a:pPr marR="0" algn="ctr"/>
            <a:r>
              <a:rPr lang="zh-CN" altLang="en-US" sz="3200" b="1" dirty="0" smtClean="0">
                <a:solidFill>
                  <a:srgbClr val="FF0000"/>
                </a:solidFill>
              </a:rPr>
              <a:t> 阶段一复习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字符串比较的方法，用</a:t>
            </a:r>
            <a:r>
              <a:rPr lang="en-US" altLang="zh-CN" sz="2000" dirty="0" smtClean="0"/>
              <a:t>string</a:t>
            </a:r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sz="16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构造与析构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060848"/>
            <a:ext cx="4716016" cy="4164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04864"/>
            <a:ext cx="4041739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拷贝构造函数是用一个已知的对象是创建另一个对象</a:t>
            </a:r>
            <a:endParaRPr lang="en-US" altLang="zh-CN" sz="20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拷贝构造函数只有一个参数，是同类对象的引用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触发拷贝构造</a:t>
            </a:r>
            <a:r>
              <a:rPr lang="zh-CN" altLang="en-US" sz="1800" dirty="0" smtClean="0"/>
              <a:t>的场景</a:t>
            </a:r>
            <a:endParaRPr lang="en-US" altLang="zh-CN" sz="1800" dirty="0" smtClean="0"/>
          </a:p>
          <a:p>
            <a:pPr lvl="2">
              <a:spcBef>
                <a:spcPts val="0"/>
              </a:spcBef>
            </a:pPr>
            <a:r>
              <a:rPr lang="zh-CN" altLang="en-US" sz="1800" dirty="0" smtClean="0"/>
              <a:t>用一个对象去构造另一个对象</a:t>
            </a:r>
            <a:endParaRPr lang="en-US" altLang="zh-CN" sz="18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d1(1,1,2015);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d2 = d1;</a:t>
            </a:r>
          </a:p>
          <a:p>
            <a:pPr lvl="2">
              <a:spcBef>
                <a:spcPts val="0"/>
              </a:spcBef>
            </a:pPr>
            <a:r>
              <a:rPr lang="zh-CN" altLang="en-US" sz="1800" dirty="0" smtClean="0"/>
              <a:t>对象作为函数参数进行传递</a:t>
            </a:r>
            <a:endParaRPr lang="en-US" altLang="zh-CN" sz="18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1600" dirty="0" smtClean="0"/>
              <a:t>	void </a:t>
            </a:r>
            <a:r>
              <a:rPr lang="en-US" altLang="zh-CN" sz="1600" dirty="0" smtClean="0"/>
              <a:t>fn(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 t1</a:t>
            </a:r>
            <a:r>
              <a:rPr lang="en-US" altLang="zh-CN" sz="1600" dirty="0" smtClean="0"/>
              <a:t>) {………}</a:t>
            </a:r>
            <a:endParaRPr lang="en-US" altLang="zh-CN" sz="16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1600" dirty="0" smtClean="0"/>
              <a:t>	void </a:t>
            </a:r>
            <a:r>
              <a:rPr lang="en-US" altLang="zh-CN" sz="1600" dirty="0" smtClean="0"/>
              <a:t>main()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1600" dirty="0" smtClean="0"/>
              <a:t>	{ 	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d1(1,1,2015</a:t>
            </a:r>
            <a:r>
              <a:rPr lang="en-US" altLang="zh-CN" sz="1600" dirty="0" smtClean="0"/>
              <a:t>);	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smtClean="0"/>
              <a:t>     </a:t>
            </a:r>
            <a:r>
              <a:rPr lang="en-US" altLang="zh-CN" sz="1600" dirty="0" smtClean="0"/>
              <a:t>fn(d1</a:t>
            </a:r>
            <a:r>
              <a:rPr lang="en-US" altLang="zh-CN" sz="1600" dirty="0" smtClean="0"/>
              <a:t>);  }</a:t>
            </a:r>
            <a:endParaRPr lang="en-US" altLang="zh-CN" sz="1800" dirty="0" smtClean="0"/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难点：</a:t>
            </a:r>
            <a:endParaRPr lang="en-US" altLang="zh-CN" sz="20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拷贝构造基本语法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判断</a:t>
            </a:r>
            <a:r>
              <a:rPr lang="zh-CN" altLang="en-US" sz="1800" dirty="0" smtClean="0"/>
              <a:t>何时会触发拷贝构造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何时要用深拷贝</a:t>
            </a:r>
            <a:endParaRPr lang="en-US" sz="16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3.</a:t>
            </a:r>
            <a:r>
              <a:rPr lang="zh-CN" altLang="en-US" sz="3600" dirty="0" smtClean="0"/>
              <a:t>拷贝构造函数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928670"/>
            <a:ext cx="7715304" cy="857256"/>
          </a:xfrm>
        </p:spPr>
        <p:txBody>
          <a:bodyPr/>
          <a:lstStyle/>
          <a:p>
            <a:pPr lvl="1">
              <a:lnSpc>
                <a:spcPts val="288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深</a:t>
            </a:r>
            <a:r>
              <a:rPr lang="zh-CN" altLang="en-US" sz="1800" dirty="0" smtClean="0"/>
              <a:t>拷贝，当类的数据成员是指针就要考虑深拷贝</a:t>
            </a:r>
            <a:endParaRPr lang="en-US" altLang="zh-CN" sz="1800" dirty="0" smtClean="0"/>
          </a:p>
          <a:p>
            <a:pPr lvl="2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深拷贝就是在拷贝构造中加入指针的</a:t>
            </a:r>
            <a:r>
              <a:rPr lang="en-US" altLang="zh-CN" sz="1800" dirty="0" smtClean="0"/>
              <a:t>new</a:t>
            </a:r>
          </a:p>
          <a:p>
            <a:pPr lvl="2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当构造函数有</a:t>
            </a:r>
            <a:r>
              <a:rPr lang="en-US" altLang="zh-CN" sz="1800" dirty="0" smtClean="0"/>
              <a:t>new</a:t>
            </a:r>
            <a:r>
              <a:rPr lang="zh-CN" altLang="en-US" sz="1800" dirty="0" smtClean="0"/>
              <a:t>，而且要写拷贝构造函数，就要考虑深拷贝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sz="16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3.</a:t>
            </a:r>
            <a:r>
              <a:rPr lang="zh-CN" altLang="en-US" sz="3600" dirty="0" smtClean="0"/>
              <a:t>拷贝构造函数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4205" y="2780928"/>
            <a:ext cx="466979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04864"/>
            <a:ext cx="4293622" cy="46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0575" y="1643050"/>
            <a:ext cx="454342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1406" y="857232"/>
            <a:ext cx="8286808" cy="857256"/>
          </a:xfrm>
        </p:spPr>
        <p:txBody>
          <a:bodyPr/>
          <a:lstStyle/>
          <a:p>
            <a:r>
              <a:rPr lang="zh-CN" altLang="en-US" sz="1800" dirty="0" smtClean="0"/>
              <a:t>通过拷贝构造实现手机号码备份</a:t>
            </a:r>
            <a:endParaRPr lang="en-US" altLang="zh-CN" sz="1800" dirty="0" smtClean="0"/>
          </a:p>
          <a:p>
            <a:pPr lvl="1"/>
            <a:r>
              <a:rPr lang="zh-CN" altLang="en-US" sz="1600" dirty="0" smtClean="0">
                <a:solidFill>
                  <a:srgbClr val="FF0000"/>
                </a:solidFill>
              </a:rPr>
              <a:t>程序难点：复合类且数据成员是指针，在拷贝构造中的设置</a:t>
            </a:r>
            <a:endParaRPr lang="zh-CN" altLang="en-US" sz="1800" dirty="0" smtClean="0"/>
          </a:p>
          <a:p>
            <a:pPr>
              <a:buNone/>
            </a:pPr>
            <a:endParaRPr lang="zh-CN" altLang="en-US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24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4857752" y="6500834"/>
            <a:ext cx="1143008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714488"/>
            <a:ext cx="31432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3143250"/>
            <a:ext cx="32099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直接连接符 18"/>
          <p:cNvCxnSpPr/>
          <p:nvPr/>
        </p:nvCxnSpPr>
        <p:spPr>
          <a:xfrm>
            <a:off x="285720" y="2428868"/>
            <a:ext cx="300039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429256" y="3929066"/>
            <a:ext cx="142876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786314" y="5091124"/>
            <a:ext cx="300039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072066" y="5429264"/>
            <a:ext cx="300039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静态成员是同一类的多个对象要共享数据，包括静态数据成员和静态成员函数</a:t>
            </a:r>
            <a:endParaRPr lang="en-US" altLang="zh-CN" sz="20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使用</a:t>
            </a:r>
            <a:r>
              <a:rPr lang="en-US" altLang="zh-CN" sz="1600" dirty="0" smtClean="0"/>
              <a:t>static</a:t>
            </a:r>
            <a:r>
              <a:rPr lang="zh-CN" altLang="en-US" sz="1600" dirty="0" smtClean="0"/>
              <a:t>关键字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静态数据成员至少包括两条语句：定义和初始化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静态成员在类外使用的方法，类名加双冒号加成员名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静态成员函数，处理类本身的静态数据成员，不能访问类的非静态数据成员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altLang="zh-CN" sz="1600" dirty="0" smtClean="0"/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难点：</a:t>
            </a:r>
            <a:endParaRPr lang="en-US" altLang="zh-CN" sz="20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静态</a:t>
            </a:r>
            <a:r>
              <a:rPr lang="zh-CN" altLang="en-US" sz="1600" dirty="0" smtClean="0"/>
              <a:t>数据成员要有类外初始化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静态成员函数的调用带双冒号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sz="16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4.</a:t>
            </a:r>
            <a:r>
              <a:rPr lang="zh-CN" altLang="en-US" sz="3600" dirty="0" smtClean="0"/>
              <a:t>静态</a:t>
            </a:r>
            <a:r>
              <a:rPr lang="zh-CN" altLang="en-US" sz="3600" dirty="0" smtClean="0"/>
              <a:t>成员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714356"/>
            <a:ext cx="8286808" cy="857256"/>
          </a:xfrm>
        </p:spPr>
        <p:txBody>
          <a:bodyPr/>
          <a:lstStyle/>
          <a:p>
            <a:r>
              <a:rPr lang="zh-CN" altLang="en-US" sz="1800" dirty="0" smtClean="0"/>
              <a:t>定义一个旅店顾客类，用静态成员统计总人数和客人租金</a:t>
            </a:r>
            <a:endParaRPr lang="en-US" altLang="zh-CN" sz="1800" dirty="0" smtClean="0"/>
          </a:p>
          <a:p>
            <a:pPr lvl="1"/>
            <a:r>
              <a:rPr lang="zh-CN" altLang="en-US" sz="1800" dirty="0" smtClean="0">
                <a:solidFill>
                  <a:srgbClr val="FF0000"/>
                </a:solidFill>
              </a:rPr>
              <a:t>类定义已给出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 smtClean="0">
                <a:solidFill>
                  <a:srgbClr val="FF0000"/>
                </a:solidFill>
              </a:rPr>
              <a:t>程序难点：判断输入的结束，输出结果格式</a:t>
            </a:r>
          </a:p>
          <a:p>
            <a:pPr lvl="1"/>
            <a:endParaRPr lang="zh-CN" altLang="en-US" sz="1400" dirty="0" smtClean="0"/>
          </a:p>
          <a:p>
            <a:pPr>
              <a:buNone/>
            </a:pPr>
            <a:endParaRPr lang="zh-CN" altLang="en-US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24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43050"/>
            <a:ext cx="3428992" cy="3754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357826"/>
            <a:ext cx="4004141" cy="150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6446" y="2714620"/>
            <a:ext cx="3179253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0" y="4786322"/>
            <a:ext cx="2928926" cy="5715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285720" y="4429132"/>
            <a:ext cx="278608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858016" y="4594042"/>
            <a:ext cx="164307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57158" y="2714620"/>
            <a:ext cx="2928958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42910" y="3071810"/>
            <a:ext cx="2286016" cy="3571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友</a:t>
            </a:r>
            <a:r>
              <a:rPr lang="zh-CN" altLang="en-US" sz="2000" dirty="0" smtClean="0"/>
              <a:t>元是允许某元素作为该类的友元，友元可以访问该类的所有成员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包括公有和私有的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使用关键字</a:t>
            </a:r>
            <a:r>
              <a:rPr lang="en-US" altLang="zh-CN" sz="1600" dirty="0" smtClean="0"/>
              <a:t>friend</a:t>
            </a:r>
            <a:r>
              <a:rPr lang="zh-CN" altLang="en-US" sz="1600" dirty="0" smtClean="0"/>
              <a:t>在类的内部声明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元素本身的定义是完全不受友元的影响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掌握全局函数或类成员函数作为另一个类的友元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掌握函数参数是一个对象引用的用法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altLang="zh-CN" sz="1600" dirty="0" smtClean="0"/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难点：</a:t>
            </a:r>
            <a:endParaRPr lang="en-US" altLang="zh-CN" sz="20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全局函数本身不需要加</a:t>
            </a:r>
            <a:r>
              <a:rPr lang="en-US" altLang="zh-CN" sz="1600" dirty="0" smtClean="0"/>
              <a:t>friend</a:t>
            </a:r>
            <a:r>
              <a:rPr lang="zh-CN" altLang="en-US" sz="1600" dirty="0" smtClean="0"/>
              <a:t>，只是在类内加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sz="16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 友</a:t>
            </a:r>
            <a:r>
              <a:rPr lang="zh-CN" altLang="en-US" sz="3600" dirty="0" smtClean="0"/>
              <a:t>元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643050"/>
            <a:ext cx="4815461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1285860"/>
            <a:ext cx="5202073" cy="1286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714356"/>
            <a:ext cx="8715404" cy="714380"/>
          </a:xfrm>
        </p:spPr>
        <p:txBody>
          <a:bodyPr/>
          <a:lstStyle/>
          <a:p>
            <a:r>
              <a:rPr lang="zh-CN" altLang="en-US" sz="1800" dirty="0" smtClean="0"/>
              <a:t>定义一个账户类，用静态成员和友元方法实现存取款功能和结息</a:t>
            </a:r>
          </a:p>
          <a:p>
            <a:pPr lvl="1"/>
            <a:r>
              <a:rPr lang="zh-CN" altLang="en-US" sz="1800" b="1" dirty="0" smtClean="0">
                <a:solidFill>
                  <a:srgbClr val="FF0000"/>
                </a:solidFill>
              </a:rPr>
              <a:t>程序难点：根据题目要求增加无参构造、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set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方法，构造函数包含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count++</a:t>
            </a:r>
            <a:endParaRPr lang="zh-CN" altLang="en-US" sz="1800" dirty="0" smtClean="0"/>
          </a:p>
          <a:p>
            <a:pPr>
              <a:buNone/>
            </a:pPr>
            <a:endParaRPr lang="zh-CN" altLang="en-US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24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2132" y="2317667"/>
            <a:ext cx="3571868" cy="4540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142844" y="4429132"/>
            <a:ext cx="4643470" cy="5000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85720" y="5286388"/>
            <a:ext cx="2928958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796136" y="3861048"/>
            <a:ext cx="2928958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2"/>
          </a:xfrm>
        </p:spPr>
        <p:txBody>
          <a:bodyPr/>
          <a:lstStyle/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类与对象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构造</a:t>
            </a:r>
            <a:r>
              <a:rPr lang="en-US" altLang="zh-CN" dirty="0" smtClean="0"/>
              <a:t>+</a:t>
            </a:r>
            <a:r>
              <a:rPr lang="zh-CN" altLang="en-US" dirty="0" smtClean="0"/>
              <a:t>析构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拷贝</a:t>
            </a:r>
            <a:r>
              <a:rPr lang="zh-CN" altLang="en-US" dirty="0" smtClean="0"/>
              <a:t>构造</a:t>
            </a:r>
            <a:r>
              <a:rPr lang="en-US" altLang="zh-CN" dirty="0" smtClean="0"/>
              <a:t>+</a:t>
            </a:r>
            <a:r>
              <a:rPr lang="zh-CN" altLang="en-US" dirty="0" smtClean="0"/>
              <a:t>深拷贝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静态</a:t>
            </a:r>
            <a:r>
              <a:rPr lang="zh-CN" altLang="en-US" dirty="0" smtClean="0"/>
              <a:t>成员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友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堆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第一阶段知识点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altLang="zh-CN" sz="2000" dirty="0" smtClean="0"/>
              <a:t>OJ</a:t>
            </a:r>
            <a:r>
              <a:rPr lang="zh-CN" altLang="en-US" sz="2000" dirty="0" smtClean="0"/>
              <a:t>编程第一步：看懂题目，</a:t>
            </a:r>
            <a:r>
              <a:rPr lang="zh-CN" altLang="en-US" sz="2000" dirty="0" smtClean="0"/>
              <a:t>明白从输入到输出</a:t>
            </a:r>
            <a:r>
              <a:rPr lang="zh-CN" altLang="en-US" sz="2000" dirty="0" smtClean="0"/>
              <a:t>的过程</a:t>
            </a:r>
            <a:endParaRPr lang="en-US" altLang="zh-CN" sz="2000" dirty="0" smtClean="0"/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如果因为</a:t>
            </a:r>
            <a:r>
              <a:rPr lang="en-US" altLang="zh-CN" sz="2000" dirty="0" smtClean="0"/>
              <a:t>private</a:t>
            </a:r>
            <a:r>
              <a:rPr lang="zh-CN" altLang="en-US" sz="2000" dirty="0" smtClean="0"/>
              <a:t>不能访问数据，多用</a:t>
            </a:r>
            <a:r>
              <a:rPr lang="en-US" altLang="zh-CN" sz="2000" dirty="0" smtClean="0"/>
              <a:t>get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如果无法使用构造函数初始化对象，多用</a:t>
            </a:r>
            <a:r>
              <a:rPr lang="en-US" altLang="zh-CN" sz="2000" dirty="0" smtClean="0"/>
              <a:t>set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pPr>
              <a:lnSpc>
                <a:spcPts val="2880"/>
              </a:lnSpc>
              <a:spcBef>
                <a:spcPts val="0"/>
              </a:spcBef>
            </a:pPr>
            <a:endParaRPr lang="en-US" altLang="zh-CN" sz="2000" dirty="0" smtClean="0"/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altLang="zh-CN" sz="2000" dirty="0" smtClean="0"/>
              <a:t>OJ</a:t>
            </a:r>
            <a:r>
              <a:rPr lang="zh-CN" altLang="en-US" sz="2000" dirty="0" smtClean="0"/>
              <a:t>容易出现无名错误的情况：</a:t>
            </a:r>
            <a:endParaRPr lang="en-US" altLang="zh-CN" sz="20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数组定义太短，引发越界检查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非</a:t>
            </a:r>
            <a:r>
              <a:rPr lang="en-US" altLang="zh-CN" sz="1600" dirty="0" smtClean="0"/>
              <a:t>void</a:t>
            </a:r>
            <a:r>
              <a:rPr lang="zh-CN" altLang="en-US" sz="1600" dirty="0" smtClean="0"/>
              <a:t>函数没写</a:t>
            </a:r>
            <a:r>
              <a:rPr lang="en-US" altLang="zh-CN" sz="1600" dirty="0" smtClean="0"/>
              <a:t>return</a:t>
            </a: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使用系统内部函数名</a:t>
            </a:r>
            <a:endParaRPr lang="en-US" altLang="zh-CN" sz="1600" dirty="0" smtClean="0"/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非课本知识点但要掌握的编程技巧</a:t>
            </a:r>
            <a:endParaRPr lang="en-US" altLang="zh-CN" sz="20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字符串读入、复制、获取长度、比较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en-US" altLang="zh-CN" sz="1600" dirty="0" smtClean="0"/>
              <a:t>string</a:t>
            </a:r>
            <a:r>
              <a:rPr lang="zh-CN" altLang="en-US" sz="1600" dirty="0" smtClean="0"/>
              <a:t>或 </a:t>
            </a:r>
            <a:r>
              <a:rPr lang="en-US" altLang="zh-CN" sz="1600" dirty="0" smtClean="0"/>
              <a:t>char </a:t>
            </a:r>
            <a:r>
              <a:rPr lang="en-US" altLang="zh-CN" sz="1600" dirty="0" err="1" smtClean="0"/>
              <a:t>str</a:t>
            </a:r>
            <a:r>
              <a:rPr lang="en-US" altLang="zh-CN" sz="1600" dirty="0" smtClean="0"/>
              <a:t>[100]</a:t>
            </a:r>
            <a:r>
              <a:rPr lang="zh-CN" altLang="en-US" sz="1600" dirty="0" smtClean="0"/>
              <a:t>，一定要熟练掌握一种，不要混淆</a:t>
            </a:r>
            <a:endParaRPr lang="en-US" altLang="zh-CN" sz="1600" dirty="0" smtClean="0"/>
          </a:p>
          <a:p>
            <a:pPr>
              <a:lnSpc>
                <a:spcPts val="2880"/>
              </a:lnSpc>
              <a:spcBef>
                <a:spcPts val="0"/>
              </a:spcBef>
            </a:pP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sz="16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OJ</a:t>
            </a:r>
            <a:r>
              <a:rPr lang="zh-CN" altLang="en-US" sz="3600" dirty="0" smtClean="0"/>
              <a:t>基本编程技巧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类是一种数据类型的描述，用类去定义一个变量，就是创建一个对象</a:t>
            </a:r>
            <a:endParaRPr lang="en-US" altLang="zh-CN" sz="2000" dirty="0" smtClean="0"/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类包含数据成员和函数成员，数据成员一般都是私有属性</a:t>
            </a:r>
            <a:endParaRPr lang="en-US" altLang="zh-CN" sz="2000" dirty="0" smtClean="0"/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掌握</a:t>
            </a:r>
            <a:r>
              <a:rPr lang="en-US" altLang="zh-CN" sz="1800" dirty="0" smtClean="0"/>
              <a:t>get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set</a:t>
            </a:r>
            <a:r>
              <a:rPr lang="zh-CN" altLang="en-US" sz="1800" dirty="0" smtClean="0"/>
              <a:t>方法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en-US" altLang="zh-CN" sz="1600" dirty="0" smtClean="0"/>
              <a:t>get</a:t>
            </a:r>
            <a:r>
              <a:rPr lang="zh-CN" altLang="en-US" sz="1600" dirty="0" smtClean="0"/>
              <a:t>是获取数据，无参数，直接返回数据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en-US" altLang="zh-CN" sz="1600" dirty="0" smtClean="0"/>
              <a:t>set</a:t>
            </a:r>
            <a:r>
              <a:rPr lang="zh-CN" altLang="en-US" sz="1600" dirty="0" smtClean="0"/>
              <a:t>是设置数据，有参数，无</a:t>
            </a:r>
            <a:r>
              <a:rPr lang="zh-CN" altLang="en-US" sz="1600" dirty="0" smtClean="0"/>
              <a:t>返回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当输入数据不能立刻初始化对象，就需要用</a:t>
            </a:r>
            <a:r>
              <a:rPr lang="en-US" altLang="zh-CN" sz="1600" dirty="0" smtClean="0"/>
              <a:t>set</a:t>
            </a:r>
            <a:r>
              <a:rPr lang="zh-CN" altLang="en-US" sz="1600" dirty="0" smtClean="0"/>
              <a:t>方法</a:t>
            </a:r>
            <a:endParaRPr lang="en-US" altLang="zh-CN" sz="1600" dirty="0" smtClean="0"/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掌握在类外实现类的函数成员，双冒号用法</a:t>
            </a:r>
            <a:endParaRPr lang="en-US" altLang="zh-CN" sz="2000" dirty="0" smtClean="0"/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对象</a:t>
            </a:r>
            <a:r>
              <a:rPr lang="zh-CN" altLang="en-US" sz="2000" dirty="0" smtClean="0"/>
              <a:t>指针的创建与使用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sz="16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类与对象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2844" y="714356"/>
            <a:ext cx="8429684" cy="4643470"/>
          </a:xfrm>
        </p:spPr>
        <p:txBody>
          <a:bodyPr/>
          <a:lstStyle/>
          <a:p>
            <a:r>
              <a:rPr lang="zh-CN" altLang="en-US" sz="1600" dirty="0" smtClean="0"/>
              <a:t>设计一个点类</a:t>
            </a:r>
            <a:r>
              <a:rPr lang="en-US" altLang="zh-CN" sz="1600" dirty="0" smtClean="0"/>
              <a:t>Point</a:t>
            </a:r>
            <a:r>
              <a:rPr lang="zh-CN" altLang="en-US" sz="1600" dirty="0" smtClean="0"/>
              <a:t>，包含属性：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坐标和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坐标，方法：设定坐标（</a:t>
            </a:r>
            <a:r>
              <a:rPr lang="en-US" altLang="zh-CN" sz="1600" dirty="0" err="1" smtClean="0"/>
              <a:t>SetPoint</a:t>
            </a:r>
            <a:r>
              <a:rPr lang="zh-CN" altLang="en-US" sz="1600" dirty="0" smtClean="0"/>
              <a:t>），获取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坐标（</a:t>
            </a:r>
            <a:r>
              <a:rPr lang="en-US" altLang="zh-CN" sz="1600" dirty="0" err="1" smtClean="0"/>
              <a:t>GetX</a:t>
            </a:r>
            <a:r>
              <a:rPr lang="zh-CN" altLang="en-US" sz="1600" dirty="0" smtClean="0"/>
              <a:t>），获取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坐标（</a:t>
            </a:r>
            <a:r>
              <a:rPr lang="en-US" altLang="zh-CN" sz="1600" dirty="0" err="1" smtClean="0"/>
              <a:t>GetY</a:t>
            </a:r>
            <a:r>
              <a:rPr lang="zh-CN" altLang="en-US" sz="1600" dirty="0" smtClean="0"/>
              <a:t>）。设计一个圆类</a:t>
            </a:r>
            <a:r>
              <a:rPr lang="en-US" altLang="zh-CN" sz="1600" dirty="0" smtClean="0"/>
              <a:t>Circle</a:t>
            </a:r>
            <a:r>
              <a:rPr lang="zh-CN" altLang="en-US" sz="1600" dirty="0" smtClean="0"/>
              <a:t>，包含属性：圆心坐标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、半径</a:t>
            </a:r>
            <a:r>
              <a:rPr lang="en-US" altLang="zh-CN" sz="1600" dirty="0" smtClean="0"/>
              <a:t>r</a:t>
            </a:r>
            <a:r>
              <a:rPr lang="zh-CN" altLang="en-US" sz="1600" dirty="0" smtClean="0"/>
              <a:t>；方法包括：设定圆心和半径，计算面积和周长，判断一个圆是否包含一个点。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>
                <a:solidFill>
                  <a:srgbClr val="FF0000"/>
                </a:solidFill>
              </a:rPr>
              <a:t>样例输入</a:t>
            </a:r>
            <a:r>
              <a:rPr lang="zh-CN" altLang="en-US" sz="1600" dirty="0" smtClean="0"/>
              <a:t>：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/>
              <a:t>	1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/>
              <a:t>	1 1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/>
              <a:t>	2 2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>
                <a:solidFill>
                  <a:srgbClr val="FF0000"/>
                </a:solidFill>
              </a:rPr>
              <a:t>样例输出：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/>
              <a:t>	</a:t>
            </a:r>
            <a:r>
              <a:rPr lang="en-US" sz="1600" dirty="0" smtClean="0"/>
              <a:t>3.14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6.28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no </a:t>
            </a:r>
            <a:endParaRPr lang="en-US" altLang="zh-CN" sz="1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643050"/>
            <a:ext cx="2854291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44" y="1643050"/>
            <a:ext cx="4429156" cy="206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5272" y="3786190"/>
            <a:ext cx="7978728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构造函数是自动调用的对象初始化</a:t>
            </a:r>
            <a:endParaRPr lang="en-US" altLang="zh-CN" sz="2000" dirty="0" smtClean="0"/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析构函数是自动调用的对象资源回收</a:t>
            </a:r>
            <a:endParaRPr lang="en-US" altLang="zh-CN" sz="2000" dirty="0" smtClean="0"/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掌握无参构造、有参</a:t>
            </a:r>
            <a:r>
              <a:rPr lang="zh-CN" altLang="en-US" sz="2000" dirty="0" smtClean="0"/>
              <a:t>构造</a:t>
            </a:r>
            <a:endParaRPr lang="en-US" altLang="zh-CN" sz="2000" dirty="0" smtClean="0"/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掌握析构要有输出或对象回收</a:t>
            </a:r>
            <a:endParaRPr lang="en-US" altLang="zh-CN" sz="2000" dirty="0" smtClean="0"/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难点：</a:t>
            </a:r>
            <a:endParaRPr lang="en-US" altLang="zh-CN" sz="20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复合</a:t>
            </a:r>
            <a:r>
              <a:rPr lang="zh-CN" altLang="en-US" sz="1600" dirty="0" smtClean="0"/>
              <a:t>类的构造函数，即冒号的使用方法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构造</a:t>
            </a:r>
            <a:r>
              <a:rPr lang="zh-CN" altLang="en-US" sz="1600" dirty="0" smtClean="0"/>
              <a:t>与对象数组，要有无参构造或者带默认值的有参构造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对象</a:t>
            </a:r>
            <a:r>
              <a:rPr lang="zh-CN" altLang="en-US" sz="1600" dirty="0" smtClean="0"/>
              <a:t>动态数组，即</a:t>
            </a:r>
            <a:r>
              <a:rPr lang="en-US" altLang="zh-CN" sz="1600" dirty="0" smtClean="0"/>
              <a:t>new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delete</a:t>
            </a:r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sz="16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构造与析构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2844" y="714356"/>
            <a:ext cx="8286808" cy="1000132"/>
          </a:xfrm>
        </p:spPr>
        <p:txBody>
          <a:bodyPr/>
          <a:lstStyle/>
          <a:p>
            <a:r>
              <a:rPr lang="zh-CN" altLang="en-US" sz="1800" dirty="0" smtClean="0"/>
              <a:t>判断一个圆是否包含一个点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构造与析构</a:t>
            </a:r>
            <a:r>
              <a:rPr lang="en-US" altLang="zh-CN" sz="1600" dirty="0" smtClean="0"/>
              <a:t>\  </a:t>
            </a:r>
            <a:r>
              <a:rPr lang="zh-CN" altLang="en-US" sz="1600" dirty="0" smtClean="0"/>
              <a:t>无参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有参  </a:t>
            </a:r>
            <a:r>
              <a:rPr lang="en-US" altLang="zh-CN" sz="1600" dirty="0" smtClean="0"/>
              <a:t>\  </a:t>
            </a:r>
            <a:r>
              <a:rPr lang="zh-CN" altLang="en-US" sz="1600" dirty="0" smtClean="0"/>
              <a:t>对象数组</a:t>
            </a: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32" y="-24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14488"/>
            <a:ext cx="3071834" cy="213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71942"/>
            <a:ext cx="3786183" cy="2620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0869" y="1857364"/>
            <a:ext cx="4563131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5143504" y="5715016"/>
            <a:ext cx="34932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为了输出只有一行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point clear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在圆心坐标、函数参数都不能用点类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 marL="365125" lvl="1" indent="-255588">
              <a:lnSpc>
                <a:spcPts val="2880"/>
              </a:lnSpc>
              <a:spcBef>
                <a:spcPts val="0"/>
              </a:spcBef>
              <a:buSzPct val="68000"/>
              <a:buFont typeface="Wingdings 3" pitchFamily="18" charset="2"/>
              <a:buChar char=""/>
            </a:pPr>
            <a:r>
              <a:rPr lang="zh-CN" altLang="en-US" sz="1800" dirty="0" smtClean="0"/>
              <a:t>复合类的构造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sz="16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构造与析构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5" y="1628800"/>
            <a:ext cx="3312368" cy="235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0432" y="980728"/>
            <a:ext cx="5933568" cy="2244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4293096"/>
            <a:ext cx="351177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3628149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92869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字符串比较的方法，用字符数组</a:t>
            </a:r>
            <a:endParaRPr lang="en-US" altLang="zh-CN" sz="20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sz="16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构造与析构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204864"/>
            <a:ext cx="442532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3698</TotalTime>
  <Words>865</Words>
  <Application>Microsoft Office PowerPoint</Application>
  <PresentationFormat>全屏显示(4:3)</PresentationFormat>
  <Paragraphs>149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聚合</vt:lpstr>
      <vt:lpstr>面向对象程序设计</vt:lpstr>
      <vt:lpstr>第一阶段知识点</vt:lpstr>
      <vt:lpstr>OJ基本编程技巧</vt:lpstr>
      <vt:lpstr>1.类与对象</vt:lpstr>
      <vt:lpstr>程序讲解</vt:lpstr>
      <vt:lpstr>2.构造与析构</vt:lpstr>
      <vt:lpstr>程序讲解</vt:lpstr>
      <vt:lpstr>2.构造与析构</vt:lpstr>
      <vt:lpstr>2.构造与析构</vt:lpstr>
      <vt:lpstr>2.构造与析构</vt:lpstr>
      <vt:lpstr>3.拷贝构造函数</vt:lpstr>
      <vt:lpstr>3.拷贝构造函数</vt:lpstr>
      <vt:lpstr>程序讲解</vt:lpstr>
      <vt:lpstr>4.静态成员</vt:lpstr>
      <vt:lpstr>程序讲解</vt:lpstr>
      <vt:lpstr>5. 友元</vt:lpstr>
      <vt:lpstr>程序讲解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</dc:title>
  <dc:creator>BJC</dc:creator>
  <cp:lastModifiedBy>AutoBVT</cp:lastModifiedBy>
  <cp:revision>515</cp:revision>
  <dcterms:created xsi:type="dcterms:W3CDTF">2015-01-19T08:02:15Z</dcterms:created>
  <dcterms:modified xsi:type="dcterms:W3CDTF">2018-05-07T02:13:40Z</dcterms:modified>
</cp:coreProperties>
</file>