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3.xml" ContentType="application/vnd.openxmlformats-officedocument.themeOverride+xml"/>
  <Override PartName="/ppt/theme/themeOverride4.xml" ContentType="application/vnd.openxmlformats-officedocument.themeOverr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notesMasterIdLst>
    <p:notesMasterId r:id="rId28"/>
  </p:notesMasterIdLst>
  <p:handoutMasterIdLst>
    <p:handoutMasterId r:id="rId29"/>
  </p:handoutMasterIdLst>
  <p:sldIdLst>
    <p:sldId id="256" r:id="rId2"/>
    <p:sldId id="333" r:id="rId3"/>
    <p:sldId id="662" r:id="rId4"/>
    <p:sldId id="808" r:id="rId5"/>
    <p:sldId id="809" r:id="rId6"/>
    <p:sldId id="810" r:id="rId7"/>
    <p:sldId id="724" r:id="rId8"/>
    <p:sldId id="806" r:id="rId9"/>
    <p:sldId id="776" r:id="rId10"/>
    <p:sldId id="778" r:id="rId11"/>
    <p:sldId id="779" r:id="rId12"/>
    <p:sldId id="780" r:id="rId13"/>
    <p:sldId id="784" r:id="rId14"/>
    <p:sldId id="798" r:id="rId15"/>
    <p:sldId id="799" r:id="rId16"/>
    <p:sldId id="781" r:id="rId17"/>
    <p:sldId id="813" r:id="rId18"/>
    <p:sldId id="782" r:id="rId19"/>
    <p:sldId id="804" r:id="rId20"/>
    <p:sldId id="785" r:id="rId21"/>
    <p:sldId id="800" r:id="rId22"/>
    <p:sldId id="802" r:id="rId23"/>
    <p:sldId id="801" r:id="rId24"/>
    <p:sldId id="803" r:id="rId25"/>
    <p:sldId id="811" r:id="rId26"/>
    <p:sldId id="812" r:id="rId2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Lucida Sans Unicode" pitchFamily="34" charset="0"/>
        <a:ea typeface="宋体" pitchFamily="2" charset="-122"/>
        <a:cs typeface="+mn-cs"/>
      </a:defRPr>
    </a:lvl1pPr>
    <a:lvl2pPr marL="457200" algn="l" rtl="0" fontAlgn="base">
      <a:spcBef>
        <a:spcPct val="0"/>
      </a:spcBef>
      <a:spcAft>
        <a:spcPct val="0"/>
      </a:spcAft>
      <a:defRPr kern="1200">
        <a:solidFill>
          <a:schemeClr val="tx1"/>
        </a:solidFill>
        <a:latin typeface="Lucida Sans Unicode" pitchFamily="34" charset="0"/>
        <a:ea typeface="宋体" pitchFamily="2" charset="-122"/>
        <a:cs typeface="+mn-cs"/>
      </a:defRPr>
    </a:lvl2pPr>
    <a:lvl3pPr marL="914400" algn="l" rtl="0" fontAlgn="base">
      <a:spcBef>
        <a:spcPct val="0"/>
      </a:spcBef>
      <a:spcAft>
        <a:spcPct val="0"/>
      </a:spcAft>
      <a:defRPr kern="1200">
        <a:solidFill>
          <a:schemeClr val="tx1"/>
        </a:solidFill>
        <a:latin typeface="Lucida Sans Unicode" pitchFamily="34" charset="0"/>
        <a:ea typeface="宋体" pitchFamily="2" charset="-122"/>
        <a:cs typeface="+mn-cs"/>
      </a:defRPr>
    </a:lvl3pPr>
    <a:lvl4pPr marL="1371600" algn="l" rtl="0" fontAlgn="base">
      <a:spcBef>
        <a:spcPct val="0"/>
      </a:spcBef>
      <a:spcAft>
        <a:spcPct val="0"/>
      </a:spcAft>
      <a:defRPr kern="1200">
        <a:solidFill>
          <a:schemeClr val="tx1"/>
        </a:solidFill>
        <a:latin typeface="Lucida Sans Unicode" pitchFamily="34" charset="0"/>
        <a:ea typeface="宋体" pitchFamily="2" charset="-122"/>
        <a:cs typeface="+mn-cs"/>
      </a:defRPr>
    </a:lvl4pPr>
    <a:lvl5pPr marL="1828800" algn="l" rtl="0" fontAlgn="base">
      <a:spcBef>
        <a:spcPct val="0"/>
      </a:spcBef>
      <a:spcAft>
        <a:spcPct val="0"/>
      </a:spcAft>
      <a:defRPr kern="1200">
        <a:solidFill>
          <a:schemeClr val="tx1"/>
        </a:solidFill>
        <a:latin typeface="Lucida Sans Unicode" pitchFamily="34" charset="0"/>
        <a:ea typeface="宋体" pitchFamily="2" charset="-122"/>
        <a:cs typeface="+mn-cs"/>
      </a:defRPr>
    </a:lvl5pPr>
    <a:lvl6pPr marL="2286000" algn="l" defTabSz="914400" rtl="0" eaLnBrk="1" latinLnBrk="0" hangingPunct="1">
      <a:defRPr kern="1200">
        <a:solidFill>
          <a:schemeClr val="tx1"/>
        </a:solidFill>
        <a:latin typeface="Lucida Sans Unicode" pitchFamily="34" charset="0"/>
        <a:ea typeface="宋体" pitchFamily="2" charset="-122"/>
        <a:cs typeface="+mn-cs"/>
      </a:defRPr>
    </a:lvl6pPr>
    <a:lvl7pPr marL="2743200" algn="l" defTabSz="914400" rtl="0" eaLnBrk="1" latinLnBrk="0" hangingPunct="1">
      <a:defRPr kern="1200">
        <a:solidFill>
          <a:schemeClr val="tx1"/>
        </a:solidFill>
        <a:latin typeface="Lucida Sans Unicode" pitchFamily="34" charset="0"/>
        <a:ea typeface="宋体" pitchFamily="2" charset="-122"/>
        <a:cs typeface="+mn-cs"/>
      </a:defRPr>
    </a:lvl7pPr>
    <a:lvl8pPr marL="3200400" algn="l" defTabSz="914400" rtl="0" eaLnBrk="1" latinLnBrk="0" hangingPunct="1">
      <a:defRPr kern="1200">
        <a:solidFill>
          <a:schemeClr val="tx1"/>
        </a:solidFill>
        <a:latin typeface="Lucida Sans Unicode" pitchFamily="34" charset="0"/>
        <a:ea typeface="宋体" pitchFamily="2" charset="-122"/>
        <a:cs typeface="+mn-cs"/>
      </a:defRPr>
    </a:lvl8pPr>
    <a:lvl9pPr marL="3657600" algn="l" defTabSz="914400" rtl="0" eaLnBrk="1" latinLnBrk="0" hangingPunct="1">
      <a:defRPr kern="1200">
        <a:solidFill>
          <a:schemeClr val="tx1"/>
        </a:solidFill>
        <a:latin typeface="Lucida Sans Unicode"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71" autoAdjust="0"/>
    <p:restoredTop sz="94595" autoAdjust="0"/>
  </p:normalViewPr>
  <p:slideViewPr>
    <p:cSldViewPr>
      <p:cViewPr>
        <p:scale>
          <a:sx n="90" d="100"/>
          <a:sy n="90" d="100"/>
        </p:scale>
        <p:origin x="-1253"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940B6B-78AE-4017-B7E7-CC67B38BADDC}" type="datetimeFigureOut">
              <a:rPr lang="zh-CN" altLang="en-US" smtClean="0"/>
              <a:pPr/>
              <a:t>2018/5/13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C79072E-8C30-4346-B477-D812B115D3C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CF08B-64EE-48BE-B0BA-D219D27F4B30}" type="datetimeFigureOut">
              <a:rPr lang="zh-CN" altLang="en-US" smtClean="0"/>
              <a:pPr/>
              <a:t>2018/5/13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BEB867-7509-4723-9538-9D475DF7F60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4BEB867-7509-4723-9538-9D475DF7F60B}" type="slidenum">
              <a:rPr lang="zh-CN" altLang="en-US" smtClean="0"/>
              <a:pPr/>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grpSp>
        <p:nvGrpSpPr>
          <p:cNvPr id="5" name="组合 15"/>
          <p:cNvGrpSpPr>
            <a:grpSpLocks/>
          </p:cNvGrpSpPr>
          <p:nvPr/>
        </p:nvGrpSpPr>
        <p:grpSpPr bwMode="auto">
          <a:xfrm>
            <a:off x="-3175" y="4953000"/>
            <a:ext cx="9147175" cy="1911350"/>
            <a:chOff x="-3765" y="4832896"/>
            <a:chExt cx="9147765" cy="2032192"/>
          </a:xfrm>
        </p:grpSpPr>
        <p:sp>
          <p:nvSpPr>
            <p:cNvPr id="6" name="任意多边形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a typeface="+mn-ea"/>
              </a:endParaRPr>
            </a:p>
          </p:txBody>
        </p:sp>
        <p:sp>
          <p:nvSpPr>
            <p:cNvPr id="7" name="任意多边形 18"/>
            <p:cNvSpPr>
              <a:spLocks/>
            </p:cNvSpPr>
            <p:nvPr/>
          </p:nvSpPr>
          <p:spPr bwMode="auto">
            <a:xfrm>
              <a:off x="35443" y="5135526"/>
              <a:ext cx="9108557"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w="9525" cap="flat" cmpd="sng" algn="ctr">
              <a:noFill/>
              <a:prstDash val="solid"/>
              <a:round/>
              <a:headEnd type="none" w="med" len="med"/>
              <a:tailEnd type="none" w="med" len="med"/>
            </a:ln>
          </p:spPr>
          <p:txBody>
            <a:bodyPr/>
            <a:lstStyle/>
            <a:p>
              <a:endParaRPr lang="zh-CN" altLang="en-US"/>
            </a:p>
          </p:txBody>
        </p:sp>
        <p:sp>
          <p:nvSpPr>
            <p:cNvPr id="8" name="任意多边形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a:p>
        </p:txBody>
      </p:sp>
      <p:sp>
        <p:nvSpPr>
          <p:cNvPr id="11" name="日期占位符 29"/>
          <p:cNvSpPr>
            <a:spLocks noGrp="1"/>
          </p:cNvSpPr>
          <p:nvPr>
            <p:ph type="dt" sz="half" idx="10"/>
          </p:nvPr>
        </p:nvSpPr>
        <p:spPr/>
        <p:txBody>
          <a:bodyPr/>
          <a:lstStyle>
            <a:lvl1pPr>
              <a:defRPr smtClean="0">
                <a:solidFill>
                  <a:srgbClr val="FFFFFF"/>
                </a:solidFill>
              </a:defRPr>
            </a:lvl1pPr>
            <a:extLst/>
          </a:lstStyle>
          <a:p>
            <a:pPr>
              <a:defRPr/>
            </a:pPr>
            <a:fld id="{3802FB08-2637-4CF6-AD74-C07441CFA7C0}" type="datetimeFigureOut">
              <a:rPr lang="zh-CN" altLang="en-US"/>
              <a:pPr>
                <a:defRPr/>
              </a:pPr>
              <a:t>2018/5/13</a:t>
            </a:fld>
            <a:endParaRPr lang="zh-CN" altLang="en-US"/>
          </a:p>
        </p:txBody>
      </p:sp>
      <p:sp>
        <p:nvSpPr>
          <p:cNvPr id="12" name="页脚占位符 18"/>
          <p:cNvSpPr>
            <a:spLocks noGrp="1"/>
          </p:cNvSpPr>
          <p:nvPr>
            <p:ph type="ftr" sz="quarter" idx="11"/>
          </p:nvPr>
        </p:nvSpPr>
        <p:spPr/>
        <p:txBody>
          <a:bodyPr/>
          <a:lstStyle>
            <a:lvl1pPr>
              <a:defRPr>
                <a:solidFill>
                  <a:schemeClr val="accent1">
                    <a:tint val="20000"/>
                  </a:schemeClr>
                </a:solidFill>
              </a:defRPr>
            </a:lvl1pPr>
            <a:extLst/>
          </a:lstStyle>
          <a:p>
            <a:pPr>
              <a:defRPr/>
            </a:pPr>
            <a:endParaRPr lang="zh-CN" altLang="en-US"/>
          </a:p>
        </p:txBody>
      </p:sp>
      <p:sp>
        <p:nvSpPr>
          <p:cNvPr id="13" name="灯片编号占位符 26"/>
          <p:cNvSpPr>
            <a:spLocks noGrp="1"/>
          </p:cNvSpPr>
          <p:nvPr>
            <p:ph type="sldNum" sz="quarter" idx="12"/>
          </p:nvPr>
        </p:nvSpPr>
        <p:spPr/>
        <p:txBody>
          <a:bodyPr/>
          <a:lstStyle>
            <a:lvl1pPr>
              <a:defRPr smtClean="0">
                <a:solidFill>
                  <a:srgbClr val="FFFFFF"/>
                </a:solidFill>
              </a:defRPr>
            </a:lvl1pPr>
            <a:extLst/>
          </a:lstStyle>
          <a:p>
            <a:pPr>
              <a:defRPr/>
            </a:pPr>
            <a:fld id="{370B242F-C22E-4D80-AB00-A977E93DF3AD}"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17B28E2B-3710-4EF4-AD09-B19F395B998A}" type="datetimeFigureOut">
              <a:rPr lang="zh-CN" altLang="en-US"/>
              <a:pPr>
                <a:defRPr/>
              </a:pPr>
              <a:t>2018/5/13</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7443D130-6308-4B60-BBB9-EB1083D2925A}"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46C81D58-4F79-4953-AF5F-6691901059F3}" type="datetimeFigureOut">
              <a:rPr lang="zh-CN" altLang="en-US"/>
              <a:pPr>
                <a:defRPr/>
              </a:pPr>
              <a:t>2018/5/13</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E6F1D1BB-5AC8-407A-8769-279EE3441249}"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7" name="标题 6"/>
          <p:cNvSpPr>
            <a:spLocks noGrp="1"/>
          </p:cNvSpPr>
          <p:nvPr>
            <p:ph type="title"/>
          </p:nvPr>
        </p:nvSpPr>
        <p:spPr/>
        <p:txBody>
          <a:bodyPr rtlCol="0"/>
          <a:lstStyle>
            <a:extLst/>
          </a:lstStyle>
          <a:p>
            <a:r>
              <a:rPr lang="zh-CN" altLang="en-US" smtClean="0"/>
              <a:t>单击此处编辑母版标题样式</a:t>
            </a:r>
            <a:endParaRPr lang="en-US"/>
          </a:p>
        </p:txBody>
      </p:sp>
      <p:sp>
        <p:nvSpPr>
          <p:cNvPr id="5" name="页脚占位符 21"/>
          <p:cNvSpPr>
            <a:spLocks noGrp="1"/>
          </p:cNvSpPr>
          <p:nvPr>
            <p:ph type="ftr" sz="quarter" idx="11"/>
          </p:nvPr>
        </p:nvSpPr>
        <p:spPr>
          <a:xfrm>
            <a:off x="6643702" y="6357958"/>
            <a:ext cx="2351087" cy="365125"/>
          </a:xfrm>
        </p:spPr>
        <p:txBody>
          <a:bodyPr/>
          <a:lstStyle>
            <a:lvl1pPr>
              <a:defRPr/>
            </a:lvl1pPr>
          </a:lstStyle>
          <a:p>
            <a:pPr>
              <a:defRPr/>
            </a:pPr>
            <a:fld id="{AD7BC6A2-D5BD-40D0-957C-A2CF55A98CE9}" type="slidenum">
              <a:rPr lang="zh-CN" altLang="en-US" smtClean="0"/>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smtClean="0"/>
              <a:t>单击此处编辑母版文本样式</a:t>
            </a:r>
          </a:p>
        </p:txBody>
      </p:sp>
      <p:sp>
        <p:nvSpPr>
          <p:cNvPr id="6" name="日期占位符 3"/>
          <p:cNvSpPr>
            <a:spLocks noGrp="1"/>
          </p:cNvSpPr>
          <p:nvPr>
            <p:ph type="dt" sz="half" idx="10"/>
          </p:nvPr>
        </p:nvSpPr>
        <p:spPr/>
        <p:txBody>
          <a:bodyPr/>
          <a:lstStyle>
            <a:lvl1pPr>
              <a:defRPr/>
            </a:lvl1pPr>
            <a:extLst/>
          </a:lstStyle>
          <a:p>
            <a:pPr>
              <a:defRPr/>
            </a:pPr>
            <a:fld id="{E74A2116-F5B9-497E-AA07-F410CB2728DA}" type="datetimeFigureOut">
              <a:rPr lang="zh-CN" altLang="en-US"/>
              <a:pPr>
                <a:defRPr/>
              </a:pPr>
              <a:t>2018/5/13</a:t>
            </a:fld>
            <a:endParaRPr lang="zh-CN" altLang="en-US"/>
          </a:p>
        </p:txBody>
      </p:sp>
      <p:sp>
        <p:nvSpPr>
          <p:cNvPr id="7" name="页脚占位符 4"/>
          <p:cNvSpPr>
            <a:spLocks noGrp="1"/>
          </p:cNvSpPr>
          <p:nvPr>
            <p:ph type="ftr" sz="quarter" idx="11"/>
          </p:nvPr>
        </p:nvSpPr>
        <p:spPr/>
        <p:txBody>
          <a:bodyPr/>
          <a:lstStyle>
            <a:lvl1pPr>
              <a:defRPr/>
            </a:lvl1pPr>
            <a:extLst/>
          </a:lstStyle>
          <a:p>
            <a:pPr>
              <a:defRPr/>
            </a:pPr>
            <a:endParaRPr lang="zh-CN" altLang="en-US"/>
          </a:p>
        </p:txBody>
      </p:sp>
      <p:sp>
        <p:nvSpPr>
          <p:cNvPr id="8" name="灯片编号占位符 5"/>
          <p:cNvSpPr>
            <a:spLocks noGrp="1"/>
          </p:cNvSpPr>
          <p:nvPr>
            <p:ph type="sldNum" sz="quarter" idx="12"/>
          </p:nvPr>
        </p:nvSpPr>
        <p:spPr/>
        <p:txBody>
          <a:bodyPr/>
          <a:lstStyle>
            <a:lvl1pPr>
              <a:defRPr/>
            </a:lvl1pPr>
            <a:extLst/>
          </a:lstStyle>
          <a:p>
            <a:pPr>
              <a:defRPr/>
            </a:pPr>
            <a:fld id="{89225276-B3E6-49CC-9263-AF43A9AFE578}"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标题 7"/>
          <p:cNvSpPr>
            <a:spLocks noGrp="1"/>
          </p:cNvSpPr>
          <p:nvPr>
            <p:ph type="title"/>
          </p:nvPr>
        </p:nvSpPr>
        <p:spPr/>
        <p:txBody>
          <a:bodyPr rtlCol="0"/>
          <a:lstStyle>
            <a:extLst/>
          </a:lstStyle>
          <a:p>
            <a:r>
              <a:rPr lang="zh-CN" altLang="en-US" smtClean="0"/>
              <a:t>单击此处编辑母版标题样式</a:t>
            </a:r>
            <a:endParaRPr lang="en-US"/>
          </a:p>
        </p:txBody>
      </p:sp>
      <p:sp>
        <p:nvSpPr>
          <p:cNvPr id="5" name="日期占位符 4"/>
          <p:cNvSpPr>
            <a:spLocks noGrp="1"/>
          </p:cNvSpPr>
          <p:nvPr>
            <p:ph type="dt" sz="half" idx="10"/>
          </p:nvPr>
        </p:nvSpPr>
        <p:spPr/>
        <p:txBody>
          <a:bodyPr/>
          <a:lstStyle>
            <a:lvl1pPr>
              <a:defRPr/>
            </a:lvl1pPr>
            <a:extLst/>
          </a:lstStyle>
          <a:p>
            <a:pPr>
              <a:defRPr/>
            </a:pPr>
            <a:fld id="{C812770D-696A-473C-B529-8B5F2D8ED26E}" type="datetimeFigureOut">
              <a:rPr lang="zh-CN" altLang="en-US"/>
              <a:pPr>
                <a:defRPr/>
              </a:pPr>
              <a:t>2018/5/13</a:t>
            </a:fld>
            <a:endParaRPr lang="zh-CN" altLang="en-US"/>
          </a:p>
        </p:txBody>
      </p:sp>
      <p:sp>
        <p:nvSpPr>
          <p:cNvPr id="6" name="页脚占位符 5"/>
          <p:cNvSpPr>
            <a:spLocks noGrp="1"/>
          </p:cNvSpPr>
          <p:nvPr>
            <p:ph type="ftr" sz="quarter" idx="11"/>
          </p:nvPr>
        </p:nvSpPr>
        <p:spPr/>
        <p:txBody>
          <a:bodyPr/>
          <a:lstStyle>
            <a:lvl1pPr>
              <a:defRPr/>
            </a:lvl1pPr>
            <a:extLst/>
          </a:lstStyle>
          <a:p>
            <a:pPr>
              <a:defRPr/>
            </a:pPr>
            <a:endParaRPr lang="zh-CN" altLang="en-US"/>
          </a:p>
        </p:txBody>
      </p:sp>
      <p:sp>
        <p:nvSpPr>
          <p:cNvPr id="7" name="灯片编号占位符 6"/>
          <p:cNvSpPr>
            <a:spLocks noGrp="1"/>
          </p:cNvSpPr>
          <p:nvPr>
            <p:ph type="sldNum" sz="quarter" idx="12"/>
          </p:nvPr>
        </p:nvSpPr>
        <p:spPr/>
        <p:txBody>
          <a:bodyPr/>
          <a:lstStyle>
            <a:lvl1pPr>
              <a:defRPr/>
            </a:lvl1pPr>
            <a:extLst/>
          </a:lstStyle>
          <a:p>
            <a:pPr>
              <a:defRPr/>
            </a:pPr>
            <a:fld id="{17590A9B-DCE3-4E93-AD74-84DA078ACD40}"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lvl1pPr>
              <a:defRPr/>
            </a:lvl1pPr>
            <a:extLst/>
          </a:lstStyle>
          <a:p>
            <a:pPr>
              <a:defRPr/>
            </a:pPr>
            <a:fld id="{35312E4B-101C-47E1-95B7-7C58E32A2F05}" type="datetimeFigureOut">
              <a:rPr lang="zh-CN" altLang="en-US"/>
              <a:pPr>
                <a:defRPr/>
              </a:pPr>
              <a:t>2018/5/13</a:t>
            </a:fld>
            <a:endParaRPr lang="zh-CN" altLang="en-US"/>
          </a:p>
        </p:txBody>
      </p:sp>
      <p:sp>
        <p:nvSpPr>
          <p:cNvPr id="8" name="页脚占位符 7"/>
          <p:cNvSpPr>
            <a:spLocks noGrp="1"/>
          </p:cNvSpPr>
          <p:nvPr>
            <p:ph type="ftr" sz="quarter" idx="11"/>
          </p:nvPr>
        </p:nvSpPr>
        <p:spPr/>
        <p:txBody>
          <a:bodyPr/>
          <a:lstStyle>
            <a:lvl1pPr>
              <a:defRPr/>
            </a:lvl1pPr>
            <a:extLst/>
          </a:lstStyle>
          <a:p>
            <a:pPr>
              <a:defRPr/>
            </a:pPr>
            <a:endParaRPr lang="zh-CN" altLang="en-US"/>
          </a:p>
        </p:txBody>
      </p:sp>
      <p:sp>
        <p:nvSpPr>
          <p:cNvPr id="9" name="灯片编号占位符 8"/>
          <p:cNvSpPr>
            <a:spLocks noGrp="1"/>
          </p:cNvSpPr>
          <p:nvPr>
            <p:ph type="sldNum" sz="quarter" idx="12"/>
          </p:nvPr>
        </p:nvSpPr>
        <p:spPr/>
        <p:txBody>
          <a:bodyPr/>
          <a:lstStyle>
            <a:lvl1pPr>
              <a:defRPr/>
            </a:lvl1pPr>
            <a:extLst/>
          </a:lstStyle>
          <a:p>
            <a:pPr>
              <a:defRPr/>
            </a:pPr>
            <a:fld id="{556A20B3-D9A0-41F8-8A02-F68E9C58FDC4}" type="slidenum">
              <a:rPr lang="zh-CN" altLang="en-US"/>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extLst/>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lvl1pPr>
              <a:defRPr/>
            </a:lvl1pPr>
            <a:extLst/>
          </a:lstStyle>
          <a:p>
            <a:pPr>
              <a:defRPr/>
            </a:pPr>
            <a:fld id="{338D4554-7E5F-4CEB-94C4-2EFB8084A2FF}" type="datetimeFigureOut">
              <a:rPr lang="zh-CN" altLang="en-US"/>
              <a:pPr>
                <a:defRPr/>
              </a:pPr>
              <a:t>2018/5/13</a:t>
            </a:fld>
            <a:endParaRPr lang="zh-CN" altLang="en-US"/>
          </a:p>
        </p:txBody>
      </p:sp>
      <p:sp>
        <p:nvSpPr>
          <p:cNvPr id="4" name="页脚占位符 3"/>
          <p:cNvSpPr>
            <a:spLocks noGrp="1"/>
          </p:cNvSpPr>
          <p:nvPr>
            <p:ph type="ftr" sz="quarter" idx="11"/>
          </p:nvPr>
        </p:nvSpPr>
        <p:spPr/>
        <p:txBody>
          <a:bodyPr/>
          <a:lstStyle>
            <a:lvl1pPr>
              <a:defRPr/>
            </a:lvl1pPr>
            <a:extLst/>
          </a:lstStyle>
          <a:p>
            <a:pPr>
              <a:defRPr/>
            </a:pPr>
            <a:endParaRPr lang="zh-CN" altLang="en-US"/>
          </a:p>
        </p:txBody>
      </p:sp>
      <p:sp>
        <p:nvSpPr>
          <p:cNvPr id="5" name="灯片编号占位符 4"/>
          <p:cNvSpPr>
            <a:spLocks noGrp="1"/>
          </p:cNvSpPr>
          <p:nvPr>
            <p:ph type="sldNum" sz="quarter" idx="12"/>
          </p:nvPr>
        </p:nvSpPr>
        <p:spPr/>
        <p:txBody>
          <a:bodyPr/>
          <a:lstStyle>
            <a:lvl1pPr>
              <a:defRPr/>
            </a:lvl1pPr>
            <a:extLst/>
          </a:lstStyle>
          <a:p>
            <a:pPr>
              <a:defRPr/>
            </a:pPr>
            <a:fld id="{C3CC6EFD-604C-4D56-8EB0-1A6F2A97AA8D}"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265ECCC1-36BB-44E1-9AD8-06E049E4C9DB}" type="datetimeFigureOut">
              <a:rPr lang="zh-CN" altLang="en-US"/>
              <a:pPr>
                <a:defRPr/>
              </a:pPr>
              <a:t>2018/5/13</a:t>
            </a:fld>
            <a:endParaRPr lang="zh-CN" altLang="en-US"/>
          </a:p>
        </p:txBody>
      </p:sp>
      <p:sp>
        <p:nvSpPr>
          <p:cNvPr id="3" name="页脚占位符 21"/>
          <p:cNvSpPr>
            <a:spLocks noGrp="1"/>
          </p:cNvSpPr>
          <p:nvPr>
            <p:ph type="ftr" sz="quarter" idx="11"/>
          </p:nvPr>
        </p:nvSpPr>
        <p:spPr/>
        <p:txBody>
          <a:bodyPr/>
          <a:lstStyle>
            <a:lvl1pPr>
              <a:defRPr/>
            </a:lvl1pPr>
          </a:lstStyle>
          <a:p>
            <a:pPr>
              <a:defRPr/>
            </a:pPr>
            <a:endParaRPr lang="zh-CN" altLang="en-US"/>
          </a:p>
        </p:txBody>
      </p:sp>
      <p:sp>
        <p:nvSpPr>
          <p:cNvPr id="4" name="灯片编号占位符 17"/>
          <p:cNvSpPr>
            <a:spLocks noGrp="1"/>
          </p:cNvSpPr>
          <p:nvPr>
            <p:ph type="sldNum" sz="quarter" idx="12"/>
          </p:nvPr>
        </p:nvSpPr>
        <p:spPr/>
        <p:txBody>
          <a:bodyPr/>
          <a:lstStyle>
            <a:lvl1pPr>
              <a:defRPr/>
            </a:lvl1pPr>
          </a:lstStyle>
          <a:p>
            <a:pPr>
              <a:defRPr/>
            </a:pPr>
            <a:fld id="{B256996D-3AFF-4A3A-B8D2-6E8C3CF49690}"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zh-CN" altLang="en-US" smtClean="0"/>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extLst/>
          </a:lstStyle>
          <a:p>
            <a:pPr>
              <a:defRPr/>
            </a:pPr>
            <a:fld id="{C891B5A6-B3C5-473D-9B4E-D2B5064AD3D0}" type="datetimeFigureOut">
              <a:rPr lang="zh-CN" altLang="en-US"/>
              <a:pPr>
                <a:defRPr/>
              </a:pPr>
              <a:t>2018/5/13</a:t>
            </a:fld>
            <a:endParaRPr lang="zh-CN" altLang="en-US"/>
          </a:p>
        </p:txBody>
      </p:sp>
      <p:sp>
        <p:nvSpPr>
          <p:cNvPr id="6" name="页脚占位符 5"/>
          <p:cNvSpPr>
            <a:spLocks noGrp="1"/>
          </p:cNvSpPr>
          <p:nvPr>
            <p:ph type="ftr" sz="quarter" idx="11"/>
          </p:nvPr>
        </p:nvSpPr>
        <p:spPr/>
        <p:txBody>
          <a:bodyPr/>
          <a:lstStyle>
            <a:lvl1pPr>
              <a:defRPr/>
            </a:lvl1pPr>
            <a:extLst/>
          </a:lstStyle>
          <a:p>
            <a:pPr>
              <a:defRPr/>
            </a:pPr>
            <a:endParaRPr lang="zh-CN" altLang="en-US"/>
          </a:p>
        </p:txBody>
      </p:sp>
      <p:sp>
        <p:nvSpPr>
          <p:cNvPr id="7" name="灯片编号占位符 6"/>
          <p:cNvSpPr>
            <a:spLocks noGrp="1"/>
          </p:cNvSpPr>
          <p:nvPr>
            <p:ph type="sldNum" sz="quarter" idx="12"/>
          </p:nvPr>
        </p:nvSpPr>
        <p:spPr/>
        <p:txBody>
          <a:bodyPr/>
          <a:lstStyle>
            <a:lvl1pPr>
              <a:defRPr/>
            </a:lvl1pPr>
            <a:extLst/>
          </a:lstStyle>
          <a:p>
            <a:pPr>
              <a:defRPr/>
            </a:pPr>
            <a:fld id="{E189CD4B-988C-4FC3-8655-DF6A3C766823}" type="slidenum">
              <a:rPr lang="zh-CN" altLang="en-US"/>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5" name="任意多边形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a typeface="+mn-ea"/>
            </a:endParaRPr>
          </a:p>
        </p:txBody>
      </p:sp>
      <p:sp>
        <p:nvSpPr>
          <p:cNvPr id="6" name="任意多边形 15"/>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w="9525" cap="flat" cmpd="sng" algn="ctr">
            <a:noFill/>
            <a:prstDash val="solid"/>
            <a:round/>
            <a:headEnd type="none" w="med" len="med"/>
            <a:tailEnd type="none" w="med" len="med"/>
          </a:ln>
        </p:spPr>
        <p:txBody>
          <a:bodyPr/>
          <a:lstStyle/>
          <a:p>
            <a:endParaRPr lang="zh-CN" altLang="en-US"/>
          </a:p>
        </p:txBody>
      </p:sp>
      <p:sp>
        <p:nvSpPr>
          <p:cNvPr id="7" name="直角三角形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8" name="直接连接符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4" name="文本占位符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zh-CN" altLang="en-US" noProof="0" smtClean="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zh-CN" altLang="en-US" smtClean="0"/>
              <a:t>单击此处编辑母版标题样式</a:t>
            </a:r>
            <a:endParaRPr lang="en-US"/>
          </a:p>
        </p:txBody>
      </p:sp>
      <p:sp>
        <p:nvSpPr>
          <p:cNvPr id="11" name="日期占位符 4"/>
          <p:cNvSpPr>
            <a:spLocks noGrp="1"/>
          </p:cNvSpPr>
          <p:nvPr>
            <p:ph type="dt" sz="half" idx="10"/>
          </p:nvPr>
        </p:nvSpPr>
        <p:spPr/>
        <p:txBody>
          <a:bodyPr/>
          <a:lstStyle>
            <a:lvl1pPr>
              <a:defRPr smtClean="0">
                <a:solidFill>
                  <a:schemeClr val="tx1"/>
                </a:solidFill>
              </a:defRPr>
            </a:lvl1pPr>
            <a:extLst/>
          </a:lstStyle>
          <a:p>
            <a:pPr>
              <a:defRPr/>
            </a:pPr>
            <a:fld id="{A55E8970-D81A-4845-B363-F1F3C3089575}" type="datetimeFigureOut">
              <a:rPr lang="zh-CN" altLang="en-US"/>
              <a:pPr>
                <a:defRPr/>
              </a:pPr>
              <a:t>2018/5/13</a:t>
            </a:fld>
            <a:endParaRPr lang="zh-CN" altLang="en-US"/>
          </a:p>
        </p:txBody>
      </p:sp>
      <p:sp>
        <p:nvSpPr>
          <p:cNvPr id="12" name="页脚占位符 5"/>
          <p:cNvSpPr>
            <a:spLocks noGrp="1"/>
          </p:cNvSpPr>
          <p:nvPr>
            <p:ph type="ftr" sz="quarter" idx="11"/>
          </p:nvPr>
        </p:nvSpPr>
        <p:spPr/>
        <p:txBody>
          <a:bodyPr/>
          <a:lstStyle>
            <a:lvl1pPr>
              <a:defRPr>
                <a:solidFill>
                  <a:schemeClr val="tx1"/>
                </a:solidFill>
              </a:defRPr>
            </a:lvl1pPr>
            <a:extLst/>
          </a:lstStyle>
          <a:p>
            <a:pPr>
              <a:defRPr/>
            </a:pPr>
            <a:endParaRPr lang="zh-CN" altLang="en-US"/>
          </a:p>
        </p:txBody>
      </p:sp>
      <p:sp>
        <p:nvSpPr>
          <p:cNvPr id="13" name="灯片编号占位符 6"/>
          <p:cNvSpPr>
            <a:spLocks noGrp="1"/>
          </p:cNvSpPr>
          <p:nvPr>
            <p:ph type="sldNum" sz="quarter" idx="12"/>
          </p:nvPr>
        </p:nvSpPr>
        <p:spPr/>
        <p:txBody>
          <a:bodyPr/>
          <a:lstStyle>
            <a:lvl1pPr>
              <a:defRPr smtClean="0">
                <a:solidFill>
                  <a:schemeClr val="tx1"/>
                </a:solidFill>
              </a:defRPr>
            </a:lvl1pPr>
            <a:extLst/>
          </a:lstStyle>
          <a:p>
            <a:pPr>
              <a:defRPr/>
            </a:pPr>
            <a:fld id="{EBF92EA9-3D29-43C7-A249-8CB189375864}"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a typeface="+mn-ea"/>
            </a:endParaRPr>
          </a:p>
        </p:txBody>
      </p:sp>
      <p:sp>
        <p:nvSpPr>
          <p:cNvPr id="1027" name="任意多边形 11"/>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w="9525" cap="flat" cmpd="sng" algn="ctr">
            <a:noFill/>
            <a:prstDash val="solid"/>
            <a:round/>
            <a:headEnd type="none" w="med" len="med"/>
            <a:tailEnd type="none" w="med" len="med"/>
          </a:ln>
        </p:spPr>
        <p:txBody>
          <a:bodyPr/>
          <a:lstStyle/>
          <a:p>
            <a:endParaRPr lang="zh-CN" alt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796908"/>
          </a:xfrm>
          <a:prstGeom prst="rect">
            <a:avLst/>
          </a:prstGeom>
        </p:spPr>
        <p:txBody>
          <a:bodyPr vert="horz" anchor="ctr">
            <a:normAutofit/>
            <a:scene3d>
              <a:camera prst="orthographicFront"/>
              <a:lightRig rig="soft" dir="t"/>
            </a:scene3d>
            <a:sp3d prstMaterial="softEdge">
              <a:bevelT w="25400" h="25400"/>
            </a:sp3d>
          </a:bodyPr>
          <a:lstStyle>
            <a:extLst/>
          </a:lstStyle>
          <a:p>
            <a:r>
              <a:rPr lang="zh-CN" altLang="en-US" smtClean="0"/>
              <a:t>单击此处编辑母版标题样式</a:t>
            </a:r>
            <a:endParaRPr lang="en-US"/>
          </a:p>
        </p:txBody>
      </p:sp>
      <p:sp>
        <p:nvSpPr>
          <p:cNvPr id="1033" name="文本占位符 29"/>
          <p:cNvSpPr>
            <a:spLocks noGrp="1"/>
          </p:cNvSpPr>
          <p:nvPr>
            <p:ph type="body" idx="1"/>
          </p:nvPr>
        </p:nvSpPr>
        <p:spPr bwMode="auto">
          <a:xfrm>
            <a:off x="428596" y="1214422"/>
            <a:ext cx="8229600" cy="47149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smtClean="0"/>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mn-lt"/>
                <a:ea typeface="+mn-ea"/>
              </a:defRPr>
            </a:lvl1pPr>
            <a:extLst/>
          </a:lstStyle>
          <a:p>
            <a:pPr>
              <a:defRPr/>
            </a:pPr>
            <a:fld id="{A81E30BA-3C34-4183-A909-4D733F30C1A1}" type="datetimeFigureOut">
              <a:rPr lang="zh-CN" altLang="en-US"/>
              <a:pPr>
                <a:defRPr/>
              </a:pPr>
              <a:t>2018/5/13</a:t>
            </a:fld>
            <a:endParaRPr lang="zh-CN" altLang="en-US"/>
          </a:p>
        </p:txBody>
      </p:sp>
      <p:sp>
        <p:nvSpPr>
          <p:cNvPr id="22" name="页脚占位符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ea typeface="+mn-ea"/>
              </a:defRPr>
            </a:lvl1pPr>
            <a:extLst/>
          </a:lstStyle>
          <a:p>
            <a:pPr>
              <a:defRPr/>
            </a:pPr>
            <a:endParaRPr lang="zh-CN" altLang="en-US" dirty="0"/>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smtClean="0">
                <a:solidFill>
                  <a:schemeClr val="tx1"/>
                </a:solidFill>
                <a:latin typeface="+mn-lt"/>
                <a:ea typeface="+mn-ea"/>
              </a:defRPr>
            </a:lvl1pPr>
            <a:extLst/>
          </a:lstStyle>
          <a:p>
            <a:pPr>
              <a:defRPr/>
            </a:pPr>
            <a:fld id="{56A43F19-69B5-4382-A06C-E34D724156A6}" type="slidenum">
              <a:rPr lang="zh-CN" altLang="en-US" smtClean="0"/>
              <a:pPr>
                <a:defRPr/>
              </a:pPr>
              <a:t>‹#›</a:t>
            </a:fld>
            <a:endParaRPr lang="zh-CN" altLang="en-US" dirty="0"/>
          </a:p>
        </p:txBody>
      </p:sp>
    </p:spTree>
  </p:cSld>
  <p:clrMap bg1="lt1" tx1="dk1" bg2="lt2" tx2="dk2" accent1="accent1" accent2="accent2" accent3="accent3" accent4="accent4" accent5="accent5" accent6="accent6" hlink="hlink" folHlink="folHlink"/>
  <p:sldLayoutIdLst>
    <p:sldLayoutId id="2147483959" r:id="rId1"/>
    <p:sldLayoutId id="2147483955" r:id="rId2"/>
    <p:sldLayoutId id="2147483960" r:id="rId3"/>
    <p:sldLayoutId id="2147483961" r:id="rId4"/>
    <p:sldLayoutId id="2147483962" r:id="rId5"/>
    <p:sldLayoutId id="2147483963" r:id="rId6"/>
    <p:sldLayoutId id="2147483956" r:id="rId7"/>
    <p:sldLayoutId id="2147483964" r:id="rId8"/>
    <p:sldLayoutId id="2147483965" r:id="rId9"/>
    <p:sldLayoutId id="2147483957" r:id="rId10"/>
    <p:sldLayoutId id="2147483958" r:id="rId11"/>
  </p:sldLayoutIdLst>
  <p:txStyles>
    <p:titleStyle>
      <a:lvl1pPr algn="l" rtl="0" fontAlgn="base">
        <a:spcBef>
          <a:spcPct val="0"/>
        </a:spcBef>
        <a:spcAft>
          <a:spcPct val="0"/>
        </a:spcAft>
        <a:defRPr sz="40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ea typeface="黑体" pitchFamily="2" charset="-122"/>
        </a:defRPr>
      </a:lvl2pPr>
      <a:lvl3pPr algn="l" rtl="0" fontAlgn="base">
        <a:spcBef>
          <a:spcPct val="0"/>
        </a:spcBef>
        <a:spcAft>
          <a:spcPct val="0"/>
        </a:spcAft>
        <a:defRPr sz="4100" b="1">
          <a:solidFill>
            <a:schemeClr val="tx2"/>
          </a:solidFill>
          <a:latin typeface="Lucida Sans Unicode" pitchFamily="34" charset="0"/>
          <a:ea typeface="黑体" pitchFamily="2" charset="-122"/>
        </a:defRPr>
      </a:lvl3pPr>
      <a:lvl4pPr algn="l" rtl="0" fontAlgn="base">
        <a:spcBef>
          <a:spcPct val="0"/>
        </a:spcBef>
        <a:spcAft>
          <a:spcPct val="0"/>
        </a:spcAft>
        <a:defRPr sz="4100" b="1">
          <a:solidFill>
            <a:schemeClr val="tx2"/>
          </a:solidFill>
          <a:latin typeface="Lucida Sans Unicode" pitchFamily="34" charset="0"/>
          <a:ea typeface="黑体" pitchFamily="2" charset="-122"/>
        </a:defRPr>
      </a:lvl4pPr>
      <a:lvl5pPr algn="l" rtl="0" fontAlgn="base">
        <a:spcBef>
          <a:spcPct val="0"/>
        </a:spcBef>
        <a:spcAft>
          <a:spcPct val="0"/>
        </a:spcAft>
        <a:defRPr sz="4100" b="1">
          <a:solidFill>
            <a:schemeClr val="tx2"/>
          </a:solidFill>
          <a:latin typeface="Lucida Sans Unicode" pitchFamily="34" charset="0"/>
          <a:ea typeface="黑体" pitchFamily="2" charset="-122"/>
        </a:defRPr>
      </a:lvl5pPr>
      <a:lvl6pPr marL="457200" algn="l" rtl="0" fontAlgn="base">
        <a:spcBef>
          <a:spcPct val="0"/>
        </a:spcBef>
        <a:spcAft>
          <a:spcPct val="0"/>
        </a:spcAft>
        <a:defRPr sz="4100" b="1">
          <a:solidFill>
            <a:schemeClr val="tx2"/>
          </a:solidFill>
          <a:latin typeface="Lucida Sans Unicode" pitchFamily="34" charset="0"/>
          <a:ea typeface="黑体" pitchFamily="2" charset="-122"/>
        </a:defRPr>
      </a:lvl6pPr>
      <a:lvl7pPr marL="914400" algn="l" rtl="0" fontAlgn="base">
        <a:spcBef>
          <a:spcPct val="0"/>
        </a:spcBef>
        <a:spcAft>
          <a:spcPct val="0"/>
        </a:spcAft>
        <a:defRPr sz="4100" b="1">
          <a:solidFill>
            <a:schemeClr val="tx2"/>
          </a:solidFill>
          <a:latin typeface="Lucida Sans Unicode" pitchFamily="34" charset="0"/>
          <a:ea typeface="黑体" pitchFamily="2" charset="-122"/>
        </a:defRPr>
      </a:lvl7pPr>
      <a:lvl8pPr marL="1371600" algn="l" rtl="0" fontAlgn="base">
        <a:spcBef>
          <a:spcPct val="0"/>
        </a:spcBef>
        <a:spcAft>
          <a:spcPct val="0"/>
        </a:spcAft>
        <a:defRPr sz="4100" b="1">
          <a:solidFill>
            <a:schemeClr val="tx2"/>
          </a:solidFill>
          <a:latin typeface="Lucida Sans Unicode" pitchFamily="34" charset="0"/>
          <a:ea typeface="黑体" pitchFamily="2" charset="-122"/>
        </a:defRPr>
      </a:lvl8pPr>
      <a:lvl9pPr marL="1828800" algn="l" rtl="0" fontAlgn="base">
        <a:spcBef>
          <a:spcPct val="0"/>
        </a:spcBef>
        <a:spcAft>
          <a:spcPct val="0"/>
        </a:spcAft>
        <a:defRPr sz="4100" b="1">
          <a:solidFill>
            <a:schemeClr val="tx2"/>
          </a:solidFill>
          <a:latin typeface="Lucida Sans Unicode" pitchFamily="34" charset="0"/>
          <a:ea typeface="黑体" pitchFamily="2" charset="-122"/>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4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0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0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8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sz="16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14348" y="1285860"/>
            <a:ext cx="7772400" cy="1829761"/>
          </a:xfrm>
        </p:spPr>
        <p:txBody>
          <a:bodyPr/>
          <a:lstStyle/>
          <a:p>
            <a:pPr fontAlgn="auto">
              <a:spcAft>
                <a:spcPts val="0"/>
              </a:spcAft>
              <a:defRPr/>
            </a:pPr>
            <a:r>
              <a:rPr lang="zh-CN" altLang="en-US" dirty="0" smtClean="0"/>
              <a:t>面向对象程序设计</a:t>
            </a:r>
            <a:endParaRPr lang="zh-CN" altLang="en-US" dirty="0"/>
          </a:p>
        </p:txBody>
      </p:sp>
      <p:sp>
        <p:nvSpPr>
          <p:cNvPr id="9219" name="副标题 2"/>
          <p:cNvSpPr>
            <a:spLocks noGrp="1"/>
          </p:cNvSpPr>
          <p:nvPr>
            <p:ph type="subTitle" idx="1"/>
          </p:nvPr>
        </p:nvSpPr>
        <p:spPr>
          <a:xfrm>
            <a:off x="714348" y="3143248"/>
            <a:ext cx="7772400" cy="1200150"/>
          </a:xfrm>
        </p:spPr>
        <p:txBody>
          <a:bodyPr/>
          <a:lstStyle/>
          <a:p>
            <a:pPr marR="0" algn="ctr"/>
            <a:r>
              <a:rPr lang="zh-CN" altLang="en-US" sz="3200" b="1" dirty="0" smtClean="0">
                <a:solidFill>
                  <a:srgbClr val="FF0000"/>
                </a:solidFill>
              </a:rPr>
              <a:t>第十六章 继承</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ts val="2880"/>
              </a:lnSpc>
              <a:spcBef>
                <a:spcPts val="0"/>
              </a:spcBef>
            </a:pPr>
            <a:r>
              <a:rPr lang="en-US" altLang="zh-CN" sz="2000" dirty="0" smtClean="0">
                <a:latin typeface="+mn-ea"/>
                <a:cs typeface="Times New Roman" pitchFamily="18" charset="0"/>
              </a:rPr>
              <a:t>C++</a:t>
            </a:r>
            <a:r>
              <a:rPr lang="zh-CN" altLang="en-US" sz="2000" dirty="0" smtClean="0">
                <a:latin typeface="+mn-ea"/>
                <a:cs typeface="Times New Roman" pitchFamily="18" charset="0"/>
              </a:rPr>
              <a:t>的多态机制</a:t>
            </a:r>
            <a:endParaRPr lang="en-US" altLang="zh-CN" sz="2000" dirty="0" smtClean="0">
              <a:latin typeface="+mn-ea"/>
              <a:cs typeface="Times New Roman" pitchFamily="18" charset="0"/>
            </a:endParaRPr>
          </a:p>
          <a:p>
            <a:pPr lvl="1">
              <a:lnSpc>
                <a:spcPts val="2880"/>
              </a:lnSpc>
              <a:spcBef>
                <a:spcPts val="0"/>
              </a:spcBef>
            </a:pPr>
            <a:r>
              <a:rPr lang="zh-CN" altLang="en-US" sz="1800" dirty="0" smtClean="0">
                <a:latin typeface="+mn-ea"/>
                <a:cs typeface="Times New Roman" pitchFamily="18" charset="0"/>
              </a:rPr>
              <a:t>静态联编，是指这种联编在编译阶段完成的，即在编译阶段就必须确定标识符（函数名）与代码之间的对应关系。由于联编过程是在程序运行前完成的，所以又称为早期联编，或</a:t>
            </a:r>
            <a:r>
              <a:rPr lang="zh-CN" altLang="en-US" sz="1800" b="1" dirty="0" smtClean="0">
                <a:solidFill>
                  <a:srgbClr val="FF0000"/>
                </a:solidFill>
                <a:latin typeface="+mn-ea"/>
                <a:cs typeface="Times New Roman" pitchFamily="18" charset="0"/>
              </a:rPr>
              <a:t>先期联编</a:t>
            </a:r>
            <a:r>
              <a:rPr lang="zh-CN" altLang="en-US" sz="1800" dirty="0" smtClean="0">
                <a:latin typeface="+mn-ea"/>
                <a:cs typeface="Times New Roman" pitchFamily="18" charset="0"/>
              </a:rPr>
              <a:t>。</a:t>
            </a:r>
          </a:p>
          <a:p>
            <a:pPr lvl="1">
              <a:lnSpc>
                <a:spcPts val="2880"/>
              </a:lnSpc>
              <a:spcBef>
                <a:spcPts val="0"/>
              </a:spcBef>
            </a:pPr>
            <a:r>
              <a:rPr lang="zh-CN" altLang="en-US" sz="1800" dirty="0" smtClean="0">
                <a:latin typeface="+mn-ea"/>
                <a:cs typeface="Times New Roman" pitchFamily="18" charset="0"/>
              </a:rPr>
              <a:t>静态联编能够实现编译时多态</a:t>
            </a:r>
            <a:r>
              <a:rPr lang="zh-CN" altLang="en-US" sz="1800" dirty="0" smtClean="0">
                <a:latin typeface="+mn-ea"/>
                <a:cs typeface="Times New Roman" pitchFamily="18" charset="0"/>
              </a:rPr>
              <a:t>，主要指重载</a:t>
            </a:r>
            <a:endParaRPr lang="en-US" altLang="zh-CN" sz="1800" dirty="0" smtClean="0">
              <a:latin typeface="+mn-ea"/>
              <a:cs typeface="Times New Roman" pitchFamily="18" charset="0"/>
            </a:endParaRPr>
          </a:p>
          <a:p>
            <a:pPr lvl="1">
              <a:lnSpc>
                <a:spcPts val="2880"/>
              </a:lnSpc>
              <a:spcBef>
                <a:spcPts val="0"/>
              </a:spcBef>
            </a:pPr>
            <a:r>
              <a:rPr lang="zh-CN" altLang="en-US" sz="1800" dirty="0" smtClean="0">
                <a:latin typeface="+mn-ea"/>
                <a:cs typeface="Times New Roman" pitchFamily="18" charset="0"/>
              </a:rPr>
              <a:t>动态联编，是指根据目标对象的动态类型</a:t>
            </a:r>
            <a:r>
              <a:rPr lang="en-US" altLang="zh-CN" sz="1800" dirty="0" smtClean="0">
                <a:latin typeface="+mn-ea"/>
                <a:cs typeface="Times New Roman" pitchFamily="18" charset="0"/>
              </a:rPr>
              <a:t>(</a:t>
            </a:r>
            <a:r>
              <a:rPr lang="zh-CN" altLang="en-US" sz="1800" dirty="0" smtClean="0">
                <a:latin typeface="+mn-ea"/>
                <a:cs typeface="Times New Roman" pitchFamily="18" charset="0"/>
              </a:rPr>
              <a:t>而不是静态类型</a:t>
            </a:r>
            <a:r>
              <a:rPr lang="en-US" altLang="zh-CN" sz="1800" dirty="0" smtClean="0">
                <a:latin typeface="+mn-ea"/>
                <a:cs typeface="Times New Roman" pitchFamily="18" charset="0"/>
              </a:rPr>
              <a:t>)</a:t>
            </a:r>
            <a:r>
              <a:rPr lang="zh-CN" altLang="en-US" sz="1800" dirty="0" smtClean="0">
                <a:latin typeface="+mn-ea"/>
                <a:cs typeface="Times New Roman" pitchFamily="18" charset="0"/>
              </a:rPr>
              <a:t>在程序运行时</a:t>
            </a:r>
            <a:r>
              <a:rPr lang="en-US" altLang="zh-CN" sz="1800" dirty="0" smtClean="0">
                <a:latin typeface="+mn-ea"/>
                <a:cs typeface="Times New Roman" pitchFamily="18" charset="0"/>
              </a:rPr>
              <a:t>(</a:t>
            </a:r>
            <a:r>
              <a:rPr lang="zh-CN" altLang="en-US" sz="1800" dirty="0" smtClean="0">
                <a:latin typeface="+mn-ea"/>
                <a:cs typeface="Times New Roman" pitchFamily="18" charset="0"/>
              </a:rPr>
              <a:t>而不是在编译阶段</a:t>
            </a:r>
            <a:r>
              <a:rPr lang="en-US" altLang="zh-CN" sz="1800" dirty="0" smtClean="0">
                <a:latin typeface="+mn-ea"/>
                <a:cs typeface="Times New Roman" pitchFamily="18" charset="0"/>
              </a:rPr>
              <a:t>)</a:t>
            </a:r>
            <a:r>
              <a:rPr lang="zh-CN" altLang="en-US" sz="1800" dirty="0" smtClean="0">
                <a:latin typeface="+mn-ea"/>
                <a:cs typeface="Times New Roman" pitchFamily="18" charset="0"/>
              </a:rPr>
              <a:t>将函数名绑定到具体的函数实现上。由于要在程序运行时动态进行，所以又称为晚期联编，或</a:t>
            </a:r>
            <a:r>
              <a:rPr lang="zh-CN" altLang="en-US" sz="1800" b="1" dirty="0" smtClean="0">
                <a:solidFill>
                  <a:srgbClr val="FF0000"/>
                </a:solidFill>
                <a:latin typeface="+mn-ea"/>
                <a:cs typeface="Times New Roman" pitchFamily="18" charset="0"/>
              </a:rPr>
              <a:t>迟后联编</a:t>
            </a:r>
            <a:r>
              <a:rPr lang="zh-CN" altLang="en-US" sz="1800" dirty="0" smtClean="0">
                <a:latin typeface="+mn-ea"/>
                <a:cs typeface="Times New Roman" pitchFamily="18" charset="0"/>
              </a:rPr>
              <a:t>。</a:t>
            </a:r>
          </a:p>
          <a:p>
            <a:pPr lvl="1">
              <a:lnSpc>
                <a:spcPts val="2880"/>
              </a:lnSpc>
              <a:spcBef>
                <a:spcPts val="0"/>
              </a:spcBef>
            </a:pPr>
            <a:r>
              <a:rPr lang="zh-CN" altLang="en-US" sz="1800" dirty="0" smtClean="0">
                <a:latin typeface="+mn-ea"/>
                <a:cs typeface="Times New Roman" pitchFamily="18" charset="0"/>
              </a:rPr>
              <a:t>动态联编可以实现运行时多态。运行时多态性是通过使用虚函数</a:t>
            </a:r>
            <a:r>
              <a:rPr lang="en-US" altLang="zh-CN" sz="1800" dirty="0" smtClean="0">
                <a:latin typeface="+mn-ea"/>
                <a:cs typeface="Times New Roman" pitchFamily="18" charset="0"/>
              </a:rPr>
              <a:t>(virtual function)</a:t>
            </a:r>
            <a:r>
              <a:rPr lang="zh-CN" altLang="en-US" sz="1800" dirty="0" smtClean="0">
                <a:latin typeface="+mn-ea"/>
                <a:cs typeface="Times New Roman" pitchFamily="18" charset="0"/>
              </a:rPr>
              <a:t>实现的。</a:t>
            </a:r>
            <a:endParaRPr lang="en-US" altLang="zh-CN" sz="1800" dirty="0" smtClean="0">
              <a:latin typeface="+mn-ea"/>
              <a:cs typeface="Times New Roman" pitchFamily="18" charset="0"/>
            </a:endParaRPr>
          </a:p>
          <a:p>
            <a:pPr lvl="1">
              <a:lnSpc>
                <a:spcPts val="2880"/>
              </a:lnSpc>
              <a:spcBef>
                <a:spcPts val="0"/>
              </a:spcBef>
            </a:pPr>
            <a:r>
              <a:rPr lang="zh-CN" altLang="en-US" b="1" dirty="0" smtClean="0">
                <a:solidFill>
                  <a:srgbClr val="FF0000"/>
                </a:solidFill>
                <a:latin typeface="+mn-ea"/>
                <a:cs typeface="Times New Roman" pitchFamily="18" charset="0"/>
              </a:rPr>
              <a:t>静态联</a:t>
            </a:r>
            <a:r>
              <a:rPr lang="zh-CN" altLang="en-US" b="1" dirty="0" smtClean="0">
                <a:solidFill>
                  <a:srgbClr val="FF0000"/>
                </a:solidFill>
                <a:latin typeface="+mn-ea"/>
                <a:cs typeface="Times New Roman" pitchFamily="18" charset="0"/>
              </a:rPr>
              <a:t>编</a:t>
            </a:r>
            <a:r>
              <a:rPr lang="en-US" altLang="zh-CN" b="1" dirty="0" smtClean="0">
                <a:solidFill>
                  <a:srgbClr val="FF0000"/>
                </a:solidFill>
                <a:latin typeface="+mn-ea"/>
                <a:cs typeface="Times New Roman" pitchFamily="18" charset="0"/>
              </a:rPr>
              <a:t>(</a:t>
            </a:r>
            <a:r>
              <a:rPr lang="zh-CN" altLang="en-US" b="1" dirty="0" smtClean="0">
                <a:solidFill>
                  <a:srgbClr val="FF0000"/>
                </a:solidFill>
                <a:latin typeface="+mn-ea"/>
                <a:cs typeface="Times New Roman" pitchFamily="18" charset="0"/>
              </a:rPr>
              <a:t>先期联编</a:t>
            </a:r>
            <a:r>
              <a:rPr lang="en-US" altLang="zh-CN" b="1" dirty="0" smtClean="0">
                <a:solidFill>
                  <a:srgbClr val="FF0000"/>
                </a:solidFill>
                <a:latin typeface="+mn-ea"/>
                <a:cs typeface="Times New Roman" pitchFamily="18" charset="0"/>
              </a:rPr>
              <a:t>)——</a:t>
            </a:r>
            <a:r>
              <a:rPr lang="zh-CN" altLang="en-US" b="1" dirty="0" smtClean="0">
                <a:solidFill>
                  <a:srgbClr val="FF0000"/>
                </a:solidFill>
                <a:latin typeface="+mn-ea"/>
                <a:cs typeface="Times New Roman" pitchFamily="18" charset="0"/>
              </a:rPr>
              <a:t>编译</a:t>
            </a:r>
            <a:r>
              <a:rPr lang="zh-CN" altLang="en-US" b="1" dirty="0" smtClean="0">
                <a:solidFill>
                  <a:srgbClr val="FF0000"/>
                </a:solidFill>
                <a:latin typeface="+mn-ea"/>
                <a:cs typeface="Times New Roman" pitchFamily="18" charset="0"/>
              </a:rPr>
              <a:t>时</a:t>
            </a:r>
            <a:r>
              <a:rPr lang="zh-CN" altLang="en-US" b="1" dirty="0" smtClean="0">
                <a:solidFill>
                  <a:srgbClr val="FF0000"/>
                </a:solidFill>
                <a:latin typeface="+mn-ea"/>
                <a:cs typeface="Times New Roman" pitchFamily="18" charset="0"/>
              </a:rPr>
              <a:t>多态</a:t>
            </a:r>
            <a:r>
              <a:rPr lang="en-US" altLang="zh-CN" b="1" dirty="0" smtClean="0">
                <a:solidFill>
                  <a:srgbClr val="FF0000"/>
                </a:solidFill>
                <a:latin typeface="+mn-ea"/>
                <a:cs typeface="Times New Roman" pitchFamily="18" charset="0"/>
              </a:rPr>
              <a:t>——</a:t>
            </a:r>
            <a:r>
              <a:rPr lang="zh-CN" altLang="en-US" b="1" dirty="0" smtClean="0">
                <a:solidFill>
                  <a:srgbClr val="FF0000"/>
                </a:solidFill>
                <a:latin typeface="+mn-ea"/>
                <a:cs typeface="Times New Roman" pitchFamily="18" charset="0"/>
              </a:rPr>
              <a:t>函数重载</a:t>
            </a:r>
            <a:endParaRPr lang="en-US" altLang="zh-CN" b="1" dirty="0" smtClean="0">
              <a:solidFill>
                <a:srgbClr val="FF0000"/>
              </a:solidFill>
              <a:latin typeface="+mn-ea"/>
              <a:cs typeface="Times New Roman" pitchFamily="18" charset="0"/>
            </a:endParaRPr>
          </a:p>
          <a:p>
            <a:pPr lvl="1">
              <a:lnSpc>
                <a:spcPts val="2880"/>
              </a:lnSpc>
              <a:spcBef>
                <a:spcPts val="0"/>
              </a:spcBef>
            </a:pPr>
            <a:r>
              <a:rPr lang="zh-CN" altLang="en-US" b="1" dirty="0" smtClean="0">
                <a:solidFill>
                  <a:srgbClr val="FF0000"/>
                </a:solidFill>
                <a:latin typeface="+mn-ea"/>
                <a:cs typeface="Times New Roman" pitchFamily="18" charset="0"/>
              </a:rPr>
              <a:t>动态</a:t>
            </a:r>
            <a:r>
              <a:rPr lang="zh-CN" altLang="en-US" b="1" dirty="0" smtClean="0">
                <a:solidFill>
                  <a:srgbClr val="FF0000"/>
                </a:solidFill>
                <a:latin typeface="+mn-ea"/>
                <a:cs typeface="Times New Roman" pitchFamily="18" charset="0"/>
              </a:rPr>
              <a:t>联编</a:t>
            </a:r>
            <a:r>
              <a:rPr lang="en-US" altLang="zh-CN" b="1" dirty="0" smtClean="0">
                <a:solidFill>
                  <a:srgbClr val="FF0000"/>
                </a:solidFill>
                <a:latin typeface="+mn-ea"/>
                <a:cs typeface="Times New Roman" pitchFamily="18" charset="0"/>
              </a:rPr>
              <a:t>(</a:t>
            </a:r>
            <a:r>
              <a:rPr lang="zh-CN" altLang="en-US" b="1" dirty="0" smtClean="0">
                <a:solidFill>
                  <a:srgbClr val="FF0000"/>
                </a:solidFill>
                <a:latin typeface="+mn-ea"/>
                <a:cs typeface="Times New Roman" pitchFamily="18" charset="0"/>
              </a:rPr>
              <a:t>迟后联</a:t>
            </a:r>
            <a:r>
              <a:rPr lang="zh-CN" altLang="en-US" b="1" dirty="0" smtClean="0">
                <a:solidFill>
                  <a:srgbClr val="FF0000"/>
                </a:solidFill>
                <a:latin typeface="+mn-ea"/>
                <a:cs typeface="Times New Roman" pitchFamily="18" charset="0"/>
              </a:rPr>
              <a:t>编</a:t>
            </a:r>
            <a:r>
              <a:rPr lang="en-US" altLang="zh-CN" b="1" dirty="0" smtClean="0">
                <a:solidFill>
                  <a:srgbClr val="FF0000"/>
                </a:solidFill>
                <a:latin typeface="+mn-ea"/>
                <a:cs typeface="Times New Roman" pitchFamily="18" charset="0"/>
              </a:rPr>
              <a:t>)——</a:t>
            </a:r>
            <a:r>
              <a:rPr lang="zh-CN" altLang="en-US" b="1" dirty="0" smtClean="0">
                <a:solidFill>
                  <a:srgbClr val="FF0000"/>
                </a:solidFill>
                <a:latin typeface="+mn-ea"/>
                <a:cs typeface="Times New Roman" pitchFamily="18" charset="0"/>
              </a:rPr>
              <a:t>运行时多态</a:t>
            </a:r>
            <a:r>
              <a:rPr lang="en-US" altLang="zh-CN" b="1" dirty="0" smtClean="0">
                <a:solidFill>
                  <a:srgbClr val="FF0000"/>
                </a:solidFill>
                <a:latin typeface="+mn-ea"/>
                <a:cs typeface="Times New Roman" pitchFamily="18" charset="0"/>
              </a:rPr>
              <a:t>——</a:t>
            </a:r>
            <a:r>
              <a:rPr lang="zh-CN" altLang="en-US" b="1" dirty="0" smtClean="0">
                <a:solidFill>
                  <a:srgbClr val="FF0000"/>
                </a:solidFill>
                <a:latin typeface="+mn-ea"/>
                <a:cs typeface="Times New Roman" pitchFamily="18" charset="0"/>
              </a:rPr>
              <a:t>虚函数</a:t>
            </a:r>
            <a:endParaRPr lang="en-US" altLang="zh-CN" b="1" dirty="0" smtClean="0">
              <a:solidFill>
                <a:srgbClr val="FF0000"/>
              </a:solidFill>
              <a:latin typeface="+mn-ea"/>
              <a:cs typeface="Times New Roman" pitchFamily="18" charset="0"/>
            </a:endParaRPr>
          </a:p>
          <a:p>
            <a:pPr lvl="1">
              <a:lnSpc>
                <a:spcPts val="2880"/>
              </a:lnSpc>
              <a:spcBef>
                <a:spcPts val="0"/>
              </a:spcBef>
            </a:pPr>
            <a:endParaRPr lang="zh-CN" altLang="en-US" sz="16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a:lnSpc>
                <a:spcPts val="2880"/>
              </a:lnSpc>
              <a:spcBef>
                <a:spcPts val="0"/>
              </a:spcBef>
            </a:pPr>
            <a:endParaRPr lang="zh-CN" altLang="en-US" sz="2000" dirty="0" smtClean="0">
              <a:latin typeface="+mn-ea"/>
              <a:cs typeface="Times New Roman" pitchFamily="18" charset="0"/>
            </a:endParaRPr>
          </a:p>
          <a:p>
            <a:pPr lvl="1">
              <a:lnSpc>
                <a:spcPts val="2880"/>
              </a:lnSpc>
              <a:spcBef>
                <a:spcPts val="0"/>
              </a:spcBef>
            </a:pPr>
            <a:endParaRPr lang="zh-CN" altLang="en-US" sz="20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1.</a:t>
            </a:r>
            <a:r>
              <a:rPr lang="zh-CN" altLang="en-US" sz="3600" dirty="0" smtClean="0"/>
              <a:t>多态性</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10</a:t>
            </a:fld>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ts val="2880"/>
              </a:lnSpc>
              <a:spcBef>
                <a:spcPts val="0"/>
              </a:spcBef>
            </a:pPr>
            <a:r>
              <a:rPr lang="zh-CN" altLang="en-US" sz="2000" dirty="0" smtClean="0">
                <a:latin typeface="+mn-ea"/>
                <a:cs typeface="Times New Roman" pitchFamily="18" charset="0"/>
              </a:rPr>
              <a:t>虚函数，是指在基类中以关键字</a:t>
            </a:r>
            <a:r>
              <a:rPr lang="en-US" altLang="zh-CN" sz="2000" dirty="0" smtClean="0">
                <a:latin typeface="+mn-ea"/>
                <a:cs typeface="Times New Roman" pitchFamily="18" charset="0"/>
              </a:rPr>
              <a:t>virtual</a:t>
            </a:r>
            <a:r>
              <a:rPr lang="zh-CN" altLang="en-US" sz="2000" dirty="0" smtClean="0">
                <a:latin typeface="+mn-ea"/>
                <a:cs typeface="Times New Roman" pitchFamily="18" charset="0"/>
              </a:rPr>
              <a:t>说明，并在派生类中重新定义的一个非静态成员函数</a:t>
            </a:r>
          </a:p>
          <a:p>
            <a:pPr>
              <a:lnSpc>
                <a:spcPts val="2880"/>
              </a:lnSpc>
              <a:spcBef>
                <a:spcPts val="0"/>
              </a:spcBef>
            </a:pPr>
            <a:r>
              <a:rPr lang="zh-CN" altLang="en-US" sz="2000" dirty="0" smtClean="0">
                <a:latin typeface="+mn-ea"/>
                <a:cs typeface="Times New Roman" pitchFamily="18" charset="0"/>
              </a:rPr>
              <a:t>基类的虚函数在派生类中仍然是虚函数</a:t>
            </a:r>
          </a:p>
          <a:p>
            <a:pPr>
              <a:lnSpc>
                <a:spcPts val="2880"/>
              </a:lnSpc>
              <a:spcBef>
                <a:spcPts val="0"/>
              </a:spcBef>
            </a:pPr>
            <a:r>
              <a:rPr lang="zh-CN" altLang="en-US" sz="2000" dirty="0" smtClean="0">
                <a:latin typeface="+mn-ea"/>
                <a:cs typeface="Times New Roman" pitchFamily="18" charset="0"/>
              </a:rPr>
              <a:t>在派生类中重定义继承的成员虚函数时，即使没有保留字</a:t>
            </a:r>
            <a:r>
              <a:rPr lang="en-US" altLang="zh-CN" sz="2000" dirty="0" smtClean="0">
                <a:latin typeface="+mn-ea"/>
                <a:cs typeface="Times New Roman" pitchFamily="18" charset="0"/>
              </a:rPr>
              <a:t>virtual</a:t>
            </a:r>
            <a:r>
              <a:rPr lang="zh-CN" altLang="en-US" sz="2000" dirty="0" smtClean="0">
                <a:latin typeface="+mn-ea"/>
                <a:cs typeface="Times New Roman" pitchFamily="18" charset="0"/>
              </a:rPr>
              <a:t>，该函数仍然是虚函数</a:t>
            </a:r>
            <a:endParaRPr lang="en-US" altLang="zh-CN" sz="2000" dirty="0" smtClean="0">
              <a:latin typeface="+mn-ea"/>
              <a:cs typeface="Times New Roman" pitchFamily="18" charset="0"/>
            </a:endParaRPr>
          </a:p>
          <a:p>
            <a:pPr lvl="1">
              <a:lnSpc>
                <a:spcPts val="2880"/>
              </a:lnSpc>
              <a:spcBef>
                <a:spcPts val="0"/>
              </a:spcBef>
            </a:pPr>
            <a:r>
              <a:rPr lang="zh-CN" altLang="en-US" sz="1800" dirty="0" smtClean="0">
                <a:latin typeface="+mn-ea"/>
                <a:cs typeface="Times New Roman" pitchFamily="18" charset="0"/>
              </a:rPr>
              <a:t>但为了更好地表达这些函数的实质，最好加上这一保留字</a:t>
            </a:r>
            <a:r>
              <a:rPr lang="en-US" altLang="zh-CN" sz="1800" dirty="0" smtClean="0">
                <a:latin typeface="+mn-ea"/>
                <a:cs typeface="Times New Roman" pitchFamily="18" charset="0"/>
              </a:rPr>
              <a:t>virtual</a:t>
            </a:r>
            <a:endParaRPr lang="zh-CN" altLang="en-US" sz="1800" dirty="0" smtClean="0">
              <a:latin typeface="+mn-ea"/>
              <a:cs typeface="Times New Roman" pitchFamily="18" charset="0"/>
            </a:endParaRPr>
          </a:p>
          <a:p>
            <a:pPr>
              <a:lnSpc>
                <a:spcPts val="2880"/>
              </a:lnSpc>
              <a:spcBef>
                <a:spcPts val="0"/>
              </a:spcBef>
            </a:pPr>
            <a:r>
              <a:rPr lang="zh-CN" altLang="en-US" sz="2000" b="1" dirty="0" smtClean="0">
                <a:solidFill>
                  <a:srgbClr val="FF0000"/>
                </a:solidFill>
                <a:latin typeface="+mn-ea"/>
                <a:cs typeface="Times New Roman" pitchFamily="18" charset="0"/>
              </a:rPr>
              <a:t>当使用</a:t>
            </a:r>
            <a:r>
              <a:rPr lang="en-US" altLang="zh-CN" sz="2000" b="1" dirty="0" smtClean="0">
                <a:solidFill>
                  <a:srgbClr val="FF0000"/>
                </a:solidFill>
                <a:latin typeface="+mn-ea"/>
                <a:cs typeface="Times New Roman" pitchFamily="18" charset="0"/>
              </a:rPr>
              <a:t>virtual</a:t>
            </a:r>
            <a:r>
              <a:rPr lang="zh-CN" altLang="en-US" sz="2000" b="1" dirty="0" smtClean="0">
                <a:solidFill>
                  <a:srgbClr val="FF0000"/>
                </a:solidFill>
                <a:latin typeface="+mn-ea"/>
                <a:cs typeface="Times New Roman" pitchFamily="18" charset="0"/>
              </a:rPr>
              <a:t>关键字，就表明程序员希望使用迟后联编机制</a:t>
            </a:r>
            <a:endParaRPr lang="en-US" altLang="zh-CN" sz="2000" b="1" dirty="0" smtClean="0">
              <a:solidFill>
                <a:srgbClr val="FF0000"/>
              </a:solidFill>
              <a:latin typeface="+mn-ea"/>
              <a:cs typeface="Times New Roman" pitchFamily="18" charset="0"/>
            </a:endParaRPr>
          </a:p>
          <a:p>
            <a:pPr lvl="1">
              <a:lnSpc>
                <a:spcPts val="2880"/>
              </a:lnSpc>
              <a:spcBef>
                <a:spcPts val="0"/>
              </a:spcBef>
            </a:pPr>
            <a:r>
              <a:rPr lang="zh-CN" altLang="en-US" sz="1800" dirty="0" smtClean="0">
                <a:latin typeface="+mn-ea"/>
                <a:cs typeface="Times New Roman" pitchFamily="18" charset="0"/>
              </a:rPr>
              <a:t>但</a:t>
            </a:r>
            <a:r>
              <a:rPr lang="en-US" altLang="zh-CN" sz="1800" dirty="0" smtClean="0">
                <a:latin typeface="+mn-ea"/>
                <a:cs typeface="Times New Roman" pitchFamily="18" charset="0"/>
              </a:rPr>
              <a:t>C++</a:t>
            </a:r>
            <a:r>
              <a:rPr lang="zh-CN" altLang="en-US" sz="1800" dirty="0" smtClean="0">
                <a:latin typeface="+mn-ea"/>
                <a:cs typeface="Times New Roman" pitchFamily="18" charset="0"/>
              </a:rPr>
              <a:t>能否会为代码使用迟后联编，还要看具体情况</a:t>
            </a:r>
          </a:p>
          <a:p>
            <a:pPr>
              <a:lnSpc>
                <a:spcPts val="2880"/>
              </a:lnSpc>
              <a:spcBef>
                <a:spcPts val="0"/>
              </a:spcBef>
            </a:pPr>
            <a:endParaRPr lang="zh-CN" altLang="en-US" sz="2000" b="1" dirty="0" smtClean="0">
              <a:solidFill>
                <a:srgbClr val="FF0000"/>
              </a:solidFill>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虚函数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11</a:t>
            </a:fld>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ts val="2880"/>
              </a:lnSpc>
              <a:spcBef>
                <a:spcPts val="0"/>
              </a:spcBef>
            </a:pPr>
            <a:r>
              <a:rPr lang="zh-CN" altLang="en-US" sz="2000" dirty="0" smtClean="0">
                <a:latin typeface="+mn-ea"/>
                <a:cs typeface="Times New Roman" pitchFamily="18" charset="0"/>
              </a:rPr>
              <a:t>虚函数的定义：</a:t>
            </a:r>
            <a:endParaRPr lang="en-US" altLang="zh-CN" sz="2000" dirty="0" smtClean="0">
              <a:latin typeface="+mn-ea"/>
              <a:cs typeface="Times New Roman" pitchFamily="18" charset="0"/>
            </a:endParaRPr>
          </a:p>
          <a:p>
            <a:pPr>
              <a:lnSpc>
                <a:spcPts val="2880"/>
              </a:lnSpc>
              <a:spcBef>
                <a:spcPts val="0"/>
              </a:spcBef>
              <a:buNone/>
            </a:pPr>
            <a:r>
              <a:rPr lang="zh-CN" altLang="en-US" sz="2000" dirty="0" smtClean="0">
                <a:latin typeface="+mn-ea"/>
                <a:cs typeface="Times New Roman" pitchFamily="18" charset="0"/>
              </a:rPr>
              <a:t>  </a:t>
            </a:r>
            <a:r>
              <a:rPr lang="en-US" altLang="zh-CN" sz="2000" dirty="0" smtClean="0">
                <a:latin typeface="+mn-ea"/>
                <a:cs typeface="Times New Roman" pitchFamily="18" charset="0"/>
              </a:rPr>
              <a:t>virtual  &lt;</a:t>
            </a:r>
            <a:r>
              <a:rPr lang="zh-CN" altLang="en-US" sz="2000" dirty="0" smtClean="0">
                <a:latin typeface="+mn-ea"/>
                <a:cs typeface="Times New Roman" pitchFamily="18" charset="0"/>
              </a:rPr>
              <a:t>函数返回类型</a:t>
            </a:r>
            <a:r>
              <a:rPr lang="en-US" altLang="zh-CN" sz="2000" dirty="0" smtClean="0">
                <a:latin typeface="+mn-ea"/>
                <a:cs typeface="Times New Roman" pitchFamily="18" charset="0"/>
              </a:rPr>
              <a:t>&gt; &lt;</a:t>
            </a:r>
            <a:r>
              <a:rPr lang="zh-CN" altLang="en-US" sz="2000" dirty="0" smtClean="0">
                <a:latin typeface="+mn-ea"/>
                <a:cs typeface="Times New Roman" pitchFamily="18" charset="0"/>
              </a:rPr>
              <a:t>函数名</a:t>
            </a:r>
            <a:r>
              <a:rPr lang="en-US" altLang="zh-CN" sz="2000" dirty="0" smtClean="0">
                <a:latin typeface="+mn-ea"/>
                <a:cs typeface="Times New Roman" pitchFamily="18" charset="0"/>
              </a:rPr>
              <a:t>&gt;(&lt;</a:t>
            </a:r>
            <a:r>
              <a:rPr lang="zh-CN" altLang="en-US" sz="2000" dirty="0" smtClean="0">
                <a:latin typeface="+mn-ea"/>
                <a:cs typeface="Times New Roman" pitchFamily="18" charset="0"/>
              </a:rPr>
              <a:t>参数表</a:t>
            </a:r>
            <a:r>
              <a:rPr lang="en-US" altLang="zh-CN" sz="2000" dirty="0" smtClean="0">
                <a:latin typeface="+mn-ea"/>
                <a:cs typeface="Times New Roman" pitchFamily="18" charset="0"/>
              </a:rPr>
              <a:t>&gt;)</a:t>
            </a:r>
          </a:p>
          <a:p>
            <a:pPr>
              <a:lnSpc>
                <a:spcPts val="2880"/>
              </a:lnSpc>
              <a:spcBef>
                <a:spcPts val="0"/>
              </a:spcBef>
            </a:pPr>
            <a:r>
              <a:rPr lang="zh-CN" altLang="en-US" sz="2000" dirty="0" smtClean="0">
                <a:latin typeface="+mn-ea"/>
                <a:cs typeface="Times New Roman" pitchFamily="18" charset="0"/>
              </a:rPr>
              <a:t>示例</a:t>
            </a:r>
            <a:endParaRPr lang="en-US" altLang="zh-CN" sz="2000" dirty="0" smtClean="0">
              <a:latin typeface="+mn-ea"/>
              <a:cs typeface="Times New Roman" pitchFamily="18" charset="0"/>
            </a:endParaRPr>
          </a:p>
          <a:p>
            <a:pPr>
              <a:spcBef>
                <a:spcPts val="0"/>
              </a:spcBef>
              <a:buNone/>
            </a:pPr>
            <a:r>
              <a:rPr lang="en-US" altLang="zh-CN" sz="1600" dirty="0" smtClean="0">
                <a:latin typeface="+mn-ea"/>
                <a:cs typeface="Times New Roman" pitchFamily="18" charset="0"/>
              </a:rPr>
              <a:t>class Base{</a:t>
            </a:r>
          </a:p>
          <a:p>
            <a:pPr>
              <a:spcBef>
                <a:spcPts val="0"/>
              </a:spcBef>
              <a:buNone/>
            </a:pPr>
            <a:r>
              <a:rPr lang="en-US" altLang="zh-CN" sz="1600" dirty="0" smtClean="0">
                <a:latin typeface="+mn-ea"/>
                <a:cs typeface="Times New Roman" pitchFamily="18" charset="0"/>
              </a:rPr>
              <a:t>public:</a:t>
            </a:r>
          </a:p>
          <a:p>
            <a:pPr>
              <a:spcBef>
                <a:spcPts val="0"/>
              </a:spcBef>
              <a:buNone/>
            </a:pPr>
            <a:r>
              <a:rPr lang="en-US" altLang="zh-CN" sz="1600" dirty="0" smtClean="0">
                <a:latin typeface="+mn-ea"/>
                <a:cs typeface="Times New Roman" pitchFamily="18" charset="0"/>
              </a:rPr>
              <a:t>  virtual void fn()</a:t>
            </a:r>
          </a:p>
          <a:p>
            <a:pPr>
              <a:spcBef>
                <a:spcPts val="0"/>
              </a:spcBef>
              <a:buNone/>
            </a:pPr>
            <a:r>
              <a:rPr lang="en-US" altLang="zh-CN" sz="1600" dirty="0" smtClean="0">
                <a:latin typeface="+mn-ea"/>
                <a:cs typeface="Times New Roman" pitchFamily="18" charset="0"/>
              </a:rPr>
              <a:t>  {</a:t>
            </a:r>
          </a:p>
          <a:p>
            <a:pPr>
              <a:spcBef>
                <a:spcPts val="0"/>
              </a:spcBef>
              <a:buNone/>
            </a:pPr>
            <a:r>
              <a:rPr lang="en-US" altLang="zh-CN" sz="1600" dirty="0" smtClean="0">
                <a:latin typeface="+mn-ea"/>
                <a:cs typeface="Times New Roman" pitchFamily="18" charset="0"/>
              </a:rPr>
              <a:t>    </a:t>
            </a:r>
            <a:r>
              <a:rPr lang="en-US" altLang="zh-CN" sz="1600" dirty="0" err="1" smtClean="0">
                <a:latin typeface="+mn-ea"/>
                <a:cs typeface="Times New Roman" pitchFamily="18" charset="0"/>
              </a:rPr>
              <a:t>cout</a:t>
            </a:r>
            <a:r>
              <a:rPr lang="en-US" altLang="zh-CN" sz="1600" dirty="0" smtClean="0">
                <a:latin typeface="+mn-ea"/>
                <a:cs typeface="Times New Roman" pitchFamily="18" charset="0"/>
              </a:rPr>
              <a:t> &lt;&lt;"In Base class\n";</a:t>
            </a:r>
          </a:p>
          <a:p>
            <a:pPr>
              <a:spcBef>
                <a:spcPts val="0"/>
              </a:spcBef>
              <a:buNone/>
            </a:pPr>
            <a:r>
              <a:rPr lang="en-US" altLang="zh-CN" sz="1600" dirty="0" smtClean="0">
                <a:latin typeface="+mn-ea"/>
                <a:cs typeface="Times New Roman" pitchFamily="18" charset="0"/>
              </a:rPr>
              <a:t>  }</a:t>
            </a:r>
          </a:p>
          <a:p>
            <a:pPr>
              <a:spcBef>
                <a:spcPts val="0"/>
              </a:spcBef>
              <a:buNone/>
            </a:pPr>
            <a:r>
              <a:rPr lang="en-US" altLang="zh-CN" sz="1600" dirty="0" smtClean="0">
                <a:latin typeface="+mn-ea"/>
                <a:cs typeface="Times New Roman" pitchFamily="18" charset="0"/>
              </a:rPr>
              <a:t>};</a:t>
            </a:r>
          </a:p>
          <a:p>
            <a:pPr>
              <a:spcBef>
                <a:spcPts val="0"/>
              </a:spcBef>
              <a:buNone/>
            </a:pPr>
            <a:endParaRPr lang="en-US" altLang="zh-CN" sz="1600" dirty="0" smtClean="0">
              <a:latin typeface="+mn-ea"/>
              <a:cs typeface="Times New Roman" pitchFamily="18" charset="0"/>
            </a:endParaRPr>
          </a:p>
          <a:p>
            <a:pPr>
              <a:spcBef>
                <a:spcPts val="0"/>
              </a:spcBef>
              <a:buNone/>
            </a:pPr>
            <a:r>
              <a:rPr lang="en-US" altLang="zh-CN" sz="1600" dirty="0" smtClean="0">
                <a:latin typeface="+mn-ea"/>
                <a:cs typeface="Times New Roman" pitchFamily="18" charset="0"/>
              </a:rPr>
              <a:t>class </a:t>
            </a:r>
            <a:r>
              <a:rPr lang="en-US" altLang="zh-CN" sz="1600" dirty="0" err="1" smtClean="0">
                <a:latin typeface="+mn-ea"/>
                <a:cs typeface="Times New Roman" pitchFamily="18" charset="0"/>
              </a:rPr>
              <a:t>SubClass</a:t>
            </a:r>
            <a:r>
              <a:rPr lang="en-US" altLang="zh-CN" sz="1600" dirty="0" smtClean="0">
                <a:latin typeface="+mn-ea"/>
                <a:cs typeface="Times New Roman" pitchFamily="18" charset="0"/>
              </a:rPr>
              <a:t> :public Base{</a:t>
            </a:r>
          </a:p>
          <a:p>
            <a:pPr>
              <a:spcBef>
                <a:spcPts val="0"/>
              </a:spcBef>
              <a:buNone/>
            </a:pPr>
            <a:r>
              <a:rPr lang="en-US" altLang="zh-CN" sz="1600" dirty="0" smtClean="0">
                <a:latin typeface="+mn-ea"/>
                <a:cs typeface="Times New Roman" pitchFamily="18" charset="0"/>
              </a:rPr>
              <a:t>public:</a:t>
            </a:r>
          </a:p>
          <a:p>
            <a:pPr>
              <a:spcBef>
                <a:spcPts val="0"/>
              </a:spcBef>
              <a:buNone/>
            </a:pPr>
            <a:r>
              <a:rPr lang="en-US" altLang="zh-CN" sz="1600" dirty="0" smtClean="0">
                <a:latin typeface="+mn-ea"/>
                <a:cs typeface="Times New Roman" pitchFamily="18" charset="0"/>
              </a:rPr>
              <a:t>  virtual void fn()</a:t>
            </a:r>
          </a:p>
          <a:p>
            <a:pPr>
              <a:spcBef>
                <a:spcPts val="0"/>
              </a:spcBef>
              <a:buNone/>
            </a:pPr>
            <a:r>
              <a:rPr lang="en-US" altLang="zh-CN" sz="1600" dirty="0" smtClean="0">
                <a:latin typeface="+mn-ea"/>
                <a:cs typeface="Times New Roman" pitchFamily="18" charset="0"/>
              </a:rPr>
              <a:t>  {</a:t>
            </a:r>
          </a:p>
          <a:p>
            <a:pPr>
              <a:spcBef>
                <a:spcPts val="0"/>
              </a:spcBef>
              <a:buNone/>
            </a:pPr>
            <a:r>
              <a:rPr lang="en-US" altLang="zh-CN" sz="1600" dirty="0" smtClean="0">
                <a:latin typeface="+mn-ea"/>
                <a:cs typeface="Times New Roman" pitchFamily="18" charset="0"/>
              </a:rPr>
              <a:t>    </a:t>
            </a:r>
            <a:r>
              <a:rPr lang="en-US" altLang="zh-CN" sz="1600" dirty="0" err="1" smtClean="0">
                <a:latin typeface="+mn-ea"/>
                <a:cs typeface="Times New Roman" pitchFamily="18" charset="0"/>
              </a:rPr>
              <a:t>cout</a:t>
            </a:r>
            <a:r>
              <a:rPr lang="en-US" altLang="zh-CN" sz="1600" dirty="0" smtClean="0">
                <a:latin typeface="+mn-ea"/>
                <a:cs typeface="Times New Roman" pitchFamily="18" charset="0"/>
              </a:rPr>
              <a:t> &lt;&lt;"In </a:t>
            </a:r>
            <a:r>
              <a:rPr lang="en-US" altLang="zh-CN" sz="1600" dirty="0" err="1" smtClean="0">
                <a:latin typeface="+mn-ea"/>
                <a:cs typeface="Times New Roman" pitchFamily="18" charset="0"/>
              </a:rPr>
              <a:t>SubClass</a:t>
            </a:r>
            <a:r>
              <a:rPr lang="en-US" altLang="zh-CN" sz="1600" dirty="0" smtClean="0">
                <a:latin typeface="+mn-ea"/>
                <a:cs typeface="Times New Roman" pitchFamily="18" charset="0"/>
              </a:rPr>
              <a:t>\n";</a:t>
            </a:r>
          </a:p>
          <a:p>
            <a:pPr>
              <a:spcBef>
                <a:spcPts val="0"/>
              </a:spcBef>
              <a:buNone/>
            </a:pPr>
            <a:r>
              <a:rPr lang="en-US" altLang="zh-CN" sz="1600" dirty="0" smtClean="0">
                <a:latin typeface="+mn-ea"/>
                <a:cs typeface="Times New Roman" pitchFamily="18" charset="0"/>
              </a:rPr>
              <a:t>  }</a:t>
            </a:r>
          </a:p>
          <a:p>
            <a:pPr>
              <a:lnSpc>
                <a:spcPts val="2880"/>
              </a:lnSpc>
              <a:spcBef>
                <a:spcPts val="0"/>
              </a:spcBef>
              <a:buNone/>
            </a:pPr>
            <a:r>
              <a:rPr lang="en-US" altLang="zh-CN" sz="2000" dirty="0" smtClean="0">
                <a:latin typeface="+mn-ea"/>
                <a:cs typeface="Times New Roman" pitchFamily="18" charset="0"/>
              </a:rPr>
              <a:t>};</a:t>
            </a:r>
          </a:p>
          <a:p>
            <a:pPr>
              <a:lnSpc>
                <a:spcPts val="2880"/>
              </a:lnSpc>
              <a:spcBef>
                <a:spcPts val="0"/>
              </a:spcBef>
              <a:buNone/>
            </a:pPr>
            <a:endParaRPr lang="en-US" altLang="zh-CN" sz="20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虚函数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12</a:t>
            </a:fld>
            <a:endParaRPr lang="zh-CN" altLang="en-US" dirty="0"/>
          </a:p>
        </p:txBody>
      </p:sp>
      <p:sp>
        <p:nvSpPr>
          <p:cNvPr id="6" name="矩形 5"/>
          <p:cNvSpPr/>
          <p:nvPr/>
        </p:nvSpPr>
        <p:spPr>
          <a:xfrm>
            <a:off x="4071934" y="2071678"/>
            <a:ext cx="4857784" cy="4770537"/>
          </a:xfrm>
          <a:prstGeom prst="rect">
            <a:avLst/>
          </a:prstGeom>
        </p:spPr>
        <p:txBody>
          <a:bodyPr wrap="square">
            <a:spAutoFit/>
          </a:bodyPr>
          <a:lstStyle/>
          <a:p>
            <a:pPr marL="365125" indent="-255588">
              <a:spcBef>
                <a:spcPts val="0"/>
              </a:spcBef>
              <a:buClr>
                <a:schemeClr val="accent1"/>
              </a:buClr>
              <a:buSzPct val="68000"/>
            </a:pPr>
            <a:r>
              <a:rPr lang="en-US" altLang="zh-CN" sz="1600" dirty="0" smtClean="0">
                <a:latin typeface="+mn-ea"/>
                <a:ea typeface="+mn-ea"/>
                <a:cs typeface="Times New Roman" pitchFamily="18" charset="0"/>
              </a:rPr>
              <a:t>void test(Base&amp; b) </a:t>
            </a:r>
          </a:p>
          <a:p>
            <a:pPr marL="365125" indent="-255588">
              <a:spcBef>
                <a:spcPts val="0"/>
              </a:spcBef>
              <a:buClr>
                <a:schemeClr val="accent1"/>
              </a:buClr>
              <a:buSzPct val="68000"/>
            </a:pPr>
            <a:r>
              <a:rPr lang="en-US" altLang="zh-CN" sz="1600" dirty="0" smtClean="0">
                <a:latin typeface="+mn-ea"/>
                <a:ea typeface="+mn-ea"/>
                <a:cs typeface="Times New Roman" pitchFamily="18" charset="0"/>
              </a:rPr>
              <a:t>{ </a:t>
            </a:r>
          </a:p>
          <a:p>
            <a:pPr marL="365125" indent="-255588">
              <a:spcBef>
                <a:spcPts val="0"/>
              </a:spcBef>
              <a:buClr>
                <a:schemeClr val="accent1"/>
              </a:buClr>
              <a:buSzPct val="68000"/>
            </a:pPr>
            <a:r>
              <a:rPr lang="en-US" altLang="zh-CN" sz="1600" dirty="0" smtClean="0">
                <a:latin typeface="+mn-ea"/>
                <a:ea typeface="+mn-ea"/>
                <a:cs typeface="Times New Roman" pitchFamily="18" charset="0"/>
              </a:rPr>
              <a:t> </a:t>
            </a:r>
            <a:r>
              <a:rPr lang="en-US" altLang="zh-CN" sz="1600" dirty="0" err="1" smtClean="0">
                <a:latin typeface="+mn-ea"/>
                <a:ea typeface="+mn-ea"/>
                <a:cs typeface="Times New Roman" pitchFamily="18" charset="0"/>
              </a:rPr>
              <a:t>b.fn</a:t>
            </a:r>
            <a:r>
              <a:rPr lang="en-US" altLang="zh-CN" sz="1600" dirty="0" smtClean="0">
                <a:latin typeface="+mn-ea"/>
                <a:ea typeface="+mn-ea"/>
                <a:cs typeface="Times New Roman" pitchFamily="18" charset="0"/>
              </a:rPr>
              <a:t>(); </a:t>
            </a:r>
            <a:endParaRPr lang="en-US" altLang="zh-CN" sz="1600" dirty="0" smtClean="0">
              <a:latin typeface="+mn-ea"/>
              <a:ea typeface="+mn-ea"/>
              <a:cs typeface="Times New Roman" pitchFamily="18" charset="0"/>
            </a:endParaRPr>
          </a:p>
          <a:p>
            <a:pPr marL="365125" indent="-255588">
              <a:spcBef>
                <a:spcPts val="0"/>
              </a:spcBef>
              <a:buClr>
                <a:schemeClr val="accent1"/>
              </a:buClr>
              <a:buSzPct val="68000"/>
            </a:pPr>
            <a:r>
              <a:rPr lang="en-US" altLang="zh-CN" sz="1600" dirty="0" smtClean="0">
                <a:latin typeface="+mn-ea"/>
                <a:ea typeface="+mn-ea"/>
                <a:cs typeface="Times New Roman" pitchFamily="18" charset="0"/>
              </a:rPr>
              <a:t>}</a:t>
            </a:r>
          </a:p>
          <a:p>
            <a:pPr marL="365125" indent="-255588">
              <a:spcBef>
                <a:spcPts val="0"/>
              </a:spcBef>
              <a:buClr>
                <a:schemeClr val="accent1"/>
              </a:buClr>
              <a:buSzPct val="68000"/>
            </a:pPr>
            <a:r>
              <a:rPr lang="en-US" altLang="zh-CN" sz="1600" dirty="0" smtClean="0">
                <a:latin typeface="+mn-ea"/>
                <a:ea typeface="+mn-ea"/>
                <a:cs typeface="Times New Roman" pitchFamily="18" charset="0"/>
              </a:rPr>
              <a:t> </a:t>
            </a:r>
            <a:r>
              <a:rPr lang="en-US" altLang="zh-CN" sz="1600" b="1" dirty="0" smtClean="0">
                <a:solidFill>
                  <a:srgbClr val="FF0000"/>
                </a:solidFill>
                <a:latin typeface="+mn-ea"/>
                <a:cs typeface="Times New Roman" pitchFamily="18" charset="0"/>
              </a:rPr>
              <a:t>//</a:t>
            </a:r>
            <a:r>
              <a:rPr lang="zh-CN" altLang="en-US" sz="1600" b="1" dirty="0" smtClean="0">
                <a:solidFill>
                  <a:srgbClr val="FF0000"/>
                </a:solidFill>
                <a:latin typeface="+mn-ea"/>
                <a:cs typeface="Times New Roman" pitchFamily="18" charset="0"/>
              </a:rPr>
              <a:t>虽然参数类型是基类，但可以传递派生类对象</a:t>
            </a:r>
            <a:endParaRPr lang="en-US" altLang="zh-CN" sz="1600" b="1" dirty="0" smtClean="0">
              <a:solidFill>
                <a:srgbClr val="FF0000"/>
              </a:solidFill>
              <a:latin typeface="+mn-ea"/>
              <a:cs typeface="Times New Roman" pitchFamily="18" charset="0"/>
            </a:endParaRPr>
          </a:p>
          <a:p>
            <a:pPr marL="365125" indent="-255588">
              <a:spcBef>
                <a:spcPts val="0"/>
              </a:spcBef>
              <a:buClr>
                <a:schemeClr val="accent1"/>
              </a:buClr>
              <a:buSzPct val="68000"/>
            </a:pPr>
            <a:r>
              <a:rPr lang="en-US" altLang="zh-CN" sz="1600" dirty="0" smtClean="0">
                <a:latin typeface="+mn-ea"/>
                <a:ea typeface="+mn-ea"/>
                <a:cs typeface="Times New Roman" pitchFamily="18" charset="0"/>
              </a:rPr>
              <a:t> </a:t>
            </a:r>
            <a:r>
              <a:rPr lang="en-US" altLang="zh-CN" sz="1600" dirty="0" smtClean="0">
                <a:latin typeface="+mn-ea"/>
                <a:ea typeface="+mn-ea"/>
                <a:cs typeface="Times New Roman" pitchFamily="18" charset="0"/>
              </a:rPr>
              <a:t>//</a:t>
            </a:r>
            <a:r>
              <a:rPr lang="zh-CN" altLang="en-US" sz="1600" dirty="0" smtClean="0">
                <a:latin typeface="+mn-ea"/>
                <a:ea typeface="+mn-ea"/>
                <a:cs typeface="Times New Roman" pitchFamily="18" charset="0"/>
              </a:rPr>
              <a:t>在编译阶段，因为</a:t>
            </a:r>
            <a:r>
              <a:rPr lang="en-US" altLang="zh-CN" sz="1600" dirty="0" smtClean="0">
                <a:latin typeface="+mn-ea"/>
                <a:ea typeface="+mn-ea"/>
                <a:cs typeface="Times New Roman" pitchFamily="18" charset="0"/>
              </a:rPr>
              <a:t>fn</a:t>
            </a:r>
            <a:r>
              <a:rPr lang="zh-CN" altLang="en-US" sz="1600" dirty="0" smtClean="0">
                <a:latin typeface="+mn-ea"/>
                <a:ea typeface="+mn-ea"/>
                <a:cs typeface="Times New Roman" pitchFamily="18" charset="0"/>
              </a:rPr>
              <a:t>在基类标识为虚函数，所以不立即编译，作为迟后联编</a:t>
            </a:r>
            <a:endParaRPr lang="en-US" altLang="zh-CN" sz="1600" dirty="0" smtClean="0">
              <a:latin typeface="+mn-ea"/>
              <a:ea typeface="+mn-ea"/>
              <a:cs typeface="Times New Roman" pitchFamily="18" charset="0"/>
            </a:endParaRPr>
          </a:p>
          <a:p>
            <a:pPr marL="365125" indent="-255588">
              <a:spcBef>
                <a:spcPts val="0"/>
              </a:spcBef>
              <a:buClr>
                <a:schemeClr val="accent1"/>
              </a:buClr>
              <a:buSzPct val="68000"/>
            </a:pPr>
            <a:r>
              <a:rPr lang="en-US" altLang="zh-CN" sz="1600" dirty="0" smtClean="0">
                <a:latin typeface="+mn-ea"/>
                <a:ea typeface="+mn-ea"/>
                <a:cs typeface="Times New Roman" pitchFamily="18" charset="0"/>
              </a:rPr>
              <a:t>  //</a:t>
            </a:r>
            <a:r>
              <a:rPr lang="zh-CN" altLang="en-US" sz="1600" dirty="0" smtClean="0">
                <a:latin typeface="+mn-ea"/>
                <a:ea typeface="+mn-ea"/>
                <a:cs typeface="Times New Roman" pitchFamily="18" charset="0"/>
              </a:rPr>
              <a:t>迟后联编虽然会牺牲一些性能，但大大提高编程灵活性和方便性</a:t>
            </a:r>
            <a:endParaRPr lang="en-US" altLang="zh-CN" sz="1600" dirty="0" smtClean="0">
              <a:latin typeface="+mn-ea"/>
              <a:ea typeface="+mn-ea"/>
              <a:cs typeface="Times New Roman" pitchFamily="18" charset="0"/>
            </a:endParaRPr>
          </a:p>
          <a:p>
            <a:pPr marL="365125" indent="-255588">
              <a:spcBef>
                <a:spcPts val="0"/>
              </a:spcBef>
              <a:buClr>
                <a:schemeClr val="accent1"/>
              </a:buClr>
              <a:buSzPct val="68000"/>
            </a:pPr>
            <a:endParaRPr lang="en-US" altLang="zh-CN" sz="1600" dirty="0" smtClean="0">
              <a:latin typeface="+mn-ea"/>
              <a:ea typeface="+mn-ea"/>
              <a:cs typeface="Times New Roman" pitchFamily="18" charset="0"/>
            </a:endParaRPr>
          </a:p>
          <a:p>
            <a:pPr marL="365125" indent="-255588">
              <a:spcBef>
                <a:spcPts val="0"/>
              </a:spcBef>
              <a:buClr>
                <a:schemeClr val="accent1"/>
              </a:buClr>
              <a:buSzPct val="68000"/>
            </a:pPr>
            <a:r>
              <a:rPr lang="en-US" altLang="zh-CN" sz="1600" dirty="0" smtClean="0">
                <a:latin typeface="+mn-ea"/>
                <a:ea typeface="+mn-ea"/>
                <a:cs typeface="Times New Roman" pitchFamily="18" charset="0"/>
              </a:rPr>
              <a:t>void main()</a:t>
            </a:r>
          </a:p>
          <a:p>
            <a:pPr marL="365125" indent="-255588">
              <a:spcBef>
                <a:spcPts val="0"/>
              </a:spcBef>
              <a:buClr>
                <a:schemeClr val="accent1"/>
              </a:buClr>
              <a:buSzPct val="68000"/>
            </a:pPr>
            <a:r>
              <a:rPr lang="en-US" altLang="zh-CN" sz="1600" dirty="0" smtClean="0">
                <a:latin typeface="+mn-ea"/>
                <a:ea typeface="+mn-ea"/>
                <a:cs typeface="Times New Roman" pitchFamily="18" charset="0"/>
              </a:rPr>
              <a:t>{</a:t>
            </a:r>
          </a:p>
          <a:p>
            <a:pPr marL="365125" indent="-255588">
              <a:spcBef>
                <a:spcPts val="0"/>
              </a:spcBef>
              <a:buClr>
                <a:schemeClr val="accent1"/>
              </a:buClr>
              <a:buSzPct val="68000"/>
            </a:pPr>
            <a:r>
              <a:rPr lang="en-US" altLang="zh-CN" sz="1600" dirty="0" smtClean="0">
                <a:latin typeface="+mn-ea"/>
                <a:ea typeface="+mn-ea"/>
                <a:cs typeface="Times New Roman" pitchFamily="18" charset="0"/>
              </a:rPr>
              <a:t>  Base </a:t>
            </a:r>
            <a:r>
              <a:rPr lang="en-US" altLang="zh-CN" sz="1600" dirty="0" err="1" smtClean="0">
                <a:latin typeface="+mn-ea"/>
                <a:ea typeface="+mn-ea"/>
                <a:cs typeface="Times New Roman" pitchFamily="18" charset="0"/>
              </a:rPr>
              <a:t>bc</a:t>
            </a:r>
            <a:r>
              <a:rPr lang="en-US" altLang="zh-CN" sz="1600" dirty="0" smtClean="0">
                <a:latin typeface="+mn-ea"/>
                <a:ea typeface="+mn-ea"/>
                <a:cs typeface="Times New Roman" pitchFamily="18" charset="0"/>
              </a:rPr>
              <a:t>;</a:t>
            </a:r>
          </a:p>
          <a:p>
            <a:pPr marL="365125" indent="-255588">
              <a:spcBef>
                <a:spcPts val="0"/>
              </a:spcBef>
              <a:buClr>
                <a:schemeClr val="accent1"/>
              </a:buClr>
              <a:buSzPct val="68000"/>
            </a:pPr>
            <a:r>
              <a:rPr lang="en-US" altLang="zh-CN" sz="1600" dirty="0" smtClean="0">
                <a:latin typeface="+mn-ea"/>
                <a:ea typeface="+mn-ea"/>
                <a:cs typeface="Times New Roman" pitchFamily="18" charset="0"/>
              </a:rPr>
              <a:t>  </a:t>
            </a:r>
            <a:r>
              <a:rPr lang="en-US" altLang="zh-CN" sz="1600" dirty="0" err="1" smtClean="0">
                <a:latin typeface="+mn-ea"/>
                <a:ea typeface="+mn-ea"/>
                <a:cs typeface="Times New Roman" pitchFamily="18" charset="0"/>
              </a:rPr>
              <a:t>SubClass</a:t>
            </a:r>
            <a:r>
              <a:rPr lang="en-US" altLang="zh-CN" sz="1600" dirty="0" smtClean="0">
                <a:latin typeface="+mn-ea"/>
                <a:ea typeface="+mn-ea"/>
                <a:cs typeface="Times New Roman" pitchFamily="18" charset="0"/>
              </a:rPr>
              <a:t> sc;</a:t>
            </a:r>
          </a:p>
          <a:p>
            <a:pPr marL="365125" indent="-255588">
              <a:spcBef>
                <a:spcPts val="0"/>
              </a:spcBef>
              <a:buClr>
                <a:schemeClr val="accent1"/>
              </a:buClr>
              <a:buSzPct val="68000"/>
            </a:pPr>
            <a:r>
              <a:rPr lang="en-US" altLang="zh-CN" sz="1600" dirty="0" smtClean="0">
                <a:latin typeface="+mn-ea"/>
                <a:ea typeface="+mn-ea"/>
                <a:cs typeface="Times New Roman" pitchFamily="18" charset="0"/>
              </a:rPr>
              <a:t>  </a:t>
            </a:r>
            <a:r>
              <a:rPr lang="en-US" altLang="zh-CN" sz="1600" dirty="0" err="1" smtClean="0">
                <a:latin typeface="+mn-ea"/>
                <a:ea typeface="+mn-ea"/>
                <a:cs typeface="Times New Roman" pitchFamily="18" charset="0"/>
              </a:rPr>
              <a:t>cout</a:t>
            </a:r>
            <a:r>
              <a:rPr lang="en-US" altLang="zh-CN" sz="1600" dirty="0" smtClean="0">
                <a:latin typeface="+mn-ea"/>
                <a:ea typeface="+mn-ea"/>
                <a:cs typeface="Times New Roman" pitchFamily="18" charset="0"/>
              </a:rPr>
              <a:t> &lt;&lt;"Calling test(</a:t>
            </a:r>
            <a:r>
              <a:rPr lang="en-US" altLang="zh-CN" sz="1600" dirty="0" err="1" smtClean="0">
                <a:latin typeface="+mn-ea"/>
                <a:ea typeface="+mn-ea"/>
                <a:cs typeface="Times New Roman" pitchFamily="18" charset="0"/>
              </a:rPr>
              <a:t>bc</a:t>
            </a:r>
            <a:r>
              <a:rPr lang="en-US" altLang="zh-CN" sz="1600" dirty="0" smtClean="0">
                <a:latin typeface="+mn-ea"/>
                <a:ea typeface="+mn-ea"/>
                <a:cs typeface="Times New Roman" pitchFamily="18" charset="0"/>
              </a:rPr>
              <a:t>)\n";</a:t>
            </a:r>
          </a:p>
          <a:p>
            <a:pPr marL="365125" indent="-255588">
              <a:spcBef>
                <a:spcPts val="0"/>
              </a:spcBef>
              <a:buClr>
                <a:schemeClr val="accent1"/>
              </a:buClr>
              <a:buSzPct val="68000"/>
            </a:pPr>
            <a:r>
              <a:rPr lang="en-US" altLang="zh-CN" sz="1600" dirty="0" smtClean="0">
                <a:latin typeface="+mn-ea"/>
                <a:ea typeface="+mn-ea"/>
                <a:cs typeface="Times New Roman" pitchFamily="18" charset="0"/>
              </a:rPr>
              <a:t>  test(</a:t>
            </a:r>
            <a:r>
              <a:rPr lang="en-US" altLang="zh-CN" sz="1600" dirty="0" err="1" smtClean="0">
                <a:latin typeface="+mn-ea"/>
                <a:ea typeface="+mn-ea"/>
                <a:cs typeface="Times New Roman" pitchFamily="18" charset="0"/>
              </a:rPr>
              <a:t>bc</a:t>
            </a:r>
            <a:r>
              <a:rPr lang="en-US" altLang="zh-CN" sz="1600" dirty="0" smtClean="0">
                <a:latin typeface="+mn-ea"/>
                <a:ea typeface="+mn-ea"/>
                <a:cs typeface="Times New Roman" pitchFamily="18" charset="0"/>
              </a:rPr>
              <a:t>);</a:t>
            </a:r>
          </a:p>
          <a:p>
            <a:pPr marL="365125" indent="-255588">
              <a:spcBef>
                <a:spcPts val="0"/>
              </a:spcBef>
              <a:buClr>
                <a:schemeClr val="accent1"/>
              </a:buClr>
              <a:buSzPct val="68000"/>
            </a:pPr>
            <a:r>
              <a:rPr lang="en-US" altLang="zh-CN" sz="1600" dirty="0" smtClean="0">
                <a:latin typeface="+mn-ea"/>
                <a:ea typeface="+mn-ea"/>
                <a:cs typeface="Times New Roman" pitchFamily="18" charset="0"/>
              </a:rPr>
              <a:t>  </a:t>
            </a:r>
            <a:r>
              <a:rPr lang="en-US" altLang="zh-CN" sz="1600" dirty="0" err="1" smtClean="0">
                <a:latin typeface="+mn-ea"/>
                <a:ea typeface="+mn-ea"/>
                <a:cs typeface="Times New Roman" pitchFamily="18" charset="0"/>
              </a:rPr>
              <a:t>cout</a:t>
            </a:r>
            <a:r>
              <a:rPr lang="en-US" altLang="zh-CN" sz="1600" dirty="0" smtClean="0">
                <a:latin typeface="+mn-ea"/>
                <a:ea typeface="+mn-ea"/>
                <a:cs typeface="Times New Roman" pitchFamily="18" charset="0"/>
              </a:rPr>
              <a:t> &lt;&lt;"Calling test(sc)\n";</a:t>
            </a:r>
          </a:p>
          <a:p>
            <a:pPr marL="365125" indent="-255588">
              <a:spcBef>
                <a:spcPts val="0"/>
              </a:spcBef>
              <a:buClr>
                <a:schemeClr val="accent1"/>
              </a:buClr>
              <a:buSzPct val="68000"/>
            </a:pPr>
            <a:r>
              <a:rPr lang="en-US" altLang="zh-CN" sz="1600" dirty="0" smtClean="0">
                <a:latin typeface="+mn-ea"/>
                <a:ea typeface="+mn-ea"/>
                <a:cs typeface="Times New Roman" pitchFamily="18" charset="0"/>
              </a:rPr>
              <a:t>  test(sc);</a:t>
            </a:r>
          </a:p>
          <a:p>
            <a:pPr marL="365125" indent="-255588">
              <a:spcBef>
                <a:spcPts val="0"/>
              </a:spcBef>
              <a:buClr>
                <a:schemeClr val="accent1"/>
              </a:buClr>
              <a:buSzPct val="68000"/>
            </a:pPr>
            <a:r>
              <a:rPr lang="en-US" altLang="zh-CN" sz="1600" dirty="0" smtClean="0">
                <a:latin typeface="+mn-ea"/>
                <a:ea typeface="+mn-ea"/>
                <a:cs typeface="Times New Roman" pitchFamily="18" charset="0"/>
              </a:rPr>
              <a:t>}</a:t>
            </a:r>
            <a:endParaRPr lang="zh-CN" altLang="en-US" sz="1600" dirty="0" smtClean="0">
              <a:latin typeface="+mn-ea"/>
              <a:ea typeface="+mn-ea"/>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714380"/>
          </a:xfrm>
        </p:spPr>
        <p:txBody>
          <a:bodyPr/>
          <a:lstStyle/>
          <a:p>
            <a:pPr>
              <a:lnSpc>
                <a:spcPts val="2880"/>
              </a:lnSpc>
              <a:spcBef>
                <a:spcPts val="0"/>
              </a:spcBef>
            </a:pPr>
            <a:r>
              <a:rPr lang="zh-CN" altLang="en-US" sz="2000" dirty="0" smtClean="0">
                <a:latin typeface="+mn-ea"/>
                <a:cs typeface="Times New Roman" pitchFamily="18" charset="0"/>
              </a:rPr>
              <a:t>示例</a:t>
            </a:r>
            <a:r>
              <a:rPr lang="en-US" altLang="zh-CN" sz="2000" dirty="0" smtClean="0">
                <a:latin typeface="+mn-ea"/>
                <a:cs typeface="Times New Roman" pitchFamily="18" charset="0"/>
              </a:rPr>
              <a:t>2，</a:t>
            </a:r>
            <a:r>
              <a:rPr lang="zh-CN" altLang="en-US" sz="2000" dirty="0" smtClean="0">
                <a:latin typeface="+mn-ea"/>
                <a:cs typeface="Times New Roman" pitchFamily="18" charset="0"/>
              </a:rPr>
              <a:t>课本</a:t>
            </a:r>
            <a:r>
              <a:rPr lang="en-US" altLang="zh-CN" sz="2000" dirty="0" smtClean="0">
                <a:latin typeface="+mn-ea"/>
                <a:cs typeface="Times New Roman" pitchFamily="18" charset="0"/>
              </a:rPr>
              <a:t>P359</a:t>
            </a:r>
            <a:endParaRPr lang="zh-CN" altLang="en-US" sz="2000" dirty="0" smtClean="0">
              <a:solidFill>
                <a:srgbClr val="FF0000"/>
              </a:solidFill>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虚函数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13</a:t>
            </a:fld>
            <a:endParaRPr lang="zh-CN" altLang="en-US" dirty="0"/>
          </a:p>
        </p:txBody>
      </p:sp>
      <p:pic>
        <p:nvPicPr>
          <p:cNvPr id="4098" name="Picture 2"/>
          <p:cNvPicPr>
            <a:picLocks noChangeAspect="1" noChangeArrowheads="1"/>
          </p:cNvPicPr>
          <p:nvPr/>
        </p:nvPicPr>
        <p:blipFill>
          <a:blip r:embed="rId2"/>
          <a:srcRect/>
          <a:stretch>
            <a:fillRect/>
          </a:stretch>
        </p:blipFill>
        <p:spPr bwMode="auto">
          <a:xfrm>
            <a:off x="0" y="1643050"/>
            <a:ext cx="5124450" cy="29241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0" y="4643446"/>
            <a:ext cx="4457700" cy="2190750"/>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5857884" y="2928934"/>
            <a:ext cx="2571768" cy="1928826"/>
          </a:xfrm>
          <a:prstGeom prst="rect">
            <a:avLst/>
          </a:prstGeom>
          <a:noFill/>
          <a:ln w="9525">
            <a:noFill/>
            <a:miter lim="800000"/>
            <a:headEnd/>
            <a:tailEnd/>
          </a:ln>
          <a:effectLst/>
        </p:spPr>
      </p:pic>
      <p:sp>
        <p:nvSpPr>
          <p:cNvPr id="8" name="矩形 7"/>
          <p:cNvSpPr/>
          <p:nvPr/>
        </p:nvSpPr>
        <p:spPr>
          <a:xfrm>
            <a:off x="5643570" y="5072074"/>
            <a:ext cx="2857520" cy="369332"/>
          </a:xfrm>
          <a:prstGeom prst="rect">
            <a:avLst/>
          </a:prstGeom>
        </p:spPr>
        <p:txBody>
          <a:bodyPr wrap="square">
            <a:spAutoFit/>
          </a:bodyPr>
          <a:lstStyle/>
          <a:p>
            <a:r>
              <a:rPr lang="en-US" altLang="zh-CN" b="1" dirty="0" smtClean="0">
                <a:solidFill>
                  <a:srgbClr val="FF0000"/>
                </a:solidFill>
                <a:latin typeface="+mn-ea"/>
                <a:cs typeface="Times New Roman" pitchFamily="18" charset="0"/>
              </a:rPr>
              <a:t>//fun</a:t>
            </a:r>
            <a:r>
              <a:rPr lang="zh-CN" altLang="en-US" b="1" dirty="0" smtClean="0">
                <a:solidFill>
                  <a:srgbClr val="FF0000"/>
                </a:solidFill>
                <a:latin typeface="+mn-ea"/>
                <a:cs typeface="Times New Roman" pitchFamily="18" charset="0"/>
              </a:rPr>
              <a:t>函数调用迟后联编</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714380"/>
          </a:xfrm>
        </p:spPr>
        <p:txBody>
          <a:bodyPr/>
          <a:lstStyle/>
          <a:p>
            <a:pPr>
              <a:lnSpc>
                <a:spcPts val="2880"/>
              </a:lnSpc>
              <a:spcBef>
                <a:spcPts val="0"/>
              </a:spcBef>
            </a:pPr>
            <a:r>
              <a:rPr lang="zh-CN" altLang="en-US" sz="2000" dirty="0" smtClean="0">
                <a:latin typeface="+mn-ea"/>
                <a:cs typeface="Times New Roman" pitchFamily="18" charset="0"/>
              </a:rPr>
              <a:t>不恰当的虚函数</a:t>
            </a:r>
            <a:endParaRPr lang="zh-CN" altLang="en-US" sz="2000" dirty="0" smtClean="0">
              <a:solidFill>
                <a:srgbClr val="FF0000"/>
              </a:solidFill>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虚函数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14</a:t>
            </a:fld>
            <a:endParaRPr lang="zh-CN" altLang="en-US" dirty="0"/>
          </a:p>
        </p:txBody>
      </p:sp>
      <p:sp>
        <p:nvSpPr>
          <p:cNvPr id="6" name="矩形 5"/>
          <p:cNvSpPr/>
          <p:nvPr/>
        </p:nvSpPr>
        <p:spPr>
          <a:xfrm>
            <a:off x="285720" y="1643050"/>
            <a:ext cx="3714776" cy="4278094"/>
          </a:xfrm>
          <a:prstGeom prst="rect">
            <a:avLst/>
          </a:prstGeom>
        </p:spPr>
        <p:txBody>
          <a:bodyPr wrap="square">
            <a:spAutoFit/>
          </a:bodyPr>
          <a:lstStyle/>
          <a:p>
            <a:r>
              <a:rPr lang="en-US" altLang="zh-CN" sz="1600" dirty="0" smtClean="0"/>
              <a:t>class Base{</a:t>
            </a:r>
          </a:p>
          <a:p>
            <a:r>
              <a:rPr lang="en-US" altLang="zh-CN" sz="1600" dirty="0" smtClean="0"/>
              <a:t>public:</a:t>
            </a:r>
          </a:p>
          <a:p>
            <a:r>
              <a:rPr lang="en-US" altLang="zh-CN" sz="1600" dirty="0" smtClean="0"/>
              <a:t>  virtual void fn(</a:t>
            </a:r>
            <a:r>
              <a:rPr lang="en-US" altLang="zh-CN" sz="1600" b="1" dirty="0" err="1" smtClean="0">
                <a:solidFill>
                  <a:srgbClr val="FF0000"/>
                </a:solidFill>
              </a:rPr>
              <a:t>int</a:t>
            </a:r>
            <a:r>
              <a:rPr lang="en-US" altLang="zh-CN" sz="1600" b="1" dirty="0" smtClean="0">
                <a:solidFill>
                  <a:srgbClr val="FF0000"/>
                </a:solidFill>
              </a:rPr>
              <a:t> x</a:t>
            </a:r>
            <a:r>
              <a:rPr lang="en-US" altLang="zh-CN" sz="1600" dirty="0" smtClean="0"/>
              <a:t>)</a:t>
            </a:r>
          </a:p>
          <a:p>
            <a:r>
              <a:rPr lang="en-US" altLang="zh-CN" sz="1600" dirty="0" smtClean="0"/>
              <a:t>  {</a:t>
            </a:r>
          </a:p>
          <a:p>
            <a:r>
              <a:rPr lang="en-US" altLang="zh-CN" sz="1600" dirty="0" smtClean="0"/>
              <a:t>    </a:t>
            </a:r>
            <a:r>
              <a:rPr lang="en-US" altLang="zh-CN" sz="1600" dirty="0" err="1" smtClean="0"/>
              <a:t>cout</a:t>
            </a:r>
            <a:r>
              <a:rPr lang="en-US" altLang="zh-CN" sz="1600" dirty="0" smtClean="0"/>
              <a:t> &lt;&lt;"In Base class, </a:t>
            </a:r>
            <a:r>
              <a:rPr lang="en-US" altLang="zh-CN" sz="1600" dirty="0" err="1" smtClean="0"/>
              <a:t>int</a:t>
            </a:r>
            <a:r>
              <a:rPr lang="en-US" altLang="zh-CN" sz="1600" dirty="0" smtClean="0"/>
              <a:t> x = "</a:t>
            </a:r>
          </a:p>
          <a:p>
            <a:r>
              <a:rPr lang="en-US" altLang="zh-CN" sz="1600" dirty="0" smtClean="0"/>
              <a:t>            &lt;&lt;x &lt;&lt;</a:t>
            </a:r>
            <a:r>
              <a:rPr lang="en-US" altLang="zh-CN" sz="1600" dirty="0" err="1" smtClean="0"/>
              <a:t>endl</a:t>
            </a:r>
            <a:r>
              <a:rPr lang="en-US" altLang="zh-CN" sz="1600" dirty="0" smtClean="0"/>
              <a:t>;  </a:t>
            </a:r>
          </a:p>
          <a:p>
            <a:r>
              <a:rPr lang="en-US" altLang="zh-CN" sz="1600" dirty="0" smtClean="0"/>
              <a:t>  }</a:t>
            </a:r>
          </a:p>
          <a:p>
            <a:r>
              <a:rPr lang="en-US" altLang="zh-CN" sz="1600" dirty="0" smtClean="0"/>
              <a:t>};</a:t>
            </a:r>
          </a:p>
          <a:p>
            <a:endParaRPr lang="en-US" altLang="zh-CN" sz="1600" dirty="0" smtClean="0"/>
          </a:p>
          <a:p>
            <a:r>
              <a:rPr lang="en-US" altLang="zh-CN" sz="1600" dirty="0" smtClean="0"/>
              <a:t>class </a:t>
            </a:r>
            <a:r>
              <a:rPr lang="en-US" altLang="zh-CN" sz="1600" dirty="0" err="1" smtClean="0"/>
              <a:t>SubClass</a:t>
            </a:r>
            <a:r>
              <a:rPr lang="en-US" altLang="zh-CN" sz="1600" dirty="0" smtClean="0"/>
              <a:t> :public Base{</a:t>
            </a:r>
          </a:p>
          <a:p>
            <a:r>
              <a:rPr lang="en-US" altLang="zh-CN" sz="1600" dirty="0" smtClean="0"/>
              <a:t>public:</a:t>
            </a:r>
          </a:p>
          <a:p>
            <a:r>
              <a:rPr lang="en-US" altLang="zh-CN" sz="1600" dirty="0" smtClean="0"/>
              <a:t>  virtual void fn(</a:t>
            </a:r>
            <a:r>
              <a:rPr lang="en-US" altLang="zh-CN" sz="1600" b="1" dirty="0" smtClean="0">
                <a:solidFill>
                  <a:srgbClr val="FF0000"/>
                </a:solidFill>
              </a:rPr>
              <a:t>float x</a:t>
            </a:r>
            <a:r>
              <a:rPr lang="en-US" altLang="zh-CN" sz="1600" dirty="0" smtClean="0"/>
              <a:t>)</a:t>
            </a:r>
          </a:p>
          <a:p>
            <a:r>
              <a:rPr lang="en-US" altLang="zh-CN" sz="1600" dirty="0" smtClean="0"/>
              <a:t>  {</a:t>
            </a:r>
          </a:p>
          <a:p>
            <a:r>
              <a:rPr lang="en-US" altLang="zh-CN" sz="1600" dirty="0" smtClean="0"/>
              <a:t>    </a:t>
            </a:r>
            <a:r>
              <a:rPr lang="en-US" altLang="zh-CN" sz="1600" dirty="0" err="1" smtClean="0"/>
              <a:t>cout</a:t>
            </a:r>
            <a:r>
              <a:rPr lang="en-US" altLang="zh-CN" sz="1600" dirty="0" smtClean="0"/>
              <a:t> &lt;&lt;"In </a:t>
            </a:r>
            <a:r>
              <a:rPr lang="en-US" altLang="zh-CN" sz="1600" dirty="0" err="1" smtClean="0"/>
              <a:t>SubClass</a:t>
            </a:r>
            <a:r>
              <a:rPr lang="en-US" altLang="zh-CN" sz="1600" dirty="0" smtClean="0"/>
              <a:t>, float x = " </a:t>
            </a:r>
          </a:p>
          <a:p>
            <a:r>
              <a:rPr lang="en-US" altLang="zh-CN" sz="1600" dirty="0" smtClean="0"/>
              <a:t>            &lt;&lt;x &lt;&lt;</a:t>
            </a:r>
            <a:r>
              <a:rPr lang="en-US" altLang="zh-CN" sz="1600" dirty="0" err="1" smtClean="0"/>
              <a:t>endl</a:t>
            </a:r>
            <a:r>
              <a:rPr lang="en-US" altLang="zh-CN" sz="1600" dirty="0" smtClean="0"/>
              <a:t>;  </a:t>
            </a:r>
          </a:p>
          <a:p>
            <a:r>
              <a:rPr lang="en-US" altLang="zh-CN" sz="1600" dirty="0" smtClean="0"/>
              <a:t>  }</a:t>
            </a:r>
          </a:p>
          <a:p>
            <a:r>
              <a:rPr lang="en-US" altLang="zh-CN" sz="1600" dirty="0" smtClean="0"/>
              <a:t>};</a:t>
            </a:r>
            <a:endParaRPr lang="en-US" altLang="zh-CN" sz="1600" dirty="0"/>
          </a:p>
        </p:txBody>
      </p:sp>
      <p:sp>
        <p:nvSpPr>
          <p:cNvPr id="7" name="矩形 6"/>
          <p:cNvSpPr/>
          <p:nvPr/>
        </p:nvSpPr>
        <p:spPr>
          <a:xfrm>
            <a:off x="4143372" y="1500174"/>
            <a:ext cx="4572000" cy="4770537"/>
          </a:xfrm>
          <a:prstGeom prst="rect">
            <a:avLst/>
          </a:prstGeom>
        </p:spPr>
        <p:txBody>
          <a:bodyPr>
            <a:spAutoFit/>
          </a:bodyPr>
          <a:lstStyle/>
          <a:p>
            <a:r>
              <a:rPr lang="en-US" altLang="zh-CN" sz="1600" dirty="0" smtClean="0"/>
              <a:t>void test(Base&amp; b)</a:t>
            </a:r>
          </a:p>
          <a:p>
            <a:r>
              <a:rPr lang="en-US" altLang="zh-CN" sz="1600" dirty="0" smtClean="0"/>
              <a:t>{</a:t>
            </a:r>
          </a:p>
          <a:p>
            <a:r>
              <a:rPr lang="en-US" altLang="zh-CN" sz="1600" dirty="0" smtClean="0"/>
              <a:t>  </a:t>
            </a:r>
            <a:r>
              <a:rPr lang="en-US" altLang="zh-CN" sz="1600" dirty="0" err="1" smtClean="0"/>
              <a:t>int</a:t>
            </a:r>
            <a:r>
              <a:rPr lang="en-US" altLang="zh-CN" sz="1600" dirty="0" smtClean="0"/>
              <a:t> </a:t>
            </a:r>
            <a:r>
              <a:rPr lang="en-US" altLang="zh-CN" sz="1600" dirty="0" err="1" smtClean="0"/>
              <a:t>i</a:t>
            </a:r>
            <a:r>
              <a:rPr lang="en-US" altLang="zh-CN" sz="1600" dirty="0" smtClean="0"/>
              <a:t> =1;</a:t>
            </a:r>
          </a:p>
          <a:p>
            <a:r>
              <a:rPr lang="en-US" altLang="zh-CN" sz="1600" dirty="0" smtClean="0"/>
              <a:t>  </a:t>
            </a:r>
            <a:r>
              <a:rPr lang="en-US" altLang="zh-CN" sz="1600" dirty="0" err="1" smtClean="0"/>
              <a:t>b.fn</a:t>
            </a:r>
            <a:r>
              <a:rPr lang="en-US" altLang="zh-CN" sz="1600" dirty="0" smtClean="0"/>
              <a:t>(</a:t>
            </a:r>
            <a:r>
              <a:rPr lang="en-US" altLang="zh-CN" sz="1600" dirty="0" err="1" smtClean="0"/>
              <a:t>i</a:t>
            </a:r>
            <a:r>
              <a:rPr lang="en-US" altLang="zh-CN" sz="1600" dirty="0" smtClean="0"/>
              <a:t>);</a:t>
            </a:r>
          </a:p>
          <a:p>
            <a:r>
              <a:rPr lang="en-US" altLang="zh-CN" sz="1600" dirty="0" smtClean="0"/>
              <a:t>  float f =2.0;</a:t>
            </a:r>
          </a:p>
          <a:p>
            <a:r>
              <a:rPr lang="en-US" altLang="zh-CN" sz="1600" dirty="0" smtClean="0"/>
              <a:t>  </a:t>
            </a:r>
            <a:r>
              <a:rPr lang="en-US" altLang="zh-CN" sz="1600" dirty="0" err="1" smtClean="0"/>
              <a:t>b.fn</a:t>
            </a:r>
            <a:r>
              <a:rPr lang="en-US" altLang="zh-CN" sz="1600" dirty="0" smtClean="0"/>
              <a:t>(f);</a:t>
            </a:r>
          </a:p>
          <a:p>
            <a:r>
              <a:rPr lang="en-US" altLang="zh-CN" sz="1600" dirty="0" smtClean="0"/>
              <a:t>} </a:t>
            </a:r>
            <a:r>
              <a:rPr lang="en-US" altLang="zh-CN" sz="1600" dirty="0" smtClean="0">
                <a:latin typeface="+mn-ea"/>
              </a:rPr>
              <a:t>//</a:t>
            </a:r>
            <a:r>
              <a:rPr lang="zh-CN" altLang="en-US" sz="1600" dirty="0" smtClean="0">
                <a:latin typeface="+mn-ea"/>
              </a:rPr>
              <a:t>因为参数不同，不是多态，只是函数重载</a:t>
            </a:r>
            <a:endParaRPr lang="en-US" altLang="zh-CN" sz="1600" dirty="0" smtClean="0">
              <a:latin typeface="+mn-ea"/>
            </a:endParaRPr>
          </a:p>
          <a:p>
            <a:r>
              <a:rPr lang="en-US" altLang="zh-CN" sz="1600" dirty="0" smtClean="0">
                <a:latin typeface="+mn-ea"/>
              </a:rPr>
              <a:t>  //</a:t>
            </a:r>
            <a:r>
              <a:rPr lang="zh-CN" altLang="en-US" sz="1600" dirty="0" smtClean="0">
                <a:latin typeface="+mn-ea"/>
              </a:rPr>
              <a:t>尽管使用</a:t>
            </a:r>
            <a:r>
              <a:rPr lang="en-US" altLang="zh-CN" sz="1600" dirty="0" smtClean="0">
                <a:latin typeface="+mn-ea"/>
              </a:rPr>
              <a:t>virtual</a:t>
            </a:r>
            <a:r>
              <a:rPr lang="zh-CN" altLang="en-US" sz="1600" dirty="0" smtClean="0">
                <a:latin typeface="+mn-ea"/>
              </a:rPr>
              <a:t>关键字，但不是多态，不会执行迟后联编</a:t>
            </a:r>
            <a:endParaRPr lang="en-US" altLang="zh-CN" sz="1600" dirty="0" smtClean="0"/>
          </a:p>
          <a:p>
            <a:endParaRPr lang="en-US" altLang="zh-CN" sz="1600" dirty="0" smtClean="0"/>
          </a:p>
          <a:p>
            <a:r>
              <a:rPr lang="en-US" altLang="zh-CN" sz="1600" dirty="0" smtClean="0"/>
              <a:t>void main()</a:t>
            </a:r>
          </a:p>
          <a:p>
            <a:r>
              <a:rPr lang="en-US" altLang="zh-CN" sz="1600" dirty="0" smtClean="0"/>
              <a:t>{</a:t>
            </a:r>
          </a:p>
          <a:p>
            <a:r>
              <a:rPr lang="en-US" altLang="zh-CN" sz="1600" dirty="0" smtClean="0"/>
              <a:t>  Base </a:t>
            </a:r>
            <a:r>
              <a:rPr lang="en-US" altLang="zh-CN" sz="1600" dirty="0" err="1" smtClean="0"/>
              <a:t>bc</a:t>
            </a:r>
            <a:r>
              <a:rPr lang="en-US" altLang="zh-CN" sz="1600" dirty="0" smtClean="0"/>
              <a:t>;</a:t>
            </a:r>
          </a:p>
          <a:p>
            <a:r>
              <a:rPr lang="en-US" altLang="zh-CN" sz="1600" dirty="0" smtClean="0"/>
              <a:t>  </a:t>
            </a:r>
            <a:r>
              <a:rPr lang="en-US" altLang="zh-CN" sz="1600" dirty="0" err="1" smtClean="0"/>
              <a:t>SubClass</a:t>
            </a:r>
            <a:r>
              <a:rPr lang="en-US" altLang="zh-CN" sz="1600" dirty="0" smtClean="0"/>
              <a:t> sc;</a:t>
            </a:r>
          </a:p>
          <a:p>
            <a:r>
              <a:rPr lang="en-US" altLang="zh-CN" sz="1600" dirty="0" smtClean="0"/>
              <a:t>  </a:t>
            </a:r>
            <a:r>
              <a:rPr lang="en-US" altLang="zh-CN" sz="1600" dirty="0" err="1" smtClean="0"/>
              <a:t>cout</a:t>
            </a:r>
            <a:r>
              <a:rPr lang="en-US" altLang="zh-CN" sz="1600" dirty="0" smtClean="0"/>
              <a:t> &lt;&lt;"Calling test(</a:t>
            </a:r>
            <a:r>
              <a:rPr lang="en-US" altLang="zh-CN" sz="1600" dirty="0" err="1" smtClean="0"/>
              <a:t>bc</a:t>
            </a:r>
            <a:r>
              <a:rPr lang="en-US" altLang="zh-CN" sz="1600" dirty="0" smtClean="0"/>
              <a:t>)\n";</a:t>
            </a:r>
          </a:p>
          <a:p>
            <a:r>
              <a:rPr lang="en-US" altLang="zh-CN" sz="1600" dirty="0" smtClean="0"/>
              <a:t>  test(</a:t>
            </a:r>
            <a:r>
              <a:rPr lang="en-US" altLang="zh-CN" sz="1600" dirty="0" err="1" smtClean="0"/>
              <a:t>bc</a:t>
            </a:r>
            <a:r>
              <a:rPr lang="en-US" altLang="zh-CN" sz="1600" dirty="0" smtClean="0"/>
              <a:t>);</a:t>
            </a:r>
          </a:p>
          <a:p>
            <a:r>
              <a:rPr lang="en-US" altLang="zh-CN" sz="1600" dirty="0" smtClean="0"/>
              <a:t>  </a:t>
            </a:r>
            <a:r>
              <a:rPr lang="en-US" altLang="zh-CN" sz="1600" dirty="0" err="1" smtClean="0"/>
              <a:t>cout</a:t>
            </a:r>
            <a:r>
              <a:rPr lang="en-US" altLang="zh-CN" sz="1600" dirty="0" smtClean="0"/>
              <a:t> &lt;&lt;"Calling test(sc)\n";</a:t>
            </a:r>
          </a:p>
          <a:p>
            <a:r>
              <a:rPr lang="en-US" altLang="zh-CN" sz="1600" dirty="0" smtClean="0"/>
              <a:t>  test(sc);</a:t>
            </a:r>
          </a:p>
          <a:p>
            <a:r>
              <a:rPr lang="en-US" altLang="zh-CN" sz="1600" dirty="0" smtClean="0"/>
              <a:t>}</a:t>
            </a:r>
            <a:endParaRPr lang="en-US" altLang="zh-CN" sz="1600" dirty="0"/>
          </a:p>
        </p:txBody>
      </p:sp>
      <p:sp>
        <p:nvSpPr>
          <p:cNvPr id="8" name="矩形 7"/>
          <p:cNvSpPr/>
          <p:nvPr/>
        </p:nvSpPr>
        <p:spPr>
          <a:xfrm>
            <a:off x="3786182" y="500042"/>
            <a:ext cx="4643470" cy="1015663"/>
          </a:xfrm>
          <a:prstGeom prst="rect">
            <a:avLst/>
          </a:prstGeom>
        </p:spPr>
        <p:txBody>
          <a:bodyPr wrap="square">
            <a:spAutoFit/>
          </a:bodyPr>
          <a:lstStyle/>
          <a:p>
            <a:pPr>
              <a:spcBef>
                <a:spcPts val="0"/>
              </a:spcBef>
            </a:pPr>
            <a:r>
              <a:rPr lang="zh-CN" altLang="en-US" sz="2000" b="1" dirty="0" smtClean="0">
                <a:solidFill>
                  <a:srgbClr val="FF0000"/>
                </a:solidFill>
                <a:latin typeface="Times New Roman" pitchFamily="18" charset="0"/>
                <a:ea typeface="华文楷体" pitchFamily="2" charset="-122"/>
              </a:rPr>
              <a:t>多态必须是函数重载无法识别才会启用，当函数重载能够识别，就不会启用多态机制</a:t>
            </a:r>
            <a:endParaRPr lang="zh-CN" altLang="en-US" sz="2000" b="1" dirty="0">
              <a:solidFill>
                <a:srgbClr val="FF0000"/>
              </a:solidFill>
              <a:latin typeface="Times New Roman" pitchFamily="18" charset="0"/>
              <a:ea typeface="华文楷体"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714380"/>
          </a:xfrm>
        </p:spPr>
        <p:txBody>
          <a:bodyPr/>
          <a:lstStyle/>
          <a:p>
            <a:pPr>
              <a:lnSpc>
                <a:spcPts val="2880"/>
              </a:lnSpc>
              <a:spcBef>
                <a:spcPts val="0"/>
              </a:spcBef>
            </a:pPr>
            <a:r>
              <a:rPr lang="zh-CN" altLang="en-US" sz="2000" dirty="0" smtClean="0">
                <a:latin typeface="+mn-ea"/>
                <a:cs typeface="Times New Roman" pitchFamily="18" charset="0"/>
              </a:rPr>
              <a:t>函数返回值不同类型但</a:t>
            </a:r>
            <a:r>
              <a:rPr lang="zh-CN" altLang="en-US" sz="2000" dirty="0" smtClean="0">
                <a:latin typeface="+mn-ea"/>
                <a:cs typeface="Times New Roman" pitchFamily="18" charset="0"/>
              </a:rPr>
              <a:t>仍发挥虚函数作用</a:t>
            </a:r>
            <a:endParaRPr lang="en-US" altLang="zh-CN" sz="2000" dirty="0" smtClean="0">
              <a:latin typeface="+mn-ea"/>
              <a:cs typeface="Times New Roman" pitchFamily="18" charset="0"/>
            </a:endParaRPr>
          </a:p>
          <a:p>
            <a:pPr lvl="1">
              <a:lnSpc>
                <a:spcPts val="2880"/>
              </a:lnSpc>
              <a:spcBef>
                <a:spcPts val="0"/>
              </a:spcBef>
            </a:pPr>
            <a:r>
              <a:rPr lang="zh-CN" altLang="en-US" sz="1800" dirty="0" smtClean="0">
                <a:solidFill>
                  <a:srgbClr val="FF0000"/>
                </a:solidFill>
                <a:latin typeface="+mn-ea"/>
                <a:cs typeface="Times New Roman" pitchFamily="18" charset="0"/>
              </a:rPr>
              <a:t>当虚函数返回类指针或类引用时，仍启动虚函数机制</a:t>
            </a: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虚函数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15</a:t>
            </a:fld>
            <a:endParaRPr lang="zh-CN" altLang="en-US" dirty="0"/>
          </a:p>
        </p:txBody>
      </p:sp>
      <p:sp>
        <p:nvSpPr>
          <p:cNvPr id="6" name="矩形 5"/>
          <p:cNvSpPr/>
          <p:nvPr/>
        </p:nvSpPr>
        <p:spPr>
          <a:xfrm>
            <a:off x="285720" y="1928802"/>
            <a:ext cx="3714776" cy="4278094"/>
          </a:xfrm>
          <a:prstGeom prst="rect">
            <a:avLst/>
          </a:prstGeom>
        </p:spPr>
        <p:txBody>
          <a:bodyPr wrap="square">
            <a:spAutoFit/>
          </a:bodyPr>
          <a:lstStyle/>
          <a:p>
            <a:r>
              <a:rPr lang="en-US" altLang="zh-CN" sz="1600" dirty="0" smtClean="0"/>
              <a:t>class Base{</a:t>
            </a:r>
          </a:p>
          <a:p>
            <a:r>
              <a:rPr lang="en-US" altLang="zh-CN" sz="1600" dirty="0" smtClean="0"/>
              <a:t>public:</a:t>
            </a:r>
          </a:p>
          <a:p>
            <a:r>
              <a:rPr lang="en-US" altLang="zh-CN" sz="1600" dirty="0" smtClean="0"/>
              <a:t>  virtual Base* </a:t>
            </a:r>
            <a:r>
              <a:rPr lang="en-US" altLang="zh-CN" sz="1600" dirty="0" err="1" smtClean="0"/>
              <a:t>afn</a:t>
            </a:r>
            <a:r>
              <a:rPr lang="en-US" altLang="zh-CN" sz="1600" dirty="0" smtClean="0"/>
              <a:t>()</a:t>
            </a:r>
          </a:p>
          <a:p>
            <a:r>
              <a:rPr lang="en-US" altLang="zh-CN" sz="1600" dirty="0" smtClean="0"/>
              <a:t>  {</a:t>
            </a:r>
          </a:p>
          <a:p>
            <a:r>
              <a:rPr lang="en-US" altLang="zh-CN" sz="1600" dirty="0" smtClean="0"/>
              <a:t>    </a:t>
            </a:r>
            <a:r>
              <a:rPr lang="en-US" altLang="zh-CN" sz="1600" dirty="0" err="1" smtClean="0"/>
              <a:t>cout</a:t>
            </a:r>
            <a:r>
              <a:rPr lang="en-US" altLang="zh-CN" sz="1600" dirty="0" smtClean="0"/>
              <a:t> &lt;&lt;"This is Base class.\n";</a:t>
            </a:r>
          </a:p>
          <a:p>
            <a:r>
              <a:rPr lang="en-US" altLang="zh-CN" sz="1600" dirty="0" smtClean="0"/>
              <a:t>    return this;</a:t>
            </a:r>
          </a:p>
          <a:p>
            <a:r>
              <a:rPr lang="en-US" altLang="zh-CN" sz="1600" dirty="0" smtClean="0"/>
              <a:t>  }</a:t>
            </a:r>
          </a:p>
          <a:p>
            <a:r>
              <a:rPr lang="en-US" altLang="zh-CN" sz="1600" dirty="0" smtClean="0"/>
              <a:t>};</a:t>
            </a:r>
          </a:p>
          <a:p>
            <a:endParaRPr lang="en-US" altLang="zh-CN" sz="1600" dirty="0" smtClean="0"/>
          </a:p>
          <a:p>
            <a:r>
              <a:rPr lang="en-US" altLang="zh-CN" sz="1600" dirty="0" smtClean="0"/>
              <a:t>class </a:t>
            </a:r>
            <a:r>
              <a:rPr lang="en-US" altLang="zh-CN" sz="1600" dirty="0" err="1" smtClean="0"/>
              <a:t>SubClass</a:t>
            </a:r>
            <a:r>
              <a:rPr lang="en-US" altLang="zh-CN" sz="1600" dirty="0" smtClean="0"/>
              <a:t> :public Base{</a:t>
            </a:r>
          </a:p>
          <a:p>
            <a:r>
              <a:rPr lang="en-US" altLang="zh-CN" sz="1600" dirty="0" smtClean="0"/>
              <a:t>public:</a:t>
            </a:r>
          </a:p>
          <a:p>
            <a:r>
              <a:rPr lang="en-US" altLang="zh-CN" sz="1600" dirty="0" smtClean="0"/>
              <a:t>  </a:t>
            </a:r>
            <a:r>
              <a:rPr lang="en-US" altLang="zh-CN" sz="1600" dirty="0" err="1" smtClean="0"/>
              <a:t>SubClass</a:t>
            </a:r>
            <a:r>
              <a:rPr lang="en-US" altLang="zh-CN" sz="1600" dirty="0" smtClean="0"/>
              <a:t>* </a:t>
            </a:r>
            <a:r>
              <a:rPr lang="en-US" altLang="zh-CN" sz="1600" dirty="0" err="1" smtClean="0"/>
              <a:t>afn</a:t>
            </a:r>
            <a:r>
              <a:rPr lang="en-US" altLang="zh-CN" sz="1600" dirty="0" smtClean="0"/>
              <a:t>()</a:t>
            </a:r>
          </a:p>
          <a:p>
            <a:r>
              <a:rPr lang="en-US" altLang="zh-CN" sz="1600" dirty="0" smtClean="0"/>
              <a:t>  {</a:t>
            </a:r>
          </a:p>
          <a:p>
            <a:r>
              <a:rPr lang="en-US" altLang="zh-CN" sz="1600" dirty="0" smtClean="0"/>
              <a:t>    </a:t>
            </a:r>
            <a:r>
              <a:rPr lang="en-US" altLang="zh-CN" sz="1600" dirty="0" err="1" smtClean="0"/>
              <a:t>cout</a:t>
            </a:r>
            <a:r>
              <a:rPr lang="en-US" altLang="zh-CN" sz="1600" dirty="0" smtClean="0"/>
              <a:t> &lt;&lt;"This is </a:t>
            </a:r>
            <a:r>
              <a:rPr lang="en-US" altLang="zh-CN" sz="1600" dirty="0" err="1" smtClean="0"/>
              <a:t>SubClass</a:t>
            </a:r>
            <a:r>
              <a:rPr lang="en-US" altLang="zh-CN" sz="1600" dirty="0" smtClean="0"/>
              <a:t>.\n";</a:t>
            </a:r>
          </a:p>
          <a:p>
            <a:r>
              <a:rPr lang="en-US" altLang="zh-CN" sz="1600" dirty="0" smtClean="0"/>
              <a:t>    return this;</a:t>
            </a:r>
          </a:p>
          <a:p>
            <a:r>
              <a:rPr lang="en-US" altLang="zh-CN" sz="1600" dirty="0" smtClean="0"/>
              <a:t>  }</a:t>
            </a:r>
          </a:p>
          <a:p>
            <a:r>
              <a:rPr lang="en-US" altLang="zh-CN" sz="1600" dirty="0" smtClean="0"/>
              <a:t>};</a:t>
            </a:r>
            <a:endParaRPr lang="en-US" altLang="zh-CN" sz="1600" dirty="0"/>
          </a:p>
        </p:txBody>
      </p:sp>
      <p:sp>
        <p:nvSpPr>
          <p:cNvPr id="7" name="矩形 6"/>
          <p:cNvSpPr/>
          <p:nvPr/>
        </p:nvSpPr>
        <p:spPr>
          <a:xfrm>
            <a:off x="4214810" y="2285992"/>
            <a:ext cx="4572000" cy="3293209"/>
          </a:xfrm>
          <a:prstGeom prst="rect">
            <a:avLst/>
          </a:prstGeom>
        </p:spPr>
        <p:txBody>
          <a:bodyPr>
            <a:spAutoFit/>
          </a:bodyPr>
          <a:lstStyle/>
          <a:p>
            <a:r>
              <a:rPr lang="en-US" altLang="zh-CN" sz="1600" dirty="0" smtClean="0"/>
              <a:t>void test(Base&amp; x)</a:t>
            </a:r>
          </a:p>
          <a:p>
            <a:r>
              <a:rPr lang="en-US" altLang="zh-CN" sz="1600" dirty="0" smtClean="0"/>
              <a:t>{</a:t>
            </a:r>
          </a:p>
          <a:p>
            <a:r>
              <a:rPr lang="en-US" altLang="zh-CN" sz="1600" dirty="0" smtClean="0"/>
              <a:t>  Base* b;</a:t>
            </a:r>
          </a:p>
          <a:p>
            <a:r>
              <a:rPr lang="en-US" altLang="zh-CN" sz="1600" dirty="0" smtClean="0"/>
              <a:t>  b = x.afn();</a:t>
            </a:r>
          </a:p>
          <a:p>
            <a:r>
              <a:rPr lang="en-US" altLang="zh-CN" sz="1600" dirty="0" smtClean="0"/>
              <a:t>}</a:t>
            </a:r>
          </a:p>
          <a:p>
            <a:endParaRPr lang="en-US" altLang="zh-CN" sz="1600" dirty="0" smtClean="0"/>
          </a:p>
          <a:p>
            <a:r>
              <a:rPr lang="en-US" altLang="zh-CN" sz="1600" dirty="0" smtClean="0"/>
              <a:t>void main()</a:t>
            </a:r>
          </a:p>
          <a:p>
            <a:r>
              <a:rPr lang="en-US" altLang="zh-CN" sz="1600" dirty="0" smtClean="0"/>
              <a:t>{</a:t>
            </a:r>
          </a:p>
          <a:p>
            <a:r>
              <a:rPr lang="en-US" altLang="zh-CN" sz="1600" dirty="0" smtClean="0"/>
              <a:t>  Base </a:t>
            </a:r>
            <a:r>
              <a:rPr lang="en-US" altLang="zh-CN" sz="1600" dirty="0" err="1" smtClean="0"/>
              <a:t>bc</a:t>
            </a:r>
            <a:r>
              <a:rPr lang="en-US" altLang="zh-CN" sz="1600" dirty="0" smtClean="0"/>
              <a:t>;</a:t>
            </a:r>
          </a:p>
          <a:p>
            <a:r>
              <a:rPr lang="en-US" altLang="zh-CN" sz="1600" dirty="0" smtClean="0"/>
              <a:t>  </a:t>
            </a:r>
            <a:r>
              <a:rPr lang="en-US" altLang="zh-CN" sz="1600" dirty="0" err="1" smtClean="0"/>
              <a:t>SubClass</a:t>
            </a:r>
            <a:r>
              <a:rPr lang="en-US" altLang="zh-CN" sz="1600" dirty="0" smtClean="0"/>
              <a:t> sc;</a:t>
            </a:r>
          </a:p>
          <a:p>
            <a:r>
              <a:rPr lang="en-US" altLang="zh-CN" sz="1600" dirty="0" smtClean="0"/>
              <a:t>  test(</a:t>
            </a:r>
            <a:r>
              <a:rPr lang="en-US" altLang="zh-CN" sz="1600" dirty="0" err="1" smtClean="0"/>
              <a:t>bc</a:t>
            </a:r>
            <a:r>
              <a:rPr lang="en-US" altLang="zh-CN" sz="1600" dirty="0" smtClean="0"/>
              <a:t>);</a:t>
            </a:r>
          </a:p>
          <a:p>
            <a:r>
              <a:rPr lang="en-US" altLang="zh-CN" sz="1600" dirty="0" smtClean="0"/>
              <a:t>  test(sc);</a:t>
            </a:r>
          </a:p>
          <a:p>
            <a:r>
              <a:rPr lang="en-US" altLang="zh-CN" sz="1600" dirty="0" smtClean="0"/>
              <a:t>}</a:t>
            </a:r>
            <a:endParaRPr lang="en-US" altLang="zh-CN" sz="1600" dirty="0"/>
          </a:p>
        </p:txBody>
      </p:sp>
      <p:sp>
        <p:nvSpPr>
          <p:cNvPr id="8" name="矩形 7"/>
          <p:cNvSpPr/>
          <p:nvPr/>
        </p:nvSpPr>
        <p:spPr>
          <a:xfrm>
            <a:off x="3929058" y="5643578"/>
            <a:ext cx="4643470" cy="707886"/>
          </a:xfrm>
          <a:prstGeom prst="rect">
            <a:avLst/>
          </a:prstGeom>
        </p:spPr>
        <p:txBody>
          <a:bodyPr wrap="square">
            <a:spAutoFit/>
          </a:bodyPr>
          <a:lstStyle/>
          <a:p>
            <a:pPr>
              <a:spcBef>
                <a:spcPts val="0"/>
              </a:spcBef>
            </a:pPr>
            <a:r>
              <a:rPr lang="zh-CN" altLang="en-US" sz="2000" b="1" dirty="0" smtClean="0">
                <a:solidFill>
                  <a:srgbClr val="FF0000"/>
                </a:solidFill>
                <a:latin typeface="Times New Roman" pitchFamily="18" charset="0"/>
                <a:ea typeface="华文楷体" pitchFamily="2" charset="-122"/>
              </a:rPr>
              <a:t>函数重载只看参数类型和个数，函数返回值不同类型是无法触发函数重载</a:t>
            </a:r>
            <a:endParaRPr lang="zh-CN" altLang="en-US" sz="2000" b="1" dirty="0">
              <a:solidFill>
                <a:srgbClr val="FF0000"/>
              </a:solidFill>
              <a:latin typeface="Times New Roman" pitchFamily="18" charset="0"/>
              <a:ea typeface="华文楷体"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ts val="2880"/>
              </a:lnSpc>
              <a:spcBef>
                <a:spcPts val="0"/>
              </a:spcBef>
            </a:pPr>
            <a:r>
              <a:rPr lang="zh-CN" altLang="en-US" sz="2000" dirty="0" smtClean="0">
                <a:latin typeface="+mn-ea"/>
                <a:cs typeface="Times New Roman" pitchFamily="18" charset="0"/>
              </a:rPr>
              <a:t>虚函数用法：</a:t>
            </a:r>
            <a:r>
              <a:rPr lang="zh-CN" altLang="en-US" sz="2000" u="sng" dirty="0" smtClean="0">
                <a:latin typeface="+mn-ea"/>
                <a:cs typeface="Times New Roman" pitchFamily="18" charset="0"/>
              </a:rPr>
              <a:t>用基类对象的指针或引用，指向派生类对象，通过指针调用虚函数</a:t>
            </a:r>
            <a:r>
              <a:rPr lang="zh-CN" altLang="en-US" sz="2000" dirty="0" smtClean="0">
                <a:latin typeface="+mn-ea"/>
                <a:cs typeface="Times New Roman" pitchFamily="18" charset="0"/>
              </a:rPr>
              <a:t>，按动态联编的方式来调用。</a:t>
            </a:r>
          </a:p>
          <a:p>
            <a:pPr lvl="1">
              <a:lnSpc>
                <a:spcPts val="2880"/>
              </a:lnSpc>
              <a:spcBef>
                <a:spcPts val="0"/>
              </a:spcBef>
            </a:pPr>
            <a:r>
              <a:rPr lang="zh-CN" altLang="en-US" sz="1800" dirty="0" smtClean="0">
                <a:solidFill>
                  <a:srgbClr val="FF0000"/>
                </a:solidFill>
                <a:latin typeface="+mn-ea"/>
                <a:cs typeface="Times New Roman" pitchFamily="18" charset="0"/>
              </a:rPr>
              <a:t>基类中的虚函数必须具有</a:t>
            </a:r>
            <a:r>
              <a:rPr lang="en-US" altLang="zh-CN" sz="1800" dirty="0" smtClean="0">
                <a:solidFill>
                  <a:srgbClr val="FF0000"/>
                </a:solidFill>
                <a:latin typeface="+mn-ea"/>
                <a:cs typeface="Times New Roman" pitchFamily="18" charset="0"/>
              </a:rPr>
              <a:t>public</a:t>
            </a:r>
            <a:r>
              <a:rPr lang="zh-CN" altLang="en-US" sz="1800" dirty="0" smtClean="0">
                <a:solidFill>
                  <a:srgbClr val="FF0000"/>
                </a:solidFill>
                <a:latin typeface="+mn-ea"/>
                <a:cs typeface="Times New Roman" pitchFamily="18" charset="0"/>
              </a:rPr>
              <a:t>或</a:t>
            </a:r>
            <a:r>
              <a:rPr lang="en-US" altLang="zh-CN" sz="1800" dirty="0" smtClean="0">
                <a:solidFill>
                  <a:srgbClr val="FF0000"/>
                </a:solidFill>
                <a:latin typeface="+mn-ea"/>
                <a:cs typeface="Times New Roman" pitchFamily="18" charset="0"/>
              </a:rPr>
              <a:t>protected</a:t>
            </a:r>
            <a:r>
              <a:rPr lang="zh-CN" altLang="en-US" sz="1800" dirty="0" smtClean="0">
                <a:solidFill>
                  <a:srgbClr val="FF0000"/>
                </a:solidFill>
                <a:latin typeface="+mn-ea"/>
                <a:cs typeface="Times New Roman" pitchFamily="18" charset="0"/>
              </a:rPr>
              <a:t>访问权限</a:t>
            </a:r>
            <a:endParaRPr lang="en-US" altLang="zh-CN" sz="1800" dirty="0" smtClean="0">
              <a:solidFill>
                <a:srgbClr val="FF0000"/>
              </a:solidFill>
              <a:latin typeface="+mn-ea"/>
              <a:cs typeface="Times New Roman" pitchFamily="18" charset="0"/>
            </a:endParaRPr>
          </a:p>
          <a:p>
            <a:pPr lvl="1">
              <a:lnSpc>
                <a:spcPts val="2880"/>
              </a:lnSpc>
              <a:spcBef>
                <a:spcPts val="0"/>
              </a:spcBef>
            </a:pPr>
            <a:r>
              <a:rPr lang="zh-CN" altLang="en-US" sz="1800" dirty="0" smtClean="0">
                <a:solidFill>
                  <a:srgbClr val="FF0000"/>
                </a:solidFill>
                <a:latin typeface="+mn-ea"/>
                <a:cs typeface="Times New Roman" pitchFamily="18" charset="0"/>
              </a:rPr>
              <a:t>且派生类必须以公有继承方式从基类派生</a:t>
            </a:r>
            <a:endParaRPr lang="en-US" altLang="zh-CN" sz="1800" dirty="0" smtClean="0">
              <a:solidFill>
                <a:srgbClr val="FF0000"/>
              </a:solidFill>
              <a:latin typeface="+mn-ea"/>
              <a:cs typeface="Times New Roman" pitchFamily="18" charset="0"/>
            </a:endParaRPr>
          </a:p>
          <a:p>
            <a:pPr lvl="1">
              <a:lnSpc>
                <a:spcPts val="2880"/>
              </a:lnSpc>
              <a:spcBef>
                <a:spcPts val="0"/>
              </a:spcBef>
            </a:pPr>
            <a:r>
              <a:rPr lang="zh-CN" altLang="en-US" sz="1800" dirty="0" smtClean="0">
                <a:latin typeface="+mn-ea"/>
                <a:cs typeface="Times New Roman" pitchFamily="18" charset="0"/>
              </a:rPr>
              <a:t>用普通对象来调用虚函数不会使用动态联编。</a:t>
            </a:r>
            <a:endParaRPr lang="en-US" altLang="zh-CN" sz="1800" dirty="0" smtClean="0">
              <a:solidFill>
                <a:srgbClr val="FF0000"/>
              </a:solidFill>
              <a:latin typeface="+mn-ea"/>
              <a:cs typeface="Times New Roman" pitchFamily="18" charset="0"/>
            </a:endParaRPr>
          </a:p>
          <a:p>
            <a:pPr>
              <a:lnSpc>
                <a:spcPts val="2880"/>
              </a:lnSpc>
              <a:spcBef>
                <a:spcPts val="0"/>
              </a:spcBef>
            </a:pPr>
            <a:r>
              <a:rPr lang="zh-CN" altLang="en-US" sz="2000" dirty="0" smtClean="0">
                <a:latin typeface="+mn-ea"/>
                <a:cs typeface="Times New Roman" pitchFamily="18" charset="0"/>
              </a:rPr>
              <a:t>虚函数的应用场合</a:t>
            </a:r>
            <a:endParaRPr lang="en-US" altLang="zh-CN" sz="2000" dirty="0" smtClean="0">
              <a:latin typeface="+mn-ea"/>
              <a:cs typeface="Times New Roman" pitchFamily="18" charset="0"/>
            </a:endParaRPr>
          </a:p>
          <a:p>
            <a:pPr lvl="1">
              <a:lnSpc>
                <a:spcPts val="2880"/>
              </a:lnSpc>
              <a:spcBef>
                <a:spcPts val="0"/>
              </a:spcBef>
            </a:pPr>
            <a:r>
              <a:rPr lang="zh-CN" altLang="en-US" sz="1800" dirty="0" smtClean="0">
                <a:latin typeface="+mn-ea"/>
                <a:cs typeface="Times New Roman" pitchFamily="18" charset="0"/>
              </a:rPr>
              <a:t>首先，成员函数所在的类是否是基类，其次，该成员函数在类的继承后是否将被改动，如果希望改变其功能，一般将它声明为虚函数。</a:t>
            </a:r>
          </a:p>
          <a:p>
            <a:pPr lvl="1">
              <a:lnSpc>
                <a:spcPts val="2880"/>
              </a:lnSpc>
              <a:spcBef>
                <a:spcPts val="0"/>
              </a:spcBef>
            </a:pPr>
            <a:r>
              <a:rPr lang="zh-CN" altLang="en-US" sz="1800" dirty="0" smtClean="0">
                <a:latin typeface="+mn-ea"/>
                <a:cs typeface="Times New Roman" pitchFamily="18" charset="0"/>
              </a:rPr>
              <a:t>考虑对成员函数的调用是通过对象名还是通过基类指针或引用去访问，如果是通过基类指针或引用去访问的，则应当声明为虚函数。</a:t>
            </a:r>
            <a:endParaRPr lang="en-US" altLang="zh-CN" sz="1800" dirty="0" smtClean="0">
              <a:latin typeface="+mn-ea"/>
              <a:cs typeface="Times New Roman" pitchFamily="18" charset="0"/>
            </a:endParaRPr>
          </a:p>
          <a:p>
            <a:pPr lvl="1">
              <a:lnSpc>
                <a:spcPts val="2880"/>
              </a:lnSpc>
              <a:spcBef>
                <a:spcPts val="0"/>
              </a:spcBef>
            </a:pPr>
            <a:r>
              <a:rPr lang="zh-CN" altLang="en-US" sz="1800" b="1" dirty="0" smtClean="0">
                <a:solidFill>
                  <a:srgbClr val="FF0000"/>
                </a:solidFill>
                <a:latin typeface="+mn-ea"/>
                <a:cs typeface="Times New Roman" pitchFamily="18" charset="0"/>
              </a:rPr>
              <a:t>多态</a:t>
            </a:r>
            <a:r>
              <a:rPr lang="zh-CN" altLang="en-US" sz="1800" b="1" dirty="0" smtClean="0">
                <a:solidFill>
                  <a:srgbClr val="FF0000"/>
                </a:solidFill>
                <a:latin typeface="+mn-ea"/>
                <a:cs typeface="Times New Roman" pitchFamily="18" charset="0"/>
              </a:rPr>
              <a:t>常用场景：虚函数</a:t>
            </a:r>
            <a:r>
              <a:rPr lang="en-US" altLang="zh-CN" sz="1800" b="1" dirty="0" smtClean="0">
                <a:solidFill>
                  <a:srgbClr val="FF0000"/>
                </a:solidFill>
                <a:latin typeface="+mn-ea"/>
                <a:cs typeface="Times New Roman" pitchFamily="18" charset="0"/>
              </a:rPr>
              <a:t>+</a:t>
            </a:r>
            <a:r>
              <a:rPr lang="zh-CN" altLang="en-US" sz="1800" b="1" dirty="0" smtClean="0">
                <a:solidFill>
                  <a:srgbClr val="FF0000"/>
                </a:solidFill>
                <a:latin typeface="+mn-ea"/>
                <a:cs typeface="Times New Roman" pitchFamily="18" charset="0"/>
              </a:rPr>
              <a:t>继承</a:t>
            </a:r>
            <a:r>
              <a:rPr lang="en-US" altLang="zh-CN" sz="1800" b="1" dirty="0" smtClean="0">
                <a:solidFill>
                  <a:srgbClr val="FF0000"/>
                </a:solidFill>
                <a:latin typeface="+mn-ea"/>
                <a:cs typeface="Times New Roman" pitchFamily="18" charset="0"/>
              </a:rPr>
              <a:t>+</a:t>
            </a:r>
            <a:r>
              <a:rPr lang="zh-CN" altLang="en-US" sz="1800" b="1" dirty="0" smtClean="0">
                <a:solidFill>
                  <a:srgbClr val="FF0000"/>
                </a:solidFill>
                <a:latin typeface="+mn-ea"/>
                <a:cs typeface="Times New Roman" pitchFamily="18" charset="0"/>
              </a:rPr>
              <a:t>全局</a:t>
            </a:r>
            <a:r>
              <a:rPr lang="zh-CN" altLang="en-US" sz="1800" b="1" dirty="0" smtClean="0">
                <a:solidFill>
                  <a:srgbClr val="FF0000"/>
                </a:solidFill>
                <a:latin typeface="+mn-ea"/>
                <a:cs typeface="Times New Roman" pitchFamily="18" charset="0"/>
              </a:rPr>
              <a:t>函数参数是基</a:t>
            </a:r>
            <a:r>
              <a:rPr lang="zh-CN" altLang="en-US" sz="1800" b="1" dirty="0" smtClean="0">
                <a:solidFill>
                  <a:srgbClr val="FF0000"/>
                </a:solidFill>
                <a:latin typeface="+mn-ea"/>
                <a:cs typeface="Times New Roman" pitchFamily="18" charset="0"/>
              </a:rPr>
              <a:t>类对象</a:t>
            </a:r>
            <a:r>
              <a:rPr lang="zh-CN" altLang="en-US" sz="1800" b="1" dirty="0" smtClean="0">
                <a:solidFill>
                  <a:srgbClr val="FF0000"/>
                </a:solidFill>
                <a:latin typeface="+mn-ea"/>
                <a:cs typeface="Times New Roman" pitchFamily="18" charset="0"/>
              </a:rPr>
              <a:t>指针</a:t>
            </a:r>
            <a:r>
              <a:rPr lang="en-US" altLang="zh-CN" sz="1800" b="1" dirty="0" smtClean="0">
                <a:solidFill>
                  <a:srgbClr val="FF0000"/>
                </a:solidFill>
                <a:latin typeface="+mn-ea"/>
                <a:cs typeface="Times New Roman" pitchFamily="18" charset="0"/>
              </a:rPr>
              <a:t>/</a:t>
            </a:r>
            <a:r>
              <a:rPr lang="zh-CN" altLang="en-US" sz="1800" b="1" dirty="0" smtClean="0">
                <a:solidFill>
                  <a:srgbClr val="FF0000"/>
                </a:solidFill>
                <a:latin typeface="+mn-ea"/>
                <a:cs typeface="Times New Roman" pitchFamily="18" charset="0"/>
              </a:rPr>
              <a:t>引用</a:t>
            </a:r>
            <a:endParaRPr lang="en-US" altLang="zh-CN" sz="1800" b="1" dirty="0" smtClean="0">
              <a:solidFill>
                <a:srgbClr val="FF0000"/>
              </a:solidFill>
              <a:latin typeface="+mn-ea"/>
              <a:cs typeface="Times New Roman" pitchFamily="18" charset="0"/>
            </a:endParaRPr>
          </a:p>
          <a:p>
            <a:pPr lvl="1">
              <a:lnSpc>
                <a:spcPts val="2880"/>
              </a:lnSpc>
              <a:spcBef>
                <a:spcPts val="0"/>
              </a:spcBef>
            </a:pPr>
            <a:r>
              <a:rPr lang="zh-CN" altLang="en-US" sz="1800" b="1" dirty="0" smtClean="0">
                <a:solidFill>
                  <a:srgbClr val="FF0000"/>
                </a:solidFill>
                <a:latin typeface="+mn-ea"/>
                <a:cs typeface="Times New Roman" pitchFamily="18" charset="0"/>
              </a:rPr>
              <a:t>多态常用场景：虚函数</a:t>
            </a:r>
            <a:r>
              <a:rPr lang="en-US" altLang="zh-CN" sz="1800" b="1" dirty="0" smtClean="0">
                <a:solidFill>
                  <a:srgbClr val="FF0000"/>
                </a:solidFill>
                <a:latin typeface="+mn-ea"/>
                <a:cs typeface="Times New Roman" pitchFamily="18" charset="0"/>
              </a:rPr>
              <a:t>+</a:t>
            </a:r>
            <a:r>
              <a:rPr lang="zh-CN" altLang="en-US" sz="1800" b="1" dirty="0" smtClean="0">
                <a:solidFill>
                  <a:srgbClr val="FF0000"/>
                </a:solidFill>
                <a:latin typeface="+mn-ea"/>
                <a:cs typeface="Times New Roman" pitchFamily="18" charset="0"/>
              </a:rPr>
              <a:t>继承</a:t>
            </a:r>
            <a:r>
              <a:rPr lang="en-US" altLang="zh-CN" sz="1800" b="1" dirty="0" smtClean="0">
                <a:solidFill>
                  <a:srgbClr val="FF0000"/>
                </a:solidFill>
                <a:latin typeface="+mn-ea"/>
                <a:cs typeface="Times New Roman" pitchFamily="18" charset="0"/>
              </a:rPr>
              <a:t>+</a:t>
            </a:r>
            <a:r>
              <a:rPr lang="zh-CN" altLang="en-US" sz="1800" b="1" dirty="0" smtClean="0">
                <a:solidFill>
                  <a:srgbClr val="FF0000"/>
                </a:solidFill>
                <a:latin typeface="+mn-ea"/>
                <a:cs typeface="Times New Roman" pitchFamily="18" charset="0"/>
              </a:rPr>
              <a:t>基类对象指针</a:t>
            </a:r>
            <a:r>
              <a:rPr lang="en-US" altLang="zh-CN" sz="1800" b="1" dirty="0" smtClean="0">
                <a:solidFill>
                  <a:srgbClr val="FF0000"/>
                </a:solidFill>
                <a:latin typeface="+mn-ea"/>
                <a:cs typeface="Times New Roman" pitchFamily="18" charset="0"/>
              </a:rPr>
              <a:t>+</a:t>
            </a:r>
            <a:r>
              <a:rPr lang="zh-CN" altLang="en-US" sz="1800" b="1" dirty="0" smtClean="0">
                <a:solidFill>
                  <a:srgbClr val="FF0000"/>
                </a:solidFill>
                <a:latin typeface="+mn-ea"/>
                <a:cs typeface="Times New Roman" pitchFamily="18" charset="0"/>
              </a:rPr>
              <a:t>指针指向派生类对象</a:t>
            </a:r>
            <a:endParaRPr lang="en-US" altLang="zh-CN" sz="1800" b="1" dirty="0" smtClean="0">
              <a:solidFill>
                <a:srgbClr val="FF0000"/>
              </a:solidFill>
              <a:latin typeface="+mn-ea"/>
              <a:cs typeface="Times New Roman" pitchFamily="18" charset="0"/>
            </a:endParaRPr>
          </a:p>
          <a:p>
            <a:pPr lvl="1">
              <a:lnSpc>
                <a:spcPts val="2880"/>
              </a:lnSpc>
              <a:spcBef>
                <a:spcPts val="0"/>
              </a:spcBef>
            </a:pPr>
            <a:endParaRPr lang="en-US" altLang="zh-CN" sz="1800" b="1" dirty="0" smtClean="0">
              <a:solidFill>
                <a:srgbClr val="FF0000"/>
              </a:solidFill>
              <a:latin typeface="+mn-ea"/>
              <a:cs typeface="Times New Roman" pitchFamily="18" charset="0"/>
            </a:endParaRPr>
          </a:p>
          <a:p>
            <a:pPr lvl="1">
              <a:lnSpc>
                <a:spcPts val="2880"/>
              </a:lnSpc>
              <a:spcBef>
                <a:spcPts val="0"/>
              </a:spcBef>
            </a:pPr>
            <a:endParaRPr lang="en-US" altLang="zh-CN" sz="1800" b="1" dirty="0" smtClean="0">
              <a:solidFill>
                <a:srgbClr val="FF0000"/>
              </a:solidFill>
              <a:latin typeface="+mn-ea"/>
              <a:cs typeface="Times New Roman" pitchFamily="18" charset="0"/>
            </a:endParaRPr>
          </a:p>
          <a:p>
            <a:pPr lvl="1">
              <a:lnSpc>
                <a:spcPts val="2880"/>
              </a:lnSpc>
              <a:spcBef>
                <a:spcPts val="0"/>
              </a:spcBef>
            </a:pPr>
            <a:endParaRPr lang="zh-CN" altLang="en-US" sz="1800" dirty="0" smtClean="0">
              <a:latin typeface="+mn-ea"/>
              <a:cs typeface="Times New Roman" pitchFamily="18" charset="0"/>
            </a:endParaRPr>
          </a:p>
          <a:p>
            <a:pPr lvl="1">
              <a:lnSpc>
                <a:spcPts val="2880"/>
              </a:lnSpc>
              <a:spcBef>
                <a:spcPts val="0"/>
              </a:spcBef>
              <a:buNone/>
            </a:pPr>
            <a:endParaRPr lang="zh-CN" altLang="en-US" sz="1800" dirty="0" smtClean="0">
              <a:solidFill>
                <a:srgbClr val="FF0000"/>
              </a:solidFill>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虚函数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16</a:t>
            </a:fld>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714380"/>
          </a:xfrm>
        </p:spPr>
        <p:txBody>
          <a:bodyPr/>
          <a:lstStyle/>
          <a:p>
            <a:pPr>
              <a:lnSpc>
                <a:spcPts val="2880"/>
              </a:lnSpc>
              <a:spcBef>
                <a:spcPts val="0"/>
              </a:spcBef>
            </a:pPr>
            <a:r>
              <a:rPr lang="zh-CN" altLang="en-US" sz="2000" dirty="0" smtClean="0">
                <a:latin typeface="+mn-ea"/>
                <a:cs typeface="Times New Roman" pitchFamily="18" charset="0"/>
              </a:rPr>
              <a:t>再次演示示例</a:t>
            </a:r>
            <a:r>
              <a:rPr lang="en-US" altLang="zh-CN" sz="2000" dirty="0" smtClean="0">
                <a:latin typeface="+mn-ea"/>
                <a:cs typeface="Times New Roman" pitchFamily="18" charset="0"/>
              </a:rPr>
              <a:t>2，</a:t>
            </a:r>
            <a:r>
              <a:rPr lang="zh-CN" altLang="en-US" sz="2000" dirty="0" smtClean="0">
                <a:latin typeface="+mn-ea"/>
                <a:cs typeface="Times New Roman" pitchFamily="18" charset="0"/>
              </a:rPr>
              <a:t>课本</a:t>
            </a:r>
            <a:r>
              <a:rPr lang="en-US" altLang="zh-CN" sz="2000" dirty="0" smtClean="0">
                <a:latin typeface="+mn-ea"/>
                <a:cs typeface="Times New Roman" pitchFamily="18" charset="0"/>
              </a:rPr>
              <a:t>P359</a:t>
            </a:r>
            <a:endParaRPr lang="zh-CN" altLang="en-US" sz="2000" dirty="0" smtClean="0">
              <a:solidFill>
                <a:srgbClr val="FF0000"/>
              </a:solidFill>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虚函数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17</a:t>
            </a:fld>
            <a:endParaRPr lang="zh-CN" altLang="en-US" dirty="0"/>
          </a:p>
        </p:txBody>
      </p:sp>
      <p:pic>
        <p:nvPicPr>
          <p:cNvPr id="4098" name="Picture 2"/>
          <p:cNvPicPr>
            <a:picLocks noChangeAspect="1" noChangeArrowheads="1"/>
          </p:cNvPicPr>
          <p:nvPr/>
        </p:nvPicPr>
        <p:blipFill>
          <a:blip r:embed="rId2"/>
          <a:srcRect/>
          <a:stretch>
            <a:fillRect/>
          </a:stretch>
        </p:blipFill>
        <p:spPr bwMode="auto">
          <a:xfrm>
            <a:off x="0" y="1643050"/>
            <a:ext cx="5124450" cy="29241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0" y="4643446"/>
            <a:ext cx="4457700" cy="2190750"/>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5857884" y="2928934"/>
            <a:ext cx="2571768" cy="1928826"/>
          </a:xfrm>
          <a:prstGeom prst="rect">
            <a:avLst/>
          </a:prstGeom>
          <a:noFill/>
          <a:ln w="9525">
            <a:noFill/>
            <a:miter lim="800000"/>
            <a:headEnd/>
            <a:tailEnd/>
          </a:ln>
          <a:effectLst/>
        </p:spPr>
      </p:pic>
      <p:sp>
        <p:nvSpPr>
          <p:cNvPr id="8" name="矩形 7"/>
          <p:cNvSpPr/>
          <p:nvPr/>
        </p:nvSpPr>
        <p:spPr>
          <a:xfrm>
            <a:off x="5643570" y="5072074"/>
            <a:ext cx="2857520" cy="369332"/>
          </a:xfrm>
          <a:prstGeom prst="rect">
            <a:avLst/>
          </a:prstGeom>
        </p:spPr>
        <p:txBody>
          <a:bodyPr wrap="square">
            <a:spAutoFit/>
          </a:bodyPr>
          <a:lstStyle/>
          <a:p>
            <a:r>
              <a:rPr lang="en-US" altLang="zh-CN" b="1" dirty="0" smtClean="0">
                <a:solidFill>
                  <a:srgbClr val="FF0000"/>
                </a:solidFill>
                <a:latin typeface="+mn-ea"/>
                <a:cs typeface="Times New Roman" pitchFamily="18" charset="0"/>
              </a:rPr>
              <a:t>//fun</a:t>
            </a:r>
            <a:r>
              <a:rPr lang="zh-CN" altLang="en-US" b="1" dirty="0" smtClean="0">
                <a:solidFill>
                  <a:srgbClr val="FF0000"/>
                </a:solidFill>
                <a:latin typeface="+mn-ea"/>
                <a:cs typeface="Times New Roman" pitchFamily="18" charset="0"/>
              </a:rPr>
              <a:t>函数调用迟后联编</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5429256" y="5381041"/>
            <a:ext cx="3143272" cy="1476959"/>
          </a:xfrm>
          <a:prstGeom prst="rect">
            <a:avLst/>
          </a:prstGeom>
          <a:noFill/>
          <a:ln w="9525">
            <a:noFill/>
            <a:miter lim="800000"/>
            <a:headEnd/>
            <a:tailEnd/>
          </a:ln>
          <a:effectLst/>
        </p:spPr>
      </p:pic>
      <p:sp>
        <p:nvSpPr>
          <p:cNvPr id="2" name="内容占位符 1"/>
          <p:cNvSpPr>
            <a:spLocks noGrp="1"/>
          </p:cNvSpPr>
          <p:nvPr>
            <p:ph idx="1"/>
          </p:nvPr>
        </p:nvSpPr>
        <p:spPr>
          <a:xfrm>
            <a:off x="428596" y="1142984"/>
            <a:ext cx="8429684" cy="3786214"/>
          </a:xfrm>
        </p:spPr>
        <p:txBody>
          <a:bodyPr/>
          <a:lstStyle/>
          <a:p>
            <a:pPr>
              <a:lnSpc>
                <a:spcPts val="2880"/>
              </a:lnSpc>
              <a:spcBef>
                <a:spcPts val="0"/>
              </a:spcBef>
            </a:pPr>
            <a:r>
              <a:rPr lang="zh-CN" altLang="en-US" sz="2000" dirty="0" smtClean="0">
                <a:latin typeface="+mn-ea"/>
                <a:cs typeface="Times New Roman" pitchFamily="18" charset="0"/>
              </a:rPr>
              <a:t>通过对象指针使用虚函数</a:t>
            </a:r>
            <a:endParaRPr lang="en-US" altLang="zh-CN" sz="2000" dirty="0" smtClean="0">
              <a:latin typeface="+mn-ea"/>
              <a:cs typeface="Times New Roman" pitchFamily="18" charset="0"/>
            </a:endParaRPr>
          </a:p>
          <a:p>
            <a:pPr>
              <a:lnSpc>
                <a:spcPts val="2880"/>
              </a:lnSpc>
              <a:spcBef>
                <a:spcPts val="0"/>
              </a:spcBef>
              <a:buNone/>
            </a:pPr>
            <a:endParaRPr lang="en-US" altLang="zh-CN" sz="20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虚函数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18</a:t>
            </a:fld>
            <a:endParaRPr lang="zh-CN" altLang="en-US" dirty="0"/>
          </a:p>
        </p:txBody>
      </p:sp>
      <p:sp>
        <p:nvSpPr>
          <p:cNvPr id="8" name="内容占位符 2"/>
          <p:cNvSpPr txBox="1">
            <a:spLocks/>
          </p:cNvSpPr>
          <p:nvPr/>
        </p:nvSpPr>
        <p:spPr bwMode="auto">
          <a:xfrm>
            <a:off x="4929190" y="285728"/>
            <a:ext cx="3929063" cy="5229225"/>
          </a:xfrm>
          <a:prstGeom prst="rect">
            <a:avLst/>
          </a:prstGeom>
          <a:noFill/>
          <a:ln w="9525">
            <a:noFill/>
            <a:miter lim="800000"/>
            <a:headEnd/>
            <a:tailEnd/>
          </a:ln>
        </p:spPr>
        <p:txBody>
          <a:bodyPr/>
          <a:lstStyle/>
          <a:p>
            <a:pPr marL="342900" indent="-342900" eaLnBrk="0" hangingPunct="0">
              <a:spcBef>
                <a:spcPct val="20000"/>
              </a:spcBef>
              <a:buClr>
                <a:srgbClr val="FF5050"/>
              </a:buClr>
            </a:pPr>
            <a:r>
              <a:rPr lang="en-US" altLang="zh-CN" sz="1600" b="1" dirty="0" err="1">
                <a:latin typeface="Times New Roman" pitchFamily="18" charset="0"/>
                <a:ea typeface="华文楷体" pitchFamily="2" charset="-122"/>
              </a:rPr>
              <a:t>int</a:t>
            </a:r>
            <a:r>
              <a:rPr lang="en-US" altLang="zh-CN" sz="1600" b="1" dirty="0">
                <a:latin typeface="Times New Roman" pitchFamily="18" charset="0"/>
                <a:ea typeface="华文楷体" pitchFamily="2" charset="-122"/>
              </a:rPr>
              <a:t> main()</a:t>
            </a:r>
          </a:p>
          <a:p>
            <a:pPr marL="342900" indent="-342900" eaLnBrk="0" hangingPunct="0">
              <a:spcBef>
                <a:spcPct val="20000"/>
              </a:spcBef>
              <a:buClr>
                <a:srgbClr val="FF5050"/>
              </a:buClr>
            </a:pPr>
            <a:r>
              <a:rPr lang="en-US" altLang="zh-CN" sz="1600" b="1" dirty="0">
                <a:latin typeface="Times New Roman" pitchFamily="18" charset="0"/>
                <a:ea typeface="华文楷体" pitchFamily="2" charset="-122"/>
              </a:rPr>
              <a:t>{</a:t>
            </a:r>
          </a:p>
          <a:p>
            <a:pPr marL="342900" indent="-342900" eaLnBrk="0" hangingPunct="0">
              <a:spcBef>
                <a:spcPct val="20000"/>
              </a:spcBef>
              <a:buClr>
                <a:srgbClr val="FF5050"/>
              </a:buClr>
            </a:pPr>
            <a:r>
              <a:rPr lang="en-US" altLang="zh-CN" sz="1600" b="1" dirty="0" smtClean="0">
                <a:latin typeface="Times New Roman" pitchFamily="18" charset="0"/>
                <a:ea typeface="华文楷体" pitchFamily="2" charset="-122"/>
              </a:rPr>
              <a:t>  Animal </a:t>
            </a:r>
            <a:r>
              <a:rPr lang="en-US" altLang="zh-CN" sz="1600" b="1" dirty="0" err="1">
                <a:latin typeface="Times New Roman" pitchFamily="18" charset="0"/>
                <a:ea typeface="华文楷体" pitchFamily="2" charset="-122"/>
              </a:rPr>
              <a:t>animal</a:t>
            </a:r>
            <a:r>
              <a:rPr lang="en-US" altLang="zh-CN" sz="1600" b="1" dirty="0">
                <a:latin typeface="Times New Roman" pitchFamily="18" charset="0"/>
                <a:ea typeface="华文楷体" pitchFamily="2" charset="-122"/>
              </a:rPr>
              <a:t>;</a:t>
            </a:r>
          </a:p>
          <a:p>
            <a:pPr marL="342900" indent="-342900" eaLnBrk="0" hangingPunct="0">
              <a:spcBef>
                <a:spcPct val="20000"/>
              </a:spcBef>
              <a:buClr>
                <a:srgbClr val="FF5050"/>
              </a:buClr>
            </a:pPr>
            <a:r>
              <a:rPr lang="en-US" altLang="zh-CN" sz="1600" b="1" dirty="0" smtClean="0">
                <a:latin typeface="Times New Roman" pitchFamily="18" charset="0"/>
                <a:ea typeface="华文楷体" pitchFamily="2" charset="-122"/>
              </a:rPr>
              <a:t>  Dog </a:t>
            </a:r>
            <a:r>
              <a:rPr lang="en-US" altLang="zh-CN" sz="1600" b="1" dirty="0" err="1">
                <a:latin typeface="Times New Roman" pitchFamily="18" charset="0"/>
                <a:ea typeface="华文楷体" pitchFamily="2" charset="-122"/>
              </a:rPr>
              <a:t>dog</a:t>
            </a:r>
            <a:r>
              <a:rPr lang="en-US" altLang="zh-CN" sz="1600" b="1" dirty="0">
                <a:latin typeface="Times New Roman" pitchFamily="18" charset="0"/>
                <a:ea typeface="华文楷体" pitchFamily="2" charset="-122"/>
              </a:rPr>
              <a:t>;</a:t>
            </a:r>
          </a:p>
          <a:p>
            <a:pPr marL="342900" indent="-342900" eaLnBrk="0" hangingPunct="0">
              <a:spcBef>
                <a:spcPct val="20000"/>
              </a:spcBef>
              <a:buClr>
                <a:srgbClr val="FF5050"/>
              </a:buClr>
            </a:pPr>
            <a:r>
              <a:rPr lang="en-US" altLang="zh-CN" sz="1600" b="1" dirty="0" smtClean="0">
                <a:latin typeface="Times New Roman" pitchFamily="18" charset="0"/>
                <a:ea typeface="华文楷体" pitchFamily="2" charset="-122"/>
              </a:rPr>
              <a:t>  Cat </a:t>
            </a:r>
            <a:r>
              <a:rPr lang="en-US" altLang="zh-CN" sz="1600" b="1" dirty="0" err="1">
                <a:latin typeface="Times New Roman" pitchFamily="18" charset="0"/>
                <a:ea typeface="华文楷体" pitchFamily="2" charset="-122"/>
              </a:rPr>
              <a:t>cat</a:t>
            </a:r>
            <a:r>
              <a:rPr lang="en-US" altLang="zh-CN" sz="1600" b="1" dirty="0">
                <a:latin typeface="Times New Roman" pitchFamily="18" charset="0"/>
                <a:ea typeface="华文楷体" pitchFamily="2" charset="-122"/>
              </a:rPr>
              <a:t>;</a:t>
            </a:r>
          </a:p>
          <a:p>
            <a:pPr marL="342900" indent="-342900" eaLnBrk="0" hangingPunct="0">
              <a:spcBef>
                <a:spcPct val="20000"/>
              </a:spcBef>
              <a:buClr>
                <a:srgbClr val="FF5050"/>
              </a:buClr>
            </a:pPr>
            <a:r>
              <a:rPr lang="en-US" altLang="zh-CN" sz="1600" b="1" dirty="0" smtClean="0">
                <a:latin typeface="Times New Roman" pitchFamily="18" charset="0"/>
                <a:ea typeface="华文楷体" pitchFamily="2" charset="-122"/>
              </a:rPr>
              <a:t>  animal=dog</a:t>
            </a:r>
            <a:r>
              <a:rPr lang="en-US" altLang="zh-CN" sz="1600" b="1" dirty="0">
                <a:latin typeface="Times New Roman" pitchFamily="18" charset="0"/>
                <a:ea typeface="华文楷体" pitchFamily="2" charset="-122"/>
              </a:rPr>
              <a:t>;</a:t>
            </a:r>
          </a:p>
          <a:p>
            <a:pPr marL="342900" indent="-342900" eaLnBrk="0" hangingPunct="0">
              <a:spcBef>
                <a:spcPct val="20000"/>
              </a:spcBef>
              <a:buClr>
                <a:srgbClr val="FF5050"/>
              </a:buClr>
            </a:pPr>
            <a:r>
              <a:rPr lang="en-US" altLang="zh-CN" sz="1600" b="1" dirty="0" smtClean="0">
                <a:latin typeface="Times New Roman" pitchFamily="18" charset="0"/>
                <a:ea typeface="华文楷体" pitchFamily="2" charset="-122"/>
              </a:rPr>
              <a:t>  animal.cry</a:t>
            </a:r>
            <a:r>
              <a:rPr lang="en-US" altLang="zh-CN" sz="1600" b="1" dirty="0">
                <a:latin typeface="Times New Roman" pitchFamily="18" charset="0"/>
                <a:ea typeface="华文楷体" pitchFamily="2" charset="-122"/>
              </a:rPr>
              <a:t>();</a:t>
            </a:r>
          </a:p>
          <a:p>
            <a:pPr marL="342900" indent="-342900" eaLnBrk="0" hangingPunct="0">
              <a:spcBef>
                <a:spcPct val="20000"/>
              </a:spcBef>
              <a:buClr>
                <a:srgbClr val="FF5050"/>
              </a:buClr>
            </a:pPr>
            <a:r>
              <a:rPr lang="en-US" altLang="zh-CN" sz="1600" b="1" dirty="0" smtClean="0">
                <a:latin typeface="Times New Roman" pitchFamily="18" charset="0"/>
                <a:ea typeface="华文楷体" pitchFamily="2" charset="-122"/>
              </a:rPr>
              <a:t>  animal=cat</a:t>
            </a:r>
            <a:r>
              <a:rPr lang="en-US" altLang="zh-CN" sz="1600" b="1" dirty="0">
                <a:latin typeface="Times New Roman" pitchFamily="18" charset="0"/>
                <a:ea typeface="华文楷体" pitchFamily="2" charset="-122"/>
              </a:rPr>
              <a:t>;</a:t>
            </a:r>
          </a:p>
          <a:p>
            <a:pPr marL="342900" indent="-342900" eaLnBrk="0" hangingPunct="0">
              <a:spcBef>
                <a:spcPct val="20000"/>
              </a:spcBef>
              <a:buClr>
                <a:srgbClr val="FF5050"/>
              </a:buClr>
            </a:pPr>
            <a:r>
              <a:rPr lang="en-US" altLang="zh-CN" sz="1600" b="1" dirty="0" smtClean="0">
                <a:latin typeface="Times New Roman" pitchFamily="18" charset="0"/>
                <a:ea typeface="华文楷体" pitchFamily="2" charset="-122"/>
              </a:rPr>
              <a:t>  animal.cry();</a:t>
            </a:r>
          </a:p>
          <a:p>
            <a:pPr marL="342900" indent="-342900" eaLnBrk="0" hangingPunct="0">
              <a:spcBef>
                <a:spcPct val="20000"/>
              </a:spcBef>
              <a:buClr>
                <a:srgbClr val="FF5050"/>
              </a:buClr>
            </a:pPr>
            <a:r>
              <a:rPr lang="en-US" altLang="zh-CN" sz="1600" b="1" dirty="0" smtClean="0">
                <a:solidFill>
                  <a:srgbClr val="FF0000"/>
                </a:solidFill>
                <a:latin typeface="Times New Roman" pitchFamily="18" charset="0"/>
                <a:ea typeface="华文楷体" pitchFamily="2" charset="-122"/>
              </a:rPr>
              <a:t>//</a:t>
            </a:r>
            <a:r>
              <a:rPr lang="zh-CN" altLang="en-US" sz="1600" b="1" dirty="0" smtClean="0">
                <a:solidFill>
                  <a:srgbClr val="FF0000"/>
                </a:solidFill>
                <a:latin typeface="Times New Roman" pitchFamily="18" charset="0"/>
                <a:ea typeface="华文楷体" pitchFamily="2" charset="-122"/>
              </a:rPr>
              <a:t>上面代码是静态联编，调用基类操作</a:t>
            </a:r>
            <a:endParaRPr lang="en-US" altLang="zh-CN" sz="1600" b="1" dirty="0" smtClean="0">
              <a:solidFill>
                <a:srgbClr val="FF0000"/>
              </a:solidFill>
              <a:latin typeface="Times New Roman" pitchFamily="18" charset="0"/>
              <a:ea typeface="华文楷体" pitchFamily="2" charset="-122"/>
            </a:endParaRPr>
          </a:p>
          <a:p>
            <a:pPr marL="342900" indent="-342900" eaLnBrk="0" hangingPunct="0">
              <a:spcBef>
                <a:spcPct val="20000"/>
              </a:spcBef>
              <a:buClr>
                <a:srgbClr val="FF5050"/>
              </a:buClr>
            </a:pPr>
            <a:r>
              <a:rPr lang="en-US" altLang="zh-CN" sz="1600" b="1" dirty="0" smtClean="0">
                <a:solidFill>
                  <a:srgbClr val="FF0000"/>
                </a:solidFill>
                <a:latin typeface="Times New Roman" pitchFamily="18" charset="0"/>
                <a:ea typeface="华文楷体" pitchFamily="2" charset="-122"/>
              </a:rPr>
              <a:t>//</a:t>
            </a:r>
            <a:r>
              <a:rPr lang="zh-CN" altLang="en-US" sz="1600" b="1" dirty="0" smtClean="0">
                <a:solidFill>
                  <a:srgbClr val="FF0000"/>
                </a:solidFill>
                <a:latin typeface="Times New Roman" pitchFamily="18" charset="0"/>
                <a:ea typeface="华文楷体" pitchFamily="2" charset="-122"/>
              </a:rPr>
              <a:t>用基类对象指针指向派生类对象</a:t>
            </a:r>
            <a:endParaRPr lang="en-US" altLang="zh-CN" sz="1600" b="1" dirty="0">
              <a:solidFill>
                <a:srgbClr val="FF0000"/>
              </a:solidFill>
              <a:latin typeface="Times New Roman" pitchFamily="18" charset="0"/>
              <a:ea typeface="华文楷体" pitchFamily="2" charset="-122"/>
            </a:endParaRPr>
          </a:p>
          <a:p>
            <a:pPr marL="342900" indent="-342900" eaLnBrk="0" hangingPunct="0">
              <a:spcBef>
                <a:spcPct val="20000"/>
              </a:spcBef>
              <a:buClr>
                <a:srgbClr val="FF5050"/>
              </a:buClr>
            </a:pPr>
            <a:r>
              <a:rPr lang="en-US" altLang="zh-CN" sz="1600" b="1" dirty="0" smtClean="0">
                <a:latin typeface="Times New Roman" pitchFamily="18" charset="0"/>
                <a:ea typeface="华文楷体" pitchFamily="2" charset="-122"/>
              </a:rPr>
              <a:t>  Animal </a:t>
            </a:r>
            <a:r>
              <a:rPr lang="en-US" altLang="zh-CN" sz="1600" b="1" dirty="0">
                <a:latin typeface="Times New Roman" pitchFamily="18" charset="0"/>
                <a:ea typeface="华文楷体" pitchFamily="2" charset="-122"/>
              </a:rPr>
              <a:t>*</a:t>
            </a:r>
            <a:r>
              <a:rPr lang="en-US" altLang="zh-CN" sz="1600" b="1" dirty="0" err="1">
                <a:latin typeface="Times New Roman" pitchFamily="18" charset="0"/>
                <a:ea typeface="华文楷体" pitchFamily="2" charset="-122"/>
              </a:rPr>
              <a:t>p_animal</a:t>
            </a:r>
            <a:r>
              <a:rPr lang="en-US" altLang="zh-CN" sz="1600" b="1" dirty="0">
                <a:latin typeface="Times New Roman" pitchFamily="18" charset="0"/>
                <a:ea typeface="华文楷体" pitchFamily="2" charset="-122"/>
              </a:rPr>
              <a:t>;</a:t>
            </a:r>
          </a:p>
          <a:p>
            <a:pPr marL="342900" indent="-342900" eaLnBrk="0" hangingPunct="0">
              <a:spcBef>
                <a:spcPct val="20000"/>
              </a:spcBef>
              <a:buClr>
                <a:srgbClr val="FF5050"/>
              </a:buClr>
            </a:pPr>
            <a:r>
              <a:rPr lang="en-US" altLang="zh-CN" sz="1600" b="1" dirty="0" smtClean="0">
                <a:latin typeface="Times New Roman" pitchFamily="18" charset="0"/>
                <a:ea typeface="华文楷体" pitchFamily="2" charset="-122"/>
              </a:rPr>
              <a:t>  </a:t>
            </a:r>
            <a:r>
              <a:rPr lang="en-US" altLang="zh-CN" sz="1600" b="1" dirty="0" err="1" smtClean="0">
                <a:latin typeface="Times New Roman" pitchFamily="18" charset="0"/>
                <a:ea typeface="华文楷体" pitchFamily="2" charset="-122"/>
              </a:rPr>
              <a:t>p_animal</a:t>
            </a:r>
            <a:r>
              <a:rPr lang="en-US" altLang="zh-CN" sz="1600" b="1" dirty="0">
                <a:latin typeface="Times New Roman" pitchFamily="18" charset="0"/>
                <a:ea typeface="华文楷体" pitchFamily="2" charset="-122"/>
              </a:rPr>
              <a:t>=&amp;dog;</a:t>
            </a:r>
          </a:p>
          <a:p>
            <a:pPr marL="342900" indent="-342900" eaLnBrk="0" hangingPunct="0">
              <a:spcBef>
                <a:spcPct val="20000"/>
              </a:spcBef>
              <a:buClr>
                <a:srgbClr val="FF5050"/>
              </a:buClr>
            </a:pPr>
            <a:r>
              <a:rPr lang="en-US" altLang="zh-CN" sz="1600" b="1" dirty="0" smtClean="0">
                <a:latin typeface="Times New Roman" pitchFamily="18" charset="0"/>
                <a:ea typeface="华文楷体" pitchFamily="2" charset="-122"/>
              </a:rPr>
              <a:t>  </a:t>
            </a:r>
            <a:r>
              <a:rPr lang="en-US" altLang="zh-CN" sz="1600" b="1" dirty="0" err="1" smtClean="0">
                <a:latin typeface="Times New Roman" pitchFamily="18" charset="0"/>
                <a:ea typeface="华文楷体" pitchFamily="2" charset="-122"/>
              </a:rPr>
              <a:t>p_animal</a:t>
            </a:r>
            <a:r>
              <a:rPr lang="en-US" altLang="zh-CN" sz="1600" b="1" dirty="0" smtClean="0">
                <a:latin typeface="Times New Roman" pitchFamily="18" charset="0"/>
                <a:ea typeface="华文楷体" pitchFamily="2" charset="-122"/>
              </a:rPr>
              <a:t>-</a:t>
            </a:r>
            <a:r>
              <a:rPr lang="en-US" altLang="zh-CN" sz="1600" b="1" dirty="0">
                <a:latin typeface="Times New Roman" pitchFamily="18" charset="0"/>
                <a:ea typeface="华文楷体" pitchFamily="2" charset="-122"/>
              </a:rPr>
              <a:t>&gt;cry();</a:t>
            </a:r>
          </a:p>
          <a:p>
            <a:pPr marL="342900" indent="-342900" eaLnBrk="0" hangingPunct="0">
              <a:spcBef>
                <a:spcPct val="20000"/>
              </a:spcBef>
              <a:buClr>
                <a:srgbClr val="FF5050"/>
              </a:buClr>
            </a:pPr>
            <a:r>
              <a:rPr lang="en-US" altLang="zh-CN" sz="1600" b="1" dirty="0" smtClean="0">
                <a:latin typeface="Times New Roman" pitchFamily="18" charset="0"/>
                <a:ea typeface="华文楷体" pitchFamily="2" charset="-122"/>
              </a:rPr>
              <a:t>  </a:t>
            </a:r>
            <a:r>
              <a:rPr lang="en-US" altLang="zh-CN" sz="1600" b="1" dirty="0" err="1" smtClean="0">
                <a:latin typeface="Times New Roman" pitchFamily="18" charset="0"/>
                <a:ea typeface="华文楷体" pitchFamily="2" charset="-122"/>
              </a:rPr>
              <a:t>p_animal</a:t>
            </a:r>
            <a:r>
              <a:rPr lang="en-US" altLang="zh-CN" sz="1600" b="1" dirty="0">
                <a:latin typeface="Times New Roman" pitchFamily="18" charset="0"/>
                <a:ea typeface="华文楷体" pitchFamily="2" charset="-122"/>
              </a:rPr>
              <a:t>=&amp;cat;</a:t>
            </a:r>
          </a:p>
          <a:p>
            <a:pPr marL="342900" indent="-342900" eaLnBrk="0" hangingPunct="0">
              <a:spcBef>
                <a:spcPct val="20000"/>
              </a:spcBef>
              <a:buClr>
                <a:srgbClr val="FF5050"/>
              </a:buClr>
            </a:pPr>
            <a:r>
              <a:rPr lang="en-US" altLang="zh-CN" sz="1600" b="1" dirty="0" smtClean="0">
                <a:latin typeface="Times New Roman" pitchFamily="18" charset="0"/>
                <a:ea typeface="华文楷体" pitchFamily="2" charset="-122"/>
              </a:rPr>
              <a:t>  </a:t>
            </a:r>
            <a:r>
              <a:rPr lang="en-US" altLang="zh-CN" sz="1600" b="1" dirty="0" err="1" smtClean="0">
                <a:latin typeface="Times New Roman" pitchFamily="18" charset="0"/>
                <a:ea typeface="华文楷体" pitchFamily="2" charset="-122"/>
              </a:rPr>
              <a:t>p_animal</a:t>
            </a:r>
            <a:r>
              <a:rPr lang="en-US" altLang="zh-CN" sz="1600" b="1" dirty="0" smtClean="0">
                <a:latin typeface="Times New Roman" pitchFamily="18" charset="0"/>
                <a:ea typeface="华文楷体" pitchFamily="2" charset="-122"/>
              </a:rPr>
              <a:t>-</a:t>
            </a:r>
            <a:r>
              <a:rPr lang="en-US" altLang="zh-CN" sz="1600" b="1" dirty="0">
                <a:latin typeface="Times New Roman" pitchFamily="18" charset="0"/>
                <a:ea typeface="华文楷体" pitchFamily="2" charset="-122"/>
              </a:rPr>
              <a:t>&gt;cry();</a:t>
            </a:r>
          </a:p>
          <a:p>
            <a:pPr marL="342900" indent="-342900" eaLnBrk="0" hangingPunct="0">
              <a:spcBef>
                <a:spcPct val="20000"/>
              </a:spcBef>
              <a:buClr>
                <a:srgbClr val="FF5050"/>
              </a:buClr>
            </a:pPr>
            <a:r>
              <a:rPr lang="en-US" altLang="zh-CN" sz="1600" b="1" dirty="0" smtClean="0">
                <a:latin typeface="Times New Roman" pitchFamily="18" charset="0"/>
                <a:ea typeface="华文楷体" pitchFamily="2" charset="-122"/>
              </a:rPr>
              <a:t>  return </a:t>
            </a:r>
            <a:r>
              <a:rPr lang="en-US" altLang="zh-CN" sz="1600" b="1" dirty="0">
                <a:latin typeface="Times New Roman" pitchFamily="18" charset="0"/>
                <a:ea typeface="华文楷体" pitchFamily="2" charset="-122"/>
              </a:rPr>
              <a:t>0;</a:t>
            </a:r>
          </a:p>
          <a:p>
            <a:pPr marL="342900" indent="-342900" eaLnBrk="0" hangingPunct="0">
              <a:spcBef>
                <a:spcPct val="20000"/>
              </a:spcBef>
              <a:buClr>
                <a:srgbClr val="FF5050"/>
              </a:buClr>
            </a:pPr>
            <a:r>
              <a:rPr lang="en-US" altLang="zh-CN" sz="1600" b="1" dirty="0" smtClean="0">
                <a:latin typeface="Times New Roman" pitchFamily="18" charset="0"/>
                <a:ea typeface="华文楷体" pitchFamily="2" charset="-122"/>
              </a:rPr>
              <a:t>}</a:t>
            </a:r>
          </a:p>
          <a:p>
            <a:pPr marL="342900" indent="-342900" eaLnBrk="0" hangingPunct="0">
              <a:spcBef>
                <a:spcPct val="20000"/>
              </a:spcBef>
              <a:buClr>
                <a:srgbClr val="FF5050"/>
              </a:buClr>
            </a:pPr>
            <a:endParaRPr lang="zh-CN" altLang="en-US" sz="1600" b="1" dirty="0">
              <a:latin typeface="Times New Roman" pitchFamily="18" charset="0"/>
              <a:ea typeface="华文楷体" pitchFamily="2" charset="-122"/>
            </a:endParaRPr>
          </a:p>
        </p:txBody>
      </p:sp>
      <p:sp>
        <p:nvSpPr>
          <p:cNvPr id="7" name="内容占位符 2"/>
          <p:cNvSpPr>
            <a:spLocks/>
          </p:cNvSpPr>
          <p:nvPr/>
        </p:nvSpPr>
        <p:spPr bwMode="auto">
          <a:xfrm>
            <a:off x="285720" y="1785926"/>
            <a:ext cx="4537075" cy="4446603"/>
          </a:xfrm>
          <a:prstGeom prst="rect">
            <a:avLst/>
          </a:prstGeom>
          <a:noFill/>
          <a:ln w="9525">
            <a:noFill/>
            <a:miter lim="800000"/>
            <a:headEnd/>
            <a:tailEnd/>
          </a:ln>
        </p:spPr>
        <p:txBody>
          <a:bodyPr/>
          <a:lstStyle/>
          <a:p>
            <a:pPr marL="365125" indent="-255588">
              <a:spcBef>
                <a:spcPts val="0"/>
              </a:spcBef>
              <a:buClr>
                <a:schemeClr val="accent1"/>
              </a:buClr>
              <a:buSzPct val="68000"/>
              <a:buFont typeface="Wingdings 3" pitchFamily="18" charset="2"/>
              <a:buNone/>
            </a:pPr>
            <a:r>
              <a:rPr lang="en-US" altLang="zh-CN" sz="1600" b="1" dirty="0">
                <a:latin typeface="Times New Roman" pitchFamily="18" charset="0"/>
                <a:ea typeface="华文楷体" pitchFamily="2" charset="-122"/>
              </a:rPr>
              <a:t>class Animal</a:t>
            </a:r>
          </a:p>
          <a:p>
            <a:pPr marL="365125" indent="-255588">
              <a:spcBef>
                <a:spcPts val="0"/>
              </a:spcBef>
              <a:buClr>
                <a:schemeClr val="accent1"/>
              </a:buClr>
              <a:buSzPct val="68000"/>
              <a:buFont typeface="Wingdings 3" pitchFamily="18" charset="2"/>
              <a:buNone/>
            </a:pPr>
            <a:r>
              <a:rPr lang="en-US" altLang="zh-CN" sz="1600" b="1" dirty="0">
                <a:latin typeface="Times New Roman" pitchFamily="18" charset="0"/>
                <a:ea typeface="华文楷体" pitchFamily="2" charset="-122"/>
              </a:rPr>
              <a:t>{public:</a:t>
            </a:r>
          </a:p>
          <a:p>
            <a:pPr marL="365125" indent="-255588">
              <a:spcBef>
                <a:spcPts val="0"/>
              </a:spcBef>
              <a:buClr>
                <a:schemeClr val="accent1"/>
              </a:buClr>
              <a:buSzPct val="68000"/>
              <a:buFont typeface="Wingdings 3" pitchFamily="18" charset="2"/>
              <a:buNone/>
            </a:pPr>
            <a:r>
              <a:rPr lang="en-US" altLang="zh-CN" sz="1600" b="1" dirty="0" smtClean="0">
                <a:latin typeface="Times New Roman" pitchFamily="18" charset="0"/>
                <a:ea typeface="华文楷体" pitchFamily="2" charset="-122"/>
              </a:rPr>
              <a:t>  void </a:t>
            </a:r>
            <a:r>
              <a:rPr lang="en-US" altLang="zh-CN" sz="1600" b="1" dirty="0">
                <a:latin typeface="Times New Roman" pitchFamily="18" charset="0"/>
                <a:ea typeface="华文楷体" pitchFamily="2" charset="-122"/>
              </a:rPr>
              <a:t>virtual cry()</a:t>
            </a:r>
          </a:p>
          <a:p>
            <a:pPr marL="365125" indent="-255588">
              <a:spcBef>
                <a:spcPts val="0"/>
              </a:spcBef>
              <a:buClr>
                <a:schemeClr val="accent1"/>
              </a:buClr>
              <a:buSzPct val="68000"/>
              <a:buFont typeface="Wingdings 3" pitchFamily="18" charset="2"/>
              <a:buNone/>
            </a:pPr>
            <a:r>
              <a:rPr lang="en-US" altLang="zh-CN" sz="1600" b="1" dirty="0" smtClean="0">
                <a:latin typeface="Times New Roman" pitchFamily="18" charset="0"/>
                <a:ea typeface="华文楷体" pitchFamily="2" charset="-122"/>
              </a:rPr>
              <a:t>    {</a:t>
            </a:r>
            <a:r>
              <a:rPr lang="en-US" altLang="zh-CN" sz="1600" b="1" dirty="0" err="1">
                <a:latin typeface="Times New Roman" pitchFamily="18" charset="0"/>
                <a:ea typeface="华文楷体" pitchFamily="2" charset="-122"/>
              </a:rPr>
              <a:t>cout</a:t>
            </a:r>
            <a:r>
              <a:rPr lang="en-US" altLang="zh-CN" sz="1600" b="1" dirty="0">
                <a:latin typeface="Times New Roman" pitchFamily="18" charset="0"/>
                <a:ea typeface="华文楷体" pitchFamily="2" charset="-122"/>
              </a:rPr>
              <a:t>&lt;&lt;"I am animal"&lt;&lt;</a:t>
            </a:r>
            <a:r>
              <a:rPr lang="en-US" altLang="zh-CN" sz="1600" b="1" dirty="0" err="1">
                <a:latin typeface="Times New Roman" pitchFamily="18" charset="0"/>
                <a:ea typeface="华文楷体" pitchFamily="2" charset="-122"/>
              </a:rPr>
              <a:t>endl</a:t>
            </a:r>
            <a:r>
              <a:rPr lang="en-US" altLang="zh-CN" sz="1600" b="1" dirty="0">
                <a:latin typeface="Times New Roman" pitchFamily="18" charset="0"/>
                <a:ea typeface="华文楷体" pitchFamily="2" charset="-122"/>
              </a:rPr>
              <a:t>;}</a:t>
            </a:r>
          </a:p>
          <a:p>
            <a:pPr marL="365125" indent="-255588">
              <a:spcBef>
                <a:spcPts val="0"/>
              </a:spcBef>
              <a:buClr>
                <a:schemeClr val="accent1"/>
              </a:buClr>
              <a:buSzPct val="68000"/>
              <a:buFont typeface="Wingdings 3" pitchFamily="18" charset="2"/>
              <a:buNone/>
            </a:pPr>
            <a:r>
              <a:rPr lang="en-US" altLang="zh-CN" sz="1600" b="1" dirty="0">
                <a:latin typeface="Times New Roman" pitchFamily="18" charset="0"/>
                <a:ea typeface="华文楷体" pitchFamily="2" charset="-122"/>
              </a:rPr>
              <a:t>};</a:t>
            </a:r>
          </a:p>
          <a:p>
            <a:pPr marL="365125" indent="-255588">
              <a:spcBef>
                <a:spcPts val="0"/>
              </a:spcBef>
              <a:buClr>
                <a:schemeClr val="accent1"/>
              </a:buClr>
              <a:buSzPct val="68000"/>
              <a:buFont typeface="Wingdings 3" pitchFamily="18" charset="2"/>
              <a:buNone/>
            </a:pPr>
            <a:r>
              <a:rPr lang="en-US" altLang="zh-CN" sz="1600" b="1" dirty="0">
                <a:latin typeface="Times New Roman" pitchFamily="18" charset="0"/>
                <a:ea typeface="华文楷体" pitchFamily="2" charset="-122"/>
              </a:rPr>
              <a:t>class </a:t>
            </a:r>
            <a:r>
              <a:rPr lang="en-US" altLang="zh-CN" sz="1600" b="1" dirty="0" err="1">
                <a:latin typeface="Times New Roman" pitchFamily="18" charset="0"/>
                <a:ea typeface="华文楷体" pitchFamily="2" charset="-122"/>
              </a:rPr>
              <a:t>Dog:public</a:t>
            </a:r>
            <a:r>
              <a:rPr lang="en-US" altLang="zh-CN" sz="1600" b="1" dirty="0">
                <a:latin typeface="Times New Roman" pitchFamily="18" charset="0"/>
                <a:ea typeface="华文楷体" pitchFamily="2" charset="-122"/>
              </a:rPr>
              <a:t> Animal</a:t>
            </a:r>
          </a:p>
          <a:p>
            <a:pPr marL="365125" indent="-255588">
              <a:spcBef>
                <a:spcPts val="0"/>
              </a:spcBef>
              <a:buClr>
                <a:schemeClr val="accent1"/>
              </a:buClr>
              <a:buSzPct val="68000"/>
              <a:buFont typeface="Wingdings 3" pitchFamily="18" charset="2"/>
              <a:buNone/>
            </a:pPr>
            <a:r>
              <a:rPr lang="en-US" altLang="zh-CN" sz="1600" b="1" dirty="0">
                <a:latin typeface="Times New Roman" pitchFamily="18" charset="0"/>
                <a:ea typeface="华文楷体" pitchFamily="2" charset="-122"/>
              </a:rPr>
              <a:t>{</a:t>
            </a:r>
          </a:p>
          <a:p>
            <a:pPr marL="365125" indent="-255588">
              <a:spcBef>
                <a:spcPts val="0"/>
              </a:spcBef>
              <a:buClr>
                <a:schemeClr val="accent1"/>
              </a:buClr>
              <a:buSzPct val="68000"/>
              <a:buFont typeface="Wingdings 3" pitchFamily="18" charset="2"/>
              <a:buNone/>
            </a:pPr>
            <a:r>
              <a:rPr lang="en-US" altLang="zh-CN" sz="1600" b="1" dirty="0">
                <a:latin typeface="Times New Roman" pitchFamily="18" charset="0"/>
                <a:ea typeface="华文楷体" pitchFamily="2" charset="-122"/>
              </a:rPr>
              <a:t>public:</a:t>
            </a:r>
          </a:p>
          <a:p>
            <a:pPr marL="365125" indent="-255588">
              <a:spcBef>
                <a:spcPts val="0"/>
              </a:spcBef>
              <a:buClr>
                <a:schemeClr val="accent1"/>
              </a:buClr>
              <a:buSzPct val="68000"/>
              <a:buFont typeface="Wingdings 3" pitchFamily="18" charset="2"/>
              <a:buNone/>
            </a:pPr>
            <a:r>
              <a:rPr lang="en-US" altLang="zh-CN" sz="1600" b="1" dirty="0" smtClean="0">
                <a:latin typeface="Times New Roman" pitchFamily="18" charset="0"/>
                <a:ea typeface="华文楷体" pitchFamily="2" charset="-122"/>
              </a:rPr>
              <a:t>  void </a:t>
            </a:r>
            <a:r>
              <a:rPr lang="en-US" altLang="zh-CN" sz="1600" b="1" dirty="0">
                <a:latin typeface="Times New Roman" pitchFamily="18" charset="0"/>
                <a:ea typeface="华文楷体" pitchFamily="2" charset="-122"/>
              </a:rPr>
              <a:t>cry()</a:t>
            </a:r>
          </a:p>
          <a:p>
            <a:pPr marL="365125" indent="-255588">
              <a:spcBef>
                <a:spcPts val="0"/>
              </a:spcBef>
              <a:buClr>
                <a:schemeClr val="accent1"/>
              </a:buClr>
              <a:buSzPct val="68000"/>
              <a:buFont typeface="Wingdings 3" pitchFamily="18" charset="2"/>
              <a:buNone/>
            </a:pPr>
            <a:r>
              <a:rPr lang="en-US" altLang="zh-CN" sz="1600" b="1" dirty="0" smtClean="0">
                <a:latin typeface="Times New Roman" pitchFamily="18" charset="0"/>
                <a:ea typeface="华文楷体" pitchFamily="2" charset="-122"/>
              </a:rPr>
              <a:t>    {</a:t>
            </a:r>
            <a:r>
              <a:rPr lang="en-US" altLang="zh-CN" sz="1600" b="1" dirty="0" err="1">
                <a:latin typeface="Times New Roman" pitchFamily="18" charset="0"/>
                <a:ea typeface="华文楷体" pitchFamily="2" charset="-122"/>
              </a:rPr>
              <a:t>cout</a:t>
            </a:r>
            <a:r>
              <a:rPr lang="en-US" altLang="zh-CN" sz="1600" b="1" dirty="0">
                <a:latin typeface="Times New Roman" pitchFamily="18" charset="0"/>
                <a:ea typeface="华文楷体" pitchFamily="2" charset="-122"/>
              </a:rPr>
              <a:t>&lt;&lt;"I am a  dog.</a:t>
            </a:r>
            <a:r>
              <a:rPr lang="zh-CN" altLang="en-US" sz="1600" b="1" dirty="0">
                <a:latin typeface="Times New Roman" pitchFamily="18" charset="0"/>
                <a:ea typeface="华文楷体" pitchFamily="2" charset="-122"/>
              </a:rPr>
              <a:t>汪汪</a:t>
            </a:r>
            <a:r>
              <a:rPr lang="en-US" altLang="zh-CN" sz="1600" b="1" dirty="0">
                <a:latin typeface="Times New Roman" pitchFamily="18" charset="0"/>
                <a:ea typeface="华文楷体" pitchFamily="2" charset="-122"/>
              </a:rPr>
              <a:t>," &lt;&lt;</a:t>
            </a:r>
            <a:r>
              <a:rPr lang="en-US" altLang="zh-CN" sz="1600" b="1" dirty="0" err="1">
                <a:latin typeface="Times New Roman" pitchFamily="18" charset="0"/>
                <a:ea typeface="华文楷体" pitchFamily="2" charset="-122"/>
              </a:rPr>
              <a:t>endl</a:t>
            </a:r>
            <a:r>
              <a:rPr lang="en-US" altLang="zh-CN" sz="1600" b="1" dirty="0">
                <a:latin typeface="Times New Roman" pitchFamily="18" charset="0"/>
                <a:ea typeface="华文楷体" pitchFamily="2" charset="-122"/>
              </a:rPr>
              <a:t>;}</a:t>
            </a:r>
          </a:p>
          <a:p>
            <a:pPr marL="365125" indent="-255588">
              <a:spcBef>
                <a:spcPts val="0"/>
              </a:spcBef>
              <a:buClr>
                <a:schemeClr val="accent1"/>
              </a:buClr>
              <a:buSzPct val="68000"/>
              <a:buFont typeface="Wingdings 3" pitchFamily="18" charset="2"/>
              <a:buNone/>
            </a:pPr>
            <a:r>
              <a:rPr lang="en-US" altLang="zh-CN" sz="1600" b="1" dirty="0">
                <a:latin typeface="Times New Roman" pitchFamily="18" charset="0"/>
                <a:ea typeface="华文楷体" pitchFamily="2" charset="-122"/>
              </a:rPr>
              <a:t>};</a:t>
            </a:r>
          </a:p>
          <a:p>
            <a:pPr marL="365125" indent="-255588">
              <a:spcBef>
                <a:spcPts val="0"/>
              </a:spcBef>
              <a:buClr>
                <a:schemeClr val="accent1"/>
              </a:buClr>
              <a:buSzPct val="68000"/>
              <a:buFont typeface="Wingdings 3" pitchFamily="18" charset="2"/>
              <a:buNone/>
            </a:pPr>
            <a:r>
              <a:rPr lang="en-US" altLang="zh-CN" sz="1600" b="1" dirty="0">
                <a:latin typeface="Times New Roman" pitchFamily="18" charset="0"/>
                <a:ea typeface="华文楷体" pitchFamily="2" charset="-122"/>
              </a:rPr>
              <a:t>class </a:t>
            </a:r>
            <a:r>
              <a:rPr lang="en-US" altLang="zh-CN" sz="1600" b="1" dirty="0" err="1">
                <a:latin typeface="Times New Roman" pitchFamily="18" charset="0"/>
                <a:ea typeface="华文楷体" pitchFamily="2" charset="-122"/>
              </a:rPr>
              <a:t>Cat:public</a:t>
            </a:r>
            <a:r>
              <a:rPr lang="en-US" altLang="zh-CN" sz="1600" b="1" dirty="0">
                <a:latin typeface="Times New Roman" pitchFamily="18" charset="0"/>
                <a:ea typeface="华文楷体" pitchFamily="2" charset="-122"/>
              </a:rPr>
              <a:t> Animal</a:t>
            </a:r>
          </a:p>
          <a:p>
            <a:pPr marL="365125" indent="-255588">
              <a:spcBef>
                <a:spcPts val="0"/>
              </a:spcBef>
              <a:buClr>
                <a:schemeClr val="accent1"/>
              </a:buClr>
              <a:buSzPct val="68000"/>
              <a:buFont typeface="Wingdings 3" pitchFamily="18" charset="2"/>
              <a:buNone/>
            </a:pPr>
            <a:r>
              <a:rPr lang="en-US" altLang="zh-CN" sz="1600" b="1" dirty="0">
                <a:latin typeface="Times New Roman" pitchFamily="18" charset="0"/>
                <a:ea typeface="华文楷体" pitchFamily="2" charset="-122"/>
              </a:rPr>
              <a:t>{</a:t>
            </a:r>
          </a:p>
          <a:p>
            <a:pPr marL="365125" indent="-255588">
              <a:spcBef>
                <a:spcPts val="0"/>
              </a:spcBef>
              <a:buClr>
                <a:schemeClr val="accent1"/>
              </a:buClr>
              <a:buSzPct val="68000"/>
              <a:buFont typeface="Wingdings 3" pitchFamily="18" charset="2"/>
              <a:buNone/>
            </a:pPr>
            <a:r>
              <a:rPr lang="en-US" altLang="zh-CN" sz="1600" b="1" dirty="0">
                <a:latin typeface="Times New Roman" pitchFamily="18" charset="0"/>
                <a:ea typeface="华文楷体" pitchFamily="2" charset="-122"/>
              </a:rPr>
              <a:t>public:</a:t>
            </a:r>
          </a:p>
          <a:p>
            <a:pPr marL="365125" indent="-255588">
              <a:spcBef>
                <a:spcPts val="0"/>
              </a:spcBef>
              <a:buClr>
                <a:schemeClr val="accent1"/>
              </a:buClr>
              <a:buSzPct val="68000"/>
              <a:buFont typeface="Wingdings 3" pitchFamily="18" charset="2"/>
              <a:buNone/>
            </a:pPr>
            <a:r>
              <a:rPr lang="en-US" altLang="zh-CN" sz="1600" b="1" dirty="0" smtClean="0">
                <a:latin typeface="Times New Roman" pitchFamily="18" charset="0"/>
                <a:ea typeface="华文楷体" pitchFamily="2" charset="-122"/>
              </a:rPr>
              <a:t>  void </a:t>
            </a:r>
            <a:r>
              <a:rPr lang="en-US" altLang="zh-CN" sz="1600" b="1" dirty="0">
                <a:latin typeface="Times New Roman" pitchFamily="18" charset="0"/>
                <a:ea typeface="华文楷体" pitchFamily="2" charset="-122"/>
              </a:rPr>
              <a:t>cry()</a:t>
            </a:r>
          </a:p>
          <a:p>
            <a:pPr marL="365125" indent="-255588">
              <a:spcBef>
                <a:spcPts val="0"/>
              </a:spcBef>
              <a:buClr>
                <a:schemeClr val="accent1"/>
              </a:buClr>
              <a:buSzPct val="68000"/>
              <a:buFont typeface="Wingdings 3" pitchFamily="18" charset="2"/>
              <a:buNone/>
            </a:pPr>
            <a:r>
              <a:rPr lang="en-US" altLang="zh-CN" sz="1600" b="1" dirty="0" smtClean="0">
                <a:latin typeface="Times New Roman" pitchFamily="18" charset="0"/>
                <a:ea typeface="华文楷体" pitchFamily="2" charset="-122"/>
              </a:rPr>
              <a:t>    {</a:t>
            </a:r>
            <a:r>
              <a:rPr lang="en-US" altLang="zh-CN" sz="1600" b="1" dirty="0" err="1">
                <a:latin typeface="Times New Roman" pitchFamily="18" charset="0"/>
                <a:ea typeface="华文楷体" pitchFamily="2" charset="-122"/>
              </a:rPr>
              <a:t>cout</a:t>
            </a:r>
            <a:r>
              <a:rPr lang="en-US" altLang="zh-CN" sz="1600" b="1" dirty="0">
                <a:latin typeface="Times New Roman" pitchFamily="18" charset="0"/>
                <a:ea typeface="华文楷体" pitchFamily="2" charset="-122"/>
              </a:rPr>
              <a:t>&lt;&lt;"I am a cat ,</a:t>
            </a:r>
            <a:r>
              <a:rPr lang="zh-CN" altLang="en-US" sz="1600" b="1" dirty="0">
                <a:latin typeface="Times New Roman" pitchFamily="18" charset="0"/>
                <a:ea typeface="华文楷体" pitchFamily="2" charset="-122"/>
              </a:rPr>
              <a:t>喵喵</a:t>
            </a:r>
            <a:r>
              <a:rPr lang="en-US" altLang="zh-CN" sz="1600" b="1" dirty="0">
                <a:latin typeface="Times New Roman" pitchFamily="18" charset="0"/>
                <a:ea typeface="华文楷体" pitchFamily="2" charset="-122"/>
              </a:rPr>
              <a:t>" &lt;&lt;</a:t>
            </a:r>
            <a:r>
              <a:rPr lang="en-US" altLang="zh-CN" sz="1600" b="1" dirty="0" err="1">
                <a:latin typeface="Times New Roman" pitchFamily="18" charset="0"/>
                <a:ea typeface="华文楷体" pitchFamily="2" charset="-122"/>
              </a:rPr>
              <a:t>endl</a:t>
            </a:r>
            <a:r>
              <a:rPr lang="en-US" altLang="zh-CN" sz="1600" b="1" dirty="0">
                <a:latin typeface="Times New Roman" pitchFamily="18" charset="0"/>
                <a:ea typeface="华文楷体" pitchFamily="2" charset="-122"/>
              </a:rPr>
              <a:t>;}</a:t>
            </a:r>
          </a:p>
          <a:p>
            <a:pPr marL="365125" indent="-255588">
              <a:spcBef>
                <a:spcPts val="0"/>
              </a:spcBef>
              <a:buClr>
                <a:schemeClr val="accent1"/>
              </a:buClr>
              <a:buSzPct val="68000"/>
              <a:buFont typeface="Wingdings 3" pitchFamily="18" charset="2"/>
              <a:buNone/>
            </a:pPr>
            <a:r>
              <a:rPr lang="en-US" altLang="zh-CN" sz="2000" dirty="0">
                <a:latin typeface="Times New Roman" pitchFamily="18" charset="0"/>
                <a:ea typeface="黑体" pitchFamily="2" charset="-122"/>
              </a:rPr>
              <a:t>};</a:t>
            </a:r>
            <a:endParaRPr lang="zh-CN" altLang="en-US" sz="2000" dirty="0">
              <a:latin typeface="Times New Roman" pitchFamily="18" charset="0"/>
              <a:ea typeface="黑体"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000108"/>
            <a:ext cx="8429684" cy="3786214"/>
          </a:xfrm>
        </p:spPr>
        <p:txBody>
          <a:bodyPr/>
          <a:lstStyle/>
          <a:p>
            <a:pPr>
              <a:lnSpc>
                <a:spcPts val="2880"/>
              </a:lnSpc>
              <a:spcBef>
                <a:spcPts val="0"/>
              </a:spcBef>
            </a:pPr>
            <a:r>
              <a:rPr lang="zh-CN" altLang="en-US" sz="2000" dirty="0" smtClean="0">
                <a:latin typeface="+mn-ea"/>
                <a:cs typeface="Times New Roman" pitchFamily="18" charset="0"/>
              </a:rPr>
              <a:t>通过对象指针使用虚函数</a:t>
            </a:r>
            <a:endParaRPr lang="en-US" altLang="zh-CN" sz="2000" dirty="0" smtClean="0">
              <a:latin typeface="+mn-ea"/>
              <a:cs typeface="Times New Roman" pitchFamily="18" charset="0"/>
            </a:endParaRPr>
          </a:p>
          <a:p>
            <a:pPr>
              <a:lnSpc>
                <a:spcPts val="2880"/>
              </a:lnSpc>
              <a:spcBef>
                <a:spcPts val="0"/>
              </a:spcBef>
              <a:buNone/>
            </a:pPr>
            <a:endParaRPr lang="en-US" altLang="zh-CN" sz="20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虚函数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19</a:t>
            </a:fld>
            <a:endParaRPr lang="zh-CN" altLang="en-US" dirty="0"/>
          </a:p>
        </p:txBody>
      </p:sp>
      <p:pic>
        <p:nvPicPr>
          <p:cNvPr id="9220" name="Picture 4"/>
          <p:cNvPicPr>
            <a:picLocks noChangeAspect="1" noChangeArrowheads="1"/>
          </p:cNvPicPr>
          <p:nvPr/>
        </p:nvPicPr>
        <p:blipFill>
          <a:blip r:embed="rId2"/>
          <a:srcRect/>
          <a:stretch>
            <a:fillRect/>
          </a:stretch>
        </p:blipFill>
        <p:spPr bwMode="auto">
          <a:xfrm>
            <a:off x="0" y="1571611"/>
            <a:ext cx="6027831" cy="5286389"/>
          </a:xfrm>
          <a:prstGeom prst="rect">
            <a:avLst/>
          </a:prstGeom>
          <a:noFill/>
          <a:ln w="9525">
            <a:noFill/>
            <a:miter lim="800000"/>
            <a:headEnd/>
            <a:tailEnd/>
          </a:ln>
          <a:effectLst/>
        </p:spPr>
      </p:pic>
      <p:pic>
        <p:nvPicPr>
          <p:cNvPr id="9221" name="Picture 5"/>
          <p:cNvPicPr>
            <a:picLocks noChangeAspect="1" noChangeArrowheads="1"/>
          </p:cNvPicPr>
          <p:nvPr/>
        </p:nvPicPr>
        <p:blipFill>
          <a:blip r:embed="rId3"/>
          <a:srcRect/>
          <a:stretch>
            <a:fillRect/>
          </a:stretch>
        </p:blipFill>
        <p:spPr bwMode="auto">
          <a:xfrm>
            <a:off x="4857752" y="3214686"/>
            <a:ext cx="4000496" cy="242726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2"/>
          <p:cNvSpPr>
            <a:spLocks noGrp="1"/>
          </p:cNvSpPr>
          <p:nvPr>
            <p:ph idx="1"/>
          </p:nvPr>
        </p:nvSpPr>
        <p:spPr>
          <a:xfrm>
            <a:off x="457200" y="1357298"/>
            <a:ext cx="8229600" cy="4525962"/>
          </a:xfrm>
        </p:spPr>
        <p:txBody>
          <a:bodyPr/>
          <a:lstStyle/>
          <a:p>
            <a:pPr marL="566737" indent="-457200">
              <a:buClr>
                <a:srgbClr val="FF0000"/>
              </a:buClr>
              <a:buSzPct val="100000"/>
              <a:buFont typeface="+mj-lt"/>
              <a:buAutoNum type="arabicPeriod"/>
            </a:pPr>
            <a:r>
              <a:rPr lang="zh-CN" altLang="en-US" dirty="0" smtClean="0"/>
              <a:t>多态性</a:t>
            </a:r>
            <a:endParaRPr lang="en-US" altLang="zh-CN" dirty="0" smtClean="0"/>
          </a:p>
          <a:p>
            <a:pPr marL="566737" indent="-457200">
              <a:buClr>
                <a:srgbClr val="FF0000"/>
              </a:buClr>
              <a:buSzPct val="100000"/>
              <a:buFont typeface="+mj-lt"/>
              <a:buAutoNum type="arabicPeriod"/>
            </a:pPr>
            <a:r>
              <a:rPr lang="zh-CN" altLang="en-US" dirty="0" smtClean="0"/>
              <a:t>虚函数</a:t>
            </a:r>
            <a:endParaRPr lang="en-US" altLang="zh-CN" dirty="0" smtClean="0"/>
          </a:p>
          <a:p>
            <a:pPr marL="566737" indent="-457200">
              <a:buClr>
                <a:srgbClr val="FF0000"/>
              </a:buClr>
              <a:buSzPct val="100000"/>
              <a:buFont typeface="+mj-lt"/>
              <a:buAutoNum type="arabicPeriod"/>
            </a:pPr>
            <a:endParaRPr lang="en-US" altLang="zh-CN" dirty="0" smtClean="0"/>
          </a:p>
          <a:p>
            <a:endParaRPr lang="zh-CN" altLang="en-US" dirty="0" smtClean="0"/>
          </a:p>
        </p:txBody>
      </p:sp>
      <p:sp>
        <p:nvSpPr>
          <p:cNvPr id="2" name="标题 1"/>
          <p:cNvSpPr>
            <a:spLocks noGrp="1"/>
          </p:cNvSpPr>
          <p:nvPr>
            <p:ph type="title"/>
          </p:nvPr>
        </p:nvSpPr>
        <p:spPr/>
        <p:txBody>
          <a:bodyPr/>
          <a:lstStyle/>
          <a:p>
            <a:pPr fontAlgn="auto">
              <a:spcAft>
                <a:spcPts val="0"/>
              </a:spcAft>
              <a:defRPr/>
            </a:pPr>
            <a:r>
              <a:rPr lang="zh-CN" altLang="en-US" dirty="0" smtClean="0"/>
              <a:t>本章主要内容</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ts val="2880"/>
              </a:lnSpc>
              <a:spcBef>
                <a:spcPts val="0"/>
              </a:spcBef>
            </a:pPr>
            <a:r>
              <a:rPr lang="zh-CN" altLang="en-US" sz="2000" dirty="0" smtClean="0">
                <a:latin typeface="+mn-ea"/>
                <a:cs typeface="Times New Roman" pitchFamily="18" charset="0"/>
              </a:rPr>
              <a:t>虚函数的限制</a:t>
            </a:r>
            <a:endParaRPr lang="en-US" altLang="zh-CN" sz="2000" dirty="0" smtClean="0">
              <a:latin typeface="+mn-ea"/>
              <a:cs typeface="Times New Roman" pitchFamily="18" charset="0"/>
            </a:endParaRPr>
          </a:p>
          <a:p>
            <a:pPr lvl="1">
              <a:lnSpc>
                <a:spcPts val="2880"/>
              </a:lnSpc>
              <a:spcBef>
                <a:spcPts val="0"/>
              </a:spcBef>
            </a:pPr>
            <a:r>
              <a:rPr lang="zh-CN" altLang="en-US" sz="1800" dirty="0" smtClean="0">
                <a:latin typeface="+mn-ea"/>
                <a:cs typeface="Times New Roman" pitchFamily="18" charset="0"/>
              </a:rPr>
              <a:t>只有类的成员函数才能说明为虚函数。</a:t>
            </a:r>
          </a:p>
          <a:p>
            <a:pPr lvl="1">
              <a:lnSpc>
                <a:spcPts val="2880"/>
              </a:lnSpc>
              <a:spcBef>
                <a:spcPts val="0"/>
              </a:spcBef>
            </a:pPr>
            <a:r>
              <a:rPr lang="zh-CN" altLang="en-US" sz="1800" b="1" dirty="0" smtClean="0">
                <a:solidFill>
                  <a:srgbClr val="FF0000"/>
                </a:solidFill>
                <a:latin typeface="+mn-ea"/>
                <a:cs typeface="Times New Roman" pitchFamily="18" charset="0"/>
              </a:rPr>
              <a:t>静态成员函数、内联函数、友元函数和构造函数都不能说明为虚函数</a:t>
            </a:r>
            <a:r>
              <a:rPr lang="zh-CN" altLang="en-US" sz="1800" dirty="0" smtClean="0">
                <a:latin typeface="+mn-ea"/>
                <a:cs typeface="Times New Roman" pitchFamily="18" charset="0"/>
              </a:rPr>
              <a:t>。</a:t>
            </a:r>
          </a:p>
          <a:p>
            <a:pPr lvl="1">
              <a:lnSpc>
                <a:spcPts val="2880"/>
              </a:lnSpc>
              <a:spcBef>
                <a:spcPts val="0"/>
              </a:spcBef>
            </a:pPr>
            <a:r>
              <a:rPr lang="zh-CN" altLang="en-US" sz="1800" b="1" dirty="0" smtClean="0">
                <a:latin typeface="+mn-ea"/>
                <a:cs typeface="Times New Roman" pitchFamily="18" charset="0"/>
              </a:rPr>
              <a:t>析构函数可以是虚函数</a:t>
            </a:r>
            <a:r>
              <a:rPr lang="zh-CN" altLang="en-US" sz="1800" dirty="0" smtClean="0">
                <a:latin typeface="+mn-ea"/>
                <a:cs typeface="Times New Roman" pitchFamily="18" charset="0"/>
              </a:rPr>
              <a:t>，而且经常声明为虚函数。</a:t>
            </a:r>
          </a:p>
          <a:p>
            <a:pPr>
              <a:lnSpc>
                <a:spcPts val="2880"/>
              </a:lnSpc>
              <a:spcBef>
                <a:spcPts val="0"/>
              </a:spcBef>
            </a:pPr>
            <a:r>
              <a:rPr lang="zh-CN" altLang="en-US" sz="2000" dirty="0" smtClean="0">
                <a:latin typeface="+mn-ea"/>
                <a:cs typeface="Times New Roman" pitchFamily="18" charset="0"/>
              </a:rPr>
              <a:t>析构函数为虚函数，往往用于基类对象和派生类对象以不同方式申请动态空间。</a:t>
            </a:r>
            <a:endParaRPr lang="en-US" altLang="zh-CN" sz="2000" dirty="0" smtClean="0">
              <a:latin typeface="+mn-ea"/>
              <a:cs typeface="Times New Roman" pitchFamily="18" charset="0"/>
            </a:endParaRPr>
          </a:p>
          <a:p>
            <a:pPr>
              <a:lnSpc>
                <a:spcPts val="2880"/>
              </a:lnSpc>
              <a:spcBef>
                <a:spcPts val="0"/>
              </a:spcBef>
            </a:pPr>
            <a:r>
              <a:rPr lang="zh-CN" altLang="en-US" sz="2000" dirty="0" smtClean="0">
                <a:latin typeface="+mn-ea"/>
                <a:cs typeface="Times New Roman" pitchFamily="18" charset="0"/>
              </a:rPr>
              <a:t>在</a:t>
            </a:r>
            <a:r>
              <a:rPr lang="en-US" altLang="zh-CN" sz="2000" dirty="0" smtClean="0">
                <a:latin typeface="+mn-ea"/>
                <a:cs typeface="Times New Roman" pitchFamily="18" charset="0"/>
              </a:rPr>
              <a:t>MFC</a:t>
            </a:r>
            <a:r>
              <a:rPr lang="zh-CN" altLang="en-US" sz="2000" dirty="0" smtClean="0">
                <a:latin typeface="+mn-ea"/>
                <a:cs typeface="Times New Roman" pitchFamily="18" charset="0"/>
              </a:rPr>
              <a:t>中（即微软</a:t>
            </a:r>
            <a:r>
              <a:rPr lang="en-US" altLang="zh-CN" sz="2000" dirty="0" smtClean="0">
                <a:latin typeface="+mn-ea"/>
                <a:cs typeface="Times New Roman" pitchFamily="18" charset="0"/>
              </a:rPr>
              <a:t>VC</a:t>
            </a:r>
            <a:r>
              <a:rPr lang="zh-CN" altLang="en-US" sz="2000" dirty="0" smtClean="0">
                <a:latin typeface="+mn-ea"/>
                <a:cs typeface="Times New Roman" pitchFamily="18" charset="0"/>
              </a:rPr>
              <a:t>的开放框架），往往把有继承关系的，且常用于指针处理的类的析构函数设置为虚函数。</a:t>
            </a:r>
            <a:endParaRPr lang="en-US" altLang="zh-CN" sz="20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虚函数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20</a:t>
            </a:fld>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3357586" cy="2143140"/>
          </a:xfrm>
        </p:spPr>
        <p:txBody>
          <a:bodyPr/>
          <a:lstStyle/>
          <a:p>
            <a:pPr>
              <a:lnSpc>
                <a:spcPts val="2880"/>
              </a:lnSpc>
              <a:spcBef>
                <a:spcPts val="0"/>
              </a:spcBef>
            </a:pPr>
            <a:r>
              <a:rPr lang="zh-CN" altLang="en-US" sz="2000" dirty="0" smtClean="0">
                <a:latin typeface="+mn-ea"/>
                <a:cs typeface="Times New Roman" pitchFamily="18" charset="0"/>
              </a:rPr>
              <a:t>析构函数</a:t>
            </a:r>
            <a:r>
              <a:rPr lang="zh-CN" altLang="en-US" sz="2000" b="1" dirty="0" smtClean="0">
                <a:solidFill>
                  <a:srgbClr val="FF0000"/>
                </a:solidFill>
                <a:latin typeface="+mn-ea"/>
                <a:cs typeface="Times New Roman" pitchFamily="18" charset="0"/>
              </a:rPr>
              <a:t>没设置</a:t>
            </a:r>
            <a:r>
              <a:rPr lang="zh-CN" altLang="en-US" sz="2000" dirty="0" smtClean="0">
                <a:latin typeface="+mn-ea"/>
                <a:cs typeface="Times New Roman" pitchFamily="18" charset="0"/>
              </a:rPr>
              <a:t>为虚函数引发的出错</a:t>
            </a:r>
            <a:endParaRPr lang="en-US" altLang="zh-CN" sz="2000" dirty="0" smtClean="0">
              <a:latin typeface="+mn-ea"/>
              <a:cs typeface="Times New Roman" pitchFamily="18" charset="0"/>
            </a:endParaRPr>
          </a:p>
          <a:p>
            <a:pPr>
              <a:lnSpc>
                <a:spcPts val="2880"/>
              </a:lnSpc>
              <a:spcBef>
                <a:spcPts val="0"/>
              </a:spcBef>
            </a:pPr>
            <a:r>
              <a:rPr lang="zh-CN" altLang="en-US" sz="2000" dirty="0" smtClean="0">
                <a:latin typeface="+mn-ea"/>
                <a:cs typeface="Times New Roman" pitchFamily="18" charset="0"/>
              </a:rPr>
              <a:t>代码演示</a:t>
            </a:r>
            <a:endParaRPr lang="en-US" altLang="zh-CN" sz="2000" dirty="0" smtClean="0">
              <a:latin typeface="+mn-ea"/>
              <a:cs typeface="Times New Roman" pitchFamily="18" charset="0"/>
            </a:endParaRPr>
          </a:p>
          <a:p>
            <a:pPr>
              <a:lnSpc>
                <a:spcPts val="2880"/>
              </a:lnSpc>
              <a:spcBef>
                <a:spcPts val="0"/>
              </a:spcBef>
              <a:buNone/>
            </a:pPr>
            <a:endParaRPr lang="en-US" altLang="zh-CN" sz="20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虚函数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21</a:t>
            </a:fld>
            <a:endParaRPr lang="zh-CN" altLang="en-US" dirty="0"/>
          </a:p>
        </p:txBody>
      </p:sp>
      <p:sp>
        <p:nvSpPr>
          <p:cNvPr id="7" name="矩形 6"/>
          <p:cNvSpPr/>
          <p:nvPr/>
        </p:nvSpPr>
        <p:spPr>
          <a:xfrm>
            <a:off x="142844" y="2714620"/>
            <a:ext cx="3286148" cy="2585323"/>
          </a:xfrm>
          <a:prstGeom prst="rect">
            <a:avLst/>
          </a:prstGeom>
        </p:spPr>
        <p:txBody>
          <a:bodyPr wrap="square">
            <a:spAutoFit/>
          </a:bodyPr>
          <a:lstStyle/>
          <a:p>
            <a:r>
              <a:rPr lang="en-US" altLang="zh-CN" dirty="0" smtClean="0">
                <a:solidFill>
                  <a:srgbClr val="FF0000"/>
                </a:solidFill>
              </a:rPr>
              <a:t>1、</a:t>
            </a:r>
            <a:r>
              <a:rPr lang="zh-CN" altLang="en-US" dirty="0" smtClean="0">
                <a:solidFill>
                  <a:srgbClr val="FF0000"/>
                </a:solidFill>
              </a:rPr>
              <a:t>因为没有标记虚函数，会执行早期联编，即编译阶段就已经确定代码。</a:t>
            </a:r>
            <a:endParaRPr lang="en-US" altLang="zh-CN" dirty="0" smtClean="0">
              <a:solidFill>
                <a:srgbClr val="FF0000"/>
              </a:solidFill>
            </a:endParaRPr>
          </a:p>
          <a:p>
            <a:r>
              <a:rPr lang="en-US" altLang="zh-CN" dirty="0" smtClean="0">
                <a:solidFill>
                  <a:srgbClr val="FF0000"/>
                </a:solidFill>
              </a:rPr>
              <a:t>2、</a:t>
            </a:r>
            <a:r>
              <a:rPr lang="zh-CN" altLang="en-US" dirty="0" smtClean="0">
                <a:solidFill>
                  <a:srgbClr val="FF0000"/>
                </a:solidFill>
              </a:rPr>
              <a:t>当删除基类对象指针时，它只调用了基类</a:t>
            </a:r>
            <a:r>
              <a:rPr lang="en-US" altLang="zh-CN" dirty="0" err="1" smtClean="0">
                <a:solidFill>
                  <a:srgbClr val="FF0000"/>
                </a:solidFill>
              </a:rPr>
              <a:t>Cfunction</a:t>
            </a:r>
            <a:r>
              <a:rPr lang="zh-CN" altLang="en-US" dirty="0" smtClean="0">
                <a:solidFill>
                  <a:srgbClr val="FF0000"/>
                </a:solidFill>
              </a:rPr>
              <a:t>的析构函数</a:t>
            </a:r>
            <a:endParaRPr lang="en-US" altLang="zh-CN" dirty="0" smtClean="0">
              <a:solidFill>
                <a:srgbClr val="FF0000"/>
              </a:solidFill>
            </a:endParaRPr>
          </a:p>
          <a:p>
            <a:r>
              <a:rPr lang="en-US" altLang="zh-CN" dirty="0" smtClean="0">
                <a:solidFill>
                  <a:srgbClr val="FF0000"/>
                </a:solidFill>
              </a:rPr>
              <a:t>3、</a:t>
            </a:r>
            <a:r>
              <a:rPr lang="zh-CN" altLang="en-US" dirty="0" smtClean="0">
                <a:solidFill>
                  <a:srgbClr val="FF0000"/>
                </a:solidFill>
              </a:rPr>
              <a:t>没调用派生类</a:t>
            </a:r>
            <a:r>
              <a:rPr lang="en-US" altLang="zh-CN" dirty="0" err="1" smtClean="0">
                <a:solidFill>
                  <a:srgbClr val="FF0000"/>
                </a:solidFill>
              </a:rPr>
              <a:t>CfunctionEx</a:t>
            </a:r>
            <a:r>
              <a:rPr lang="zh-CN" altLang="en-US" dirty="0" smtClean="0">
                <a:solidFill>
                  <a:srgbClr val="FF0000"/>
                </a:solidFill>
              </a:rPr>
              <a:t>的析构函数，导致派生类的动态空间没回收，造成内存泄漏。</a:t>
            </a:r>
            <a:endParaRPr lang="zh-CN" altLang="en-US" dirty="0">
              <a:solidFill>
                <a:srgbClr val="FF0000"/>
              </a:solidFill>
            </a:endParaRPr>
          </a:p>
        </p:txBody>
      </p:sp>
      <p:sp>
        <p:nvSpPr>
          <p:cNvPr id="8" name="矩形 7"/>
          <p:cNvSpPr/>
          <p:nvPr/>
        </p:nvSpPr>
        <p:spPr>
          <a:xfrm>
            <a:off x="4286248" y="214290"/>
            <a:ext cx="4572000" cy="6555641"/>
          </a:xfrm>
          <a:prstGeom prst="rect">
            <a:avLst/>
          </a:prstGeom>
        </p:spPr>
        <p:txBody>
          <a:bodyPr>
            <a:spAutoFit/>
          </a:bodyPr>
          <a:lstStyle/>
          <a:p>
            <a:pPr>
              <a:lnSpc>
                <a:spcPts val="1400"/>
              </a:lnSpc>
            </a:pPr>
            <a:r>
              <a:rPr lang="en-US" altLang="zh-CN" sz="1400" dirty="0" smtClean="0"/>
              <a:t>#include &lt;</a:t>
            </a:r>
            <a:r>
              <a:rPr lang="en-US" altLang="zh-CN" sz="1400" dirty="0" err="1" smtClean="0"/>
              <a:t>iostream</a:t>
            </a:r>
            <a:r>
              <a:rPr lang="en-US" altLang="zh-CN" sz="1400" dirty="0" smtClean="0"/>
              <a:t>&gt;</a:t>
            </a:r>
          </a:p>
          <a:p>
            <a:pPr>
              <a:lnSpc>
                <a:spcPts val="1400"/>
              </a:lnSpc>
            </a:pPr>
            <a:r>
              <a:rPr lang="en-US" altLang="zh-CN" sz="1400" dirty="0" smtClean="0"/>
              <a:t>using namespace std;</a:t>
            </a:r>
          </a:p>
          <a:p>
            <a:pPr>
              <a:lnSpc>
                <a:spcPts val="1400"/>
              </a:lnSpc>
            </a:pPr>
            <a:endParaRPr lang="en-US" altLang="zh-CN" sz="1400" dirty="0" smtClean="0"/>
          </a:p>
          <a:p>
            <a:pPr>
              <a:lnSpc>
                <a:spcPts val="1400"/>
              </a:lnSpc>
            </a:pPr>
            <a:r>
              <a:rPr lang="en-US" altLang="zh-CN" sz="1400" dirty="0" smtClean="0"/>
              <a:t>class CF {</a:t>
            </a:r>
          </a:p>
          <a:p>
            <a:pPr>
              <a:lnSpc>
                <a:spcPts val="1400"/>
              </a:lnSpc>
            </a:pPr>
            <a:r>
              <a:rPr lang="en-US" altLang="zh-CN" sz="1400" dirty="0" smtClean="0"/>
              <a:t>  char *data;</a:t>
            </a:r>
          </a:p>
          <a:p>
            <a:pPr>
              <a:lnSpc>
                <a:spcPts val="1400"/>
              </a:lnSpc>
            </a:pPr>
            <a:r>
              <a:rPr lang="en-US" altLang="zh-CN" sz="1400" dirty="0" smtClean="0"/>
              <a:t>public:</a:t>
            </a:r>
          </a:p>
          <a:p>
            <a:pPr>
              <a:lnSpc>
                <a:spcPts val="1400"/>
              </a:lnSpc>
            </a:pPr>
            <a:r>
              <a:rPr lang="en-US" altLang="zh-CN" sz="1400" dirty="0" smtClean="0"/>
              <a:t>  CF() { data = new char[64]; }</a:t>
            </a:r>
          </a:p>
          <a:p>
            <a:pPr>
              <a:lnSpc>
                <a:spcPts val="1400"/>
              </a:lnSpc>
            </a:pPr>
            <a:r>
              <a:rPr lang="en-US" altLang="zh-CN" sz="1400" dirty="0" smtClean="0"/>
              <a:t>  ~CF()</a:t>
            </a:r>
          </a:p>
          <a:p>
            <a:pPr>
              <a:lnSpc>
                <a:spcPts val="1400"/>
              </a:lnSpc>
            </a:pPr>
            <a:r>
              <a:rPr lang="en-US" altLang="zh-CN" sz="1400" dirty="0" smtClean="0"/>
              <a:t>  {  </a:t>
            </a:r>
            <a:r>
              <a:rPr lang="en-US" altLang="zh-CN" sz="1400" dirty="0" err="1" smtClean="0"/>
              <a:t>cout</a:t>
            </a:r>
            <a:r>
              <a:rPr lang="en-US" altLang="zh-CN" sz="1400" dirty="0" smtClean="0"/>
              <a:t>&lt;&lt;"calling ~CF() "&lt;&lt;</a:t>
            </a:r>
            <a:r>
              <a:rPr lang="en-US" altLang="zh-CN" sz="1400" dirty="0" err="1" smtClean="0"/>
              <a:t>endl</a:t>
            </a:r>
            <a:r>
              <a:rPr lang="en-US" altLang="zh-CN" sz="1400" dirty="0" smtClean="0"/>
              <a:t>;</a:t>
            </a:r>
          </a:p>
          <a:p>
            <a:pPr>
              <a:lnSpc>
                <a:spcPts val="1400"/>
              </a:lnSpc>
            </a:pPr>
            <a:r>
              <a:rPr lang="en-US" altLang="zh-CN" sz="1400" dirty="0" smtClean="0"/>
              <a:t>    delete [] data;</a:t>
            </a:r>
          </a:p>
          <a:p>
            <a:pPr>
              <a:lnSpc>
                <a:spcPts val="1400"/>
              </a:lnSpc>
            </a:pPr>
            <a:r>
              <a:rPr lang="en-US" altLang="zh-CN" sz="1400" dirty="0" smtClean="0"/>
              <a:t>  }</a:t>
            </a:r>
          </a:p>
          <a:p>
            <a:pPr>
              <a:lnSpc>
                <a:spcPts val="1400"/>
              </a:lnSpc>
            </a:pPr>
            <a:r>
              <a:rPr lang="en-US" altLang="zh-CN" sz="1400" dirty="0" smtClean="0"/>
              <a:t>};</a:t>
            </a:r>
          </a:p>
          <a:p>
            <a:pPr>
              <a:lnSpc>
                <a:spcPts val="1400"/>
              </a:lnSpc>
            </a:pPr>
            <a:endParaRPr lang="en-US" altLang="zh-CN" sz="1400" dirty="0" smtClean="0"/>
          </a:p>
          <a:p>
            <a:pPr>
              <a:lnSpc>
                <a:spcPts val="1400"/>
              </a:lnSpc>
            </a:pPr>
            <a:r>
              <a:rPr lang="en-US" altLang="zh-CN" sz="1400" dirty="0" smtClean="0"/>
              <a:t>class </a:t>
            </a:r>
            <a:r>
              <a:rPr lang="en-US" altLang="zh-CN" sz="1400" dirty="0" err="1" smtClean="0"/>
              <a:t>CFex</a:t>
            </a:r>
            <a:r>
              <a:rPr lang="en-US" altLang="zh-CN" sz="1400" dirty="0" smtClean="0"/>
              <a:t>: public CF {</a:t>
            </a:r>
          </a:p>
          <a:p>
            <a:pPr>
              <a:lnSpc>
                <a:spcPts val="1400"/>
              </a:lnSpc>
            </a:pPr>
            <a:r>
              <a:rPr lang="en-US" altLang="zh-CN" sz="1400" dirty="0" smtClean="0"/>
              <a:t>  char *</a:t>
            </a:r>
            <a:r>
              <a:rPr lang="en-US" altLang="zh-CN" sz="1400" dirty="0" err="1" smtClean="0"/>
              <a:t>data_ex</a:t>
            </a:r>
            <a:r>
              <a:rPr lang="en-US" altLang="zh-CN" sz="1400" dirty="0" smtClean="0"/>
              <a:t>;</a:t>
            </a:r>
          </a:p>
          <a:p>
            <a:pPr>
              <a:lnSpc>
                <a:spcPts val="1400"/>
              </a:lnSpc>
            </a:pPr>
            <a:r>
              <a:rPr lang="en-US" altLang="zh-CN" sz="1400" dirty="0" smtClean="0"/>
              <a:t>public:</a:t>
            </a:r>
          </a:p>
          <a:p>
            <a:pPr>
              <a:lnSpc>
                <a:spcPts val="1400"/>
              </a:lnSpc>
            </a:pPr>
            <a:r>
              <a:rPr lang="en-US" altLang="zh-CN" sz="1400" dirty="0" smtClean="0"/>
              <a:t>  </a:t>
            </a:r>
            <a:r>
              <a:rPr lang="en-US" altLang="zh-CN" sz="1400" dirty="0" err="1" smtClean="0"/>
              <a:t>CFex</a:t>
            </a:r>
            <a:r>
              <a:rPr lang="en-US" altLang="zh-CN" sz="1400" dirty="0" smtClean="0"/>
              <a:t>() { </a:t>
            </a:r>
            <a:r>
              <a:rPr lang="en-US" altLang="zh-CN" sz="1400" dirty="0" err="1" smtClean="0"/>
              <a:t>data_ex</a:t>
            </a:r>
            <a:r>
              <a:rPr lang="en-US" altLang="zh-CN" sz="1400" dirty="0" smtClean="0"/>
              <a:t> = new char[64]; }</a:t>
            </a:r>
          </a:p>
          <a:p>
            <a:pPr>
              <a:lnSpc>
                <a:spcPts val="1400"/>
              </a:lnSpc>
            </a:pPr>
            <a:r>
              <a:rPr lang="en-US" altLang="zh-CN" sz="1400" dirty="0" smtClean="0"/>
              <a:t>  ~</a:t>
            </a:r>
            <a:r>
              <a:rPr lang="en-US" altLang="zh-CN" sz="1400" dirty="0" err="1" smtClean="0"/>
              <a:t>CFex</a:t>
            </a:r>
            <a:r>
              <a:rPr lang="en-US" altLang="zh-CN" sz="1400" dirty="0" smtClean="0"/>
              <a:t>()</a:t>
            </a:r>
          </a:p>
          <a:p>
            <a:pPr>
              <a:lnSpc>
                <a:spcPts val="1400"/>
              </a:lnSpc>
            </a:pPr>
            <a:r>
              <a:rPr lang="en-US" altLang="zh-CN" sz="1400" dirty="0" smtClean="0"/>
              <a:t>  {  </a:t>
            </a:r>
            <a:r>
              <a:rPr lang="en-US" altLang="zh-CN" sz="1400" dirty="0" err="1" smtClean="0"/>
              <a:t>cout</a:t>
            </a:r>
            <a:r>
              <a:rPr lang="en-US" altLang="zh-CN" sz="1400" dirty="0" smtClean="0"/>
              <a:t>&lt;&lt;"calling ~</a:t>
            </a:r>
            <a:r>
              <a:rPr lang="en-US" altLang="zh-CN" sz="1400" dirty="0" err="1" smtClean="0"/>
              <a:t>CFex</a:t>
            </a:r>
            <a:r>
              <a:rPr lang="en-US" altLang="zh-CN" sz="1400" dirty="0" smtClean="0"/>
              <a:t>() "&lt;&lt;</a:t>
            </a:r>
            <a:r>
              <a:rPr lang="en-US" altLang="zh-CN" sz="1400" dirty="0" err="1" smtClean="0"/>
              <a:t>endl</a:t>
            </a:r>
            <a:r>
              <a:rPr lang="en-US" altLang="zh-CN" sz="1400" dirty="0" smtClean="0"/>
              <a:t>;</a:t>
            </a:r>
          </a:p>
          <a:p>
            <a:pPr>
              <a:lnSpc>
                <a:spcPts val="1400"/>
              </a:lnSpc>
            </a:pPr>
            <a:r>
              <a:rPr lang="en-US" altLang="zh-CN" sz="1400" dirty="0" smtClean="0"/>
              <a:t>    delete [] </a:t>
            </a:r>
            <a:r>
              <a:rPr lang="en-US" altLang="zh-CN" sz="1400" dirty="0" err="1" smtClean="0"/>
              <a:t>data_ex</a:t>
            </a:r>
            <a:r>
              <a:rPr lang="en-US" altLang="zh-CN" sz="1400" dirty="0" smtClean="0"/>
              <a:t>;</a:t>
            </a:r>
          </a:p>
          <a:p>
            <a:pPr>
              <a:lnSpc>
                <a:spcPts val="1400"/>
              </a:lnSpc>
            </a:pPr>
            <a:r>
              <a:rPr lang="en-US" altLang="zh-CN" sz="1400" dirty="0" smtClean="0"/>
              <a:t>  }</a:t>
            </a:r>
          </a:p>
          <a:p>
            <a:pPr>
              <a:lnSpc>
                <a:spcPts val="1400"/>
              </a:lnSpc>
            </a:pPr>
            <a:r>
              <a:rPr lang="en-US" altLang="zh-CN" sz="1400" dirty="0" smtClean="0"/>
              <a:t>};</a:t>
            </a:r>
          </a:p>
          <a:p>
            <a:pPr>
              <a:lnSpc>
                <a:spcPts val="1400"/>
              </a:lnSpc>
            </a:pPr>
            <a:endParaRPr lang="en-US" altLang="zh-CN" sz="1400" dirty="0" smtClean="0"/>
          </a:p>
          <a:p>
            <a:pPr>
              <a:lnSpc>
                <a:spcPts val="1400"/>
              </a:lnSpc>
            </a:pPr>
            <a:endParaRPr lang="en-US" altLang="zh-CN" sz="1400" dirty="0" smtClean="0"/>
          </a:p>
          <a:p>
            <a:pPr>
              <a:lnSpc>
                <a:spcPts val="1400"/>
              </a:lnSpc>
            </a:pPr>
            <a:r>
              <a:rPr lang="en-US" altLang="zh-CN" sz="1400" dirty="0" err="1" smtClean="0"/>
              <a:t>int</a:t>
            </a:r>
            <a:r>
              <a:rPr lang="en-US" altLang="zh-CN" sz="1400" dirty="0" smtClean="0"/>
              <a:t> main()</a:t>
            </a:r>
          </a:p>
          <a:p>
            <a:pPr>
              <a:lnSpc>
                <a:spcPts val="1400"/>
              </a:lnSpc>
            </a:pPr>
            <a:r>
              <a:rPr lang="en-US" altLang="zh-CN" sz="1400" dirty="0" smtClean="0"/>
              <a:t>{</a:t>
            </a:r>
          </a:p>
          <a:p>
            <a:pPr>
              <a:lnSpc>
                <a:spcPts val="1400"/>
              </a:lnSpc>
            </a:pPr>
            <a:r>
              <a:rPr lang="en-US" altLang="zh-CN" sz="1400" dirty="0" smtClean="0"/>
              <a:t>  CF *</a:t>
            </a:r>
            <a:r>
              <a:rPr lang="en-US" altLang="zh-CN" sz="1400" dirty="0" err="1" smtClean="0"/>
              <a:t>pcf</a:t>
            </a:r>
            <a:r>
              <a:rPr lang="en-US" altLang="zh-CN" sz="1400" dirty="0" smtClean="0"/>
              <a:t> = new </a:t>
            </a:r>
            <a:r>
              <a:rPr lang="en-US" altLang="zh-CN" sz="1400" dirty="0" err="1" smtClean="0"/>
              <a:t>CFex</a:t>
            </a:r>
            <a:r>
              <a:rPr lang="en-US" altLang="zh-CN" sz="1400" dirty="0" smtClean="0"/>
              <a:t>;  </a:t>
            </a:r>
            <a:r>
              <a:rPr lang="en-US" altLang="zh-CN" sz="1400" b="1" dirty="0" smtClean="0">
                <a:solidFill>
                  <a:srgbClr val="FF0000"/>
                </a:solidFill>
              </a:rPr>
              <a:t>//</a:t>
            </a:r>
            <a:r>
              <a:rPr lang="zh-CN" altLang="en-US" sz="1400" b="1" dirty="0" smtClean="0">
                <a:solidFill>
                  <a:srgbClr val="FF0000"/>
                </a:solidFill>
              </a:rPr>
              <a:t>基</a:t>
            </a:r>
            <a:r>
              <a:rPr lang="zh-CN" altLang="en-US" sz="1400" b="1" dirty="0" smtClean="0">
                <a:solidFill>
                  <a:srgbClr val="FF0000"/>
                </a:solidFill>
              </a:rPr>
              <a:t>类指针变成派生类对象</a:t>
            </a:r>
            <a:endParaRPr lang="en-US" altLang="zh-CN" sz="1400" b="1" dirty="0" smtClean="0">
              <a:solidFill>
                <a:srgbClr val="FF0000"/>
              </a:solidFill>
            </a:endParaRPr>
          </a:p>
          <a:p>
            <a:pPr>
              <a:lnSpc>
                <a:spcPts val="1400"/>
              </a:lnSpc>
            </a:pPr>
            <a:r>
              <a:rPr lang="en-US" altLang="zh-CN" sz="1400" dirty="0" smtClean="0"/>
              <a:t>  //......do something </a:t>
            </a:r>
            <a:r>
              <a:rPr lang="en-US" altLang="zh-CN" sz="1400" dirty="0" err="1" smtClean="0"/>
              <a:t>aboule</a:t>
            </a:r>
            <a:r>
              <a:rPr lang="en-US" altLang="zh-CN" sz="1400" dirty="0" smtClean="0"/>
              <a:t> </a:t>
            </a:r>
            <a:r>
              <a:rPr lang="en-US" altLang="zh-CN" sz="1400" dirty="0" err="1" smtClean="0"/>
              <a:t>pcf</a:t>
            </a:r>
            <a:endParaRPr lang="en-US" altLang="zh-CN" sz="1400" dirty="0" smtClean="0"/>
          </a:p>
          <a:p>
            <a:pPr>
              <a:lnSpc>
                <a:spcPts val="1400"/>
              </a:lnSpc>
            </a:pPr>
            <a:endParaRPr lang="en-US" altLang="zh-CN" sz="1400" dirty="0" smtClean="0"/>
          </a:p>
          <a:p>
            <a:pPr>
              <a:lnSpc>
                <a:spcPts val="1400"/>
              </a:lnSpc>
            </a:pPr>
            <a:r>
              <a:rPr lang="en-US" altLang="zh-CN" sz="1400" dirty="0" smtClean="0"/>
              <a:t>  delete </a:t>
            </a:r>
            <a:r>
              <a:rPr lang="en-US" altLang="zh-CN" sz="1400" dirty="0" err="1" smtClean="0"/>
              <a:t>pcf</a:t>
            </a:r>
            <a:r>
              <a:rPr lang="en-US" altLang="zh-CN" sz="1400" dirty="0" smtClean="0"/>
              <a:t>; </a:t>
            </a:r>
            <a:r>
              <a:rPr lang="en-US" altLang="zh-CN" sz="1400" b="1" dirty="0" smtClean="0">
                <a:solidFill>
                  <a:srgbClr val="FF0000"/>
                </a:solidFill>
              </a:rPr>
              <a:t>//</a:t>
            </a:r>
            <a:r>
              <a:rPr lang="zh-CN" altLang="en-US" sz="1400" b="1" dirty="0" smtClean="0">
                <a:solidFill>
                  <a:srgbClr val="FF0000"/>
                </a:solidFill>
              </a:rPr>
              <a:t>没</a:t>
            </a:r>
            <a:r>
              <a:rPr lang="zh-CN" altLang="en-US" sz="1400" b="1" dirty="0" smtClean="0">
                <a:solidFill>
                  <a:srgbClr val="FF0000"/>
                </a:solidFill>
              </a:rPr>
              <a:t>定义虚函数执行先期联编，把</a:t>
            </a:r>
            <a:r>
              <a:rPr lang="en-US" altLang="zh-CN" sz="1400" b="1" dirty="0" err="1" smtClean="0">
                <a:solidFill>
                  <a:srgbClr val="FF0000"/>
                </a:solidFill>
              </a:rPr>
              <a:t>pcf</a:t>
            </a:r>
            <a:r>
              <a:rPr lang="zh-CN" altLang="en-US" sz="1400" b="1" dirty="0" smtClean="0">
                <a:solidFill>
                  <a:srgbClr val="FF0000"/>
                </a:solidFill>
              </a:rPr>
              <a:t>看成基类对象析构</a:t>
            </a:r>
            <a:endParaRPr lang="en-US" altLang="zh-CN" sz="1400" b="1" dirty="0" smtClean="0">
              <a:solidFill>
                <a:srgbClr val="FF0000"/>
              </a:solidFill>
            </a:endParaRPr>
          </a:p>
          <a:p>
            <a:pPr>
              <a:lnSpc>
                <a:spcPts val="1400"/>
              </a:lnSpc>
            </a:pPr>
            <a:r>
              <a:rPr lang="en-US" altLang="zh-CN" sz="1400" b="1" dirty="0" smtClean="0">
                <a:solidFill>
                  <a:srgbClr val="FF0000"/>
                </a:solidFill>
              </a:rPr>
              <a:t>//</a:t>
            </a:r>
            <a:r>
              <a:rPr lang="zh-CN" altLang="en-US" sz="1400" b="1" dirty="0" smtClean="0">
                <a:solidFill>
                  <a:srgbClr val="FF0000"/>
                </a:solidFill>
              </a:rPr>
              <a:t>实际上要调用两个析构</a:t>
            </a:r>
            <a:endParaRPr lang="en-US" altLang="zh-CN" sz="1400" b="1" dirty="0" smtClean="0">
              <a:solidFill>
                <a:srgbClr val="FF0000"/>
              </a:solidFill>
            </a:endParaRPr>
          </a:p>
          <a:p>
            <a:pPr>
              <a:lnSpc>
                <a:spcPts val="1400"/>
              </a:lnSpc>
            </a:pPr>
            <a:endParaRPr lang="en-US" altLang="zh-CN" sz="1400" dirty="0" smtClean="0"/>
          </a:p>
          <a:p>
            <a:pPr>
              <a:lnSpc>
                <a:spcPts val="1400"/>
              </a:lnSpc>
            </a:pPr>
            <a:r>
              <a:rPr lang="en-US" altLang="zh-CN" sz="1400" dirty="0" smtClean="0"/>
              <a:t>  return 0;</a:t>
            </a:r>
          </a:p>
          <a:p>
            <a:pPr>
              <a:lnSpc>
                <a:spcPts val="1400"/>
              </a:lnSpc>
            </a:pPr>
            <a:r>
              <a:rPr lang="en-US" altLang="zh-CN" sz="1400" dirty="0" smtClean="0"/>
              <a:t>}</a:t>
            </a:r>
          </a:p>
          <a:p>
            <a:pPr>
              <a:lnSpc>
                <a:spcPts val="1400"/>
              </a:lnSpc>
            </a:pPr>
            <a:endParaRPr lang="en-US" altLang="zh-CN" sz="1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928694"/>
          </a:xfrm>
        </p:spPr>
        <p:txBody>
          <a:bodyPr/>
          <a:lstStyle/>
          <a:p>
            <a:pPr>
              <a:lnSpc>
                <a:spcPts val="2880"/>
              </a:lnSpc>
              <a:spcBef>
                <a:spcPts val="0"/>
              </a:spcBef>
            </a:pPr>
            <a:r>
              <a:rPr lang="zh-CN" altLang="en-US" sz="2000" dirty="0" smtClean="0">
                <a:latin typeface="+mn-ea"/>
                <a:cs typeface="Times New Roman" pitchFamily="18" charset="0"/>
              </a:rPr>
              <a:t>析构函数没设置为虚函数引发</a:t>
            </a:r>
            <a:r>
              <a:rPr lang="zh-CN" altLang="en-US" sz="2000" dirty="0" smtClean="0">
                <a:latin typeface="+mn-ea"/>
                <a:cs typeface="Times New Roman" pitchFamily="18" charset="0"/>
              </a:rPr>
              <a:t>的</a:t>
            </a:r>
            <a:r>
              <a:rPr lang="zh-CN" altLang="en-US" sz="2000" b="1" smtClean="0">
                <a:solidFill>
                  <a:srgbClr val="FF0000"/>
                </a:solidFill>
                <a:latin typeface="+mn-ea"/>
                <a:cs typeface="Times New Roman" pitchFamily="18" charset="0"/>
              </a:rPr>
              <a:t>复合类对象没回收</a:t>
            </a:r>
            <a:endParaRPr lang="en-US" altLang="zh-CN" sz="20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虚函数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22</a:t>
            </a:fld>
            <a:endParaRPr lang="zh-CN" altLang="en-US" dirty="0"/>
          </a:p>
        </p:txBody>
      </p:sp>
      <p:sp>
        <p:nvSpPr>
          <p:cNvPr id="7" name="矩形 6"/>
          <p:cNvSpPr/>
          <p:nvPr/>
        </p:nvSpPr>
        <p:spPr>
          <a:xfrm>
            <a:off x="4714876" y="1785926"/>
            <a:ext cx="3786214" cy="3970318"/>
          </a:xfrm>
          <a:prstGeom prst="rect">
            <a:avLst/>
          </a:prstGeom>
        </p:spPr>
        <p:txBody>
          <a:bodyPr wrap="square">
            <a:spAutoFit/>
          </a:bodyPr>
          <a:lstStyle/>
          <a:p>
            <a:r>
              <a:rPr lang="en-US" altLang="zh-CN" dirty="0" smtClean="0">
                <a:solidFill>
                  <a:srgbClr val="FF0000"/>
                </a:solidFill>
              </a:rPr>
              <a:t>1、</a:t>
            </a:r>
            <a:r>
              <a:rPr lang="zh-CN" altLang="en-US" dirty="0" smtClean="0">
                <a:solidFill>
                  <a:srgbClr val="FF0000"/>
                </a:solidFill>
              </a:rPr>
              <a:t>因为没有标记虚函数，会执行早期联编，即编译阶段就已经确定代码。</a:t>
            </a:r>
            <a:endParaRPr lang="en-US" altLang="zh-CN" dirty="0" smtClean="0">
              <a:solidFill>
                <a:srgbClr val="FF0000"/>
              </a:solidFill>
            </a:endParaRPr>
          </a:p>
          <a:p>
            <a:r>
              <a:rPr lang="en-US" altLang="zh-CN" dirty="0" smtClean="0">
                <a:solidFill>
                  <a:srgbClr val="FF0000"/>
                </a:solidFill>
              </a:rPr>
              <a:t>2、CFunctionEx</a:t>
            </a:r>
            <a:r>
              <a:rPr lang="zh-CN" altLang="en-US" dirty="0" smtClean="0">
                <a:solidFill>
                  <a:srgbClr val="FF0000"/>
                </a:solidFill>
              </a:rPr>
              <a:t>和</a:t>
            </a:r>
            <a:r>
              <a:rPr lang="en-US" altLang="zh-CN" dirty="0" err="1" smtClean="0">
                <a:solidFill>
                  <a:srgbClr val="FF0000"/>
                </a:solidFill>
              </a:rPr>
              <a:t>CFunction</a:t>
            </a:r>
            <a:r>
              <a:rPr lang="zh-CN" altLang="en-US" dirty="0" smtClean="0">
                <a:solidFill>
                  <a:srgbClr val="FF0000"/>
                </a:solidFill>
              </a:rPr>
              <a:t>中本身并没有分配内存，应该不会有内存泄漏。</a:t>
            </a:r>
            <a:endParaRPr lang="en-US" altLang="zh-CN" dirty="0" smtClean="0">
              <a:solidFill>
                <a:srgbClr val="FF0000"/>
              </a:solidFill>
            </a:endParaRPr>
          </a:p>
          <a:p>
            <a:r>
              <a:rPr lang="en-US" altLang="zh-CN" dirty="0" smtClean="0">
                <a:solidFill>
                  <a:srgbClr val="FF0000"/>
                </a:solidFill>
              </a:rPr>
              <a:t>3、</a:t>
            </a:r>
            <a:r>
              <a:rPr lang="zh-CN" altLang="en-US" dirty="0" smtClean="0">
                <a:solidFill>
                  <a:srgbClr val="FF0000"/>
                </a:solidFill>
              </a:rPr>
              <a:t>虽然</a:t>
            </a:r>
            <a:r>
              <a:rPr lang="en-US" altLang="zh-CN" dirty="0" err="1" smtClean="0">
                <a:solidFill>
                  <a:srgbClr val="FF0000"/>
                </a:solidFill>
              </a:rPr>
              <a:t>CFunctionEx</a:t>
            </a:r>
            <a:r>
              <a:rPr lang="zh-CN" altLang="en-US" dirty="0" smtClean="0">
                <a:solidFill>
                  <a:srgbClr val="FF0000"/>
                </a:solidFill>
              </a:rPr>
              <a:t>本身无动态分配内存，但类成员有动态分配内存。</a:t>
            </a:r>
            <a:endParaRPr lang="en-US" altLang="zh-CN" dirty="0" smtClean="0">
              <a:solidFill>
                <a:srgbClr val="FF0000"/>
              </a:solidFill>
            </a:endParaRPr>
          </a:p>
          <a:p>
            <a:r>
              <a:rPr lang="en-US" altLang="zh-CN" dirty="0" smtClean="0">
                <a:solidFill>
                  <a:srgbClr val="FF0000"/>
                </a:solidFill>
              </a:rPr>
              <a:t>4、</a:t>
            </a:r>
            <a:r>
              <a:rPr lang="zh-CN" altLang="en-US" dirty="0" smtClean="0">
                <a:solidFill>
                  <a:srgbClr val="FF0000"/>
                </a:solidFill>
              </a:rPr>
              <a:t>当删除</a:t>
            </a:r>
            <a:r>
              <a:rPr lang="en-US" altLang="zh-CN" dirty="0" err="1" smtClean="0">
                <a:solidFill>
                  <a:srgbClr val="FF0000"/>
                </a:solidFill>
              </a:rPr>
              <a:t>pCFun</a:t>
            </a:r>
            <a:r>
              <a:rPr lang="zh-CN" altLang="en-US" dirty="0" smtClean="0">
                <a:solidFill>
                  <a:srgbClr val="FF0000"/>
                </a:solidFill>
              </a:rPr>
              <a:t>对象指针时，只调用了</a:t>
            </a:r>
            <a:r>
              <a:rPr lang="en-US" altLang="zh-CN" dirty="0" err="1" smtClean="0">
                <a:solidFill>
                  <a:srgbClr val="FF0000"/>
                </a:solidFill>
              </a:rPr>
              <a:t>CFunction</a:t>
            </a:r>
            <a:r>
              <a:rPr lang="zh-CN" altLang="en-US" dirty="0" smtClean="0">
                <a:solidFill>
                  <a:srgbClr val="FF0000"/>
                </a:solidFill>
              </a:rPr>
              <a:t>的析构函数而没调用</a:t>
            </a:r>
            <a:r>
              <a:rPr lang="en-US" altLang="zh-CN" dirty="0" err="1" smtClean="0">
                <a:solidFill>
                  <a:srgbClr val="FF0000"/>
                </a:solidFill>
              </a:rPr>
              <a:t>CFunctionEx</a:t>
            </a:r>
            <a:r>
              <a:rPr lang="zh-CN" altLang="en-US" dirty="0" smtClean="0">
                <a:solidFill>
                  <a:srgbClr val="FF0000"/>
                </a:solidFill>
              </a:rPr>
              <a:t>的析构函数</a:t>
            </a:r>
            <a:endParaRPr lang="en-US" altLang="zh-CN" dirty="0" smtClean="0">
              <a:solidFill>
                <a:srgbClr val="FF0000"/>
              </a:solidFill>
            </a:endParaRPr>
          </a:p>
          <a:p>
            <a:r>
              <a:rPr lang="en-US" altLang="zh-CN" dirty="0" smtClean="0">
                <a:solidFill>
                  <a:srgbClr val="FF0000"/>
                </a:solidFill>
              </a:rPr>
              <a:t>5、</a:t>
            </a:r>
            <a:r>
              <a:rPr lang="zh-CN" altLang="en-US" dirty="0" smtClean="0">
                <a:solidFill>
                  <a:srgbClr val="FF0000"/>
                </a:solidFill>
              </a:rPr>
              <a:t>因为没调用派生类的析构函数，所以继承的基类对象</a:t>
            </a:r>
            <a:r>
              <a:rPr lang="en-US" altLang="zh-CN" dirty="0" err="1" smtClean="0">
                <a:solidFill>
                  <a:srgbClr val="FF0000"/>
                </a:solidFill>
              </a:rPr>
              <a:t>m_cbase</a:t>
            </a:r>
            <a:r>
              <a:rPr lang="zh-CN" altLang="en-US" dirty="0" smtClean="0">
                <a:solidFill>
                  <a:srgbClr val="FF0000"/>
                </a:solidFill>
              </a:rPr>
              <a:t>没有析构，所以内存没回收</a:t>
            </a:r>
            <a:endParaRPr lang="en-US" altLang="zh-CN" dirty="0" smtClean="0">
              <a:solidFill>
                <a:srgbClr val="FF0000"/>
              </a:solidFill>
            </a:endParaRPr>
          </a:p>
        </p:txBody>
      </p:sp>
      <p:pic>
        <p:nvPicPr>
          <p:cNvPr id="7171" name="Picture 3"/>
          <p:cNvPicPr>
            <a:picLocks noChangeAspect="1" noChangeArrowheads="1"/>
          </p:cNvPicPr>
          <p:nvPr/>
        </p:nvPicPr>
        <p:blipFill>
          <a:blip r:embed="rId2"/>
          <a:srcRect/>
          <a:stretch>
            <a:fillRect/>
          </a:stretch>
        </p:blipFill>
        <p:spPr bwMode="auto">
          <a:xfrm>
            <a:off x="357158" y="1714488"/>
            <a:ext cx="4000528" cy="484536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928694"/>
          </a:xfrm>
        </p:spPr>
        <p:txBody>
          <a:bodyPr/>
          <a:lstStyle/>
          <a:p>
            <a:pPr>
              <a:lnSpc>
                <a:spcPts val="2880"/>
              </a:lnSpc>
              <a:spcBef>
                <a:spcPts val="0"/>
              </a:spcBef>
            </a:pPr>
            <a:r>
              <a:rPr lang="zh-CN" altLang="en-US" sz="2000" dirty="0" smtClean="0">
                <a:latin typeface="+mn-ea"/>
                <a:cs typeface="Times New Roman" pitchFamily="18" charset="0"/>
              </a:rPr>
              <a:t>析构函数设置为虚函数的必要性</a:t>
            </a:r>
            <a:endParaRPr lang="en-US" altLang="zh-CN" sz="20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虚函数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23</a:t>
            </a:fld>
            <a:endParaRPr lang="zh-CN" altLang="en-US" dirty="0"/>
          </a:p>
        </p:txBody>
      </p:sp>
      <p:sp>
        <p:nvSpPr>
          <p:cNvPr id="7" name="矩形 6"/>
          <p:cNvSpPr/>
          <p:nvPr/>
        </p:nvSpPr>
        <p:spPr>
          <a:xfrm>
            <a:off x="4857752" y="2714620"/>
            <a:ext cx="3857652" cy="2031325"/>
          </a:xfrm>
          <a:prstGeom prst="rect">
            <a:avLst/>
          </a:prstGeom>
        </p:spPr>
        <p:txBody>
          <a:bodyPr wrap="square">
            <a:spAutoFit/>
          </a:bodyPr>
          <a:lstStyle/>
          <a:p>
            <a:r>
              <a:rPr lang="zh-CN" altLang="en-US" dirty="0" smtClean="0">
                <a:solidFill>
                  <a:srgbClr val="FF0000"/>
                </a:solidFill>
              </a:rPr>
              <a:t>因为析构函数标记为虚函数，执行迟后联编</a:t>
            </a:r>
            <a:endParaRPr lang="en-US" altLang="zh-CN" dirty="0" smtClean="0">
              <a:solidFill>
                <a:srgbClr val="FF0000"/>
              </a:solidFill>
            </a:endParaRPr>
          </a:p>
          <a:p>
            <a:r>
              <a:rPr lang="zh-CN" altLang="en-US" dirty="0" smtClean="0">
                <a:solidFill>
                  <a:srgbClr val="FF0000"/>
                </a:solidFill>
              </a:rPr>
              <a:t>当删除基类对象指针时，识别出该指针已经是派生类对象，所以执行派生类析构函数，回收派生类的动态空间</a:t>
            </a:r>
            <a:endParaRPr lang="en-US" altLang="zh-CN" dirty="0" smtClean="0">
              <a:solidFill>
                <a:srgbClr val="FF0000"/>
              </a:solidFill>
            </a:endParaRPr>
          </a:p>
          <a:p>
            <a:r>
              <a:rPr lang="zh-CN" altLang="en-US" dirty="0" smtClean="0">
                <a:solidFill>
                  <a:srgbClr val="FF0000"/>
                </a:solidFill>
              </a:rPr>
              <a:t>然后根据继承机制，再调用基类析构函数，再回收基类的动态空间</a:t>
            </a:r>
            <a:endParaRPr lang="zh-CN" altLang="en-US" dirty="0">
              <a:solidFill>
                <a:srgbClr val="FF0000"/>
              </a:solidFill>
            </a:endParaRPr>
          </a:p>
        </p:txBody>
      </p:sp>
      <p:pic>
        <p:nvPicPr>
          <p:cNvPr id="6146" name="Picture 2"/>
          <p:cNvPicPr>
            <a:picLocks noChangeAspect="1" noChangeArrowheads="1"/>
          </p:cNvPicPr>
          <p:nvPr/>
        </p:nvPicPr>
        <p:blipFill>
          <a:blip r:embed="rId2"/>
          <a:srcRect/>
          <a:stretch>
            <a:fillRect/>
          </a:stretch>
        </p:blipFill>
        <p:spPr bwMode="auto">
          <a:xfrm>
            <a:off x="214282" y="1785926"/>
            <a:ext cx="4143404" cy="46833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928694"/>
          </a:xfrm>
        </p:spPr>
        <p:txBody>
          <a:bodyPr/>
          <a:lstStyle/>
          <a:p>
            <a:pPr>
              <a:lnSpc>
                <a:spcPts val="2880"/>
              </a:lnSpc>
              <a:spcBef>
                <a:spcPts val="0"/>
              </a:spcBef>
            </a:pPr>
            <a:r>
              <a:rPr lang="zh-CN" altLang="en-US" sz="2000" dirty="0" smtClean="0">
                <a:latin typeface="+mn-ea"/>
                <a:cs typeface="Times New Roman" pitchFamily="18" charset="0"/>
              </a:rPr>
              <a:t>析构函数设置为虚函数的必要性</a:t>
            </a:r>
            <a:endParaRPr lang="en-US" altLang="zh-CN" sz="20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虚函数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24</a:t>
            </a:fld>
            <a:endParaRPr lang="zh-CN" altLang="en-US" dirty="0"/>
          </a:p>
        </p:txBody>
      </p:sp>
      <p:sp>
        <p:nvSpPr>
          <p:cNvPr id="7" name="矩形 6"/>
          <p:cNvSpPr/>
          <p:nvPr/>
        </p:nvSpPr>
        <p:spPr>
          <a:xfrm>
            <a:off x="4857752" y="2857496"/>
            <a:ext cx="3857652" cy="2308324"/>
          </a:xfrm>
          <a:prstGeom prst="rect">
            <a:avLst/>
          </a:prstGeom>
        </p:spPr>
        <p:txBody>
          <a:bodyPr wrap="square">
            <a:spAutoFit/>
          </a:bodyPr>
          <a:lstStyle/>
          <a:p>
            <a:r>
              <a:rPr lang="en-US" altLang="zh-CN" dirty="0" smtClean="0">
                <a:solidFill>
                  <a:srgbClr val="FF0000"/>
                </a:solidFill>
              </a:rPr>
              <a:t>1、</a:t>
            </a:r>
            <a:r>
              <a:rPr lang="zh-CN" altLang="en-US" dirty="0" smtClean="0">
                <a:solidFill>
                  <a:srgbClr val="FF0000"/>
                </a:solidFill>
              </a:rPr>
              <a:t>因为析构函数标记为虚函数，执行迟后联编</a:t>
            </a:r>
            <a:endParaRPr lang="en-US" altLang="zh-CN" dirty="0" smtClean="0">
              <a:solidFill>
                <a:srgbClr val="FF0000"/>
              </a:solidFill>
            </a:endParaRPr>
          </a:p>
          <a:p>
            <a:r>
              <a:rPr lang="en-US" altLang="zh-CN" dirty="0" smtClean="0">
                <a:solidFill>
                  <a:srgbClr val="FF0000"/>
                </a:solidFill>
              </a:rPr>
              <a:t>2、</a:t>
            </a:r>
            <a:r>
              <a:rPr lang="zh-CN" altLang="en-US" dirty="0" smtClean="0">
                <a:solidFill>
                  <a:srgbClr val="FF0000"/>
                </a:solidFill>
              </a:rPr>
              <a:t>当删除基类对象指针时，识别出该指针已经是派生类对象，所以执行派生类析构函数</a:t>
            </a:r>
            <a:endParaRPr lang="en-US" altLang="zh-CN" dirty="0" smtClean="0">
              <a:solidFill>
                <a:srgbClr val="FF0000"/>
              </a:solidFill>
            </a:endParaRPr>
          </a:p>
          <a:p>
            <a:r>
              <a:rPr lang="en-US" altLang="zh-CN" dirty="0" smtClean="0">
                <a:solidFill>
                  <a:srgbClr val="FF0000"/>
                </a:solidFill>
              </a:rPr>
              <a:t>3、</a:t>
            </a:r>
            <a:r>
              <a:rPr lang="zh-CN" altLang="en-US" dirty="0" smtClean="0">
                <a:solidFill>
                  <a:srgbClr val="FF0000"/>
                </a:solidFill>
              </a:rPr>
              <a:t>派生类析构函数会析构派生类数据成员，调用类成员的析构函数，回收态空间</a:t>
            </a:r>
            <a:endParaRPr lang="zh-CN" altLang="en-US" dirty="0">
              <a:solidFill>
                <a:srgbClr val="FF0000"/>
              </a:solidFill>
            </a:endParaRPr>
          </a:p>
        </p:txBody>
      </p:sp>
      <p:pic>
        <p:nvPicPr>
          <p:cNvPr id="8194" name="Picture 2"/>
          <p:cNvPicPr>
            <a:picLocks noChangeAspect="1" noChangeArrowheads="1"/>
          </p:cNvPicPr>
          <p:nvPr/>
        </p:nvPicPr>
        <p:blipFill>
          <a:blip r:embed="rId2"/>
          <a:srcRect/>
          <a:stretch>
            <a:fillRect/>
          </a:stretch>
        </p:blipFill>
        <p:spPr bwMode="auto">
          <a:xfrm>
            <a:off x="214282" y="1928802"/>
            <a:ext cx="4019069" cy="47149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1143008"/>
          </a:xfrm>
        </p:spPr>
        <p:txBody>
          <a:bodyPr/>
          <a:lstStyle/>
          <a:p>
            <a:pPr>
              <a:lnSpc>
                <a:spcPts val="2880"/>
              </a:lnSpc>
              <a:spcBef>
                <a:spcPts val="0"/>
              </a:spcBef>
            </a:pPr>
            <a:r>
              <a:rPr lang="zh-CN" altLang="en-US" sz="2000" dirty="0" smtClean="0">
                <a:latin typeface="+mn-ea"/>
                <a:cs typeface="Times New Roman" pitchFamily="18" charset="0"/>
              </a:rPr>
              <a:t>在继承中，静态和友元对派生类是无影响的</a:t>
            </a:r>
            <a:endParaRPr lang="en-US" altLang="zh-CN" sz="2000" dirty="0" smtClean="0">
              <a:latin typeface="+mn-ea"/>
              <a:cs typeface="Times New Roman" pitchFamily="18" charset="0"/>
            </a:endParaRPr>
          </a:p>
          <a:p>
            <a:pPr lvl="1">
              <a:lnSpc>
                <a:spcPts val="2880"/>
              </a:lnSpc>
              <a:spcBef>
                <a:spcPts val="0"/>
              </a:spcBef>
            </a:pPr>
            <a:r>
              <a:rPr lang="zh-CN" altLang="en-US" sz="1600" dirty="0" smtClean="0">
                <a:solidFill>
                  <a:srgbClr val="FF0000"/>
                </a:solidFill>
                <a:latin typeface="+mn-ea"/>
                <a:cs typeface="Times New Roman" pitchFamily="18" charset="0"/>
              </a:rPr>
              <a:t>友元可以访问派生类，只能访问基类的属性</a:t>
            </a:r>
            <a:endParaRPr lang="en-US" altLang="zh-CN" sz="1600" dirty="0" smtClean="0">
              <a:solidFill>
                <a:srgbClr val="FF0000"/>
              </a:solidFill>
              <a:latin typeface="+mn-ea"/>
              <a:cs typeface="Times New Roman" pitchFamily="18" charset="0"/>
            </a:endParaRPr>
          </a:p>
          <a:p>
            <a:pPr lvl="1">
              <a:lnSpc>
                <a:spcPts val="2880"/>
              </a:lnSpc>
              <a:spcBef>
                <a:spcPts val="0"/>
              </a:spcBef>
            </a:pPr>
            <a:r>
              <a:rPr lang="zh-CN" altLang="en-US" sz="1600" dirty="0" smtClean="0">
                <a:latin typeface="+mn-ea"/>
                <a:cs typeface="Times New Roman" pitchFamily="18" charset="0"/>
              </a:rPr>
              <a:t>派生类在静态成员访问中，当做基类对象处理</a:t>
            </a:r>
            <a:endParaRPr lang="en-US" altLang="zh-CN" sz="2000" b="1" dirty="0" smtClean="0">
              <a:solidFill>
                <a:srgbClr val="000000"/>
              </a:solidFill>
              <a:latin typeface="楷体" pitchFamily="49" charset="-122"/>
              <a:ea typeface="楷体" pitchFamily="49" charset="-122"/>
            </a:endParaRPr>
          </a:p>
          <a:p>
            <a:pPr>
              <a:lnSpc>
                <a:spcPts val="2880"/>
              </a:lnSpc>
              <a:spcBef>
                <a:spcPts val="0"/>
              </a:spcBef>
            </a:pPr>
            <a:r>
              <a:rPr lang="zh-CN" altLang="en-US" sz="2000" dirty="0" smtClean="0">
                <a:latin typeface="+mn-ea"/>
                <a:cs typeface="Times New Roman" pitchFamily="18" charset="0"/>
              </a:rPr>
              <a:t>示例，有电视</a:t>
            </a:r>
            <a:r>
              <a:rPr lang="en-US" altLang="zh-CN" sz="2000" dirty="0" smtClean="0">
                <a:latin typeface="+mn-ea"/>
                <a:cs typeface="Times New Roman" pitchFamily="18" charset="0"/>
              </a:rPr>
              <a:t>TV</a:t>
            </a:r>
            <a:r>
              <a:rPr lang="zh-CN" altLang="en-US" sz="2000" dirty="0" smtClean="0">
                <a:latin typeface="+mn-ea"/>
                <a:cs typeface="Times New Roman" pitchFamily="18" charset="0"/>
              </a:rPr>
              <a:t>类，派生一个平板电视类，增加了一个平板尺寸的属性</a:t>
            </a:r>
            <a:endParaRPr lang="en-US" altLang="zh-CN" sz="2000" dirty="0" smtClean="0">
              <a:latin typeface="+mn-ea"/>
              <a:cs typeface="Times New Roman" pitchFamily="18" charset="0"/>
            </a:endParaRPr>
          </a:p>
          <a:p>
            <a:pPr>
              <a:lnSpc>
                <a:spcPts val="2880"/>
              </a:lnSpc>
              <a:spcBef>
                <a:spcPts val="0"/>
              </a:spcBef>
              <a:buNone/>
            </a:pPr>
            <a:endParaRPr lang="zh-CN" altLang="en-US" sz="2000" dirty="0" smtClean="0">
              <a:latin typeface="+mn-ea"/>
              <a:cs typeface="Times New Roman" pitchFamily="18" charset="0"/>
            </a:endParaRPr>
          </a:p>
          <a:p>
            <a:pPr>
              <a:lnSpc>
                <a:spcPts val="2880"/>
              </a:lnSpc>
              <a:spcBef>
                <a:spcPts val="0"/>
              </a:spcBef>
              <a:buNone/>
            </a:pPr>
            <a:endParaRPr lang="zh-CN" altLang="en-US" sz="20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继承与静态</a:t>
            </a:r>
            <a:r>
              <a:rPr lang="en-US" altLang="zh-CN" sz="3600" dirty="0" smtClean="0"/>
              <a:t>+</a:t>
            </a:r>
            <a:r>
              <a:rPr lang="zh-CN" altLang="en-US" sz="3600" dirty="0" smtClean="0"/>
              <a:t>友元</a:t>
            </a:r>
            <a:r>
              <a:rPr lang="zh-CN" altLang="en-US" sz="3600" dirty="0" smtClean="0">
                <a:solidFill>
                  <a:srgbClr val="FF0000"/>
                </a:solidFill>
              </a:rPr>
              <a:t>（自学）</a:t>
            </a:r>
            <a:endParaRPr lang="zh-CN" altLang="en-US" sz="3600" dirty="0">
              <a:solidFill>
                <a:srgbClr val="FF0000"/>
              </a:solidFill>
            </a:endParaRP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25</a:t>
            </a:fld>
            <a:endParaRPr lang="zh-CN" altLang="en-US" dirty="0"/>
          </a:p>
        </p:txBody>
      </p:sp>
      <p:pic>
        <p:nvPicPr>
          <p:cNvPr id="5123" name="Picture 3"/>
          <p:cNvPicPr>
            <a:picLocks noChangeAspect="1" noChangeArrowheads="1"/>
          </p:cNvPicPr>
          <p:nvPr/>
        </p:nvPicPr>
        <p:blipFill>
          <a:blip r:embed="rId2"/>
          <a:srcRect/>
          <a:stretch>
            <a:fillRect/>
          </a:stretch>
        </p:blipFill>
        <p:spPr bwMode="auto">
          <a:xfrm>
            <a:off x="2428860" y="2714620"/>
            <a:ext cx="4343400" cy="3981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1143008"/>
          </a:xfrm>
        </p:spPr>
        <p:txBody>
          <a:bodyPr/>
          <a:lstStyle/>
          <a:p>
            <a:pPr>
              <a:lnSpc>
                <a:spcPts val="2880"/>
              </a:lnSpc>
              <a:spcBef>
                <a:spcPts val="0"/>
              </a:spcBef>
            </a:pPr>
            <a:r>
              <a:rPr lang="zh-CN" altLang="en-US" sz="2000" dirty="0" smtClean="0">
                <a:latin typeface="+mn-ea"/>
                <a:cs typeface="Times New Roman" pitchFamily="18" charset="0"/>
              </a:rPr>
              <a:t>示例，想把友元函数修改，增加对平板尺寸的识别</a:t>
            </a:r>
            <a:endParaRPr lang="en-US" altLang="zh-CN" sz="2000" dirty="0" smtClean="0">
              <a:latin typeface="+mn-ea"/>
              <a:cs typeface="Times New Roman" pitchFamily="18" charset="0"/>
            </a:endParaRPr>
          </a:p>
          <a:p>
            <a:pPr lvl="1">
              <a:lnSpc>
                <a:spcPts val="2880"/>
              </a:lnSpc>
              <a:spcBef>
                <a:spcPts val="0"/>
              </a:spcBef>
            </a:pPr>
            <a:r>
              <a:rPr lang="zh-CN" altLang="en-US" sz="1600" dirty="0" smtClean="0">
                <a:solidFill>
                  <a:srgbClr val="FF0000"/>
                </a:solidFill>
                <a:latin typeface="+mn-ea"/>
                <a:cs typeface="Times New Roman" pitchFamily="18" charset="0"/>
              </a:rPr>
              <a:t>派生类在静态成员访问中，当做基类对象处理</a:t>
            </a:r>
            <a:endParaRPr lang="en-US" altLang="zh-CN" b="1" dirty="0" smtClean="0">
              <a:solidFill>
                <a:srgbClr val="FF0000"/>
              </a:solidFill>
              <a:latin typeface="楷体" pitchFamily="49" charset="-122"/>
              <a:ea typeface="楷体" pitchFamily="49" charset="-122"/>
            </a:endParaRPr>
          </a:p>
          <a:p>
            <a:pPr>
              <a:lnSpc>
                <a:spcPts val="2880"/>
              </a:lnSpc>
              <a:spcBef>
                <a:spcPts val="0"/>
              </a:spcBef>
            </a:pPr>
            <a:endParaRPr lang="zh-CN" altLang="en-US" sz="20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继承与静态</a:t>
            </a:r>
            <a:r>
              <a:rPr lang="en-US" altLang="zh-CN" sz="3600" dirty="0" smtClean="0"/>
              <a:t>+</a:t>
            </a:r>
            <a:r>
              <a:rPr lang="zh-CN" altLang="en-US" sz="3600" dirty="0" smtClean="0"/>
              <a:t>友元</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26</a:t>
            </a:fld>
            <a:endParaRPr lang="zh-CN" altLang="en-US" dirty="0"/>
          </a:p>
        </p:txBody>
      </p:sp>
      <p:pic>
        <p:nvPicPr>
          <p:cNvPr id="5123" name="Picture 3"/>
          <p:cNvPicPr>
            <a:picLocks noChangeAspect="1" noChangeArrowheads="1"/>
          </p:cNvPicPr>
          <p:nvPr/>
        </p:nvPicPr>
        <p:blipFill>
          <a:blip r:embed="rId2"/>
          <a:srcRect/>
          <a:stretch>
            <a:fillRect/>
          </a:stretch>
        </p:blipFill>
        <p:spPr bwMode="auto">
          <a:xfrm>
            <a:off x="0" y="2214554"/>
            <a:ext cx="4343400" cy="3981450"/>
          </a:xfrm>
          <a:prstGeom prst="rect">
            <a:avLst/>
          </a:prstGeom>
          <a:noFill/>
          <a:ln w="9525">
            <a:noFill/>
            <a:miter lim="800000"/>
            <a:headEnd/>
            <a:tailEnd/>
          </a:ln>
          <a:effectLst/>
        </p:spPr>
      </p:pic>
      <p:pic>
        <p:nvPicPr>
          <p:cNvPr id="5124" name="Picture 4"/>
          <p:cNvPicPr>
            <a:picLocks noChangeAspect="1" noChangeArrowheads="1"/>
          </p:cNvPicPr>
          <p:nvPr/>
        </p:nvPicPr>
        <p:blipFill>
          <a:blip r:embed="rId3"/>
          <a:srcRect/>
          <a:stretch>
            <a:fillRect/>
          </a:stretch>
        </p:blipFill>
        <p:spPr bwMode="auto">
          <a:xfrm>
            <a:off x="4643438" y="2071678"/>
            <a:ext cx="4248150" cy="2190750"/>
          </a:xfrm>
          <a:prstGeom prst="rect">
            <a:avLst/>
          </a:prstGeom>
          <a:noFill/>
          <a:ln w="9525">
            <a:noFill/>
            <a:miter lim="800000"/>
            <a:headEnd/>
            <a:tailEnd/>
          </a:ln>
          <a:effectLst/>
        </p:spPr>
      </p:pic>
      <p:pic>
        <p:nvPicPr>
          <p:cNvPr id="5125" name="Picture 5"/>
          <p:cNvPicPr>
            <a:picLocks noChangeAspect="1" noChangeArrowheads="1"/>
          </p:cNvPicPr>
          <p:nvPr/>
        </p:nvPicPr>
        <p:blipFill>
          <a:blip r:embed="rId4"/>
          <a:srcRect/>
          <a:stretch>
            <a:fillRect/>
          </a:stretch>
        </p:blipFill>
        <p:spPr bwMode="auto">
          <a:xfrm>
            <a:off x="4929190" y="4357694"/>
            <a:ext cx="3810000" cy="2047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857784"/>
          </a:xfrm>
        </p:spPr>
        <p:txBody>
          <a:bodyPr/>
          <a:lstStyle/>
          <a:p>
            <a:pPr>
              <a:lnSpc>
                <a:spcPts val="2880"/>
              </a:lnSpc>
              <a:spcBef>
                <a:spcPts val="0"/>
              </a:spcBef>
            </a:pPr>
            <a:r>
              <a:rPr lang="zh-CN" altLang="en-US" sz="1800" dirty="0" smtClean="0"/>
              <a:t>继承：为了应对新的用户需求，提出使用基类来定义派生类的方法。</a:t>
            </a:r>
            <a:endParaRPr lang="en-US" altLang="zh-CN" sz="1800" dirty="0" smtClean="0"/>
          </a:p>
          <a:p>
            <a:pPr lvl="1">
              <a:lnSpc>
                <a:spcPts val="2880"/>
              </a:lnSpc>
              <a:spcBef>
                <a:spcPts val="0"/>
              </a:spcBef>
            </a:pPr>
            <a:r>
              <a:rPr lang="zh-CN" altLang="en-US" sz="1600" dirty="0" smtClean="0"/>
              <a:t>继承的语法</a:t>
            </a:r>
            <a:endParaRPr lang="en-US" altLang="zh-CN" sz="1600" dirty="0" smtClean="0"/>
          </a:p>
          <a:p>
            <a:pPr lvl="1">
              <a:lnSpc>
                <a:spcPts val="2880"/>
              </a:lnSpc>
              <a:spcBef>
                <a:spcPts val="0"/>
              </a:spcBef>
            </a:pPr>
            <a:r>
              <a:rPr lang="zh-CN" altLang="en-US" sz="1600" dirty="0" smtClean="0"/>
              <a:t>派生类成员：基类所有成员</a:t>
            </a:r>
            <a:r>
              <a:rPr lang="en-US" altLang="zh-CN" sz="1600" dirty="0" smtClean="0"/>
              <a:t>+</a:t>
            </a:r>
            <a:r>
              <a:rPr lang="zh-CN" altLang="en-US" sz="1600" dirty="0" smtClean="0"/>
              <a:t>自身新增成员</a:t>
            </a:r>
            <a:endParaRPr lang="en-US" altLang="zh-CN" sz="1600" dirty="0" smtClean="0"/>
          </a:p>
          <a:p>
            <a:pPr lvl="1">
              <a:lnSpc>
                <a:spcPts val="2880"/>
              </a:lnSpc>
              <a:spcBef>
                <a:spcPts val="0"/>
              </a:spcBef>
            </a:pPr>
            <a:r>
              <a:rPr lang="zh-CN" altLang="en-US" sz="1600" dirty="0" smtClean="0"/>
              <a:t>当派生类的成员函数和基类成员函数同名，会调用派生类函数。</a:t>
            </a:r>
            <a:endParaRPr lang="en-US" altLang="zh-CN" sz="1600" dirty="0" smtClean="0"/>
          </a:p>
          <a:p>
            <a:pPr>
              <a:lnSpc>
                <a:spcPts val="2880"/>
              </a:lnSpc>
              <a:spcBef>
                <a:spcPts val="0"/>
              </a:spcBef>
            </a:pPr>
            <a:r>
              <a:rPr lang="zh-CN" altLang="en-US" sz="1800" dirty="0" smtClean="0"/>
              <a:t>三种继承方式：公有继承、保护继承、私有继承</a:t>
            </a:r>
            <a:endParaRPr lang="en-US" altLang="zh-CN" sz="1600" dirty="0" smtClean="0"/>
          </a:p>
          <a:p>
            <a:pPr lvl="1">
              <a:lnSpc>
                <a:spcPts val="2880"/>
              </a:lnSpc>
              <a:spcBef>
                <a:spcPts val="0"/>
              </a:spcBef>
            </a:pPr>
            <a:r>
              <a:rPr lang="zh-CN" altLang="en-US" sz="1600" dirty="0" smtClean="0"/>
              <a:t>继承的基类成员访问受到基类的访问控制和继承方式的影响</a:t>
            </a:r>
            <a:endParaRPr lang="en-US" altLang="zh-CN" sz="1600" dirty="0" smtClean="0"/>
          </a:p>
          <a:p>
            <a:pPr lvl="1">
              <a:lnSpc>
                <a:spcPts val="2880"/>
              </a:lnSpc>
              <a:spcBef>
                <a:spcPts val="0"/>
              </a:spcBef>
            </a:pPr>
            <a:r>
              <a:rPr lang="zh-CN" altLang="en-US" sz="1600" dirty="0" smtClean="0"/>
              <a:t>基类要向派生类开放数据访问，可以将基类成员访问控制设成</a:t>
            </a:r>
            <a:r>
              <a:rPr lang="en-US" altLang="zh-CN" sz="1600" dirty="0" smtClean="0"/>
              <a:t>protected</a:t>
            </a:r>
          </a:p>
          <a:p>
            <a:pPr>
              <a:lnSpc>
                <a:spcPts val="2880"/>
              </a:lnSpc>
              <a:spcBef>
                <a:spcPts val="0"/>
              </a:spcBef>
            </a:pPr>
            <a:r>
              <a:rPr lang="zh-CN" altLang="en-US" sz="1800" dirty="0" smtClean="0"/>
              <a:t>继承的构造函数</a:t>
            </a:r>
            <a:endParaRPr lang="en-US" altLang="zh-CN" sz="1800" dirty="0" smtClean="0"/>
          </a:p>
          <a:p>
            <a:pPr lvl="1">
              <a:lnSpc>
                <a:spcPts val="2880"/>
              </a:lnSpc>
              <a:spcBef>
                <a:spcPts val="0"/>
              </a:spcBef>
            </a:pPr>
            <a:r>
              <a:rPr lang="zh-CN" altLang="en-US" sz="1600" dirty="0" smtClean="0"/>
              <a:t>派生类将调用自动调用基类的构造和析构函数</a:t>
            </a:r>
            <a:endParaRPr lang="en-US" altLang="zh-CN" sz="1600" dirty="0" smtClean="0"/>
          </a:p>
          <a:p>
            <a:pPr lvl="1">
              <a:lnSpc>
                <a:spcPts val="2880"/>
              </a:lnSpc>
              <a:spcBef>
                <a:spcPts val="0"/>
              </a:spcBef>
            </a:pPr>
            <a:r>
              <a:rPr lang="zh-CN" altLang="en-US" sz="1600" dirty="0" smtClean="0"/>
              <a:t>基类无参构造</a:t>
            </a:r>
            <a:r>
              <a:rPr lang="en-US" altLang="zh-CN" sz="1600" dirty="0" smtClean="0"/>
              <a:t>+</a:t>
            </a:r>
            <a:r>
              <a:rPr lang="zh-CN" altLang="en-US" sz="1600" dirty="0" smtClean="0"/>
              <a:t>派生类无参构造</a:t>
            </a:r>
            <a:endParaRPr lang="en-US" altLang="zh-CN" sz="1600" dirty="0" smtClean="0"/>
          </a:p>
          <a:p>
            <a:pPr lvl="1">
              <a:lnSpc>
                <a:spcPts val="2880"/>
              </a:lnSpc>
              <a:spcBef>
                <a:spcPts val="0"/>
              </a:spcBef>
            </a:pPr>
            <a:r>
              <a:rPr lang="zh-CN" altLang="en-US" sz="1600" b="1" dirty="0" smtClean="0">
                <a:solidFill>
                  <a:srgbClr val="FF0000"/>
                </a:solidFill>
              </a:rPr>
              <a:t>基类有参构造，派生类一定要有参构造，并传递参数给基类构造</a:t>
            </a:r>
            <a:endParaRPr lang="en-US" altLang="zh-CN" sz="2400" b="1" dirty="0" smtClean="0">
              <a:solidFill>
                <a:srgbClr val="FF0000"/>
              </a:solidFill>
            </a:endParaRPr>
          </a:p>
        </p:txBody>
      </p:sp>
      <p:sp>
        <p:nvSpPr>
          <p:cNvPr id="3" name="标题 2"/>
          <p:cNvSpPr>
            <a:spLocks noGrp="1"/>
          </p:cNvSpPr>
          <p:nvPr>
            <p:ph type="title"/>
          </p:nvPr>
        </p:nvSpPr>
        <p:spPr>
          <a:xfrm>
            <a:off x="457200" y="274638"/>
            <a:ext cx="8229600" cy="868346"/>
          </a:xfrm>
        </p:spPr>
        <p:txBody>
          <a:bodyPr>
            <a:normAutofit/>
          </a:bodyPr>
          <a:lstStyle/>
          <a:p>
            <a:r>
              <a:rPr lang="zh-CN" altLang="en-US" dirty="0" smtClean="0">
                <a:solidFill>
                  <a:srgbClr val="FF0000"/>
                </a:solidFill>
              </a:rPr>
              <a:t>上节复习</a:t>
            </a:r>
            <a:endParaRPr lang="zh-CN" altLang="en-US" sz="4000" dirty="0">
              <a:solidFill>
                <a:srgbClr val="FF0000"/>
              </a:solidFill>
            </a:endParaRP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3</a:t>
            </a:fld>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714356"/>
            <a:ext cx="8286808" cy="857256"/>
          </a:xfrm>
        </p:spPr>
        <p:txBody>
          <a:bodyPr/>
          <a:lstStyle/>
          <a:p>
            <a:r>
              <a:rPr lang="zh-CN" altLang="en-US" sz="1600" dirty="0" smtClean="0"/>
              <a:t>定义一个</a:t>
            </a:r>
            <a:r>
              <a:rPr lang="en-US" altLang="zh-CN" sz="1600" dirty="0" err="1" smtClean="0"/>
              <a:t>CPoint</a:t>
            </a:r>
            <a:r>
              <a:rPr lang="zh-CN" altLang="en-US" sz="1600" dirty="0" smtClean="0"/>
              <a:t>点类，</a:t>
            </a:r>
            <a:r>
              <a:rPr lang="zh-CN" altLang="en-US" sz="1600" dirty="0" smtClean="0"/>
              <a:t>包含</a:t>
            </a:r>
            <a:r>
              <a:rPr lang="en-US" altLang="zh-CN" sz="1600" dirty="0" err="1" smtClean="0"/>
              <a:t>x,y</a:t>
            </a:r>
            <a:r>
              <a:rPr lang="zh-CN" altLang="en-US" sz="1600" dirty="0" smtClean="0"/>
              <a:t>坐标点，圆形</a:t>
            </a:r>
            <a:r>
              <a:rPr lang="zh-CN" altLang="en-US" sz="1600" dirty="0" smtClean="0"/>
              <a:t>类</a:t>
            </a:r>
            <a:r>
              <a:rPr lang="en-US" altLang="zh-CN" sz="1600" dirty="0" err="1" smtClean="0"/>
              <a:t>Ccircle</a:t>
            </a:r>
            <a:r>
              <a:rPr lang="zh-CN" altLang="en-US" sz="1600" dirty="0" smtClean="0"/>
              <a:t>继承</a:t>
            </a:r>
            <a:r>
              <a:rPr lang="en-US" altLang="zh-CN" sz="1600" dirty="0" err="1" smtClean="0"/>
              <a:t>Cpoint</a:t>
            </a:r>
            <a:r>
              <a:rPr lang="zh-CN" altLang="en-US" sz="1600" dirty="0" smtClean="0"/>
              <a:t>，</a:t>
            </a:r>
            <a:r>
              <a:rPr lang="zh-CN" altLang="en-US" sz="1600" dirty="0" smtClean="0"/>
              <a:t>增加半径</a:t>
            </a:r>
            <a:r>
              <a:rPr lang="en-US" altLang="zh-CN" sz="1600" dirty="0" smtClean="0"/>
              <a:t>r</a:t>
            </a:r>
            <a:r>
              <a:rPr lang="zh-CN" altLang="en-US" sz="1600" dirty="0" smtClean="0"/>
              <a:t>和圆面积函数。圆柱体</a:t>
            </a:r>
            <a:r>
              <a:rPr lang="zh-CN" altLang="en-US" sz="1600" dirty="0" smtClean="0"/>
              <a:t>类</a:t>
            </a:r>
            <a:r>
              <a:rPr lang="en-US" altLang="zh-CN" sz="1600" dirty="0" err="1" smtClean="0"/>
              <a:t>Ccylinder</a:t>
            </a:r>
            <a:r>
              <a:rPr lang="zh-CN" altLang="en-US" sz="1600" dirty="0" smtClean="0"/>
              <a:t>继承</a:t>
            </a:r>
            <a:r>
              <a:rPr lang="en-US" altLang="zh-CN" sz="1600" dirty="0" err="1" smtClean="0"/>
              <a:t>Ccircle</a:t>
            </a:r>
            <a:r>
              <a:rPr lang="zh-CN" altLang="en-US" sz="1600" dirty="0" smtClean="0"/>
              <a:t>，增加</a:t>
            </a:r>
            <a:r>
              <a:rPr lang="zh-CN" altLang="en-US" sz="1600" dirty="0" smtClean="0"/>
              <a:t>高度</a:t>
            </a:r>
            <a:r>
              <a:rPr lang="en-US" altLang="zh-CN" sz="1600" dirty="0" smtClean="0"/>
              <a:t>h</a:t>
            </a:r>
            <a:r>
              <a:rPr lang="zh-CN" altLang="en-US" sz="1600" dirty="0" smtClean="0"/>
              <a:t>和计算体积函数。</a:t>
            </a:r>
            <a:endParaRPr lang="en-US" altLang="zh-CN" sz="1600" dirty="0" smtClean="0"/>
          </a:p>
          <a:p>
            <a:pPr lvl="1"/>
            <a:r>
              <a:rPr lang="zh-CN" altLang="en-US" sz="1400" dirty="0" smtClean="0"/>
              <a:t>程序难点：</a:t>
            </a:r>
            <a:r>
              <a:rPr lang="zh-CN" altLang="en-US" sz="1400" b="1" dirty="0" smtClean="0">
                <a:solidFill>
                  <a:srgbClr val="FF0000"/>
                </a:solidFill>
              </a:rPr>
              <a:t>类继承的构造函数，调用父类、祖父类函数的访问控制设置</a:t>
            </a:r>
            <a:r>
              <a:rPr lang="en-US" altLang="zh-CN" sz="1400" b="1" dirty="0" err="1" smtClean="0">
                <a:solidFill>
                  <a:srgbClr val="FF0000"/>
                </a:solidFill>
              </a:rPr>
              <a:t>protected+public</a:t>
            </a:r>
            <a:endParaRPr lang="en-US" altLang="zh-CN" sz="1400" b="1" dirty="0" smtClean="0">
              <a:solidFill>
                <a:srgbClr val="FF0000"/>
              </a:solidFill>
            </a:endParaRPr>
          </a:p>
          <a:p>
            <a:endParaRPr lang="zh-CN" altLang="en-US" sz="1800" dirty="0" smtClean="0"/>
          </a:p>
          <a:p>
            <a:pPr>
              <a:spcBef>
                <a:spcPts val="0"/>
              </a:spcBef>
              <a:buNone/>
            </a:pPr>
            <a:endParaRPr lang="zh-CN" altLang="en-US" sz="1800" dirty="0" smtClean="0"/>
          </a:p>
          <a:p>
            <a:pPr>
              <a:buNone/>
            </a:pPr>
            <a:endParaRPr lang="zh-CN" altLang="en-US" sz="1800" dirty="0" smtClean="0"/>
          </a:p>
        </p:txBody>
      </p:sp>
      <p:sp>
        <p:nvSpPr>
          <p:cNvPr id="3" name="标题 2"/>
          <p:cNvSpPr>
            <a:spLocks noGrp="1"/>
          </p:cNvSpPr>
          <p:nvPr>
            <p:ph type="title"/>
          </p:nvPr>
        </p:nvSpPr>
        <p:spPr>
          <a:xfrm>
            <a:off x="0" y="-24"/>
            <a:ext cx="8229600" cy="868346"/>
          </a:xfrm>
        </p:spPr>
        <p:txBody>
          <a:bodyPr>
            <a:normAutofit/>
          </a:bodyPr>
          <a:lstStyle/>
          <a:p>
            <a:r>
              <a:rPr lang="zh-CN" altLang="en-US" dirty="0" smtClean="0">
                <a:solidFill>
                  <a:srgbClr val="FF0000"/>
                </a:solidFill>
              </a:rPr>
              <a:t>程序讲解</a:t>
            </a:r>
            <a:endParaRPr lang="zh-CN" altLang="en-US" sz="4000" dirty="0">
              <a:solidFill>
                <a:srgbClr val="FF0000"/>
              </a:solidFill>
            </a:endParaRP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4</a:t>
            </a:fld>
            <a:endParaRPr lang="zh-CN" altLang="en-US" dirty="0"/>
          </a:p>
        </p:txBody>
      </p:sp>
      <p:pic>
        <p:nvPicPr>
          <p:cNvPr id="4" name="Picture 2"/>
          <p:cNvPicPr>
            <a:picLocks noChangeAspect="1" noChangeArrowheads="1"/>
          </p:cNvPicPr>
          <p:nvPr/>
        </p:nvPicPr>
        <p:blipFill>
          <a:blip r:embed="rId2"/>
          <a:srcRect/>
          <a:stretch>
            <a:fillRect/>
          </a:stretch>
        </p:blipFill>
        <p:spPr bwMode="auto">
          <a:xfrm>
            <a:off x="0" y="1643050"/>
            <a:ext cx="4986406" cy="52149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143504" y="1714488"/>
            <a:ext cx="4000496" cy="3916716"/>
          </a:xfrm>
          <a:prstGeom prst="rect">
            <a:avLst/>
          </a:prstGeom>
          <a:noFill/>
          <a:ln w="9525">
            <a:noFill/>
            <a:miter lim="800000"/>
            <a:headEnd/>
            <a:tailEnd/>
          </a:ln>
          <a:effectLst/>
        </p:spPr>
      </p:pic>
      <p:cxnSp>
        <p:nvCxnSpPr>
          <p:cNvPr id="7" name="直接连接符 6"/>
          <p:cNvCxnSpPr/>
          <p:nvPr/>
        </p:nvCxnSpPr>
        <p:spPr>
          <a:xfrm>
            <a:off x="1214414" y="3500438"/>
            <a:ext cx="1285884"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428728" y="5357826"/>
            <a:ext cx="1285884"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357158" y="4000504"/>
            <a:ext cx="3429024" cy="35719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64778" y="5809314"/>
            <a:ext cx="4564412" cy="35719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a:off x="6143636" y="3071810"/>
            <a:ext cx="1714512"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358082" y="3786190"/>
            <a:ext cx="1285884"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929454" y="4286256"/>
            <a:ext cx="1285884"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786578" y="3429000"/>
            <a:ext cx="1285884"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929454" y="4572008"/>
            <a:ext cx="1285884"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7358082" y="5143512"/>
            <a:ext cx="1285884"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714356"/>
            <a:ext cx="8286808" cy="857256"/>
          </a:xfrm>
        </p:spPr>
        <p:txBody>
          <a:bodyPr/>
          <a:lstStyle/>
          <a:p>
            <a:r>
              <a:rPr lang="zh-CN" altLang="en-US" sz="1600" dirty="0" smtClean="0"/>
              <a:t>定义存折</a:t>
            </a:r>
            <a:r>
              <a:rPr lang="zh-CN" altLang="en-US" sz="1600" dirty="0" smtClean="0"/>
              <a:t>类</a:t>
            </a:r>
            <a:r>
              <a:rPr lang="en-US" altLang="zh-CN" sz="1600" dirty="0" err="1" smtClean="0"/>
              <a:t>CAccount</a:t>
            </a:r>
            <a:r>
              <a:rPr lang="zh-CN" altLang="en-US" sz="1600" dirty="0" smtClean="0"/>
              <a:t>，包含帐号</a:t>
            </a:r>
            <a:r>
              <a:rPr lang="zh-CN" altLang="en-US" sz="1600" dirty="0" smtClean="0"/>
              <a:t>、姓名、</a:t>
            </a:r>
            <a:r>
              <a:rPr lang="zh-CN" altLang="en-US" sz="1600" dirty="0" smtClean="0"/>
              <a:t>余额等数据，</a:t>
            </a:r>
            <a:r>
              <a:rPr lang="zh-CN" altLang="en-US" sz="1600" dirty="0" smtClean="0"/>
              <a:t>实现存款、取款、查询操作，取款金额</a:t>
            </a:r>
            <a:r>
              <a:rPr lang="zh-CN" altLang="en-US" sz="1600" dirty="0" smtClean="0"/>
              <a:t>必须不超过余额。存折</a:t>
            </a:r>
            <a:r>
              <a:rPr lang="zh-CN" altLang="en-US" sz="1600" dirty="0" smtClean="0"/>
              <a:t>类</a:t>
            </a:r>
            <a:r>
              <a:rPr lang="zh-CN" altLang="en-US" sz="1600" dirty="0" smtClean="0"/>
              <a:t>派生信用卡</a:t>
            </a:r>
            <a:r>
              <a:rPr lang="zh-CN" altLang="en-US" sz="1600" dirty="0" smtClean="0"/>
              <a:t>类</a:t>
            </a:r>
            <a:r>
              <a:rPr lang="en-US" altLang="zh-CN" sz="1600" dirty="0" err="1" smtClean="0"/>
              <a:t>Ccreditcard</a:t>
            </a:r>
            <a:r>
              <a:rPr lang="zh-CN" altLang="en-US" sz="1600" dirty="0" smtClean="0"/>
              <a:t>，增加透支限额的数据，</a:t>
            </a:r>
            <a:r>
              <a:rPr lang="zh-CN" altLang="en-US" sz="1600" dirty="0" smtClean="0"/>
              <a:t>对取款操作进行修改，允许在限额范围内透支金额</a:t>
            </a:r>
            <a:r>
              <a:rPr lang="zh-CN" altLang="en-US" sz="1600" dirty="0" smtClean="0"/>
              <a:t>。</a:t>
            </a:r>
            <a:endParaRPr lang="en-US" altLang="zh-CN" sz="1600" dirty="0" smtClean="0"/>
          </a:p>
          <a:p>
            <a:pPr lvl="1"/>
            <a:r>
              <a:rPr lang="zh-CN" altLang="en-US" sz="1600" b="1" dirty="0" smtClean="0">
                <a:solidFill>
                  <a:srgbClr val="FF0000"/>
                </a:solidFill>
              </a:rPr>
              <a:t>程序</a:t>
            </a:r>
            <a:r>
              <a:rPr lang="zh-CN" altLang="en-US" sz="1600" b="1" dirty="0" smtClean="0">
                <a:solidFill>
                  <a:srgbClr val="FF0000"/>
                </a:solidFill>
              </a:rPr>
              <a:t>难点：类继承的函数重载</a:t>
            </a:r>
            <a:endParaRPr lang="zh-CN" altLang="en-US" sz="1600" b="1" dirty="0" smtClean="0">
              <a:solidFill>
                <a:srgbClr val="FF0000"/>
              </a:solidFill>
            </a:endParaRPr>
          </a:p>
        </p:txBody>
      </p:sp>
      <p:sp>
        <p:nvSpPr>
          <p:cNvPr id="3" name="标题 2"/>
          <p:cNvSpPr>
            <a:spLocks noGrp="1"/>
          </p:cNvSpPr>
          <p:nvPr>
            <p:ph type="title"/>
          </p:nvPr>
        </p:nvSpPr>
        <p:spPr>
          <a:xfrm>
            <a:off x="0" y="-24"/>
            <a:ext cx="8229600" cy="868346"/>
          </a:xfrm>
        </p:spPr>
        <p:txBody>
          <a:bodyPr>
            <a:normAutofit/>
          </a:bodyPr>
          <a:lstStyle/>
          <a:p>
            <a:r>
              <a:rPr lang="zh-CN" altLang="en-US" dirty="0" smtClean="0">
                <a:solidFill>
                  <a:srgbClr val="FF0000"/>
                </a:solidFill>
              </a:rPr>
              <a:t>程序讲解</a:t>
            </a:r>
            <a:endParaRPr lang="zh-CN" altLang="en-US" sz="4000" dirty="0">
              <a:solidFill>
                <a:srgbClr val="FF0000"/>
              </a:solidFill>
            </a:endParaRP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5</a:t>
            </a:fld>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71406" y="2714620"/>
            <a:ext cx="3352800" cy="1752600"/>
          </a:xfrm>
          <a:prstGeom prst="rect">
            <a:avLst/>
          </a:prstGeom>
          <a:noFill/>
          <a:ln w="9525">
            <a:noFill/>
            <a:miter lim="800000"/>
            <a:headEnd/>
            <a:tailEnd/>
          </a:ln>
          <a:effectLst/>
        </p:spPr>
      </p:pic>
      <p:pic>
        <p:nvPicPr>
          <p:cNvPr id="2053" name="Picture 5"/>
          <p:cNvPicPr>
            <a:picLocks noChangeAspect="1" noChangeArrowheads="1"/>
          </p:cNvPicPr>
          <p:nvPr/>
        </p:nvPicPr>
        <p:blipFill>
          <a:blip r:embed="rId3"/>
          <a:srcRect/>
          <a:stretch>
            <a:fillRect/>
          </a:stretch>
        </p:blipFill>
        <p:spPr bwMode="auto">
          <a:xfrm>
            <a:off x="3428992" y="1785926"/>
            <a:ext cx="4267200" cy="2352675"/>
          </a:xfrm>
          <a:prstGeom prst="rect">
            <a:avLst/>
          </a:prstGeom>
          <a:noFill/>
          <a:ln w="9525">
            <a:noFill/>
            <a:miter lim="800000"/>
            <a:headEnd/>
            <a:tailEnd/>
          </a:ln>
          <a:effectLst/>
        </p:spPr>
      </p:pic>
      <p:pic>
        <p:nvPicPr>
          <p:cNvPr id="2054" name="Picture 6"/>
          <p:cNvPicPr>
            <a:picLocks noChangeAspect="1" noChangeArrowheads="1"/>
          </p:cNvPicPr>
          <p:nvPr/>
        </p:nvPicPr>
        <p:blipFill>
          <a:blip r:embed="rId4"/>
          <a:srcRect/>
          <a:stretch>
            <a:fillRect/>
          </a:stretch>
        </p:blipFill>
        <p:spPr bwMode="auto">
          <a:xfrm>
            <a:off x="0" y="4429132"/>
            <a:ext cx="3714750" cy="2162175"/>
          </a:xfrm>
          <a:prstGeom prst="rect">
            <a:avLst/>
          </a:prstGeom>
          <a:noFill/>
          <a:ln w="9525">
            <a:noFill/>
            <a:miter lim="800000"/>
            <a:headEnd/>
            <a:tailEnd/>
          </a:ln>
          <a:effectLst/>
        </p:spPr>
      </p:pic>
      <p:pic>
        <p:nvPicPr>
          <p:cNvPr id="2055" name="Picture 7"/>
          <p:cNvPicPr>
            <a:picLocks noChangeAspect="1" noChangeArrowheads="1"/>
          </p:cNvPicPr>
          <p:nvPr/>
        </p:nvPicPr>
        <p:blipFill>
          <a:blip r:embed="rId5"/>
          <a:srcRect/>
          <a:stretch>
            <a:fillRect/>
          </a:stretch>
        </p:blipFill>
        <p:spPr bwMode="auto">
          <a:xfrm>
            <a:off x="6286512" y="2684692"/>
            <a:ext cx="2857488" cy="4173308"/>
          </a:xfrm>
          <a:prstGeom prst="rect">
            <a:avLst/>
          </a:prstGeom>
          <a:noFill/>
          <a:ln w="9525">
            <a:noFill/>
            <a:miter lim="800000"/>
            <a:headEnd/>
            <a:tailEnd/>
          </a:ln>
          <a:effectLst/>
        </p:spPr>
      </p:pic>
      <p:cxnSp>
        <p:nvCxnSpPr>
          <p:cNvPr id="9" name="直接连接符 8"/>
          <p:cNvCxnSpPr/>
          <p:nvPr/>
        </p:nvCxnSpPr>
        <p:spPr>
          <a:xfrm>
            <a:off x="3782480" y="3041119"/>
            <a:ext cx="1857388"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8596" y="4143380"/>
            <a:ext cx="1714512"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500826" y="4572008"/>
            <a:ext cx="1714512"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572264" y="6143644"/>
            <a:ext cx="1714512"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714356"/>
            <a:ext cx="8286808" cy="857256"/>
          </a:xfrm>
        </p:spPr>
        <p:txBody>
          <a:bodyPr/>
          <a:lstStyle/>
          <a:p>
            <a:r>
              <a:rPr lang="zh-CN" altLang="en-US" sz="1600" dirty="0" smtClean="0"/>
              <a:t>定义计数器类，</a:t>
            </a:r>
            <a:r>
              <a:rPr lang="zh-CN" altLang="en-US" sz="1600" dirty="0" smtClean="0"/>
              <a:t>包含数据</a:t>
            </a:r>
            <a:r>
              <a:rPr lang="en-US" altLang="zh-CN" sz="1600" dirty="0" smtClean="0"/>
              <a:t>value</a:t>
            </a:r>
            <a:r>
              <a:rPr lang="zh-CN" altLang="en-US" sz="1600" dirty="0" smtClean="0"/>
              <a:t>和函数</a:t>
            </a:r>
            <a:r>
              <a:rPr lang="en-US" altLang="zh-CN" sz="1600" dirty="0" smtClean="0"/>
              <a:t>increment</a:t>
            </a:r>
            <a:r>
              <a:rPr lang="zh-CN" altLang="en-US" sz="1600" dirty="0" smtClean="0"/>
              <a:t>计数加</a:t>
            </a:r>
            <a:r>
              <a:rPr lang="en-US" altLang="zh-CN" sz="1600" dirty="0" smtClean="0"/>
              <a:t>1</a:t>
            </a:r>
            <a:r>
              <a:rPr lang="zh-CN" altLang="en-US" sz="1600" dirty="0" smtClean="0"/>
              <a:t>。循环计算器类继承</a:t>
            </a:r>
            <a:r>
              <a:rPr lang="zh-CN" altLang="en-US" sz="1600" dirty="0" smtClean="0"/>
              <a:t>计数器类，</a:t>
            </a:r>
            <a:r>
              <a:rPr lang="zh-CN" altLang="en-US" sz="1600" dirty="0" smtClean="0"/>
              <a:t>增加数据最小值</a:t>
            </a:r>
            <a:r>
              <a:rPr lang="zh-CN" altLang="en-US" sz="1600" dirty="0" smtClean="0"/>
              <a:t>和最大值</a:t>
            </a:r>
            <a:r>
              <a:rPr lang="zh-CN" altLang="en-US" sz="1600" dirty="0" smtClean="0"/>
              <a:t>；重载函数</a:t>
            </a:r>
            <a:r>
              <a:rPr lang="en-US" altLang="zh-CN" sz="1600" dirty="0" smtClean="0"/>
              <a:t>increment</a:t>
            </a:r>
            <a:r>
              <a:rPr lang="zh-CN" altLang="en-US" sz="1600" dirty="0" smtClean="0"/>
              <a:t>，使得</a:t>
            </a:r>
            <a:r>
              <a:rPr lang="en-US" altLang="zh-CN" sz="1600" dirty="0" smtClean="0"/>
              <a:t>value</a:t>
            </a:r>
            <a:r>
              <a:rPr lang="zh-CN" altLang="en-US" sz="1600" dirty="0" smtClean="0"/>
              <a:t>在最小最大区间</a:t>
            </a:r>
            <a:r>
              <a:rPr lang="zh-CN" altLang="en-US" sz="1600" dirty="0" smtClean="0"/>
              <a:t>内循环</a:t>
            </a:r>
            <a:r>
              <a:rPr lang="en-US" altLang="zh-CN" sz="1600" dirty="0" smtClean="0"/>
              <a:t>+1</a:t>
            </a:r>
            <a:r>
              <a:rPr lang="zh-CN" altLang="en-US" sz="1600" dirty="0" smtClean="0"/>
              <a:t>。定义时钟类，数据成员是私有循环计数器对象小时</a:t>
            </a:r>
            <a:r>
              <a:rPr lang="en-US" altLang="zh-CN" sz="1600" dirty="0" smtClean="0"/>
              <a:t>hour</a:t>
            </a:r>
            <a:r>
              <a:rPr lang="zh-CN" altLang="en-US" sz="1600" dirty="0" smtClean="0"/>
              <a:t>、分钟</a:t>
            </a:r>
            <a:r>
              <a:rPr lang="en-US" altLang="zh-CN" sz="1600" dirty="0" smtClean="0"/>
              <a:t>minute</a:t>
            </a:r>
            <a:r>
              <a:rPr lang="zh-CN" altLang="en-US" sz="1600" dirty="0" smtClean="0"/>
              <a:t>、秒</a:t>
            </a:r>
            <a:r>
              <a:rPr lang="en-US" altLang="zh-CN" sz="1600" dirty="0" smtClean="0"/>
              <a:t>second</a:t>
            </a:r>
            <a:r>
              <a:rPr lang="zh-CN" altLang="en-US" sz="1600" dirty="0" smtClean="0"/>
              <a:t>，函数</a:t>
            </a:r>
            <a:r>
              <a:rPr lang="en-US" altLang="zh-CN" sz="1600" dirty="0" smtClean="0"/>
              <a:t>time(</a:t>
            </a:r>
            <a:r>
              <a:rPr lang="en-US" altLang="zh-CN" sz="1600" dirty="0" err="1" smtClean="0"/>
              <a:t>int</a:t>
            </a:r>
            <a:r>
              <a:rPr lang="en-US" altLang="zh-CN" sz="1600" dirty="0" smtClean="0"/>
              <a:t> s)</a:t>
            </a:r>
            <a:r>
              <a:rPr lang="zh-CN" altLang="en-US" sz="1600" dirty="0" smtClean="0"/>
              <a:t>计算经过</a:t>
            </a:r>
            <a:r>
              <a:rPr lang="en-US" altLang="zh-CN" sz="1600" dirty="0" smtClean="0"/>
              <a:t>s</a:t>
            </a:r>
            <a:r>
              <a:rPr lang="zh-CN" altLang="en-US" sz="1600" dirty="0" smtClean="0"/>
              <a:t>秒之后的</a:t>
            </a:r>
            <a:r>
              <a:rPr lang="zh-CN" altLang="en-US" sz="1600" dirty="0" smtClean="0"/>
              <a:t>时间。</a:t>
            </a:r>
            <a:endParaRPr lang="en-US" altLang="zh-CN" sz="1600" dirty="0" smtClean="0"/>
          </a:p>
          <a:p>
            <a:pPr lvl="1"/>
            <a:r>
              <a:rPr lang="zh-CN" altLang="en-US" sz="1600" b="1" dirty="0" smtClean="0">
                <a:solidFill>
                  <a:srgbClr val="FF0000"/>
                </a:solidFill>
              </a:rPr>
              <a:t>程序难点：类继承</a:t>
            </a:r>
            <a:r>
              <a:rPr lang="zh-CN" altLang="en-US" sz="1600" b="1" dirty="0" smtClean="0">
                <a:solidFill>
                  <a:srgbClr val="FF0000"/>
                </a:solidFill>
              </a:rPr>
              <a:t>的构造、复合类的构造、时分秒递增的实现</a:t>
            </a:r>
            <a:endParaRPr lang="zh-CN" altLang="en-US" sz="1600" b="1" dirty="0" smtClean="0">
              <a:solidFill>
                <a:srgbClr val="FF0000"/>
              </a:solidFill>
            </a:endParaRPr>
          </a:p>
          <a:p>
            <a:pPr lvl="1"/>
            <a:endParaRPr lang="en-US" altLang="zh-CN" sz="800" dirty="0" smtClean="0"/>
          </a:p>
          <a:p>
            <a:endParaRPr lang="zh-CN" altLang="en-US" sz="1800" dirty="0" smtClean="0"/>
          </a:p>
        </p:txBody>
      </p:sp>
      <p:sp>
        <p:nvSpPr>
          <p:cNvPr id="3" name="标题 2"/>
          <p:cNvSpPr>
            <a:spLocks noGrp="1"/>
          </p:cNvSpPr>
          <p:nvPr>
            <p:ph type="title"/>
          </p:nvPr>
        </p:nvSpPr>
        <p:spPr>
          <a:xfrm>
            <a:off x="0" y="-24"/>
            <a:ext cx="8229600" cy="868346"/>
          </a:xfrm>
        </p:spPr>
        <p:txBody>
          <a:bodyPr>
            <a:normAutofit/>
          </a:bodyPr>
          <a:lstStyle/>
          <a:p>
            <a:r>
              <a:rPr lang="zh-CN" altLang="en-US" dirty="0" smtClean="0">
                <a:solidFill>
                  <a:srgbClr val="FF0000"/>
                </a:solidFill>
              </a:rPr>
              <a:t>程序讲解</a:t>
            </a:r>
            <a:endParaRPr lang="zh-CN" altLang="en-US" sz="4000" dirty="0">
              <a:solidFill>
                <a:srgbClr val="FF0000"/>
              </a:solidFill>
            </a:endParaRP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6</a:t>
            </a:fld>
            <a:endParaRPr lang="zh-CN" altLang="en-US" dirty="0"/>
          </a:p>
        </p:txBody>
      </p:sp>
      <p:pic>
        <p:nvPicPr>
          <p:cNvPr id="9" name="Picture 4"/>
          <p:cNvPicPr>
            <a:picLocks noChangeAspect="1" noChangeArrowheads="1"/>
          </p:cNvPicPr>
          <p:nvPr/>
        </p:nvPicPr>
        <p:blipFill>
          <a:blip r:embed="rId2"/>
          <a:srcRect/>
          <a:stretch>
            <a:fillRect/>
          </a:stretch>
        </p:blipFill>
        <p:spPr bwMode="auto">
          <a:xfrm>
            <a:off x="0" y="2214554"/>
            <a:ext cx="3105150" cy="4495800"/>
          </a:xfrm>
          <a:prstGeom prst="rect">
            <a:avLst/>
          </a:prstGeom>
          <a:noFill/>
          <a:ln w="9525">
            <a:noFill/>
            <a:miter lim="800000"/>
            <a:headEnd/>
            <a:tailEnd/>
          </a:ln>
          <a:effectLst/>
        </p:spPr>
      </p:pic>
      <p:pic>
        <p:nvPicPr>
          <p:cNvPr id="10" name="Picture 5"/>
          <p:cNvPicPr>
            <a:picLocks noChangeAspect="1" noChangeArrowheads="1"/>
          </p:cNvPicPr>
          <p:nvPr/>
        </p:nvPicPr>
        <p:blipFill>
          <a:blip r:embed="rId3"/>
          <a:srcRect/>
          <a:stretch>
            <a:fillRect/>
          </a:stretch>
        </p:blipFill>
        <p:spPr bwMode="auto">
          <a:xfrm>
            <a:off x="3214678" y="2357430"/>
            <a:ext cx="4343400" cy="3876675"/>
          </a:xfrm>
          <a:prstGeom prst="rect">
            <a:avLst/>
          </a:prstGeom>
          <a:noFill/>
          <a:ln w="9525">
            <a:noFill/>
            <a:miter lim="800000"/>
            <a:headEnd/>
            <a:tailEnd/>
          </a:ln>
          <a:effectLst/>
        </p:spPr>
      </p:pic>
      <p:pic>
        <p:nvPicPr>
          <p:cNvPr id="11" name="Picture 6"/>
          <p:cNvPicPr>
            <a:picLocks noChangeAspect="1" noChangeArrowheads="1"/>
          </p:cNvPicPr>
          <p:nvPr/>
        </p:nvPicPr>
        <p:blipFill>
          <a:blip r:embed="rId4"/>
          <a:srcRect/>
          <a:stretch>
            <a:fillRect/>
          </a:stretch>
        </p:blipFill>
        <p:spPr bwMode="auto">
          <a:xfrm>
            <a:off x="6924675" y="4829175"/>
            <a:ext cx="2219325" cy="2028825"/>
          </a:xfrm>
          <a:prstGeom prst="rect">
            <a:avLst/>
          </a:prstGeom>
          <a:noFill/>
          <a:ln w="9525">
            <a:noFill/>
            <a:miter lim="800000"/>
            <a:headEnd/>
            <a:tailEnd/>
          </a:ln>
          <a:effectLst/>
        </p:spPr>
      </p:pic>
      <p:sp>
        <p:nvSpPr>
          <p:cNvPr id="8" name="矩形 7"/>
          <p:cNvSpPr/>
          <p:nvPr/>
        </p:nvSpPr>
        <p:spPr>
          <a:xfrm>
            <a:off x="285720" y="5143512"/>
            <a:ext cx="2286016" cy="107157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a:off x="357158" y="4643446"/>
            <a:ext cx="1857388"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3500430" y="2660116"/>
            <a:ext cx="1428760" cy="50006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p:nvCxnSpPr>
        <p:spPr>
          <a:xfrm>
            <a:off x="3571868" y="3714752"/>
            <a:ext cx="4071966"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3740145" y="4189417"/>
            <a:ext cx="3000396" cy="78581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ts val="2880"/>
              </a:lnSpc>
              <a:spcBef>
                <a:spcPts val="0"/>
              </a:spcBef>
            </a:pPr>
            <a:r>
              <a:rPr lang="zh-CN" altLang="en-US" sz="2000" dirty="0" smtClean="0">
                <a:latin typeface="+mn-ea"/>
                <a:cs typeface="Times New Roman" pitchFamily="18" charset="0"/>
              </a:rPr>
              <a:t>在继承中引入多态</a:t>
            </a:r>
            <a:endParaRPr lang="en-US" altLang="zh-CN" sz="2000" dirty="0" smtClean="0">
              <a:latin typeface="+mn-ea"/>
              <a:cs typeface="Times New Roman" pitchFamily="18" charset="0"/>
            </a:endParaRPr>
          </a:p>
          <a:p>
            <a:pPr lvl="1">
              <a:lnSpc>
                <a:spcPts val="2880"/>
              </a:lnSpc>
              <a:spcBef>
                <a:spcPts val="0"/>
              </a:spcBef>
            </a:pPr>
            <a:r>
              <a:rPr lang="zh-CN" altLang="en-US" sz="1600" dirty="0" smtClean="0">
                <a:latin typeface="+mn-ea"/>
                <a:cs typeface="Times New Roman" pitchFamily="18" charset="0"/>
              </a:rPr>
              <a:t>在类继承中，两个计算学费的成员函数都是同名、同参、同返回，是函数重载</a:t>
            </a:r>
            <a:endParaRPr lang="en-US" altLang="zh-CN" sz="1600" dirty="0" smtClean="0">
              <a:latin typeface="+mn-ea"/>
              <a:cs typeface="Times New Roman" pitchFamily="18" charset="0"/>
            </a:endParaRPr>
          </a:p>
          <a:p>
            <a:pPr lvl="1">
              <a:lnSpc>
                <a:spcPts val="2880"/>
              </a:lnSpc>
              <a:spcBef>
                <a:spcPts val="0"/>
              </a:spcBef>
            </a:pPr>
            <a:r>
              <a:rPr lang="zh-CN" altLang="en-US" sz="1600" dirty="0" smtClean="0">
                <a:latin typeface="+mn-ea"/>
                <a:cs typeface="Times New Roman" pitchFamily="18" charset="0"/>
              </a:rPr>
              <a:t>在主函数中，根据对象类型的不同，分别调用不同类的成员函数</a:t>
            </a:r>
            <a:endParaRPr lang="en-US" altLang="zh-CN" sz="1600" dirty="0" smtClean="0">
              <a:latin typeface="+mn-ea"/>
              <a:cs typeface="Times New Roman" pitchFamily="18" charset="0"/>
            </a:endParaRPr>
          </a:p>
          <a:p>
            <a:pPr lvl="1">
              <a:lnSpc>
                <a:spcPts val="2880"/>
              </a:lnSpc>
              <a:spcBef>
                <a:spcPts val="0"/>
              </a:spcBef>
            </a:pPr>
            <a:r>
              <a:rPr lang="zh-CN" altLang="en-US" sz="1600" dirty="0" smtClean="0">
                <a:latin typeface="+mn-ea"/>
                <a:cs typeface="Times New Roman" pitchFamily="18" charset="0"/>
              </a:rPr>
              <a:t>这种函数的调用区分在编译阶段就已经实现</a:t>
            </a:r>
            <a:endParaRPr lang="en-US" altLang="zh-CN" sz="16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a:lnSpc>
                <a:spcPts val="2880"/>
              </a:lnSpc>
              <a:spcBef>
                <a:spcPts val="0"/>
              </a:spcBef>
              <a:buNone/>
            </a:pPr>
            <a:endParaRPr lang="en-US" altLang="zh-CN" sz="2000" dirty="0" smtClean="0">
              <a:latin typeface="+mn-ea"/>
              <a:cs typeface="Times New Roman" pitchFamily="18" charset="0"/>
            </a:endParaRPr>
          </a:p>
          <a:p>
            <a:pPr>
              <a:lnSpc>
                <a:spcPts val="2880"/>
              </a:lnSpc>
              <a:spcBef>
                <a:spcPts val="0"/>
              </a:spcBef>
              <a:buNone/>
            </a:pPr>
            <a:endParaRPr lang="en-US" altLang="zh-CN" sz="20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1.</a:t>
            </a:r>
            <a:r>
              <a:rPr lang="zh-CN" altLang="en-US" sz="3600" dirty="0" smtClean="0"/>
              <a:t>多态性</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7</a:t>
            </a:fld>
            <a:endParaRPr lang="zh-CN" altLang="en-US" dirty="0"/>
          </a:p>
        </p:txBody>
      </p:sp>
      <p:sp>
        <p:nvSpPr>
          <p:cNvPr id="6" name="矩形 5"/>
          <p:cNvSpPr/>
          <p:nvPr/>
        </p:nvSpPr>
        <p:spPr>
          <a:xfrm>
            <a:off x="285720" y="2643182"/>
            <a:ext cx="4572000" cy="2986972"/>
          </a:xfrm>
          <a:prstGeom prst="rect">
            <a:avLst/>
          </a:prstGeom>
        </p:spPr>
        <p:txBody>
          <a:bodyPr>
            <a:spAutoFit/>
          </a:bodyPr>
          <a:lstStyle/>
          <a:p>
            <a:pPr>
              <a:lnSpc>
                <a:spcPct val="80000"/>
              </a:lnSpc>
              <a:buFont typeface="Wingdings 3" pitchFamily="18" charset="2"/>
              <a:buNone/>
            </a:pPr>
            <a:r>
              <a:rPr lang="zh-CN" altLang="zh-CN" b="1" dirty="0" smtClean="0">
                <a:latin typeface="Times New Roman" pitchFamily="18" charset="0"/>
                <a:ea typeface="华文楷体" pitchFamily="2" charset="-122"/>
              </a:rPr>
              <a:t>class Student</a:t>
            </a:r>
            <a:r>
              <a:rPr lang="en-US" altLang="zh-CN" b="1" dirty="0" smtClean="0">
                <a:latin typeface="Times New Roman" pitchFamily="18" charset="0"/>
                <a:ea typeface="华文楷体" pitchFamily="2" charset="-122"/>
              </a:rPr>
              <a:t> </a:t>
            </a:r>
            <a:r>
              <a:rPr lang="zh-CN" altLang="zh-CN" b="1" dirty="0" smtClean="0">
                <a:latin typeface="Times New Roman" pitchFamily="18" charset="0"/>
                <a:ea typeface="华文楷体" pitchFamily="2" charset="-122"/>
              </a:rPr>
              <a:t>{</a:t>
            </a:r>
            <a:endParaRPr lang="en-US" altLang="zh-CN" b="1" dirty="0" smtClean="0">
              <a:latin typeface="Times New Roman" pitchFamily="18" charset="0"/>
              <a:ea typeface="华文楷体" pitchFamily="2" charset="-122"/>
            </a:endParaRPr>
          </a:p>
          <a:p>
            <a:pPr>
              <a:lnSpc>
                <a:spcPct val="80000"/>
              </a:lnSpc>
              <a:buFont typeface="Wingdings 3" pitchFamily="18" charset="2"/>
              <a:buNone/>
            </a:pPr>
            <a:r>
              <a:rPr lang="zh-CN" altLang="zh-CN" b="1" dirty="0" smtClean="0">
                <a:latin typeface="Times New Roman" pitchFamily="18" charset="0"/>
                <a:ea typeface="华文楷体" pitchFamily="2" charset="-122"/>
              </a:rPr>
              <a:t>public:</a:t>
            </a:r>
          </a:p>
          <a:p>
            <a:pPr>
              <a:lnSpc>
                <a:spcPct val="80000"/>
              </a:lnSpc>
              <a:buFont typeface="Wingdings 3" pitchFamily="18" charset="2"/>
              <a:buNone/>
            </a:pPr>
            <a:r>
              <a:rPr lang="zh-CN" altLang="zh-CN" b="1" dirty="0" smtClean="0">
                <a:latin typeface="Times New Roman" pitchFamily="18" charset="0"/>
                <a:ea typeface="华文楷体" pitchFamily="2" charset="-122"/>
              </a:rPr>
              <a:t>...</a:t>
            </a:r>
          </a:p>
          <a:p>
            <a:pPr>
              <a:lnSpc>
                <a:spcPct val="80000"/>
              </a:lnSpc>
              <a:buFont typeface="Wingdings 3" pitchFamily="18" charset="2"/>
              <a:buNone/>
            </a:pPr>
            <a:r>
              <a:rPr lang="en-US" altLang="zh-CN" b="1" dirty="0" smtClean="0">
                <a:latin typeface="Times New Roman" pitchFamily="18" charset="0"/>
                <a:ea typeface="华文楷体" pitchFamily="2" charset="-122"/>
              </a:rPr>
              <a:t>     </a:t>
            </a:r>
            <a:r>
              <a:rPr lang="zh-CN" altLang="zh-CN" b="1" dirty="0" smtClean="0">
                <a:latin typeface="Times New Roman" pitchFamily="18" charset="0"/>
                <a:ea typeface="华文楷体" pitchFamily="2" charset="-122"/>
              </a:rPr>
              <a:t>float calcTuition()</a:t>
            </a:r>
            <a:endParaRPr lang="en-US" altLang="zh-CN" b="1" dirty="0" smtClean="0">
              <a:latin typeface="Times New Roman" pitchFamily="18" charset="0"/>
              <a:ea typeface="华文楷体" pitchFamily="2" charset="-122"/>
            </a:endParaRPr>
          </a:p>
          <a:p>
            <a:pPr>
              <a:lnSpc>
                <a:spcPct val="80000"/>
              </a:lnSpc>
              <a:buFont typeface="Wingdings 3" pitchFamily="18" charset="2"/>
              <a:buNone/>
            </a:pPr>
            <a:r>
              <a:rPr lang="en-US" altLang="zh-CN" b="1" dirty="0" smtClean="0">
                <a:latin typeface="Times New Roman" pitchFamily="18" charset="0"/>
                <a:ea typeface="华文楷体" pitchFamily="2" charset="-122"/>
              </a:rPr>
              <a:t>     </a:t>
            </a:r>
            <a:r>
              <a:rPr lang="zh-CN" altLang="zh-CN" b="1" dirty="0" smtClean="0">
                <a:latin typeface="Times New Roman" pitchFamily="18" charset="0"/>
                <a:ea typeface="华文楷体" pitchFamily="2" charset="-122"/>
              </a:rPr>
              <a:t>{</a:t>
            </a:r>
            <a:r>
              <a:rPr lang="en-US" altLang="zh-CN" b="1" dirty="0" smtClean="0">
                <a:latin typeface="Times New Roman" pitchFamily="18" charset="0"/>
                <a:ea typeface="华文楷体" pitchFamily="2" charset="-122"/>
              </a:rPr>
              <a:t>   </a:t>
            </a:r>
            <a:r>
              <a:rPr lang="zh-CN" altLang="zh-CN" b="1" dirty="0" smtClean="0">
                <a:latin typeface="Times New Roman" pitchFamily="18" charset="0"/>
                <a:ea typeface="华文楷体" pitchFamily="2" charset="-122"/>
              </a:rPr>
              <a:t>...</a:t>
            </a:r>
            <a:r>
              <a:rPr lang="zh-CN" altLang="en-US" b="1" dirty="0" smtClean="0">
                <a:latin typeface="Times New Roman" pitchFamily="18" charset="0"/>
                <a:ea typeface="华文楷体" pitchFamily="2" charset="-122"/>
              </a:rPr>
              <a:t>  </a:t>
            </a:r>
            <a:r>
              <a:rPr lang="zh-CN" altLang="zh-CN" b="1" dirty="0" smtClean="0">
                <a:latin typeface="Times New Roman" pitchFamily="18" charset="0"/>
                <a:ea typeface="华文楷体" pitchFamily="2" charset="-122"/>
              </a:rPr>
              <a:t>//计算学费</a:t>
            </a:r>
            <a:r>
              <a:rPr lang="en-US" altLang="zh-CN" b="1" dirty="0" smtClean="0">
                <a:latin typeface="Times New Roman" pitchFamily="18" charset="0"/>
                <a:ea typeface="华文楷体" pitchFamily="2" charset="-122"/>
              </a:rPr>
              <a:t>  </a:t>
            </a:r>
            <a:r>
              <a:rPr lang="zh-CN" altLang="zh-CN" b="1" dirty="0" smtClean="0">
                <a:latin typeface="Times New Roman" pitchFamily="18" charset="0"/>
                <a:ea typeface="华文楷体" pitchFamily="2" charset="-122"/>
              </a:rPr>
              <a:t>}</a:t>
            </a:r>
          </a:p>
          <a:p>
            <a:pPr>
              <a:lnSpc>
                <a:spcPct val="80000"/>
              </a:lnSpc>
              <a:buFont typeface="Wingdings 3" pitchFamily="18" charset="2"/>
              <a:buNone/>
            </a:pPr>
            <a:r>
              <a:rPr lang="zh-CN" altLang="zh-CN" b="1" dirty="0" smtClean="0">
                <a:latin typeface="Times New Roman" pitchFamily="18" charset="0"/>
                <a:ea typeface="华文楷体" pitchFamily="2" charset="-122"/>
              </a:rPr>
              <a:t>}</a:t>
            </a:r>
            <a:r>
              <a:rPr lang="zh-CN" altLang="en-US" b="1" dirty="0" smtClean="0">
                <a:latin typeface="Times New Roman" pitchFamily="18" charset="0"/>
                <a:ea typeface="华文楷体" pitchFamily="2" charset="-122"/>
              </a:rPr>
              <a:t>;</a:t>
            </a:r>
            <a:endParaRPr lang="zh-CN" altLang="zh-CN" b="1" dirty="0" smtClean="0">
              <a:latin typeface="Times New Roman" pitchFamily="18" charset="0"/>
              <a:ea typeface="华文楷体" pitchFamily="2" charset="-122"/>
            </a:endParaRPr>
          </a:p>
          <a:p>
            <a:pPr>
              <a:lnSpc>
                <a:spcPct val="80000"/>
              </a:lnSpc>
              <a:buFont typeface="Wingdings 3" pitchFamily="18" charset="2"/>
              <a:buNone/>
            </a:pPr>
            <a:endParaRPr lang="zh-CN" altLang="zh-CN" b="1" dirty="0" smtClean="0">
              <a:latin typeface="Times New Roman" pitchFamily="18" charset="0"/>
              <a:ea typeface="华文楷体" pitchFamily="2" charset="-122"/>
            </a:endParaRPr>
          </a:p>
          <a:p>
            <a:pPr>
              <a:lnSpc>
                <a:spcPct val="80000"/>
              </a:lnSpc>
              <a:buFont typeface="Wingdings 3" pitchFamily="18" charset="2"/>
              <a:buNone/>
            </a:pPr>
            <a:r>
              <a:rPr lang="zh-CN" altLang="zh-CN" b="1" dirty="0" smtClean="0">
                <a:latin typeface="Times New Roman" pitchFamily="18" charset="0"/>
                <a:ea typeface="华文楷体" pitchFamily="2" charset="-122"/>
              </a:rPr>
              <a:t>class GraduateStudent:public Student</a:t>
            </a:r>
          </a:p>
          <a:p>
            <a:pPr>
              <a:lnSpc>
                <a:spcPct val="80000"/>
              </a:lnSpc>
              <a:buFont typeface="Wingdings 3" pitchFamily="18" charset="2"/>
              <a:buNone/>
            </a:pPr>
            <a:r>
              <a:rPr lang="zh-CN" altLang="zh-CN" b="1" dirty="0" smtClean="0">
                <a:latin typeface="Times New Roman" pitchFamily="18" charset="0"/>
                <a:ea typeface="华文楷体" pitchFamily="2" charset="-122"/>
              </a:rPr>
              <a:t>{</a:t>
            </a:r>
            <a:r>
              <a:rPr lang="en-US" altLang="zh-CN" b="1" dirty="0" smtClean="0">
                <a:latin typeface="Times New Roman" pitchFamily="18" charset="0"/>
                <a:ea typeface="华文楷体" pitchFamily="2" charset="-122"/>
              </a:rPr>
              <a:t> </a:t>
            </a:r>
            <a:r>
              <a:rPr lang="zh-CN" altLang="zh-CN" b="1" dirty="0" smtClean="0">
                <a:latin typeface="Times New Roman" pitchFamily="18" charset="0"/>
                <a:ea typeface="华文楷体" pitchFamily="2" charset="-122"/>
              </a:rPr>
              <a:t>public:</a:t>
            </a:r>
          </a:p>
          <a:p>
            <a:pPr>
              <a:lnSpc>
                <a:spcPct val="80000"/>
              </a:lnSpc>
              <a:buFont typeface="Wingdings 3" pitchFamily="18" charset="2"/>
              <a:buNone/>
            </a:pPr>
            <a:r>
              <a:rPr lang="zh-CN" altLang="zh-CN" b="1" dirty="0" smtClean="0">
                <a:latin typeface="Times New Roman" pitchFamily="18" charset="0"/>
                <a:ea typeface="华文楷体" pitchFamily="2" charset="-122"/>
              </a:rPr>
              <a:t>...</a:t>
            </a:r>
          </a:p>
          <a:p>
            <a:pPr>
              <a:lnSpc>
                <a:spcPct val="80000"/>
              </a:lnSpc>
              <a:buFont typeface="Wingdings 3" pitchFamily="18" charset="2"/>
              <a:buNone/>
            </a:pPr>
            <a:r>
              <a:rPr lang="en-US" altLang="zh-CN" b="1" dirty="0" smtClean="0">
                <a:latin typeface="Times New Roman" pitchFamily="18" charset="0"/>
                <a:ea typeface="华文楷体" pitchFamily="2" charset="-122"/>
              </a:rPr>
              <a:t>    </a:t>
            </a:r>
            <a:r>
              <a:rPr lang="zh-CN" altLang="zh-CN" b="1" dirty="0" smtClean="0">
                <a:latin typeface="Times New Roman" pitchFamily="18" charset="0"/>
                <a:ea typeface="华文楷体" pitchFamily="2" charset="-122"/>
              </a:rPr>
              <a:t>float calcTuition()</a:t>
            </a:r>
            <a:endParaRPr lang="en-US" altLang="zh-CN" b="1" dirty="0" smtClean="0">
              <a:latin typeface="Times New Roman" pitchFamily="18" charset="0"/>
              <a:ea typeface="华文楷体" pitchFamily="2" charset="-122"/>
            </a:endParaRPr>
          </a:p>
          <a:p>
            <a:pPr>
              <a:lnSpc>
                <a:spcPct val="80000"/>
              </a:lnSpc>
              <a:buFont typeface="Wingdings 3" pitchFamily="18" charset="2"/>
              <a:buNone/>
            </a:pPr>
            <a:r>
              <a:rPr lang="en-US" altLang="zh-CN" b="1" dirty="0" smtClean="0">
                <a:latin typeface="Times New Roman" pitchFamily="18" charset="0"/>
                <a:ea typeface="华文楷体" pitchFamily="2" charset="-122"/>
              </a:rPr>
              <a:t>      </a:t>
            </a:r>
            <a:r>
              <a:rPr lang="zh-CN" altLang="zh-CN" b="1" dirty="0" smtClean="0">
                <a:latin typeface="Times New Roman" pitchFamily="18" charset="0"/>
                <a:ea typeface="华文楷体" pitchFamily="2" charset="-122"/>
              </a:rPr>
              <a:t>{</a:t>
            </a:r>
            <a:r>
              <a:rPr lang="en-US" altLang="zh-CN" b="1" dirty="0" smtClean="0">
                <a:latin typeface="Times New Roman" pitchFamily="18" charset="0"/>
                <a:ea typeface="华文楷体" pitchFamily="2" charset="-122"/>
              </a:rPr>
              <a:t>   </a:t>
            </a:r>
            <a:r>
              <a:rPr lang="zh-CN" altLang="zh-CN" b="1" dirty="0" smtClean="0">
                <a:latin typeface="Times New Roman" pitchFamily="18" charset="0"/>
                <a:ea typeface="华文楷体" pitchFamily="2" charset="-122"/>
              </a:rPr>
              <a:t>...</a:t>
            </a:r>
            <a:r>
              <a:rPr lang="zh-CN" altLang="en-US" b="1" dirty="0" smtClean="0">
                <a:latin typeface="Times New Roman" pitchFamily="18" charset="0"/>
                <a:ea typeface="华文楷体" pitchFamily="2" charset="-122"/>
              </a:rPr>
              <a:t>  </a:t>
            </a:r>
            <a:r>
              <a:rPr lang="zh-CN" altLang="zh-CN" b="1" dirty="0" smtClean="0">
                <a:latin typeface="Times New Roman" pitchFamily="18" charset="0"/>
                <a:ea typeface="华文楷体" pitchFamily="2" charset="-122"/>
              </a:rPr>
              <a:t>//计算学费</a:t>
            </a:r>
            <a:r>
              <a:rPr lang="en-US" altLang="zh-CN" b="1" dirty="0" smtClean="0">
                <a:latin typeface="Times New Roman" pitchFamily="18" charset="0"/>
                <a:ea typeface="华文楷体" pitchFamily="2" charset="-122"/>
              </a:rPr>
              <a:t>  </a:t>
            </a:r>
            <a:r>
              <a:rPr lang="zh-CN" altLang="zh-CN" b="1" dirty="0" smtClean="0">
                <a:latin typeface="Times New Roman" pitchFamily="18" charset="0"/>
                <a:ea typeface="华文楷体" pitchFamily="2" charset="-122"/>
              </a:rPr>
              <a:t>}</a:t>
            </a:r>
            <a:endParaRPr lang="en-US" altLang="zh-CN" b="1" dirty="0" smtClean="0">
              <a:latin typeface="Times New Roman" pitchFamily="18" charset="0"/>
              <a:ea typeface="华文楷体" pitchFamily="2" charset="-122"/>
            </a:endParaRPr>
          </a:p>
          <a:p>
            <a:pPr>
              <a:lnSpc>
                <a:spcPct val="80000"/>
              </a:lnSpc>
              <a:buFont typeface="Wingdings 3" pitchFamily="18" charset="2"/>
              <a:buNone/>
            </a:pPr>
            <a:r>
              <a:rPr lang="zh-CN" altLang="zh-CN" b="1" dirty="0" smtClean="0">
                <a:latin typeface="Times New Roman" pitchFamily="18" charset="0"/>
                <a:ea typeface="华文楷体" pitchFamily="2" charset="-122"/>
              </a:rPr>
              <a:t>}</a:t>
            </a:r>
            <a:r>
              <a:rPr lang="zh-CN" altLang="en-US" b="1" dirty="0" smtClean="0">
                <a:latin typeface="Times New Roman" pitchFamily="18" charset="0"/>
                <a:ea typeface="华文楷体" pitchFamily="2" charset="-122"/>
              </a:rPr>
              <a:t>;</a:t>
            </a:r>
            <a:endParaRPr lang="en-US" altLang="zh-CN" dirty="0" smtClean="0"/>
          </a:p>
        </p:txBody>
      </p:sp>
      <p:sp>
        <p:nvSpPr>
          <p:cNvPr id="7" name="Rectangle 4"/>
          <p:cNvSpPr>
            <a:spLocks noChangeArrowheads="1"/>
          </p:cNvSpPr>
          <p:nvPr/>
        </p:nvSpPr>
        <p:spPr bwMode="auto">
          <a:xfrm>
            <a:off x="3143240" y="4572008"/>
            <a:ext cx="5572164" cy="2031325"/>
          </a:xfrm>
          <a:prstGeom prst="rect">
            <a:avLst/>
          </a:prstGeom>
          <a:noFill/>
          <a:ln w="9525">
            <a:noFill/>
            <a:miter lim="800000"/>
            <a:headEnd/>
            <a:tailEnd/>
          </a:ln>
          <a:effectLst/>
        </p:spPr>
        <p:txBody>
          <a:bodyPr wrap="square">
            <a:spAutoFit/>
          </a:bodyPr>
          <a:lstStyle/>
          <a:p>
            <a:r>
              <a:rPr lang="zh-CN" altLang="zh-CN" b="1" dirty="0">
                <a:latin typeface="Times New Roman" pitchFamily="18" charset="0"/>
                <a:ea typeface="华文楷体" pitchFamily="2" charset="-122"/>
              </a:rPr>
              <a:t>int main()</a:t>
            </a:r>
          </a:p>
          <a:p>
            <a:r>
              <a:rPr lang="zh-CN" altLang="zh-CN" b="1" dirty="0" smtClean="0">
                <a:latin typeface="Times New Roman" pitchFamily="18" charset="0"/>
                <a:ea typeface="华文楷体" pitchFamily="2" charset="-122"/>
              </a:rPr>
              <a:t>{</a:t>
            </a:r>
            <a:r>
              <a:rPr lang="zh-CN" altLang="en-US" b="1" dirty="0" smtClean="0">
                <a:latin typeface="Times New Roman" pitchFamily="18" charset="0"/>
                <a:ea typeface="华文楷体" pitchFamily="2" charset="-122"/>
              </a:rPr>
              <a:t>  </a:t>
            </a:r>
            <a:r>
              <a:rPr lang="zh-CN" altLang="zh-CN" b="1" dirty="0" smtClean="0">
                <a:latin typeface="Times New Roman" pitchFamily="18" charset="0"/>
                <a:ea typeface="华文楷体" pitchFamily="2" charset="-122"/>
              </a:rPr>
              <a:t>Student </a:t>
            </a:r>
            <a:r>
              <a:rPr lang="zh-CN" altLang="zh-CN" b="1" dirty="0">
                <a:latin typeface="Times New Roman" pitchFamily="18" charset="0"/>
                <a:ea typeface="华文楷体" pitchFamily="2" charset="-122"/>
              </a:rPr>
              <a:t>s;</a:t>
            </a:r>
          </a:p>
          <a:p>
            <a:r>
              <a:rPr lang="zh-CN" altLang="en-US" b="1" dirty="0" smtClean="0">
                <a:latin typeface="Times New Roman" pitchFamily="18" charset="0"/>
                <a:ea typeface="华文楷体" pitchFamily="2" charset="-122"/>
              </a:rPr>
              <a:t>  </a:t>
            </a:r>
            <a:r>
              <a:rPr lang="zh-CN" altLang="zh-CN" b="1" dirty="0" smtClean="0">
                <a:latin typeface="Times New Roman" pitchFamily="18" charset="0"/>
                <a:ea typeface="华文楷体" pitchFamily="2" charset="-122"/>
              </a:rPr>
              <a:t>GraduateStudent </a:t>
            </a:r>
            <a:r>
              <a:rPr lang="zh-CN" altLang="zh-CN" b="1" dirty="0">
                <a:latin typeface="Times New Roman" pitchFamily="18" charset="0"/>
                <a:ea typeface="华文楷体" pitchFamily="2" charset="-122"/>
              </a:rPr>
              <a:t>gs;</a:t>
            </a:r>
          </a:p>
          <a:p>
            <a:r>
              <a:rPr lang="zh-CN" altLang="en-US" b="1" dirty="0" smtClean="0">
                <a:latin typeface="Times New Roman" pitchFamily="18" charset="0"/>
                <a:ea typeface="华文楷体" pitchFamily="2" charset="-122"/>
              </a:rPr>
              <a:t>  </a:t>
            </a:r>
            <a:r>
              <a:rPr lang="zh-CN" altLang="zh-CN" b="1" dirty="0" smtClean="0">
                <a:latin typeface="Times New Roman" pitchFamily="18" charset="0"/>
                <a:ea typeface="华文楷体" pitchFamily="2" charset="-122"/>
              </a:rPr>
              <a:t>s</a:t>
            </a:r>
            <a:r>
              <a:rPr lang="zh-CN" altLang="zh-CN" b="1" dirty="0">
                <a:latin typeface="Times New Roman" pitchFamily="18" charset="0"/>
                <a:ea typeface="华文楷体" pitchFamily="2" charset="-122"/>
              </a:rPr>
              <a:t>.calcTuition()</a:t>
            </a:r>
            <a:r>
              <a:rPr lang="zh-CN" altLang="zh-CN" b="1" dirty="0" smtClean="0">
                <a:latin typeface="Times New Roman" pitchFamily="18" charset="0"/>
                <a:ea typeface="华文楷体" pitchFamily="2" charset="-122"/>
              </a:rPr>
              <a:t>;</a:t>
            </a:r>
            <a:r>
              <a:rPr lang="zh-CN" altLang="en-US" b="1" dirty="0" smtClean="0">
                <a:latin typeface="Times New Roman" pitchFamily="18" charset="0"/>
                <a:ea typeface="华文楷体" pitchFamily="2" charset="-122"/>
              </a:rPr>
              <a:t>    </a:t>
            </a:r>
            <a:r>
              <a:rPr lang="en-US" altLang="zh-CN" b="1" dirty="0" smtClean="0">
                <a:latin typeface="Times New Roman" pitchFamily="18" charset="0"/>
                <a:ea typeface="华文楷体" pitchFamily="2" charset="-122"/>
              </a:rPr>
              <a:t>//</a:t>
            </a:r>
            <a:r>
              <a:rPr lang="zh-CN" altLang="en-US" b="1" dirty="0">
                <a:latin typeface="Times New Roman" pitchFamily="18" charset="0"/>
                <a:ea typeface="华文楷体" pitchFamily="2" charset="-122"/>
              </a:rPr>
              <a:t>调用？</a:t>
            </a:r>
            <a:endParaRPr lang="zh-CN" altLang="zh-CN" b="1" dirty="0">
              <a:latin typeface="Times New Roman" pitchFamily="18" charset="0"/>
              <a:ea typeface="华文楷体" pitchFamily="2" charset="-122"/>
            </a:endParaRPr>
          </a:p>
          <a:p>
            <a:r>
              <a:rPr lang="zh-CN" altLang="en-US" b="1" dirty="0" smtClean="0">
                <a:latin typeface="Times New Roman" pitchFamily="18" charset="0"/>
                <a:ea typeface="华文楷体" pitchFamily="2" charset="-122"/>
              </a:rPr>
              <a:t>  </a:t>
            </a:r>
            <a:r>
              <a:rPr lang="zh-CN" altLang="zh-CN" b="1" dirty="0" smtClean="0">
                <a:latin typeface="Times New Roman" pitchFamily="18" charset="0"/>
                <a:ea typeface="华文楷体" pitchFamily="2" charset="-122"/>
              </a:rPr>
              <a:t>gs</a:t>
            </a:r>
            <a:r>
              <a:rPr lang="zh-CN" altLang="zh-CN" b="1" dirty="0">
                <a:latin typeface="Times New Roman" pitchFamily="18" charset="0"/>
                <a:ea typeface="华文楷体" pitchFamily="2" charset="-122"/>
              </a:rPr>
              <a:t>.calcTuition()</a:t>
            </a:r>
            <a:r>
              <a:rPr lang="zh-CN" altLang="zh-CN" b="1" dirty="0" smtClean="0">
                <a:latin typeface="Times New Roman" pitchFamily="18" charset="0"/>
                <a:ea typeface="华文楷体" pitchFamily="2" charset="-122"/>
              </a:rPr>
              <a:t>;</a:t>
            </a:r>
            <a:r>
              <a:rPr lang="zh-CN" altLang="en-US" b="1" dirty="0" smtClean="0">
                <a:latin typeface="Times New Roman" pitchFamily="18" charset="0"/>
                <a:ea typeface="华文楷体" pitchFamily="2" charset="-122"/>
              </a:rPr>
              <a:t>    </a:t>
            </a:r>
            <a:r>
              <a:rPr lang="en-US" altLang="zh-CN" b="1" dirty="0" smtClean="0">
                <a:latin typeface="Times New Roman" pitchFamily="18" charset="0"/>
                <a:ea typeface="华文楷体" pitchFamily="2" charset="-122"/>
              </a:rPr>
              <a:t>//</a:t>
            </a:r>
            <a:r>
              <a:rPr lang="zh-CN" altLang="en-US" b="1" dirty="0">
                <a:latin typeface="Times New Roman" pitchFamily="18" charset="0"/>
                <a:ea typeface="华文楷体" pitchFamily="2" charset="-122"/>
              </a:rPr>
              <a:t>调用？</a:t>
            </a:r>
            <a:endParaRPr lang="zh-CN" altLang="zh-CN" b="1" dirty="0">
              <a:latin typeface="Times New Roman" pitchFamily="18" charset="0"/>
              <a:ea typeface="华文楷体" pitchFamily="2" charset="-122"/>
            </a:endParaRPr>
          </a:p>
          <a:p>
            <a:r>
              <a:rPr lang="zh-CN" altLang="zh-CN" b="1" dirty="0" smtClean="0">
                <a:latin typeface="Times New Roman" pitchFamily="18" charset="0"/>
                <a:ea typeface="华文楷体" pitchFamily="2" charset="-122"/>
              </a:rPr>
              <a:t>}</a:t>
            </a:r>
            <a:endParaRPr lang="en-US" altLang="zh-CN" b="1" dirty="0" smtClean="0">
              <a:latin typeface="Times New Roman" pitchFamily="18" charset="0"/>
              <a:ea typeface="华文楷体" pitchFamily="2" charset="-122"/>
            </a:endParaRPr>
          </a:p>
          <a:p>
            <a:r>
              <a:rPr lang="en-US" altLang="zh-CN" b="1" dirty="0" smtClean="0">
                <a:solidFill>
                  <a:srgbClr val="FF0000"/>
                </a:solidFill>
                <a:latin typeface="Times New Roman" pitchFamily="18" charset="0"/>
                <a:ea typeface="华文楷体" pitchFamily="2" charset="-122"/>
              </a:rPr>
              <a:t>//</a:t>
            </a:r>
            <a:r>
              <a:rPr lang="zh-CN" altLang="en-US" b="1" dirty="0" smtClean="0">
                <a:solidFill>
                  <a:srgbClr val="FF0000"/>
                </a:solidFill>
                <a:latin typeface="Times New Roman" pitchFamily="18" charset="0"/>
                <a:ea typeface="华文楷体" pitchFamily="2" charset="-122"/>
              </a:rPr>
              <a:t>上述代码在编译阶段就已经决定不同对象的函数调用</a:t>
            </a:r>
            <a:endParaRPr lang="zh-CN" altLang="en-US" b="1" dirty="0">
              <a:solidFill>
                <a:srgbClr val="FF0000"/>
              </a:solidFill>
              <a:latin typeface="Times New Roman" pitchFamily="18" charset="0"/>
              <a:ea typeface="华文楷体"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ts val="2880"/>
              </a:lnSpc>
              <a:spcBef>
                <a:spcPts val="0"/>
              </a:spcBef>
            </a:pPr>
            <a:r>
              <a:rPr lang="zh-CN" altLang="en-US" sz="2000" dirty="0" smtClean="0">
                <a:latin typeface="+mn-ea"/>
                <a:cs typeface="Times New Roman" pitchFamily="18" charset="0"/>
              </a:rPr>
              <a:t>在继承中引入多态</a:t>
            </a:r>
            <a:endParaRPr lang="en-US" altLang="zh-CN" sz="2000" dirty="0" smtClean="0">
              <a:latin typeface="+mn-ea"/>
              <a:cs typeface="Times New Roman" pitchFamily="18" charset="0"/>
            </a:endParaRPr>
          </a:p>
          <a:p>
            <a:pPr lvl="1">
              <a:lnSpc>
                <a:spcPts val="2880"/>
              </a:lnSpc>
              <a:spcBef>
                <a:spcPts val="0"/>
              </a:spcBef>
            </a:pPr>
            <a:r>
              <a:rPr lang="zh-CN" altLang="en-US" sz="1600" dirty="0" smtClean="0">
                <a:latin typeface="+mn-ea"/>
                <a:cs typeface="Times New Roman" pitchFamily="18" charset="0"/>
              </a:rPr>
              <a:t>但有时候会碰到对象所属的类不能确定的情况</a:t>
            </a:r>
            <a:endParaRPr lang="en-US" altLang="zh-CN" sz="1600" dirty="0" smtClean="0">
              <a:latin typeface="+mn-ea"/>
              <a:cs typeface="Times New Roman" pitchFamily="18" charset="0"/>
            </a:endParaRPr>
          </a:p>
          <a:p>
            <a:pPr lvl="1">
              <a:lnSpc>
                <a:spcPts val="2880"/>
              </a:lnSpc>
              <a:spcBef>
                <a:spcPts val="0"/>
              </a:spcBef>
            </a:pPr>
            <a:r>
              <a:rPr lang="zh-CN" altLang="en-US" sz="1600" dirty="0" smtClean="0">
                <a:latin typeface="+mn-ea"/>
                <a:cs typeface="Times New Roman" pitchFamily="18" charset="0"/>
              </a:rPr>
              <a:t>在函数中，对象不知道是基类还是派生类，只有具体运行时才知道</a:t>
            </a:r>
            <a:endParaRPr lang="en-US" altLang="zh-CN" sz="1600" dirty="0" smtClean="0">
              <a:latin typeface="+mn-ea"/>
              <a:cs typeface="Times New Roman" pitchFamily="18" charset="0"/>
            </a:endParaRPr>
          </a:p>
          <a:p>
            <a:pPr lvl="1">
              <a:lnSpc>
                <a:spcPts val="2880"/>
              </a:lnSpc>
              <a:spcBef>
                <a:spcPts val="0"/>
              </a:spcBef>
            </a:pPr>
            <a:r>
              <a:rPr lang="zh-CN" altLang="en-US" sz="1600" dirty="0" smtClean="0">
                <a:latin typeface="+mn-ea"/>
                <a:cs typeface="Times New Roman" pitchFamily="18" charset="0"/>
              </a:rPr>
              <a:t>当代码执行无法在编译阶段确定，只有运行时才能决定，</a:t>
            </a:r>
            <a:r>
              <a:rPr lang="en-US" altLang="zh-CN" sz="1600" dirty="0" smtClean="0">
                <a:latin typeface="+mn-ea"/>
                <a:cs typeface="Times New Roman" pitchFamily="18" charset="0"/>
              </a:rPr>
              <a:t>C++</a:t>
            </a:r>
            <a:r>
              <a:rPr lang="zh-CN" altLang="en-US" sz="1600" dirty="0" smtClean="0">
                <a:latin typeface="+mn-ea"/>
                <a:cs typeface="Times New Roman" pitchFamily="18" charset="0"/>
              </a:rPr>
              <a:t>引入了</a:t>
            </a:r>
            <a:r>
              <a:rPr lang="zh-CN" altLang="en-US" sz="1600" dirty="0" smtClean="0">
                <a:solidFill>
                  <a:srgbClr val="FF0000"/>
                </a:solidFill>
                <a:latin typeface="+mn-ea"/>
                <a:cs typeface="Times New Roman" pitchFamily="18" charset="0"/>
              </a:rPr>
              <a:t>多态机制</a:t>
            </a:r>
            <a:r>
              <a:rPr lang="zh-CN" altLang="en-US" sz="1600" dirty="0" smtClean="0">
                <a:latin typeface="+mn-ea"/>
                <a:cs typeface="Times New Roman" pitchFamily="18" charset="0"/>
              </a:rPr>
              <a:t>来解决</a:t>
            </a:r>
            <a:endParaRPr lang="en-US" altLang="zh-CN" sz="1600" dirty="0" smtClean="0">
              <a:latin typeface="+mn-ea"/>
              <a:cs typeface="Times New Roman" pitchFamily="18" charset="0"/>
            </a:endParaRPr>
          </a:p>
          <a:p>
            <a:pPr lvl="1">
              <a:lnSpc>
                <a:spcPts val="2880"/>
              </a:lnSpc>
              <a:spcBef>
                <a:spcPts val="0"/>
              </a:spcBef>
            </a:pPr>
            <a:endParaRPr lang="en-US" altLang="zh-CN" sz="16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a:lnSpc>
                <a:spcPts val="2880"/>
              </a:lnSpc>
              <a:spcBef>
                <a:spcPts val="0"/>
              </a:spcBef>
              <a:buNone/>
            </a:pPr>
            <a:endParaRPr lang="en-US" altLang="zh-CN" sz="2000" dirty="0" smtClean="0">
              <a:latin typeface="+mn-ea"/>
              <a:cs typeface="Times New Roman" pitchFamily="18" charset="0"/>
            </a:endParaRPr>
          </a:p>
          <a:p>
            <a:pPr>
              <a:lnSpc>
                <a:spcPts val="2880"/>
              </a:lnSpc>
              <a:spcBef>
                <a:spcPts val="0"/>
              </a:spcBef>
              <a:buNone/>
            </a:pPr>
            <a:endParaRPr lang="en-US" altLang="zh-CN" sz="20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1.</a:t>
            </a:r>
            <a:r>
              <a:rPr lang="zh-CN" altLang="en-US" sz="3600" dirty="0" smtClean="0"/>
              <a:t>多态性</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8</a:t>
            </a:fld>
            <a:endParaRPr lang="zh-CN" altLang="en-US" dirty="0"/>
          </a:p>
        </p:txBody>
      </p:sp>
      <p:sp>
        <p:nvSpPr>
          <p:cNvPr id="8" name="Rectangle 3"/>
          <p:cNvSpPr txBox="1">
            <a:spLocks/>
          </p:cNvSpPr>
          <p:nvPr/>
        </p:nvSpPr>
        <p:spPr bwMode="auto">
          <a:xfrm>
            <a:off x="142844" y="2643158"/>
            <a:ext cx="4835525" cy="4214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65125" marR="0" lvl="0" indent="-255588" algn="l" defTabSz="914400" rtl="0" eaLnBrk="1" fontAlgn="base" latinLnBrk="0" hangingPunct="1">
              <a:spcBef>
                <a:spcPts val="0"/>
              </a:spcBef>
              <a:spcAft>
                <a:spcPct val="0"/>
              </a:spcAft>
              <a:buClr>
                <a:schemeClr val="accent1"/>
              </a:buClr>
              <a:buSzPct val="68000"/>
              <a:buFont typeface="Wingdings 3" pitchFamily="18" charset="2"/>
              <a:buNone/>
              <a:tabLst/>
              <a:defRPr/>
            </a:pPr>
            <a:r>
              <a:rPr kumimoji="0" lang="zh-CN" altLang="zh-CN" sz="1600" b="1" i="0" u="none" strike="noStrike" kern="1200" cap="none" spc="0" normalizeH="0" baseline="0" noProof="0" dirty="0" smtClean="0">
                <a:ln>
                  <a:noFill/>
                </a:ln>
                <a:solidFill>
                  <a:schemeClr val="tx1"/>
                </a:solidFill>
                <a:effectLst/>
                <a:uLnTx/>
                <a:uFillTx/>
                <a:latin typeface="Times New Roman" pitchFamily="18" charset="0"/>
                <a:ea typeface="华文楷体" pitchFamily="2" charset="-122"/>
                <a:cs typeface="+mn-cs"/>
              </a:rPr>
              <a:t>class Student</a:t>
            </a:r>
          </a:p>
          <a:p>
            <a:pPr marL="365125" marR="0" lvl="0" indent="-255588" algn="l" defTabSz="914400" rtl="0" eaLnBrk="1" fontAlgn="base" latinLnBrk="0" hangingPunct="1">
              <a:spcBef>
                <a:spcPts val="0"/>
              </a:spcBef>
              <a:spcAft>
                <a:spcPct val="0"/>
              </a:spcAft>
              <a:buClr>
                <a:schemeClr val="accent1"/>
              </a:buClr>
              <a:buSzPct val="68000"/>
              <a:buFont typeface="Wingdings 3" pitchFamily="18" charset="2"/>
              <a:buNone/>
              <a:tabLst/>
              <a:defRPr/>
            </a:pPr>
            <a:r>
              <a:rPr kumimoji="0" lang="zh-CN" altLang="zh-CN" sz="1600" b="1" i="0" u="none" strike="noStrike" kern="1200" cap="none" spc="0" normalizeH="0" baseline="0" noProof="0" dirty="0" smtClean="0">
                <a:ln>
                  <a:noFill/>
                </a:ln>
                <a:solidFill>
                  <a:schemeClr val="tx1"/>
                </a:solidFill>
                <a:effectLst/>
                <a:uLnTx/>
                <a:uFillTx/>
                <a:latin typeface="Times New Roman" pitchFamily="18" charset="0"/>
                <a:ea typeface="华文楷体" pitchFamily="2" charset="-122"/>
                <a:cs typeface="+mn-cs"/>
              </a:rPr>
              <a:t>{</a:t>
            </a:r>
          </a:p>
          <a:p>
            <a:pPr marL="365125" marR="0" lvl="0" indent="-255588" algn="l" defTabSz="914400" rtl="0" eaLnBrk="1" fontAlgn="base" latinLnBrk="0" hangingPunct="1">
              <a:spcBef>
                <a:spcPts val="0"/>
              </a:spcBef>
              <a:spcAft>
                <a:spcPct val="0"/>
              </a:spcAft>
              <a:buClr>
                <a:schemeClr val="accent1"/>
              </a:buClr>
              <a:buSzPct val="68000"/>
              <a:buFont typeface="Wingdings 3" pitchFamily="18" charset="2"/>
              <a:buNone/>
              <a:tabLst/>
              <a:defRPr/>
            </a:pPr>
            <a:r>
              <a:rPr kumimoji="0" lang="zh-CN" altLang="zh-CN" sz="1600" b="1" i="0" u="none" strike="noStrike" kern="1200" cap="none" spc="0" normalizeH="0" baseline="0" noProof="0" dirty="0" smtClean="0">
                <a:ln>
                  <a:noFill/>
                </a:ln>
                <a:solidFill>
                  <a:schemeClr val="tx1"/>
                </a:solidFill>
                <a:effectLst/>
                <a:uLnTx/>
                <a:uFillTx/>
                <a:latin typeface="Times New Roman" pitchFamily="18" charset="0"/>
                <a:ea typeface="华文楷体" pitchFamily="2" charset="-122"/>
                <a:cs typeface="+mn-cs"/>
              </a:rPr>
              <a:t>public:</a:t>
            </a:r>
          </a:p>
          <a:p>
            <a:pPr marL="365125" marR="0" lvl="0" indent="-255588" algn="l" defTabSz="914400" rtl="0" eaLnBrk="1" fontAlgn="base" latinLnBrk="0" hangingPunct="1">
              <a:spcBef>
                <a:spcPts val="0"/>
              </a:spcBef>
              <a:spcAft>
                <a:spcPct val="0"/>
              </a:spcAft>
              <a:buClr>
                <a:schemeClr val="accent1"/>
              </a:buClr>
              <a:buSzPct val="68000"/>
              <a:buFont typeface="Wingdings 3" pitchFamily="18" charset="2"/>
              <a:buNone/>
              <a:tabLst/>
              <a:defRPr/>
            </a:pPr>
            <a:r>
              <a:rPr kumimoji="0" lang="zh-CN" altLang="en-US" sz="1600" b="1" i="0" u="none" strike="noStrike" kern="1200" cap="none" spc="0" normalizeH="0" baseline="0" noProof="0" dirty="0" smtClean="0">
                <a:ln>
                  <a:noFill/>
                </a:ln>
                <a:solidFill>
                  <a:schemeClr val="tx1"/>
                </a:solidFill>
                <a:effectLst/>
                <a:uLnTx/>
                <a:uFillTx/>
                <a:latin typeface="Times New Roman" pitchFamily="18" charset="0"/>
                <a:ea typeface="华文楷体" pitchFamily="2" charset="-122"/>
                <a:cs typeface="+mn-cs"/>
              </a:rPr>
              <a:t>  </a:t>
            </a:r>
            <a:r>
              <a:rPr kumimoji="0" lang="zh-CN" altLang="zh-CN" sz="1600" b="1" i="0" u="none" strike="noStrike" kern="1200" cap="none" spc="0" normalizeH="0" baseline="0" noProof="0" dirty="0" smtClean="0">
                <a:ln>
                  <a:noFill/>
                </a:ln>
                <a:solidFill>
                  <a:schemeClr val="tx1"/>
                </a:solidFill>
                <a:effectLst/>
                <a:uLnTx/>
                <a:uFillTx/>
                <a:latin typeface="Times New Roman" pitchFamily="18" charset="0"/>
                <a:ea typeface="华文楷体" pitchFamily="2" charset="-122"/>
                <a:cs typeface="+mn-cs"/>
              </a:rPr>
              <a:t>...</a:t>
            </a:r>
          </a:p>
          <a:p>
            <a:pPr marL="365125" marR="0" lvl="0" indent="-255588" algn="l" defTabSz="914400" rtl="0" eaLnBrk="1" fontAlgn="base" latinLnBrk="0" hangingPunct="1">
              <a:spcBef>
                <a:spcPts val="0"/>
              </a:spcBef>
              <a:spcAft>
                <a:spcPct val="0"/>
              </a:spcAft>
              <a:buClr>
                <a:schemeClr val="accent1"/>
              </a:buClr>
              <a:buSzPct val="68000"/>
              <a:buFont typeface="Wingdings 3" pitchFamily="18" charset="2"/>
              <a:buNone/>
              <a:tabLst/>
              <a:defRPr/>
            </a:pPr>
            <a:r>
              <a:rPr kumimoji="0" lang="zh-CN" altLang="en-US" sz="1600" b="1" i="0" u="none" strike="noStrike" kern="1200" cap="none" spc="0" normalizeH="0" baseline="0" noProof="0" dirty="0" smtClean="0">
                <a:ln>
                  <a:noFill/>
                </a:ln>
                <a:solidFill>
                  <a:schemeClr val="tx1"/>
                </a:solidFill>
                <a:effectLst/>
                <a:uLnTx/>
                <a:uFillTx/>
                <a:latin typeface="Times New Roman" pitchFamily="18" charset="0"/>
                <a:ea typeface="华文楷体" pitchFamily="2" charset="-122"/>
                <a:cs typeface="+mn-cs"/>
              </a:rPr>
              <a:t>  </a:t>
            </a:r>
            <a:r>
              <a:rPr kumimoji="0" lang="zh-CN" altLang="zh-CN" sz="1600" b="1" i="0" u="none" strike="noStrike" kern="1200" cap="none" spc="0" normalizeH="0" baseline="0" noProof="0" dirty="0" smtClean="0">
                <a:ln>
                  <a:noFill/>
                </a:ln>
                <a:solidFill>
                  <a:schemeClr val="tx1"/>
                </a:solidFill>
                <a:effectLst/>
                <a:uLnTx/>
                <a:uFillTx/>
                <a:latin typeface="Times New Roman" pitchFamily="18" charset="0"/>
                <a:ea typeface="华文楷体" pitchFamily="2" charset="-122"/>
                <a:cs typeface="+mn-cs"/>
              </a:rPr>
              <a:t>float calcTuition()</a:t>
            </a:r>
          </a:p>
          <a:p>
            <a:pPr marL="365125" lvl="0" indent="-255588">
              <a:spcBef>
                <a:spcPts val="0"/>
              </a:spcBef>
              <a:buClr>
                <a:schemeClr val="accent1"/>
              </a:buClr>
              <a:buSzPct val="68000"/>
            </a:pPr>
            <a:r>
              <a:rPr lang="en-US" altLang="zh-CN" sz="1600" b="1" dirty="0" smtClean="0">
                <a:latin typeface="Times New Roman" pitchFamily="18" charset="0"/>
                <a:ea typeface="华文楷体" pitchFamily="2" charset="-122"/>
              </a:rPr>
              <a:t>       </a:t>
            </a:r>
            <a:r>
              <a:rPr lang="zh-CN" altLang="zh-CN" sz="1600" b="1" dirty="0" smtClean="0">
                <a:latin typeface="Times New Roman" pitchFamily="18" charset="0"/>
                <a:ea typeface="华文楷体" pitchFamily="2" charset="-122"/>
              </a:rPr>
              <a:t>{</a:t>
            </a:r>
            <a:r>
              <a:rPr lang="en-US" altLang="zh-CN" sz="1600" b="1" dirty="0" smtClean="0">
                <a:latin typeface="Times New Roman" pitchFamily="18" charset="0"/>
                <a:ea typeface="华文楷体" pitchFamily="2" charset="-122"/>
              </a:rPr>
              <a:t>   … </a:t>
            </a:r>
            <a:r>
              <a:rPr lang="zh-CN" altLang="zh-CN" sz="1600" b="1" dirty="0" smtClean="0">
                <a:latin typeface="Times New Roman" pitchFamily="18" charset="0"/>
                <a:ea typeface="华文楷体" pitchFamily="2" charset="-122"/>
              </a:rPr>
              <a:t>//计算学费</a:t>
            </a:r>
            <a:r>
              <a:rPr lang="en-US" altLang="zh-CN" sz="1600" b="1" dirty="0" smtClean="0">
                <a:latin typeface="Times New Roman" pitchFamily="18" charset="0"/>
                <a:ea typeface="华文楷体" pitchFamily="2" charset="-122"/>
              </a:rPr>
              <a:t>  </a:t>
            </a:r>
            <a:r>
              <a:rPr lang="zh-CN" altLang="zh-CN" sz="1600" b="1" dirty="0" smtClean="0">
                <a:latin typeface="Times New Roman" pitchFamily="18" charset="0"/>
                <a:ea typeface="华文楷体" pitchFamily="2" charset="-122"/>
              </a:rPr>
              <a:t>}</a:t>
            </a:r>
            <a:endParaRPr kumimoji="0" lang="zh-CN" altLang="zh-CN" sz="1600" b="1" i="0" u="none" strike="noStrike" kern="1200" cap="none" spc="0" normalizeH="0" baseline="0" noProof="0" dirty="0" smtClean="0">
              <a:ln>
                <a:noFill/>
              </a:ln>
              <a:solidFill>
                <a:schemeClr val="tx1"/>
              </a:solidFill>
              <a:effectLst/>
              <a:uLnTx/>
              <a:uFillTx/>
              <a:latin typeface="Times New Roman" pitchFamily="18" charset="0"/>
              <a:ea typeface="华文楷体" pitchFamily="2" charset="-122"/>
              <a:cs typeface="+mn-cs"/>
            </a:endParaRPr>
          </a:p>
          <a:p>
            <a:pPr marL="365125" marR="0" lvl="0" indent="-255588" algn="l" defTabSz="914400" rtl="0" eaLnBrk="1" fontAlgn="base" latinLnBrk="0" hangingPunct="1">
              <a:spcBef>
                <a:spcPts val="0"/>
              </a:spcBef>
              <a:spcAft>
                <a:spcPct val="0"/>
              </a:spcAft>
              <a:buClr>
                <a:schemeClr val="accent1"/>
              </a:buClr>
              <a:buSzPct val="68000"/>
              <a:buFont typeface="Wingdings 3" pitchFamily="18" charset="2"/>
              <a:buNone/>
              <a:tabLst/>
              <a:defRPr/>
            </a:pPr>
            <a:r>
              <a:rPr kumimoji="0" lang="zh-CN" altLang="en-US" sz="1600" b="1" i="0" u="none" strike="noStrike" kern="1200" cap="none" spc="0" normalizeH="0" baseline="0" noProof="0" dirty="0" smtClean="0">
                <a:ln>
                  <a:noFill/>
                </a:ln>
                <a:solidFill>
                  <a:schemeClr val="tx1"/>
                </a:solidFill>
                <a:effectLst/>
                <a:uLnTx/>
                <a:uFillTx/>
                <a:latin typeface="Times New Roman" pitchFamily="18" charset="0"/>
                <a:ea typeface="华文楷体" pitchFamily="2" charset="-122"/>
                <a:cs typeface="+mn-cs"/>
              </a:rPr>
              <a:t>  </a:t>
            </a:r>
            <a:r>
              <a:rPr kumimoji="0" lang="zh-CN" altLang="zh-CN" sz="1600" b="1" i="0" u="none" strike="noStrike" kern="1200" cap="none" spc="0" normalizeH="0" baseline="0" noProof="0" dirty="0" smtClean="0">
                <a:ln>
                  <a:noFill/>
                </a:ln>
                <a:solidFill>
                  <a:schemeClr val="tx1"/>
                </a:solidFill>
                <a:effectLst/>
                <a:uLnTx/>
                <a:uFillTx/>
                <a:latin typeface="Times New Roman" pitchFamily="18" charset="0"/>
                <a:ea typeface="华文楷体" pitchFamily="2" charset="-122"/>
                <a:cs typeface="+mn-cs"/>
              </a:rPr>
              <a:t>}</a:t>
            </a:r>
          </a:p>
          <a:p>
            <a:pPr marL="365125" marR="0" lvl="0" indent="-255588" algn="l" defTabSz="914400" rtl="0" eaLnBrk="1" fontAlgn="base" latinLnBrk="0" hangingPunct="1">
              <a:spcBef>
                <a:spcPts val="0"/>
              </a:spcBef>
              <a:spcAft>
                <a:spcPct val="0"/>
              </a:spcAft>
              <a:buClr>
                <a:schemeClr val="accent1"/>
              </a:buClr>
              <a:buSzPct val="68000"/>
              <a:buFont typeface="Wingdings 3" pitchFamily="18" charset="2"/>
              <a:buNone/>
              <a:tabLst/>
              <a:defRPr/>
            </a:pPr>
            <a:r>
              <a:rPr kumimoji="0" lang="zh-CN" altLang="zh-CN" sz="1600" b="1" i="0" u="none" strike="noStrike" kern="1200" cap="none" spc="0" normalizeH="0" baseline="0" noProof="0" dirty="0" smtClean="0">
                <a:ln>
                  <a:noFill/>
                </a:ln>
                <a:solidFill>
                  <a:schemeClr val="tx1"/>
                </a:solidFill>
                <a:effectLst/>
                <a:uLnTx/>
                <a:uFillTx/>
                <a:latin typeface="Times New Roman" pitchFamily="18" charset="0"/>
                <a:ea typeface="华文楷体" pitchFamily="2" charset="-122"/>
                <a:cs typeface="+mn-cs"/>
              </a:rPr>
              <a:t>}</a:t>
            </a:r>
            <a:r>
              <a:rPr kumimoji="0" lang="zh-CN" altLang="en-US" sz="1600" b="1" i="0" u="none" strike="noStrike" kern="1200" cap="none" spc="0" normalizeH="0" baseline="0" noProof="0" dirty="0" smtClean="0">
                <a:ln>
                  <a:noFill/>
                </a:ln>
                <a:solidFill>
                  <a:schemeClr val="tx1"/>
                </a:solidFill>
                <a:effectLst/>
                <a:uLnTx/>
                <a:uFillTx/>
                <a:latin typeface="Times New Roman" pitchFamily="18" charset="0"/>
                <a:ea typeface="华文楷体" pitchFamily="2" charset="-122"/>
                <a:cs typeface="+mn-cs"/>
              </a:rPr>
              <a:t>;</a:t>
            </a:r>
            <a:endParaRPr kumimoji="0" lang="zh-CN" altLang="zh-CN" sz="1600" b="1" i="0" u="none" strike="noStrike" kern="1200" cap="none" spc="0" normalizeH="0" baseline="0" noProof="0" dirty="0" smtClean="0">
              <a:ln>
                <a:noFill/>
              </a:ln>
              <a:solidFill>
                <a:schemeClr val="tx1"/>
              </a:solidFill>
              <a:effectLst/>
              <a:uLnTx/>
              <a:uFillTx/>
              <a:latin typeface="Times New Roman" pitchFamily="18" charset="0"/>
              <a:ea typeface="华文楷体" pitchFamily="2" charset="-122"/>
              <a:cs typeface="+mn-cs"/>
            </a:endParaRPr>
          </a:p>
          <a:p>
            <a:pPr marL="365125" marR="0" lvl="0" indent="-255588" algn="l" defTabSz="914400" rtl="0" eaLnBrk="1" fontAlgn="base" latinLnBrk="0" hangingPunct="1">
              <a:spcBef>
                <a:spcPts val="0"/>
              </a:spcBef>
              <a:spcAft>
                <a:spcPct val="0"/>
              </a:spcAft>
              <a:buClr>
                <a:schemeClr val="accent1"/>
              </a:buClr>
              <a:buSzPct val="68000"/>
              <a:buFont typeface="Wingdings 3" pitchFamily="18" charset="2"/>
              <a:buNone/>
              <a:tabLst/>
              <a:defRPr/>
            </a:pPr>
            <a:endParaRPr kumimoji="0" lang="zh-CN" altLang="zh-CN" sz="1600" b="1" i="0" u="none" strike="noStrike" kern="1200" cap="none" spc="0" normalizeH="0" baseline="0" noProof="0" dirty="0" smtClean="0">
              <a:ln>
                <a:noFill/>
              </a:ln>
              <a:solidFill>
                <a:schemeClr val="tx1"/>
              </a:solidFill>
              <a:effectLst/>
              <a:uLnTx/>
              <a:uFillTx/>
              <a:latin typeface="Times New Roman" pitchFamily="18" charset="0"/>
              <a:ea typeface="华文楷体" pitchFamily="2" charset="-122"/>
              <a:cs typeface="+mn-cs"/>
            </a:endParaRPr>
          </a:p>
          <a:p>
            <a:pPr marL="365125" marR="0" lvl="0" indent="-255588" algn="l" defTabSz="914400" rtl="0" eaLnBrk="1" fontAlgn="base" latinLnBrk="0" hangingPunct="1">
              <a:spcBef>
                <a:spcPts val="0"/>
              </a:spcBef>
              <a:spcAft>
                <a:spcPct val="0"/>
              </a:spcAft>
              <a:buClr>
                <a:schemeClr val="accent1"/>
              </a:buClr>
              <a:buSzPct val="68000"/>
              <a:buFont typeface="Wingdings 3" pitchFamily="18" charset="2"/>
              <a:buNone/>
              <a:tabLst/>
              <a:defRPr/>
            </a:pPr>
            <a:r>
              <a:rPr kumimoji="0" lang="zh-CN" altLang="zh-CN" sz="1600" b="1" i="0" u="none" strike="noStrike" kern="1200" cap="none" spc="0" normalizeH="0" baseline="0" noProof="0" dirty="0" smtClean="0">
                <a:ln>
                  <a:noFill/>
                </a:ln>
                <a:solidFill>
                  <a:schemeClr val="tx1"/>
                </a:solidFill>
                <a:effectLst/>
                <a:uLnTx/>
                <a:uFillTx/>
                <a:latin typeface="Times New Roman" pitchFamily="18" charset="0"/>
                <a:ea typeface="华文楷体" pitchFamily="2" charset="-122"/>
                <a:cs typeface="+mn-cs"/>
              </a:rPr>
              <a:t>class GraduateStudent:public Student</a:t>
            </a:r>
          </a:p>
          <a:p>
            <a:pPr marL="365125" marR="0" lvl="0" indent="-255588" algn="l" defTabSz="914400" rtl="0" eaLnBrk="1" fontAlgn="base" latinLnBrk="0" hangingPunct="1">
              <a:spcBef>
                <a:spcPts val="0"/>
              </a:spcBef>
              <a:spcAft>
                <a:spcPct val="0"/>
              </a:spcAft>
              <a:buClr>
                <a:schemeClr val="accent1"/>
              </a:buClr>
              <a:buSzPct val="68000"/>
              <a:buFont typeface="Wingdings 3" pitchFamily="18" charset="2"/>
              <a:buNone/>
              <a:tabLst/>
              <a:defRPr/>
            </a:pPr>
            <a:r>
              <a:rPr kumimoji="0" lang="zh-CN" altLang="zh-CN" sz="1600" b="1" i="0" u="none" strike="noStrike" kern="1200" cap="none" spc="0" normalizeH="0" baseline="0" noProof="0" dirty="0" smtClean="0">
                <a:ln>
                  <a:noFill/>
                </a:ln>
                <a:solidFill>
                  <a:schemeClr val="tx1"/>
                </a:solidFill>
                <a:effectLst/>
                <a:uLnTx/>
                <a:uFillTx/>
                <a:latin typeface="Times New Roman" pitchFamily="18" charset="0"/>
                <a:ea typeface="华文楷体" pitchFamily="2" charset="-122"/>
                <a:cs typeface="+mn-cs"/>
              </a:rPr>
              <a:t>{</a:t>
            </a:r>
          </a:p>
          <a:p>
            <a:pPr marL="365125" marR="0" lvl="0" indent="-255588" algn="l" defTabSz="914400" rtl="0" eaLnBrk="1" fontAlgn="base" latinLnBrk="0" hangingPunct="1">
              <a:spcBef>
                <a:spcPts val="0"/>
              </a:spcBef>
              <a:spcAft>
                <a:spcPct val="0"/>
              </a:spcAft>
              <a:buClr>
                <a:schemeClr val="accent1"/>
              </a:buClr>
              <a:buSzPct val="68000"/>
              <a:buFont typeface="Wingdings 3" pitchFamily="18" charset="2"/>
              <a:buNone/>
              <a:tabLst/>
              <a:defRPr/>
            </a:pPr>
            <a:r>
              <a:rPr kumimoji="0" lang="zh-CN" altLang="zh-CN" sz="1600" b="1" i="0" u="none" strike="noStrike" kern="1200" cap="none" spc="0" normalizeH="0" baseline="0" noProof="0" dirty="0" smtClean="0">
                <a:ln>
                  <a:noFill/>
                </a:ln>
                <a:solidFill>
                  <a:schemeClr val="tx1"/>
                </a:solidFill>
                <a:effectLst/>
                <a:uLnTx/>
                <a:uFillTx/>
                <a:latin typeface="Times New Roman" pitchFamily="18" charset="0"/>
                <a:ea typeface="华文楷体" pitchFamily="2" charset="-122"/>
                <a:cs typeface="+mn-cs"/>
              </a:rPr>
              <a:t>public:</a:t>
            </a:r>
          </a:p>
          <a:p>
            <a:pPr marL="365125" marR="0" lvl="0" indent="-255588" algn="l" defTabSz="914400" rtl="0" eaLnBrk="1" fontAlgn="base" latinLnBrk="0" hangingPunct="1">
              <a:spcBef>
                <a:spcPts val="0"/>
              </a:spcBef>
              <a:spcAft>
                <a:spcPct val="0"/>
              </a:spcAft>
              <a:buClr>
                <a:schemeClr val="accent1"/>
              </a:buClr>
              <a:buSzPct val="68000"/>
              <a:buFont typeface="Wingdings 3" pitchFamily="18" charset="2"/>
              <a:buNone/>
              <a:tabLst/>
              <a:defRPr/>
            </a:pPr>
            <a:r>
              <a:rPr kumimoji="0" lang="zh-CN" altLang="en-US" sz="1600" b="1" i="0" u="none" strike="noStrike" kern="1200" cap="none" spc="0" normalizeH="0" baseline="0" noProof="0" dirty="0" smtClean="0">
                <a:ln>
                  <a:noFill/>
                </a:ln>
                <a:solidFill>
                  <a:schemeClr val="tx1"/>
                </a:solidFill>
                <a:effectLst/>
                <a:uLnTx/>
                <a:uFillTx/>
                <a:latin typeface="Times New Roman" pitchFamily="18" charset="0"/>
                <a:ea typeface="华文楷体" pitchFamily="2" charset="-122"/>
                <a:cs typeface="+mn-cs"/>
              </a:rPr>
              <a:t>  </a:t>
            </a:r>
            <a:r>
              <a:rPr kumimoji="0" lang="zh-CN" altLang="zh-CN" sz="1600" b="1" i="0" u="none" strike="noStrike" kern="1200" cap="none" spc="0" normalizeH="0" baseline="0" noProof="0" dirty="0" smtClean="0">
                <a:ln>
                  <a:noFill/>
                </a:ln>
                <a:solidFill>
                  <a:schemeClr val="tx1"/>
                </a:solidFill>
                <a:effectLst/>
                <a:uLnTx/>
                <a:uFillTx/>
                <a:latin typeface="Times New Roman" pitchFamily="18" charset="0"/>
                <a:ea typeface="华文楷体" pitchFamily="2" charset="-122"/>
                <a:cs typeface="+mn-cs"/>
              </a:rPr>
              <a:t>...</a:t>
            </a:r>
          </a:p>
          <a:p>
            <a:pPr marL="365125" marR="0" lvl="0" indent="-255588" algn="l" defTabSz="914400" rtl="0" eaLnBrk="1" fontAlgn="base" latinLnBrk="0" hangingPunct="1">
              <a:spcBef>
                <a:spcPts val="0"/>
              </a:spcBef>
              <a:spcAft>
                <a:spcPct val="0"/>
              </a:spcAft>
              <a:buClr>
                <a:schemeClr val="accent1"/>
              </a:buClr>
              <a:buSzPct val="68000"/>
              <a:buFont typeface="Wingdings 3" pitchFamily="18" charset="2"/>
              <a:buNone/>
              <a:tabLst/>
              <a:defRPr/>
            </a:pPr>
            <a:r>
              <a:rPr kumimoji="0" lang="zh-CN" altLang="en-US" sz="1600" b="1" i="0" u="none" strike="noStrike" kern="1200" cap="none" spc="0" normalizeH="0" baseline="0" noProof="0" dirty="0" smtClean="0">
                <a:ln>
                  <a:noFill/>
                </a:ln>
                <a:solidFill>
                  <a:schemeClr val="tx1"/>
                </a:solidFill>
                <a:effectLst/>
                <a:uLnTx/>
                <a:uFillTx/>
                <a:latin typeface="Times New Roman" pitchFamily="18" charset="0"/>
                <a:ea typeface="华文楷体" pitchFamily="2" charset="-122"/>
                <a:cs typeface="+mn-cs"/>
              </a:rPr>
              <a:t>  </a:t>
            </a:r>
            <a:r>
              <a:rPr kumimoji="0" lang="zh-CN" altLang="zh-CN" sz="1600" b="1" i="0" u="none" strike="noStrike" kern="1200" cap="none" spc="0" normalizeH="0" baseline="0" noProof="0" dirty="0" smtClean="0">
                <a:ln>
                  <a:noFill/>
                </a:ln>
                <a:solidFill>
                  <a:schemeClr val="tx1"/>
                </a:solidFill>
                <a:effectLst/>
                <a:uLnTx/>
                <a:uFillTx/>
                <a:latin typeface="Times New Roman" pitchFamily="18" charset="0"/>
                <a:ea typeface="华文楷体" pitchFamily="2" charset="-122"/>
                <a:cs typeface="+mn-cs"/>
              </a:rPr>
              <a:t>float calcTuition()</a:t>
            </a:r>
          </a:p>
          <a:p>
            <a:pPr marL="365125" lvl="0" indent="-255588">
              <a:spcBef>
                <a:spcPts val="0"/>
              </a:spcBef>
              <a:buClr>
                <a:schemeClr val="accent1"/>
              </a:buClr>
              <a:buSzPct val="68000"/>
            </a:pPr>
            <a:r>
              <a:rPr lang="en-US" altLang="zh-CN" sz="1600" b="1" dirty="0" smtClean="0">
                <a:latin typeface="Times New Roman" pitchFamily="18" charset="0"/>
                <a:ea typeface="华文楷体" pitchFamily="2" charset="-122"/>
              </a:rPr>
              <a:t>         </a:t>
            </a:r>
            <a:r>
              <a:rPr lang="zh-CN" altLang="zh-CN" sz="1600" b="1" dirty="0" smtClean="0">
                <a:latin typeface="Times New Roman" pitchFamily="18" charset="0"/>
                <a:ea typeface="华文楷体" pitchFamily="2" charset="-122"/>
              </a:rPr>
              <a:t>{</a:t>
            </a:r>
            <a:r>
              <a:rPr lang="en-US" altLang="zh-CN" sz="1600" b="1" dirty="0" smtClean="0">
                <a:latin typeface="Times New Roman" pitchFamily="18" charset="0"/>
                <a:ea typeface="华文楷体" pitchFamily="2" charset="-122"/>
              </a:rPr>
              <a:t>   … </a:t>
            </a:r>
            <a:r>
              <a:rPr lang="zh-CN" altLang="zh-CN" sz="1600" b="1" dirty="0" smtClean="0">
                <a:latin typeface="Times New Roman" pitchFamily="18" charset="0"/>
                <a:ea typeface="华文楷体" pitchFamily="2" charset="-122"/>
              </a:rPr>
              <a:t>//计算学费</a:t>
            </a:r>
            <a:r>
              <a:rPr lang="en-US" altLang="zh-CN" sz="1600" b="1" dirty="0" smtClean="0">
                <a:latin typeface="Times New Roman" pitchFamily="18" charset="0"/>
                <a:ea typeface="华文楷体" pitchFamily="2" charset="-122"/>
              </a:rPr>
              <a:t>  </a:t>
            </a:r>
            <a:r>
              <a:rPr lang="zh-CN" altLang="zh-CN" sz="1600" b="1" dirty="0" smtClean="0">
                <a:latin typeface="Times New Roman" pitchFamily="18" charset="0"/>
                <a:ea typeface="华文楷体" pitchFamily="2" charset="-122"/>
              </a:rPr>
              <a:t>}</a:t>
            </a:r>
          </a:p>
          <a:p>
            <a:pPr marL="365125" marR="0" lvl="0" indent="-255588" algn="l" defTabSz="914400" rtl="0" eaLnBrk="1" fontAlgn="base" latinLnBrk="0" hangingPunct="1">
              <a:spcBef>
                <a:spcPts val="0"/>
              </a:spcBef>
              <a:spcAft>
                <a:spcPct val="0"/>
              </a:spcAft>
              <a:buClr>
                <a:schemeClr val="accent1"/>
              </a:buClr>
              <a:buSzPct val="68000"/>
              <a:buFont typeface="Wingdings 3" pitchFamily="18" charset="2"/>
              <a:buNone/>
              <a:tabLst/>
              <a:defRPr/>
            </a:pPr>
            <a:r>
              <a:rPr kumimoji="0" lang="zh-CN" altLang="zh-CN" sz="1600" b="1" i="0" u="none" strike="noStrike" kern="1200" cap="none" spc="0" normalizeH="0" baseline="0" noProof="0" dirty="0" smtClean="0">
                <a:ln>
                  <a:noFill/>
                </a:ln>
                <a:solidFill>
                  <a:schemeClr val="tx1"/>
                </a:solidFill>
                <a:effectLst/>
                <a:uLnTx/>
                <a:uFillTx/>
                <a:latin typeface="Times New Roman" pitchFamily="18" charset="0"/>
                <a:ea typeface="华文楷体" pitchFamily="2" charset="-122"/>
                <a:cs typeface="+mn-cs"/>
              </a:rPr>
              <a:t>}</a:t>
            </a:r>
            <a:r>
              <a:rPr kumimoji="0" lang="zh-CN" altLang="en-US" sz="1600" b="1" i="0" u="none" strike="noStrike" kern="1200" cap="none" spc="0" normalizeH="0" baseline="0" noProof="0" dirty="0" smtClean="0">
                <a:ln>
                  <a:noFill/>
                </a:ln>
                <a:solidFill>
                  <a:schemeClr val="tx1"/>
                </a:solidFill>
                <a:effectLst/>
                <a:uLnTx/>
                <a:uFillTx/>
                <a:latin typeface="Times New Roman" pitchFamily="18" charset="0"/>
                <a:ea typeface="华文楷体" pitchFamily="2" charset="-122"/>
                <a:cs typeface="+mn-cs"/>
              </a:rPr>
              <a:t>;</a:t>
            </a:r>
            <a:endParaRPr kumimoji="0" lang="zh-CN" altLang="zh-CN" sz="1600" b="1" i="0" u="none" strike="noStrike" kern="1200" cap="none" spc="0" normalizeH="0" baseline="0" noProof="0" dirty="0" smtClean="0">
              <a:ln>
                <a:noFill/>
              </a:ln>
              <a:solidFill>
                <a:schemeClr val="tx1"/>
              </a:solidFill>
              <a:effectLst/>
              <a:uLnTx/>
              <a:uFillTx/>
              <a:latin typeface="Times New Roman" pitchFamily="18" charset="0"/>
              <a:ea typeface="华文楷体" pitchFamily="2" charset="-122"/>
              <a:cs typeface="+mn-cs"/>
            </a:endParaRPr>
          </a:p>
        </p:txBody>
      </p:sp>
      <p:sp>
        <p:nvSpPr>
          <p:cNvPr id="9" name="Rectangle 4"/>
          <p:cNvSpPr>
            <a:spLocks noChangeArrowheads="1"/>
          </p:cNvSpPr>
          <p:nvPr/>
        </p:nvSpPr>
        <p:spPr bwMode="auto">
          <a:xfrm>
            <a:off x="4000496" y="3071810"/>
            <a:ext cx="4787900" cy="3539430"/>
          </a:xfrm>
          <a:prstGeom prst="rect">
            <a:avLst/>
          </a:prstGeom>
          <a:noFill/>
          <a:ln w="9525">
            <a:noFill/>
            <a:miter lim="800000"/>
            <a:headEnd/>
            <a:tailEnd/>
          </a:ln>
          <a:effectLst/>
        </p:spPr>
        <p:txBody>
          <a:bodyPr>
            <a:spAutoFit/>
          </a:bodyPr>
          <a:lstStyle/>
          <a:p>
            <a:pPr>
              <a:spcBef>
                <a:spcPts val="0"/>
              </a:spcBef>
            </a:pPr>
            <a:r>
              <a:rPr lang="zh-CN" altLang="zh-CN" sz="1600" b="1" dirty="0">
                <a:latin typeface="Times New Roman" pitchFamily="18" charset="0"/>
                <a:ea typeface="华文楷体" pitchFamily="2" charset="-122"/>
              </a:rPr>
              <a:t>void fn(Student&amp; x)</a:t>
            </a:r>
          </a:p>
          <a:p>
            <a:pPr>
              <a:spcBef>
                <a:spcPts val="0"/>
              </a:spcBef>
            </a:pPr>
            <a:r>
              <a:rPr lang="zh-CN" altLang="zh-CN" sz="1600" b="1" dirty="0">
                <a:latin typeface="Times New Roman" pitchFamily="18" charset="0"/>
                <a:ea typeface="华文楷体" pitchFamily="2" charset="-122"/>
              </a:rPr>
              <a:t>{</a:t>
            </a:r>
          </a:p>
          <a:p>
            <a:pPr>
              <a:spcBef>
                <a:spcPts val="0"/>
              </a:spcBef>
            </a:pPr>
            <a:r>
              <a:rPr lang="zh-CN" altLang="en-US" sz="1600" b="1" dirty="0" smtClean="0">
                <a:latin typeface="Times New Roman" pitchFamily="18" charset="0"/>
                <a:ea typeface="华文楷体" pitchFamily="2" charset="-122"/>
              </a:rPr>
              <a:t>  </a:t>
            </a:r>
            <a:r>
              <a:rPr lang="zh-CN" altLang="zh-CN" sz="1600" b="1" dirty="0" smtClean="0">
                <a:latin typeface="Times New Roman" pitchFamily="18" charset="0"/>
                <a:ea typeface="华文楷体" pitchFamily="2" charset="-122"/>
              </a:rPr>
              <a:t>x</a:t>
            </a:r>
            <a:r>
              <a:rPr lang="zh-CN" altLang="zh-CN" sz="1600" b="1" dirty="0">
                <a:latin typeface="Times New Roman" pitchFamily="18" charset="0"/>
                <a:ea typeface="华文楷体" pitchFamily="2" charset="-122"/>
              </a:rPr>
              <a:t>.caluTuition();</a:t>
            </a:r>
          </a:p>
          <a:p>
            <a:pPr>
              <a:spcBef>
                <a:spcPts val="0"/>
              </a:spcBef>
            </a:pPr>
            <a:r>
              <a:rPr lang="zh-CN" altLang="zh-CN" sz="1600" b="1" dirty="0">
                <a:latin typeface="Times New Roman" pitchFamily="18" charset="0"/>
                <a:ea typeface="华文楷体" pitchFamily="2" charset="-122"/>
              </a:rPr>
              <a:t>}</a:t>
            </a:r>
          </a:p>
          <a:p>
            <a:pPr>
              <a:spcBef>
                <a:spcPts val="0"/>
              </a:spcBef>
            </a:pPr>
            <a:r>
              <a:rPr lang="zh-CN" altLang="zh-CN" sz="1600" b="1" dirty="0">
                <a:latin typeface="Times New Roman" pitchFamily="18" charset="0"/>
                <a:ea typeface="华文楷体" pitchFamily="2" charset="-122"/>
              </a:rPr>
              <a:t>int main()</a:t>
            </a:r>
          </a:p>
          <a:p>
            <a:pPr>
              <a:spcBef>
                <a:spcPts val="0"/>
              </a:spcBef>
            </a:pPr>
            <a:r>
              <a:rPr lang="zh-CN" altLang="zh-CN" sz="1600" b="1" dirty="0">
                <a:latin typeface="Times New Roman" pitchFamily="18" charset="0"/>
                <a:ea typeface="华文楷体" pitchFamily="2" charset="-122"/>
              </a:rPr>
              <a:t>{</a:t>
            </a:r>
          </a:p>
          <a:p>
            <a:pPr>
              <a:spcBef>
                <a:spcPts val="0"/>
              </a:spcBef>
            </a:pPr>
            <a:r>
              <a:rPr lang="zh-CN" altLang="en-US" sz="1600" b="1" dirty="0" smtClean="0">
                <a:latin typeface="Times New Roman" pitchFamily="18" charset="0"/>
                <a:ea typeface="华文楷体" pitchFamily="2" charset="-122"/>
              </a:rPr>
              <a:t>  </a:t>
            </a:r>
            <a:r>
              <a:rPr lang="zh-CN" altLang="zh-CN" sz="1600" b="1" dirty="0" smtClean="0">
                <a:latin typeface="Times New Roman" pitchFamily="18" charset="0"/>
                <a:ea typeface="华文楷体" pitchFamily="2" charset="-122"/>
              </a:rPr>
              <a:t>Student </a:t>
            </a:r>
            <a:r>
              <a:rPr lang="zh-CN" altLang="zh-CN" sz="1600" b="1" dirty="0">
                <a:latin typeface="Times New Roman" pitchFamily="18" charset="0"/>
                <a:ea typeface="华文楷体" pitchFamily="2" charset="-122"/>
              </a:rPr>
              <a:t>s;</a:t>
            </a:r>
          </a:p>
          <a:p>
            <a:pPr>
              <a:spcBef>
                <a:spcPts val="0"/>
              </a:spcBef>
            </a:pPr>
            <a:r>
              <a:rPr lang="zh-CN" altLang="en-US" sz="1600" b="1" dirty="0" smtClean="0">
                <a:latin typeface="Times New Roman" pitchFamily="18" charset="0"/>
                <a:ea typeface="华文楷体" pitchFamily="2" charset="-122"/>
              </a:rPr>
              <a:t>  </a:t>
            </a:r>
            <a:r>
              <a:rPr lang="zh-CN" altLang="zh-CN" sz="1600" b="1" dirty="0" smtClean="0">
                <a:latin typeface="Times New Roman" pitchFamily="18" charset="0"/>
                <a:ea typeface="华文楷体" pitchFamily="2" charset="-122"/>
              </a:rPr>
              <a:t>GraduateStudent </a:t>
            </a:r>
            <a:r>
              <a:rPr lang="zh-CN" altLang="zh-CN" sz="1600" b="1" dirty="0">
                <a:latin typeface="Times New Roman" pitchFamily="18" charset="0"/>
                <a:ea typeface="华文楷体" pitchFamily="2" charset="-122"/>
              </a:rPr>
              <a:t>gs;</a:t>
            </a:r>
          </a:p>
          <a:p>
            <a:pPr>
              <a:spcBef>
                <a:spcPts val="0"/>
              </a:spcBef>
            </a:pPr>
            <a:r>
              <a:rPr lang="zh-CN" altLang="en-US" sz="1600" b="1" dirty="0" smtClean="0">
                <a:latin typeface="Times New Roman" pitchFamily="18" charset="0"/>
                <a:ea typeface="华文楷体" pitchFamily="2" charset="-122"/>
              </a:rPr>
              <a:t>  </a:t>
            </a:r>
            <a:r>
              <a:rPr lang="zh-CN" altLang="zh-CN" sz="1600" b="1" dirty="0" smtClean="0">
                <a:latin typeface="Times New Roman" pitchFamily="18" charset="0"/>
                <a:ea typeface="华文楷体" pitchFamily="2" charset="-122"/>
              </a:rPr>
              <a:t>fn</a:t>
            </a:r>
            <a:r>
              <a:rPr lang="zh-CN" altLang="zh-CN" sz="1600" b="1" dirty="0">
                <a:latin typeface="Times New Roman" pitchFamily="18" charset="0"/>
                <a:ea typeface="华文楷体" pitchFamily="2" charset="-122"/>
              </a:rPr>
              <a:t>(s)</a:t>
            </a:r>
            <a:r>
              <a:rPr lang="zh-CN" altLang="zh-CN" sz="1600" b="1" dirty="0" smtClean="0">
                <a:latin typeface="Times New Roman" pitchFamily="18" charset="0"/>
                <a:ea typeface="华文楷体" pitchFamily="2" charset="-122"/>
              </a:rPr>
              <a:t>;</a:t>
            </a:r>
            <a:r>
              <a:rPr lang="zh-CN" altLang="en-US" sz="1600" b="1" dirty="0" smtClean="0">
                <a:latin typeface="Times New Roman" pitchFamily="18" charset="0"/>
                <a:ea typeface="华文楷体" pitchFamily="2" charset="-122"/>
              </a:rPr>
              <a:t>      </a:t>
            </a:r>
            <a:r>
              <a:rPr lang="zh-CN" altLang="zh-CN" sz="1600" b="1" dirty="0" smtClean="0">
                <a:latin typeface="Times New Roman" pitchFamily="18" charset="0"/>
                <a:ea typeface="华文楷体" pitchFamily="2" charset="-122"/>
              </a:rPr>
              <a:t>//</a:t>
            </a:r>
            <a:r>
              <a:rPr lang="zh-CN" altLang="zh-CN" sz="1600" b="1" dirty="0">
                <a:latin typeface="Times New Roman" pitchFamily="18" charset="0"/>
                <a:ea typeface="华文楷体" pitchFamily="2" charset="-122"/>
              </a:rPr>
              <a:t>调用？</a:t>
            </a:r>
          </a:p>
          <a:p>
            <a:pPr>
              <a:spcBef>
                <a:spcPts val="0"/>
              </a:spcBef>
            </a:pPr>
            <a:r>
              <a:rPr lang="zh-CN" altLang="en-US" sz="1600" b="1" dirty="0" smtClean="0">
                <a:latin typeface="Times New Roman" pitchFamily="18" charset="0"/>
                <a:ea typeface="华文楷体" pitchFamily="2" charset="-122"/>
              </a:rPr>
              <a:t>  </a:t>
            </a:r>
            <a:r>
              <a:rPr lang="zh-CN" altLang="zh-CN" sz="1600" b="1" dirty="0" smtClean="0">
                <a:latin typeface="Times New Roman" pitchFamily="18" charset="0"/>
                <a:ea typeface="华文楷体" pitchFamily="2" charset="-122"/>
              </a:rPr>
              <a:t>fn</a:t>
            </a:r>
            <a:r>
              <a:rPr lang="zh-CN" altLang="zh-CN" sz="1600" b="1" dirty="0">
                <a:latin typeface="Times New Roman" pitchFamily="18" charset="0"/>
                <a:ea typeface="华文楷体" pitchFamily="2" charset="-122"/>
              </a:rPr>
              <a:t>(gs)</a:t>
            </a:r>
            <a:r>
              <a:rPr lang="zh-CN" altLang="zh-CN" sz="1600" b="1" dirty="0" smtClean="0">
                <a:latin typeface="Times New Roman" pitchFamily="18" charset="0"/>
                <a:ea typeface="华文楷体" pitchFamily="2" charset="-122"/>
              </a:rPr>
              <a:t>;</a:t>
            </a:r>
            <a:r>
              <a:rPr lang="zh-CN" altLang="en-US" sz="1600" b="1" dirty="0" smtClean="0">
                <a:latin typeface="Times New Roman" pitchFamily="18" charset="0"/>
                <a:ea typeface="华文楷体" pitchFamily="2" charset="-122"/>
              </a:rPr>
              <a:t>      </a:t>
            </a:r>
            <a:r>
              <a:rPr lang="zh-CN" altLang="zh-CN" sz="1600" b="1" dirty="0" smtClean="0">
                <a:latin typeface="Times New Roman" pitchFamily="18" charset="0"/>
                <a:ea typeface="华文楷体" pitchFamily="2" charset="-122"/>
              </a:rPr>
              <a:t>//</a:t>
            </a:r>
            <a:r>
              <a:rPr lang="zh-CN" altLang="zh-CN" sz="1600" b="1" dirty="0">
                <a:latin typeface="Times New Roman" pitchFamily="18" charset="0"/>
                <a:ea typeface="华文楷体" pitchFamily="2" charset="-122"/>
              </a:rPr>
              <a:t>调用？</a:t>
            </a:r>
          </a:p>
          <a:p>
            <a:pPr>
              <a:spcBef>
                <a:spcPts val="0"/>
              </a:spcBef>
            </a:pPr>
            <a:r>
              <a:rPr lang="zh-CN" altLang="zh-CN" sz="1600" b="1" dirty="0" smtClean="0">
                <a:latin typeface="Times New Roman" pitchFamily="18" charset="0"/>
                <a:ea typeface="华文楷体" pitchFamily="2" charset="-122"/>
              </a:rPr>
              <a:t>}</a:t>
            </a:r>
            <a:endParaRPr lang="en-US" altLang="zh-CN" sz="1600" b="1" dirty="0" smtClean="0">
              <a:latin typeface="Times New Roman" pitchFamily="18" charset="0"/>
              <a:ea typeface="华文楷体" pitchFamily="2" charset="-122"/>
            </a:endParaRPr>
          </a:p>
          <a:p>
            <a:pPr>
              <a:spcBef>
                <a:spcPts val="0"/>
              </a:spcBef>
            </a:pPr>
            <a:r>
              <a:rPr lang="en-US" altLang="zh-CN" sz="1600" b="1" dirty="0" smtClean="0">
                <a:solidFill>
                  <a:srgbClr val="FF0000"/>
                </a:solidFill>
                <a:latin typeface="Times New Roman" pitchFamily="18" charset="0"/>
                <a:ea typeface="华文楷体" pitchFamily="2" charset="-122"/>
              </a:rPr>
              <a:t>//</a:t>
            </a:r>
            <a:r>
              <a:rPr lang="zh-CN" altLang="en-US" sz="1600" b="1" dirty="0" smtClean="0">
                <a:solidFill>
                  <a:srgbClr val="FF0000"/>
                </a:solidFill>
                <a:latin typeface="Times New Roman" pitchFamily="18" charset="0"/>
                <a:ea typeface="华文楷体" pitchFamily="2" charset="-122"/>
              </a:rPr>
              <a:t>在没有多态机制以前，上述代码无法通过</a:t>
            </a:r>
            <a:endParaRPr lang="en-US" altLang="zh-CN" sz="1600" b="1" dirty="0" smtClean="0">
              <a:solidFill>
                <a:srgbClr val="FF0000"/>
              </a:solidFill>
              <a:latin typeface="Times New Roman" pitchFamily="18" charset="0"/>
              <a:ea typeface="华文楷体" pitchFamily="2" charset="-122"/>
            </a:endParaRPr>
          </a:p>
          <a:p>
            <a:pPr>
              <a:spcBef>
                <a:spcPts val="0"/>
              </a:spcBef>
            </a:pPr>
            <a:r>
              <a:rPr lang="en-US" altLang="zh-CN" sz="1600" b="1" dirty="0" smtClean="0">
                <a:solidFill>
                  <a:srgbClr val="FF0000"/>
                </a:solidFill>
                <a:latin typeface="Times New Roman" pitchFamily="18" charset="0"/>
                <a:ea typeface="华文楷体" pitchFamily="2" charset="-122"/>
              </a:rPr>
              <a:t>//</a:t>
            </a:r>
            <a:r>
              <a:rPr lang="zh-CN" altLang="en-US" sz="1600" b="1" dirty="0" smtClean="0">
                <a:solidFill>
                  <a:srgbClr val="FF0000"/>
                </a:solidFill>
                <a:latin typeface="Times New Roman" pitchFamily="18" charset="0"/>
                <a:ea typeface="华文楷体" pitchFamily="2" charset="-122"/>
              </a:rPr>
              <a:t>因为在编译阶段，会把函数</a:t>
            </a:r>
            <a:r>
              <a:rPr lang="en-US" altLang="zh-CN" sz="1600" b="1" dirty="0" smtClean="0">
                <a:solidFill>
                  <a:srgbClr val="FF0000"/>
                </a:solidFill>
                <a:latin typeface="Times New Roman" pitchFamily="18" charset="0"/>
                <a:ea typeface="华文楷体" pitchFamily="2" charset="-122"/>
              </a:rPr>
              <a:t>fn</a:t>
            </a:r>
            <a:r>
              <a:rPr lang="zh-CN" altLang="en-US" sz="1600" b="1" dirty="0" smtClean="0">
                <a:solidFill>
                  <a:srgbClr val="FF0000"/>
                </a:solidFill>
                <a:latin typeface="Times New Roman" pitchFamily="18" charset="0"/>
                <a:ea typeface="华文楷体" pitchFamily="2" charset="-122"/>
              </a:rPr>
              <a:t>的参数限定为基类对象，不会自动把派生类对象转成基类对象来接收</a:t>
            </a:r>
            <a:endParaRPr lang="zh-CN" altLang="en-US" sz="1600" b="1" dirty="0">
              <a:solidFill>
                <a:srgbClr val="FF0000"/>
              </a:solidFill>
              <a:latin typeface="Times New Roman" pitchFamily="18" charset="0"/>
              <a:ea typeface="华文楷体" pitchFamily="2" charset="-122"/>
            </a:endParaRPr>
          </a:p>
        </p:txBody>
      </p:sp>
      <p:sp>
        <p:nvSpPr>
          <p:cNvPr id="7" name="矩形 6"/>
          <p:cNvSpPr/>
          <p:nvPr/>
        </p:nvSpPr>
        <p:spPr>
          <a:xfrm>
            <a:off x="4500530" y="714356"/>
            <a:ext cx="4643470" cy="707886"/>
          </a:xfrm>
          <a:prstGeom prst="rect">
            <a:avLst/>
          </a:prstGeom>
        </p:spPr>
        <p:txBody>
          <a:bodyPr wrap="square">
            <a:spAutoFit/>
          </a:bodyPr>
          <a:lstStyle/>
          <a:p>
            <a:pPr>
              <a:spcBef>
                <a:spcPts val="0"/>
              </a:spcBef>
            </a:pPr>
            <a:r>
              <a:rPr lang="zh-CN" altLang="en-US" sz="2000" b="1" dirty="0" smtClean="0">
                <a:solidFill>
                  <a:srgbClr val="FF0000"/>
                </a:solidFill>
                <a:latin typeface="Times New Roman" pitchFamily="18" charset="0"/>
                <a:ea typeface="华文楷体" pitchFamily="2" charset="-122"/>
              </a:rPr>
              <a:t>继承的一种典型应用：通过基类的对象指针或对象引用，来访问派生类的对象</a:t>
            </a:r>
            <a:endParaRPr lang="zh-CN" altLang="en-US" sz="2000" b="1" dirty="0">
              <a:solidFill>
                <a:srgbClr val="FF0000"/>
              </a:solidFill>
              <a:latin typeface="Times New Roman" pitchFamily="18" charset="0"/>
              <a:ea typeface="华文楷体"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ts val="2880"/>
              </a:lnSpc>
              <a:spcBef>
                <a:spcPts val="0"/>
              </a:spcBef>
            </a:pPr>
            <a:r>
              <a:rPr lang="zh-CN" altLang="en-US" sz="2000" dirty="0" smtClean="0">
                <a:latin typeface="+mn-ea"/>
                <a:cs typeface="Times New Roman" pitchFamily="18" charset="0"/>
              </a:rPr>
              <a:t>多态是指在程序中，同一符号或名字在不同情况下具有不同解释的现象，又称为多态性。</a:t>
            </a:r>
            <a:endParaRPr lang="en-US" altLang="zh-CN" sz="2000" dirty="0" smtClean="0">
              <a:latin typeface="+mn-ea"/>
              <a:cs typeface="Times New Roman" pitchFamily="18" charset="0"/>
            </a:endParaRPr>
          </a:p>
          <a:p>
            <a:pPr>
              <a:lnSpc>
                <a:spcPts val="2880"/>
              </a:lnSpc>
              <a:spcBef>
                <a:spcPts val="0"/>
              </a:spcBef>
            </a:pPr>
            <a:r>
              <a:rPr lang="zh-CN" altLang="en-US" sz="2000" dirty="0" smtClean="0">
                <a:latin typeface="+mn-ea"/>
                <a:cs typeface="Times New Roman" pitchFamily="18" charset="0"/>
              </a:rPr>
              <a:t>现实世界中的多态现象</a:t>
            </a:r>
          </a:p>
          <a:p>
            <a:pPr>
              <a:lnSpc>
                <a:spcPts val="2880"/>
              </a:lnSpc>
              <a:spcBef>
                <a:spcPts val="0"/>
              </a:spcBef>
            </a:pPr>
            <a:r>
              <a:rPr lang="zh-CN" altLang="en-US" sz="2000" dirty="0" smtClean="0">
                <a:latin typeface="+mn-ea"/>
                <a:cs typeface="Times New Roman" pitchFamily="18" charset="0"/>
              </a:rPr>
              <a:t>编程中的多态</a:t>
            </a:r>
          </a:p>
          <a:p>
            <a:pPr lvl="1">
              <a:lnSpc>
                <a:spcPts val="2880"/>
              </a:lnSpc>
              <a:spcBef>
                <a:spcPts val="0"/>
              </a:spcBef>
            </a:pPr>
            <a:r>
              <a:rPr lang="zh-CN" altLang="en-US" sz="1800" dirty="0" smtClean="0">
                <a:latin typeface="+mn-ea"/>
                <a:cs typeface="Times New Roman" pitchFamily="18" charset="0"/>
              </a:rPr>
              <a:t>同一个类中，对应相同的函数名，却执行不同的函数体，即函数重载，属于编译时的多态。</a:t>
            </a:r>
            <a:endParaRPr lang="en-US" altLang="zh-CN" sz="1800" dirty="0" smtClean="0">
              <a:latin typeface="+mn-ea"/>
              <a:cs typeface="Times New Roman" pitchFamily="18" charset="0"/>
            </a:endParaRPr>
          </a:p>
          <a:p>
            <a:pPr lvl="1">
              <a:lnSpc>
                <a:spcPts val="2880"/>
              </a:lnSpc>
              <a:spcBef>
                <a:spcPts val="0"/>
              </a:spcBef>
            </a:pPr>
            <a:r>
              <a:rPr lang="zh-CN" altLang="en-US" sz="1800" b="1" dirty="0" smtClean="0">
                <a:solidFill>
                  <a:srgbClr val="FF0000"/>
                </a:solidFill>
                <a:latin typeface="+mn-ea"/>
                <a:cs typeface="Times New Roman" pitchFamily="18" charset="0"/>
              </a:rPr>
              <a:t>编译时多态</a:t>
            </a:r>
            <a:r>
              <a:rPr lang="zh-CN" altLang="en-US" sz="1800" dirty="0" smtClean="0">
                <a:latin typeface="+mn-ea"/>
                <a:cs typeface="Times New Roman" pitchFamily="18" charset="0"/>
              </a:rPr>
              <a:t>，指在编译阶段即可确定下来的多态，主要通过重载机制获得</a:t>
            </a:r>
          </a:p>
          <a:p>
            <a:pPr lvl="1">
              <a:lnSpc>
                <a:spcPts val="2880"/>
              </a:lnSpc>
              <a:spcBef>
                <a:spcPts val="0"/>
              </a:spcBef>
            </a:pPr>
            <a:r>
              <a:rPr lang="zh-CN" altLang="en-US" sz="1800" dirty="0" smtClean="0">
                <a:latin typeface="+mn-ea"/>
                <a:cs typeface="Times New Roman" pitchFamily="18" charset="0"/>
              </a:rPr>
              <a:t>派生类中，与基类同名、同参数、同返回类型的函数的不同行为，属于运行时的多态。</a:t>
            </a:r>
            <a:endParaRPr lang="en-US" altLang="zh-CN" sz="1800" dirty="0" smtClean="0">
              <a:latin typeface="+mn-ea"/>
              <a:cs typeface="Times New Roman" pitchFamily="18" charset="0"/>
            </a:endParaRPr>
          </a:p>
          <a:p>
            <a:pPr lvl="1">
              <a:lnSpc>
                <a:spcPts val="2880"/>
              </a:lnSpc>
              <a:spcBef>
                <a:spcPts val="0"/>
              </a:spcBef>
            </a:pPr>
            <a:r>
              <a:rPr lang="zh-CN" altLang="en-US" sz="1800" b="1" dirty="0" smtClean="0">
                <a:solidFill>
                  <a:srgbClr val="FF0000"/>
                </a:solidFill>
                <a:latin typeface="+mn-ea"/>
                <a:cs typeface="Times New Roman" pitchFamily="18" charset="0"/>
              </a:rPr>
              <a:t>运行时多态</a:t>
            </a:r>
            <a:r>
              <a:rPr lang="zh-CN" altLang="en-US" sz="1800" dirty="0" smtClean="0">
                <a:latin typeface="+mn-ea"/>
                <a:cs typeface="Times New Roman" pitchFamily="18" charset="0"/>
              </a:rPr>
              <a:t>，指必须等到程序运行时才可确定的多态性，主要是通过继承结合动态绑定获得。</a:t>
            </a:r>
          </a:p>
          <a:p>
            <a:pPr lvl="1">
              <a:lnSpc>
                <a:spcPts val="2880"/>
              </a:lnSpc>
              <a:spcBef>
                <a:spcPts val="0"/>
              </a:spcBef>
            </a:pPr>
            <a:endParaRPr lang="zh-CN" altLang="en-US" sz="18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lvl="1">
              <a:lnSpc>
                <a:spcPts val="2880"/>
              </a:lnSpc>
              <a:spcBef>
                <a:spcPts val="0"/>
              </a:spcBef>
            </a:pPr>
            <a:endParaRPr lang="zh-CN" altLang="en-US" sz="20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1.</a:t>
            </a:r>
            <a:r>
              <a:rPr lang="zh-CN" altLang="en-US" sz="3600" dirty="0" smtClean="0"/>
              <a:t>多态性</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9</a:t>
            </a:fld>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4076</TotalTime>
  <Words>2887</Words>
  <Application>Microsoft Office PowerPoint</Application>
  <PresentationFormat>全屏显示(4:3)</PresentationFormat>
  <Paragraphs>378</Paragraphs>
  <Slides>26</Slides>
  <Notes>1</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聚合</vt:lpstr>
      <vt:lpstr>面向对象程序设计</vt:lpstr>
      <vt:lpstr>本章主要内容</vt:lpstr>
      <vt:lpstr>上节复习</vt:lpstr>
      <vt:lpstr>程序讲解</vt:lpstr>
      <vt:lpstr>程序讲解</vt:lpstr>
      <vt:lpstr>程序讲解</vt:lpstr>
      <vt:lpstr>1.多态性</vt:lpstr>
      <vt:lpstr>1.多态性</vt:lpstr>
      <vt:lpstr>1.多态性</vt:lpstr>
      <vt:lpstr>1.多态性</vt:lpstr>
      <vt:lpstr>2.虚函数</vt:lpstr>
      <vt:lpstr>2.虚函数</vt:lpstr>
      <vt:lpstr>2.虚函数</vt:lpstr>
      <vt:lpstr>2.虚函数</vt:lpstr>
      <vt:lpstr>2.虚函数</vt:lpstr>
      <vt:lpstr>2.虚函数</vt:lpstr>
      <vt:lpstr>2.虚函数</vt:lpstr>
      <vt:lpstr>2.虚函数</vt:lpstr>
      <vt:lpstr>2.虚函数</vt:lpstr>
      <vt:lpstr>2.虚函数</vt:lpstr>
      <vt:lpstr>2.虚函数</vt:lpstr>
      <vt:lpstr>2.虚函数</vt:lpstr>
      <vt:lpstr>2.虚函数</vt:lpstr>
      <vt:lpstr>2.虚函数</vt:lpstr>
      <vt:lpstr>3.继承与静态+友元（自学）</vt:lpstr>
      <vt:lpstr>3.继承与静态+友元</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面向对象程序设计</dc:title>
  <dc:creator>BJC</dc:creator>
  <cp:lastModifiedBy>szubj</cp:lastModifiedBy>
  <cp:revision>566</cp:revision>
  <dcterms:created xsi:type="dcterms:W3CDTF">2015-01-19T08:02:15Z</dcterms:created>
  <dcterms:modified xsi:type="dcterms:W3CDTF">2018-05-13T14:50:09Z</dcterms:modified>
</cp:coreProperties>
</file>