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4"/>
  </p:notesMasterIdLst>
  <p:handoutMasterIdLst>
    <p:handoutMasterId r:id="rId35"/>
  </p:handoutMasterIdLst>
  <p:sldIdLst>
    <p:sldId id="256" r:id="rId2"/>
    <p:sldId id="809" r:id="rId3"/>
    <p:sldId id="818" r:id="rId4"/>
    <p:sldId id="827" r:id="rId5"/>
    <p:sldId id="819" r:id="rId6"/>
    <p:sldId id="787" r:id="rId7"/>
    <p:sldId id="815" r:id="rId8"/>
    <p:sldId id="814" r:id="rId9"/>
    <p:sldId id="816" r:id="rId10"/>
    <p:sldId id="813" r:id="rId11"/>
    <p:sldId id="788" r:id="rId12"/>
    <p:sldId id="790" r:id="rId13"/>
    <p:sldId id="817" r:id="rId14"/>
    <p:sldId id="822" r:id="rId15"/>
    <p:sldId id="823" r:id="rId16"/>
    <p:sldId id="824" r:id="rId17"/>
    <p:sldId id="825" r:id="rId18"/>
    <p:sldId id="826" r:id="rId19"/>
    <p:sldId id="828" r:id="rId20"/>
    <p:sldId id="829" r:id="rId21"/>
    <p:sldId id="830" r:id="rId22"/>
    <p:sldId id="831" r:id="rId23"/>
    <p:sldId id="832" r:id="rId24"/>
    <p:sldId id="833" r:id="rId25"/>
    <p:sldId id="834" r:id="rId26"/>
    <p:sldId id="835" r:id="rId27"/>
    <p:sldId id="836" r:id="rId28"/>
    <p:sldId id="837" r:id="rId29"/>
    <p:sldId id="838" r:id="rId30"/>
    <p:sldId id="839" r:id="rId31"/>
    <p:sldId id="841" r:id="rId32"/>
    <p:sldId id="842"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56" autoAdjust="0"/>
    <p:restoredTop sz="91646" autoAdjust="0"/>
  </p:normalViewPr>
  <p:slideViewPr>
    <p:cSldViewPr>
      <p:cViewPr>
        <p:scale>
          <a:sx n="90" d="100"/>
          <a:sy n="90" d="100"/>
        </p:scale>
        <p:origin x="-1253" y="154"/>
      </p:cViewPr>
      <p:guideLst>
        <p:guide orient="horz" pos="2160"/>
        <p:guide pos="2880"/>
      </p:guideLst>
    </p:cSldViewPr>
  </p:slideViewPr>
  <p:outlineViewPr>
    <p:cViewPr>
      <p:scale>
        <a:sx n="33" d="100"/>
        <a:sy n="33" d="100"/>
      </p:scale>
      <p:origin x="24" y="255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2018/5/15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4BEB867-7509-4723-9538-9D475DF7F60B}"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2018/5/15</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2018/5/15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2018/5/15</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2018/5/15</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2018/5/15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2018/5/15</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2018/5/15</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2018/5/15</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2018/5/15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2018/5/15</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2018/5/15</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第十六章 继承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marL="365125" lvl="1" indent="-255588">
              <a:lnSpc>
                <a:spcPts val="2880"/>
              </a:lnSpc>
              <a:spcBef>
                <a:spcPts val="0"/>
              </a:spcBef>
              <a:buSzPct val="68000"/>
              <a:buFont typeface="Wingdings 3" pitchFamily="18" charset="2"/>
              <a:buChar char=""/>
            </a:pPr>
            <a:r>
              <a:rPr lang="zh-CN" altLang="en-US" dirty="0" smtClean="0">
                <a:latin typeface="+mn-ea"/>
                <a:cs typeface="Times New Roman" pitchFamily="18" charset="0"/>
              </a:rPr>
              <a:t>在</a:t>
            </a:r>
            <a:r>
              <a:rPr lang="en-US" altLang="zh-CN" dirty="0" smtClean="0">
                <a:latin typeface="+mn-ea"/>
                <a:cs typeface="Times New Roman" pitchFamily="18" charset="0"/>
              </a:rPr>
              <a:t>C++</a:t>
            </a:r>
            <a:r>
              <a:rPr lang="zh-CN" altLang="en-US" dirty="0" smtClean="0">
                <a:latin typeface="+mn-ea"/>
                <a:cs typeface="Times New Roman" pitchFamily="18" charset="0"/>
              </a:rPr>
              <a:t>中，抽象类来自于纯虚函数</a:t>
            </a:r>
            <a:endParaRPr lang="en-US" altLang="zh-CN" dirty="0" smtClean="0">
              <a:latin typeface="+mn-ea"/>
              <a:cs typeface="Times New Roman" pitchFamily="18" charset="0"/>
            </a:endParaRPr>
          </a:p>
          <a:p>
            <a:pPr marL="365125" lvl="1" indent="-255588">
              <a:lnSpc>
                <a:spcPts val="2880"/>
              </a:lnSpc>
              <a:spcBef>
                <a:spcPts val="0"/>
              </a:spcBef>
              <a:buSzPct val="68000"/>
              <a:buFont typeface="Wingdings 3" pitchFamily="18" charset="2"/>
              <a:buChar char=""/>
            </a:pPr>
            <a:r>
              <a:rPr lang="zh-CN" altLang="en-US" dirty="0" smtClean="0">
                <a:latin typeface="+mn-ea"/>
                <a:cs typeface="Times New Roman" pitchFamily="18" charset="0"/>
              </a:rPr>
              <a:t>纯虚函数，是指在基类中没有具体实现的虚函数。</a:t>
            </a:r>
            <a:endParaRPr lang="en-US" altLang="zh-CN"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当基类虚成员函数有时无法具体实现，对于这样一些物理上无法实现而逻辑上又不得不存在的抽象的虚函数，可以将其在基类中用</a:t>
            </a:r>
            <a:r>
              <a:rPr lang="zh-CN" altLang="en-US" sz="1800" dirty="0" smtClean="0">
                <a:solidFill>
                  <a:srgbClr val="FF0000"/>
                </a:solidFill>
                <a:latin typeface="+mn-ea"/>
                <a:cs typeface="Times New Roman" pitchFamily="18" charset="0"/>
              </a:rPr>
              <a:t>不包括任何代码的纯虚函数</a:t>
            </a:r>
            <a:r>
              <a:rPr lang="zh-CN" altLang="en-US" sz="1800" dirty="0" smtClean="0">
                <a:latin typeface="+mn-ea"/>
                <a:cs typeface="Times New Roman" pitchFamily="18" charset="0"/>
              </a:rPr>
              <a:t>来定义，然后其具体的实现则可在派生类中完成</a:t>
            </a:r>
          </a:p>
          <a:p>
            <a:pPr lvl="1">
              <a:lnSpc>
                <a:spcPts val="2880"/>
              </a:lnSpc>
              <a:spcBef>
                <a:spcPts val="0"/>
              </a:spcBef>
            </a:pPr>
            <a:r>
              <a:rPr lang="zh-CN" altLang="en-US" sz="1800" dirty="0" smtClean="0">
                <a:latin typeface="+mn-ea"/>
                <a:cs typeface="Times New Roman" pitchFamily="18" charset="0"/>
              </a:rPr>
              <a:t>纯虚函数可以更彻底地把设计和实现分离</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做更高层次的设计</a:t>
            </a: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纯虚函数的定义格式</a:t>
            </a:r>
            <a:endParaRPr lang="en-US" altLang="zh-CN" sz="2000" dirty="0" smtClean="0">
              <a:latin typeface="+mn-ea"/>
              <a:cs typeface="Times New Roman" pitchFamily="18" charset="0"/>
            </a:endParaRPr>
          </a:p>
          <a:p>
            <a:pPr>
              <a:lnSpc>
                <a:spcPts val="2880"/>
              </a:lnSpc>
              <a:spcBef>
                <a:spcPts val="0"/>
              </a:spcBef>
              <a:buNone/>
            </a:pPr>
            <a:r>
              <a:rPr lang="en-US" altLang="zh-CN" sz="2000" b="1" dirty="0" smtClean="0">
                <a:solidFill>
                  <a:srgbClr val="000000"/>
                </a:solidFill>
                <a:latin typeface="楷体" pitchFamily="49" charset="-122"/>
                <a:ea typeface="楷体" pitchFamily="49" charset="-122"/>
              </a:rPr>
              <a:t>  virtual  &lt;</a:t>
            </a:r>
            <a:r>
              <a:rPr lang="zh-CN" altLang="en-US" sz="2000" b="1" dirty="0" smtClean="0">
                <a:solidFill>
                  <a:srgbClr val="000000"/>
                </a:solidFill>
                <a:latin typeface="楷体" pitchFamily="49" charset="-122"/>
                <a:ea typeface="楷体" pitchFamily="49" charset="-122"/>
              </a:rPr>
              <a:t>函数返回类型</a:t>
            </a:r>
            <a:r>
              <a:rPr lang="en-US" altLang="zh-CN" sz="2000" b="1" dirty="0" smtClean="0">
                <a:solidFill>
                  <a:srgbClr val="000000"/>
                </a:solidFill>
                <a:latin typeface="楷体" pitchFamily="49" charset="-122"/>
                <a:ea typeface="楷体" pitchFamily="49" charset="-122"/>
              </a:rPr>
              <a:t>&gt; &lt;</a:t>
            </a:r>
            <a:r>
              <a:rPr lang="zh-CN" altLang="en-US" sz="2000" b="1" dirty="0" smtClean="0">
                <a:solidFill>
                  <a:srgbClr val="000000"/>
                </a:solidFill>
                <a:latin typeface="楷体" pitchFamily="49" charset="-122"/>
                <a:ea typeface="楷体" pitchFamily="49" charset="-122"/>
              </a:rPr>
              <a:t>函数名</a:t>
            </a:r>
            <a:r>
              <a:rPr lang="en-US" altLang="zh-CN" sz="2000" b="1" dirty="0" smtClean="0">
                <a:solidFill>
                  <a:srgbClr val="000000"/>
                </a:solidFill>
                <a:latin typeface="楷体" pitchFamily="49" charset="-122"/>
                <a:ea typeface="楷体" pitchFamily="49" charset="-122"/>
              </a:rPr>
              <a:t>&gt;(&lt;</a:t>
            </a:r>
            <a:r>
              <a:rPr lang="zh-CN" altLang="en-US" sz="2000" b="1" dirty="0" smtClean="0">
                <a:solidFill>
                  <a:srgbClr val="000000"/>
                </a:solidFill>
                <a:latin typeface="楷体" pitchFamily="49" charset="-122"/>
                <a:ea typeface="楷体" pitchFamily="49" charset="-122"/>
              </a:rPr>
              <a:t>参数表</a:t>
            </a:r>
            <a:r>
              <a:rPr lang="en-US" altLang="zh-CN" sz="2000" b="1" dirty="0" smtClean="0">
                <a:solidFill>
                  <a:srgbClr val="000000"/>
                </a:solidFill>
                <a:latin typeface="楷体" pitchFamily="49" charset="-122"/>
                <a:ea typeface="楷体" pitchFamily="49" charset="-122"/>
              </a:rPr>
              <a:t>&gt;) = 0;</a:t>
            </a:r>
          </a:p>
          <a:p>
            <a:pPr>
              <a:lnSpc>
                <a:spcPts val="2880"/>
              </a:lnSpc>
              <a:spcBef>
                <a:spcPts val="0"/>
              </a:spcBef>
            </a:pPr>
            <a:r>
              <a:rPr lang="zh-CN" altLang="en-US" sz="2000" b="1" dirty="0" smtClean="0">
                <a:solidFill>
                  <a:srgbClr val="FF0000"/>
                </a:solidFill>
                <a:latin typeface="+mn-ea"/>
                <a:cs typeface="Times New Roman" pitchFamily="18" charset="0"/>
              </a:rPr>
              <a:t>包含纯虚函数的类称做抽象类</a:t>
            </a:r>
            <a:r>
              <a:rPr lang="zh-CN" altLang="en-US" sz="2000" dirty="0" smtClean="0">
                <a:latin typeface="+mn-ea"/>
                <a:cs typeface="Times New Roman" pitchFamily="18" charset="0"/>
              </a:rPr>
              <a:t>。</a:t>
            </a:r>
          </a:p>
          <a:p>
            <a:pPr>
              <a:lnSpc>
                <a:spcPts val="2880"/>
              </a:lnSpc>
              <a:spcBef>
                <a:spcPts val="0"/>
              </a:spcBef>
            </a:pPr>
            <a:r>
              <a:rPr lang="zh-CN" altLang="en-US" sz="2000" b="1" dirty="0" smtClean="0">
                <a:solidFill>
                  <a:srgbClr val="FF0000"/>
                </a:solidFill>
                <a:latin typeface="+mn-ea"/>
                <a:cs typeface="Times New Roman" pitchFamily="18" charset="0"/>
              </a:rPr>
              <a:t>如果基类中包括纯虚函数，那么派生类中必须重定义该函数</a:t>
            </a:r>
            <a:endParaRPr lang="en-US" altLang="zh-CN" sz="2000" b="1" dirty="0" smtClean="0">
              <a:solidFill>
                <a:srgbClr val="FF0000"/>
              </a:solidFill>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因为它们不能直接使用从基类继承下来的虚函数。</a:t>
            </a:r>
            <a:endParaRPr lang="en-US" altLang="zh-CN" sz="1600" dirty="0" smtClean="0">
              <a:latin typeface="+mn-ea"/>
              <a:cs typeface="Times New Roman" pitchFamily="18" charset="0"/>
            </a:endParaRPr>
          </a:p>
          <a:p>
            <a:pPr>
              <a:lnSpc>
                <a:spcPts val="2880"/>
              </a:lnSpc>
              <a:spcBef>
                <a:spcPts val="0"/>
              </a:spcBef>
            </a:pPr>
            <a:r>
              <a:rPr lang="zh-CN" altLang="en-US" sz="2000" b="1" dirty="0" smtClean="0">
                <a:solidFill>
                  <a:srgbClr val="FF0000"/>
                </a:solidFill>
                <a:latin typeface="+mn-ea"/>
                <a:cs typeface="Times New Roman" pitchFamily="18" charset="0"/>
              </a:rPr>
              <a:t>抽象类是不能创建对象的</a:t>
            </a:r>
          </a:p>
          <a:p>
            <a:pPr lvl="1">
              <a:lnSpc>
                <a:spcPts val="2880"/>
              </a:lnSpc>
              <a:spcBef>
                <a:spcPts val="0"/>
              </a:spcBef>
            </a:pPr>
            <a:r>
              <a:rPr lang="zh-CN" altLang="en-US" sz="1800" dirty="0" smtClean="0">
                <a:latin typeface="+mn-ea"/>
                <a:cs typeface="Times New Roman" pitchFamily="18" charset="0"/>
              </a:rPr>
              <a:t>因为无法实例化一个含纯虚函数的抽象类</a:t>
            </a:r>
            <a:endParaRPr lang="en-US" altLang="zh-CN" sz="1800" dirty="0" smtClean="0">
              <a:latin typeface="+mn-ea"/>
              <a:cs typeface="Times New Roman" pitchFamily="18" charset="0"/>
            </a:endParaRPr>
          </a:p>
          <a:p>
            <a:pPr>
              <a:lnSpc>
                <a:spcPts val="2880"/>
              </a:lnSpc>
              <a:spcBef>
                <a:spcPts val="0"/>
              </a:spcBef>
            </a:pPr>
            <a:r>
              <a:rPr lang="zh-CN" altLang="en-US" sz="2000" b="1" dirty="0" smtClean="0">
                <a:solidFill>
                  <a:srgbClr val="FF0000"/>
                </a:solidFill>
                <a:latin typeface="+mn-ea"/>
                <a:cs typeface="Times New Roman" pitchFamily="18" charset="0"/>
              </a:rPr>
              <a:t>抽象类的用法：</a:t>
            </a:r>
            <a:endParaRPr lang="en-US" altLang="zh-CN" sz="2000" b="1" dirty="0" smtClean="0">
              <a:solidFill>
                <a:srgbClr val="FF0000"/>
              </a:solidFill>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抽象类不能定义用作变量类型、函数返回和显式转换的类型</a:t>
            </a:r>
            <a:endParaRPr lang="en-US" altLang="zh-CN" sz="1600" dirty="0" smtClean="0">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抽象类可定义指向抽象类的指针或引用</a:t>
            </a:r>
          </a:p>
          <a:p>
            <a:pPr>
              <a:lnSpc>
                <a:spcPts val="2880"/>
              </a:lnSpc>
              <a:spcBef>
                <a:spcPts val="0"/>
              </a:spcBef>
              <a:buNone/>
            </a:pPr>
            <a:endParaRPr lang="en-US" altLang="zh-CN" sz="2000" b="1" dirty="0" smtClean="0">
              <a:solidFill>
                <a:srgbClr val="000000"/>
              </a:solidFill>
              <a:latin typeface="楷体" pitchFamily="49" charset="-122"/>
              <a:ea typeface="楷体" pitchFamily="49" charset="-122"/>
            </a:endParaRPr>
          </a:p>
          <a:p>
            <a:pPr>
              <a:lnSpc>
                <a:spcPts val="2880"/>
              </a:lnSpc>
              <a:spcBef>
                <a:spcPts val="0"/>
              </a:spcBef>
              <a:buNone/>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纯虚函数和抽象类的示例</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
        <p:nvSpPr>
          <p:cNvPr id="6" name="内容占位符 2"/>
          <p:cNvSpPr>
            <a:spLocks/>
          </p:cNvSpPr>
          <p:nvPr/>
        </p:nvSpPr>
        <p:spPr bwMode="auto">
          <a:xfrm>
            <a:off x="539750" y="1484313"/>
            <a:ext cx="4537075" cy="5876925"/>
          </a:xfrm>
          <a:prstGeom prst="rect">
            <a:avLst/>
          </a:prstGeom>
          <a:noFill/>
          <a:ln w="9525">
            <a:noFill/>
            <a:miter lim="800000"/>
            <a:headEnd/>
            <a:tailEnd/>
          </a:ln>
        </p:spPr>
        <p:txBody>
          <a:bodyPr/>
          <a:lstStyle/>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class Animal                         //</a:t>
            </a:r>
            <a:r>
              <a:rPr lang="zh-CN" altLang="en-US" sz="1600" b="1" dirty="0">
                <a:latin typeface="Times New Roman" pitchFamily="18" charset="0"/>
                <a:ea typeface="华文楷体" pitchFamily="2" charset="-122"/>
              </a:rPr>
              <a:t>抽象类</a:t>
            </a:r>
            <a:endParaRPr lang="en-US" altLang="zh-CN" sz="1600" b="1" dirty="0">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{public:</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virtual cry()=0;   //</a:t>
            </a:r>
            <a:r>
              <a:rPr lang="zh-CN" altLang="en-US" sz="1600" b="1" dirty="0">
                <a:latin typeface="Times New Roman" pitchFamily="18" charset="0"/>
                <a:ea typeface="华文楷体" pitchFamily="2" charset="-122"/>
              </a:rPr>
              <a:t>纯虚函数</a:t>
            </a:r>
            <a:endParaRPr lang="en-US" altLang="zh-CN" sz="1600" b="1" dirty="0">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endParaRPr lang="en-US" altLang="zh-CN" sz="1600" b="1" dirty="0">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class </a:t>
            </a:r>
            <a:r>
              <a:rPr lang="en-US" altLang="zh-CN" sz="1600" b="1" dirty="0" err="1">
                <a:latin typeface="Times New Roman" pitchFamily="18" charset="0"/>
                <a:ea typeface="华文楷体" pitchFamily="2" charset="-122"/>
              </a:rPr>
              <a:t>Dog:public</a:t>
            </a:r>
            <a:r>
              <a:rPr lang="en-US" altLang="zh-CN" sz="1600" b="1" dirty="0">
                <a:latin typeface="Times New Roman" pitchFamily="18" charset="0"/>
                <a:ea typeface="华文楷体" pitchFamily="2" charset="-122"/>
              </a:rPr>
              <a:t> Animal</a:t>
            </a: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{public:</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cry()</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a:latin typeface="Times New Roman" pitchFamily="18" charset="0"/>
                <a:ea typeface="华文楷体" pitchFamily="2" charset="-122"/>
              </a:rPr>
              <a:t>cout</a:t>
            </a:r>
            <a:r>
              <a:rPr lang="en-US" altLang="zh-CN" sz="1600" b="1" dirty="0">
                <a:latin typeface="Times New Roman" pitchFamily="18" charset="0"/>
                <a:ea typeface="华文楷体" pitchFamily="2" charset="-122"/>
              </a:rPr>
              <a:t>&lt;&lt;"I am a  dog.</a:t>
            </a:r>
            <a:r>
              <a:rPr lang="zh-CN" altLang="en-US" sz="1600" b="1" dirty="0">
                <a:latin typeface="Times New Roman" pitchFamily="18" charset="0"/>
                <a:ea typeface="华文楷体" pitchFamily="2" charset="-122"/>
              </a:rPr>
              <a:t>汪汪</a:t>
            </a:r>
            <a:r>
              <a:rPr lang="en-US" altLang="zh-CN" sz="1600" b="1" dirty="0">
                <a:latin typeface="Times New Roman" pitchFamily="18" charset="0"/>
                <a:ea typeface="华文楷体" pitchFamily="2" charset="-122"/>
              </a:rPr>
              <a:t>," &lt;&lt;</a:t>
            </a:r>
            <a:r>
              <a:rPr lang="en-US" altLang="zh-CN" sz="1600" b="1" dirty="0" err="1">
                <a:latin typeface="Times New Roman" pitchFamily="18" charset="0"/>
                <a:ea typeface="华文楷体" pitchFamily="2" charset="-122"/>
              </a:rPr>
              <a:t>endl</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endParaRPr lang="en-US" altLang="zh-CN" sz="1600" b="1" dirty="0">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class </a:t>
            </a:r>
            <a:r>
              <a:rPr lang="en-US" altLang="zh-CN" sz="1600" b="1" dirty="0" err="1">
                <a:latin typeface="Times New Roman" pitchFamily="18" charset="0"/>
                <a:ea typeface="华文楷体" pitchFamily="2" charset="-122"/>
              </a:rPr>
              <a:t>Cat:public</a:t>
            </a:r>
            <a:r>
              <a:rPr lang="en-US" altLang="zh-CN" sz="1600" b="1" dirty="0">
                <a:latin typeface="Times New Roman" pitchFamily="18" charset="0"/>
                <a:ea typeface="华文楷体" pitchFamily="2" charset="-122"/>
              </a:rPr>
              <a:t> Animal</a:t>
            </a: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{public:</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cry()</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a:latin typeface="Times New Roman" pitchFamily="18" charset="0"/>
                <a:ea typeface="华文楷体" pitchFamily="2" charset="-122"/>
              </a:rPr>
              <a:t>cout</a:t>
            </a:r>
            <a:r>
              <a:rPr lang="en-US" altLang="zh-CN" sz="1600" b="1" dirty="0">
                <a:latin typeface="Times New Roman" pitchFamily="18" charset="0"/>
                <a:ea typeface="华文楷体" pitchFamily="2" charset="-122"/>
              </a:rPr>
              <a:t>&lt;&lt;"I am a cat ,</a:t>
            </a:r>
            <a:r>
              <a:rPr lang="zh-CN" altLang="en-US" sz="1600" b="1" dirty="0">
                <a:latin typeface="Times New Roman" pitchFamily="18" charset="0"/>
                <a:ea typeface="华文楷体" pitchFamily="2" charset="-122"/>
              </a:rPr>
              <a:t>喵喵</a:t>
            </a:r>
            <a:r>
              <a:rPr lang="en-US" altLang="zh-CN" sz="1600" b="1" dirty="0">
                <a:latin typeface="Times New Roman" pitchFamily="18" charset="0"/>
                <a:ea typeface="华文楷体" pitchFamily="2" charset="-122"/>
              </a:rPr>
              <a:t>" &lt;&lt;</a:t>
            </a:r>
            <a:r>
              <a:rPr lang="en-US" altLang="zh-CN" sz="1600" b="1" dirty="0" err="1">
                <a:latin typeface="Times New Roman" pitchFamily="18" charset="0"/>
                <a:ea typeface="华文楷体" pitchFamily="2" charset="-122"/>
              </a:rPr>
              <a:t>endl</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a:t>
            </a:r>
          </a:p>
        </p:txBody>
      </p:sp>
      <p:sp>
        <p:nvSpPr>
          <p:cNvPr id="7" name="内容占位符 2"/>
          <p:cNvSpPr txBox="1">
            <a:spLocks/>
          </p:cNvSpPr>
          <p:nvPr/>
        </p:nvSpPr>
        <p:spPr bwMode="auto">
          <a:xfrm>
            <a:off x="4859338" y="1628775"/>
            <a:ext cx="3929062" cy="5229225"/>
          </a:xfrm>
          <a:prstGeom prst="rect">
            <a:avLst/>
          </a:prstGeom>
          <a:noFill/>
          <a:ln w="9525">
            <a:noFill/>
            <a:miter lim="800000"/>
            <a:headEnd/>
            <a:tailEnd/>
          </a:ln>
        </p:spPr>
        <p:txBody>
          <a:bodyPr/>
          <a:lstStyle/>
          <a:p>
            <a:pPr marL="342900" indent="-342900"/>
            <a:r>
              <a:rPr lang="en-US" altLang="zh-CN" sz="1600" b="1" dirty="0" err="1">
                <a:latin typeface="Times New Roman" pitchFamily="18" charset="0"/>
                <a:ea typeface="华文楷体" pitchFamily="2" charset="-122"/>
              </a:rPr>
              <a:t>int</a:t>
            </a:r>
            <a:r>
              <a:rPr lang="en-US" altLang="zh-CN" sz="1600" b="1" dirty="0">
                <a:latin typeface="Times New Roman" pitchFamily="18" charset="0"/>
                <a:ea typeface="华文楷体" pitchFamily="2" charset="-122"/>
              </a:rPr>
              <a:t> main()</a:t>
            </a:r>
          </a:p>
          <a:p>
            <a:pPr marL="342900" indent="-342900"/>
            <a:r>
              <a:rPr lang="en-US" altLang="zh-CN" sz="1600" b="1" dirty="0">
                <a:latin typeface="Times New Roman" pitchFamily="18" charset="0"/>
                <a:ea typeface="华文楷体" pitchFamily="2" charset="-122"/>
              </a:rPr>
              <a:t>{</a:t>
            </a:r>
          </a:p>
          <a:p>
            <a:pPr marL="342900" indent="-342900"/>
            <a:r>
              <a:rPr lang="en-US" altLang="zh-CN" sz="1600" b="1" dirty="0" smtClean="0">
                <a:latin typeface="Times New Roman" pitchFamily="18" charset="0"/>
                <a:ea typeface="华文楷体" pitchFamily="2" charset="-122"/>
              </a:rPr>
              <a:t>    Animal </a:t>
            </a:r>
            <a:r>
              <a:rPr lang="en-US" altLang="zh-CN" sz="1600" b="1" dirty="0">
                <a:latin typeface="Times New Roman" pitchFamily="18" charset="0"/>
                <a:ea typeface="华文楷体" pitchFamily="2" charset="-122"/>
              </a:rPr>
              <a:t>*</a:t>
            </a:r>
            <a:r>
              <a:rPr lang="en-US" altLang="zh-CN" sz="1600" b="1" dirty="0" err="1">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      </a:t>
            </a:r>
          </a:p>
          <a:p>
            <a:pPr marL="342900" indent="-342900"/>
            <a:r>
              <a:rPr lang="en-US" altLang="zh-CN" sz="1600" b="1" dirty="0" smtClean="0">
                <a:latin typeface="Times New Roman" pitchFamily="18" charset="0"/>
                <a:ea typeface="华文楷体" pitchFamily="2" charset="-122"/>
              </a:rPr>
              <a:t>    Animal </a:t>
            </a:r>
            <a:r>
              <a:rPr lang="en-US" altLang="zh-CN" sz="1600" b="1" dirty="0" err="1" smtClean="0">
                <a:latin typeface="Times New Roman" pitchFamily="18" charset="0"/>
                <a:ea typeface="华文楷体" pitchFamily="2" charset="-122"/>
              </a:rPr>
              <a:t>animal</a:t>
            </a:r>
            <a:r>
              <a:rPr lang="en-US" altLang="zh-CN" sz="1600" b="1" dirty="0" smtClean="0">
                <a:latin typeface="Times New Roman" pitchFamily="18" charset="0"/>
                <a:ea typeface="华文楷体" pitchFamily="2" charset="-122"/>
              </a:rPr>
              <a:t>;   </a:t>
            </a:r>
            <a:r>
              <a:rPr lang="en-US" altLang="zh-CN" sz="1600" b="1" dirty="0">
                <a:latin typeface="Times New Roman" pitchFamily="18" charset="0"/>
                <a:ea typeface="华文楷体" pitchFamily="2" charset="-122"/>
              </a:rPr>
              <a:t>//</a:t>
            </a:r>
            <a:r>
              <a:rPr lang="en-US" altLang="zh-CN" sz="1600" b="1" dirty="0" smtClean="0">
                <a:latin typeface="Times New Roman" pitchFamily="18" charset="0"/>
                <a:ea typeface="华文楷体" pitchFamily="2" charset="-122"/>
              </a:rPr>
              <a:t>error</a:t>
            </a:r>
            <a:endParaRPr lang="en-US" altLang="zh-CN" sz="1600" b="1" dirty="0">
              <a:latin typeface="Times New Roman" pitchFamily="18" charset="0"/>
              <a:ea typeface="华文楷体" pitchFamily="2" charset="-122"/>
            </a:endParaRPr>
          </a:p>
          <a:p>
            <a:pPr marL="342900" indent="-342900"/>
            <a:r>
              <a:rPr lang="en-US" altLang="zh-CN" sz="1600" b="1" dirty="0" smtClean="0">
                <a:latin typeface="Times New Roman" pitchFamily="18" charset="0"/>
                <a:ea typeface="华文楷体" pitchFamily="2" charset="-122"/>
              </a:rPr>
              <a:t>   Dog </a:t>
            </a:r>
            <a:r>
              <a:rPr lang="en-US" altLang="zh-CN" sz="1600" b="1" dirty="0" err="1">
                <a:latin typeface="Times New Roman" pitchFamily="18" charset="0"/>
                <a:ea typeface="华文楷体" pitchFamily="2" charset="-122"/>
              </a:rPr>
              <a:t>dog</a:t>
            </a:r>
            <a:r>
              <a:rPr lang="en-US" altLang="zh-CN" sz="1600" b="1" dirty="0">
                <a:latin typeface="Times New Roman" pitchFamily="18" charset="0"/>
                <a:ea typeface="华文楷体" pitchFamily="2" charset="-122"/>
              </a:rPr>
              <a:t>;</a:t>
            </a:r>
          </a:p>
          <a:p>
            <a:pPr marL="342900" indent="-342900"/>
            <a:r>
              <a:rPr lang="en-US" altLang="zh-CN" sz="1600" b="1" dirty="0" smtClean="0">
                <a:latin typeface="Times New Roman" pitchFamily="18" charset="0"/>
                <a:ea typeface="华文楷体" pitchFamily="2" charset="-122"/>
              </a:rPr>
              <a:t>   Cat </a:t>
            </a:r>
            <a:r>
              <a:rPr lang="en-US" altLang="zh-CN" sz="1600" b="1" dirty="0" err="1">
                <a:latin typeface="Times New Roman" pitchFamily="18" charset="0"/>
                <a:ea typeface="华文楷体" pitchFamily="2" charset="-122"/>
              </a:rPr>
              <a:t>cat</a:t>
            </a:r>
            <a:r>
              <a:rPr lang="en-US" altLang="zh-CN" sz="1600" b="1" dirty="0">
                <a:latin typeface="Times New Roman" pitchFamily="18" charset="0"/>
                <a:ea typeface="华文楷体" pitchFamily="2" charset="-122"/>
              </a:rPr>
              <a:t>;</a:t>
            </a:r>
          </a:p>
          <a:p>
            <a:pPr marL="342900" indent="-342900"/>
            <a:r>
              <a:rPr lang="en-US" altLang="zh-CN" sz="1600" b="1" dirty="0" smtClean="0">
                <a:latin typeface="Times New Roman" pitchFamily="18" charset="0"/>
                <a:ea typeface="华文楷体" pitchFamily="2" charset="-122"/>
              </a:rPr>
              <a:t>    </a:t>
            </a:r>
            <a:endParaRPr lang="en-US" altLang="zh-CN" sz="1600" b="1" dirty="0">
              <a:latin typeface="Times New Roman" pitchFamily="18" charset="0"/>
              <a:ea typeface="华文楷体" pitchFamily="2" charset="-122"/>
            </a:endParaRPr>
          </a:p>
          <a:p>
            <a:pPr marL="342900" indent="-342900"/>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=&amp;dog;</a:t>
            </a:r>
          </a:p>
          <a:p>
            <a:pPr marL="342900" indent="-342900"/>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smtClean="0">
                <a:latin typeface="Times New Roman" pitchFamily="18" charset="0"/>
                <a:ea typeface="华文楷体" pitchFamily="2" charset="-122"/>
              </a:rPr>
              <a:t>-</a:t>
            </a:r>
            <a:r>
              <a:rPr lang="en-US" altLang="zh-CN" sz="1600" b="1" dirty="0">
                <a:latin typeface="Times New Roman" pitchFamily="18" charset="0"/>
                <a:ea typeface="华文楷体" pitchFamily="2" charset="-122"/>
              </a:rPr>
              <a:t>&gt;cry();</a:t>
            </a:r>
          </a:p>
          <a:p>
            <a:pPr marL="342900" indent="-342900"/>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=&amp;cat;</a:t>
            </a:r>
          </a:p>
          <a:p>
            <a:pPr marL="342900" indent="-342900"/>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smtClean="0">
                <a:latin typeface="Times New Roman" pitchFamily="18" charset="0"/>
                <a:ea typeface="华文楷体" pitchFamily="2" charset="-122"/>
              </a:rPr>
              <a:t>-</a:t>
            </a:r>
            <a:r>
              <a:rPr lang="en-US" altLang="zh-CN" sz="1600" b="1" dirty="0">
                <a:latin typeface="Times New Roman" pitchFamily="18" charset="0"/>
                <a:ea typeface="华文楷体" pitchFamily="2" charset="-122"/>
              </a:rPr>
              <a:t>&gt;cry();</a:t>
            </a:r>
          </a:p>
          <a:p>
            <a:pPr marL="342900" indent="-342900"/>
            <a:r>
              <a:rPr lang="en-US" altLang="zh-CN" sz="1600" b="1" dirty="0" smtClean="0">
                <a:latin typeface="Times New Roman" pitchFamily="18" charset="0"/>
                <a:ea typeface="华文楷体" pitchFamily="2" charset="-122"/>
              </a:rPr>
              <a:t>  return </a:t>
            </a:r>
            <a:r>
              <a:rPr lang="en-US" altLang="zh-CN" sz="1600" b="1" dirty="0">
                <a:latin typeface="Times New Roman" pitchFamily="18" charset="0"/>
                <a:ea typeface="华文楷体" pitchFamily="2" charset="-122"/>
              </a:rPr>
              <a:t>0;</a:t>
            </a:r>
          </a:p>
          <a:p>
            <a:pPr marL="342900" indent="-342900"/>
            <a:r>
              <a:rPr lang="zh-CN" altLang="en-US" sz="1600" b="1" dirty="0">
                <a:latin typeface="Times New Roman" pitchFamily="18" charset="0"/>
                <a:ea typeface="华文楷体" pitchFamily="2" charset="-122"/>
              </a:rPr>
              <a:t>｝</a:t>
            </a:r>
          </a:p>
          <a:p>
            <a:pPr marL="342900" indent="-342900"/>
            <a:r>
              <a:rPr lang="en-US" altLang="zh-CN" dirty="0">
                <a:solidFill>
                  <a:schemeClr val="bg2"/>
                </a:solidFill>
              </a:rPr>
              <a:t>}</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账户类的纯虚函数应用</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428596" y="2285992"/>
            <a:ext cx="3495675" cy="28765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57752" y="2928934"/>
            <a:ext cx="3219450"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纯虚函数和抽象类的具体应用</a:t>
            </a:r>
            <a:r>
              <a:rPr lang="en-US" altLang="zh-CN" sz="2000" dirty="0" smtClean="0">
                <a:latin typeface="+mn-ea"/>
                <a:cs typeface="Times New Roman" pitchFamily="18" charset="0"/>
              </a:rPr>
              <a:t>1</a:t>
            </a:r>
          </a:p>
          <a:p>
            <a:pPr lvl="1">
              <a:lnSpc>
                <a:spcPts val="2880"/>
              </a:lnSpc>
              <a:spcBef>
                <a:spcPts val="0"/>
              </a:spcBef>
            </a:pPr>
            <a:r>
              <a:rPr lang="en-US" altLang="zh-CN" sz="1600" dirty="0" smtClean="0"/>
              <a:t>Shape</a:t>
            </a:r>
            <a:r>
              <a:rPr lang="zh-CN" altLang="en-US" sz="1600" dirty="0" smtClean="0"/>
              <a:t>类有</a:t>
            </a:r>
            <a:r>
              <a:rPr lang="en-US" altLang="zh-CN" sz="1600" dirty="0" smtClean="0"/>
              <a:t>3</a:t>
            </a:r>
            <a:r>
              <a:rPr lang="zh-CN" altLang="en-US" sz="1600" dirty="0" smtClean="0"/>
              <a:t>个成员函数，没有数据成员。</a:t>
            </a:r>
            <a:endParaRPr lang="en-US" altLang="zh-CN" sz="1600" dirty="0" smtClean="0"/>
          </a:p>
          <a:p>
            <a:pPr lvl="1">
              <a:lnSpc>
                <a:spcPts val="2880"/>
              </a:lnSpc>
              <a:spcBef>
                <a:spcPts val="0"/>
              </a:spcBef>
            </a:pPr>
            <a:r>
              <a:rPr lang="en-US" altLang="zh-CN" sz="1600" dirty="0" smtClean="0"/>
              <a:t>3</a:t>
            </a:r>
            <a:r>
              <a:rPr lang="zh-CN" altLang="en-US" sz="1600" dirty="0" smtClean="0"/>
              <a:t>个成员函数都为虚函数，</a:t>
            </a:r>
            <a:r>
              <a:rPr lang="en-US" altLang="zh-CN" sz="1600" dirty="0" err="1" smtClean="0"/>
              <a:t>shapeName</a:t>
            </a:r>
            <a:r>
              <a:rPr lang="zh-CN" altLang="en-US" sz="1600" dirty="0" smtClean="0"/>
              <a:t>为纯虚函数，因此</a:t>
            </a:r>
            <a:r>
              <a:rPr lang="en-US" altLang="zh-CN" sz="1600" dirty="0" smtClean="0"/>
              <a:t>Shape</a:t>
            </a:r>
            <a:r>
              <a:rPr lang="zh-CN" altLang="en-US" sz="1600" dirty="0" smtClean="0"/>
              <a:t>是一个抽象类。</a:t>
            </a:r>
            <a:endParaRPr lang="en-US" altLang="zh-CN" sz="1600" dirty="0" smtClean="0"/>
          </a:p>
          <a:p>
            <a:pPr lvl="1">
              <a:lnSpc>
                <a:spcPts val="2880"/>
              </a:lnSpc>
              <a:spcBef>
                <a:spcPts val="0"/>
              </a:spcBef>
            </a:pPr>
            <a:r>
              <a:rPr lang="en-US" altLang="zh-CN" sz="1600" dirty="0" err="1" smtClean="0"/>
              <a:t>shapeName</a:t>
            </a:r>
            <a:r>
              <a:rPr lang="zh-CN" altLang="en-US" sz="1600" dirty="0" smtClean="0"/>
              <a:t>函数的作用是输出具体的形状（如点、圆、圆柱体）的名字，这个信息是与相应的派生类密切相关的，显然这不应当在基类中定义，而应在派生类中定义。所以把它声明为纯虚函数。</a:t>
            </a:r>
          </a:p>
          <a:p>
            <a:pPr>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
        <p:nvSpPr>
          <p:cNvPr id="8" name="矩形 7"/>
          <p:cNvSpPr/>
          <p:nvPr/>
        </p:nvSpPr>
        <p:spPr>
          <a:xfrm>
            <a:off x="1571604" y="3571876"/>
            <a:ext cx="6357982" cy="2308324"/>
          </a:xfrm>
          <a:prstGeom prst="rect">
            <a:avLst/>
          </a:prstGeom>
        </p:spPr>
        <p:txBody>
          <a:bodyPr wrap="square">
            <a:spAutoFit/>
          </a:bodyPr>
          <a:lstStyle/>
          <a:p>
            <a:r>
              <a:rPr lang="en-US" altLang="zh-CN" dirty="0" smtClean="0"/>
              <a:t>//</a:t>
            </a:r>
            <a:r>
              <a:rPr lang="zh-CN" altLang="en-US" dirty="0" smtClean="0"/>
              <a:t>声明抽象基类</a:t>
            </a:r>
            <a:r>
              <a:rPr lang="en-US" altLang="zh-CN" dirty="0" smtClean="0"/>
              <a:t>Shape</a:t>
            </a:r>
          </a:p>
          <a:p>
            <a:r>
              <a:rPr lang="en-US" altLang="zh-CN" dirty="0" smtClean="0"/>
              <a:t>class Shape</a:t>
            </a:r>
          </a:p>
          <a:p>
            <a:r>
              <a:rPr lang="en-US" altLang="zh-CN" dirty="0" smtClean="0"/>
              <a:t>{</a:t>
            </a:r>
          </a:p>
          <a:p>
            <a:r>
              <a:rPr lang="en-US" altLang="zh-CN" dirty="0" smtClean="0"/>
              <a:t>public:</a:t>
            </a:r>
          </a:p>
          <a:p>
            <a:r>
              <a:rPr lang="en-US" altLang="zh-CN" dirty="0" smtClean="0"/>
              <a:t>   virtual float area( )  {return 0.0;}  //</a:t>
            </a:r>
            <a:r>
              <a:rPr lang="zh-CN" altLang="en-US" dirty="0" smtClean="0"/>
              <a:t>虚函数</a:t>
            </a:r>
          </a:p>
          <a:p>
            <a:r>
              <a:rPr lang="zh-CN" altLang="en-US" dirty="0" smtClean="0"/>
              <a:t>   </a:t>
            </a:r>
            <a:r>
              <a:rPr lang="en-US" altLang="zh-CN" dirty="0" smtClean="0"/>
              <a:t>virtual float volume() {return 0.0;}  //</a:t>
            </a:r>
            <a:r>
              <a:rPr lang="zh-CN" altLang="en-US" dirty="0" smtClean="0"/>
              <a:t>虚函数</a:t>
            </a:r>
          </a:p>
          <a:p>
            <a:r>
              <a:rPr lang="zh-CN" altLang="en-US" dirty="0" smtClean="0"/>
              <a:t>   </a:t>
            </a:r>
            <a:r>
              <a:rPr lang="en-US" altLang="zh-CN" dirty="0" smtClean="0"/>
              <a:t>virtual void </a:t>
            </a:r>
            <a:r>
              <a:rPr lang="en-US" altLang="zh-CN" dirty="0" err="1" smtClean="0"/>
              <a:t>shapeName</a:t>
            </a:r>
            <a:r>
              <a:rPr lang="en-US" altLang="zh-CN" dirty="0" smtClean="0"/>
              <a:t>() =0;  //</a:t>
            </a:r>
            <a:r>
              <a:rPr lang="zh-CN" altLang="en-US" dirty="0" smtClean="0"/>
              <a:t>纯虚函数</a:t>
            </a:r>
          </a:p>
          <a:p>
            <a:r>
              <a:rPr lang="en-US" altLang="zh-CN"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358246" cy="2071702"/>
          </a:xfrm>
        </p:spPr>
        <p:txBody>
          <a:bodyPr/>
          <a:lstStyle/>
          <a:p>
            <a:pPr>
              <a:lnSpc>
                <a:spcPts val="2880"/>
              </a:lnSpc>
              <a:spcBef>
                <a:spcPts val="0"/>
              </a:spcBef>
            </a:pPr>
            <a:r>
              <a:rPr lang="zh-CN" altLang="en-US" sz="2000" dirty="0" smtClean="0">
                <a:latin typeface="+mn-ea"/>
                <a:cs typeface="Times New Roman" pitchFamily="18" charset="0"/>
              </a:rPr>
              <a:t>纯虚函数和抽象类的具体应用</a:t>
            </a:r>
            <a:r>
              <a:rPr lang="en-US" altLang="zh-CN" sz="2000" dirty="0" smtClean="0">
                <a:latin typeface="+mn-ea"/>
                <a:cs typeface="Times New Roman" pitchFamily="18" charset="0"/>
              </a:rPr>
              <a:t>2</a:t>
            </a:r>
          </a:p>
          <a:p>
            <a:pPr lvl="1">
              <a:lnSpc>
                <a:spcPts val="2880"/>
              </a:lnSpc>
              <a:spcBef>
                <a:spcPts val="0"/>
              </a:spcBef>
            </a:pPr>
            <a:r>
              <a:rPr lang="en-US" altLang="zh-CN" sz="1600" dirty="0" smtClean="0"/>
              <a:t>Point</a:t>
            </a:r>
            <a:r>
              <a:rPr lang="zh-CN" altLang="en-US" sz="1600" dirty="0" smtClean="0"/>
              <a:t>从</a:t>
            </a:r>
            <a:r>
              <a:rPr lang="en-US" altLang="zh-CN" sz="1600" dirty="0" smtClean="0"/>
              <a:t>Shape</a:t>
            </a:r>
            <a:r>
              <a:rPr lang="zh-CN" altLang="en-US" sz="1600" dirty="0" smtClean="0"/>
              <a:t>继承了</a:t>
            </a:r>
            <a:r>
              <a:rPr lang="en-US" altLang="zh-CN" sz="1600" dirty="0" smtClean="0"/>
              <a:t>3</a:t>
            </a:r>
            <a:r>
              <a:rPr lang="zh-CN" altLang="en-US" sz="1600" dirty="0" smtClean="0"/>
              <a:t>个成员函数，由于“点”是没有面积和体积的，因此不必重新定义</a:t>
            </a:r>
            <a:r>
              <a:rPr lang="en-US" altLang="zh-CN" sz="1600" dirty="0" smtClean="0"/>
              <a:t>area</a:t>
            </a:r>
            <a:r>
              <a:rPr lang="zh-CN" altLang="en-US" sz="1600" dirty="0" smtClean="0"/>
              <a:t>和</a:t>
            </a:r>
            <a:r>
              <a:rPr lang="en-US" altLang="zh-CN" sz="1600" dirty="0" smtClean="0"/>
              <a:t>volume</a:t>
            </a:r>
            <a:r>
              <a:rPr lang="zh-CN" altLang="en-US" sz="1600" dirty="0" smtClean="0"/>
              <a:t>。</a:t>
            </a:r>
            <a:endParaRPr lang="en-US" altLang="zh-CN" sz="1600" dirty="0" smtClean="0"/>
          </a:p>
          <a:p>
            <a:pPr lvl="1">
              <a:lnSpc>
                <a:spcPts val="2880"/>
              </a:lnSpc>
              <a:spcBef>
                <a:spcPts val="0"/>
              </a:spcBef>
            </a:pPr>
            <a:r>
              <a:rPr lang="en-US" altLang="zh-CN" sz="1600" dirty="0" err="1" smtClean="0"/>
              <a:t>shapeName</a:t>
            </a:r>
            <a:r>
              <a:rPr lang="zh-CN" altLang="en-US" sz="1600" dirty="0" smtClean="0"/>
              <a:t>函数在</a:t>
            </a:r>
            <a:r>
              <a:rPr lang="en-US" altLang="zh-CN" sz="1600" dirty="0" smtClean="0"/>
              <a:t>Shape</a:t>
            </a:r>
            <a:r>
              <a:rPr lang="zh-CN" altLang="en-US" sz="1600" dirty="0" smtClean="0"/>
              <a:t>类中是纯虚函数， 在</a:t>
            </a:r>
            <a:r>
              <a:rPr lang="en-US" altLang="zh-CN" sz="1600" dirty="0" smtClean="0"/>
              <a:t>Point</a:t>
            </a:r>
            <a:r>
              <a:rPr lang="zh-CN" altLang="en-US" sz="1600" dirty="0" smtClean="0"/>
              <a:t>类中必须定义，否则语法报错</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8" name="矩形 7"/>
          <p:cNvSpPr/>
          <p:nvPr/>
        </p:nvSpPr>
        <p:spPr>
          <a:xfrm>
            <a:off x="571472" y="3429000"/>
            <a:ext cx="5143536" cy="3046988"/>
          </a:xfrm>
          <a:prstGeom prst="rect">
            <a:avLst/>
          </a:prstGeom>
        </p:spPr>
        <p:txBody>
          <a:bodyPr wrap="square">
            <a:spAutoFit/>
          </a:bodyPr>
          <a:lstStyle/>
          <a:p>
            <a:r>
              <a:rPr lang="en-US" altLang="zh-CN" sz="1600" dirty="0" smtClean="0"/>
              <a:t>//</a:t>
            </a:r>
            <a:r>
              <a:rPr lang="zh-CN" altLang="en-US" sz="1600" dirty="0" smtClean="0"/>
              <a:t>声明</a:t>
            </a:r>
            <a:r>
              <a:rPr lang="en-US" altLang="zh-CN" sz="1600" dirty="0" smtClean="0"/>
              <a:t>Point</a:t>
            </a:r>
            <a:r>
              <a:rPr lang="zh-CN" altLang="en-US" sz="1600" dirty="0" smtClean="0"/>
              <a:t>类</a:t>
            </a:r>
          </a:p>
          <a:p>
            <a:r>
              <a:rPr lang="en-US" altLang="zh-CN" sz="1600" dirty="0" smtClean="0"/>
              <a:t>class </a:t>
            </a:r>
            <a:r>
              <a:rPr lang="en-US" altLang="zh-CN" sz="1600" dirty="0" err="1" smtClean="0"/>
              <a:t>Point:public</a:t>
            </a:r>
            <a:r>
              <a:rPr lang="en-US" altLang="zh-CN" sz="1600" dirty="0" smtClean="0"/>
              <a:t> Shape//Point</a:t>
            </a:r>
            <a:r>
              <a:rPr lang="zh-CN" altLang="en-US" sz="1600" dirty="0" smtClean="0"/>
              <a:t>公有继承</a:t>
            </a:r>
            <a:r>
              <a:rPr lang="en-US" altLang="zh-CN" sz="1600" dirty="0" smtClean="0"/>
              <a:t>Shape</a:t>
            </a:r>
            <a:r>
              <a:rPr lang="zh-CN" altLang="en-US" sz="1600" dirty="0" smtClean="0"/>
              <a:t> </a:t>
            </a:r>
            <a:endParaRPr lang="en-US" altLang="zh-CN" sz="1600" dirty="0" smtClean="0"/>
          </a:p>
          <a:p>
            <a:r>
              <a:rPr lang="en-US" altLang="zh-CN" sz="1600" dirty="0" smtClean="0"/>
              <a:t>{ public:</a:t>
            </a:r>
          </a:p>
          <a:p>
            <a:r>
              <a:rPr lang="en-US" altLang="zh-CN" sz="1600" dirty="0" smtClean="0"/>
              <a:t>   Point(float=0,float=0);</a:t>
            </a:r>
          </a:p>
          <a:p>
            <a:r>
              <a:rPr lang="en-US" altLang="zh-CN" sz="1600" dirty="0" smtClean="0"/>
              <a:t>   void </a:t>
            </a:r>
            <a:r>
              <a:rPr lang="en-US" altLang="zh-CN" sz="1600" dirty="0" err="1" smtClean="0"/>
              <a:t>setPoint</a:t>
            </a:r>
            <a:r>
              <a:rPr lang="en-US" altLang="zh-CN" sz="1600" dirty="0" smtClean="0"/>
              <a:t>(float ,float );</a:t>
            </a:r>
          </a:p>
          <a:p>
            <a:r>
              <a:rPr lang="en-US" altLang="zh-CN" sz="1600" dirty="0" smtClean="0"/>
              <a:t>   float </a:t>
            </a:r>
            <a:r>
              <a:rPr lang="en-US" altLang="zh-CN" sz="1600" dirty="0" err="1" smtClean="0"/>
              <a:t>getX</a:t>
            </a:r>
            <a:r>
              <a:rPr lang="en-US" altLang="zh-CN" sz="1600" dirty="0" smtClean="0"/>
              <a:t>( )  {return x;}</a:t>
            </a:r>
          </a:p>
          <a:p>
            <a:r>
              <a:rPr lang="en-US" altLang="zh-CN" sz="1600" dirty="0" smtClean="0"/>
              <a:t>   float </a:t>
            </a:r>
            <a:r>
              <a:rPr lang="en-US" altLang="zh-CN" sz="1600" dirty="0" err="1" smtClean="0"/>
              <a:t>getY</a:t>
            </a:r>
            <a:r>
              <a:rPr lang="en-US" altLang="zh-CN" sz="1600" dirty="0" smtClean="0"/>
              <a:t>( )  {return y;}</a:t>
            </a:r>
          </a:p>
          <a:p>
            <a:r>
              <a:rPr lang="en-US" altLang="zh-CN" sz="1600" dirty="0" smtClean="0"/>
              <a:t>   </a:t>
            </a:r>
            <a:r>
              <a:rPr lang="en-US" altLang="zh-CN" sz="1600" b="1" dirty="0" smtClean="0">
                <a:solidFill>
                  <a:srgbClr val="FF0000"/>
                </a:solidFill>
              </a:rPr>
              <a:t>virtual void </a:t>
            </a:r>
            <a:r>
              <a:rPr lang="en-US" altLang="zh-CN" sz="1600" b="1" dirty="0" err="1" smtClean="0">
                <a:solidFill>
                  <a:srgbClr val="FF0000"/>
                </a:solidFill>
              </a:rPr>
              <a:t>shapeName</a:t>
            </a:r>
            <a:r>
              <a:rPr lang="en-US" altLang="zh-CN" sz="1600" b="1" dirty="0" smtClean="0">
                <a:solidFill>
                  <a:srgbClr val="FF0000"/>
                </a:solidFill>
              </a:rPr>
              <a:t>( ) </a:t>
            </a:r>
          </a:p>
          <a:p>
            <a:r>
              <a:rPr lang="en-US" altLang="zh-CN" sz="1600" dirty="0" smtClean="0"/>
              <a:t>      {  </a:t>
            </a:r>
            <a:r>
              <a:rPr lang="en-US" altLang="zh-CN" sz="1600" dirty="0" err="1" smtClean="0"/>
              <a:t>cout</a:t>
            </a:r>
            <a:r>
              <a:rPr lang="en-US" altLang="zh-CN" sz="1600" dirty="0" smtClean="0"/>
              <a:t>&lt;&lt;“Point:”;  }</a:t>
            </a:r>
            <a:endParaRPr lang="zh-CN" altLang="en-US" sz="1600" dirty="0" smtClean="0"/>
          </a:p>
          <a:p>
            <a:r>
              <a:rPr lang="en-US" altLang="zh-CN" sz="1600" dirty="0" smtClean="0"/>
              <a:t>protected:</a:t>
            </a:r>
          </a:p>
          <a:p>
            <a:r>
              <a:rPr lang="en-US" altLang="zh-CN" sz="1600" dirty="0" smtClean="0"/>
              <a:t>   float </a:t>
            </a:r>
            <a:r>
              <a:rPr lang="en-US" altLang="zh-CN" sz="1600" dirty="0" err="1" smtClean="0"/>
              <a:t>x,y</a:t>
            </a:r>
            <a:r>
              <a:rPr lang="en-US" altLang="zh-CN" sz="1600" dirty="0" smtClean="0"/>
              <a:t>;</a:t>
            </a:r>
          </a:p>
          <a:p>
            <a:r>
              <a:rPr lang="en-US" altLang="zh-CN" sz="1600" dirty="0" smtClean="0"/>
              <a:t>};</a:t>
            </a:r>
          </a:p>
        </p:txBody>
      </p:sp>
      <p:sp>
        <p:nvSpPr>
          <p:cNvPr id="6" name="矩形 5"/>
          <p:cNvSpPr/>
          <p:nvPr/>
        </p:nvSpPr>
        <p:spPr>
          <a:xfrm>
            <a:off x="5143504" y="4286256"/>
            <a:ext cx="3643338" cy="1569660"/>
          </a:xfrm>
          <a:prstGeom prst="rect">
            <a:avLst/>
          </a:prstGeom>
        </p:spPr>
        <p:txBody>
          <a:bodyPr wrap="square">
            <a:spAutoFit/>
          </a:bodyPr>
          <a:lstStyle/>
          <a:p>
            <a:r>
              <a:rPr lang="en-US" altLang="zh-CN" sz="1600" dirty="0" smtClean="0"/>
              <a:t>//</a:t>
            </a:r>
            <a:r>
              <a:rPr lang="zh-CN" altLang="en-US" sz="1600" dirty="0" smtClean="0"/>
              <a:t>定义</a:t>
            </a:r>
            <a:r>
              <a:rPr lang="en-US" altLang="zh-CN" sz="1600" dirty="0" smtClean="0"/>
              <a:t>Point</a:t>
            </a:r>
            <a:r>
              <a:rPr lang="zh-CN" altLang="en-US" sz="1600" dirty="0" smtClean="0"/>
              <a:t>类成员函数</a:t>
            </a:r>
          </a:p>
          <a:p>
            <a:r>
              <a:rPr lang="en-US" altLang="zh-CN" sz="1600" dirty="0" smtClean="0"/>
              <a:t>Point::Point(float </a:t>
            </a:r>
            <a:r>
              <a:rPr lang="en-US" altLang="zh-CN" sz="1600" dirty="0" err="1" smtClean="0"/>
              <a:t>a,float</a:t>
            </a:r>
            <a:r>
              <a:rPr lang="en-US" altLang="zh-CN" sz="1600" dirty="0" smtClean="0"/>
              <a:t> b)</a:t>
            </a:r>
          </a:p>
          <a:p>
            <a:r>
              <a:rPr lang="en-US" altLang="zh-CN" sz="1600" dirty="0" smtClean="0"/>
              <a:t>{x=</a:t>
            </a:r>
            <a:r>
              <a:rPr lang="en-US" altLang="zh-CN" sz="1600" dirty="0" err="1" smtClean="0"/>
              <a:t>a;y</a:t>
            </a:r>
            <a:r>
              <a:rPr lang="en-US" altLang="zh-CN" sz="1600" dirty="0" smtClean="0"/>
              <a:t>=b;}</a:t>
            </a:r>
          </a:p>
          <a:p>
            <a:endParaRPr lang="en-US" altLang="zh-CN" sz="1600" dirty="0" smtClean="0"/>
          </a:p>
          <a:p>
            <a:r>
              <a:rPr lang="en-US" altLang="zh-CN" sz="1600" dirty="0" smtClean="0"/>
              <a:t>void Point::</a:t>
            </a:r>
            <a:r>
              <a:rPr lang="en-US" altLang="zh-CN" sz="1600" dirty="0" err="1" smtClean="0"/>
              <a:t>setPoint</a:t>
            </a:r>
            <a:r>
              <a:rPr lang="en-US" altLang="zh-CN" sz="1600" dirty="0" smtClean="0"/>
              <a:t>(float </a:t>
            </a:r>
            <a:r>
              <a:rPr lang="en-US" altLang="zh-CN" sz="1600" dirty="0" err="1" smtClean="0"/>
              <a:t>a,float</a:t>
            </a:r>
            <a:r>
              <a:rPr lang="en-US" altLang="zh-CN" sz="1600" dirty="0" smtClean="0"/>
              <a:t> b)</a:t>
            </a:r>
          </a:p>
          <a:p>
            <a:r>
              <a:rPr lang="en-US" altLang="zh-CN" sz="1600" dirty="0" smtClean="0"/>
              <a:t>{x=</a:t>
            </a:r>
            <a:r>
              <a:rPr lang="en-US" altLang="zh-CN" sz="1600" dirty="0" err="1" smtClean="0"/>
              <a:t>a;y</a:t>
            </a:r>
            <a:r>
              <a:rPr lang="en-US" altLang="zh-CN" sz="1600" dirty="0" smtClean="0"/>
              <a:t>=b;}</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358246" cy="1643074"/>
          </a:xfrm>
        </p:spPr>
        <p:txBody>
          <a:bodyPr/>
          <a:lstStyle/>
          <a:p>
            <a:pPr>
              <a:lnSpc>
                <a:spcPts val="2880"/>
              </a:lnSpc>
              <a:spcBef>
                <a:spcPts val="0"/>
              </a:spcBef>
            </a:pPr>
            <a:r>
              <a:rPr lang="zh-CN" altLang="en-US" sz="2000" dirty="0" smtClean="0">
                <a:latin typeface="+mn-ea"/>
                <a:cs typeface="Times New Roman" pitchFamily="18" charset="0"/>
              </a:rPr>
              <a:t>纯虚函数和抽象类的具体应用</a:t>
            </a:r>
            <a:r>
              <a:rPr lang="en-US" altLang="zh-CN" sz="2000" dirty="0" smtClean="0">
                <a:latin typeface="+mn-ea"/>
                <a:cs typeface="Times New Roman" pitchFamily="18" charset="0"/>
              </a:rPr>
              <a:t>3</a:t>
            </a:r>
          </a:p>
          <a:p>
            <a:pPr lvl="1">
              <a:lnSpc>
                <a:spcPts val="2880"/>
              </a:lnSpc>
              <a:spcBef>
                <a:spcPts val="0"/>
              </a:spcBef>
            </a:pPr>
            <a:r>
              <a:rPr lang="zh-CN" altLang="en-US" sz="1600" dirty="0" smtClean="0"/>
              <a:t>在</a:t>
            </a:r>
            <a:r>
              <a:rPr lang="en-US" altLang="zh-CN" sz="1600" dirty="0" smtClean="0"/>
              <a:t>Circle</a:t>
            </a:r>
            <a:r>
              <a:rPr lang="zh-CN" altLang="en-US" sz="1600" dirty="0" smtClean="0"/>
              <a:t>类中要重新定义</a:t>
            </a:r>
            <a:r>
              <a:rPr lang="en-US" altLang="zh-CN" sz="1600" dirty="0" smtClean="0"/>
              <a:t>area</a:t>
            </a:r>
            <a:r>
              <a:rPr lang="zh-CN" altLang="en-US" sz="1600" dirty="0" smtClean="0"/>
              <a:t>函数，因为需要指定求圆面积的公式。由于圆没有体积，因此不必重新定义</a:t>
            </a:r>
            <a:r>
              <a:rPr lang="en-US" altLang="zh-CN" sz="1600" dirty="0" smtClean="0"/>
              <a:t>volume</a:t>
            </a:r>
            <a:r>
              <a:rPr lang="zh-CN" altLang="en-US" sz="1600" dirty="0" smtClean="0"/>
              <a:t>函数</a:t>
            </a:r>
            <a:endParaRPr lang="en-US" altLang="zh-CN" sz="1600" dirty="0" smtClean="0"/>
          </a:p>
          <a:p>
            <a:pPr lvl="1">
              <a:lnSpc>
                <a:spcPts val="2880"/>
              </a:lnSpc>
              <a:spcBef>
                <a:spcPts val="0"/>
              </a:spcBef>
            </a:pPr>
            <a:r>
              <a:rPr lang="zh-CN" altLang="en-US" sz="1600" b="1" dirty="0" smtClean="0">
                <a:solidFill>
                  <a:srgbClr val="FF0000"/>
                </a:solidFill>
              </a:rPr>
              <a:t>注意：虚函数</a:t>
            </a:r>
            <a:r>
              <a:rPr lang="en-US" altLang="zh-CN" sz="1600" b="1" dirty="0" err="1" smtClean="0">
                <a:solidFill>
                  <a:srgbClr val="FF0000"/>
                </a:solidFill>
              </a:rPr>
              <a:t>shapeName</a:t>
            </a:r>
            <a:r>
              <a:rPr lang="zh-CN" altLang="en-US" sz="1600" b="1" dirty="0" smtClean="0">
                <a:solidFill>
                  <a:srgbClr val="FF0000"/>
                </a:solidFill>
              </a:rPr>
              <a:t>必须重新定义，语法不会报错，会使用</a:t>
            </a:r>
            <a:r>
              <a:rPr lang="en-US" altLang="zh-CN" sz="1600" b="1" dirty="0" smtClean="0">
                <a:solidFill>
                  <a:srgbClr val="FF0000"/>
                </a:solidFill>
              </a:rPr>
              <a:t>Point</a:t>
            </a:r>
            <a:r>
              <a:rPr lang="zh-CN" altLang="en-US" sz="1600" b="1" dirty="0" smtClean="0">
                <a:solidFill>
                  <a:srgbClr val="FF0000"/>
                </a:solidFill>
              </a:rPr>
              <a:t>的函数</a:t>
            </a:r>
            <a:endParaRPr lang="zh-CN" altLang="en-US"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
        <p:nvSpPr>
          <p:cNvPr id="8" name="矩形 7"/>
          <p:cNvSpPr/>
          <p:nvPr/>
        </p:nvSpPr>
        <p:spPr>
          <a:xfrm>
            <a:off x="500034" y="3071810"/>
            <a:ext cx="5143536" cy="3046988"/>
          </a:xfrm>
          <a:prstGeom prst="rect">
            <a:avLst/>
          </a:prstGeom>
        </p:spPr>
        <p:txBody>
          <a:bodyPr wrap="square">
            <a:spAutoFit/>
          </a:bodyPr>
          <a:lstStyle/>
          <a:p>
            <a:r>
              <a:rPr lang="en-US" altLang="zh-CN" sz="1600" dirty="0" smtClean="0"/>
              <a:t>//</a:t>
            </a:r>
            <a:r>
              <a:rPr lang="zh-CN" altLang="en-US" sz="1600" dirty="0" smtClean="0"/>
              <a:t>声明</a:t>
            </a:r>
            <a:r>
              <a:rPr lang="en-US" altLang="zh-CN" sz="1600" dirty="0" smtClean="0"/>
              <a:t>Circle</a:t>
            </a:r>
            <a:r>
              <a:rPr lang="zh-CN" altLang="en-US" sz="1600" dirty="0" smtClean="0"/>
              <a:t>类</a:t>
            </a:r>
          </a:p>
          <a:p>
            <a:r>
              <a:rPr lang="en-US" altLang="zh-CN" sz="1600" dirty="0" smtClean="0"/>
              <a:t>class </a:t>
            </a:r>
            <a:r>
              <a:rPr lang="en-US" altLang="zh-CN" sz="1600" dirty="0" err="1" smtClean="0"/>
              <a:t>Circle:public</a:t>
            </a:r>
            <a:r>
              <a:rPr lang="en-US" altLang="zh-CN" sz="1600" dirty="0" smtClean="0"/>
              <a:t> Point</a:t>
            </a:r>
          </a:p>
          <a:p>
            <a:r>
              <a:rPr lang="en-US" altLang="zh-CN" sz="1600" dirty="0" smtClean="0"/>
              <a:t>{public:</a:t>
            </a:r>
          </a:p>
          <a:p>
            <a:r>
              <a:rPr lang="en-US" altLang="zh-CN" sz="1600" dirty="0" smtClean="0"/>
              <a:t>   Circle(float x=0,float y=0,float r=0);</a:t>
            </a:r>
          </a:p>
          <a:p>
            <a:r>
              <a:rPr lang="en-US" altLang="zh-CN" sz="1600" dirty="0" smtClean="0"/>
              <a:t>   void </a:t>
            </a:r>
            <a:r>
              <a:rPr lang="en-US" altLang="zh-CN" sz="1600" dirty="0" err="1" smtClean="0"/>
              <a:t>setRadius</a:t>
            </a:r>
            <a:r>
              <a:rPr lang="en-US" altLang="zh-CN" sz="1600" dirty="0" smtClean="0"/>
              <a:t>(float );</a:t>
            </a:r>
          </a:p>
          <a:p>
            <a:r>
              <a:rPr lang="en-US" altLang="zh-CN" sz="1600" dirty="0" smtClean="0"/>
              <a:t>   float </a:t>
            </a:r>
            <a:r>
              <a:rPr lang="en-US" altLang="zh-CN" sz="1600" dirty="0" err="1" smtClean="0"/>
              <a:t>getRadius</a:t>
            </a:r>
            <a:r>
              <a:rPr lang="en-US" altLang="zh-CN" sz="1600" dirty="0" smtClean="0"/>
              <a:t>( ) ;</a:t>
            </a:r>
          </a:p>
          <a:p>
            <a:r>
              <a:rPr lang="en-US" altLang="zh-CN" sz="1600" dirty="0" smtClean="0"/>
              <a:t>   virtual float area( ) ;</a:t>
            </a:r>
          </a:p>
          <a:p>
            <a:r>
              <a:rPr lang="en-US" altLang="zh-CN" sz="1600" dirty="0" smtClean="0"/>
              <a:t>   virtual void </a:t>
            </a:r>
            <a:r>
              <a:rPr lang="en-US" altLang="zh-CN" sz="1600" dirty="0" err="1" smtClean="0"/>
              <a:t>shapeName</a:t>
            </a:r>
            <a:r>
              <a:rPr lang="en-US" altLang="zh-CN" sz="1600" dirty="0" smtClean="0"/>
              <a:t>( )</a:t>
            </a:r>
          </a:p>
          <a:p>
            <a:r>
              <a:rPr lang="en-US" altLang="zh-CN" sz="1600" dirty="0" smtClean="0"/>
              <a:t>     {  </a:t>
            </a:r>
            <a:r>
              <a:rPr lang="en-US" altLang="zh-CN" sz="1600" dirty="0" err="1" smtClean="0"/>
              <a:t>cout</a:t>
            </a:r>
            <a:r>
              <a:rPr lang="en-US" altLang="zh-CN" sz="1600" dirty="0" smtClean="0"/>
              <a:t>&lt;&lt;"Circle:"; }</a:t>
            </a:r>
            <a:endParaRPr lang="zh-CN" altLang="en-US" sz="1600" dirty="0" smtClean="0"/>
          </a:p>
          <a:p>
            <a:r>
              <a:rPr lang="en-US" altLang="zh-CN" sz="1600" dirty="0" smtClean="0"/>
              <a:t>protected:</a:t>
            </a:r>
          </a:p>
          <a:p>
            <a:r>
              <a:rPr lang="en-US" altLang="zh-CN" sz="1600" dirty="0" smtClean="0"/>
              <a:t>   float radius;</a:t>
            </a:r>
          </a:p>
          <a:p>
            <a:r>
              <a:rPr lang="en-US" altLang="zh-CN" sz="1600" dirty="0" smtClean="0"/>
              <a:t>};</a:t>
            </a:r>
          </a:p>
        </p:txBody>
      </p:sp>
      <p:sp>
        <p:nvSpPr>
          <p:cNvPr id="7" name="矩形 6"/>
          <p:cNvSpPr/>
          <p:nvPr/>
        </p:nvSpPr>
        <p:spPr>
          <a:xfrm>
            <a:off x="4071934" y="4143380"/>
            <a:ext cx="4857752" cy="2062103"/>
          </a:xfrm>
          <a:prstGeom prst="rect">
            <a:avLst/>
          </a:prstGeom>
        </p:spPr>
        <p:txBody>
          <a:bodyPr wrap="square">
            <a:spAutoFit/>
          </a:bodyPr>
          <a:lstStyle/>
          <a:p>
            <a:r>
              <a:rPr lang="en-US" altLang="zh-CN" sz="1600" dirty="0" smtClean="0"/>
              <a:t>//</a:t>
            </a:r>
            <a:r>
              <a:rPr lang="zh-CN" altLang="en-US" sz="1600" dirty="0" smtClean="0"/>
              <a:t>声明</a:t>
            </a:r>
            <a:r>
              <a:rPr lang="en-US" altLang="zh-CN" sz="1600" dirty="0" smtClean="0"/>
              <a:t>Circle</a:t>
            </a:r>
            <a:r>
              <a:rPr lang="zh-CN" altLang="en-US" sz="1600" dirty="0" smtClean="0"/>
              <a:t>类成员函数</a:t>
            </a:r>
          </a:p>
          <a:p>
            <a:r>
              <a:rPr lang="en-US" altLang="zh-CN" sz="1600" dirty="0" smtClean="0"/>
              <a:t>Circle::Circle(float </a:t>
            </a:r>
            <a:r>
              <a:rPr lang="en-US" altLang="zh-CN" sz="1600" dirty="0" err="1" smtClean="0"/>
              <a:t>a,float</a:t>
            </a:r>
            <a:r>
              <a:rPr lang="en-US" altLang="zh-CN" sz="1600" dirty="0" smtClean="0"/>
              <a:t> </a:t>
            </a:r>
            <a:r>
              <a:rPr lang="en-US" altLang="zh-CN" sz="1600" dirty="0" err="1" smtClean="0"/>
              <a:t>b,float</a:t>
            </a:r>
            <a:r>
              <a:rPr lang="en-US" altLang="zh-CN" sz="1600" dirty="0" smtClean="0"/>
              <a:t> r):</a:t>
            </a:r>
          </a:p>
          <a:p>
            <a:r>
              <a:rPr lang="en-US" altLang="zh-CN" sz="1600" dirty="0" smtClean="0"/>
              <a:t>                               Point(</a:t>
            </a:r>
            <a:r>
              <a:rPr lang="en-US" altLang="zh-CN" sz="1600" dirty="0" err="1" smtClean="0"/>
              <a:t>a,b</a:t>
            </a:r>
            <a:r>
              <a:rPr lang="en-US" altLang="zh-CN" sz="1600" dirty="0" smtClean="0"/>
              <a:t>),radius(r){}</a:t>
            </a:r>
          </a:p>
          <a:p>
            <a:r>
              <a:rPr lang="en-US" altLang="zh-CN" sz="1600" dirty="0" smtClean="0"/>
              <a:t>void Circle::</a:t>
            </a:r>
            <a:r>
              <a:rPr lang="en-US" altLang="zh-CN" sz="1600" dirty="0" err="1" smtClean="0"/>
              <a:t>setRadius</a:t>
            </a:r>
            <a:r>
              <a:rPr lang="en-US" altLang="zh-CN" sz="1600" dirty="0" smtClean="0"/>
              <a:t>(float r):radius(r){}</a:t>
            </a:r>
          </a:p>
          <a:p>
            <a:r>
              <a:rPr lang="en-US" altLang="zh-CN" sz="1600" dirty="0" smtClean="0"/>
              <a:t>float Circle::</a:t>
            </a:r>
            <a:r>
              <a:rPr lang="en-US" altLang="zh-CN" sz="1600" dirty="0" err="1" smtClean="0"/>
              <a:t>getRadius</a:t>
            </a:r>
            <a:r>
              <a:rPr lang="en-US" altLang="zh-CN" sz="1600" dirty="0" smtClean="0"/>
              <a:t>( )</a:t>
            </a:r>
          </a:p>
          <a:p>
            <a:r>
              <a:rPr lang="en-US" altLang="zh-CN" sz="1600" dirty="0" smtClean="0"/>
              <a:t>   {return radius;}</a:t>
            </a:r>
          </a:p>
          <a:p>
            <a:r>
              <a:rPr lang="en-US" altLang="zh-CN" sz="1600" dirty="0" smtClean="0"/>
              <a:t>float Circle::area( )</a:t>
            </a:r>
          </a:p>
          <a:p>
            <a:r>
              <a:rPr lang="en-US" altLang="zh-CN" sz="1600" dirty="0" smtClean="0"/>
              <a:t>   {return 3.14159*radius*radius;}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358246" cy="1571636"/>
          </a:xfrm>
        </p:spPr>
        <p:txBody>
          <a:bodyPr/>
          <a:lstStyle/>
          <a:p>
            <a:pPr>
              <a:lnSpc>
                <a:spcPts val="2880"/>
              </a:lnSpc>
              <a:spcBef>
                <a:spcPts val="0"/>
              </a:spcBef>
            </a:pPr>
            <a:r>
              <a:rPr lang="zh-CN" altLang="en-US" sz="2000" dirty="0" smtClean="0">
                <a:latin typeface="+mn-ea"/>
                <a:cs typeface="Times New Roman" pitchFamily="18" charset="0"/>
              </a:rPr>
              <a:t>纯虚函数和抽象类的具体应用</a:t>
            </a:r>
            <a:r>
              <a:rPr lang="en-US" altLang="zh-CN" sz="2000" dirty="0" smtClean="0">
                <a:latin typeface="+mn-ea"/>
                <a:cs typeface="Times New Roman" pitchFamily="18" charset="0"/>
              </a:rPr>
              <a:t>4</a:t>
            </a:r>
          </a:p>
          <a:p>
            <a:pPr lvl="1">
              <a:lnSpc>
                <a:spcPts val="2880"/>
              </a:lnSpc>
              <a:spcBef>
                <a:spcPts val="0"/>
              </a:spcBef>
            </a:pPr>
            <a:r>
              <a:rPr lang="en-US" altLang="zh-CN" sz="1600" dirty="0" smtClean="0"/>
              <a:t>Cylinder</a:t>
            </a:r>
            <a:r>
              <a:rPr lang="zh-CN" altLang="en-US" sz="1600" dirty="0" smtClean="0"/>
              <a:t>类是从</a:t>
            </a:r>
            <a:r>
              <a:rPr lang="en-US" altLang="zh-CN" sz="1600" dirty="0" smtClean="0"/>
              <a:t>Circle</a:t>
            </a:r>
            <a:r>
              <a:rPr lang="zh-CN" altLang="en-US" sz="1600" dirty="0" smtClean="0"/>
              <a:t>类派生的。由于圆柱体有表面积和体积，所以要对</a:t>
            </a:r>
            <a:r>
              <a:rPr lang="en-US" altLang="zh-CN" sz="1600" dirty="0" smtClean="0"/>
              <a:t>area</a:t>
            </a:r>
            <a:r>
              <a:rPr lang="zh-CN" altLang="en-US" sz="1600" dirty="0" smtClean="0"/>
              <a:t>和 </a:t>
            </a:r>
            <a:r>
              <a:rPr lang="en-US" altLang="zh-CN" sz="1600" dirty="0" smtClean="0"/>
              <a:t>volume</a:t>
            </a:r>
            <a:r>
              <a:rPr lang="zh-CN" altLang="en-US" sz="1600" dirty="0" smtClean="0"/>
              <a:t>函数重新定义。</a:t>
            </a:r>
            <a:endParaRPr lang="en-US" altLang="zh-CN" sz="1600" dirty="0" smtClean="0"/>
          </a:p>
          <a:p>
            <a:pPr lvl="1">
              <a:lnSpc>
                <a:spcPts val="2880"/>
              </a:lnSpc>
              <a:spcBef>
                <a:spcPts val="0"/>
              </a:spcBef>
            </a:pPr>
            <a:r>
              <a:rPr lang="zh-CN" altLang="en-US" sz="1600" b="1" dirty="0" smtClean="0">
                <a:solidFill>
                  <a:srgbClr val="FF0000"/>
                </a:solidFill>
              </a:rPr>
              <a:t>注意：虚函数</a:t>
            </a:r>
            <a:r>
              <a:rPr lang="en-US" altLang="zh-CN" sz="1600" b="1" dirty="0" err="1" smtClean="0">
                <a:solidFill>
                  <a:srgbClr val="FF0000"/>
                </a:solidFill>
              </a:rPr>
              <a:t>shapeName</a:t>
            </a:r>
            <a:r>
              <a:rPr lang="zh-CN" altLang="en-US" sz="1600" b="1" dirty="0" smtClean="0">
                <a:solidFill>
                  <a:srgbClr val="FF0000"/>
                </a:solidFill>
              </a:rPr>
              <a:t>必须重新定义，语法不会报错，会使用</a:t>
            </a:r>
            <a:r>
              <a:rPr lang="en-US" altLang="zh-CN" sz="1600" b="1" dirty="0" smtClean="0">
                <a:solidFill>
                  <a:srgbClr val="FF0000"/>
                </a:solidFill>
              </a:rPr>
              <a:t>Circle</a:t>
            </a:r>
            <a:r>
              <a:rPr lang="zh-CN" altLang="en-US" sz="1600" b="1" dirty="0" smtClean="0">
                <a:solidFill>
                  <a:srgbClr val="FF0000"/>
                </a:solidFill>
              </a:rPr>
              <a:t>的函数</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
        <p:nvSpPr>
          <p:cNvPr id="8" name="矩形 7"/>
          <p:cNvSpPr/>
          <p:nvPr/>
        </p:nvSpPr>
        <p:spPr>
          <a:xfrm>
            <a:off x="285720" y="2786058"/>
            <a:ext cx="6143668" cy="3046988"/>
          </a:xfrm>
          <a:prstGeom prst="rect">
            <a:avLst/>
          </a:prstGeom>
        </p:spPr>
        <p:txBody>
          <a:bodyPr wrap="square">
            <a:spAutoFit/>
          </a:bodyPr>
          <a:lstStyle/>
          <a:p>
            <a:r>
              <a:rPr lang="en-US" altLang="zh-CN" sz="1600" dirty="0" smtClean="0"/>
              <a:t>//</a:t>
            </a:r>
            <a:r>
              <a:rPr lang="zh-CN" altLang="en-US" sz="1600" dirty="0" smtClean="0"/>
              <a:t>声明</a:t>
            </a:r>
            <a:r>
              <a:rPr lang="en-US" altLang="zh-CN" sz="1600" dirty="0" smtClean="0"/>
              <a:t>Cylinder</a:t>
            </a:r>
            <a:r>
              <a:rPr lang="zh-CN" altLang="en-US" sz="1600" dirty="0" smtClean="0"/>
              <a:t>类</a:t>
            </a:r>
          </a:p>
          <a:p>
            <a:r>
              <a:rPr lang="en-US" altLang="zh-CN" sz="1600" dirty="0" smtClean="0"/>
              <a:t>class </a:t>
            </a:r>
            <a:r>
              <a:rPr lang="en-US" altLang="zh-CN" sz="1600" dirty="0" err="1" smtClean="0"/>
              <a:t>Cylinder:public</a:t>
            </a:r>
            <a:r>
              <a:rPr lang="en-US" altLang="zh-CN" sz="1600" dirty="0" smtClean="0"/>
              <a:t> Circle</a:t>
            </a:r>
          </a:p>
          <a:p>
            <a:r>
              <a:rPr lang="en-US" altLang="zh-CN" sz="1600" dirty="0" smtClean="0"/>
              <a:t>{public:</a:t>
            </a:r>
          </a:p>
          <a:p>
            <a:r>
              <a:rPr lang="en-US" altLang="zh-CN" sz="1600" dirty="0" smtClean="0"/>
              <a:t>   Cylinder (float x=0,float y=0,float r=0,float h=0);</a:t>
            </a:r>
          </a:p>
          <a:p>
            <a:r>
              <a:rPr lang="en-US" altLang="zh-CN" sz="1600" dirty="0" smtClean="0"/>
              <a:t>   void </a:t>
            </a:r>
            <a:r>
              <a:rPr lang="en-US" altLang="zh-CN" sz="1600" dirty="0" err="1" smtClean="0"/>
              <a:t>setHeight</a:t>
            </a:r>
            <a:r>
              <a:rPr lang="en-US" altLang="zh-CN" sz="1600" dirty="0" smtClean="0"/>
              <a:t>(float );</a:t>
            </a:r>
          </a:p>
          <a:p>
            <a:r>
              <a:rPr lang="en-US" altLang="zh-CN" sz="1600" dirty="0" smtClean="0"/>
              <a:t>   virtual float area( ) ;</a:t>
            </a:r>
          </a:p>
          <a:p>
            <a:r>
              <a:rPr lang="en-US" altLang="zh-CN" sz="1600" dirty="0" smtClean="0"/>
              <a:t>   virtual float volume( ) ;</a:t>
            </a:r>
          </a:p>
          <a:p>
            <a:r>
              <a:rPr lang="en-US" altLang="zh-CN" sz="1600" b="1" dirty="0" smtClean="0">
                <a:solidFill>
                  <a:srgbClr val="FF0000"/>
                </a:solidFill>
              </a:rPr>
              <a:t>   virtual void </a:t>
            </a:r>
            <a:r>
              <a:rPr lang="en-US" altLang="zh-CN" sz="1600" b="1" dirty="0" err="1" smtClean="0">
                <a:solidFill>
                  <a:srgbClr val="FF0000"/>
                </a:solidFill>
              </a:rPr>
              <a:t>shapeName</a:t>
            </a:r>
            <a:r>
              <a:rPr lang="en-US" altLang="zh-CN" sz="1600" b="1" dirty="0" smtClean="0">
                <a:solidFill>
                  <a:srgbClr val="FF0000"/>
                </a:solidFill>
              </a:rPr>
              <a:t>( )</a:t>
            </a:r>
          </a:p>
          <a:p>
            <a:r>
              <a:rPr lang="en-US" altLang="zh-CN" sz="1600" dirty="0" smtClean="0"/>
              <a:t>     {      </a:t>
            </a:r>
            <a:r>
              <a:rPr lang="en-US" altLang="zh-CN" sz="1600" dirty="0" err="1" smtClean="0"/>
              <a:t>cout</a:t>
            </a:r>
            <a:r>
              <a:rPr lang="en-US" altLang="zh-CN" sz="1600" dirty="0" smtClean="0"/>
              <a:t>&lt;&lt;"Cylinder:“;   }</a:t>
            </a:r>
          </a:p>
          <a:p>
            <a:r>
              <a:rPr lang="en-US" altLang="zh-CN" sz="1600" dirty="0" smtClean="0"/>
              <a:t>protected:</a:t>
            </a:r>
          </a:p>
          <a:p>
            <a:r>
              <a:rPr lang="en-US" altLang="zh-CN" sz="1600" dirty="0" smtClean="0"/>
              <a:t>   float height;</a:t>
            </a:r>
          </a:p>
          <a:p>
            <a:r>
              <a:rPr lang="en-US" altLang="zh-CN" sz="1600" dirty="0" smtClean="0"/>
              <a:t>};</a:t>
            </a:r>
          </a:p>
        </p:txBody>
      </p:sp>
      <p:sp>
        <p:nvSpPr>
          <p:cNvPr id="9" name="矩形 8"/>
          <p:cNvSpPr/>
          <p:nvPr/>
        </p:nvSpPr>
        <p:spPr>
          <a:xfrm>
            <a:off x="3643306" y="4000504"/>
            <a:ext cx="5786478" cy="2800767"/>
          </a:xfrm>
          <a:prstGeom prst="rect">
            <a:avLst/>
          </a:prstGeom>
        </p:spPr>
        <p:txBody>
          <a:bodyPr wrap="square">
            <a:spAutoFit/>
          </a:bodyPr>
          <a:lstStyle/>
          <a:p>
            <a:r>
              <a:rPr lang="en-US" altLang="zh-CN" sz="1600" dirty="0" smtClean="0"/>
              <a:t>//</a:t>
            </a:r>
            <a:r>
              <a:rPr lang="zh-CN" altLang="en-US" sz="1600" dirty="0" smtClean="0"/>
              <a:t>定义</a:t>
            </a:r>
            <a:r>
              <a:rPr lang="en-US" altLang="zh-CN" sz="1600" dirty="0" smtClean="0"/>
              <a:t>Cylinder</a:t>
            </a:r>
            <a:r>
              <a:rPr lang="zh-CN" altLang="en-US" sz="1600" dirty="0" smtClean="0"/>
              <a:t>类成员函数</a:t>
            </a:r>
          </a:p>
          <a:p>
            <a:r>
              <a:rPr lang="en-US" altLang="zh-CN" sz="1600" dirty="0" smtClean="0"/>
              <a:t>Cylinder::Cylinder(float </a:t>
            </a:r>
            <a:r>
              <a:rPr lang="en-US" altLang="zh-CN" sz="1600" dirty="0" err="1" smtClean="0"/>
              <a:t>a,float</a:t>
            </a:r>
            <a:r>
              <a:rPr lang="en-US" altLang="zh-CN" sz="1600" dirty="0" smtClean="0"/>
              <a:t> </a:t>
            </a:r>
            <a:r>
              <a:rPr lang="en-US" altLang="zh-CN" sz="1600" dirty="0" err="1" smtClean="0"/>
              <a:t>b,float</a:t>
            </a:r>
            <a:r>
              <a:rPr lang="en-US" altLang="zh-CN" sz="1600" dirty="0" smtClean="0"/>
              <a:t> </a:t>
            </a:r>
            <a:r>
              <a:rPr lang="en-US" altLang="zh-CN" sz="1600" dirty="0" err="1" smtClean="0"/>
              <a:t>r,float</a:t>
            </a:r>
            <a:r>
              <a:rPr lang="en-US" altLang="zh-CN" sz="1600" dirty="0" smtClean="0"/>
              <a:t> h)</a:t>
            </a:r>
          </a:p>
          <a:p>
            <a:r>
              <a:rPr lang="en-US" altLang="zh-CN" sz="1600" dirty="0" smtClean="0"/>
              <a:t>                                          :Circle(</a:t>
            </a:r>
            <a:r>
              <a:rPr lang="en-US" altLang="zh-CN" sz="1600" dirty="0" err="1" smtClean="0"/>
              <a:t>a,b,r</a:t>
            </a:r>
            <a:r>
              <a:rPr lang="en-US" altLang="zh-CN" sz="1600" dirty="0" smtClean="0"/>
              <a:t>),height(h){}</a:t>
            </a:r>
          </a:p>
          <a:p>
            <a:r>
              <a:rPr lang="en-US" altLang="zh-CN" sz="1600" dirty="0" smtClean="0"/>
              <a:t>void Cylinder::</a:t>
            </a:r>
            <a:r>
              <a:rPr lang="en-US" altLang="zh-CN" sz="1600" dirty="0" err="1" smtClean="0"/>
              <a:t>setHeight</a:t>
            </a:r>
            <a:r>
              <a:rPr lang="en-US" altLang="zh-CN" sz="1600" dirty="0" smtClean="0"/>
              <a:t>(float h)</a:t>
            </a:r>
          </a:p>
          <a:p>
            <a:r>
              <a:rPr lang="en-US" altLang="zh-CN" sz="1600" dirty="0" smtClean="0"/>
              <a:t>    {height=h;}</a:t>
            </a:r>
          </a:p>
          <a:p>
            <a:r>
              <a:rPr lang="en-US" altLang="zh-CN" sz="1600" dirty="0" smtClean="0"/>
              <a:t>float Cylinder::area( ) {</a:t>
            </a:r>
          </a:p>
          <a:p>
            <a:r>
              <a:rPr lang="en-US" altLang="zh-CN" sz="1600" dirty="0" smtClean="0"/>
              <a:t>   return 2*Circle::area( )+2*3.14159*radius*height;</a:t>
            </a:r>
          </a:p>
          <a:p>
            <a:r>
              <a:rPr lang="en-US" altLang="zh-CN" sz="1600" dirty="0" smtClean="0"/>
              <a:t>}</a:t>
            </a:r>
          </a:p>
          <a:p>
            <a:r>
              <a:rPr lang="en-US" altLang="zh-CN" sz="1600" dirty="0" smtClean="0"/>
              <a:t>float Cylinder::volume( ) {</a:t>
            </a:r>
          </a:p>
          <a:p>
            <a:r>
              <a:rPr lang="en-US" altLang="zh-CN" sz="1600" dirty="0" smtClean="0"/>
              <a:t>   return Circle::area( )*height;</a:t>
            </a:r>
          </a:p>
          <a:p>
            <a:r>
              <a:rPr lang="en-US" altLang="zh-CN" sz="16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358246" cy="1571636"/>
          </a:xfrm>
        </p:spPr>
        <p:txBody>
          <a:bodyPr/>
          <a:lstStyle/>
          <a:p>
            <a:pPr>
              <a:lnSpc>
                <a:spcPts val="2880"/>
              </a:lnSpc>
              <a:spcBef>
                <a:spcPts val="0"/>
              </a:spcBef>
            </a:pPr>
            <a:r>
              <a:rPr lang="zh-CN" altLang="en-US" sz="2000" dirty="0" smtClean="0">
                <a:latin typeface="+mn-ea"/>
                <a:cs typeface="Times New Roman" pitchFamily="18" charset="0"/>
              </a:rPr>
              <a:t>纯虚函数和抽象类的具体应用</a:t>
            </a:r>
            <a:r>
              <a:rPr lang="en-US" altLang="zh-CN" sz="2000" dirty="0" smtClean="0">
                <a:latin typeface="+mn-ea"/>
                <a:cs typeface="Times New Roman" pitchFamily="18" charset="0"/>
              </a:rPr>
              <a:t>5</a:t>
            </a:r>
          </a:p>
          <a:p>
            <a:pPr lvl="1">
              <a:lnSpc>
                <a:spcPts val="2880"/>
              </a:lnSpc>
              <a:spcBef>
                <a:spcPts val="0"/>
              </a:spcBef>
            </a:pPr>
            <a:r>
              <a:rPr lang="zh-CN" altLang="en-US" sz="1600" dirty="0" smtClean="0"/>
              <a:t>主函数</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7" name="矩形 6"/>
          <p:cNvSpPr/>
          <p:nvPr/>
        </p:nvSpPr>
        <p:spPr>
          <a:xfrm>
            <a:off x="428596" y="2000240"/>
            <a:ext cx="3643338" cy="1815882"/>
          </a:xfrm>
          <a:prstGeom prst="rect">
            <a:avLst/>
          </a:prstGeom>
        </p:spPr>
        <p:txBody>
          <a:bodyPr wrap="square">
            <a:spAutoFit/>
          </a:bodyPr>
          <a:lstStyle/>
          <a:p>
            <a:r>
              <a:rPr lang="en-US" altLang="zh-CN" sz="1400" dirty="0" err="1" smtClean="0"/>
              <a:t>int</a:t>
            </a:r>
            <a:r>
              <a:rPr lang="en-US" altLang="zh-CN" sz="1400" dirty="0" smtClean="0"/>
              <a:t> main( )</a:t>
            </a:r>
          </a:p>
          <a:p>
            <a:r>
              <a:rPr lang="en-US" altLang="zh-CN" sz="1400" dirty="0" smtClean="0"/>
              <a:t>{ Point </a:t>
            </a:r>
            <a:r>
              <a:rPr lang="en-US" altLang="zh-CN" sz="1400" dirty="0" err="1" smtClean="0"/>
              <a:t>point</a:t>
            </a:r>
            <a:r>
              <a:rPr lang="en-US" altLang="zh-CN" sz="1400" dirty="0" smtClean="0"/>
              <a:t>(3.2,4.5); </a:t>
            </a:r>
          </a:p>
          <a:p>
            <a:r>
              <a:rPr lang="en-US" altLang="zh-CN" sz="1400" dirty="0" smtClean="0"/>
              <a:t>  Circle </a:t>
            </a:r>
            <a:r>
              <a:rPr lang="en-US" altLang="zh-CN" sz="1400" dirty="0" err="1" smtClean="0"/>
              <a:t>circle</a:t>
            </a:r>
            <a:r>
              <a:rPr lang="en-US" altLang="zh-CN" sz="1400" dirty="0" smtClean="0"/>
              <a:t>(2.4,1.2,5.6);</a:t>
            </a:r>
          </a:p>
          <a:p>
            <a:r>
              <a:rPr lang="en-US" altLang="zh-CN" sz="1400" dirty="0" smtClean="0"/>
              <a:t>  Cylinder </a:t>
            </a:r>
            <a:r>
              <a:rPr lang="en-US" altLang="zh-CN" sz="1400" dirty="0" err="1" smtClean="0"/>
              <a:t>cylinder</a:t>
            </a:r>
            <a:r>
              <a:rPr lang="en-US" altLang="zh-CN" sz="1400" dirty="0" smtClean="0"/>
              <a:t>(3.5,6.4,5.2,10.5);</a:t>
            </a:r>
          </a:p>
          <a:p>
            <a:r>
              <a:rPr lang="en-US" altLang="zh-CN" sz="1400" dirty="0" smtClean="0"/>
              <a:t>  //</a:t>
            </a:r>
            <a:r>
              <a:rPr lang="zh-CN" altLang="en-US" sz="1400" dirty="0" smtClean="0"/>
              <a:t>静态联编</a:t>
            </a:r>
            <a:endParaRPr lang="en-US" altLang="zh-CN" sz="1400" dirty="0" smtClean="0"/>
          </a:p>
          <a:p>
            <a:r>
              <a:rPr lang="en-US" altLang="zh-CN" sz="1400" dirty="0" smtClean="0"/>
              <a:t>  </a:t>
            </a:r>
            <a:r>
              <a:rPr lang="en-US" altLang="zh-CN" sz="1400" dirty="0" err="1" smtClean="0"/>
              <a:t>point.shapeName</a:t>
            </a:r>
            <a:r>
              <a:rPr lang="en-US" altLang="zh-CN" sz="1400" dirty="0" smtClean="0"/>
              <a:t>();   </a:t>
            </a:r>
            <a:endParaRPr lang="zh-CN" altLang="en-US" sz="1400" dirty="0" smtClean="0"/>
          </a:p>
          <a:p>
            <a:r>
              <a:rPr lang="en-US" altLang="zh-CN" sz="1400" dirty="0" smtClean="0"/>
              <a:t>  </a:t>
            </a:r>
            <a:r>
              <a:rPr lang="en-US" altLang="zh-CN" sz="1400" dirty="0" err="1" smtClean="0"/>
              <a:t>circle.shapeName</a:t>
            </a:r>
            <a:r>
              <a:rPr lang="en-US" altLang="zh-CN" sz="1400" dirty="0" smtClean="0"/>
              <a:t>();  </a:t>
            </a:r>
            <a:endParaRPr lang="zh-CN" altLang="en-US" sz="1400" dirty="0" smtClean="0"/>
          </a:p>
          <a:p>
            <a:r>
              <a:rPr lang="en-US" altLang="zh-CN" sz="1400" dirty="0" smtClean="0"/>
              <a:t>  </a:t>
            </a:r>
            <a:r>
              <a:rPr lang="en-US" altLang="zh-CN" sz="1400" dirty="0" err="1" smtClean="0"/>
              <a:t>cylinder.shapeName</a:t>
            </a:r>
            <a:r>
              <a:rPr lang="en-US" altLang="zh-CN" sz="1400" dirty="0" smtClean="0"/>
              <a:t>();</a:t>
            </a:r>
          </a:p>
        </p:txBody>
      </p:sp>
      <p:sp>
        <p:nvSpPr>
          <p:cNvPr id="10" name="矩形 9"/>
          <p:cNvSpPr/>
          <p:nvPr/>
        </p:nvSpPr>
        <p:spPr>
          <a:xfrm>
            <a:off x="2714612" y="3357562"/>
            <a:ext cx="5143536" cy="2893100"/>
          </a:xfrm>
          <a:prstGeom prst="rect">
            <a:avLst/>
          </a:prstGeom>
        </p:spPr>
        <p:txBody>
          <a:bodyPr wrap="square">
            <a:spAutoFit/>
          </a:bodyPr>
          <a:lstStyle/>
          <a:p>
            <a:r>
              <a:rPr lang="en-US" altLang="zh-CN" sz="1400" dirty="0" smtClean="0"/>
              <a:t> //</a:t>
            </a:r>
            <a:r>
              <a:rPr lang="zh-CN" altLang="en-US" sz="1400" dirty="0" smtClean="0"/>
              <a:t>动态联编</a:t>
            </a:r>
          </a:p>
          <a:p>
            <a:r>
              <a:rPr lang="en-US" altLang="zh-CN" sz="1400" dirty="0" smtClean="0"/>
              <a:t>  Shape *pt;  //</a:t>
            </a:r>
            <a:r>
              <a:rPr lang="zh-CN" altLang="en-US" sz="1400" dirty="0" smtClean="0"/>
              <a:t>定义基类指针</a:t>
            </a:r>
          </a:p>
          <a:p>
            <a:r>
              <a:rPr lang="zh-CN" altLang="en-US" sz="1400" dirty="0" smtClean="0"/>
              <a:t>  </a:t>
            </a:r>
            <a:r>
              <a:rPr lang="en-US" altLang="zh-CN" sz="1400" dirty="0" smtClean="0"/>
              <a:t>pt=&amp;point; </a:t>
            </a:r>
          </a:p>
          <a:p>
            <a:r>
              <a:rPr lang="en-US" altLang="zh-CN" sz="1400" dirty="0" smtClean="0"/>
              <a:t>  </a:t>
            </a:r>
            <a:r>
              <a:rPr lang="en-US" altLang="zh-CN" sz="1400" dirty="0" err="1" smtClean="0"/>
              <a:t>cout</a:t>
            </a:r>
            <a:r>
              <a:rPr lang="en-US" altLang="zh-CN" sz="1400" dirty="0" smtClean="0"/>
              <a:t>&lt;&lt;</a:t>
            </a:r>
            <a:r>
              <a:rPr lang="en-US" altLang="zh-CN" sz="1400" dirty="0" err="1" smtClean="0"/>
              <a:t>point.getX</a:t>
            </a:r>
            <a:r>
              <a:rPr lang="en-US" altLang="zh-CN" sz="1400" dirty="0" smtClean="0"/>
              <a:t>( )&lt;&lt;“, ”&lt;&lt;</a:t>
            </a:r>
            <a:r>
              <a:rPr lang="en-US" altLang="zh-CN" sz="1400" dirty="0" err="1" smtClean="0"/>
              <a:t>point.getY</a:t>
            </a:r>
            <a:r>
              <a:rPr lang="en-US" altLang="zh-CN" sz="1400" dirty="0" smtClean="0"/>
              <a:t>( )&lt;&lt;“</a:t>
            </a:r>
            <a:r>
              <a:rPr lang="zh-CN" altLang="en-US" sz="1400" dirty="0" smtClean="0"/>
              <a:t>，</a:t>
            </a:r>
            <a:r>
              <a:rPr lang="en-US" altLang="zh-CN" sz="1400" dirty="0" smtClean="0"/>
              <a:t>“</a:t>
            </a:r>
          </a:p>
          <a:p>
            <a:r>
              <a:rPr lang="en-US" altLang="zh-CN" sz="1400" dirty="0" smtClean="0"/>
              <a:t>           &lt;&lt;pt-&gt;area( )&lt;&lt;</a:t>
            </a:r>
            <a:r>
              <a:rPr lang="en-US" altLang="zh-CN" sz="1400" dirty="0" err="1" smtClean="0"/>
              <a:t>endl</a:t>
            </a:r>
            <a:r>
              <a:rPr lang="en-US" altLang="zh-CN" sz="1400" dirty="0" smtClean="0"/>
              <a:t>;</a:t>
            </a:r>
          </a:p>
          <a:p>
            <a:r>
              <a:rPr lang="en-US" altLang="zh-CN" sz="1400" dirty="0" smtClean="0"/>
              <a:t>   pt=&amp;circle; </a:t>
            </a:r>
          </a:p>
          <a:p>
            <a:r>
              <a:rPr lang="en-US" altLang="zh-CN" sz="1400" dirty="0" smtClean="0"/>
              <a:t>  </a:t>
            </a:r>
            <a:r>
              <a:rPr lang="en-US" altLang="zh-CN" sz="1400" dirty="0" err="1" smtClean="0"/>
              <a:t>cout</a:t>
            </a:r>
            <a:r>
              <a:rPr lang="en-US" altLang="zh-CN" sz="1400" dirty="0" smtClean="0"/>
              <a:t>&lt;&lt;</a:t>
            </a:r>
            <a:r>
              <a:rPr lang="en-US" altLang="zh-CN" sz="1400" dirty="0" err="1" smtClean="0"/>
              <a:t>circle.getX</a:t>
            </a:r>
            <a:r>
              <a:rPr lang="en-US" altLang="zh-CN" sz="1400" dirty="0" smtClean="0"/>
              <a:t>( )&lt;&lt;“,"&lt;&lt;</a:t>
            </a:r>
            <a:r>
              <a:rPr lang="en-US" altLang="zh-CN" sz="1400" dirty="0" err="1" smtClean="0"/>
              <a:t>circle.getY</a:t>
            </a:r>
            <a:r>
              <a:rPr lang="en-US" altLang="zh-CN" sz="1400" dirty="0" smtClean="0"/>
              <a:t>( )&lt;&lt;“,“</a:t>
            </a:r>
          </a:p>
          <a:p>
            <a:r>
              <a:rPr lang="en-US" altLang="zh-CN" sz="1400" dirty="0" smtClean="0"/>
              <a:t>          &lt;&lt;pt-&gt;area( ) &lt;&lt;“,” &lt;&lt;pt-&gt;volume( )&lt;&lt;</a:t>
            </a:r>
            <a:r>
              <a:rPr lang="en-US" altLang="zh-CN" sz="1400" dirty="0" err="1" smtClean="0"/>
              <a:t>endl</a:t>
            </a:r>
            <a:r>
              <a:rPr lang="en-US" altLang="zh-CN" sz="1400" dirty="0" smtClean="0"/>
              <a:t>;</a:t>
            </a:r>
          </a:p>
          <a:p>
            <a:r>
              <a:rPr lang="en-US" altLang="zh-CN" sz="1400" dirty="0" smtClean="0"/>
              <a:t>   pt=&amp;cylinder; </a:t>
            </a:r>
          </a:p>
          <a:p>
            <a:r>
              <a:rPr lang="en-US" altLang="zh-CN" sz="1400" dirty="0" smtClean="0"/>
              <a:t>   </a:t>
            </a:r>
            <a:r>
              <a:rPr lang="en-US" altLang="zh-CN" sz="1400" dirty="0" err="1" smtClean="0"/>
              <a:t>cout</a:t>
            </a:r>
            <a:r>
              <a:rPr lang="en-US" altLang="zh-CN" sz="1400" dirty="0" smtClean="0"/>
              <a:t>&lt;&lt;</a:t>
            </a:r>
            <a:r>
              <a:rPr lang="en-US" altLang="zh-CN" sz="1400" dirty="0" err="1" smtClean="0"/>
              <a:t>cylinder.getX</a:t>
            </a:r>
            <a:r>
              <a:rPr lang="en-US" altLang="zh-CN" sz="1400" dirty="0" smtClean="0"/>
              <a:t>( )&lt;&lt;“,"&lt;&lt;</a:t>
            </a:r>
            <a:r>
              <a:rPr lang="en-US" altLang="zh-CN" sz="1400" dirty="0" err="1" smtClean="0"/>
              <a:t>cylinder.getY</a:t>
            </a:r>
            <a:r>
              <a:rPr lang="en-US" altLang="zh-CN" sz="1400" dirty="0" smtClean="0"/>
              <a:t>( )&lt;&lt;“,</a:t>
            </a:r>
          </a:p>
          <a:p>
            <a:r>
              <a:rPr lang="en-US" altLang="zh-CN" sz="1400" dirty="0" smtClean="0"/>
              <a:t>           &lt;&lt;pt-&gt;area( ) &lt;&lt;“,”&lt;&lt;pt-&gt;volume( )&lt;&lt;</a:t>
            </a:r>
            <a:r>
              <a:rPr lang="en-US" altLang="zh-CN" sz="1400" dirty="0" err="1" smtClean="0"/>
              <a:t>endl</a:t>
            </a:r>
            <a:r>
              <a:rPr lang="en-US" altLang="zh-CN" sz="1400" dirty="0" smtClean="0"/>
              <a:t>;</a:t>
            </a:r>
          </a:p>
          <a:p>
            <a:r>
              <a:rPr lang="en-US" altLang="zh-CN" sz="1400" dirty="0" smtClean="0"/>
              <a:t>   return 0;</a:t>
            </a:r>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既然派生类中包含基类成员和派生类自己增加的成员，就产生了这两部分成员的关系和访问属性的问题：</a:t>
            </a:r>
            <a:r>
              <a:rPr lang="en-US" altLang="zh-CN" sz="2000" dirty="0" smtClean="0"/>
              <a:t>6</a:t>
            </a:r>
            <a:r>
              <a:rPr lang="zh-CN" altLang="en-US" sz="2000" dirty="0" smtClean="0"/>
              <a:t>种情况</a:t>
            </a:r>
            <a:endParaRPr lang="en-US" altLang="zh-CN" sz="2000" dirty="0" smtClean="0"/>
          </a:p>
          <a:p>
            <a:pPr>
              <a:lnSpc>
                <a:spcPct val="150000"/>
              </a:lnSpc>
              <a:spcBef>
                <a:spcPts val="0"/>
              </a:spcBef>
              <a:buNone/>
            </a:pPr>
            <a:r>
              <a:rPr lang="en-US" altLang="zh-CN" sz="2000" dirty="0" smtClean="0"/>
              <a:t>(1) </a:t>
            </a:r>
            <a:r>
              <a:rPr lang="zh-CN" altLang="en-US" sz="2000" dirty="0" smtClean="0"/>
              <a:t>基类的成员函数访问基类数据与函数，基类自己访问自己</a:t>
            </a:r>
          </a:p>
          <a:p>
            <a:pPr>
              <a:lnSpc>
                <a:spcPct val="150000"/>
              </a:lnSpc>
              <a:spcBef>
                <a:spcPts val="0"/>
              </a:spcBef>
              <a:buNone/>
            </a:pPr>
            <a:r>
              <a:rPr lang="en-US" altLang="zh-CN" sz="2000" dirty="0" smtClean="0"/>
              <a:t>(2) </a:t>
            </a:r>
            <a:r>
              <a:rPr lang="zh-CN" altLang="en-US" sz="2000" dirty="0" smtClean="0"/>
              <a:t>派生类的成员函数访问派生类的数据与函数，派生类自己访问自己</a:t>
            </a:r>
          </a:p>
          <a:p>
            <a:pPr>
              <a:lnSpc>
                <a:spcPct val="150000"/>
              </a:lnSpc>
              <a:spcBef>
                <a:spcPts val="0"/>
              </a:spcBef>
              <a:buNone/>
            </a:pPr>
            <a:r>
              <a:rPr lang="en-US" altLang="zh-CN" sz="2000" dirty="0" smtClean="0"/>
              <a:t>(3) </a:t>
            </a:r>
            <a:r>
              <a:rPr lang="zh-CN" altLang="en-US" sz="2000" dirty="0" smtClean="0"/>
              <a:t>基类的成员函数访问派生类的数据与函数，基类访问派生类</a:t>
            </a:r>
          </a:p>
          <a:p>
            <a:pPr>
              <a:lnSpc>
                <a:spcPct val="150000"/>
              </a:lnSpc>
              <a:spcBef>
                <a:spcPts val="0"/>
              </a:spcBef>
              <a:buNone/>
            </a:pPr>
            <a:r>
              <a:rPr lang="en-US" altLang="zh-CN" sz="2000" dirty="0" smtClean="0"/>
              <a:t>(4) </a:t>
            </a:r>
            <a:r>
              <a:rPr lang="zh-CN" altLang="en-US" sz="2000" dirty="0" smtClean="0"/>
              <a:t>派生类的成员函数访问基类的数据与函数，派生类访问基类 </a:t>
            </a:r>
          </a:p>
          <a:p>
            <a:pPr>
              <a:lnSpc>
                <a:spcPct val="150000"/>
              </a:lnSpc>
              <a:spcBef>
                <a:spcPts val="0"/>
              </a:spcBef>
              <a:buNone/>
            </a:pPr>
            <a:r>
              <a:rPr lang="en-US" altLang="zh-CN" sz="2000" dirty="0" smtClean="0"/>
              <a:t>(5) </a:t>
            </a:r>
            <a:r>
              <a:rPr lang="zh-CN" altLang="en-US" sz="2000" dirty="0" smtClean="0"/>
              <a:t>在主函数等类外访问派生类的数据与函数，类外访问派生类 </a:t>
            </a:r>
          </a:p>
          <a:p>
            <a:pPr>
              <a:lnSpc>
                <a:spcPct val="150000"/>
              </a:lnSpc>
              <a:spcBef>
                <a:spcPts val="0"/>
              </a:spcBef>
              <a:buNone/>
            </a:pPr>
            <a:r>
              <a:rPr lang="en-US" altLang="zh-CN" sz="2000" dirty="0" smtClean="0"/>
              <a:t>(6) </a:t>
            </a:r>
            <a:r>
              <a:rPr lang="zh-CN" altLang="en-US" sz="2000" dirty="0" smtClean="0"/>
              <a:t>在主函数等类外访问基类的数据与函数，类外访问基类 </a:t>
            </a:r>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r>
              <a:rPr lang="zh-CN" altLang="en-US" sz="3600" dirty="0" smtClean="0">
                <a:solidFill>
                  <a:srgbClr val="FF0000"/>
                </a:solidFill>
              </a:rPr>
              <a:t>（自学）</a:t>
            </a:r>
            <a:endParaRPr lang="zh-CN" altLang="en-US" sz="36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多态性：</a:t>
            </a:r>
            <a:r>
              <a:rPr lang="zh-CN" altLang="en-US" sz="1800" dirty="0" smtClean="0">
                <a:latin typeface="+mn-ea"/>
                <a:cs typeface="Times New Roman" pitchFamily="18" charset="0"/>
              </a:rPr>
              <a:t>多态是指在程序中，同一符号或名字在不同情况下具有不同解释的现象，又称为多态性。是面向对象程序设计的一大特征</a:t>
            </a:r>
            <a:endParaRPr lang="en-US" altLang="zh-CN" sz="1800" dirty="0" smtClean="0"/>
          </a:p>
          <a:p>
            <a:pPr>
              <a:lnSpc>
                <a:spcPts val="2880"/>
              </a:lnSpc>
              <a:spcBef>
                <a:spcPts val="0"/>
              </a:spcBef>
            </a:pPr>
            <a:r>
              <a:rPr lang="zh-CN" altLang="en-US" sz="1800" dirty="0" smtClean="0"/>
              <a:t>编程的多态：</a:t>
            </a:r>
            <a:endParaRPr lang="en-US" altLang="zh-CN" sz="1800" dirty="0" smtClean="0"/>
          </a:p>
          <a:p>
            <a:pPr lvl="1">
              <a:lnSpc>
                <a:spcPts val="2880"/>
              </a:lnSpc>
              <a:spcBef>
                <a:spcPts val="0"/>
              </a:spcBef>
            </a:pPr>
            <a:r>
              <a:rPr lang="zh-CN" altLang="en-US" sz="1600" dirty="0" smtClean="0"/>
              <a:t>编译时已经确定程序的所有代码，先期联编，静态联编</a:t>
            </a:r>
            <a:endParaRPr lang="en-US" altLang="zh-CN" sz="1600" dirty="0" smtClean="0"/>
          </a:p>
          <a:p>
            <a:pPr lvl="1">
              <a:lnSpc>
                <a:spcPts val="2880"/>
              </a:lnSpc>
              <a:spcBef>
                <a:spcPts val="0"/>
              </a:spcBef>
            </a:pPr>
            <a:r>
              <a:rPr lang="zh-CN" altLang="en-US" sz="1600" dirty="0" smtClean="0"/>
              <a:t>运行时根据对象类型才确定调用不同的函数代码，迟后联编，动态联编</a:t>
            </a:r>
            <a:endParaRPr lang="en-US" altLang="zh-CN" sz="1600" dirty="0" smtClean="0"/>
          </a:p>
          <a:p>
            <a:pPr>
              <a:lnSpc>
                <a:spcPts val="2880"/>
              </a:lnSpc>
              <a:spcBef>
                <a:spcPts val="0"/>
              </a:spcBef>
            </a:pPr>
            <a:r>
              <a:rPr lang="zh-CN" altLang="en-US" sz="1800" dirty="0" smtClean="0"/>
              <a:t>虚函数，类对象为了采用迟后联编机制，需要把成员函数标识成虚函数</a:t>
            </a:r>
            <a:endParaRPr lang="en-US" altLang="zh-CN" sz="1800" dirty="0" smtClean="0"/>
          </a:p>
          <a:p>
            <a:pPr>
              <a:lnSpc>
                <a:spcPts val="2880"/>
              </a:lnSpc>
              <a:spcBef>
                <a:spcPts val="0"/>
              </a:spcBef>
            </a:pPr>
            <a:r>
              <a:rPr lang="zh-CN" altLang="en-US" sz="1800" dirty="0" smtClean="0"/>
              <a:t>虚函数用法</a:t>
            </a:r>
            <a:endParaRPr lang="en-US" altLang="zh-CN" sz="1800" dirty="0" smtClean="0"/>
          </a:p>
          <a:p>
            <a:pPr lvl="1">
              <a:lnSpc>
                <a:spcPts val="2880"/>
              </a:lnSpc>
              <a:spcBef>
                <a:spcPts val="0"/>
              </a:spcBef>
            </a:pPr>
            <a:r>
              <a:rPr lang="zh-CN" altLang="en-US" sz="1600" dirty="0" smtClean="0"/>
              <a:t>用</a:t>
            </a:r>
            <a:r>
              <a:rPr lang="en-US" altLang="zh-CN" sz="1600" dirty="0" smtClean="0"/>
              <a:t>virtual</a:t>
            </a:r>
            <a:r>
              <a:rPr lang="zh-CN" altLang="en-US" sz="1600" dirty="0" smtClean="0"/>
              <a:t>关键字，标识基类成员函数</a:t>
            </a:r>
            <a:endParaRPr lang="en-US" altLang="zh-CN" sz="1600" dirty="0" smtClean="0"/>
          </a:p>
          <a:p>
            <a:pPr lvl="1">
              <a:lnSpc>
                <a:spcPts val="2880"/>
              </a:lnSpc>
              <a:spcBef>
                <a:spcPts val="0"/>
              </a:spcBef>
            </a:pPr>
            <a:r>
              <a:rPr lang="zh-CN" altLang="en-US" sz="1600" dirty="0" smtClean="0">
                <a:solidFill>
                  <a:srgbClr val="FF0000"/>
                </a:solidFill>
                <a:latin typeface="+mn-ea"/>
                <a:cs typeface="Times New Roman" pitchFamily="18" charset="0"/>
              </a:rPr>
              <a:t>基类中的虚函数必须具有</a:t>
            </a:r>
            <a:r>
              <a:rPr lang="en-US" altLang="zh-CN" sz="1600" dirty="0" smtClean="0">
                <a:solidFill>
                  <a:srgbClr val="FF0000"/>
                </a:solidFill>
                <a:latin typeface="+mn-ea"/>
                <a:cs typeface="Times New Roman" pitchFamily="18" charset="0"/>
              </a:rPr>
              <a:t>public</a:t>
            </a:r>
            <a:r>
              <a:rPr lang="zh-CN" altLang="en-US" sz="1600" dirty="0" smtClean="0">
                <a:solidFill>
                  <a:srgbClr val="FF0000"/>
                </a:solidFill>
                <a:latin typeface="+mn-ea"/>
                <a:cs typeface="Times New Roman" pitchFamily="18" charset="0"/>
              </a:rPr>
              <a:t>或</a:t>
            </a:r>
            <a:r>
              <a:rPr lang="en-US" altLang="zh-CN" sz="1600" dirty="0" smtClean="0">
                <a:solidFill>
                  <a:srgbClr val="FF0000"/>
                </a:solidFill>
                <a:latin typeface="+mn-ea"/>
                <a:cs typeface="Times New Roman" pitchFamily="18" charset="0"/>
              </a:rPr>
              <a:t>protected</a:t>
            </a:r>
            <a:r>
              <a:rPr lang="zh-CN" altLang="en-US" sz="1600" dirty="0" smtClean="0">
                <a:solidFill>
                  <a:srgbClr val="FF0000"/>
                </a:solidFill>
                <a:latin typeface="+mn-ea"/>
                <a:cs typeface="Times New Roman" pitchFamily="18" charset="0"/>
              </a:rPr>
              <a:t>访问权限</a:t>
            </a:r>
            <a:endParaRPr lang="en-US" altLang="zh-CN" sz="1600" dirty="0" smtClean="0">
              <a:solidFill>
                <a:srgbClr val="FF0000"/>
              </a:solidFill>
              <a:latin typeface="+mn-ea"/>
              <a:cs typeface="Times New Roman" pitchFamily="18" charset="0"/>
            </a:endParaRPr>
          </a:p>
          <a:p>
            <a:pPr lvl="1">
              <a:lnSpc>
                <a:spcPts val="2880"/>
              </a:lnSpc>
              <a:spcBef>
                <a:spcPts val="0"/>
              </a:spcBef>
            </a:pPr>
            <a:r>
              <a:rPr lang="zh-CN" altLang="en-US" sz="1600" dirty="0" smtClean="0">
                <a:solidFill>
                  <a:srgbClr val="FF0000"/>
                </a:solidFill>
                <a:latin typeface="+mn-ea"/>
                <a:cs typeface="Times New Roman" pitchFamily="18" charset="0"/>
              </a:rPr>
              <a:t>派生类必须以公有继承方式从基类派生</a:t>
            </a:r>
            <a:endParaRPr lang="en-US" altLang="zh-CN" sz="1600" dirty="0" smtClean="0"/>
          </a:p>
          <a:p>
            <a:pPr>
              <a:lnSpc>
                <a:spcPts val="2880"/>
              </a:lnSpc>
              <a:spcBef>
                <a:spcPts val="0"/>
              </a:spcBef>
            </a:pPr>
            <a:r>
              <a:rPr lang="zh-CN" altLang="en-US" sz="1800" dirty="0" smtClean="0"/>
              <a:t>虚函数应用场合：</a:t>
            </a:r>
            <a:endParaRPr lang="en-US" altLang="zh-CN" sz="1800" dirty="0" smtClean="0"/>
          </a:p>
          <a:p>
            <a:pPr lvl="1">
              <a:lnSpc>
                <a:spcPts val="2880"/>
              </a:lnSpc>
              <a:spcBef>
                <a:spcPts val="0"/>
              </a:spcBef>
            </a:pPr>
            <a:r>
              <a:rPr lang="zh-CN" altLang="en-US" sz="1600" dirty="0" smtClean="0"/>
              <a:t>派生类对基类的某个函数需要重新定义</a:t>
            </a:r>
            <a:endParaRPr lang="en-US" altLang="zh-CN" sz="1600" dirty="0" smtClean="0"/>
          </a:p>
          <a:p>
            <a:pPr lvl="1">
              <a:lnSpc>
                <a:spcPts val="2880"/>
              </a:lnSpc>
              <a:spcBef>
                <a:spcPts val="0"/>
              </a:spcBef>
            </a:pPr>
            <a:r>
              <a:rPr lang="zh-CN" altLang="en-US" sz="1600" dirty="0" smtClean="0"/>
              <a:t>在主函数中，通过基类指针（或基类引用）来访问某个派生类对象，调用派生类方法</a:t>
            </a:r>
            <a:endParaRPr lang="en-US" altLang="zh-CN" sz="1600" dirty="0" smtClean="0"/>
          </a:p>
          <a:p>
            <a:pPr lvl="1">
              <a:lnSpc>
                <a:spcPts val="2880"/>
              </a:lnSpc>
              <a:spcBef>
                <a:spcPts val="0"/>
              </a:spcBef>
            </a:pPr>
            <a:endParaRPr lang="en-US" altLang="zh-CN" sz="1400" dirty="0" smtClean="0"/>
          </a:p>
          <a:p>
            <a:pPr>
              <a:lnSpc>
                <a:spcPts val="2880"/>
              </a:lnSpc>
              <a:spcBef>
                <a:spcPts val="0"/>
              </a:spcBef>
            </a:pPr>
            <a:endParaRPr lang="en-US" altLang="zh-CN"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当派生类从从基类中继承具有不同访问控制的成员，这些成员在派生类中，其访问控制将发生变化。</a:t>
            </a:r>
          </a:p>
          <a:p>
            <a:pPr>
              <a:lnSpc>
                <a:spcPct val="150000"/>
              </a:lnSpc>
              <a:spcBef>
                <a:spcPts val="0"/>
              </a:spcBef>
            </a:pPr>
            <a:r>
              <a:rPr lang="zh-CN" altLang="en-US" sz="2000" dirty="0" smtClean="0"/>
              <a:t>它们由以下两个因素共同决定：</a:t>
            </a:r>
          </a:p>
          <a:p>
            <a:pPr lvl="1">
              <a:lnSpc>
                <a:spcPct val="150000"/>
              </a:lnSpc>
              <a:spcBef>
                <a:spcPts val="0"/>
              </a:spcBef>
            </a:pPr>
            <a:r>
              <a:rPr lang="zh-CN" altLang="en-US" dirty="0" smtClean="0"/>
              <a:t>基类中该成员的访问控制</a:t>
            </a:r>
          </a:p>
          <a:p>
            <a:pPr lvl="1">
              <a:lnSpc>
                <a:spcPct val="150000"/>
              </a:lnSpc>
              <a:spcBef>
                <a:spcPts val="0"/>
              </a:spcBef>
            </a:pPr>
            <a:r>
              <a:rPr lang="zh-CN" altLang="en-US" dirty="0" smtClean="0"/>
              <a:t>派生类定义中的继承访问控制</a:t>
            </a:r>
            <a:endParaRPr lang="en-US" altLang="zh-CN" dirty="0" smtClean="0"/>
          </a:p>
          <a:p>
            <a:pPr lvl="1">
              <a:lnSpc>
                <a:spcPct val="150000"/>
              </a:lnSpc>
              <a:spcBef>
                <a:spcPts val="0"/>
              </a:spcBef>
            </a:pPr>
            <a:endParaRPr lang="zh-CN" altLang="en-US" dirty="0" smtClean="0"/>
          </a:p>
          <a:p>
            <a:pPr>
              <a:lnSpc>
                <a:spcPct val="150000"/>
              </a:lnSpc>
              <a:spcBef>
                <a:spcPts val="0"/>
              </a:spcBef>
            </a:pPr>
            <a:r>
              <a:rPr lang="zh-CN" altLang="en-US" sz="2000" b="1" dirty="0" smtClean="0">
                <a:solidFill>
                  <a:srgbClr val="FF0000"/>
                </a:solidFill>
              </a:rPr>
              <a:t>注意：继承是向下继承，即基类是不能因为继承机制，就能够访问派生类的成员</a:t>
            </a:r>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派生类的三种继承方式及基类成员在派生类的访问权限 </a:t>
            </a:r>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graphicFrame>
        <p:nvGraphicFramePr>
          <p:cNvPr id="6" name="组合 141"/>
          <p:cNvGraphicFramePr>
            <a:graphicFrameLocks/>
          </p:cNvGraphicFramePr>
          <p:nvPr/>
        </p:nvGraphicFramePr>
        <p:xfrm>
          <a:off x="214282" y="1857364"/>
          <a:ext cx="7358114" cy="3527425"/>
        </p:xfrm>
        <a:graphic>
          <a:graphicData uri="http://schemas.openxmlformats.org/drawingml/2006/table">
            <a:tbl>
              <a:tblPr/>
              <a:tblGrid>
                <a:gridCol w="2150369"/>
                <a:gridCol w="1850159"/>
                <a:gridCol w="3357586"/>
              </a:tblGrid>
              <a:tr h="4620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继承方式</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基类</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原权限</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在</a:t>
                      </a: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派生类</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内继承后的变化</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95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公有继承</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public</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private</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public</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不可访问</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8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Hans" altLang="en-U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私有继承</a:t>
                      </a:r>
                      <a:endParaRPr kumimoji="1" lang="zh-Hans"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public</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private</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private</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private</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Hans" altLang="en-U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不可访问</a:t>
                      </a:r>
                      <a:endParaRPr kumimoji="1" lang="zh-Hans"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99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Hans" altLang="en-U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保护继承</a:t>
                      </a:r>
                      <a:endParaRPr kumimoji="1" lang="zh-Hans"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public</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private</a:t>
                      </a:r>
                      <a:endParaRPr kumimoji="1" lang="en-US" altLang="zh-Han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Han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protected</a:t>
                      </a:r>
                      <a:endParaRPr kumimoji="1" lang="en-US" altLang="zh-Han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Hans" alt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不可访问</a:t>
                      </a:r>
                      <a:endParaRPr kumimoji="1" lang="zh-Hans"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7" marR="9144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派生类的公有继承，使用关键字</a:t>
            </a:r>
            <a:r>
              <a:rPr lang="en-US" altLang="zh-CN" sz="2000" dirty="0" smtClean="0"/>
              <a:t>public</a:t>
            </a:r>
          </a:p>
          <a:p>
            <a:pPr lvl="1">
              <a:lnSpc>
                <a:spcPct val="150000"/>
              </a:lnSpc>
              <a:spcBef>
                <a:spcPts val="0"/>
              </a:spcBef>
            </a:pPr>
            <a:r>
              <a:rPr lang="zh-CN" altLang="en-US" sz="1800" dirty="0" smtClean="0"/>
              <a:t>基类公有成员和保护成员在派生类中保持原有的成员属性，</a:t>
            </a:r>
            <a:endParaRPr lang="en-US" altLang="zh-CN" sz="1800" dirty="0" smtClean="0"/>
          </a:p>
          <a:p>
            <a:pPr lvl="1">
              <a:lnSpc>
                <a:spcPct val="150000"/>
              </a:lnSpc>
              <a:spcBef>
                <a:spcPts val="0"/>
              </a:spcBef>
            </a:pPr>
            <a:r>
              <a:rPr lang="zh-CN" altLang="en-US" sz="1800" dirty="0" smtClean="0"/>
              <a:t>基类公有成员，派生类和类外都能访问</a:t>
            </a:r>
            <a:endParaRPr lang="en-US" altLang="zh-CN" sz="1800" dirty="0" smtClean="0"/>
          </a:p>
          <a:p>
            <a:pPr lvl="1">
              <a:lnSpc>
                <a:spcPct val="150000"/>
              </a:lnSpc>
              <a:spcBef>
                <a:spcPts val="0"/>
              </a:spcBef>
            </a:pPr>
            <a:r>
              <a:rPr lang="zh-CN" altLang="en-US" sz="1800" dirty="0" smtClean="0"/>
              <a:t>基类保护成员，派生类内能访问，类外不能访问</a:t>
            </a:r>
            <a:endParaRPr lang="en-US" altLang="zh-CN" sz="1800" dirty="0" smtClean="0"/>
          </a:p>
          <a:p>
            <a:pPr lvl="1" algn="just">
              <a:lnSpc>
                <a:spcPct val="150000"/>
              </a:lnSpc>
              <a:spcBef>
                <a:spcPts val="0"/>
              </a:spcBef>
            </a:pPr>
            <a:r>
              <a:rPr lang="zh-CN" altLang="en-US" sz="1800" dirty="0" smtClean="0"/>
              <a:t>基类私有成员仍然是基类的私有成员，只有基类的成员函数可以引用它，不能被派生类的成员函数引用，即派生类不可访问，所有类外不能访问。 。</a:t>
            </a:r>
          </a:p>
          <a:p>
            <a:pPr lvl="1">
              <a:lnSpc>
                <a:spcPct val="150000"/>
              </a:lnSpc>
              <a:spcBef>
                <a:spcPts val="0"/>
              </a:spcBef>
            </a:pPr>
            <a:endParaRPr lang="zh-CN" altLang="en-US" sz="1600" dirty="0" smtClean="0"/>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公有继承示例</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
        <p:nvSpPr>
          <p:cNvPr id="10" name="矩形 9"/>
          <p:cNvSpPr/>
          <p:nvPr/>
        </p:nvSpPr>
        <p:spPr>
          <a:xfrm>
            <a:off x="4572000" y="285728"/>
            <a:ext cx="4214842" cy="3426579"/>
          </a:xfrm>
          <a:prstGeom prst="rect">
            <a:avLst/>
          </a:prstGeom>
        </p:spPr>
        <p:txBody>
          <a:bodyPr wrap="square">
            <a:spAutoFit/>
          </a:bodyPr>
          <a:lstStyle/>
          <a:p>
            <a:pPr>
              <a:lnSpc>
                <a:spcPts val="2000"/>
              </a:lnSpc>
              <a:spcBef>
                <a:spcPts val="0"/>
              </a:spcBef>
              <a:buNone/>
            </a:pPr>
            <a:r>
              <a:rPr lang="en-US" altLang="zh-CN" sz="1600" dirty="0" smtClean="0"/>
              <a:t>class  Derived:</a:t>
            </a:r>
            <a:r>
              <a:rPr lang="en-US" altLang="zh-CN" sz="1600" b="1" dirty="0" smtClean="0">
                <a:solidFill>
                  <a:srgbClr val="FF0000"/>
                </a:solidFill>
              </a:rPr>
              <a:t> public </a:t>
            </a:r>
            <a:r>
              <a:rPr lang="en-US" altLang="zh-CN" sz="1600" dirty="0" smtClean="0"/>
              <a:t>Base {</a:t>
            </a:r>
          </a:p>
          <a:p>
            <a:pPr>
              <a:lnSpc>
                <a:spcPts val="2000"/>
              </a:lnSpc>
              <a:spcBef>
                <a:spcPts val="0"/>
              </a:spcBef>
              <a:buNone/>
            </a:pPr>
            <a:r>
              <a:rPr lang="en-US" altLang="zh-CN" sz="1600" dirty="0" smtClean="0"/>
              <a:t>private:</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drv_pri_data</a:t>
            </a:r>
            <a:r>
              <a:rPr lang="en-US" altLang="zh-CN" sz="1600" dirty="0" smtClean="0"/>
              <a:t>;</a:t>
            </a:r>
          </a:p>
          <a:p>
            <a:pPr>
              <a:lnSpc>
                <a:spcPts val="2000"/>
              </a:lnSpc>
              <a:spcBef>
                <a:spcPts val="0"/>
              </a:spcBef>
              <a:buNone/>
            </a:pPr>
            <a:r>
              <a:rPr lang="en-US" altLang="zh-CN" sz="1600" dirty="0" smtClean="0"/>
              <a:t>protected:</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drv_pro_data</a:t>
            </a:r>
            <a:r>
              <a:rPr lang="en-US" altLang="zh-CN" sz="1600" dirty="0" smtClean="0"/>
              <a: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drv_pub_data</a:t>
            </a:r>
            <a:r>
              <a:rPr lang="en-US" altLang="zh-CN" sz="1600" dirty="0" smtClean="0"/>
              <a:t>;</a:t>
            </a:r>
          </a:p>
          <a:p>
            <a:pPr>
              <a:lnSpc>
                <a:spcPts val="2000"/>
              </a:lnSpc>
              <a:spcBef>
                <a:spcPts val="0"/>
              </a:spcBef>
              <a:buNone/>
            </a:pPr>
            <a:r>
              <a:rPr lang="en-US" altLang="zh-CN" sz="1600" dirty="0" smtClean="0"/>
              <a:t>    void  </a:t>
            </a:r>
            <a:r>
              <a:rPr lang="en-US" altLang="zh-CN" sz="1600" dirty="0" err="1" smtClean="0"/>
              <a:t>testBase</a:t>
            </a:r>
            <a:r>
              <a:rPr lang="en-US" altLang="zh-CN" sz="1600" dirty="0" smtClean="0"/>
              <a:t>()</a:t>
            </a:r>
          </a:p>
          <a:p>
            <a:pPr>
              <a:lnSpc>
                <a:spcPts val="2000"/>
              </a:lnSpc>
              <a:spcBef>
                <a:spcPts val="0"/>
              </a:spcBef>
              <a:buNone/>
            </a:pPr>
            <a:r>
              <a:rPr lang="en-US" altLang="zh-CN" sz="1600" dirty="0" smtClean="0"/>
              <a:t>    {  </a:t>
            </a:r>
            <a:r>
              <a:rPr lang="en-US" altLang="zh-CN" sz="1600" b="1" dirty="0" err="1" smtClean="0">
                <a:solidFill>
                  <a:srgbClr val="FF0000"/>
                </a:solidFill>
              </a:rPr>
              <a:t>base_pri_data</a:t>
            </a:r>
            <a:r>
              <a:rPr lang="en-US" altLang="zh-CN" sz="1600" b="1" dirty="0" smtClean="0">
                <a:solidFill>
                  <a:srgbClr val="FF0000"/>
                </a:solidFill>
              </a:rPr>
              <a:t> = 1; //error</a:t>
            </a:r>
            <a:endParaRPr lang="zh-CN" altLang="en-US" sz="1600" b="1" dirty="0" smtClean="0">
              <a:solidFill>
                <a:srgbClr val="FF0000"/>
              </a:solidFill>
            </a:endParaRPr>
          </a:p>
          <a:p>
            <a:pPr>
              <a:lnSpc>
                <a:spcPts val="2000"/>
              </a:lnSpc>
              <a:spcBef>
                <a:spcPts val="0"/>
              </a:spcBef>
              <a:buNone/>
            </a:pPr>
            <a:r>
              <a:rPr lang="zh-CN" altLang="en-US" sz="1600" dirty="0" smtClean="0"/>
              <a:t>       </a:t>
            </a:r>
            <a:r>
              <a:rPr lang="en-US" altLang="zh-CN" sz="1600" dirty="0" err="1" smtClean="0"/>
              <a:t>base_pro_data</a:t>
            </a:r>
            <a:r>
              <a:rPr lang="en-US" altLang="zh-CN" sz="1600" dirty="0" smtClean="0"/>
              <a:t> = 2; //ok</a:t>
            </a:r>
            <a:endParaRPr lang="zh-CN" altLang="en-US" sz="1600" dirty="0" smtClean="0"/>
          </a:p>
          <a:p>
            <a:pPr>
              <a:lnSpc>
                <a:spcPts val="2000"/>
              </a:lnSpc>
              <a:spcBef>
                <a:spcPts val="0"/>
              </a:spcBef>
              <a:buNone/>
            </a:pPr>
            <a:r>
              <a:rPr lang="zh-CN" altLang="en-US" sz="1600" dirty="0" smtClean="0"/>
              <a:t>       </a:t>
            </a:r>
            <a:r>
              <a:rPr lang="en-US" altLang="zh-CN" sz="1600" dirty="0" err="1" smtClean="0"/>
              <a:t>base_pub_data</a:t>
            </a:r>
            <a:r>
              <a:rPr lang="en-US" altLang="zh-CN" sz="1600" dirty="0" smtClean="0"/>
              <a:t> = 3; //ok</a:t>
            </a:r>
            <a:endParaRPr lang="zh-CN" altLang="en-US" sz="1600" dirty="0" smtClean="0"/>
          </a:p>
          <a:p>
            <a:pPr>
              <a:lnSpc>
                <a:spcPts val="2000"/>
              </a:lnSpc>
              <a:spcBef>
                <a:spcPts val="0"/>
              </a:spcBef>
              <a:buNone/>
            </a:pPr>
            <a:r>
              <a:rPr lang="zh-CN" altLang="en-US" sz="1600" dirty="0" smtClean="0"/>
              <a:t>   </a:t>
            </a:r>
            <a:r>
              <a:rPr lang="en-US" altLang="zh-CN" sz="1600" dirty="0" smtClean="0"/>
              <a:t>}</a:t>
            </a:r>
          </a:p>
          <a:p>
            <a:pPr>
              <a:lnSpc>
                <a:spcPts val="2000"/>
              </a:lnSpc>
              <a:spcBef>
                <a:spcPts val="0"/>
              </a:spcBef>
              <a:buNone/>
            </a:pPr>
            <a:r>
              <a:rPr lang="en-US" altLang="zh-CN" sz="1600" dirty="0" smtClean="0"/>
              <a:t>};</a:t>
            </a:r>
          </a:p>
        </p:txBody>
      </p:sp>
      <p:sp>
        <p:nvSpPr>
          <p:cNvPr id="8" name="矩形 7"/>
          <p:cNvSpPr/>
          <p:nvPr/>
        </p:nvSpPr>
        <p:spPr>
          <a:xfrm>
            <a:off x="214282" y="1643050"/>
            <a:ext cx="3429024" cy="3354765"/>
          </a:xfrm>
          <a:prstGeom prst="rect">
            <a:avLst/>
          </a:prstGeom>
        </p:spPr>
        <p:txBody>
          <a:bodyPr wrap="square">
            <a:spAutoFit/>
          </a:bodyPr>
          <a:lstStyle/>
          <a:p>
            <a:r>
              <a:rPr lang="en-US" altLang="zh-CN" sz="1600" dirty="0" smtClean="0"/>
              <a:t>class  Base {</a:t>
            </a:r>
          </a:p>
          <a:p>
            <a:r>
              <a:rPr lang="en-US" altLang="zh-CN" sz="1600" dirty="0" smtClean="0"/>
              <a:t> private:</a:t>
            </a:r>
          </a:p>
          <a:p>
            <a:r>
              <a:rPr lang="en-US" altLang="zh-CN" sz="1600" dirty="0" smtClean="0"/>
              <a:t>     </a:t>
            </a:r>
            <a:r>
              <a:rPr lang="en-US" altLang="zh-CN" sz="1600" dirty="0" err="1" smtClean="0"/>
              <a:t>int</a:t>
            </a:r>
            <a:r>
              <a:rPr lang="en-US" altLang="zh-CN" sz="1600" dirty="0" smtClean="0"/>
              <a:t>  </a:t>
            </a:r>
            <a:r>
              <a:rPr lang="en-US" altLang="zh-CN" sz="1600" dirty="0" err="1" smtClean="0"/>
              <a:t>base_pri_data</a:t>
            </a:r>
            <a:r>
              <a:rPr lang="en-US" altLang="zh-CN" sz="1600" dirty="0" smtClean="0"/>
              <a:t>;</a:t>
            </a:r>
          </a:p>
          <a:p>
            <a:r>
              <a:rPr lang="en-US" altLang="zh-CN" sz="1600" dirty="0" smtClean="0"/>
              <a:t> protected:</a:t>
            </a:r>
          </a:p>
          <a:p>
            <a:r>
              <a:rPr lang="en-US" altLang="zh-CN" sz="1600" dirty="0" smtClean="0"/>
              <a:t>     </a:t>
            </a:r>
            <a:r>
              <a:rPr lang="en-US" altLang="zh-CN" sz="1600" dirty="0" err="1" smtClean="0"/>
              <a:t>int</a:t>
            </a:r>
            <a:r>
              <a:rPr lang="en-US" altLang="zh-CN" sz="1600" dirty="0" smtClean="0"/>
              <a:t>  </a:t>
            </a:r>
            <a:r>
              <a:rPr lang="en-US" altLang="zh-CN" sz="1600" dirty="0" err="1" smtClean="0"/>
              <a:t>base_pro_data</a:t>
            </a:r>
            <a:r>
              <a:rPr lang="en-US" altLang="zh-CN" sz="1600" dirty="0" smtClean="0"/>
              <a:t>;</a:t>
            </a:r>
          </a:p>
          <a:p>
            <a:r>
              <a:rPr lang="en-US" altLang="zh-CN" sz="1600" dirty="0" smtClean="0"/>
              <a:t> public:</a:t>
            </a:r>
          </a:p>
          <a:p>
            <a:r>
              <a:rPr lang="en-US" altLang="zh-CN" sz="1600" dirty="0" smtClean="0"/>
              <a:t>     </a:t>
            </a:r>
            <a:r>
              <a:rPr lang="en-US" altLang="zh-CN" sz="1600" dirty="0" err="1" smtClean="0"/>
              <a:t>int</a:t>
            </a:r>
            <a:r>
              <a:rPr lang="en-US" altLang="zh-CN" sz="1600" dirty="0" smtClean="0"/>
              <a:t>  </a:t>
            </a:r>
            <a:r>
              <a:rPr lang="en-US" altLang="zh-CN" sz="1600" dirty="0" err="1" smtClean="0"/>
              <a:t>base_pub_data</a:t>
            </a:r>
            <a:r>
              <a:rPr lang="en-US" altLang="zh-CN" sz="1600" dirty="0" smtClean="0"/>
              <a:t>;</a:t>
            </a:r>
          </a:p>
          <a:p>
            <a:pPr>
              <a:lnSpc>
                <a:spcPts val="2000"/>
              </a:lnSpc>
              <a:spcBef>
                <a:spcPts val="0"/>
              </a:spcBef>
              <a:buNone/>
            </a:pPr>
            <a:r>
              <a:rPr lang="en-US" altLang="zh-CN" sz="1600" dirty="0" smtClean="0"/>
              <a:t>     void  </a:t>
            </a:r>
            <a:r>
              <a:rPr lang="en-US" altLang="zh-CN" sz="1600" dirty="0" err="1" smtClean="0"/>
              <a:t>testBase</a:t>
            </a:r>
            <a:r>
              <a:rPr lang="en-US" altLang="zh-CN" sz="1600" dirty="0" smtClean="0"/>
              <a:t>()</a:t>
            </a:r>
          </a:p>
          <a:p>
            <a:pPr>
              <a:lnSpc>
                <a:spcPts val="2000"/>
              </a:lnSpc>
              <a:spcBef>
                <a:spcPts val="0"/>
              </a:spcBef>
              <a:buNone/>
            </a:pPr>
            <a:r>
              <a:rPr lang="en-US" altLang="zh-CN" sz="1600" dirty="0" smtClean="0"/>
              <a:t>    {  </a:t>
            </a:r>
            <a:r>
              <a:rPr lang="en-US" altLang="zh-CN" sz="1600" b="1" dirty="0" err="1" smtClean="0">
                <a:solidFill>
                  <a:srgbClr val="FF0000"/>
                </a:solidFill>
              </a:rPr>
              <a:t>base_pri_data</a:t>
            </a:r>
            <a:r>
              <a:rPr lang="en-US" altLang="zh-CN" sz="1600" b="1" dirty="0" smtClean="0">
                <a:solidFill>
                  <a:srgbClr val="FF0000"/>
                </a:solidFill>
              </a:rPr>
              <a:t> = 1; //ok</a:t>
            </a:r>
            <a:endParaRPr lang="zh-CN" altLang="en-US" sz="1600" b="1" dirty="0" smtClean="0">
              <a:solidFill>
                <a:srgbClr val="FF0000"/>
              </a:solidFill>
            </a:endParaRPr>
          </a:p>
          <a:p>
            <a:pPr>
              <a:lnSpc>
                <a:spcPts val="2000"/>
              </a:lnSpc>
              <a:spcBef>
                <a:spcPts val="0"/>
              </a:spcBef>
              <a:buNone/>
            </a:pPr>
            <a:r>
              <a:rPr lang="zh-CN" altLang="en-US" sz="1600" dirty="0" smtClean="0"/>
              <a:t>       </a:t>
            </a:r>
            <a:r>
              <a:rPr lang="en-US" altLang="zh-CN" sz="1600" dirty="0" err="1" smtClean="0"/>
              <a:t>base_pro_data</a:t>
            </a:r>
            <a:r>
              <a:rPr lang="en-US" altLang="zh-CN" sz="1600" dirty="0" smtClean="0"/>
              <a:t> = 2; //ok</a:t>
            </a:r>
            <a:endParaRPr lang="zh-CN" altLang="en-US" sz="1600" dirty="0" smtClean="0"/>
          </a:p>
          <a:p>
            <a:pPr>
              <a:lnSpc>
                <a:spcPts val="2000"/>
              </a:lnSpc>
              <a:spcBef>
                <a:spcPts val="0"/>
              </a:spcBef>
              <a:buNone/>
            </a:pPr>
            <a:r>
              <a:rPr lang="zh-CN" altLang="en-US" sz="1600" dirty="0" smtClean="0"/>
              <a:t>       </a:t>
            </a:r>
            <a:r>
              <a:rPr lang="en-US" altLang="zh-CN" sz="1600" dirty="0" err="1" smtClean="0"/>
              <a:t>base_pub_data</a:t>
            </a:r>
            <a:r>
              <a:rPr lang="en-US" altLang="zh-CN" sz="1600" dirty="0" smtClean="0"/>
              <a:t> = 3; //ok</a:t>
            </a:r>
            <a:endParaRPr lang="zh-CN" altLang="en-US" sz="1600" dirty="0" smtClean="0"/>
          </a:p>
          <a:p>
            <a:pPr>
              <a:lnSpc>
                <a:spcPts val="2000"/>
              </a:lnSpc>
              <a:spcBef>
                <a:spcPts val="0"/>
              </a:spcBef>
              <a:buNone/>
            </a:pPr>
            <a:r>
              <a:rPr lang="zh-CN" altLang="en-US" sz="1600" dirty="0" smtClean="0"/>
              <a:t>   </a:t>
            </a:r>
            <a:r>
              <a:rPr lang="en-US" altLang="zh-CN" sz="1600" dirty="0" smtClean="0"/>
              <a:t>}</a:t>
            </a:r>
          </a:p>
          <a:p>
            <a:pPr>
              <a:lnSpc>
                <a:spcPts val="2000"/>
              </a:lnSpc>
              <a:spcBef>
                <a:spcPts val="0"/>
              </a:spcBef>
              <a:buNone/>
            </a:pPr>
            <a:r>
              <a:rPr lang="en-US" altLang="zh-CN" sz="1600" dirty="0" smtClean="0"/>
              <a:t>};</a:t>
            </a:r>
          </a:p>
        </p:txBody>
      </p:sp>
      <p:sp>
        <p:nvSpPr>
          <p:cNvPr id="9" name="矩形 8"/>
          <p:cNvSpPr/>
          <p:nvPr/>
        </p:nvSpPr>
        <p:spPr>
          <a:xfrm>
            <a:off x="3643306" y="3811012"/>
            <a:ext cx="5357850" cy="3046988"/>
          </a:xfrm>
          <a:prstGeom prst="rect">
            <a:avLst/>
          </a:prstGeom>
        </p:spPr>
        <p:txBody>
          <a:bodyPr wrap="square">
            <a:spAutoFit/>
          </a:bodyPr>
          <a:lstStyle/>
          <a:p>
            <a:r>
              <a:rPr lang="en-US" altLang="zh-CN" sz="1600" dirty="0" smtClean="0"/>
              <a:t>void  main()</a:t>
            </a:r>
          </a:p>
          <a:p>
            <a:r>
              <a:rPr lang="en-US" altLang="zh-CN" sz="1600" dirty="0" smtClean="0"/>
              <a:t>{   Derived   pub;</a:t>
            </a:r>
          </a:p>
          <a:p>
            <a:r>
              <a:rPr lang="en-US" altLang="zh-CN" sz="1600" dirty="0" smtClean="0"/>
              <a:t>//</a:t>
            </a:r>
            <a:r>
              <a:rPr lang="zh-CN" altLang="en-US" sz="1600" dirty="0" smtClean="0"/>
              <a:t>派生类自己成员的访问</a:t>
            </a:r>
            <a:endParaRPr lang="en-US" altLang="zh-CN" sz="1600" dirty="0" smtClean="0"/>
          </a:p>
          <a:p>
            <a:r>
              <a:rPr lang="en-US" altLang="zh-CN" sz="1600" dirty="0" smtClean="0"/>
              <a:t>    </a:t>
            </a:r>
            <a:r>
              <a:rPr lang="en-US" altLang="zh-CN" sz="1600" dirty="0" err="1" smtClean="0"/>
              <a:t>pub.testBase</a:t>
            </a:r>
            <a:r>
              <a:rPr lang="en-US" altLang="zh-CN" sz="1600" dirty="0" smtClean="0"/>
              <a:t>();             	//ok</a:t>
            </a:r>
          </a:p>
          <a:p>
            <a:r>
              <a:rPr lang="en-US" altLang="zh-CN" sz="1600" dirty="0" smtClean="0"/>
              <a:t>    </a:t>
            </a:r>
            <a:r>
              <a:rPr lang="en-US" altLang="zh-CN" sz="1600" dirty="0" err="1" smtClean="0"/>
              <a:t>pub.drv_pub_data</a:t>
            </a:r>
            <a:r>
              <a:rPr lang="en-US" altLang="zh-CN" sz="1600" dirty="0" smtClean="0"/>
              <a:t> = 1; 	//ok</a:t>
            </a:r>
          </a:p>
          <a:p>
            <a:r>
              <a:rPr lang="en-US" altLang="zh-CN" sz="1600" dirty="0" smtClean="0"/>
              <a:t>    </a:t>
            </a:r>
            <a:r>
              <a:rPr lang="en-US" altLang="zh-CN" sz="1600" dirty="0" err="1" smtClean="0"/>
              <a:t>pub.drv_pri_data</a:t>
            </a:r>
            <a:r>
              <a:rPr lang="en-US" altLang="zh-CN" sz="1600" dirty="0" smtClean="0"/>
              <a:t> = 2;   	// error</a:t>
            </a:r>
          </a:p>
          <a:p>
            <a:r>
              <a:rPr lang="en-US" altLang="zh-CN" sz="1600" dirty="0" smtClean="0"/>
              <a:t>    </a:t>
            </a:r>
            <a:r>
              <a:rPr lang="en-US" altLang="zh-CN" sz="1600" dirty="0" err="1" smtClean="0"/>
              <a:t>pub.drv_pro_data</a:t>
            </a:r>
            <a:r>
              <a:rPr lang="en-US" altLang="zh-CN" sz="1600" dirty="0" smtClean="0"/>
              <a:t> = 3;  	// error</a:t>
            </a:r>
          </a:p>
          <a:p>
            <a:r>
              <a:rPr lang="en-US" altLang="zh-CN" sz="1600" dirty="0" smtClean="0"/>
              <a:t>//</a:t>
            </a:r>
            <a:r>
              <a:rPr lang="zh-CN" altLang="en-US" sz="1600" dirty="0" smtClean="0"/>
              <a:t>通过派生类对象，访问基类成员</a:t>
            </a:r>
            <a:endParaRPr lang="en-US" altLang="zh-CN" sz="1600" dirty="0" smtClean="0"/>
          </a:p>
          <a:p>
            <a:r>
              <a:rPr lang="en-US" altLang="zh-CN" sz="1600" dirty="0" smtClean="0"/>
              <a:t>    </a:t>
            </a:r>
            <a:r>
              <a:rPr lang="en-US" altLang="zh-CN" sz="1600" b="1" dirty="0" err="1" smtClean="0">
                <a:solidFill>
                  <a:srgbClr val="FF0000"/>
                </a:solidFill>
              </a:rPr>
              <a:t>pub.base_pub_data</a:t>
            </a:r>
            <a:r>
              <a:rPr lang="en-US" altLang="zh-CN" sz="1600" b="1" dirty="0" smtClean="0">
                <a:solidFill>
                  <a:srgbClr val="FF0000"/>
                </a:solidFill>
              </a:rPr>
              <a:t> = 1; //ok</a:t>
            </a:r>
          </a:p>
          <a:p>
            <a:r>
              <a:rPr lang="en-US" altLang="zh-CN" sz="1600" dirty="0" smtClean="0"/>
              <a:t>    </a:t>
            </a:r>
            <a:r>
              <a:rPr lang="en-US" altLang="zh-CN" sz="1600" dirty="0" err="1" smtClean="0"/>
              <a:t>pub.base_pri_data</a:t>
            </a:r>
            <a:r>
              <a:rPr lang="en-US" altLang="zh-CN" sz="1600" dirty="0" smtClean="0"/>
              <a:t> = 2;   // error</a:t>
            </a:r>
          </a:p>
          <a:p>
            <a:r>
              <a:rPr lang="en-US" altLang="zh-CN" sz="1600" dirty="0" smtClean="0"/>
              <a:t>    </a:t>
            </a:r>
            <a:r>
              <a:rPr lang="en-US" altLang="zh-CN" sz="1600" dirty="0" err="1" smtClean="0"/>
              <a:t>pub.base_pro_data</a:t>
            </a:r>
            <a:r>
              <a:rPr lang="en-US" altLang="zh-CN" sz="1600" dirty="0" smtClean="0"/>
              <a:t> = 3;  // error</a:t>
            </a:r>
          </a:p>
          <a:p>
            <a:r>
              <a:rPr lang="en-US" altLang="zh-CN" sz="1600" dirty="0" smtClean="0"/>
              <a:t>} </a:t>
            </a:r>
            <a:endParaRPr lang="en-US" altLang="zh-CN"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派生类的保护继承，使用关键字</a:t>
            </a:r>
            <a:r>
              <a:rPr lang="en-US" altLang="zh-CN" sz="2000" dirty="0" smtClean="0"/>
              <a:t>protected</a:t>
            </a:r>
          </a:p>
          <a:p>
            <a:pPr lvl="1">
              <a:lnSpc>
                <a:spcPct val="150000"/>
              </a:lnSpc>
              <a:spcBef>
                <a:spcPts val="0"/>
              </a:spcBef>
            </a:pPr>
            <a:r>
              <a:rPr lang="zh-CN" altLang="en-US" sz="1800" dirty="0" smtClean="0"/>
              <a:t>基类的公用成员和保护成员在派生类中都成了保护成员，也就是把基类原有的公用成员也保护起来，不让类外任意访问</a:t>
            </a:r>
            <a:endParaRPr lang="en-US" altLang="zh-CN" sz="1800" dirty="0" smtClean="0"/>
          </a:p>
          <a:p>
            <a:pPr lvl="1">
              <a:lnSpc>
                <a:spcPct val="150000"/>
              </a:lnSpc>
              <a:spcBef>
                <a:spcPts val="0"/>
              </a:spcBef>
            </a:pPr>
            <a:r>
              <a:rPr lang="zh-CN" altLang="en-US" sz="1800" dirty="0" smtClean="0"/>
              <a:t>基类公有成员，派生类内能访问，类外不能访问</a:t>
            </a:r>
            <a:endParaRPr lang="en-US" altLang="zh-CN" sz="1800" dirty="0" smtClean="0"/>
          </a:p>
          <a:p>
            <a:pPr lvl="1">
              <a:lnSpc>
                <a:spcPct val="150000"/>
              </a:lnSpc>
              <a:spcBef>
                <a:spcPts val="0"/>
              </a:spcBef>
            </a:pPr>
            <a:r>
              <a:rPr lang="zh-CN" altLang="en-US" sz="1800" dirty="0" smtClean="0"/>
              <a:t>基类保护成员，派生类内能访问，类外不能访问</a:t>
            </a:r>
            <a:endParaRPr lang="en-US" altLang="zh-CN" sz="1800" dirty="0" smtClean="0"/>
          </a:p>
          <a:p>
            <a:pPr lvl="1" algn="just">
              <a:lnSpc>
                <a:spcPct val="150000"/>
              </a:lnSpc>
              <a:spcBef>
                <a:spcPts val="0"/>
              </a:spcBef>
            </a:pPr>
            <a:r>
              <a:rPr lang="zh-CN" altLang="en-US" sz="1800" dirty="0" smtClean="0"/>
              <a:t>基类私有成员，派生类不可访问，所有类外不能访问。</a:t>
            </a:r>
          </a:p>
          <a:p>
            <a:pPr lvl="1">
              <a:lnSpc>
                <a:spcPct val="150000"/>
              </a:lnSpc>
              <a:spcBef>
                <a:spcPts val="0"/>
              </a:spcBef>
            </a:pPr>
            <a:endParaRPr lang="en-US" altLang="zh-CN" sz="1800" dirty="0" smtClean="0"/>
          </a:p>
          <a:p>
            <a:pPr lvl="1">
              <a:lnSpc>
                <a:spcPct val="150000"/>
              </a:lnSpc>
              <a:spcBef>
                <a:spcPts val="0"/>
              </a:spcBef>
            </a:pPr>
            <a:endParaRPr lang="zh-CN" altLang="en-US" sz="1600" dirty="0" smtClean="0"/>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保护继承示例</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
        <p:nvSpPr>
          <p:cNvPr id="10" name="矩形 9"/>
          <p:cNvSpPr/>
          <p:nvPr/>
        </p:nvSpPr>
        <p:spPr>
          <a:xfrm>
            <a:off x="4572000" y="500042"/>
            <a:ext cx="4214842" cy="3426579"/>
          </a:xfrm>
          <a:prstGeom prst="rect">
            <a:avLst/>
          </a:prstGeom>
        </p:spPr>
        <p:txBody>
          <a:bodyPr wrap="square">
            <a:spAutoFit/>
          </a:bodyPr>
          <a:lstStyle/>
          <a:p>
            <a:pPr>
              <a:lnSpc>
                <a:spcPts val="2000"/>
              </a:lnSpc>
              <a:spcBef>
                <a:spcPts val="0"/>
              </a:spcBef>
              <a:buNone/>
            </a:pPr>
            <a:r>
              <a:rPr lang="en-US" altLang="zh-CN" sz="1600" dirty="0" smtClean="0"/>
              <a:t>class  Derived:</a:t>
            </a:r>
            <a:r>
              <a:rPr lang="en-US" altLang="zh-CN" sz="1600" b="1" dirty="0" smtClean="0">
                <a:solidFill>
                  <a:srgbClr val="FF0000"/>
                </a:solidFill>
              </a:rPr>
              <a:t> protected </a:t>
            </a:r>
            <a:r>
              <a:rPr lang="en-US" altLang="zh-CN" sz="1600" dirty="0" smtClean="0"/>
              <a:t>Base {</a:t>
            </a:r>
          </a:p>
          <a:p>
            <a:pPr>
              <a:lnSpc>
                <a:spcPts val="2000"/>
              </a:lnSpc>
              <a:spcBef>
                <a:spcPts val="0"/>
              </a:spcBef>
              <a:buNone/>
            </a:pPr>
            <a:r>
              <a:rPr lang="en-US" altLang="zh-CN" sz="1600" dirty="0" smtClean="0"/>
              <a:t>private:</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drv_pri_data</a:t>
            </a:r>
            <a:r>
              <a:rPr lang="en-US" altLang="zh-CN" sz="1600" dirty="0" smtClean="0"/>
              <a:t>;</a:t>
            </a:r>
          </a:p>
          <a:p>
            <a:pPr>
              <a:lnSpc>
                <a:spcPts val="2000"/>
              </a:lnSpc>
              <a:spcBef>
                <a:spcPts val="0"/>
              </a:spcBef>
              <a:buNone/>
            </a:pPr>
            <a:r>
              <a:rPr lang="en-US" altLang="zh-CN" sz="1600" dirty="0" smtClean="0"/>
              <a:t>protected:</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drv_pro_data</a:t>
            </a:r>
            <a:r>
              <a:rPr lang="en-US" altLang="zh-CN" sz="1600" dirty="0" smtClean="0"/>
              <a: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a:t>
            </a:r>
            <a:r>
              <a:rPr lang="en-US" altLang="zh-CN" sz="1600" dirty="0" err="1" smtClean="0"/>
              <a:t>int</a:t>
            </a:r>
            <a:r>
              <a:rPr lang="en-US" altLang="zh-CN" sz="1600" dirty="0" smtClean="0"/>
              <a:t> </a:t>
            </a:r>
            <a:r>
              <a:rPr lang="en-US" altLang="zh-CN" sz="1600" dirty="0" err="1" smtClean="0"/>
              <a:t>drv_pub_data</a:t>
            </a:r>
            <a:r>
              <a:rPr lang="en-US" altLang="zh-CN" sz="1600" dirty="0" smtClean="0"/>
              <a:t>;</a:t>
            </a:r>
          </a:p>
          <a:p>
            <a:pPr>
              <a:lnSpc>
                <a:spcPts val="2000"/>
              </a:lnSpc>
              <a:spcBef>
                <a:spcPts val="0"/>
              </a:spcBef>
              <a:buNone/>
            </a:pPr>
            <a:r>
              <a:rPr lang="en-US" altLang="zh-CN" sz="1600" b="1" dirty="0" smtClean="0">
                <a:solidFill>
                  <a:srgbClr val="FF0000"/>
                </a:solidFill>
              </a:rPr>
              <a:t>    void  </a:t>
            </a:r>
            <a:r>
              <a:rPr lang="en-US" altLang="zh-CN" sz="1600" b="1" dirty="0" err="1" smtClean="0">
                <a:solidFill>
                  <a:srgbClr val="FF0000"/>
                </a:solidFill>
              </a:rPr>
              <a:t>testBase</a:t>
            </a:r>
            <a:r>
              <a:rPr lang="en-US" altLang="zh-CN" sz="1600" b="1" dirty="0" smtClean="0">
                <a:solidFill>
                  <a:srgbClr val="FF0000"/>
                </a:solidFill>
              </a:rPr>
              <a:t>()   //</a:t>
            </a:r>
            <a:r>
              <a:rPr lang="zh-CN" altLang="en-US" sz="1600" b="1" dirty="0" smtClean="0">
                <a:solidFill>
                  <a:srgbClr val="FF0000"/>
                </a:solidFill>
              </a:rPr>
              <a:t>与</a:t>
            </a:r>
            <a:r>
              <a:rPr lang="en-US" altLang="zh-CN" sz="1600" b="1" dirty="0" smtClean="0">
                <a:solidFill>
                  <a:srgbClr val="FF0000"/>
                </a:solidFill>
              </a:rPr>
              <a:t>public</a:t>
            </a:r>
            <a:r>
              <a:rPr lang="zh-CN" altLang="en-US" sz="1600" b="1" dirty="0" smtClean="0">
                <a:solidFill>
                  <a:srgbClr val="FF0000"/>
                </a:solidFill>
              </a:rPr>
              <a:t>一样</a:t>
            </a:r>
            <a:endParaRPr lang="en-US" altLang="zh-CN" sz="1600" b="1" dirty="0" smtClean="0">
              <a:solidFill>
                <a:srgbClr val="FF0000"/>
              </a:solidFill>
            </a:endParaRPr>
          </a:p>
          <a:p>
            <a:pPr>
              <a:lnSpc>
                <a:spcPts val="2000"/>
              </a:lnSpc>
              <a:spcBef>
                <a:spcPts val="0"/>
              </a:spcBef>
              <a:buNone/>
            </a:pPr>
            <a:r>
              <a:rPr lang="en-US" altLang="zh-CN" sz="1600" dirty="0" smtClean="0"/>
              <a:t>    {  </a:t>
            </a:r>
            <a:r>
              <a:rPr lang="en-US" altLang="zh-CN" sz="1600" dirty="0" err="1" smtClean="0"/>
              <a:t>base_pri_data</a:t>
            </a:r>
            <a:r>
              <a:rPr lang="en-US" altLang="zh-CN" sz="1600" dirty="0" smtClean="0"/>
              <a:t> = 1; //error</a:t>
            </a:r>
            <a:endParaRPr lang="zh-CN" altLang="en-US" sz="1600" dirty="0" smtClean="0"/>
          </a:p>
          <a:p>
            <a:pPr>
              <a:lnSpc>
                <a:spcPts val="2000"/>
              </a:lnSpc>
              <a:spcBef>
                <a:spcPts val="0"/>
              </a:spcBef>
              <a:buNone/>
            </a:pPr>
            <a:r>
              <a:rPr lang="zh-CN" altLang="en-US" sz="1600" dirty="0" smtClean="0"/>
              <a:t>       </a:t>
            </a:r>
            <a:r>
              <a:rPr lang="en-US" altLang="zh-CN" sz="1600" dirty="0" err="1" smtClean="0"/>
              <a:t>base_pro_data</a:t>
            </a:r>
            <a:r>
              <a:rPr lang="en-US" altLang="zh-CN" sz="1600" dirty="0" smtClean="0"/>
              <a:t> = 2; //ok</a:t>
            </a:r>
            <a:endParaRPr lang="zh-CN" altLang="en-US" sz="1600" dirty="0" smtClean="0"/>
          </a:p>
          <a:p>
            <a:pPr>
              <a:lnSpc>
                <a:spcPts val="2000"/>
              </a:lnSpc>
              <a:spcBef>
                <a:spcPts val="0"/>
              </a:spcBef>
              <a:buNone/>
            </a:pPr>
            <a:r>
              <a:rPr lang="zh-CN" altLang="en-US" sz="1600" dirty="0" smtClean="0"/>
              <a:t>       </a:t>
            </a:r>
            <a:r>
              <a:rPr lang="en-US" altLang="zh-CN" sz="1600" dirty="0" err="1" smtClean="0"/>
              <a:t>base_pub_data</a:t>
            </a:r>
            <a:r>
              <a:rPr lang="en-US" altLang="zh-CN" sz="1600" dirty="0" smtClean="0"/>
              <a:t> = 3; //ok</a:t>
            </a:r>
            <a:endParaRPr lang="zh-CN" altLang="en-US" sz="1600" dirty="0" smtClean="0"/>
          </a:p>
          <a:p>
            <a:pPr>
              <a:lnSpc>
                <a:spcPts val="2000"/>
              </a:lnSpc>
              <a:spcBef>
                <a:spcPts val="0"/>
              </a:spcBef>
              <a:buNone/>
            </a:pPr>
            <a:r>
              <a:rPr lang="zh-CN" altLang="en-US" sz="1600" dirty="0" smtClean="0"/>
              <a:t>   </a:t>
            </a:r>
            <a:r>
              <a:rPr lang="en-US" altLang="zh-CN" sz="1600" dirty="0" smtClean="0"/>
              <a:t>}</a:t>
            </a:r>
          </a:p>
          <a:p>
            <a:pPr>
              <a:lnSpc>
                <a:spcPts val="2000"/>
              </a:lnSpc>
              <a:spcBef>
                <a:spcPts val="0"/>
              </a:spcBef>
              <a:buNone/>
            </a:pPr>
            <a:r>
              <a:rPr lang="en-US" altLang="zh-CN" sz="1600" dirty="0" smtClean="0"/>
              <a:t>};</a:t>
            </a:r>
          </a:p>
        </p:txBody>
      </p:sp>
      <p:sp>
        <p:nvSpPr>
          <p:cNvPr id="8" name="矩形 7"/>
          <p:cNvSpPr/>
          <p:nvPr/>
        </p:nvSpPr>
        <p:spPr>
          <a:xfrm>
            <a:off x="214282" y="1643050"/>
            <a:ext cx="2571768" cy="2062103"/>
          </a:xfrm>
          <a:prstGeom prst="rect">
            <a:avLst/>
          </a:prstGeom>
        </p:spPr>
        <p:txBody>
          <a:bodyPr wrap="square">
            <a:spAutoFit/>
          </a:bodyPr>
          <a:lstStyle/>
          <a:p>
            <a:r>
              <a:rPr lang="en-US" altLang="zh-CN" sz="1600" dirty="0" smtClean="0"/>
              <a:t>class  Base {</a:t>
            </a:r>
          </a:p>
          <a:p>
            <a:r>
              <a:rPr lang="en-US" altLang="zh-CN" sz="1600" dirty="0" smtClean="0"/>
              <a:t> private:</a:t>
            </a:r>
          </a:p>
          <a:p>
            <a:r>
              <a:rPr lang="en-US" altLang="zh-CN" sz="1600" dirty="0" smtClean="0"/>
              <a:t>     </a:t>
            </a:r>
            <a:r>
              <a:rPr lang="en-US" altLang="zh-CN" sz="1600" dirty="0" err="1" smtClean="0"/>
              <a:t>int</a:t>
            </a:r>
            <a:r>
              <a:rPr lang="en-US" altLang="zh-CN" sz="1600" dirty="0" smtClean="0"/>
              <a:t>  </a:t>
            </a:r>
            <a:r>
              <a:rPr lang="en-US" altLang="zh-CN" sz="1600" dirty="0" err="1" smtClean="0"/>
              <a:t>base_pri_data</a:t>
            </a:r>
            <a:r>
              <a:rPr lang="en-US" altLang="zh-CN" sz="1600" dirty="0" smtClean="0"/>
              <a:t>;</a:t>
            </a:r>
          </a:p>
          <a:p>
            <a:r>
              <a:rPr lang="en-US" altLang="zh-CN" sz="1600" dirty="0" smtClean="0"/>
              <a:t> protected:</a:t>
            </a:r>
          </a:p>
          <a:p>
            <a:r>
              <a:rPr lang="en-US" altLang="zh-CN" sz="1600" dirty="0" smtClean="0"/>
              <a:t>     </a:t>
            </a:r>
            <a:r>
              <a:rPr lang="en-US" altLang="zh-CN" sz="1600" dirty="0" err="1" smtClean="0"/>
              <a:t>int</a:t>
            </a:r>
            <a:r>
              <a:rPr lang="en-US" altLang="zh-CN" sz="1600" dirty="0" smtClean="0"/>
              <a:t>  </a:t>
            </a:r>
            <a:r>
              <a:rPr lang="en-US" altLang="zh-CN" sz="1600" dirty="0" err="1" smtClean="0"/>
              <a:t>base_pro_data</a:t>
            </a:r>
            <a:r>
              <a:rPr lang="en-US" altLang="zh-CN" sz="1600" dirty="0" smtClean="0"/>
              <a:t>;</a:t>
            </a:r>
          </a:p>
          <a:p>
            <a:r>
              <a:rPr lang="en-US" altLang="zh-CN" sz="1600" dirty="0" smtClean="0"/>
              <a:t> public:</a:t>
            </a:r>
          </a:p>
          <a:p>
            <a:r>
              <a:rPr lang="en-US" altLang="zh-CN" sz="1600" dirty="0" smtClean="0"/>
              <a:t>     </a:t>
            </a:r>
            <a:r>
              <a:rPr lang="en-US" altLang="zh-CN" sz="1600" dirty="0" err="1" smtClean="0"/>
              <a:t>int</a:t>
            </a:r>
            <a:r>
              <a:rPr lang="en-US" altLang="zh-CN" sz="1600" dirty="0" smtClean="0"/>
              <a:t>  </a:t>
            </a:r>
            <a:r>
              <a:rPr lang="en-US" altLang="zh-CN" sz="1600" dirty="0" err="1" smtClean="0"/>
              <a:t>base_pub_data</a:t>
            </a:r>
            <a:r>
              <a:rPr lang="en-US" altLang="zh-CN" sz="1600" dirty="0" smtClean="0"/>
              <a:t>;</a:t>
            </a:r>
          </a:p>
          <a:p>
            <a:r>
              <a:rPr lang="en-US" altLang="zh-CN" sz="1600" dirty="0" smtClean="0"/>
              <a:t>};</a:t>
            </a:r>
            <a:endParaRPr lang="en-US" altLang="zh-CN" sz="1600" dirty="0"/>
          </a:p>
        </p:txBody>
      </p:sp>
      <p:sp>
        <p:nvSpPr>
          <p:cNvPr id="9" name="矩形 8"/>
          <p:cNvSpPr/>
          <p:nvPr/>
        </p:nvSpPr>
        <p:spPr>
          <a:xfrm>
            <a:off x="1857356" y="3571876"/>
            <a:ext cx="5357850" cy="3046988"/>
          </a:xfrm>
          <a:prstGeom prst="rect">
            <a:avLst/>
          </a:prstGeom>
        </p:spPr>
        <p:txBody>
          <a:bodyPr wrap="square">
            <a:spAutoFit/>
          </a:bodyPr>
          <a:lstStyle/>
          <a:p>
            <a:r>
              <a:rPr lang="en-US" altLang="zh-CN" sz="1600" dirty="0" smtClean="0"/>
              <a:t>void  main()</a:t>
            </a:r>
          </a:p>
          <a:p>
            <a:r>
              <a:rPr lang="en-US" altLang="zh-CN" sz="1600" dirty="0" smtClean="0"/>
              <a:t>{   Derived   pro;</a:t>
            </a:r>
          </a:p>
          <a:p>
            <a:r>
              <a:rPr lang="en-US" altLang="zh-CN" sz="1600" dirty="0" smtClean="0"/>
              <a:t>//</a:t>
            </a:r>
            <a:r>
              <a:rPr lang="zh-CN" altLang="en-US" sz="1600" dirty="0" smtClean="0"/>
              <a:t>派生类自己成员的控制</a:t>
            </a:r>
            <a:endParaRPr lang="en-US" altLang="zh-CN" sz="1600" dirty="0" smtClean="0"/>
          </a:p>
          <a:p>
            <a:r>
              <a:rPr lang="en-US" altLang="zh-CN" sz="1600" dirty="0" smtClean="0"/>
              <a:t>    </a:t>
            </a:r>
            <a:r>
              <a:rPr lang="en-US" altLang="zh-CN" sz="1600" dirty="0" err="1" smtClean="0"/>
              <a:t>pro.testBase</a:t>
            </a:r>
            <a:r>
              <a:rPr lang="en-US" altLang="zh-CN" sz="1600" dirty="0" smtClean="0"/>
              <a:t>();             	//ok </a:t>
            </a:r>
          </a:p>
          <a:p>
            <a:r>
              <a:rPr lang="en-US" altLang="zh-CN" sz="1600" dirty="0" smtClean="0"/>
              <a:t>    </a:t>
            </a:r>
            <a:r>
              <a:rPr lang="en-US" altLang="zh-CN" sz="1600" dirty="0" err="1" smtClean="0"/>
              <a:t>pro.drv_pub_data</a:t>
            </a:r>
            <a:r>
              <a:rPr lang="en-US" altLang="zh-CN" sz="1600" dirty="0" smtClean="0"/>
              <a:t> = 1; 	//ok</a:t>
            </a:r>
          </a:p>
          <a:p>
            <a:r>
              <a:rPr lang="en-US" altLang="zh-CN" sz="1600" dirty="0" smtClean="0"/>
              <a:t>    </a:t>
            </a:r>
            <a:r>
              <a:rPr lang="en-US" altLang="zh-CN" sz="1600" dirty="0" err="1" smtClean="0"/>
              <a:t>pro.drv_pri_data</a:t>
            </a:r>
            <a:r>
              <a:rPr lang="en-US" altLang="zh-CN" sz="1600" dirty="0" smtClean="0"/>
              <a:t> = 2;   	// error</a:t>
            </a:r>
          </a:p>
          <a:p>
            <a:r>
              <a:rPr lang="en-US" altLang="zh-CN" sz="1600" dirty="0" smtClean="0"/>
              <a:t>    </a:t>
            </a:r>
            <a:r>
              <a:rPr lang="en-US" altLang="zh-CN" sz="1600" dirty="0" err="1" smtClean="0"/>
              <a:t>pro.drv_pro_data</a:t>
            </a:r>
            <a:r>
              <a:rPr lang="en-US" altLang="zh-CN" sz="1600" dirty="0" smtClean="0"/>
              <a:t> = 3;  	// error</a:t>
            </a:r>
          </a:p>
          <a:p>
            <a:r>
              <a:rPr lang="en-US" altLang="zh-CN" sz="1600" dirty="0" smtClean="0"/>
              <a:t>//</a:t>
            </a:r>
            <a:r>
              <a:rPr lang="zh-CN" altLang="en-US" sz="1600" dirty="0" smtClean="0"/>
              <a:t>通过派生类对象，访问基类成员</a:t>
            </a:r>
            <a:endParaRPr lang="en-US" altLang="zh-CN" sz="1600" dirty="0" smtClean="0"/>
          </a:p>
          <a:p>
            <a:r>
              <a:rPr lang="en-US" altLang="zh-CN" sz="1600" b="1" dirty="0" smtClean="0">
                <a:solidFill>
                  <a:srgbClr val="FF0000"/>
                </a:solidFill>
              </a:rPr>
              <a:t>    </a:t>
            </a:r>
            <a:r>
              <a:rPr lang="en-US" altLang="zh-CN" sz="1600" b="1" dirty="0" err="1" smtClean="0">
                <a:solidFill>
                  <a:srgbClr val="FF0000"/>
                </a:solidFill>
              </a:rPr>
              <a:t>pro.base_pub_data</a:t>
            </a:r>
            <a:r>
              <a:rPr lang="en-US" altLang="zh-CN" sz="1600" b="1" dirty="0" smtClean="0">
                <a:solidFill>
                  <a:srgbClr val="FF0000"/>
                </a:solidFill>
              </a:rPr>
              <a:t> = 1; //error</a:t>
            </a:r>
          </a:p>
          <a:p>
            <a:r>
              <a:rPr lang="en-US" altLang="zh-CN" sz="1600" dirty="0" smtClean="0"/>
              <a:t>    </a:t>
            </a:r>
            <a:r>
              <a:rPr lang="en-US" altLang="zh-CN" sz="1600" dirty="0" err="1" smtClean="0"/>
              <a:t>pro.base_pri_data</a:t>
            </a:r>
            <a:r>
              <a:rPr lang="en-US" altLang="zh-CN" sz="1600" dirty="0" smtClean="0"/>
              <a:t> = 2;   // error</a:t>
            </a:r>
          </a:p>
          <a:p>
            <a:r>
              <a:rPr lang="en-US" altLang="zh-CN" sz="1600" dirty="0" smtClean="0"/>
              <a:t>    </a:t>
            </a:r>
            <a:r>
              <a:rPr lang="en-US" altLang="zh-CN" sz="1600" dirty="0" err="1" smtClean="0"/>
              <a:t>pro.base_pro_data</a:t>
            </a:r>
            <a:r>
              <a:rPr lang="en-US" altLang="zh-CN" sz="1600" dirty="0" smtClean="0"/>
              <a:t> = 3;  // error</a:t>
            </a:r>
          </a:p>
          <a:p>
            <a:r>
              <a:rPr lang="en-US" altLang="zh-CN" sz="1600" dirty="0" smtClean="0"/>
              <a:t>} </a:t>
            </a:r>
            <a:endParaRPr lang="en-US" altLang="zh-C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派生类的私有继承，使用关键字</a:t>
            </a:r>
            <a:r>
              <a:rPr lang="en-US" altLang="zh-CN" sz="2000" dirty="0" smtClean="0"/>
              <a:t>private</a:t>
            </a:r>
          </a:p>
          <a:p>
            <a:pPr lvl="1">
              <a:lnSpc>
                <a:spcPct val="150000"/>
              </a:lnSpc>
              <a:spcBef>
                <a:spcPts val="0"/>
              </a:spcBef>
            </a:pPr>
            <a:r>
              <a:rPr lang="zh-CN" altLang="en-US" sz="1800" dirty="0" smtClean="0"/>
              <a:t>基类的公用成员和保护成员在派生类中都成了私有成员，只能类内访问</a:t>
            </a:r>
            <a:endParaRPr lang="en-US" altLang="zh-CN" sz="1800" dirty="0" smtClean="0"/>
          </a:p>
          <a:p>
            <a:pPr lvl="1">
              <a:lnSpc>
                <a:spcPct val="150000"/>
              </a:lnSpc>
              <a:spcBef>
                <a:spcPts val="0"/>
              </a:spcBef>
            </a:pPr>
            <a:r>
              <a:rPr lang="zh-CN" altLang="en-US" sz="1800" dirty="0" smtClean="0"/>
              <a:t>基类公有成员，派生类内能访问，类外不能访问</a:t>
            </a:r>
            <a:endParaRPr lang="en-US" altLang="zh-CN" sz="1800" dirty="0" smtClean="0"/>
          </a:p>
          <a:p>
            <a:pPr lvl="1">
              <a:lnSpc>
                <a:spcPct val="150000"/>
              </a:lnSpc>
              <a:spcBef>
                <a:spcPts val="0"/>
              </a:spcBef>
            </a:pPr>
            <a:r>
              <a:rPr lang="zh-CN" altLang="en-US" sz="1800" dirty="0" smtClean="0"/>
              <a:t>基类保护成员，派生类内能访问，类外不能访问</a:t>
            </a:r>
            <a:endParaRPr lang="en-US" altLang="zh-CN" sz="1800" dirty="0" smtClean="0"/>
          </a:p>
          <a:p>
            <a:pPr lvl="1" algn="just">
              <a:lnSpc>
                <a:spcPct val="150000"/>
              </a:lnSpc>
              <a:spcBef>
                <a:spcPts val="0"/>
              </a:spcBef>
            </a:pPr>
            <a:r>
              <a:rPr lang="zh-CN" altLang="en-US" sz="1800" dirty="0" smtClean="0"/>
              <a:t>基类私有成员，派生类不可访问，所有类外不能访问。</a:t>
            </a:r>
          </a:p>
          <a:p>
            <a:pPr lvl="1">
              <a:lnSpc>
                <a:spcPct val="150000"/>
              </a:lnSpc>
              <a:spcBef>
                <a:spcPts val="0"/>
              </a:spcBef>
            </a:pPr>
            <a:endParaRPr lang="en-US" altLang="zh-CN" sz="1800" dirty="0" smtClean="0"/>
          </a:p>
          <a:p>
            <a:pPr lvl="1">
              <a:lnSpc>
                <a:spcPct val="150000"/>
              </a:lnSpc>
              <a:spcBef>
                <a:spcPts val="0"/>
              </a:spcBef>
            </a:pPr>
            <a:endParaRPr lang="zh-CN" altLang="en-US" sz="1600" dirty="0" smtClean="0"/>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zh-CN" altLang="en-US" sz="1800" dirty="0" smtClean="0"/>
              <a:t>私有继承示例</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sp>
        <p:nvSpPr>
          <p:cNvPr id="10" name="矩形 9"/>
          <p:cNvSpPr/>
          <p:nvPr/>
        </p:nvSpPr>
        <p:spPr>
          <a:xfrm>
            <a:off x="4572000" y="357166"/>
            <a:ext cx="4214842" cy="3683060"/>
          </a:xfrm>
          <a:prstGeom prst="rect">
            <a:avLst/>
          </a:prstGeom>
        </p:spPr>
        <p:txBody>
          <a:bodyPr wrap="square">
            <a:spAutoFit/>
          </a:bodyPr>
          <a:lstStyle/>
          <a:p>
            <a:pPr>
              <a:lnSpc>
                <a:spcPts val="2000"/>
              </a:lnSpc>
              <a:spcBef>
                <a:spcPts val="0"/>
              </a:spcBef>
              <a:buNone/>
            </a:pPr>
            <a:r>
              <a:rPr lang="en-US" altLang="zh-CN" sz="1600" dirty="0" smtClean="0"/>
              <a:t>class  Derived:</a:t>
            </a:r>
            <a:r>
              <a:rPr lang="en-US" altLang="zh-CN" sz="1600" b="1" dirty="0" smtClean="0">
                <a:solidFill>
                  <a:srgbClr val="FF0000"/>
                </a:solidFill>
              </a:rPr>
              <a:t> private </a:t>
            </a:r>
            <a:r>
              <a:rPr lang="en-US" altLang="zh-CN" sz="1600" dirty="0" smtClean="0"/>
              <a:t>Base {</a:t>
            </a:r>
          </a:p>
          <a:p>
            <a:pPr>
              <a:lnSpc>
                <a:spcPts val="2000"/>
              </a:lnSpc>
              <a:spcBef>
                <a:spcPts val="0"/>
              </a:spcBef>
              <a:buNone/>
            </a:pPr>
            <a:r>
              <a:rPr lang="en-US" altLang="zh-CN" sz="1600" dirty="0" smtClean="0"/>
              <a:t>//private</a:t>
            </a:r>
            <a:r>
              <a:rPr lang="zh-CN" altLang="en-US" sz="1600" dirty="0" smtClean="0"/>
              <a:t>和</a:t>
            </a:r>
            <a:r>
              <a:rPr lang="en-US" altLang="zh-CN" sz="1600" dirty="0" smtClean="0"/>
              <a:t>protected</a:t>
            </a:r>
            <a:r>
              <a:rPr lang="zh-CN" altLang="en-US" sz="1600" dirty="0" smtClean="0"/>
              <a:t>区别在孙继承</a:t>
            </a:r>
            <a:endParaRPr lang="en-US" altLang="zh-CN" sz="1600" dirty="0" smtClean="0"/>
          </a:p>
          <a:p>
            <a:pPr>
              <a:lnSpc>
                <a:spcPts val="2000"/>
              </a:lnSpc>
              <a:spcBef>
                <a:spcPts val="0"/>
              </a:spcBef>
              <a:buNone/>
            </a:pPr>
            <a:r>
              <a:rPr lang="en-US" altLang="zh-CN" sz="1400" dirty="0" smtClean="0"/>
              <a:t>private:</a:t>
            </a:r>
          </a:p>
          <a:p>
            <a:pPr>
              <a:lnSpc>
                <a:spcPts val="2000"/>
              </a:lnSpc>
              <a:spcBef>
                <a:spcPts val="0"/>
              </a:spcBef>
              <a:buNone/>
            </a:pPr>
            <a:r>
              <a:rPr lang="en-US" altLang="zh-CN" sz="1400" dirty="0" smtClean="0"/>
              <a:t>    </a:t>
            </a:r>
            <a:r>
              <a:rPr lang="en-US" altLang="zh-CN" sz="1400" dirty="0" err="1" smtClean="0"/>
              <a:t>int</a:t>
            </a:r>
            <a:r>
              <a:rPr lang="en-US" altLang="zh-CN" sz="1400" dirty="0" smtClean="0"/>
              <a:t> </a:t>
            </a:r>
            <a:r>
              <a:rPr lang="en-US" altLang="zh-CN" sz="1400" dirty="0" err="1" smtClean="0"/>
              <a:t>drv_pri_data</a:t>
            </a:r>
            <a:r>
              <a:rPr lang="en-US" altLang="zh-CN" sz="1400" dirty="0" smtClean="0"/>
              <a:t>;</a:t>
            </a:r>
          </a:p>
          <a:p>
            <a:pPr>
              <a:lnSpc>
                <a:spcPts val="2000"/>
              </a:lnSpc>
              <a:spcBef>
                <a:spcPts val="0"/>
              </a:spcBef>
              <a:buNone/>
            </a:pPr>
            <a:r>
              <a:rPr lang="en-US" altLang="zh-CN" sz="1400" dirty="0" smtClean="0"/>
              <a:t>protected:</a:t>
            </a:r>
          </a:p>
          <a:p>
            <a:pPr>
              <a:lnSpc>
                <a:spcPts val="2000"/>
              </a:lnSpc>
              <a:spcBef>
                <a:spcPts val="0"/>
              </a:spcBef>
              <a:buNone/>
            </a:pPr>
            <a:r>
              <a:rPr lang="en-US" altLang="zh-CN" sz="1400" dirty="0" smtClean="0"/>
              <a:t>    </a:t>
            </a:r>
            <a:r>
              <a:rPr lang="en-US" altLang="zh-CN" sz="1400" dirty="0" err="1" smtClean="0"/>
              <a:t>int</a:t>
            </a:r>
            <a:r>
              <a:rPr lang="en-US" altLang="zh-CN" sz="1400" dirty="0" smtClean="0"/>
              <a:t> </a:t>
            </a:r>
            <a:r>
              <a:rPr lang="en-US" altLang="zh-CN" sz="1400" dirty="0" err="1" smtClean="0"/>
              <a:t>drv_pro_data</a:t>
            </a:r>
            <a:r>
              <a:rPr lang="en-US" altLang="zh-CN" sz="1400" dirty="0" smtClean="0"/>
              <a:t>;</a:t>
            </a:r>
          </a:p>
          <a:p>
            <a:pPr>
              <a:lnSpc>
                <a:spcPts val="2000"/>
              </a:lnSpc>
              <a:spcBef>
                <a:spcPts val="0"/>
              </a:spcBef>
              <a:buNone/>
            </a:pPr>
            <a:r>
              <a:rPr lang="en-US" altLang="zh-CN" sz="1400" dirty="0" smtClean="0"/>
              <a:t>public:</a:t>
            </a:r>
          </a:p>
          <a:p>
            <a:pPr>
              <a:lnSpc>
                <a:spcPts val="2000"/>
              </a:lnSpc>
              <a:spcBef>
                <a:spcPts val="0"/>
              </a:spcBef>
              <a:buNone/>
            </a:pPr>
            <a:r>
              <a:rPr lang="en-US" altLang="zh-CN" sz="1400" dirty="0" smtClean="0"/>
              <a:t>    </a:t>
            </a:r>
            <a:r>
              <a:rPr lang="en-US" altLang="zh-CN" sz="1400" dirty="0" err="1" smtClean="0"/>
              <a:t>int</a:t>
            </a:r>
            <a:r>
              <a:rPr lang="en-US" altLang="zh-CN" sz="1400" dirty="0" smtClean="0"/>
              <a:t> </a:t>
            </a:r>
            <a:r>
              <a:rPr lang="en-US" altLang="zh-CN" sz="1400" dirty="0" err="1" smtClean="0"/>
              <a:t>drv_pub_data</a:t>
            </a:r>
            <a:r>
              <a:rPr lang="en-US" altLang="zh-CN" sz="1400" dirty="0" smtClean="0"/>
              <a:t>;</a:t>
            </a:r>
          </a:p>
          <a:p>
            <a:pPr>
              <a:lnSpc>
                <a:spcPts val="2000"/>
              </a:lnSpc>
              <a:spcBef>
                <a:spcPts val="0"/>
              </a:spcBef>
              <a:buNone/>
            </a:pPr>
            <a:r>
              <a:rPr lang="en-US" altLang="zh-CN" sz="1400" b="1" dirty="0" smtClean="0">
                <a:solidFill>
                  <a:srgbClr val="FF0000"/>
                </a:solidFill>
              </a:rPr>
              <a:t>    void  </a:t>
            </a:r>
            <a:r>
              <a:rPr lang="en-US" altLang="zh-CN" sz="1400" b="1" dirty="0" err="1" smtClean="0">
                <a:solidFill>
                  <a:srgbClr val="FF0000"/>
                </a:solidFill>
              </a:rPr>
              <a:t>testBase</a:t>
            </a:r>
            <a:r>
              <a:rPr lang="en-US" altLang="zh-CN" sz="1400" b="1" dirty="0" smtClean="0">
                <a:solidFill>
                  <a:srgbClr val="FF0000"/>
                </a:solidFill>
              </a:rPr>
              <a:t>()   //</a:t>
            </a:r>
            <a:r>
              <a:rPr lang="zh-CN" altLang="en-US" sz="1400" b="1" dirty="0" smtClean="0">
                <a:solidFill>
                  <a:srgbClr val="FF0000"/>
                </a:solidFill>
              </a:rPr>
              <a:t>与</a:t>
            </a:r>
            <a:r>
              <a:rPr lang="en-US" altLang="zh-CN" sz="1400" b="1" dirty="0" smtClean="0">
                <a:solidFill>
                  <a:srgbClr val="FF0000"/>
                </a:solidFill>
              </a:rPr>
              <a:t>public</a:t>
            </a:r>
            <a:r>
              <a:rPr lang="zh-CN" altLang="en-US" sz="1400" b="1" dirty="0" smtClean="0">
                <a:solidFill>
                  <a:srgbClr val="FF0000"/>
                </a:solidFill>
              </a:rPr>
              <a:t>一样</a:t>
            </a:r>
            <a:endParaRPr lang="en-US" altLang="zh-CN" sz="1400" b="1" dirty="0" smtClean="0">
              <a:solidFill>
                <a:srgbClr val="FF0000"/>
              </a:solidFill>
            </a:endParaRPr>
          </a:p>
          <a:p>
            <a:pPr>
              <a:lnSpc>
                <a:spcPts val="2000"/>
              </a:lnSpc>
              <a:spcBef>
                <a:spcPts val="0"/>
              </a:spcBef>
              <a:buNone/>
            </a:pPr>
            <a:r>
              <a:rPr lang="en-US" altLang="zh-CN" sz="1400" dirty="0" smtClean="0"/>
              <a:t>    {  </a:t>
            </a:r>
            <a:r>
              <a:rPr lang="en-US" altLang="zh-CN" sz="1400" dirty="0" err="1" smtClean="0"/>
              <a:t>base_pri_data</a:t>
            </a:r>
            <a:r>
              <a:rPr lang="en-US" altLang="zh-CN" sz="1400" dirty="0" smtClean="0"/>
              <a:t> = 1; //error</a:t>
            </a:r>
            <a:endParaRPr lang="zh-CN" altLang="en-US" sz="1400" dirty="0" smtClean="0"/>
          </a:p>
          <a:p>
            <a:pPr>
              <a:lnSpc>
                <a:spcPts val="2000"/>
              </a:lnSpc>
              <a:spcBef>
                <a:spcPts val="0"/>
              </a:spcBef>
              <a:buNone/>
            </a:pPr>
            <a:r>
              <a:rPr lang="zh-CN" altLang="en-US" sz="1400" dirty="0" smtClean="0"/>
              <a:t>       </a:t>
            </a:r>
            <a:r>
              <a:rPr lang="en-US" altLang="zh-CN" sz="1400" dirty="0" err="1" smtClean="0"/>
              <a:t>base_pro_data</a:t>
            </a:r>
            <a:r>
              <a:rPr lang="en-US" altLang="zh-CN" sz="1400" dirty="0" smtClean="0"/>
              <a:t> = 2; //ok</a:t>
            </a:r>
            <a:endParaRPr lang="zh-CN" altLang="en-US" sz="1400" dirty="0" smtClean="0"/>
          </a:p>
          <a:p>
            <a:pPr>
              <a:lnSpc>
                <a:spcPts val="2000"/>
              </a:lnSpc>
              <a:spcBef>
                <a:spcPts val="0"/>
              </a:spcBef>
              <a:buNone/>
            </a:pPr>
            <a:r>
              <a:rPr lang="zh-CN" altLang="en-US" sz="1400" dirty="0" smtClean="0"/>
              <a:t>       </a:t>
            </a:r>
            <a:r>
              <a:rPr lang="en-US" altLang="zh-CN" sz="1400" dirty="0" err="1" smtClean="0"/>
              <a:t>base_pub_data</a:t>
            </a:r>
            <a:r>
              <a:rPr lang="en-US" altLang="zh-CN" sz="1400" dirty="0" smtClean="0"/>
              <a:t> = 3; //ok</a:t>
            </a:r>
            <a:endParaRPr lang="zh-CN" altLang="en-US" sz="1400" dirty="0" smtClean="0"/>
          </a:p>
          <a:p>
            <a:pPr>
              <a:lnSpc>
                <a:spcPts val="2000"/>
              </a:lnSpc>
              <a:spcBef>
                <a:spcPts val="0"/>
              </a:spcBef>
              <a:buNone/>
            </a:pPr>
            <a:r>
              <a:rPr lang="zh-CN" altLang="en-US" sz="1400" dirty="0" smtClean="0"/>
              <a:t>   </a:t>
            </a:r>
            <a:r>
              <a:rPr lang="en-US" altLang="zh-CN" sz="1400" dirty="0" smtClean="0"/>
              <a:t>}</a:t>
            </a:r>
          </a:p>
          <a:p>
            <a:pPr>
              <a:lnSpc>
                <a:spcPts val="2000"/>
              </a:lnSpc>
              <a:spcBef>
                <a:spcPts val="0"/>
              </a:spcBef>
              <a:buNone/>
            </a:pPr>
            <a:r>
              <a:rPr lang="en-US" altLang="zh-CN" sz="1400" dirty="0" smtClean="0"/>
              <a:t>};</a:t>
            </a:r>
            <a:endParaRPr lang="en-US" altLang="zh-CN" sz="1600" dirty="0" smtClean="0"/>
          </a:p>
        </p:txBody>
      </p:sp>
      <p:sp>
        <p:nvSpPr>
          <p:cNvPr id="8" name="矩形 7"/>
          <p:cNvSpPr/>
          <p:nvPr/>
        </p:nvSpPr>
        <p:spPr>
          <a:xfrm>
            <a:off x="214282" y="1643050"/>
            <a:ext cx="2571768" cy="2062103"/>
          </a:xfrm>
          <a:prstGeom prst="rect">
            <a:avLst/>
          </a:prstGeom>
        </p:spPr>
        <p:txBody>
          <a:bodyPr wrap="square">
            <a:spAutoFit/>
          </a:bodyPr>
          <a:lstStyle/>
          <a:p>
            <a:r>
              <a:rPr lang="en-US" altLang="zh-CN" sz="1600" dirty="0" smtClean="0"/>
              <a:t>class  Base {</a:t>
            </a:r>
          </a:p>
          <a:p>
            <a:r>
              <a:rPr lang="en-US" altLang="zh-CN" sz="1600" dirty="0" smtClean="0"/>
              <a:t> private:</a:t>
            </a:r>
          </a:p>
          <a:p>
            <a:r>
              <a:rPr lang="en-US" altLang="zh-CN" sz="1600" dirty="0" smtClean="0"/>
              <a:t>     </a:t>
            </a:r>
            <a:r>
              <a:rPr lang="en-US" altLang="zh-CN" sz="1600" dirty="0" err="1" smtClean="0"/>
              <a:t>int</a:t>
            </a:r>
            <a:r>
              <a:rPr lang="en-US" altLang="zh-CN" sz="1600" dirty="0" smtClean="0"/>
              <a:t>  </a:t>
            </a:r>
            <a:r>
              <a:rPr lang="en-US" altLang="zh-CN" sz="1600" dirty="0" err="1" smtClean="0"/>
              <a:t>base_pri_data</a:t>
            </a:r>
            <a:r>
              <a:rPr lang="en-US" altLang="zh-CN" sz="1600" dirty="0" smtClean="0"/>
              <a:t>;</a:t>
            </a:r>
          </a:p>
          <a:p>
            <a:r>
              <a:rPr lang="en-US" altLang="zh-CN" sz="1600" dirty="0" smtClean="0"/>
              <a:t> protected:</a:t>
            </a:r>
          </a:p>
          <a:p>
            <a:r>
              <a:rPr lang="en-US" altLang="zh-CN" sz="1600" dirty="0" smtClean="0"/>
              <a:t>     </a:t>
            </a:r>
            <a:r>
              <a:rPr lang="en-US" altLang="zh-CN" sz="1600" dirty="0" err="1" smtClean="0"/>
              <a:t>int</a:t>
            </a:r>
            <a:r>
              <a:rPr lang="en-US" altLang="zh-CN" sz="1600" dirty="0" smtClean="0"/>
              <a:t>  </a:t>
            </a:r>
            <a:r>
              <a:rPr lang="en-US" altLang="zh-CN" sz="1600" dirty="0" err="1" smtClean="0"/>
              <a:t>base_pro_data</a:t>
            </a:r>
            <a:r>
              <a:rPr lang="en-US" altLang="zh-CN" sz="1600" dirty="0" smtClean="0"/>
              <a:t>;</a:t>
            </a:r>
          </a:p>
          <a:p>
            <a:r>
              <a:rPr lang="en-US" altLang="zh-CN" sz="1600" dirty="0" smtClean="0"/>
              <a:t> public:</a:t>
            </a:r>
          </a:p>
          <a:p>
            <a:r>
              <a:rPr lang="en-US" altLang="zh-CN" sz="1600" dirty="0" smtClean="0"/>
              <a:t>     </a:t>
            </a:r>
            <a:r>
              <a:rPr lang="en-US" altLang="zh-CN" sz="1600" dirty="0" err="1" smtClean="0"/>
              <a:t>int</a:t>
            </a:r>
            <a:r>
              <a:rPr lang="en-US" altLang="zh-CN" sz="1600" dirty="0" smtClean="0"/>
              <a:t>  </a:t>
            </a:r>
            <a:r>
              <a:rPr lang="en-US" altLang="zh-CN" sz="1600" dirty="0" err="1" smtClean="0"/>
              <a:t>base_pub_data</a:t>
            </a:r>
            <a:r>
              <a:rPr lang="en-US" altLang="zh-CN" sz="1600" dirty="0" smtClean="0"/>
              <a:t>;</a:t>
            </a:r>
          </a:p>
          <a:p>
            <a:r>
              <a:rPr lang="en-US" altLang="zh-CN" sz="1600" dirty="0" smtClean="0"/>
              <a:t>};</a:t>
            </a:r>
            <a:endParaRPr lang="en-US" altLang="zh-CN" sz="1600" dirty="0"/>
          </a:p>
        </p:txBody>
      </p:sp>
      <p:sp>
        <p:nvSpPr>
          <p:cNvPr id="9" name="矩形 8"/>
          <p:cNvSpPr/>
          <p:nvPr/>
        </p:nvSpPr>
        <p:spPr>
          <a:xfrm>
            <a:off x="2214546" y="3714752"/>
            <a:ext cx="5357850" cy="3046988"/>
          </a:xfrm>
          <a:prstGeom prst="rect">
            <a:avLst/>
          </a:prstGeom>
        </p:spPr>
        <p:txBody>
          <a:bodyPr wrap="square">
            <a:spAutoFit/>
          </a:bodyPr>
          <a:lstStyle/>
          <a:p>
            <a:r>
              <a:rPr lang="en-US" altLang="zh-CN" sz="1600" dirty="0" smtClean="0"/>
              <a:t>void  main()</a:t>
            </a:r>
          </a:p>
          <a:p>
            <a:r>
              <a:rPr lang="en-US" altLang="zh-CN" sz="1600" dirty="0" smtClean="0"/>
              <a:t>{   Derived   </a:t>
            </a:r>
            <a:r>
              <a:rPr lang="en-US" altLang="zh-CN" sz="1600" dirty="0" err="1" smtClean="0"/>
              <a:t>prv</a:t>
            </a:r>
            <a:r>
              <a:rPr lang="en-US" altLang="zh-CN" sz="1600" dirty="0" smtClean="0"/>
              <a:t>;</a:t>
            </a:r>
          </a:p>
          <a:p>
            <a:r>
              <a:rPr lang="en-US" altLang="zh-CN" sz="1600" dirty="0" smtClean="0"/>
              <a:t>//</a:t>
            </a:r>
            <a:r>
              <a:rPr lang="zh-CN" altLang="en-US" sz="1600" dirty="0" smtClean="0"/>
              <a:t>派生类自己成员的控制</a:t>
            </a:r>
            <a:endParaRPr lang="en-US" altLang="zh-CN" sz="1600" dirty="0" smtClean="0"/>
          </a:p>
          <a:p>
            <a:r>
              <a:rPr lang="en-US" altLang="zh-CN" sz="1600" dirty="0" smtClean="0"/>
              <a:t>    </a:t>
            </a:r>
            <a:r>
              <a:rPr lang="en-US" altLang="zh-CN" sz="1600" dirty="0" err="1" smtClean="0"/>
              <a:t>prv.testBase</a:t>
            </a:r>
            <a:r>
              <a:rPr lang="en-US" altLang="zh-CN" sz="1600" dirty="0" smtClean="0"/>
              <a:t>();             	//ok </a:t>
            </a:r>
          </a:p>
          <a:p>
            <a:r>
              <a:rPr lang="en-US" altLang="zh-CN" sz="1600" dirty="0" smtClean="0"/>
              <a:t>    </a:t>
            </a:r>
            <a:r>
              <a:rPr lang="en-US" altLang="zh-CN" sz="1600" dirty="0" err="1" smtClean="0"/>
              <a:t>prv.drv_pub_data</a:t>
            </a:r>
            <a:r>
              <a:rPr lang="en-US" altLang="zh-CN" sz="1600" dirty="0" smtClean="0"/>
              <a:t> = 1; 	//ok</a:t>
            </a:r>
          </a:p>
          <a:p>
            <a:r>
              <a:rPr lang="en-US" altLang="zh-CN" sz="1600" dirty="0" smtClean="0"/>
              <a:t>    </a:t>
            </a:r>
            <a:r>
              <a:rPr lang="en-US" altLang="zh-CN" sz="1600" dirty="0" err="1" smtClean="0"/>
              <a:t>prv.drv_pri_data</a:t>
            </a:r>
            <a:r>
              <a:rPr lang="en-US" altLang="zh-CN" sz="1600" dirty="0" smtClean="0"/>
              <a:t> = 2;   	// error</a:t>
            </a:r>
          </a:p>
          <a:p>
            <a:r>
              <a:rPr lang="en-US" altLang="zh-CN" sz="1600" dirty="0" smtClean="0"/>
              <a:t>    </a:t>
            </a:r>
            <a:r>
              <a:rPr lang="en-US" altLang="zh-CN" sz="1600" dirty="0" err="1" smtClean="0"/>
              <a:t>prv.drv_pro_data</a:t>
            </a:r>
            <a:r>
              <a:rPr lang="en-US" altLang="zh-CN" sz="1600" dirty="0" smtClean="0"/>
              <a:t> = 3;  	// error</a:t>
            </a:r>
          </a:p>
          <a:p>
            <a:r>
              <a:rPr lang="en-US" altLang="zh-CN" sz="1600" dirty="0" smtClean="0"/>
              <a:t>//</a:t>
            </a:r>
            <a:r>
              <a:rPr lang="zh-CN" altLang="en-US" sz="1600" dirty="0" smtClean="0"/>
              <a:t>通过派生类对象，访问基类成员，</a:t>
            </a:r>
            <a:r>
              <a:rPr lang="zh-CN" altLang="en-US" sz="1600" b="1" dirty="0" smtClean="0">
                <a:solidFill>
                  <a:srgbClr val="FF0000"/>
                </a:solidFill>
              </a:rPr>
              <a:t>与</a:t>
            </a:r>
            <a:r>
              <a:rPr lang="en-US" altLang="zh-CN" sz="1600" b="1" dirty="0" smtClean="0">
                <a:solidFill>
                  <a:srgbClr val="FF0000"/>
                </a:solidFill>
              </a:rPr>
              <a:t>protected</a:t>
            </a:r>
            <a:r>
              <a:rPr lang="zh-CN" altLang="en-US" sz="1600" b="1" dirty="0" smtClean="0">
                <a:solidFill>
                  <a:srgbClr val="FF0000"/>
                </a:solidFill>
              </a:rPr>
              <a:t>一样</a:t>
            </a:r>
            <a:endParaRPr lang="en-US" altLang="zh-CN" sz="1600" dirty="0" smtClean="0"/>
          </a:p>
          <a:p>
            <a:r>
              <a:rPr lang="en-US" altLang="zh-CN" sz="1600" dirty="0" smtClean="0"/>
              <a:t>    </a:t>
            </a:r>
            <a:r>
              <a:rPr lang="en-US" altLang="zh-CN" sz="1600" dirty="0" err="1" smtClean="0"/>
              <a:t>prv.base_pub_data</a:t>
            </a:r>
            <a:r>
              <a:rPr lang="en-US" altLang="zh-CN" sz="1600" dirty="0" smtClean="0"/>
              <a:t> = 1; //</a:t>
            </a:r>
            <a:r>
              <a:rPr lang="en-US" altLang="zh-CN" sz="1600" b="1" dirty="0" smtClean="0">
                <a:solidFill>
                  <a:srgbClr val="FF0000"/>
                </a:solidFill>
              </a:rPr>
              <a:t>error</a:t>
            </a:r>
          </a:p>
          <a:p>
            <a:r>
              <a:rPr lang="en-US" altLang="zh-CN" sz="1600" dirty="0" smtClean="0"/>
              <a:t>    </a:t>
            </a:r>
            <a:r>
              <a:rPr lang="en-US" altLang="zh-CN" sz="1600" dirty="0" err="1" smtClean="0"/>
              <a:t>prv.base_pri_data</a:t>
            </a:r>
            <a:r>
              <a:rPr lang="en-US" altLang="zh-CN" sz="1600" dirty="0" smtClean="0"/>
              <a:t> = 2;   // error</a:t>
            </a:r>
          </a:p>
          <a:p>
            <a:r>
              <a:rPr lang="en-US" altLang="zh-CN" sz="1600" dirty="0" smtClean="0"/>
              <a:t>    </a:t>
            </a:r>
            <a:r>
              <a:rPr lang="en-US" altLang="zh-CN" sz="1600" dirty="0" err="1" smtClean="0"/>
              <a:t>prv.base_pro_data</a:t>
            </a:r>
            <a:r>
              <a:rPr lang="en-US" altLang="zh-CN" sz="1600" dirty="0" smtClean="0"/>
              <a:t> = 3;  // error</a:t>
            </a:r>
          </a:p>
          <a:p>
            <a:r>
              <a:rPr lang="en-US" altLang="zh-CN" sz="1600" dirty="0" smtClean="0"/>
              <a:t>} </a:t>
            </a:r>
            <a:endParaRPr lang="en-US" altLang="zh-CN"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dirty="0" smtClean="0"/>
              <a:t>保护继承与私有继承的区别在于孙类继承</a:t>
            </a:r>
            <a:endParaRPr lang="en-US" altLang="zh-CN" sz="2000" dirty="0" smtClean="0"/>
          </a:p>
          <a:p>
            <a:pPr lvl="1">
              <a:lnSpc>
                <a:spcPct val="150000"/>
              </a:lnSpc>
              <a:spcBef>
                <a:spcPts val="0"/>
              </a:spcBef>
            </a:pPr>
            <a:r>
              <a:rPr lang="zh-CN" altLang="en-US" sz="1800" dirty="0" smtClean="0"/>
              <a:t>基类</a:t>
            </a:r>
            <a:r>
              <a:rPr lang="en-US" altLang="zh-CN" sz="1800" dirty="0" smtClean="0"/>
              <a:t>——</a:t>
            </a:r>
            <a:r>
              <a:rPr lang="zh-CN" altLang="en-US" sz="1800" dirty="0" smtClean="0"/>
              <a:t>父类，派生类</a:t>
            </a:r>
            <a:r>
              <a:rPr lang="en-US" altLang="zh-CN" sz="1800" dirty="0" smtClean="0"/>
              <a:t>——</a:t>
            </a:r>
            <a:r>
              <a:rPr lang="zh-CN" altLang="en-US" sz="1800" dirty="0" smtClean="0"/>
              <a:t>子类，派生类的派生类</a:t>
            </a:r>
            <a:r>
              <a:rPr lang="en-US" altLang="zh-CN" sz="1800" dirty="0" smtClean="0"/>
              <a:t>——</a:t>
            </a:r>
            <a:r>
              <a:rPr lang="zh-CN" altLang="en-US" sz="1800" dirty="0" smtClean="0"/>
              <a:t>孙类</a:t>
            </a:r>
            <a:endParaRPr lang="en-US" altLang="zh-CN" sz="1800" dirty="0" smtClean="0"/>
          </a:p>
          <a:p>
            <a:pPr lvl="1">
              <a:lnSpc>
                <a:spcPct val="150000"/>
              </a:lnSpc>
              <a:spcBef>
                <a:spcPts val="0"/>
              </a:spcBef>
            </a:pPr>
            <a:r>
              <a:rPr lang="zh-CN" altLang="en-US" sz="1800" dirty="0" smtClean="0"/>
              <a:t>保护继承是把父类的公用成员和保护成员都变成保护成员，也就是子类、孙类都能类内访问</a:t>
            </a:r>
            <a:endParaRPr lang="en-US" altLang="zh-CN" sz="1800" dirty="0" smtClean="0"/>
          </a:p>
          <a:p>
            <a:pPr lvl="1">
              <a:lnSpc>
                <a:spcPct val="150000"/>
              </a:lnSpc>
              <a:spcBef>
                <a:spcPts val="0"/>
              </a:spcBef>
            </a:pPr>
            <a:r>
              <a:rPr lang="zh-CN" altLang="en-US" sz="1800" dirty="0" smtClean="0"/>
              <a:t>私有继承是把父类的公用成员和保护成员都变成私有成员，也就是子类能做类内访问，孙类就不能访问了</a:t>
            </a:r>
            <a:endParaRPr lang="en-US" altLang="zh-CN" sz="1800" dirty="0" smtClean="0"/>
          </a:p>
          <a:p>
            <a:pPr lvl="1">
              <a:lnSpc>
                <a:spcPct val="150000"/>
              </a:lnSpc>
              <a:spcBef>
                <a:spcPts val="0"/>
              </a:spcBef>
            </a:pPr>
            <a:endParaRPr lang="zh-CN" altLang="en-US" sz="1600" dirty="0" smtClean="0"/>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a:srcRect/>
          <a:stretch>
            <a:fillRect/>
          </a:stretch>
        </p:blipFill>
        <p:spPr bwMode="auto">
          <a:xfrm>
            <a:off x="4186258" y="971550"/>
            <a:ext cx="3314700" cy="58864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357158" y="857250"/>
            <a:ext cx="3381375" cy="6000750"/>
          </a:xfrm>
          <a:prstGeom prst="rect">
            <a:avLst/>
          </a:prstGeom>
          <a:noFill/>
          <a:ln w="9525">
            <a:noFill/>
            <a:miter lim="800000"/>
            <a:headEnd/>
            <a:tailEnd/>
          </a:ln>
          <a:effectLst/>
        </p:spPr>
      </p:pic>
      <p:sp>
        <p:nvSpPr>
          <p:cNvPr id="2" name="内容占位符 1"/>
          <p:cNvSpPr>
            <a:spLocks noGrp="1"/>
          </p:cNvSpPr>
          <p:nvPr>
            <p:ph idx="1"/>
          </p:nvPr>
        </p:nvSpPr>
        <p:spPr>
          <a:xfrm>
            <a:off x="428596" y="1142984"/>
            <a:ext cx="8429684" cy="428628"/>
          </a:xfrm>
        </p:spPr>
        <p:txBody>
          <a:bodyPr/>
          <a:lstStyle/>
          <a:p>
            <a:pPr>
              <a:lnSpc>
                <a:spcPts val="2880"/>
              </a:lnSpc>
              <a:spcBef>
                <a:spcPts val="0"/>
              </a:spcBef>
            </a:pPr>
            <a:r>
              <a:rPr lang="en-US" altLang="zh-CN" sz="1800" dirty="0" smtClean="0"/>
              <a:t>private</a:t>
            </a:r>
            <a:r>
              <a:rPr lang="zh-CN" altLang="en-US" sz="1800" dirty="0" smtClean="0"/>
              <a:t>和</a:t>
            </a:r>
            <a:r>
              <a:rPr lang="en-US" altLang="zh-CN" sz="1800" dirty="0" smtClean="0"/>
              <a:t>protected</a:t>
            </a:r>
            <a:r>
              <a:rPr lang="zh-CN" altLang="en-US" sz="1800" dirty="0" smtClean="0"/>
              <a:t>继承区别在孙继承</a:t>
            </a:r>
            <a:endParaRPr lang="en-US" altLang="zh-CN" sz="1800" dirty="0" smtClean="0"/>
          </a:p>
          <a:p>
            <a:pPr>
              <a:lnSpc>
                <a:spcPts val="2000"/>
              </a:lnSpc>
              <a:spcBef>
                <a:spcPts val="0"/>
              </a:spcBef>
              <a:buNone/>
            </a:pPr>
            <a:endParaRPr lang="en-US" altLang="zh-CN" sz="1400" dirty="0" smtClean="0"/>
          </a:p>
          <a:p>
            <a:pPr>
              <a:lnSpc>
                <a:spcPts val="2880"/>
              </a:lnSpc>
              <a:spcBef>
                <a:spcPts val="0"/>
              </a:spcBef>
              <a:buNone/>
            </a:pPr>
            <a:endParaRPr lang="en-US" altLang="zh-CN" sz="1800" dirty="0" smtClean="0"/>
          </a:p>
          <a:p>
            <a:pPr>
              <a:lnSpc>
                <a:spcPts val="2880"/>
              </a:lnSpc>
              <a:spcBef>
                <a:spcPts val="0"/>
              </a:spcBef>
              <a:buNone/>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858280" cy="642942"/>
          </a:xfrm>
        </p:spPr>
        <p:txBody>
          <a:bodyPr/>
          <a:lstStyle/>
          <a:p>
            <a:r>
              <a:rPr lang="zh-CN" altLang="en-US" sz="1600" dirty="0" smtClean="0"/>
              <a:t>抽象基类</a:t>
            </a:r>
            <a:r>
              <a:rPr lang="en-US" altLang="zh-CN" sz="1600" dirty="0" smtClean="0"/>
              <a:t>Shape</a:t>
            </a:r>
            <a:r>
              <a:rPr lang="zh-CN" altLang="en-US" sz="1600" dirty="0" smtClean="0"/>
              <a:t>派生</a:t>
            </a:r>
            <a:r>
              <a:rPr lang="en-US" altLang="zh-CN" sz="1600" dirty="0" smtClean="0"/>
              <a:t>Circle(</a:t>
            </a:r>
            <a:r>
              <a:rPr lang="zh-CN" altLang="en-US" sz="1600" dirty="0" smtClean="0"/>
              <a:t>圆形</a:t>
            </a:r>
            <a:r>
              <a:rPr lang="en-US" altLang="zh-CN" sz="1600" dirty="0" smtClean="0"/>
              <a:t>)</a:t>
            </a:r>
            <a:r>
              <a:rPr lang="zh-CN" altLang="en-US" sz="1600" dirty="0" smtClean="0"/>
              <a:t>、</a:t>
            </a:r>
            <a:r>
              <a:rPr lang="en-US" altLang="zh-CN" sz="1600" dirty="0" smtClean="0"/>
              <a:t>Square(</a:t>
            </a:r>
            <a:r>
              <a:rPr lang="zh-CN" altLang="en-US" sz="1600" dirty="0" smtClean="0"/>
              <a:t>正方形</a:t>
            </a:r>
            <a:r>
              <a:rPr lang="en-US" altLang="zh-CN" sz="1600" dirty="0" smtClean="0"/>
              <a:t>)</a:t>
            </a:r>
            <a:r>
              <a:rPr lang="zh-CN" altLang="en-US" sz="1600" dirty="0" smtClean="0"/>
              <a:t>、</a:t>
            </a:r>
            <a:r>
              <a:rPr lang="en-US" altLang="zh-CN" sz="1600" dirty="0" smtClean="0"/>
              <a:t>Rectangle(</a:t>
            </a:r>
            <a:r>
              <a:rPr lang="zh-CN" altLang="en-US" sz="1600" dirty="0" smtClean="0"/>
              <a:t>矩形</a:t>
            </a:r>
            <a:r>
              <a:rPr lang="en-US" altLang="zh-CN" sz="1600" dirty="0" smtClean="0"/>
              <a:t>)</a:t>
            </a:r>
            <a:r>
              <a:rPr lang="zh-CN" altLang="en-US" sz="1600" dirty="0" smtClean="0"/>
              <a:t>。用虚函数计算面积。</a:t>
            </a:r>
            <a:endParaRPr lang="en-US" altLang="zh-CN" sz="1600" dirty="0" smtClean="0"/>
          </a:p>
          <a:p>
            <a:pPr lvl="1"/>
            <a:r>
              <a:rPr lang="zh-CN" altLang="en-US" sz="1400" dirty="0" smtClean="0">
                <a:solidFill>
                  <a:srgbClr val="FF0000"/>
                </a:solidFill>
              </a:rPr>
              <a:t>程序难点：用基类指针数组，使它每一个元素指向一个派生类对象。</a:t>
            </a:r>
            <a:endParaRPr lang="en-US" altLang="zh-CN" sz="1400" dirty="0" smtClean="0">
              <a:solidFill>
                <a:srgbClr val="FF0000"/>
              </a:solidFill>
            </a:endParaRPr>
          </a:p>
          <a:p>
            <a:endParaRPr lang="zh-CN" altLang="en-US" sz="1800" dirty="0" smtClean="0"/>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pic>
        <p:nvPicPr>
          <p:cNvPr id="6" name="Picture 3"/>
          <p:cNvPicPr>
            <a:picLocks noChangeAspect="1" noChangeArrowheads="1"/>
          </p:cNvPicPr>
          <p:nvPr/>
        </p:nvPicPr>
        <p:blipFill>
          <a:blip r:embed="rId2"/>
          <a:srcRect/>
          <a:stretch>
            <a:fillRect/>
          </a:stretch>
        </p:blipFill>
        <p:spPr bwMode="auto">
          <a:xfrm>
            <a:off x="0" y="1603760"/>
            <a:ext cx="4000496" cy="52542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286380" y="2143116"/>
            <a:ext cx="3429024" cy="3892406"/>
          </a:xfrm>
          <a:prstGeom prst="rect">
            <a:avLst/>
          </a:prstGeom>
          <a:noFill/>
          <a:ln w="9525">
            <a:noFill/>
            <a:miter lim="800000"/>
            <a:headEnd/>
            <a:tailEnd/>
          </a:ln>
          <a:effectLst/>
        </p:spPr>
      </p:pic>
      <p:cxnSp>
        <p:nvCxnSpPr>
          <p:cNvPr id="8" name="直接连接符 7"/>
          <p:cNvCxnSpPr/>
          <p:nvPr/>
        </p:nvCxnSpPr>
        <p:spPr>
          <a:xfrm>
            <a:off x="357158" y="2071678"/>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4282" y="4857760"/>
            <a:ext cx="278608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57818" y="3015612"/>
            <a:ext cx="2160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7884" y="3681414"/>
            <a:ext cx="2160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50000"/>
              </a:lnSpc>
              <a:spcBef>
                <a:spcPts val="0"/>
              </a:spcBef>
            </a:pPr>
            <a:r>
              <a:rPr lang="zh-CN" altLang="en-US" sz="2000" b="1" dirty="0" smtClean="0">
                <a:solidFill>
                  <a:srgbClr val="FF0000"/>
                </a:solidFill>
              </a:rPr>
              <a:t>基类与派生类的访问控制总结</a:t>
            </a:r>
            <a:endParaRPr lang="en-US" altLang="zh-CN" sz="2000" b="1" dirty="0" smtClean="0">
              <a:solidFill>
                <a:srgbClr val="FF0000"/>
              </a:solidFill>
            </a:endParaRPr>
          </a:p>
          <a:p>
            <a:pPr lvl="1">
              <a:lnSpc>
                <a:spcPct val="150000"/>
              </a:lnSpc>
              <a:spcBef>
                <a:spcPts val="0"/>
              </a:spcBef>
            </a:pPr>
            <a:r>
              <a:rPr lang="zh-CN" altLang="en-US" sz="1800" dirty="0" smtClean="0"/>
              <a:t>凡是</a:t>
            </a:r>
            <a:r>
              <a:rPr lang="en-US" altLang="zh-CN" sz="1800" dirty="0" smtClean="0"/>
              <a:t>private</a:t>
            </a:r>
            <a:r>
              <a:rPr lang="zh-CN" altLang="en-US" sz="1800" dirty="0" smtClean="0"/>
              <a:t>成员都是自己类内函数访问自己，继承和类外都不能访问</a:t>
            </a:r>
            <a:endParaRPr lang="en-US" altLang="zh-CN" sz="1800" dirty="0" smtClean="0"/>
          </a:p>
          <a:p>
            <a:pPr lvl="1">
              <a:lnSpc>
                <a:spcPct val="150000"/>
              </a:lnSpc>
              <a:spcBef>
                <a:spcPts val="0"/>
              </a:spcBef>
            </a:pPr>
            <a:r>
              <a:rPr lang="zh-CN" altLang="en-US" sz="1800" dirty="0" smtClean="0"/>
              <a:t>基类对象不能访问派生类的成员</a:t>
            </a:r>
          </a:p>
          <a:p>
            <a:pPr lvl="1">
              <a:lnSpc>
                <a:spcPct val="150000"/>
              </a:lnSpc>
              <a:spcBef>
                <a:spcPts val="0"/>
              </a:spcBef>
            </a:pPr>
            <a:r>
              <a:rPr lang="zh-CN" altLang="en-US" sz="1800" dirty="0" smtClean="0"/>
              <a:t>派生类中的成员函数可以访问自己的所有成员，也能访问基类的公有成员和保护成员</a:t>
            </a:r>
          </a:p>
          <a:p>
            <a:pPr lvl="1">
              <a:lnSpc>
                <a:spcPct val="150000"/>
              </a:lnSpc>
              <a:spcBef>
                <a:spcPts val="0"/>
              </a:spcBef>
            </a:pPr>
            <a:r>
              <a:rPr lang="zh-CN" altLang="en-US" sz="1800" dirty="0" smtClean="0"/>
              <a:t>在公有继承下，类外能访问派生类的公有成员和基类的公有成员</a:t>
            </a:r>
            <a:endParaRPr lang="en-US" altLang="zh-CN" sz="1800" dirty="0" smtClean="0"/>
          </a:p>
          <a:p>
            <a:pPr lvl="1">
              <a:lnSpc>
                <a:spcPct val="150000"/>
              </a:lnSpc>
              <a:spcBef>
                <a:spcPts val="0"/>
              </a:spcBef>
            </a:pPr>
            <a:r>
              <a:rPr lang="zh-CN" altLang="en-US" sz="1800" dirty="0" smtClean="0"/>
              <a:t>在保护继承和私有继承下，类外只能访问派生类的公有成员</a:t>
            </a:r>
            <a:endParaRPr lang="en-US" altLang="zh-CN" sz="1800" dirty="0" smtClean="0"/>
          </a:p>
          <a:p>
            <a:pPr lvl="1">
              <a:lnSpc>
                <a:spcPct val="150000"/>
              </a:lnSpc>
              <a:spcBef>
                <a:spcPts val="0"/>
              </a:spcBef>
            </a:pPr>
            <a:r>
              <a:rPr lang="zh-CN" altLang="en-US" sz="1800" dirty="0" smtClean="0"/>
              <a:t>注意：成员包括数据和函数</a:t>
            </a:r>
            <a:endParaRPr lang="en-US" altLang="zh-CN" sz="1800" dirty="0" smtClean="0"/>
          </a:p>
          <a:p>
            <a:pPr lvl="1">
              <a:lnSpc>
                <a:spcPct val="150000"/>
              </a:lnSpc>
              <a:spcBef>
                <a:spcPts val="0"/>
              </a:spcBef>
            </a:pPr>
            <a:endParaRPr lang="en-US" altLang="zh-CN" sz="1800" dirty="0" smtClean="0"/>
          </a:p>
          <a:p>
            <a:pPr lvl="1">
              <a:lnSpc>
                <a:spcPct val="150000"/>
              </a:lnSpc>
              <a:spcBef>
                <a:spcPts val="0"/>
              </a:spcBef>
            </a:pPr>
            <a:endParaRPr lang="zh-CN" altLang="en-US" sz="1600" dirty="0" smtClean="0"/>
          </a:p>
          <a:p>
            <a:pPr>
              <a:lnSpc>
                <a:spcPct val="150000"/>
              </a:lnSpc>
              <a:spcBef>
                <a:spcPts val="0"/>
              </a:spcBef>
            </a:pPr>
            <a:endParaRPr lang="en-US" altLang="zh-CN" sz="2000" dirty="0" smtClean="0"/>
          </a:p>
          <a:p>
            <a:pPr>
              <a:lnSpc>
                <a:spcPct val="150000"/>
              </a:lnSpc>
              <a:spcBef>
                <a:spcPts val="0"/>
              </a:spcBef>
            </a:pPr>
            <a:endParaRPr lang="zh-CN" altLang="en-US" dirty="0" smtClean="0"/>
          </a:p>
          <a:p>
            <a:pPr>
              <a:lnSpc>
                <a:spcPct val="150000"/>
              </a:lnSpc>
              <a:spcBef>
                <a:spcPts val="0"/>
              </a:spcBef>
            </a:pPr>
            <a:endParaRPr lang="zh-CN" altLang="en-US" sz="2000" dirty="0" smtClean="0"/>
          </a:p>
          <a:p>
            <a:pPr marL="365125" lvl="1" indent="-255588">
              <a:lnSpc>
                <a:spcPct val="150000"/>
              </a:lnSpc>
              <a:spcBef>
                <a:spcPts val="0"/>
              </a:spcBef>
              <a:buSzPct val="68000"/>
              <a:buFont typeface="Wingdings 3" pitchFamily="18" charset="2"/>
              <a:buChar char=""/>
            </a:pPr>
            <a:endParaRPr lang="zh-CN" altLang="en-US" sz="1400" dirty="0" smtClean="0"/>
          </a:p>
          <a:p>
            <a:pPr>
              <a:lnSpc>
                <a:spcPct val="150000"/>
              </a:lnSpc>
              <a:spcBef>
                <a:spcPts val="0"/>
              </a:spcBef>
            </a:pPr>
            <a:endParaRPr lang="en-US" altLang="zh-CN" dirty="0" smtClean="0"/>
          </a:p>
          <a:p>
            <a:pPr>
              <a:lnSpc>
                <a:spcPct val="150000"/>
              </a:lnSpc>
              <a:spcBef>
                <a:spcPts val="0"/>
              </a:spcBef>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继承的访问控制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0066"/>
          </a:xfrm>
        </p:spPr>
        <p:txBody>
          <a:bodyPr/>
          <a:lstStyle/>
          <a:p>
            <a:pPr>
              <a:lnSpc>
                <a:spcPts val="2880"/>
              </a:lnSpc>
              <a:spcBef>
                <a:spcPts val="0"/>
              </a:spcBef>
            </a:pPr>
            <a:r>
              <a:rPr lang="zh-CN" altLang="en-US" sz="2000" dirty="0" smtClean="0">
                <a:latin typeface="+mn-ea"/>
                <a:cs typeface="Times New Roman" pitchFamily="18" charset="0"/>
              </a:rPr>
              <a:t>保护继承或私有继承将导致基类成员只能在派生类内部使用</a:t>
            </a: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保护继承与私有继承的限制</a:t>
            </a:r>
            <a:r>
              <a:rPr lang="zh-CN" altLang="en-US" sz="3600" dirty="0" smtClean="0">
                <a:solidFill>
                  <a:srgbClr val="FF0000"/>
                </a:solidFill>
              </a:rPr>
              <a:t>（自学）</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sp>
        <p:nvSpPr>
          <p:cNvPr id="6" name="矩形 5"/>
          <p:cNvSpPr/>
          <p:nvPr/>
        </p:nvSpPr>
        <p:spPr>
          <a:xfrm>
            <a:off x="357158" y="1643050"/>
            <a:ext cx="5143536" cy="4524315"/>
          </a:xfrm>
          <a:prstGeom prst="rect">
            <a:avLst/>
          </a:prstGeom>
        </p:spPr>
        <p:txBody>
          <a:bodyPr wrap="square">
            <a:spAutoFit/>
          </a:bodyPr>
          <a:lstStyle/>
          <a:p>
            <a:r>
              <a:rPr lang="en-US" altLang="zh-CN" sz="1600" dirty="0" smtClean="0"/>
              <a:t>class Animal{</a:t>
            </a:r>
          </a:p>
          <a:p>
            <a:r>
              <a:rPr lang="en-US" altLang="zh-CN" sz="1600" dirty="0" smtClean="0"/>
              <a:t>public:</a:t>
            </a:r>
          </a:p>
          <a:p>
            <a:r>
              <a:rPr lang="en-US" altLang="zh-CN" sz="1600" dirty="0" smtClean="0"/>
              <a:t>  Animal(){}</a:t>
            </a:r>
          </a:p>
          <a:p>
            <a:r>
              <a:rPr lang="en-US" altLang="zh-CN" sz="1600" dirty="0" smtClean="0"/>
              <a:t>  void eat(){ </a:t>
            </a:r>
            <a:r>
              <a:rPr lang="en-US" altLang="zh-CN" sz="1600" dirty="0" err="1" smtClean="0"/>
              <a:t>cout</a:t>
            </a:r>
            <a:r>
              <a:rPr lang="en-US" altLang="zh-CN" sz="1600" dirty="0" smtClean="0"/>
              <a:t> &lt;&lt;"eat.\n"; }</a:t>
            </a:r>
          </a:p>
          <a:p>
            <a:r>
              <a:rPr lang="en-US" altLang="zh-CN" sz="1600" dirty="0" smtClean="0"/>
              <a:t>};</a:t>
            </a:r>
          </a:p>
          <a:p>
            <a:r>
              <a:rPr lang="en-US" altLang="zh-CN" sz="1600" dirty="0" smtClean="0">
                <a:solidFill>
                  <a:srgbClr val="FF0000"/>
                </a:solidFill>
              </a:rPr>
              <a:t>class Giraffe :private Animal {</a:t>
            </a:r>
          </a:p>
          <a:p>
            <a:r>
              <a:rPr lang="en-US" altLang="zh-CN" sz="1600" dirty="0" smtClean="0"/>
              <a:t>public:</a:t>
            </a:r>
          </a:p>
          <a:p>
            <a:r>
              <a:rPr lang="en-US" altLang="zh-CN" sz="1600" dirty="0" smtClean="0"/>
              <a:t>  Giraffe(){}</a:t>
            </a:r>
          </a:p>
          <a:p>
            <a:r>
              <a:rPr lang="en-US" altLang="zh-CN" sz="1600" dirty="0" smtClean="0"/>
              <a:t>  void </a:t>
            </a:r>
            <a:r>
              <a:rPr lang="en-US" altLang="zh-CN" sz="1600" dirty="0" err="1" smtClean="0"/>
              <a:t>StretchNeck</a:t>
            </a:r>
            <a:r>
              <a:rPr lang="en-US" altLang="zh-CN" sz="1600" dirty="0" smtClean="0"/>
              <a:t>()</a:t>
            </a:r>
          </a:p>
          <a:p>
            <a:r>
              <a:rPr lang="en-US" altLang="zh-CN" sz="1600" dirty="0" smtClean="0"/>
              <a:t>  { </a:t>
            </a:r>
            <a:r>
              <a:rPr lang="en-US" altLang="zh-CN" sz="1600" dirty="0" err="1" smtClean="0"/>
              <a:t>cout</a:t>
            </a:r>
            <a:r>
              <a:rPr lang="en-US" altLang="zh-CN" sz="1600" dirty="0" smtClean="0"/>
              <a:t> &lt;&lt;"stretch neck.\n"; }</a:t>
            </a:r>
          </a:p>
          <a:p>
            <a:r>
              <a:rPr lang="en-US" altLang="zh-CN" sz="1600" dirty="0" smtClean="0"/>
              <a:t>};</a:t>
            </a:r>
          </a:p>
          <a:p>
            <a:r>
              <a:rPr lang="en-US" altLang="zh-CN" sz="1600" dirty="0" smtClean="0">
                <a:solidFill>
                  <a:srgbClr val="FF0000"/>
                </a:solidFill>
              </a:rPr>
              <a:t>class Cat : public Animal {</a:t>
            </a:r>
          </a:p>
          <a:p>
            <a:r>
              <a:rPr lang="en-US" altLang="zh-CN" sz="1600" dirty="0" smtClean="0"/>
              <a:t>  Cat() {}</a:t>
            </a:r>
          </a:p>
          <a:p>
            <a:r>
              <a:rPr lang="en-US" altLang="zh-CN" sz="1600" dirty="0" smtClean="0"/>
              <a:t>  void </a:t>
            </a:r>
            <a:r>
              <a:rPr lang="en-US" altLang="zh-CN" sz="1600" dirty="0" err="1" smtClean="0"/>
              <a:t>Meaw</a:t>
            </a:r>
            <a:r>
              <a:rPr lang="en-US" altLang="zh-CN" sz="1600" dirty="0" smtClean="0"/>
              <a:t>()</a:t>
            </a:r>
          </a:p>
          <a:p>
            <a:r>
              <a:rPr lang="en-US" altLang="zh-CN" sz="1600" dirty="0" smtClean="0"/>
              <a:t>   { </a:t>
            </a:r>
            <a:r>
              <a:rPr lang="en-US" altLang="zh-CN" sz="1600" dirty="0" err="1" smtClean="0"/>
              <a:t>cout</a:t>
            </a:r>
            <a:r>
              <a:rPr lang="en-US" altLang="zh-CN" sz="1600" dirty="0" smtClean="0"/>
              <a:t> &lt;&lt;“</a:t>
            </a:r>
            <a:r>
              <a:rPr lang="en-US" altLang="zh-CN" sz="1600" dirty="0" err="1" smtClean="0"/>
              <a:t>meaw</a:t>
            </a:r>
            <a:r>
              <a:rPr lang="en-US" altLang="zh-CN" sz="1600" dirty="0" smtClean="0"/>
              <a:t>.\n"; }</a:t>
            </a:r>
            <a:br>
              <a:rPr lang="en-US" altLang="zh-CN" sz="1600" dirty="0" smtClean="0"/>
            </a:br>
            <a:r>
              <a:rPr lang="en-US" altLang="zh-CN" sz="1600" dirty="0" smtClean="0"/>
              <a:t>}</a:t>
            </a:r>
          </a:p>
          <a:p>
            <a:endParaRPr lang="en-US" altLang="zh-CN" sz="1600" dirty="0" smtClean="0"/>
          </a:p>
          <a:p>
            <a:endParaRPr lang="en-US" altLang="zh-CN" sz="1600" dirty="0" smtClean="0"/>
          </a:p>
        </p:txBody>
      </p:sp>
      <p:sp>
        <p:nvSpPr>
          <p:cNvPr id="7" name="矩形 6"/>
          <p:cNvSpPr/>
          <p:nvPr/>
        </p:nvSpPr>
        <p:spPr>
          <a:xfrm>
            <a:off x="5357818" y="2786058"/>
            <a:ext cx="3286148" cy="3046988"/>
          </a:xfrm>
          <a:prstGeom prst="rect">
            <a:avLst/>
          </a:prstGeom>
        </p:spPr>
        <p:txBody>
          <a:bodyPr wrap="square">
            <a:spAutoFit/>
          </a:bodyPr>
          <a:lstStyle/>
          <a:p>
            <a:r>
              <a:rPr lang="en-US" altLang="zh-CN" sz="1600" dirty="0" smtClean="0"/>
              <a:t>void </a:t>
            </a:r>
            <a:r>
              <a:rPr lang="en-US" altLang="zh-CN" sz="1600" dirty="0" err="1" smtClean="0"/>
              <a:t>Func</a:t>
            </a:r>
            <a:r>
              <a:rPr lang="en-US" altLang="zh-CN" sz="1600" dirty="0" smtClean="0"/>
              <a:t>(Animal &amp; an)</a:t>
            </a:r>
          </a:p>
          <a:p>
            <a:r>
              <a:rPr lang="en-US" altLang="zh-CN" sz="1600" dirty="0" smtClean="0"/>
              <a:t>{</a:t>
            </a:r>
          </a:p>
          <a:p>
            <a:r>
              <a:rPr lang="en-US" altLang="zh-CN" sz="1600" dirty="0" smtClean="0"/>
              <a:t>  an.eat();</a:t>
            </a:r>
          </a:p>
          <a:p>
            <a:r>
              <a:rPr lang="en-US" altLang="zh-CN" sz="1600" dirty="0" smtClean="0"/>
              <a:t>}</a:t>
            </a:r>
          </a:p>
          <a:p>
            <a:endParaRPr lang="en-US" altLang="zh-CN" sz="1600" dirty="0" smtClean="0"/>
          </a:p>
          <a:p>
            <a:r>
              <a:rPr lang="en-US" altLang="zh-CN" sz="1600" dirty="0" smtClean="0"/>
              <a:t>void main()</a:t>
            </a:r>
          </a:p>
          <a:p>
            <a:r>
              <a:rPr lang="en-US" altLang="zh-CN" sz="1600" dirty="0" smtClean="0"/>
              <a:t>{</a:t>
            </a:r>
          </a:p>
          <a:p>
            <a:r>
              <a:rPr lang="en-US" altLang="zh-CN" sz="1600" dirty="0" smtClean="0"/>
              <a:t>  Cat </a:t>
            </a:r>
            <a:r>
              <a:rPr lang="en-US" altLang="zh-CN" sz="1600" dirty="0" err="1" smtClean="0"/>
              <a:t>dao</a:t>
            </a:r>
            <a:r>
              <a:rPr lang="en-US" altLang="zh-CN" sz="1600" dirty="0" smtClean="0"/>
              <a:t>;</a:t>
            </a:r>
          </a:p>
          <a:p>
            <a:r>
              <a:rPr lang="en-US" altLang="zh-CN" sz="1600" dirty="0" smtClean="0"/>
              <a:t>  Giraffe </a:t>
            </a:r>
            <a:r>
              <a:rPr lang="en-US" altLang="zh-CN" sz="1600" dirty="0" err="1" smtClean="0"/>
              <a:t>gir</a:t>
            </a:r>
            <a:r>
              <a:rPr lang="en-US" altLang="zh-CN" sz="1600" dirty="0" smtClean="0"/>
              <a:t>;</a:t>
            </a:r>
          </a:p>
          <a:p>
            <a:r>
              <a:rPr lang="en-US" altLang="zh-CN" sz="1600" dirty="0" smtClean="0"/>
              <a:t>  </a:t>
            </a:r>
            <a:r>
              <a:rPr lang="en-US" altLang="zh-CN" sz="1600" dirty="0" err="1" smtClean="0">
                <a:solidFill>
                  <a:srgbClr val="FF0000"/>
                </a:solidFill>
              </a:rPr>
              <a:t>Func</a:t>
            </a:r>
            <a:r>
              <a:rPr lang="en-US" altLang="zh-CN" sz="1600" dirty="0" smtClean="0">
                <a:solidFill>
                  <a:srgbClr val="FF0000"/>
                </a:solidFill>
              </a:rPr>
              <a:t>(</a:t>
            </a:r>
            <a:r>
              <a:rPr lang="en-US" altLang="zh-CN" sz="1600" dirty="0" err="1" smtClean="0">
                <a:solidFill>
                  <a:srgbClr val="FF0000"/>
                </a:solidFill>
              </a:rPr>
              <a:t>dao</a:t>
            </a:r>
            <a:r>
              <a:rPr lang="en-US" altLang="zh-CN" sz="1600" dirty="0" smtClean="0">
                <a:solidFill>
                  <a:srgbClr val="FF0000"/>
                </a:solidFill>
              </a:rPr>
              <a:t>);    //ok</a:t>
            </a:r>
          </a:p>
          <a:p>
            <a:r>
              <a:rPr lang="en-US" altLang="zh-CN" sz="1600" dirty="0" smtClean="0">
                <a:solidFill>
                  <a:srgbClr val="FF0000"/>
                </a:solidFill>
              </a:rPr>
              <a:t>  </a:t>
            </a:r>
            <a:r>
              <a:rPr lang="en-US" altLang="zh-CN" sz="1600" dirty="0" err="1" smtClean="0">
                <a:solidFill>
                  <a:srgbClr val="FF0000"/>
                </a:solidFill>
              </a:rPr>
              <a:t>Func</a:t>
            </a:r>
            <a:r>
              <a:rPr lang="en-US" altLang="zh-CN" sz="1600" dirty="0" smtClean="0">
                <a:solidFill>
                  <a:srgbClr val="FF0000"/>
                </a:solidFill>
              </a:rPr>
              <a:t>(</a:t>
            </a:r>
            <a:r>
              <a:rPr lang="en-US" altLang="zh-CN" sz="1600" dirty="0" err="1" smtClean="0">
                <a:solidFill>
                  <a:srgbClr val="FF0000"/>
                </a:solidFill>
              </a:rPr>
              <a:t>gir</a:t>
            </a:r>
            <a:r>
              <a:rPr lang="en-US" altLang="zh-CN" sz="1600" dirty="0" smtClean="0">
                <a:solidFill>
                  <a:srgbClr val="FF0000"/>
                </a:solidFill>
              </a:rPr>
              <a:t>);    //error</a:t>
            </a:r>
          </a:p>
          <a:p>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0066"/>
          </a:xfrm>
        </p:spPr>
        <p:txBody>
          <a:bodyPr/>
          <a:lstStyle/>
          <a:p>
            <a:pPr>
              <a:lnSpc>
                <a:spcPts val="2880"/>
              </a:lnSpc>
              <a:spcBef>
                <a:spcPts val="0"/>
              </a:spcBef>
            </a:pPr>
            <a:r>
              <a:rPr lang="zh-CN" altLang="en-US" sz="2000" dirty="0" smtClean="0">
                <a:latin typeface="+mn-ea"/>
                <a:cs typeface="Times New Roman" pitchFamily="18" charset="0"/>
              </a:rPr>
              <a:t>在保护继承或私有继承下，要通过派生类对象去调用基类成员，只能通过派生类封装一层函数</a:t>
            </a: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保护继承与私有继承的限制</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sp>
        <p:nvSpPr>
          <p:cNvPr id="6" name="矩形 5"/>
          <p:cNvSpPr/>
          <p:nvPr/>
        </p:nvSpPr>
        <p:spPr>
          <a:xfrm>
            <a:off x="285720" y="1928802"/>
            <a:ext cx="4572000" cy="3785652"/>
          </a:xfrm>
          <a:prstGeom prst="rect">
            <a:avLst/>
          </a:prstGeom>
        </p:spPr>
        <p:txBody>
          <a:bodyPr>
            <a:spAutoFit/>
          </a:bodyPr>
          <a:lstStyle/>
          <a:p>
            <a:r>
              <a:rPr lang="en-US" altLang="zh-CN" sz="1600" dirty="0" smtClean="0"/>
              <a:t>class Animal{</a:t>
            </a:r>
          </a:p>
          <a:p>
            <a:r>
              <a:rPr lang="en-US" altLang="zh-CN" sz="1600" dirty="0" smtClean="0"/>
              <a:t>public:</a:t>
            </a:r>
          </a:p>
          <a:p>
            <a:r>
              <a:rPr lang="en-US" altLang="zh-CN" sz="1600" dirty="0" smtClean="0"/>
              <a:t>  Animal(){}</a:t>
            </a:r>
          </a:p>
          <a:p>
            <a:r>
              <a:rPr lang="en-US" altLang="zh-CN" sz="1600" dirty="0" smtClean="0"/>
              <a:t>  void eat(){ </a:t>
            </a:r>
            <a:r>
              <a:rPr lang="en-US" altLang="zh-CN" sz="1600" dirty="0" err="1" smtClean="0"/>
              <a:t>cout</a:t>
            </a:r>
            <a:r>
              <a:rPr lang="en-US" altLang="zh-CN" sz="1600" dirty="0" smtClean="0"/>
              <a:t> &lt;&lt;"eat.\n"; }</a:t>
            </a:r>
          </a:p>
          <a:p>
            <a:r>
              <a:rPr lang="en-US" altLang="zh-CN" sz="1600" dirty="0" smtClean="0"/>
              <a:t>};</a:t>
            </a:r>
          </a:p>
          <a:p>
            <a:endParaRPr lang="en-US" altLang="zh-CN" sz="1600" dirty="0" smtClean="0"/>
          </a:p>
          <a:p>
            <a:r>
              <a:rPr lang="en-US" altLang="zh-CN" sz="1600" dirty="0" smtClean="0"/>
              <a:t>class Giraffe :private Animal{</a:t>
            </a:r>
          </a:p>
          <a:p>
            <a:r>
              <a:rPr lang="en-US" altLang="zh-CN" sz="1600" dirty="0" smtClean="0"/>
              <a:t>public:</a:t>
            </a:r>
          </a:p>
          <a:p>
            <a:r>
              <a:rPr lang="en-US" altLang="zh-CN" sz="1600" dirty="0" smtClean="0"/>
              <a:t>  Giraffe(){}</a:t>
            </a:r>
          </a:p>
          <a:p>
            <a:r>
              <a:rPr lang="en-US" altLang="zh-CN" sz="1600" dirty="0" smtClean="0"/>
              <a:t>  void </a:t>
            </a:r>
            <a:r>
              <a:rPr lang="en-US" altLang="zh-CN" sz="1600" dirty="0" err="1" smtClean="0"/>
              <a:t>StretchNeck</a:t>
            </a:r>
            <a:r>
              <a:rPr lang="en-US" altLang="zh-CN" sz="1600" dirty="0" smtClean="0"/>
              <a:t>()</a:t>
            </a:r>
          </a:p>
          <a:p>
            <a:r>
              <a:rPr lang="en-US" altLang="zh-CN" sz="1600" dirty="0" smtClean="0"/>
              <a:t>   { </a:t>
            </a:r>
            <a:r>
              <a:rPr lang="en-US" altLang="zh-CN" sz="1600" dirty="0" err="1" smtClean="0"/>
              <a:t>cout</a:t>
            </a:r>
            <a:r>
              <a:rPr lang="en-US" altLang="zh-CN" sz="1600" dirty="0" smtClean="0"/>
              <a:t> &lt;&lt;"stretch neck.\n"; }</a:t>
            </a:r>
          </a:p>
          <a:p>
            <a:r>
              <a:rPr lang="en-US" altLang="zh-CN" sz="1600" dirty="0" smtClean="0"/>
              <a:t>  </a:t>
            </a:r>
            <a:r>
              <a:rPr lang="en-US" altLang="zh-CN" sz="1600" dirty="0" smtClean="0">
                <a:solidFill>
                  <a:srgbClr val="FF0000"/>
                </a:solidFill>
              </a:rPr>
              <a:t>void take()</a:t>
            </a:r>
          </a:p>
          <a:p>
            <a:r>
              <a:rPr lang="en-US" altLang="zh-CN" sz="1600" dirty="0" smtClean="0">
                <a:solidFill>
                  <a:srgbClr val="FF0000"/>
                </a:solidFill>
              </a:rPr>
              <a:t>   { eat(); }      //ok</a:t>
            </a:r>
          </a:p>
          <a:p>
            <a:r>
              <a:rPr lang="en-US" altLang="zh-CN" sz="1600" dirty="0" smtClean="0"/>
              <a:t>};</a:t>
            </a:r>
          </a:p>
          <a:p>
            <a:endParaRPr lang="en-US" altLang="zh-CN" sz="1600" dirty="0" smtClean="0"/>
          </a:p>
        </p:txBody>
      </p:sp>
      <p:sp>
        <p:nvSpPr>
          <p:cNvPr id="7" name="矩形 6"/>
          <p:cNvSpPr/>
          <p:nvPr/>
        </p:nvSpPr>
        <p:spPr>
          <a:xfrm>
            <a:off x="5072066" y="2357430"/>
            <a:ext cx="3357586" cy="2800767"/>
          </a:xfrm>
          <a:prstGeom prst="rect">
            <a:avLst/>
          </a:prstGeom>
        </p:spPr>
        <p:txBody>
          <a:bodyPr wrap="square">
            <a:spAutoFit/>
          </a:bodyPr>
          <a:lstStyle/>
          <a:p>
            <a:r>
              <a:rPr lang="en-US" altLang="zh-CN" sz="1600" dirty="0" smtClean="0"/>
              <a:t>void </a:t>
            </a:r>
            <a:r>
              <a:rPr lang="en-US" altLang="zh-CN" sz="1600" dirty="0" err="1" smtClean="0"/>
              <a:t>Func</a:t>
            </a:r>
            <a:r>
              <a:rPr lang="en-US" altLang="zh-CN" sz="1600" dirty="0" smtClean="0"/>
              <a:t>(Giraffe &amp; an)</a:t>
            </a:r>
          </a:p>
          <a:p>
            <a:r>
              <a:rPr lang="en-US" altLang="zh-CN" sz="1600" dirty="0" smtClean="0"/>
              <a:t>{</a:t>
            </a:r>
          </a:p>
          <a:p>
            <a:r>
              <a:rPr lang="en-US" altLang="zh-CN" sz="1600" dirty="0" smtClean="0"/>
              <a:t>  </a:t>
            </a:r>
            <a:r>
              <a:rPr lang="en-US" altLang="zh-CN" sz="1600" dirty="0" err="1" smtClean="0"/>
              <a:t>an.take</a:t>
            </a:r>
            <a:r>
              <a:rPr lang="en-US" altLang="zh-CN" sz="1600" dirty="0" smtClean="0"/>
              <a:t>();</a:t>
            </a:r>
          </a:p>
          <a:p>
            <a:r>
              <a:rPr lang="en-US" altLang="zh-CN" sz="1600" dirty="0" smtClean="0"/>
              <a:t>}</a:t>
            </a:r>
          </a:p>
          <a:p>
            <a:endParaRPr lang="en-US" altLang="zh-CN" sz="1600" dirty="0" smtClean="0"/>
          </a:p>
          <a:p>
            <a:r>
              <a:rPr lang="en-US" altLang="zh-CN" sz="1600" dirty="0" smtClean="0"/>
              <a:t>void main()</a:t>
            </a:r>
          </a:p>
          <a:p>
            <a:r>
              <a:rPr lang="en-US" altLang="zh-CN" sz="1600" dirty="0" smtClean="0"/>
              <a:t>{</a:t>
            </a:r>
          </a:p>
          <a:p>
            <a:r>
              <a:rPr lang="en-US" altLang="zh-CN" sz="1600" dirty="0" smtClean="0"/>
              <a:t>  Giraffe </a:t>
            </a:r>
            <a:r>
              <a:rPr lang="en-US" altLang="zh-CN" sz="1600" dirty="0" err="1" smtClean="0"/>
              <a:t>gir</a:t>
            </a:r>
            <a:r>
              <a:rPr lang="en-US" altLang="zh-CN" sz="1600" dirty="0" smtClean="0"/>
              <a:t>;</a:t>
            </a:r>
          </a:p>
          <a:p>
            <a:r>
              <a:rPr lang="en-US" altLang="zh-CN" sz="1600" dirty="0" smtClean="0"/>
              <a:t>  </a:t>
            </a:r>
            <a:r>
              <a:rPr lang="en-US" altLang="zh-CN" sz="1600" dirty="0" err="1" smtClean="0"/>
              <a:t>gir.StretchNeck</a:t>
            </a:r>
            <a:r>
              <a:rPr lang="en-US" altLang="zh-CN" sz="1600" dirty="0" smtClean="0"/>
              <a:t>();</a:t>
            </a:r>
          </a:p>
          <a:p>
            <a:r>
              <a:rPr lang="en-US" altLang="zh-CN" sz="1600" dirty="0" smtClean="0"/>
              <a:t>  </a:t>
            </a:r>
            <a:r>
              <a:rPr lang="en-US" altLang="zh-CN" sz="1600" dirty="0" err="1" smtClean="0"/>
              <a:t>Func</a:t>
            </a:r>
            <a:r>
              <a:rPr lang="en-US" altLang="zh-CN" sz="1600" dirty="0" smtClean="0"/>
              <a:t>(</a:t>
            </a:r>
            <a:r>
              <a:rPr lang="en-US" altLang="zh-CN" sz="1600" dirty="0" err="1" smtClean="0"/>
              <a:t>gir</a:t>
            </a:r>
            <a:r>
              <a:rPr lang="en-US" altLang="zh-CN" sz="1600" dirty="0" smtClean="0"/>
              <a:t>);    //ok</a:t>
            </a:r>
          </a:p>
          <a:p>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642918"/>
            <a:ext cx="8858280" cy="857256"/>
          </a:xfrm>
        </p:spPr>
        <p:txBody>
          <a:bodyPr/>
          <a:lstStyle/>
          <a:p>
            <a:r>
              <a:rPr lang="zh-CN" altLang="en-US" sz="1600" dirty="0" smtClean="0"/>
              <a:t>定义一个</a:t>
            </a:r>
            <a:r>
              <a:rPr lang="en-US" altLang="zh-CN" sz="1600" dirty="0" smtClean="0"/>
              <a:t>Animal</a:t>
            </a:r>
            <a:r>
              <a:rPr lang="zh-CN" altLang="en-US" sz="1600" dirty="0" smtClean="0"/>
              <a:t>的基类，</a:t>
            </a:r>
            <a:r>
              <a:rPr lang="en-US" altLang="zh-CN" sz="1600" dirty="0" smtClean="0"/>
              <a:t>Animal</a:t>
            </a:r>
            <a:r>
              <a:rPr lang="zh-CN" altLang="en-US" sz="1600" dirty="0" smtClean="0"/>
              <a:t>类有函数</a:t>
            </a:r>
            <a:r>
              <a:rPr lang="en-US" altLang="zh-CN" sz="1600" dirty="0" smtClean="0"/>
              <a:t>Speak()</a:t>
            </a:r>
            <a:r>
              <a:rPr lang="zh-CN" altLang="en-US" sz="1600" dirty="0" smtClean="0"/>
              <a:t>，并派生老虎、狗、鸭子和猪类，其能发出不同的叫唤声。</a:t>
            </a:r>
            <a:endParaRPr lang="en-US" altLang="zh-CN" sz="1600" dirty="0" smtClean="0"/>
          </a:p>
          <a:p>
            <a:pPr lvl="1"/>
            <a:r>
              <a:rPr lang="zh-CN" altLang="en-US" sz="1400" b="1" dirty="0" smtClean="0">
                <a:solidFill>
                  <a:srgbClr val="FF0000"/>
                </a:solidFill>
              </a:rPr>
              <a:t>程序难点：基类有参构造，派生类也要有参构造，基类指针</a:t>
            </a:r>
            <a:r>
              <a:rPr lang="en-US" altLang="zh-CN" sz="1400" b="1" dirty="0" smtClean="0">
                <a:solidFill>
                  <a:srgbClr val="FF0000"/>
                </a:solidFill>
              </a:rPr>
              <a:t>new</a:t>
            </a:r>
            <a:r>
              <a:rPr lang="zh-CN" altLang="en-US" sz="1400" b="1" dirty="0" smtClean="0">
                <a:solidFill>
                  <a:srgbClr val="FF0000"/>
                </a:solidFill>
              </a:rPr>
              <a:t>方法实现派生类对象初始化</a:t>
            </a:r>
          </a:p>
          <a:p>
            <a:endParaRPr lang="zh-CN" altLang="en-US" sz="16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3078" name="Picture 6"/>
          <p:cNvPicPr>
            <a:picLocks noChangeAspect="1" noChangeArrowheads="1"/>
          </p:cNvPicPr>
          <p:nvPr/>
        </p:nvPicPr>
        <p:blipFill>
          <a:blip r:embed="rId2"/>
          <a:srcRect/>
          <a:stretch>
            <a:fillRect/>
          </a:stretch>
        </p:blipFill>
        <p:spPr bwMode="auto">
          <a:xfrm>
            <a:off x="0" y="1714488"/>
            <a:ext cx="4640233" cy="5143512"/>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a:srcRect/>
          <a:stretch>
            <a:fillRect/>
          </a:stretch>
        </p:blipFill>
        <p:spPr bwMode="auto">
          <a:xfrm>
            <a:off x="5429224" y="2322279"/>
            <a:ext cx="3714776" cy="4535721"/>
          </a:xfrm>
          <a:prstGeom prst="rect">
            <a:avLst/>
          </a:prstGeom>
          <a:noFill/>
          <a:ln w="9525">
            <a:noFill/>
            <a:miter lim="800000"/>
            <a:headEnd/>
            <a:tailEnd/>
          </a:ln>
          <a:effectLst/>
        </p:spPr>
      </p:pic>
      <p:cxnSp>
        <p:nvCxnSpPr>
          <p:cNvPr id="7" name="直接连接符 6"/>
          <p:cNvCxnSpPr/>
          <p:nvPr/>
        </p:nvCxnSpPr>
        <p:spPr>
          <a:xfrm>
            <a:off x="0" y="3500438"/>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72132" y="3992037"/>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5810250" y="3105150"/>
            <a:ext cx="3333750" cy="3752850"/>
          </a:xfrm>
          <a:prstGeom prst="rect">
            <a:avLst/>
          </a:prstGeom>
          <a:noFill/>
          <a:ln w="9525">
            <a:noFill/>
            <a:miter lim="800000"/>
            <a:headEnd/>
            <a:tailEnd/>
          </a:ln>
          <a:effectLst/>
        </p:spPr>
      </p:pic>
      <p:sp>
        <p:nvSpPr>
          <p:cNvPr id="2" name="内容占位符 1"/>
          <p:cNvSpPr>
            <a:spLocks noGrp="1"/>
          </p:cNvSpPr>
          <p:nvPr>
            <p:ph idx="1"/>
          </p:nvPr>
        </p:nvSpPr>
        <p:spPr>
          <a:xfrm>
            <a:off x="0" y="714356"/>
            <a:ext cx="8858280" cy="857256"/>
          </a:xfrm>
        </p:spPr>
        <p:txBody>
          <a:bodyPr/>
          <a:lstStyle/>
          <a:p>
            <a:r>
              <a:rPr lang="zh-CN" altLang="en-US" sz="1600" dirty="0" smtClean="0"/>
              <a:t>基本支票账户</a:t>
            </a:r>
            <a:r>
              <a:rPr lang="en-US" altLang="zh-CN" sz="1600" dirty="0" err="1" smtClean="0"/>
              <a:t>BaseAccount</a:t>
            </a:r>
            <a:r>
              <a:rPr lang="zh-CN" altLang="en-US" sz="1600" dirty="0" smtClean="0"/>
              <a:t>，具有透支特性的</a:t>
            </a:r>
            <a:r>
              <a:rPr lang="en-US" altLang="zh-CN" sz="1600" dirty="0" err="1" smtClean="0"/>
              <a:t>BasePlus</a:t>
            </a:r>
            <a:r>
              <a:rPr lang="zh-CN" altLang="en-US" sz="1600" dirty="0" smtClean="0"/>
              <a:t>支票账户。基本账户取款不能透支。透支账户新增透支上限</a:t>
            </a:r>
            <a:r>
              <a:rPr lang="en-US" altLang="zh-CN" sz="1600" dirty="0" smtClean="0"/>
              <a:t>(limit</a:t>
            </a:r>
            <a:r>
              <a:rPr lang="zh-CN" altLang="en-US" sz="1600" dirty="0" smtClean="0"/>
              <a:t>：默认为</a:t>
            </a:r>
            <a:r>
              <a:rPr lang="en-US" altLang="zh-CN" sz="1600" dirty="0" smtClean="0"/>
              <a:t>5000)</a:t>
            </a:r>
            <a:r>
              <a:rPr lang="zh-CN" altLang="en-US" sz="1600" dirty="0" smtClean="0"/>
              <a:t>，透支总额；重定义取款和输出。基本户以</a:t>
            </a:r>
            <a:r>
              <a:rPr lang="en-US" altLang="zh-CN" sz="1600" dirty="0" smtClean="0"/>
              <a:t>BA</a:t>
            </a:r>
            <a:r>
              <a:rPr lang="zh-CN" altLang="en-US" sz="1600" dirty="0" smtClean="0"/>
              <a:t>开头，透支户以</a:t>
            </a:r>
            <a:r>
              <a:rPr lang="en-US" altLang="zh-CN" sz="1600" dirty="0" smtClean="0"/>
              <a:t>BP</a:t>
            </a:r>
            <a:r>
              <a:rPr lang="zh-CN" altLang="en-US" sz="1600" dirty="0" smtClean="0"/>
              <a:t>开头</a:t>
            </a:r>
          </a:p>
          <a:p>
            <a:pPr lvl="1"/>
            <a:r>
              <a:rPr lang="zh-CN" altLang="en-US" sz="1400" b="1" dirty="0" smtClean="0">
                <a:solidFill>
                  <a:srgbClr val="FF0000"/>
                </a:solidFill>
              </a:rPr>
              <a:t>程序难点：根据输入要求识别基类指针指向基类对象还是派生类对象，用</a:t>
            </a:r>
            <a:r>
              <a:rPr lang="en-US" altLang="zh-CN" sz="1400" b="1" dirty="0" smtClean="0">
                <a:solidFill>
                  <a:srgbClr val="FF0000"/>
                </a:solidFill>
              </a:rPr>
              <a:t>new</a:t>
            </a:r>
            <a:r>
              <a:rPr lang="zh-CN" altLang="en-US" sz="1400" b="1" dirty="0" smtClean="0">
                <a:solidFill>
                  <a:srgbClr val="FF0000"/>
                </a:solidFill>
              </a:rPr>
              <a:t>实现初始化</a:t>
            </a:r>
            <a:endParaRPr lang="zh-CN" altLang="en-US" sz="1800" b="1" dirty="0" smtClean="0">
              <a:solidFill>
                <a:srgbClr val="FF0000"/>
              </a:solidFill>
            </a:endParaRPr>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2053" name="Picture 5"/>
          <p:cNvPicPr>
            <a:picLocks noChangeAspect="1" noChangeArrowheads="1"/>
          </p:cNvPicPr>
          <p:nvPr/>
        </p:nvPicPr>
        <p:blipFill>
          <a:blip r:embed="rId3"/>
          <a:srcRect/>
          <a:stretch>
            <a:fillRect/>
          </a:stretch>
        </p:blipFill>
        <p:spPr bwMode="auto">
          <a:xfrm>
            <a:off x="0" y="2543175"/>
            <a:ext cx="4257675" cy="43148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2714612" y="1785926"/>
            <a:ext cx="2790825" cy="1695450"/>
          </a:xfrm>
          <a:prstGeom prst="rect">
            <a:avLst/>
          </a:prstGeom>
          <a:noFill/>
          <a:ln w="9525">
            <a:noFill/>
            <a:miter lim="800000"/>
            <a:headEnd/>
            <a:tailEnd/>
          </a:ln>
          <a:effectLst/>
        </p:spPr>
      </p:pic>
      <p:cxnSp>
        <p:nvCxnSpPr>
          <p:cNvPr id="8" name="直接连接符 7"/>
          <p:cNvCxnSpPr/>
          <p:nvPr/>
        </p:nvCxnSpPr>
        <p:spPr>
          <a:xfrm>
            <a:off x="0" y="6500834"/>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57950" y="4055008"/>
            <a:ext cx="2786050" cy="76041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928670"/>
            <a:ext cx="8429684" cy="428628"/>
          </a:xfrm>
        </p:spPr>
        <p:txBody>
          <a:bodyPr/>
          <a:lstStyle/>
          <a:p>
            <a:pPr>
              <a:lnSpc>
                <a:spcPts val="2880"/>
              </a:lnSpc>
              <a:spcBef>
                <a:spcPts val="0"/>
              </a:spcBef>
            </a:pPr>
            <a:r>
              <a:rPr lang="zh-CN" altLang="en-US" sz="2000" dirty="0" smtClean="0">
                <a:latin typeface="+mn-ea"/>
                <a:cs typeface="Times New Roman" pitchFamily="18" charset="0"/>
              </a:rPr>
              <a:t>类的冗余，在实际应用中往往业务的划分造成类的冗余，例子课本</a:t>
            </a:r>
            <a:r>
              <a:rPr lang="en-US" altLang="zh-CN" sz="2000" dirty="0" smtClean="0">
                <a:latin typeface="+mn-ea"/>
                <a:cs typeface="Times New Roman" pitchFamily="18" charset="0"/>
              </a:rPr>
              <a:t>P364</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28596" y="1614508"/>
            <a:ext cx="3333750" cy="47434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72132" y="1643050"/>
            <a:ext cx="3362325" cy="5200650"/>
          </a:xfrm>
          <a:prstGeom prst="rect">
            <a:avLst/>
          </a:prstGeom>
          <a:noFill/>
          <a:ln w="9525">
            <a:noFill/>
            <a:miter lim="800000"/>
            <a:headEnd/>
            <a:tailEnd/>
          </a:ln>
          <a:effectLst/>
        </p:spPr>
      </p:pic>
      <p:sp>
        <p:nvSpPr>
          <p:cNvPr id="8" name="矩形 7"/>
          <p:cNvSpPr/>
          <p:nvPr/>
        </p:nvSpPr>
        <p:spPr>
          <a:xfrm>
            <a:off x="3286116" y="1571612"/>
            <a:ext cx="2143140" cy="1530227"/>
          </a:xfrm>
          <a:prstGeom prst="rect">
            <a:avLst/>
          </a:prstGeom>
        </p:spPr>
        <p:txBody>
          <a:bodyPr wrap="square">
            <a:spAutoFit/>
          </a:bodyPr>
          <a:lstStyle/>
          <a:p>
            <a:pPr>
              <a:lnSpc>
                <a:spcPts val="2880"/>
              </a:lnSpc>
              <a:spcBef>
                <a:spcPts val="0"/>
              </a:spcBef>
            </a:pPr>
            <a:r>
              <a:rPr lang="zh-CN" altLang="en-US" sz="2000" b="1" dirty="0" smtClean="0">
                <a:solidFill>
                  <a:srgbClr val="FF0000"/>
                </a:solidFill>
                <a:latin typeface="+mn-ea"/>
                <a:cs typeface="Times New Roman" pitchFamily="18" charset="0"/>
              </a:rPr>
              <a:t>储蓄账户和结算账户两种类型，在程序中以链表方式进行管理</a:t>
            </a:r>
            <a:endParaRPr lang="zh-CN" altLang="en-US" b="1" dirty="0" smtClean="0">
              <a:solidFill>
                <a:srgbClr val="FF0000"/>
              </a:solidFill>
              <a:latin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928670"/>
            <a:ext cx="8429684" cy="1143008"/>
          </a:xfrm>
        </p:spPr>
        <p:txBody>
          <a:bodyPr/>
          <a:lstStyle/>
          <a:p>
            <a:pPr>
              <a:lnSpc>
                <a:spcPts val="2880"/>
              </a:lnSpc>
              <a:spcBef>
                <a:spcPts val="0"/>
              </a:spcBef>
            </a:pPr>
            <a:r>
              <a:rPr lang="zh-CN" altLang="en-US" sz="2000" dirty="0" smtClean="0">
                <a:latin typeface="+mn-ea"/>
                <a:cs typeface="Times New Roman" pitchFamily="18" charset="0"/>
              </a:rPr>
              <a:t>为了克服类的冗余，采用继承方式，用</a:t>
            </a:r>
            <a:r>
              <a:rPr lang="en-US" altLang="zh-CN" sz="2000" dirty="0" smtClean="0">
                <a:latin typeface="+mn-ea"/>
                <a:cs typeface="Times New Roman" pitchFamily="18" charset="0"/>
              </a:rPr>
              <a:t>Checking</a:t>
            </a:r>
            <a:r>
              <a:rPr lang="zh-CN" altLang="en-US" sz="2000" dirty="0" smtClean="0">
                <a:latin typeface="+mn-ea"/>
                <a:cs typeface="Times New Roman" pitchFamily="18" charset="0"/>
              </a:rPr>
              <a:t>类去继承</a:t>
            </a:r>
            <a:r>
              <a:rPr lang="en-US" altLang="zh-CN" sz="2000" dirty="0" smtClean="0">
                <a:latin typeface="+mn-ea"/>
                <a:cs typeface="Times New Roman" pitchFamily="18" charset="0"/>
              </a:rPr>
              <a:t>Savings</a:t>
            </a:r>
            <a:r>
              <a:rPr lang="zh-CN" altLang="en-US" sz="2000" dirty="0" smtClean="0">
                <a:latin typeface="+mn-ea"/>
                <a:cs typeface="Times New Roman" pitchFamily="18" charset="0"/>
              </a:rPr>
              <a:t>类</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课本</a:t>
            </a:r>
            <a:r>
              <a:rPr lang="en-US" altLang="zh-CN" sz="2000" dirty="0" smtClean="0">
                <a:latin typeface="+mn-ea"/>
                <a:cs typeface="Times New Roman" pitchFamily="18" charset="0"/>
              </a:rPr>
              <a:t>P369-370</a:t>
            </a: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但从业务逻辑上，暗示结算账户是储蓄账户的一种特例，这在实际业务中是不通的</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储蓄账户的改动将会影响结算账户的运作，为将来维护代码很大麻烦</a:t>
            </a:r>
            <a:endParaRPr lang="en-US" altLang="zh-CN" sz="20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28596" y="1928802"/>
            <a:ext cx="3533775" cy="21145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643438" y="1928802"/>
            <a:ext cx="3409950"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71546"/>
            <a:ext cx="8429684" cy="1571636"/>
          </a:xfrm>
        </p:spPr>
        <p:txBody>
          <a:bodyPr/>
          <a:lstStyle/>
          <a:p>
            <a:pPr>
              <a:lnSpc>
                <a:spcPts val="2880"/>
              </a:lnSpc>
              <a:spcBef>
                <a:spcPts val="0"/>
              </a:spcBef>
            </a:pPr>
            <a:r>
              <a:rPr lang="zh-CN" altLang="en-US" sz="2000" dirty="0" smtClean="0">
                <a:latin typeface="+mn-ea"/>
                <a:cs typeface="Times New Roman" pitchFamily="18" charset="0"/>
              </a:rPr>
              <a:t>为了保证在业务设计上正确，做类的分解</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一个账户类，包含基本属性、链表处理、日常操作</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账户类再派生出储蓄账户类和结算账户类，重定义取款操作</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课本</a:t>
            </a:r>
            <a:r>
              <a:rPr lang="en-US" altLang="zh-CN" sz="1600" dirty="0" smtClean="0">
                <a:latin typeface="+mn-ea"/>
                <a:cs typeface="Times New Roman" pitchFamily="18" charset="0"/>
              </a:rPr>
              <a:t>P371</a:t>
            </a:r>
            <a:endParaRPr lang="zh-CN" altLang="en-US"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571736" y="2571744"/>
            <a:ext cx="3467100" cy="2133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857752" y="5000636"/>
            <a:ext cx="3409950" cy="1438275"/>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428596" y="4929198"/>
            <a:ext cx="344805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429684" cy="1571636"/>
          </a:xfrm>
        </p:spPr>
        <p:txBody>
          <a:bodyPr/>
          <a:lstStyle/>
          <a:p>
            <a:pPr>
              <a:lnSpc>
                <a:spcPts val="2880"/>
              </a:lnSpc>
              <a:spcBef>
                <a:spcPts val="0"/>
              </a:spcBef>
            </a:pPr>
            <a:r>
              <a:rPr lang="zh-CN" altLang="en-US" sz="1800" dirty="0" smtClean="0">
                <a:latin typeface="+mn-ea"/>
                <a:cs typeface="Times New Roman" pitchFamily="18" charset="0"/>
              </a:rPr>
              <a:t>通过类的分解，把类的共有特征提取出来，使得冗余的两个类不会相互影响。因此，冗余类的相互继承，不如提炼一个共有类更好，因此</a:t>
            </a:r>
            <a:r>
              <a:rPr lang="en-US" altLang="zh-CN" sz="1800" dirty="0" smtClean="0">
                <a:latin typeface="+mn-ea"/>
                <a:cs typeface="Times New Roman" pitchFamily="18" charset="0"/>
              </a:rPr>
              <a:t>C++</a:t>
            </a:r>
            <a:r>
              <a:rPr lang="zh-CN" altLang="en-US" sz="1800" dirty="0" smtClean="0">
                <a:latin typeface="+mn-ea"/>
                <a:cs typeface="Times New Roman" pitchFamily="18" charset="0"/>
              </a:rPr>
              <a:t>提出了抽象类的概念</a:t>
            </a:r>
            <a:endParaRPr lang="en-US" altLang="zh-CN" sz="1800" dirty="0" smtClean="0">
              <a:latin typeface="+mn-ea"/>
              <a:cs typeface="Times New Roman" pitchFamily="18" charset="0"/>
            </a:endParaRPr>
          </a:p>
          <a:p>
            <a:pPr>
              <a:lnSpc>
                <a:spcPts val="2880"/>
              </a:lnSpc>
              <a:spcBef>
                <a:spcPts val="0"/>
              </a:spcBef>
            </a:pPr>
            <a:r>
              <a:rPr lang="zh-CN" altLang="en-US" sz="1800" dirty="0" smtClean="0">
                <a:solidFill>
                  <a:srgbClr val="FF0000"/>
                </a:solidFill>
                <a:latin typeface="+mn-ea"/>
                <a:cs typeface="Times New Roman" pitchFamily="18" charset="0"/>
              </a:rPr>
              <a:t>设计的合理性远比编程的巧妙性要有效的多</a:t>
            </a:r>
            <a:endParaRPr lang="en-US" altLang="zh-CN" sz="1800" dirty="0" smtClean="0">
              <a:solidFill>
                <a:srgbClr val="FF0000"/>
              </a:solidFill>
              <a:latin typeface="+mn-ea"/>
              <a:cs typeface="Times New Roman" pitchFamily="18" charset="0"/>
            </a:endParaRPr>
          </a:p>
          <a:p>
            <a:pPr>
              <a:lnSpc>
                <a:spcPts val="2880"/>
              </a:lnSpc>
              <a:spcBef>
                <a:spcPts val="0"/>
              </a:spcBef>
            </a:pPr>
            <a:r>
              <a:rPr lang="zh-CN" altLang="en-US" sz="1800" dirty="0" smtClean="0">
                <a:latin typeface="+mn-ea"/>
                <a:cs typeface="Times New Roman" pitchFamily="18" charset="0"/>
              </a:rPr>
              <a:t>在另外一种情形中，基类本身生成对象是不合情理的，因此提出了抽象类的需求。</a:t>
            </a:r>
            <a:endParaRPr lang="en-US" altLang="zh-CN" sz="18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例如，动物作为一个基类可以派生出老虎、孔雀等子类，但动物本身生成对象明显不合常理。</a:t>
            </a:r>
            <a:endParaRPr lang="en-US" altLang="zh-CN" sz="1600" dirty="0" smtClean="0">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基类更多是生成对象指针</a:t>
            </a:r>
            <a:endParaRPr lang="en-US" altLang="zh-CN" sz="1600" b="1" dirty="0" smtClean="0">
              <a:solidFill>
                <a:srgbClr val="FF0000"/>
              </a:solidFill>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抽象类与纯虚函数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4349</TotalTime>
  <Words>3331</Words>
  <Application>Microsoft Office PowerPoint</Application>
  <PresentationFormat>全屏显示(4:3)</PresentationFormat>
  <Paragraphs>530</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聚合</vt:lpstr>
      <vt:lpstr>面向对象程序设计</vt:lpstr>
      <vt:lpstr>上节复习</vt:lpstr>
      <vt:lpstr>程序讲解</vt:lpstr>
      <vt:lpstr>程序讲解</vt:lpstr>
      <vt:lpstr>程序讲解</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3.抽象类与纯虚函数</vt:lpstr>
      <vt:lpstr>3.继承的访问控制（自学）</vt:lpstr>
      <vt:lpstr>3.继承的访问控制</vt:lpstr>
      <vt:lpstr>3.继承的访问控制</vt:lpstr>
      <vt:lpstr>3.继承的访问控制</vt:lpstr>
      <vt:lpstr>3.继承的访问控制</vt:lpstr>
      <vt:lpstr>3.继承的访问控制</vt:lpstr>
      <vt:lpstr>3.继承的访问控制</vt:lpstr>
      <vt:lpstr>3.继承的访问控制</vt:lpstr>
      <vt:lpstr>3.继承的访问控制</vt:lpstr>
      <vt:lpstr>3.继承的访问控制</vt:lpstr>
      <vt:lpstr>3.继承的访问控制</vt:lpstr>
      <vt:lpstr>3.继承的访问控制</vt:lpstr>
      <vt:lpstr>4.保护继承与私有继承的限制（自学）</vt:lpstr>
      <vt:lpstr>4.保护继承与私有继承的限制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605</cp:revision>
  <dcterms:created xsi:type="dcterms:W3CDTF">2015-01-19T08:02:15Z</dcterms:created>
  <dcterms:modified xsi:type="dcterms:W3CDTF">2018-05-15T13:21:01Z</dcterms:modified>
</cp:coreProperties>
</file>