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theme/themeOverride4.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6"/>
  </p:notesMasterIdLst>
  <p:handoutMasterIdLst>
    <p:handoutMasterId r:id="rId37"/>
  </p:handoutMasterIdLst>
  <p:sldIdLst>
    <p:sldId id="845" r:id="rId2"/>
    <p:sldId id="847" r:id="rId3"/>
    <p:sldId id="848" r:id="rId4"/>
    <p:sldId id="849" r:id="rId5"/>
    <p:sldId id="850" r:id="rId6"/>
    <p:sldId id="846" r:id="rId7"/>
    <p:sldId id="333" r:id="rId8"/>
    <p:sldId id="776" r:id="rId9"/>
    <p:sldId id="837" r:id="rId10"/>
    <p:sldId id="808" r:id="rId11"/>
    <p:sldId id="809" r:id="rId12"/>
    <p:sldId id="810" r:id="rId13"/>
    <p:sldId id="811" r:id="rId14"/>
    <p:sldId id="813" r:id="rId15"/>
    <p:sldId id="814" r:id="rId16"/>
    <p:sldId id="843" r:id="rId17"/>
    <p:sldId id="844" r:id="rId18"/>
    <p:sldId id="842" r:id="rId19"/>
    <p:sldId id="817" r:id="rId20"/>
    <p:sldId id="816" r:id="rId21"/>
    <p:sldId id="820" r:id="rId22"/>
    <p:sldId id="841" r:id="rId23"/>
    <p:sldId id="823" r:id="rId24"/>
    <p:sldId id="826" r:id="rId25"/>
    <p:sldId id="824" r:id="rId26"/>
    <p:sldId id="827" r:id="rId27"/>
    <p:sldId id="828" r:id="rId28"/>
    <p:sldId id="829" r:id="rId29"/>
    <p:sldId id="830" r:id="rId30"/>
    <p:sldId id="831" r:id="rId31"/>
    <p:sldId id="851" r:id="rId32"/>
    <p:sldId id="852" r:id="rId33"/>
    <p:sldId id="853" r:id="rId34"/>
    <p:sldId id="854"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Lucida Sans Unicode" pitchFamily="34" charset="0"/>
        <a:ea typeface="宋体" pitchFamily="2" charset="-122"/>
        <a:cs typeface="+mn-cs"/>
      </a:defRPr>
    </a:lvl1pPr>
    <a:lvl2pPr marL="457200" algn="l" rtl="0" fontAlgn="base">
      <a:spcBef>
        <a:spcPct val="0"/>
      </a:spcBef>
      <a:spcAft>
        <a:spcPct val="0"/>
      </a:spcAft>
      <a:defRPr kern="1200">
        <a:solidFill>
          <a:schemeClr val="tx1"/>
        </a:solidFill>
        <a:latin typeface="Lucida Sans Unicode" pitchFamily="34" charset="0"/>
        <a:ea typeface="宋体" pitchFamily="2" charset="-122"/>
        <a:cs typeface="+mn-cs"/>
      </a:defRPr>
    </a:lvl2pPr>
    <a:lvl3pPr marL="914400" algn="l" rtl="0" fontAlgn="base">
      <a:spcBef>
        <a:spcPct val="0"/>
      </a:spcBef>
      <a:spcAft>
        <a:spcPct val="0"/>
      </a:spcAft>
      <a:defRPr kern="1200">
        <a:solidFill>
          <a:schemeClr val="tx1"/>
        </a:solidFill>
        <a:latin typeface="Lucida Sans Unicode" pitchFamily="34" charset="0"/>
        <a:ea typeface="宋体" pitchFamily="2" charset="-122"/>
        <a:cs typeface="+mn-cs"/>
      </a:defRPr>
    </a:lvl3pPr>
    <a:lvl4pPr marL="1371600" algn="l" rtl="0" fontAlgn="base">
      <a:spcBef>
        <a:spcPct val="0"/>
      </a:spcBef>
      <a:spcAft>
        <a:spcPct val="0"/>
      </a:spcAft>
      <a:defRPr kern="1200">
        <a:solidFill>
          <a:schemeClr val="tx1"/>
        </a:solidFill>
        <a:latin typeface="Lucida Sans Unicode" pitchFamily="34" charset="0"/>
        <a:ea typeface="宋体" pitchFamily="2" charset="-122"/>
        <a:cs typeface="+mn-cs"/>
      </a:defRPr>
    </a:lvl4pPr>
    <a:lvl5pPr marL="1828800" algn="l" rtl="0" fontAlgn="base">
      <a:spcBef>
        <a:spcPct val="0"/>
      </a:spcBef>
      <a:spcAft>
        <a:spcPct val="0"/>
      </a:spcAft>
      <a:defRPr kern="1200">
        <a:solidFill>
          <a:schemeClr val="tx1"/>
        </a:solidFill>
        <a:latin typeface="Lucida Sans Unicode" pitchFamily="34" charset="0"/>
        <a:ea typeface="宋体" pitchFamily="2" charset="-122"/>
        <a:cs typeface="+mn-cs"/>
      </a:defRPr>
    </a:lvl5pPr>
    <a:lvl6pPr marL="2286000" algn="l" defTabSz="914400" rtl="0" eaLnBrk="1" latinLnBrk="0" hangingPunct="1">
      <a:defRPr kern="1200">
        <a:solidFill>
          <a:schemeClr val="tx1"/>
        </a:solidFill>
        <a:latin typeface="Lucida Sans Unicode" pitchFamily="34" charset="0"/>
        <a:ea typeface="宋体" pitchFamily="2" charset="-122"/>
        <a:cs typeface="+mn-cs"/>
      </a:defRPr>
    </a:lvl6pPr>
    <a:lvl7pPr marL="2743200" algn="l" defTabSz="914400" rtl="0" eaLnBrk="1" latinLnBrk="0" hangingPunct="1">
      <a:defRPr kern="1200">
        <a:solidFill>
          <a:schemeClr val="tx1"/>
        </a:solidFill>
        <a:latin typeface="Lucida Sans Unicode" pitchFamily="34" charset="0"/>
        <a:ea typeface="宋体" pitchFamily="2" charset="-122"/>
        <a:cs typeface="+mn-cs"/>
      </a:defRPr>
    </a:lvl7pPr>
    <a:lvl8pPr marL="3200400" algn="l" defTabSz="914400" rtl="0" eaLnBrk="1" latinLnBrk="0" hangingPunct="1">
      <a:defRPr kern="1200">
        <a:solidFill>
          <a:schemeClr val="tx1"/>
        </a:solidFill>
        <a:latin typeface="Lucida Sans Unicode" pitchFamily="34" charset="0"/>
        <a:ea typeface="宋体" pitchFamily="2" charset="-122"/>
        <a:cs typeface="+mn-cs"/>
      </a:defRPr>
    </a:lvl8pPr>
    <a:lvl9pPr marL="3657600" algn="l" defTabSz="914400" rtl="0" eaLnBrk="1" latinLnBrk="0" hangingPunct="1">
      <a:defRPr kern="1200">
        <a:solidFill>
          <a:schemeClr val="tx1"/>
        </a:solidFill>
        <a:latin typeface="Lucida Sans Unicode"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71" autoAdjust="0"/>
    <p:restoredTop sz="94565" autoAdjust="0"/>
  </p:normalViewPr>
  <p:slideViewPr>
    <p:cSldViewPr>
      <p:cViewPr>
        <p:scale>
          <a:sx n="80" d="100"/>
          <a:sy n="80" d="100"/>
        </p:scale>
        <p:origin x="-1541"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940B6B-78AE-4017-B7E7-CC67B38BADDC}" type="datetimeFigureOut">
              <a:rPr lang="zh-CN" altLang="en-US" smtClean="0"/>
              <a:pPr/>
              <a:t>2018/5/20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79072E-8C30-4346-B477-D812B115D3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CF08B-64EE-48BE-B0BA-D219D27F4B30}" type="datetimeFigureOut">
              <a:rPr lang="zh-CN" altLang="en-US" smtClean="0"/>
              <a:pPr/>
              <a:t>2018/5/20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BEB867-7509-4723-9538-9D475DF7F60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7" name="任意多边形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8" name="任意多边形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smtClean="0">
                <a:solidFill>
                  <a:srgbClr val="FFFFFF"/>
                </a:solidFill>
              </a:defRPr>
            </a:lvl1pPr>
            <a:extLst/>
          </a:lstStyle>
          <a:p>
            <a:pPr>
              <a:defRPr/>
            </a:pPr>
            <a:fld id="{3802FB08-2637-4CF6-AD74-C07441CFA7C0}" type="datetimeFigureOut">
              <a:rPr lang="zh-CN" altLang="en-US"/>
              <a:pPr>
                <a:defRPr/>
              </a:pPr>
              <a:t>2018/5/20</a:t>
            </a:fld>
            <a:endParaRPr lang="zh-CN" altLang="en-US"/>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zh-CN" altLang="en-US"/>
          </a:p>
        </p:txBody>
      </p:sp>
      <p:sp>
        <p:nvSpPr>
          <p:cNvPr id="13" name="灯片编号占位符 26"/>
          <p:cNvSpPr>
            <a:spLocks noGrp="1"/>
          </p:cNvSpPr>
          <p:nvPr>
            <p:ph type="sldNum" sz="quarter" idx="12"/>
          </p:nvPr>
        </p:nvSpPr>
        <p:spPr/>
        <p:txBody>
          <a:bodyPr/>
          <a:lstStyle>
            <a:lvl1pPr>
              <a:defRPr smtClean="0">
                <a:solidFill>
                  <a:srgbClr val="FFFFFF"/>
                </a:solidFill>
              </a:defRPr>
            </a:lvl1pPr>
            <a:extLst/>
          </a:lstStyle>
          <a:p>
            <a:pPr>
              <a:defRPr/>
            </a:pPr>
            <a:fld id="{370B242F-C22E-4D80-AB00-A977E93DF3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17B28E2B-3710-4EF4-AD09-B19F395B998A}" type="datetimeFigureOut">
              <a:rPr lang="zh-CN" altLang="en-US"/>
              <a:pPr>
                <a:defRPr/>
              </a:pPr>
              <a:t>2018/5/20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7443D130-6308-4B60-BBB9-EB1083D2925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fld id="{46C81D58-4F79-4953-AF5F-6691901059F3}" type="datetimeFigureOut">
              <a:rPr lang="zh-CN" altLang="en-US"/>
              <a:pPr>
                <a:defRPr/>
              </a:pPr>
              <a:t>2018/5/20</a:t>
            </a:fld>
            <a:endParaRPr lang="zh-CN" altLang="en-US"/>
          </a:p>
        </p:txBody>
      </p:sp>
      <p:sp>
        <p:nvSpPr>
          <p:cNvPr id="5" name="页脚占位符 21"/>
          <p:cNvSpPr>
            <a:spLocks noGrp="1"/>
          </p:cNvSpPr>
          <p:nvPr>
            <p:ph type="ftr" sz="quarter" idx="11"/>
          </p:nvPr>
        </p:nvSpPr>
        <p:spPr/>
        <p:txBody>
          <a:bodyPr/>
          <a:lstStyle>
            <a:lvl1pPr>
              <a:defRPr/>
            </a:lvl1pPr>
          </a:lstStyle>
          <a:p>
            <a:pPr>
              <a:defRPr/>
            </a:pPr>
            <a:endParaRPr lang="zh-CN" altLang="en-US"/>
          </a:p>
        </p:txBody>
      </p:sp>
      <p:sp>
        <p:nvSpPr>
          <p:cNvPr id="6" name="灯片编号占位符 17"/>
          <p:cNvSpPr>
            <a:spLocks noGrp="1"/>
          </p:cNvSpPr>
          <p:nvPr>
            <p:ph type="sldNum" sz="quarter" idx="12"/>
          </p:nvPr>
        </p:nvSpPr>
        <p:spPr/>
        <p:txBody>
          <a:bodyPr/>
          <a:lstStyle>
            <a:lvl1pPr>
              <a:defRPr/>
            </a:lvl1pPr>
          </a:lstStyle>
          <a:p>
            <a:pPr>
              <a:defRPr/>
            </a:pPr>
            <a:fld id="{E6F1D1BB-5AC8-407A-8769-279EE344124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5" name="页脚占位符 21"/>
          <p:cNvSpPr>
            <a:spLocks noGrp="1"/>
          </p:cNvSpPr>
          <p:nvPr>
            <p:ph type="ftr" sz="quarter" idx="11"/>
          </p:nvPr>
        </p:nvSpPr>
        <p:spPr>
          <a:xfrm>
            <a:off x="6643702" y="6357958"/>
            <a:ext cx="2351087" cy="365125"/>
          </a:xfrm>
        </p:spPr>
        <p:txBody>
          <a:bodyPr/>
          <a:lstStyle>
            <a:lvl1pPr>
              <a:defRPr/>
            </a:lvl1pPr>
          </a:lstStyle>
          <a:p>
            <a:pPr>
              <a:defRPr/>
            </a:pPr>
            <a:fld id="{AD7BC6A2-D5BD-40D0-957C-A2CF55A98CE9}" type="slidenum">
              <a:rPr lang="zh-CN" altLang="en-US" smtClean="0"/>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E74A2116-F5B9-497E-AA07-F410CB2728DA}" type="datetimeFigureOut">
              <a:rPr lang="zh-CN" altLang="en-US"/>
              <a:pPr>
                <a:defRPr/>
              </a:pPr>
              <a:t>2018/5/20</a:t>
            </a:fld>
            <a:endParaRPr lang="zh-CN" altLang="en-US"/>
          </a:p>
        </p:txBody>
      </p:sp>
      <p:sp>
        <p:nvSpPr>
          <p:cNvPr id="7" name="页脚占位符 4"/>
          <p:cNvSpPr>
            <a:spLocks noGrp="1"/>
          </p:cNvSpPr>
          <p:nvPr>
            <p:ph type="ftr" sz="quarter" idx="11"/>
          </p:nvPr>
        </p:nvSpPr>
        <p:spPr/>
        <p:txBody>
          <a:bodyPr/>
          <a:lstStyle>
            <a:lvl1pPr>
              <a:defRPr/>
            </a:lvl1pPr>
            <a:extLst/>
          </a:lstStyle>
          <a:p>
            <a:pPr>
              <a:defRPr/>
            </a:pPr>
            <a:endParaRPr lang="zh-CN" altLang="en-US"/>
          </a:p>
        </p:txBody>
      </p:sp>
      <p:sp>
        <p:nvSpPr>
          <p:cNvPr id="8" name="灯片编号占位符 5"/>
          <p:cNvSpPr>
            <a:spLocks noGrp="1"/>
          </p:cNvSpPr>
          <p:nvPr>
            <p:ph type="sldNum" sz="quarter" idx="12"/>
          </p:nvPr>
        </p:nvSpPr>
        <p:spPr/>
        <p:txBody>
          <a:bodyPr/>
          <a:lstStyle>
            <a:lvl1pPr>
              <a:defRPr/>
            </a:lvl1pPr>
            <a:extLst/>
          </a:lstStyle>
          <a:p>
            <a:pPr>
              <a:defRPr/>
            </a:pPr>
            <a:fld id="{89225276-B3E6-49CC-9263-AF43A9AFE578}"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4"/>
          <p:cNvSpPr>
            <a:spLocks noGrp="1"/>
          </p:cNvSpPr>
          <p:nvPr>
            <p:ph type="dt" sz="half" idx="10"/>
          </p:nvPr>
        </p:nvSpPr>
        <p:spPr/>
        <p:txBody>
          <a:bodyPr/>
          <a:lstStyle>
            <a:lvl1pPr>
              <a:defRPr/>
            </a:lvl1pPr>
            <a:extLst/>
          </a:lstStyle>
          <a:p>
            <a:pPr>
              <a:defRPr/>
            </a:pPr>
            <a:fld id="{C812770D-696A-473C-B529-8B5F2D8ED26E}" type="datetimeFigureOut">
              <a:rPr lang="zh-CN" altLang="en-US"/>
              <a:pPr>
                <a:defRPr/>
              </a:pPr>
              <a:t>2018/5/20</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17590A9B-DCE3-4E93-AD74-84DA078ACD40}"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35312E4B-101C-47E1-95B7-7C58E32A2F05}" type="datetimeFigureOut">
              <a:rPr lang="zh-CN" altLang="en-US"/>
              <a:pPr>
                <a:defRPr/>
              </a:pPr>
              <a:t>2018/5/20</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556A20B3-D9A0-41F8-8A02-F68E9C58FDC4}"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extLst/>
          </a:lstStyle>
          <a:p>
            <a:pPr>
              <a:defRPr/>
            </a:pPr>
            <a:fld id="{338D4554-7E5F-4CEB-94C4-2EFB8084A2FF}" type="datetimeFigureOut">
              <a:rPr lang="zh-CN" altLang="en-US"/>
              <a:pPr>
                <a:defRPr/>
              </a:pPr>
              <a:t>2018/5/20</a:t>
            </a:fld>
            <a:endParaRPr lang="zh-CN" altLang="en-US"/>
          </a:p>
        </p:txBody>
      </p:sp>
      <p:sp>
        <p:nvSpPr>
          <p:cNvPr id="4" name="页脚占位符 3"/>
          <p:cNvSpPr>
            <a:spLocks noGrp="1"/>
          </p:cNvSpPr>
          <p:nvPr>
            <p:ph type="ftr" sz="quarter" idx="11"/>
          </p:nvPr>
        </p:nvSpPr>
        <p:spPr/>
        <p:txBody>
          <a:bodyPr/>
          <a:lstStyle>
            <a:lvl1pPr>
              <a:defRPr/>
            </a:lvl1pPr>
            <a:extLst/>
          </a:lstStyle>
          <a:p>
            <a:pPr>
              <a:defRPr/>
            </a:pPr>
            <a:endParaRPr lang="zh-CN" altLang="en-US"/>
          </a:p>
        </p:txBody>
      </p:sp>
      <p:sp>
        <p:nvSpPr>
          <p:cNvPr id="5" name="灯片编号占位符 4"/>
          <p:cNvSpPr>
            <a:spLocks noGrp="1"/>
          </p:cNvSpPr>
          <p:nvPr>
            <p:ph type="sldNum" sz="quarter" idx="12"/>
          </p:nvPr>
        </p:nvSpPr>
        <p:spPr/>
        <p:txBody>
          <a:bodyPr/>
          <a:lstStyle>
            <a:lvl1pPr>
              <a:defRPr/>
            </a:lvl1pPr>
            <a:extLst/>
          </a:lstStyle>
          <a:p>
            <a:pPr>
              <a:defRPr/>
            </a:pPr>
            <a:fld id="{C3CC6EFD-604C-4D56-8EB0-1A6F2A97AA8D}"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fld id="{265ECCC1-36BB-44E1-9AD8-06E049E4C9DB}" type="datetimeFigureOut">
              <a:rPr lang="zh-CN" altLang="en-US"/>
              <a:pPr>
                <a:defRPr/>
              </a:pPr>
              <a:t>2018/5/20</a:t>
            </a:fld>
            <a:endParaRPr lang="zh-CN" altLang="en-US"/>
          </a:p>
        </p:txBody>
      </p:sp>
      <p:sp>
        <p:nvSpPr>
          <p:cNvPr id="3" name="页脚占位符 21"/>
          <p:cNvSpPr>
            <a:spLocks noGrp="1"/>
          </p:cNvSpPr>
          <p:nvPr>
            <p:ph type="ftr" sz="quarter" idx="11"/>
          </p:nvPr>
        </p:nvSpPr>
        <p:spPr/>
        <p:txBody>
          <a:bodyPr/>
          <a:lstStyle>
            <a:lvl1pPr>
              <a:defRPr/>
            </a:lvl1pPr>
          </a:lstStyle>
          <a:p>
            <a:pPr>
              <a:defRPr/>
            </a:pPr>
            <a:endParaRPr lang="zh-CN" altLang="en-US"/>
          </a:p>
        </p:txBody>
      </p:sp>
      <p:sp>
        <p:nvSpPr>
          <p:cNvPr id="4" name="灯片编号占位符 17"/>
          <p:cNvSpPr>
            <a:spLocks noGrp="1"/>
          </p:cNvSpPr>
          <p:nvPr>
            <p:ph type="sldNum" sz="quarter" idx="12"/>
          </p:nvPr>
        </p:nvSpPr>
        <p:spPr/>
        <p:txBody>
          <a:bodyPr/>
          <a:lstStyle>
            <a:lvl1pPr>
              <a:defRPr/>
            </a:lvl1pPr>
          </a:lstStyle>
          <a:p>
            <a:pPr>
              <a:defRPr/>
            </a:pPr>
            <a:fld id="{B256996D-3AFF-4A3A-B8D2-6E8C3CF4969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C891B5A6-B3C5-473D-9B4E-D2B5064AD3D0}" type="datetimeFigureOut">
              <a:rPr lang="zh-CN" altLang="en-US"/>
              <a:pPr>
                <a:defRPr/>
              </a:pPr>
              <a:t>2018/5/20</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E189CD4B-988C-4FC3-8655-DF6A3C766823}" type="slidenum">
              <a:rPr lang="zh-CN" altLang="en-US"/>
              <a:pPr>
                <a:defRPr/>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6" name="任意多边形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7" name="直角三角形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smtClean="0">
                <a:solidFill>
                  <a:schemeClr val="tx1"/>
                </a:solidFill>
              </a:defRPr>
            </a:lvl1pPr>
            <a:extLst/>
          </a:lstStyle>
          <a:p>
            <a:pPr>
              <a:defRPr/>
            </a:pPr>
            <a:fld id="{A55E8970-D81A-4845-B363-F1F3C3089575}" type="datetimeFigureOut">
              <a:rPr lang="zh-CN" altLang="en-US"/>
              <a:pPr>
                <a:defRPr/>
              </a:pPr>
              <a:t>2018/5/20</a:t>
            </a:fld>
            <a:endParaRPr lang="zh-CN" altLang="en-US"/>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zh-CN" altLang="en-US"/>
          </a:p>
        </p:txBody>
      </p:sp>
      <p:sp>
        <p:nvSpPr>
          <p:cNvPr id="13" name="灯片编号占位符 6"/>
          <p:cNvSpPr>
            <a:spLocks noGrp="1"/>
          </p:cNvSpPr>
          <p:nvPr>
            <p:ph type="sldNum" sz="quarter" idx="12"/>
          </p:nvPr>
        </p:nvSpPr>
        <p:spPr/>
        <p:txBody>
          <a:bodyPr/>
          <a:lstStyle>
            <a:lvl1pPr>
              <a:defRPr smtClean="0">
                <a:solidFill>
                  <a:schemeClr val="tx1"/>
                </a:solidFill>
              </a:defRPr>
            </a:lvl1pPr>
            <a:extLst/>
          </a:lstStyle>
          <a:p>
            <a:pPr>
              <a:defRPr/>
            </a:pPr>
            <a:fld id="{EBF92EA9-3D29-43C7-A249-8CB189375864}"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a typeface="+mn-ea"/>
            </a:endParaRPr>
          </a:p>
        </p:txBody>
      </p:sp>
      <p:sp>
        <p:nvSpPr>
          <p:cNvPr id="1027" name="任意多边形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w="9525" cap="flat" cmpd="sng" algn="ctr">
            <a:noFill/>
            <a:prstDash val="solid"/>
            <a:round/>
            <a:headEnd type="none" w="med" len="med"/>
            <a:tailEnd type="none" w="med" len="med"/>
          </a:ln>
        </p:spPr>
        <p:txBody>
          <a:bodyPr/>
          <a:lstStyle/>
          <a:p>
            <a:endParaRPr lang="zh-CN" alt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796908"/>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28596" y="1214422"/>
            <a:ext cx="8229600" cy="4714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ea typeface="+mn-ea"/>
              </a:defRPr>
            </a:lvl1pPr>
            <a:extLst/>
          </a:lstStyle>
          <a:p>
            <a:pPr>
              <a:defRPr/>
            </a:pPr>
            <a:fld id="{A81E30BA-3C34-4183-A909-4D733F30C1A1}" type="datetimeFigureOut">
              <a:rPr lang="zh-CN" altLang="en-US"/>
              <a:pPr>
                <a:defRPr/>
              </a:pPr>
              <a:t>2018/5/20</a:t>
            </a:fld>
            <a:endParaRPr lang="zh-CN" altLang="en-US"/>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ea typeface="+mn-ea"/>
              </a:defRPr>
            </a:lvl1pPr>
            <a:extLst/>
          </a:lstStyle>
          <a:p>
            <a:pPr>
              <a:defRPr/>
            </a:pPr>
            <a:endParaRPr lang="zh-CN" altLang="en-US" dirty="0"/>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ea typeface="+mn-ea"/>
              </a:defRPr>
            </a:lvl1pPr>
            <a:extLst/>
          </a:lstStyle>
          <a:p>
            <a:pPr>
              <a:defRPr/>
            </a:pPr>
            <a:fld id="{56A43F19-69B5-4382-A06C-E34D724156A6}"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fontAlgn="base">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ea typeface="黑体" pitchFamily="2" charset="-122"/>
        </a:defRPr>
      </a:lvl2pPr>
      <a:lvl3pPr algn="l" rtl="0" fontAlgn="base">
        <a:spcBef>
          <a:spcPct val="0"/>
        </a:spcBef>
        <a:spcAft>
          <a:spcPct val="0"/>
        </a:spcAft>
        <a:defRPr sz="4100" b="1">
          <a:solidFill>
            <a:schemeClr val="tx2"/>
          </a:solidFill>
          <a:latin typeface="Lucida Sans Unicode" pitchFamily="34" charset="0"/>
          <a:ea typeface="黑体" pitchFamily="2" charset="-122"/>
        </a:defRPr>
      </a:lvl3pPr>
      <a:lvl4pPr algn="l" rtl="0" fontAlgn="base">
        <a:spcBef>
          <a:spcPct val="0"/>
        </a:spcBef>
        <a:spcAft>
          <a:spcPct val="0"/>
        </a:spcAft>
        <a:defRPr sz="4100" b="1">
          <a:solidFill>
            <a:schemeClr val="tx2"/>
          </a:solidFill>
          <a:latin typeface="Lucida Sans Unicode" pitchFamily="34" charset="0"/>
          <a:ea typeface="黑体" pitchFamily="2" charset="-122"/>
        </a:defRPr>
      </a:lvl4pPr>
      <a:lvl5pPr algn="l" rtl="0" fontAlgn="base">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4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0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0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8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sz="16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pPr>
              <a:spcBef>
                <a:spcPts val="600"/>
              </a:spcBef>
            </a:pPr>
            <a:r>
              <a:rPr lang="zh-CN" altLang="en-US" sz="2000" dirty="0" smtClean="0"/>
              <a:t>为了保证设计的正确性或合理性，提出抽象类概念</a:t>
            </a:r>
            <a:endParaRPr lang="en-US" altLang="zh-CN" sz="2000" dirty="0" smtClean="0"/>
          </a:p>
          <a:p>
            <a:pPr lvl="1">
              <a:spcBef>
                <a:spcPts val="600"/>
              </a:spcBef>
            </a:pPr>
            <a:r>
              <a:rPr lang="zh-CN" altLang="en-US" sz="1600" dirty="0" smtClean="0"/>
              <a:t>两个类有共同部分但不能相互继承，提取共同部分为抽象类</a:t>
            </a:r>
            <a:endParaRPr lang="en-US" altLang="zh-CN" sz="1600" dirty="0" smtClean="0"/>
          </a:p>
          <a:p>
            <a:pPr lvl="1">
              <a:spcBef>
                <a:spcPts val="600"/>
              </a:spcBef>
            </a:pPr>
            <a:r>
              <a:rPr lang="zh-CN" altLang="en-US" sz="1600" dirty="0" smtClean="0"/>
              <a:t>基类属于设计范畴，具体实现在派生类，把基类设为抽象类</a:t>
            </a:r>
            <a:endParaRPr lang="en-US" altLang="zh-CN" sz="1600" dirty="0" smtClean="0"/>
          </a:p>
          <a:p>
            <a:pPr>
              <a:spcBef>
                <a:spcPts val="600"/>
              </a:spcBef>
            </a:pPr>
            <a:r>
              <a:rPr lang="zh-CN" altLang="en-US" sz="2000" dirty="0" smtClean="0">
                <a:solidFill>
                  <a:srgbClr val="FF0000"/>
                </a:solidFill>
              </a:rPr>
              <a:t>没有专门语法去定义抽象类，包含纯虚函数的类就是抽象类</a:t>
            </a:r>
            <a:endParaRPr lang="en-US" altLang="zh-CN" sz="2000" dirty="0" smtClean="0">
              <a:solidFill>
                <a:srgbClr val="FF0000"/>
              </a:solidFill>
            </a:endParaRPr>
          </a:p>
          <a:p>
            <a:pPr>
              <a:spcBef>
                <a:spcPts val="600"/>
              </a:spcBef>
            </a:pPr>
            <a:r>
              <a:rPr lang="zh-CN" altLang="en-US" sz="2000" b="1" dirty="0" smtClean="0">
                <a:solidFill>
                  <a:srgbClr val="FF0000"/>
                </a:solidFill>
                <a:latin typeface="+mn-ea"/>
                <a:cs typeface="Times New Roman" pitchFamily="18" charset="0"/>
              </a:rPr>
              <a:t>抽象类是不能创建对象，只能创建对象指针或对象引用</a:t>
            </a:r>
            <a:endParaRPr lang="en-US" altLang="zh-CN" sz="2000" b="1" dirty="0" smtClean="0">
              <a:solidFill>
                <a:srgbClr val="FF0000"/>
              </a:solidFill>
              <a:latin typeface="+mn-ea"/>
              <a:cs typeface="Times New Roman" pitchFamily="18" charset="0"/>
            </a:endParaRPr>
          </a:p>
          <a:p>
            <a:pPr>
              <a:spcBef>
                <a:spcPts val="600"/>
              </a:spcBef>
            </a:pPr>
            <a:r>
              <a:rPr lang="zh-CN" altLang="en-US" sz="2000" dirty="0" smtClean="0"/>
              <a:t>应用场景：</a:t>
            </a:r>
            <a:endParaRPr lang="en-US" altLang="zh-CN" sz="2000" dirty="0" smtClean="0"/>
          </a:p>
          <a:p>
            <a:pPr lvl="1">
              <a:spcBef>
                <a:spcPts val="600"/>
              </a:spcBef>
            </a:pPr>
            <a:r>
              <a:rPr lang="zh-CN" altLang="en-US" sz="1600" dirty="0" smtClean="0"/>
              <a:t>先定义纯虚函数，产生抽象类</a:t>
            </a:r>
            <a:endParaRPr lang="en-US" altLang="zh-CN" sz="1600" dirty="0" smtClean="0"/>
          </a:p>
          <a:p>
            <a:pPr lvl="1">
              <a:spcBef>
                <a:spcPts val="600"/>
              </a:spcBef>
            </a:pPr>
            <a:r>
              <a:rPr lang="zh-CN" altLang="en-US" sz="1600" dirty="0" smtClean="0"/>
              <a:t>派生类继承抽象类，对纯虚函数进行具体实现</a:t>
            </a:r>
            <a:endParaRPr lang="en-US" altLang="zh-CN" sz="1600" dirty="0" smtClean="0"/>
          </a:p>
          <a:p>
            <a:pPr lvl="1">
              <a:spcBef>
                <a:spcPts val="600"/>
              </a:spcBef>
            </a:pPr>
            <a:r>
              <a:rPr lang="zh-CN" altLang="en-US" sz="1600" dirty="0" smtClean="0"/>
              <a:t>在主函数或全局函数中，通过抽象类指针访问派生类的纯虚函数</a:t>
            </a:r>
            <a:endParaRPr lang="en-US" altLang="zh-CN" sz="1600" dirty="0" smtClean="0"/>
          </a:p>
          <a:p>
            <a:pPr>
              <a:spcBef>
                <a:spcPts val="600"/>
              </a:spcBef>
            </a:pPr>
            <a:endParaRPr lang="zh-CN" altLang="en-US" sz="2000" dirty="0" smtClean="0">
              <a:solidFill>
                <a:srgbClr val="FF0000"/>
              </a:solidFill>
            </a:endParaRPr>
          </a:p>
          <a:p>
            <a:pPr lvl="1"/>
            <a:endParaRPr lang="en-US" altLang="zh-CN" sz="1800" dirty="0" smtClean="0"/>
          </a:p>
          <a:p>
            <a:pPr lvl="1">
              <a:buNone/>
            </a:pPr>
            <a:endParaRPr lang="en-US" altLang="zh-CN" sz="24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上节复习</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a:t>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多重继承的派生类定义格式</a:t>
            </a: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marL="342900" indent="-342900">
              <a:lnSpc>
                <a:spcPct val="150000"/>
              </a:lnSpc>
              <a:buClr>
                <a:srgbClr val="FF5050"/>
              </a:buClr>
              <a:buNone/>
              <a:defRPr/>
            </a:pPr>
            <a:r>
              <a:rPr lang="en-US" altLang="zh-Hans" sz="2000" b="1" dirty="0" smtClean="0">
                <a:solidFill>
                  <a:schemeClr val="tx2">
                    <a:lumMod val="50000"/>
                  </a:schemeClr>
                </a:solidFill>
                <a:latin typeface="Times New Roman" pitchFamily="18" charset="0"/>
                <a:ea typeface="楷体" pitchFamily="49" charset="-122"/>
                <a:cs typeface="Times New Roman" pitchFamily="18" charset="0"/>
              </a:rPr>
              <a:t> class &lt;</a:t>
            </a:r>
            <a:r>
              <a:rPr lang="zh-Hans" altLang="en-US" sz="2000" b="1" dirty="0" smtClean="0">
                <a:solidFill>
                  <a:schemeClr val="tx2">
                    <a:lumMod val="50000"/>
                  </a:schemeClr>
                </a:solidFill>
                <a:latin typeface="Times New Roman" pitchFamily="18" charset="0"/>
                <a:ea typeface="楷体" pitchFamily="49" charset="-122"/>
                <a:cs typeface="Times New Roman" pitchFamily="18" charset="0"/>
              </a:rPr>
              <a:t>派生类名</a:t>
            </a:r>
            <a:r>
              <a:rPr lang="en-US" altLang="zh-Hans" sz="2000" b="1" dirty="0" smtClean="0">
                <a:solidFill>
                  <a:schemeClr val="tx2">
                    <a:lumMod val="50000"/>
                  </a:schemeClr>
                </a:solidFill>
                <a:latin typeface="Times New Roman" pitchFamily="18" charset="0"/>
                <a:ea typeface="楷体" pitchFamily="49" charset="-122"/>
                <a:cs typeface="Times New Roman" pitchFamily="18" charset="0"/>
              </a:rPr>
              <a:t>&gt; : &lt;</a:t>
            </a:r>
            <a:r>
              <a:rPr lang="zh-Hans" altLang="en-US" sz="2000" b="1" dirty="0" smtClean="0">
                <a:solidFill>
                  <a:schemeClr val="tx2">
                    <a:lumMod val="50000"/>
                  </a:schemeClr>
                </a:solidFill>
                <a:latin typeface="Times New Roman" pitchFamily="18" charset="0"/>
                <a:ea typeface="楷体" pitchFamily="49" charset="-122"/>
                <a:cs typeface="Times New Roman" pitchFamily="18" charset="0"/>
              </a:rPr>
              <a:t>继承方式</a:t>
            </a:r>
            <a:r>
              <a:rPr lang="en-US" altLang="zh-Hans" sz="2000" b="1" dirty="0" smtClean="0">
                <a:solidFill>
                  <a:schemeClr val="tx2">
                    <a:lumMod val="50000"/>
                  </a:schemeClr>
                </a:solidFill>
                <a:latin typeface="Times New Roman" pitchFamily="18" charset="0"/>
                <a:ea typeface="楷体" pitchFamily="49" charset="-122"/>
                <a:cs typeface="Times New Roman" pitchFamily="18" charset="0"/>
              </a:rPr>
              <a:t>1&gt; &lt;</a:t>
            </a:r>
            <a:r>
              <a:rPr lang="zh-Hans" altLang="en-US" sz="2000" b="1" dirty="0" smtClean="0">
                <a:solidFill>
                  <a:schemeClr val="tx2">
                    <a:lumMod val="50000"/>
                  </a:schemeClr>
                </a:solidFill>
                <a:latin typeface="Times New Roman" pitchFamily="18" charset="0"/>
                <a:ea typeface="楷体" pitchFamily="49" charset="-122"/>
                <a:cs typeface="Times New Roman" pitchFamily="18" charset="0"/>
              </a:rPr>
              <a:t>基类</a:t>
            </a:r>
            <a:r>
              <a:rPr lang="en-US" altLang="zh-Hans" sz="2000" b="1" dirty="0" smtClean="0">
                <a:solidFill>
                  <a:schemeClr val="tx2">
                    <a:lumMod val="50000"/>
                  </a:schemeClr>
                </a:solidFill>
                <a:latin typeface="Times New Roman" pitchFamily="18" charset="0"/>
                <a:ea typeface="楷体" pitchFamily="49" charset="-122"/>
                <a:cs typeface="Times New Roman" pitchFamily="18" charset="0"/>
              </a:rPr>
              <a:t>1&gt;</a:t>
            </a:r>
            <a:r>
              <a:rPr lang="zh-Hans" altLang="en-US" sz="2000" b="1" dirty="0" smtClean="0">
                <a:solidFill>
                  <a:schemeClr val="tx2">
                    <a:lumMod val="50000"/>
                  </a:schemeClr>
                </a:solidFill>
                <a:latin typeface="Times New Roman" pitchFamily="18" charset="0"/>
                <a:ea typeface="楷体" pitchFamily="49" charset="-122"/>
                <a:cs typeface="Times New Roman" pitchFamily="18" charset="0"/>
              </a:rPr>
              <a:t>，</a:t>
            </a:r>
            <a:r>
              <a:rPr lang="en-US" altLang="zh-Hans" sz="2000" b="1" dirty="0" smtClean="0">
                <a:solidFill>
                  <a:schemeClr val="tx2">
                    <a:lumMod val="50000"/>
                  </a:schemeClr>
                </a:solidFill>
                <a:latin typeface="Times New Roman" pitchFamily="18" charset="0"/>
                <a:ea typeface="楷体" pitchFamily="49" charset="-122"/>
                <a:cs typeface="Times New Roman" pitchFamily="18" charset="0"/>
              </a:rPr>
              <a:t>&lt;</a:t>
            </a:r>
            <a:r>
              <a:rPr lang="zh-Hans" altLang="en-US" sz="2000" b="1" dirty="0" smtClean="0">
                <a:solidFill>
                  <a:schemeClr val="tx2">
                    <a:lumMod val="50000"/>
                  </a:schemeClr>
                </a:solidFill>
                <a:latin typeface="Times New Roman" pitchFamily="18" charset="0"/>
                <a:ea typeface="楷体" pitchFamily="49" charset="-122"/>
                <a:cs typeface="Times New Roman" pitchFamily="18" charset="0"/>
              </a:rPr>
              <a:t>继承方式</a:t>
            </a:r>
            <a:r>
              <a:rPr lang="en-US" altLang="zh-Hans" sz="2000" b="1" dirty="0" smtClean="0">
                <a:solidFill>
                  <a:schemeClr val="tx2">
                    <a:lumMod val="50000"/>
                  </a:schemeClr>
                </a:solidFill>
                <a:latin typeface="Times New Roman" pitchFamily="18" charset="0"/>
                <a:ea typeface="楷体" pitchFamily="49" charset="-122"/>
                <a:cs typeface="Times New Roman" pitchFamily="18" charset="0"/>
              </a:rPr>
              <a:t>2&gt; &lt;</a:t>
            </a:r>
            <a:r>
              <a:rPr lang="zh-Hans" altLang="en-US" sz="2000" b="1" dirty="0" smtClean="0">
                <a:solidFill>
                  <a:schemeClr val="tx2">
                    <a:lumMod val="50000"/>
                  </a:schemeClr>
                </a:solidFill>
                <a:latin typeface="Times New Roman" pitchFamily="18" charset="0"/>
                <a:ea typeface="楷体" pitchFamily="49" charset="-122"/>
                <a:cs typeface="Times New Roman" pitchFamily="18" charset="0"/>
              </a:rPr>
              <a:t>基类</a:t>
            </a:r>
            <a:r>
              <a:rPr lang="en-US" altLang="zh-Hans" sz="2000" b="1" dirty="0" smtClean="0">
                <a:solidFill>
                  <a:schemeClr val="tx2">
                    <a:lumMod val="50000"/>
                  </a:schemeClr>
                </a:solidFill>
                <a:latin typeface="Times New Roman" pitchFamily="18" charset="0"/>
                <a:ea typeface="楷体" pitchFamily="49" charset="-122"/>
                <a:cs typeface="Times New Roman" pitchFamily="18" charset="0"/>
              </a:rPr>
              <a:t>2&gt;</a:t>
            </a:r>
            <a:r>
              <a:rPr lang="zh-Hans" altLang="en-US" sz="2000" b="1" dirty="0" smtClean="0">
                <a:solidFill>
                  <a:schemeClr val="tx2">
                    <a:lumMod val="50000"/>
                  </a:schemeClr>
                </a:solidFill>
                <a:latin typeface="Times New Roman" pitchFamily="18" charset="0"/>
                <a:ea typeface="楷体" pitchFamily="49" charset="-122"/>
                <a:cs typeface="Times New Roman" pitchFamily="18" charset="0"/>
              </a:rPr>
              <a:t>，</a:t>
            </a:r>
            <a:r>
              <a:rPr lang="en-US" altLang="zh-Hans" sz="2000" b="1" dirty="0" smtClean="0">
                <a:solidFill>
                  <a:schemeClr val="tx2">
                    <a:lumMod val="50000"/>
                  </a:schemeClr>
                </a:solidFill>
                <a:latin typeface="Times New Roman" pitchFamily="18" charset="0"/>
                <a:ea typeface="楷体" pitchFamily="49" charset="-122"/>
                <a:cs typeface="Times New Roman" pitchFamily="18" charset="0"/>
              </a:rPr>
              <a:t>…</a:t>
            </a:r>
          </a:p>
          <a:p>
            <a:pPr marL="342900" indent="-342900">
              <a:lnSpc>
                <a:spcPct val="150000"/>
              </a:lnSpc>
              <a:buClr>
                <a:srgbClr val="FF5050"/>
              </a:buClr>
              <a:buNone/>
              <a:defRPr/>
            </a:pPr>
            <a:r>
              <a:rPr lang="en-US" altLang="zh-Hans" sz="2000" b="1" dirty="0" smtClean="0">
                <a:solidFill>
                  <a:schemeClr val="tx2">
                    <a:lumMod val="50000"/>
                  </a:schemeClr>
                </a:solidFill>
                <a:latin typeface="Times New Roman" pitchFamily="18" charset="0"/>
                <a:ea typeface="楷体" pitchFamily="49" charset="-122"/>
                <a:cs typeface="Times New Roman" pitchFamily="18" charset="0"/>
              </a:rPr>
              <a:t>  {</a:t>
            </a:r>
          </a:p>
          <a:p>
            <a:pPr marL="342900" indent="-342900">
              <a:lnSpc>
                <a:spcPct val="150000"/>
              </a:lnSpc>
              <a:buClr>
                <a:srgbClr val="FF5050"/>
              </a:buClr>
              <a:buNone/>
              <a:defRPr/>
            </a:pPr>
            <a:r>
              <a:rPr lang="en-US" altLang="zh-Hans" sz="2000" b="1" dirty="0" smtClean="0">
                <a:solidFill>
                  <a:srgbClr val="C00000"/>
                </a:solidFill>
                <a:latin typeface="Times New Roman" pitchFamily="18" charset="0"/>
                <a:ea typeface="楷体" pitchFamily="49" charset="-122"/>
                <a:cs typeface="Times New Roman" pitchFamily="18" charset="0"/>
              </a:rPr>
              <a:t>          &lt;</a:t>
            </a:r>
            <a:r>
              <a:rPr lang="zh-Hans" altLang="en-US" sz="2000" b="1" dirty="0" smtClean="0">
                <a:solidFill>
                  <a:srgbClr val="C00000"/>
                </a:solidFill>
                <a:latin typeface="Times New Roman" pitchFamily="18" charset="0"/>
                <a:ea typeface="楷体" pitchFamily="49" charset="-122"/>
                <a:cs typeface="Times New Roman" pitchFamily="18" charset="0"/>
              </a:rPr>
              <a:t>派生类新增加的数据成员</a:t>
            </a:r>
            <a:r>
              <a:rPr lang="en-US" altLang="zh-Hans" sz="2000" b="1" dirty="0" smtClean="0">
                <a:solidFill>
                  <a:srgbClr val="C00000"/>
                </a:solidFill>
                <a:latin typeface="Times New Roman" pitchFamily="18" charset="0"/>
                <a:ea typeface="楷体" pitchFamily="49" charset="-122"/>
                <a:cs typeface="Times New Roman" pitchFamily="18" charset="0"/>
              </a:rPr>
              <a:t>&gt;</a:t>
            </a:r>
          </a:p>
          <a:p>
            <a:pPr marL="342900" indent="-342900">
              <a:lnSpc>
                <a:spcPct val="150000"/>
              </a:lnSpc>
              <a:buClr>
                <a:srgbClr val="FF5050"/>
              </a:buClr>
              <a:buNone/>
              <a:defRPr/>
            </a:pPr>
            <a:r>
              <a:rPr lang="en-US" altLang="zh-Hans" sz="2000" b="1" dirty="0" smtClean="0">
                <a:solidFill>
                  <a:srgbClr val="C00000"/>
                </a:solidFill>
                <a:latin typeface="Times New Roman" pitchFamily="18" charset="0"/>
                <a:ea typeface="楷体" pitchFamily="49" charset="-122"/>
                <a:cs typeface="Times New Roman" pitchFamily="18" charset="0"/>
              </a:rPr>
              <a:t>          &lt;</a:t>
            </a:r>
            <a:r>
              <a:rPr lang="zh-Hans" altLang="en-US" sz="2000" b="1" dirty="0" smtClean="0">
                <a:solidFill>
                  <a:srgbClr val="C00000"/>
                </a:solidFill>
                <a:latin typeface="Times New Roman" pitchFamily="18" charset="0"/>
                <a:ea typeface="楷体" pitchFamily="49" charset="-122"/>
                <a:cs typeface="Times New Roman" pitchFamily="18" charset="0"/>
              </a:rPr>
              <a:t>派生类新增加的成员函数</a:t>
            </a:r>
            <a:r>
              <a:rPr lang="en-US" altLang="zh-Hans" sz="2000" b="1" dirty="0" smtClean="0">
                <a:solidFill>
                  <a:srgbClr val="C00000"/>
                </a:solidFill>
                <a:latin typeface="Times New Roman" pitchFamily="18" charset="0"/>
                <a:ea typeface="楷体" pitchFamily="49" charset="-122"/>
                <a:cs typeface="Times New Roman" pitchFamily="18" charset="0"/>
              </a:rPr>
              <a:t>&gt;</a:t>
            </a:r>
          </a:p>
          <a:p>
            <a:pPr marL="342900" indent="-342900">
              <a:lnSpc>
                <a:spcPct val="150000"/>
              </a:lnSpc>
              <a:buClr>
                <a:srgbClr val="FF5050"/>
              </a:buClr>
              <a:buNone/>
              <a:defRPr/>
            </a:pPr>
            <a:r>
              <a:rPr lang="en-US" altLang="zh-Hans" sz="2000" b="1" dirty="0" smtClean="0">
                <a:solidFill>
                  <a:schemeClr val="tx2">
                    <a:lumMod val="50000"/>
                  </a:schemeClr>
                </a:solidFill>
                <a:latin typeface="Times New Roman" pitchFamily="18" charset="0"/>
                <a:ea typeface="楷体" pitchFamily="49" charset="-122"/>
                <a:cs typeface="Times New Roman" pitchFamily="18" charset="0"/>
              </a:rPr>
              <a:t>    };</a:t>
            </a: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多重继承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多重继承示例</a:t>
            </a:r>
            <a:endParaRPr lang="en-US" altLang="zh-CN" sz="20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多重继承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11</a:t>
            </a:fld>
            <a:endParaRPr lang="zh-CN" altLang="en-US" dirty="0"/>
          </a:p>
        </p:txBody>
      </p:sp>
      <p:sp>
        <p:nvSpPr>
          <p:cNvPr id="6" name="矩形 4"/>
          <p:cNvSpPr>
            <a:spLocks noChangeArrowheads="1"/>
          </p:cNvSpPr>
          <p:nvPr/>
        </p:nvSpPr>
        <p:spPr bwMode="auto">
          <a:xfrm>
            <a:off x="642910" y="1571612"/>
            <a:ext cx="5072063" cy="48577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class CA{</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public:</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void </a:t>
            </a:r>
            <a:r>
              <a:rPr lang="en-US" altLang="zh-Hans" dirty="0" err="1">
                <a:solidFill>
                  <a:srgbClr val="000000"/>
                </a:solidFill>
                <a:latin typeface="Times New Roman" pitchFamily="18" charset="0"/>
                <a:ea typeface="隶书" pitchFamily="49" charset="-122"/>
              </a:rPr>
              <a:t>setA</a:t>
            </a:r>
            <a:r>
              <a:rPr lang="en-US" altLang="zh-Hans" dirty="0">
                <a:solidFill>
                  <a:srgbClr val="000000"/>
                </a:solidFill>
                <a:latin typeface="Times New Roman" pitchFamily="18" charset="0"/>
                <a:ea typeface="隶书" pitchFamily="49" charset="-122"/>
              </a:rPr>
              <a:t>(int x) { a = x; }</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void </a:t>
            </a:r>
            <a:r>
              <a:rPr lang="en-US" altLang="zh-Hans" dirty="0" err="1">
                <a:solidFill>
                  <a:srgbClr val="000000"/>
                </a:solidFill>
                <a:latin typeface="Times New Roman" pitchFamily="18" charset="0"/>
                <a:ea typeface="隶书" pitchFamily="49" charset="-122"/>
              </a:rPr>
              <a:t>printA</a:t>
            </a:r>
            <a:r>
              <a:rPr lang="en-US" altLang="zh-Hans" dirty="0">
                <a:solidFill>
                  <a:srgbClr val="000000"/>
                </a:solidFill>
                <a:latin typeface="Times New Roman" pitchFamily="18" charset="0"/>
                <a:ea typeface="隶书" pitchFamily="49" charset="-122"/>
              </a:rPr>
              <a:t>() { </a:t>
            </a:r>
            <a:r>
              <a:rPr lang="en-US" altLang="zh-Hans" dirty="0" err="1">
                <a:solidFill>
                  <a:srgbClr val="000000"/>
                </a:solidFill>
                <a:latin typeface="Times New Roman" pitchFamily="18" charset="0"/>
                <a:ea typeface="隶书" pitchFamily="49" charset="-122"/>
              </a:rPr>
              <a:t>cout</a:t>
            </a:r>
            <a:r>
              <a:rPr lang="en-US" altLang="zh-Hans" dirty="0">
                <a:solidFill>
                  <a:srgbClr val="000000"/>
                </a:solidFill>
                <a:latin typeface="Times New Roman" pitchFamily="18" charset="0"/>
                <a:ea typeface="隶书" pitchFamily="49" charset="-122"/>
              </a:rPr>
              <a:t> &lt;&lt; a &lt;&lt; </a:t>
            </a:r>
            <a:r>
              <a:rPr lang="en-US" altLang="zh-Hans" dirty="0" err="1">
                <a:solidFill>
                  <a:srgbClr val="000000"/>
                </a:solidFill>
                <a:latin typeface="Times New Roman" pitchFamily="18" charset="0"/>
                <a:ea typeface="隶书" pitchFamily="49" charset="-122"/>
              </a:rPr>
              <a:t>endl</a:t>
            </a:r>
            <a:r>
              <a:rPr lang="en-US" altLang="zh-Hans" dirty="0">
                <a:solidFill>
                  <a:srgbClr val="000000"/>
                </a:solidFill>
                <a:latin typeface="Times New Roman" pitchFamily="18" charset="0"/>
                <a:ea typeface="隶书" pitchFamily="49" charset="-122"/>
              </a:rPr>
              <a:t>;}</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private:</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a:t>
            </a:r>
            <a:r>
              <a:rPr lang="en-US" altLang="zh-Hans" dirty="0" err="1">
                <a:solidFill>
                  <a:srgbClr val="000000"/>
                </a:solidFill>
                <a:latin typeface="Times New Roman" pitchFamily="18" charset="0"/>
                <a:ea typeface="隶书" pitchFamily="49" charset="-122"/>
              </a:rPr>
              <a:t>int</a:t>
            </a:r>
            <a:r>
              <a:rPr lang="en-US" altLang="zh-Hans" dirty="0">
                <a:solidFill>
                  <a:srgbClr val="000000"/>
                </a:solidFill>
                <a:latin typeface="Times New Roman" pitchFamily="18" charset="0"/>
                <a:ea typeface="隶书" pitchFamily="49" charset="-122"/>
              </a:rPr>
              <a:t> a;</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class CB{</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public:</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void </a:t>
            </a:r>
            <a:r>
              <a:rPr lang="en-US" altLang="zh-Hans" dirty="0" err="1">
                <a:solidFill>
                  <a:srgbClr val="000000"/>
                </a:solidFill>
                <a:latin typeface="Times New Roman" pitchFamily="18" charset="0"/>
                <a:ea typeface="隶书" pitchFamily="49" charset="-122"/>
              </a:rPr>
              <a:t>setB</a:t>
            </a:r>
            <a:r>
              <a:rPr lang="en-US" altLang="zh-Hans" dirty="0">
                <a:solidFill>
                  <a:srgbClr val="000000"/>
                </a:solidFill>
                <a:latin typeface="Times New Roman" pitchFamily="18" charset="0"/>
                <a:ea typeface="隶书" pitchFamily="49" charset="-122"/>
              </a:rPr>
              <a:t>(int x) { b = x; }</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void </a:t>
            </a:r>
            <a:r>
              <a:rPr lang="en-US" altLang="zh-Hans" dirty="0" err="1">
                <a:solidFill>
                  <a:srgbClr val="000000"/>
                </a:solidFill>
                <a:latin typeface="Times New Roman" pitchFamily="18" charset="0"/>
                <a:ea typeface="隶书" pitchFamily="49" charset="-122"/>
              </a:rPr>
              <a:t>printB</a:t>
            </a:r>
            <a:r>
              <a:rPr lang="en-US" altLang="zh-Hans" dirty="0">
                <a:solidFill>
                  <a:srgbClr val="000000"/>
                </a:solidFill>
                <a:latin typeface="Times New Roman" pitchFamily="18" charset="0"/>
                <a:ea typeface="隶书" pitchFamily="49" charset="-122"/>
              </a:rPr>
              <a:t>() { </a:t>
            </a:r>
            <a:r>
              <a:rPr lang="en-US" altLang="zh-Hans" dirty="0" err="1">
                <a:solidFill>
                  <a:srgbClr val="000000"/>
                </a:solidFill>
                <a:latin typeface="Times New Roman" pitchFamily="18" charset="0"/>
                <a:ea typeface="隶书" pitchFamily="49" charset="-122"/>
              </a:rPr>
              <a:t>cout</a:t>
            </a:r>
            <a:r>
              <a:rPr lang="en-US" altLang="zh-Hans" dirty="0">
                <a:solidFill>
                  <a:srgbClr val="000000"/>
                </a:solidFill>
                <a:latin typeface="Times New Roman" pitchFamily="18" charset="0"/>
                <a:ea typeface="隶书" pitchFamily="49" charset="-122"/>
              </a:rPr>
              <a:t> &lt;&lt; b &lt;&lt; </a:t>
            </a:r>
            <a:r>
              <a:rPr lang="en-US" altLang="zh-Hans" dirty="0" err="1">
                <a:solidFill>
                  <a:srgbClr val="000000"/>
                </a:solidFill>
                <a:latin typeface="Times New Roman" pitchFamily="18" charset="0"/>
                <a:ea typeface="隶书" pitchFamily="49" charset="-122"/>
              </a:rPr>
              <a:t>endl</a:t>
            </a:r>
            <a:r>
              <a:rPr lang="en-US" altLang="zh-Hans" dirty="0">
                <a:solidFill>
                  <a:srgbClr val="000000"/>
                </a:solidFill>
                <a:latin typeface="Times New Roman" pitchFamily="18" charset="0"/>
                <a:ea typeface="隶书" pitchFamily="49" charset="-122"/>
              </a:rPr>
              <a:t>; }</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private:</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int b;</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class CC : public CA, public CB{</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public:</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void </a:t>
            </a:r>
            <a:r>
              <a:rPr lang="en-US" altLang="zh-Hans" dirty="0" err="1">
                <a:solidFill>
                  <a:srgbClr val="000000"/>
                </a:solidFill>
                <a:latin typeface="Times New Roman" pitchFamily="18" charset="0"/>
                <a:ea typeface="隶书" pitchFamily="49" charset="-122"/>
              </a:rPr>
              <a:t>setC</a:t>
            </a:r>
            <a:r>
              <a:rPr lang="en-US" altLang="zh-Hans" dirty="0">
                <a:solidFill>
                  <a:srgbClr val="000000"/>
                </a:solidFill>
                <a:latin typeface="Times New Roman" pitchFamily="18" charset="0"/>
                <a:ea typeface="隶书" pitchFamily="49" charset="-122"/>
              </a:rPr>
              <a:t>(int x, int y, int z)      </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   </a:t>
            </a:r>
            <a:r>
              <a:rPr lang="en-US" altLang="zh-Hans" dirty="0" err="1">
                <a:solidFill>
                  <a:srgbClr val="000000"/>
                </a:solidFill>
                <a:latin typeface="Times New Roman" pitchFamily="18" charset="0"/>
                <a:ea typeface="隶书" pitchFamily="49" charset="-122"/>
              </a:rPr>
              <a:t>setA</a:t>
            </a:r>
            <a:r>
              <a:rPr lang="en-US" altLang="zh-Hans" dirty="0">
                <a:solidFill>
                  <a:srgbClr val="000000"/>
                </a:solidFill>
                <a:latin typeface="Times New Roman" pitchFamily="18" charset="0"/>
                <a:ea typeface="隶书" pitchFamily="49" charset="-122"/>
              </a:rPr>
              <a:t>(x);       </a:t>
            </a:r>
            <a:r>
              <a:rPr lang="en-US" altLang="zh-Hans" dirty="0" err="1">
                <a:solidFill>
                  <a:srgbClr val="000000"/>
                </a:solidFill>
                <a:latin typeface="Times New Roman" pitchFamily="18" charset="0"/>
                <a:ea typeface="隶书" pitchFamily="49" charset="-122"/>
              </a:rPr>
              <a:t>setB</a:t>
            </a:r>
            <a:r>
              <a:rPr lang="en-US" altLang="zh-Hans" dirty="0">
                <a:solidFill>
                  <a:srgbClr val="000000"/>
                </a:solidFill>
                <a:latin typeface="Times New Roman" pitchFamily="18" charset="0"/>
                <a:ea typeface="隶书" pitchFamily="49" charset="-122"/>
              </a:rPr>
              <a:t>(y);    c = z;    }</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void </a:t>
            </a:r>
            <a:r>
              <a:rPr lang="en-US" altLang="zh-Hans" dirty="0" err="1">
                <a:solidFill>
                  <a:srgbClr val="000000"/>
                </a:solidFill>
                <a:latin typeface="Times New Roman" pitchFamily="18" charset="0"/>
                <a:ea typeface="隶书" pitchFamily="49" charset="-122"/>
              </a:rPr>
              <a:t>printC</a:t>
            </a:r>
            <a:r>
              <a:rPr lang="en-US" altLang="zh-Hans" dirty="0">
                <a:solidFill>
                  <a:srgbClr val="000000"/>
                </a:solidFill>
                <a:latin typeface="Times New Roman" pitchFamily="18" charset="0"/>
                <a:ea typeface="隶书" pitchFamily="49" charset="-122"/>
              </a:rPr>
              <a:t>() { </a:t>
            </a:r>
            <a:r>
              <a:rPr lang="en-US" altLang="zh-Hans" dirty="0" err="1">
                <a:solidFill>
                  <a:srgbClr val="000000"/>
                </a:solidFill>
                <a:latin typeface="Times New Roman" pitchFamily="18" charset="0"/>
                <a:ea typeface="隶书" pitchFamily="49" charset="-122"/>
              </a:rPr>
              <a:t>cout</a:t>
            </a:r>
            <a:r>
              <a:rPr lang="en-US" altLang="zh-Hans" dirty="0">
                <a:solidFill>
                  <a:srgbClr val="000000"/>
                </a:solidFill>
                <a:latin typeface="Times New Roman" pitchFamily="18" charset="0"/>
                <a:ea typeface="隶书" pitchFamily="49" charset="-122"/>
              </a:rPr>
              <a:t> &lt;&lt; c &lt;&lt; </a:t>
            </a:r>
            <a:r>
              <a:rPr lang="en-US" altLang="zh-Hans" dirty="0" err="1">
                <a:solidFill>
                  <a:srgbClr val="000000"/>
                </a:solidFill>
                <a:latin typeface="Times New Roman" pitchFamily="18" charset="0"/>
                <a:ea typeface="隶书" pitchFamily="49" charset="-122"/>
              </a:rPr>
              <a:t>endl</a:t>
            </a:r>
            <a:r>
              <a:rPr lang="en-US" altLang="zh-Hans" dirty="0">
                <a:solidFill>
                  <a:srgbClr val="000000"/>
                </a:solidFill>
                <a:latin typeface="Times New Roman" pitchFamily="18" charset="0"/>
                <a:ea typeface="隶书" pitchFamily="49" charset="-122"/>
              </a:rPr>
              <a:t>; }</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private:</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int c;</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a:t>
            </a:r>
          </a:p>
        </p:txBody>
      </p:sp>
      <p:sp>
        <p:nvSpPr>
          <p:cNvPr id="7" name="矩形 5"/>
          <p:cNvSpPr>
            <a:spLocks noChangeArrowheads="1"/>
          </p:cNvSpPr>
          <p:nvPr/>
        </p:nvSpPr>
        <p:spPr bwMode="auto">
          <a:xfrm>
            <a:off x="5000628" y="2000240"/>
            <a:ext cx="3643337" cy="2928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void main()</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a:t>
            </a:r>
            <a:r>
              <a:rPr lang="en-US" altLang="zh-Hans" dirty="0" smtClean="0">
                <a:solidFill>
                  <a:srgbClr val="000000"/>
                </a:solidFill>
                <a:latin typeface="Times New Roman" pitchFamily="18" charset="0"/>
                <a:ea typeface="隶书" pitchFamily="49" charset="-122"/>
              </a:rPr>
              <a:t> CC </a:t>
            </a:r>
            <a:r>
              <a:rPr lang="en-US" altLang="zh-Hans" dirty="0" err="1">
                <a:solidFill>
                  <a:srgbClr val="000000"/>
                </a:solidFill>
                <a:latin typeface="Times New Roman" pitchFamily="18" charset="0"/>
                <a:ea typeface="隶书" pitchFamily="49" charset="-122"/>
              </a:rPr>
              <a:t>obj</a:t>
            </a:r>
            <a:r>
              <a:rPr lang="en-US" altLang="zh-Hans" dirty="0">
                <a:solidFill>
                  <a:srgbClr val="000000"/>
                </a:solidFill>
                <a:latin typeface="Times New Roman" pitchFamily="18" charset="0"/>
                <a:ea typeface="隶书" pitchFamily="49" charset="-122"/>
              </a:rPr>
              <a:t>;</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a:t>
            </a:r>
            <a:r>
              <a:rPr lang="en-US" altLang="zh-Hans" dirty="0" err="1">
                <a:solidFill>
                  <a:srgbClr val="000000"/>
                </a:solidFill>
                <a:latin typeface="Times New Roman" pitchFamily="18" charset="0"/>
                <a:ea typeface="隶书" pitchFamily="49" charset="-122"/>
              </a:rPr>
              <a:t>obj.setA</a:t>
            </a:r>
            <a:r>
              <a:rPr lang="en-US" altLang="zh-Hans" dirty="0">
                <a:solidFill>
                  <a:srgbClr val="000000"/>
                </a:solidFill>
                <a:latin typeface="Times New Roman" pitchFamily="18" charset="0"/>
                <a:ea typeface="隶书" pitchFamily="49" charset="-122"/>
              </a:rPr>
              <a:t>(1);</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a:t>
            </a:r>
            <a:r>
              <a:rPr lang="en-US" altLang="zh-Hans" dirty="0" err="1">
                <a:solidFill>
                  <a:srgbClr val="000000"/>
                </a:solidFill>
                <a:latin typeface="Times New Roman" pitchFamily="18" charset="0"/>
                <a:ea typeface="隶书" pitchFamily="49" charset="-122"/>
              </a:rPr>
              <a:t>obj.printA</a:t>
            </a:r>
            <a:r>
              <a:rPr lang="en-US" altLang="zh-Hans" dirty="0">
                <a:solidFill>
                  <a:srgbClr val="000000"/>
                </a:solidFill>
                <a:latin typeface="Times New Roman" pitchFamily="18" charset="0"/>
                <a:ea typeface="隶书" pitchFamily="49" charset="-122"/>
              </a:rPr>
              <a:t>();</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a:t>
            </a:r>
            <a:r>
              <a:rPr lang="en-US" altLang="zh-Hans" dirty="0" err="1">
                <a:solidFill>
                  <a:srgbClr val="000000"/>
                </a:solidFill>
                <a:latin typeface="Times New Roman" pitchFamily="18" charset="0"/>
                <a:ea typeface="隶书" pitchFamily="49" charset="-122"/>
              </a:rPr>
              <a:t>obj.setC</a:t>
            </a:r>
            <a:r>
              <a:rPr lang="en-US" altLang="zh-Hans" dirty="0">
                <a:solidFill>
                  <a:srgbClr val="000000"/>
                </a:solidFill>
                <a:latin typeface="Times New Roman" pitchFamily="18" charset="0"/>
                <a:ea typeface="隶书" pitchFamily="49" charset="-122"/>
              </a:rPr>
              <a:t>(2,3,4);</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a:t>
            </a:r>
            <a:r>
              <a:rPr lang="en-US" altLang="zh-Hans" dirty="0" err="1">
                <a:solidFill>
                  <a:srgbClr val="000000"/>
                </a:solidFill>
                <a:latin typeface="Times New Roman" pitchFamily="18" charset="0"/>
                <a:ea typeface="隶书" pitchFamily="49" charset="-122"/>
              </a:rPr>
              <a:t>obj.printC</a:t>
            </a:r>
            <a:r>
              <a:rPr lang="en-US" altLang="zh-Hans" dirty="0">
                <a:solidFill>
                  <a:srgbClr val="000000"/>
                </a:solidFill>
                <a:latin typeface="Times New Roman" pitchFamily="18" charset="0"/>
                <a:ea typeface="隶书" pitchFamily="49" charset="-122"/>
              </a:rPr>
              <a:t>();</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a:t>
            </a:r>
            <a:r>
              <a:rPr lang="en-US" altLang="zh-Hans" dirty="0" err="1">
                <a:solidFill>
                  <a:srgbClr val="000000"/>
                </a:solidFill>
                <a:latin typeface="Times New Roman" pitchFamily="18" charset="0"/>
                <a:ea typeface="隶书" pitchFamily="49" charset="-122"/>
              </a:rPr>
              <a:t>obj.setB</a:t>
            </a:r>
            <a:r>
              <a:rPr lang="en-US" altLang="zh-Hans" dirty="0">
                <a:solidFill>
                  <a:srgbClr val="000000"/>
                </a:solidFill>
                <a:latin typeface="Times New Roman" pitchFamily="18" charset="0"/>
                <a:ea typeface="隶书" pitchFamily="49" charset="-122"/>
              </a:rPr>
              <a:t>(5); </a:t>
            </a:r>
          </a:p>
          <a:p>
            <a:pPr marL="342900" indent="-342900">
              <a:lnSpc>
                <a:spcPct val="80000"/>
              </a:lnSpc>
              <a:buClr>
                <a:srgbClr val="FF5050"/>
              </a:buClr>
            </a:pPr>
            <a:r>
              <a:rPr lang="en-US" altLang="zh-Hans" dirty="0">
                <a:solidFill>
                  <a:srgbClr val="000000"/>
                </a:solidFill>
                <a:latin typeface="Times New Roman" pitchFamily="18" charset="0"/>
                <a:ea typeface="隶书" pitchFamily="49" charset="-122"/>
              </a:rPr>
              <a:t>     </a:t>
            </a:r>
            <a:r>
              <a:rPr lang="en-US" altLang="zh-Hans" dirty="0" err="1">
                <a:solidFill>
                  <a:srgbClr val="000000"/>
                </a:solidFill>
                <a:latin typeface="Times New Roman" pitchFamily="18" charset="0"/>
                <a:ea typeface="隶书" pitchFamily="49" charset="-122"/>
              </a:rPr>
              <a:t>obj.printB</a:t>
            </a:r>
            <a:r>
              <a:rPr lang="en-US" altLang="zh-Hans" dirty="0">
                <a:solidFill>
                  <a:srgbClr val="000000"/>
                </a:solidFill>
                <a:latin typeface="Times New Roman" pitchFamily="18" charset="0"/>
                <a:ea typeface="隶书" pitchFamily="49" charset="-122"/>
              </a:rPr>
              <a:t>(); </a:t>
            </a:r>
          </a:p>
          <a:p>
            <a:pPr marL="342900" indent="-342900">
              <a:lnSpc>
                <a:spcPct val="80000"/>
              </a:lnSpc>
              <a:buClr>
                <a:srgbClr val="FF5050"/>
              </a:buClr>
            </a:pPr>
            <a:r>
              <a:rPr lang="en-US" altLang="zh-Hans" dirty="0" smtClean="0">
                <a:solidFill>
                  <a:srgbClr val="000000"/>
                </a:solidFill>
                <a:latin typeface="Times New Roman" pitchFamily="18" charset="0"/>
                <a:ea typeface="隶书" pitchFamily="49" charset="-122"/>
              </a:rPr>
              <a:t>}</a:t>
            </a:r>
          </a:p>
          <a:p>
            <a:pPr marL="342900" indent="-342900">
              <a:lnSpc>
                <a:spcPct val="80000"/>
              </a:lnSpc>
              <a:buClr>
                <a:srgbClr val="FF5050"/>
              </a:buClr>
            </a:pPr>
            <a:r>
              <a:rPr lang="en-US" altLang="zh-Hans" dirty="0" smtClean="0">
                <a:solidFill>
                  <a:srgbClr val="000000"/>
                </a:solidFill>
                <a:latin typeface="Times New Roman" pitchFamily="18" charset="0"/>
                <a:ea typeface="隶书" pitchFamily="49" charset="-122"/>
              </a:rPr>
              <a:t>//</a:t>
            </a:r>
            <a:r>
              <a:rPr lang="zh-CN" altLang="en-US" dirty="0" smtClean="0">
                <a:solidFill>
                  <a:srgbClr val="000000"/>
                </a:solidFill>
                <a:latin typeface="Times New Roman" pitchFamily="18" charset="0"/>
                <a:ea typeface="隶书" pitchFamily="49" charset="-122"/>
              </a:rPr>
              <a:t>本示例在构造中使用</a:t>
            </a:r>
            <a:r>
              <a:rPr lang="en-US" altLang="zh-CN" dirty="0" smtClean="0">
                <a:solidFill>
                  <a:srgbClr val="000000"/>
                </a:solidFill>
                <a:latin typeface="Times New Roman" pitchFamily="18" charset="0"/>
                <a:ea typeface="隶书" pitchFamily="49" charset="-122"/>
              </a:rPr>
              <a:t>set</a:t>
            </a:r>
            <a:r>
              <a:rPr lang="zh-CN" altLang="en-US" dirty="0" smtClean="0">
                <a:solidFill>
                  <a:srgbClr val="000000"/>
                </a:solidFill>
                <a:latin typeface="Times New Roman" pitchFamily="18" charset="0"/>
                <a:ea typeface="隶书" pitchFamily="49" charset="-122"/>
              </a:rPr>
              <a:t>方法来初始化属性</a:t>
            </a:r>
            <a:endParaRPr lang="en-US" altLang="zh-Hans" dirty="0">
              <a:solidFill>
                <a:srgbClr val="000000"/>
              </a:solidFill>
              <a:latin typeface="Times New Roman" pitchFamily="18" charset="0"/>
              <a:ea typeface="隶书" pitchFamily="49" charset="-122"/>
            </a:endParaRPr>
          </a:p>
          <a:p>
            <a:pPr marL="342900" indent="-342900">
              <a:lnSpc>
                <a:spcPct val="80000"/>
              </a:lnSpc>
              <a:buClr>
                <a:srgbClr val="FF5050"/>
              </a:buClr>
            </a:pPr>
            <a:endParaRPr lang="en-US" altLang="zh-Hans" dirty="0">
              <a:solidFill>
                <a:srgbClr val="000000"/>
              </a:solidFill>
              <a:latin typeface="Times New Roman" pitchFamily="18" charset="0"/>
              <a:ea typeface="隶书"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多重继承的构造功能</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对继承成员初始化，对新加成员初始化</a:t>
            </a:r>
          </a:p>
          <a:p>
            <a:pPr>
              <a:lnSpc>
                <a:spcPts val="2880"/>
              </a:lnSpc>
              <a:spcBef>
                <a:spcPts val="0"/>
              </a:spcBef>
            </a:pPr>
            <a:r>
              <a:rPr lang="zh-CN" altLang="en-US" sz="2000" dirty="0" smtClean="0">
                <a:latin typeface="+mn-ea"/>
                <a:cs typeface="Times New Roman" pitchFamily="18" charset="0"/>
              </a:rPr>
              <a:t>多重继承的构造类似单继承</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当基类构造函数不带参数时，不必显式指明调用基类构造函数；</a:t>
            </a:r>
          </a:p>
          <a:p>
            <a:pPr lvl="1">
              <a:lnSpc>
                <a:spcPts val="2880"/>
              </a:lnSpc>
              <a:spcBef>
                <a:spcPts val="0"/>
              </a:spcBef>
            </a:pPr>
            <a:r>
              <a:rPr lang="zh-CN" altLang="en-US" sz="1800" dirty="0" smtClean="0">
                <a:latin typeface="+mn-ea"/>
                <a:cs typeface="Times New Roman" pitchFamily="18" charset="0"/>
              </a:rPr>
              <a:t>当基类构造函数带参数时，必须显式指明调用基类构造函数；并由派生类构造函数的形式参数为被调用的基类构造函数提供实参；</a:t>
            </a:r>
            <a:endParaRPr lang="en-US" altLang="zh-CN" sz="18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多重继承的构造过程</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先执行基类的构造函数，再调用派生类构造函数中新加入部分；</a:t>
            </a:r>
          </a:p>
          <a:p>
            <a:pPr lvl="1">
              <a:lnSpc>
                <a:spcPts val="2880"/>
              </a:lnSpc>
              <a:spcBef>
                <a:spcPts val="0"/>
              </a:spcBef>
            </a:pPr>
            <a:r>
              <a:rPr lang="zh-CN" altLang="en-US" sz="1800" dirty="0" smtClean="0">
                <a:latin typeface="+mn-ea"/>
                <a:cs typeface="Times New Roman" pitchFamily="18" charset="0"/>
              </a:rPr>
              <a:t>当有多个基类构造函数要执行时，</a:t>
            </a:r>
            <a:r>
              <a:rPr lang="zh-CN" altLang="en-US" sz="1800" dirty="0" smtClean="0">
                <a:solidFill>
                  <a:srgbClr val="FF0000"/>
                </a:solidFill>
                <a:latin typeface="+mn-ea"/>
                <a:cs typeface="Times New Roman" pitchFamily="18" charset="0"/>
              </a:rPr>
              <a:t>按照派生类定义时基类出现的次序</a:t>
            </a:r>
            <a:r>
              <a:rPr lang="en-US" altLang="zh-CN" sz="1800" dirty="0" smtClean="0">
                <a:solidFill>
                  <a:srgbClr val="FF0000"/>
                </a:solidFill>
                <a:latin typeface="+mn-ea"/>
                <a:cs typeface="Times New Roman" pitchFamily="18" charset="0"/>
              </a:rPr>
              <a:t>(</a:t>
            </a:r>
            <a:r>
              <a:rPr lang="zh-CN" altLang="en-US" sz="1800" dirty="0" smtClean="0">
                <a:solidFill>
                  <a:srgbClr val="FF0000"/>
                </a:solidFill>
                <a:latin typeface="+mn-ea"/>
                <a:cs typeface="Times New Roman" pitchFamily="18" charset="0"/>
              </a:rPr>
              <a:t>从左到右</a:t>
            </a:r>
            <a:r>
              <a:rPr lang="en-US" altLang="zh-CN" sz="1800" dirty="0" smtClean="0">
                <a:solidFill>
                  <a:srgbClr val="FF0000"/>
                </a:solidFill>
                <a:latin typeface="+mn-ea"/>
                <a:cs typeface="Times New Roman" pitchFamily="18" charset="0"/>
              </a:rPr>
              <a:t>)</a:t>
            </a:r>
            <a:r>
              <a:rPr lang="zh-CN" altLang="en-US" sz="1800" dirty="0" smtClean="0">
                <a:solidFill>
                  <a:srgbClr val="FF0000"/>
                </a:solidFill>
                <a:latin typeface="+mn-ea"/>
                <a:cs typeface="Times New Roman" pitchFamily="18" charset="0"/>
              </a:rPr>
              <a:t>执行，</a:t>
            </a:r>
            <a:r>
              <a:rPr lang="zh-CN" altLang="en-US" sz="1800" dirty="0" smtClean="0">
                <a:latin typeface="+mn-ea"/>
                <a:cs typeface="Times New Roman" pitchFamily="18" charset="0"/>
              </a:rPr>
              <a:t>而不是派生类构造函数定义时基类构造函数出现的次序</a:t>
            </a:r>
            <a:endParaRPr lang="en-US" altLang="zh-CN" sz="18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多重继承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多重继承的派生类构造函数定义格式</a:t>
            </a:r>
            <a:endParaRPr lang="en-US" altLang="zh-CN" sz="2000" dirty="0" smtClean="0">
              <a:latin typeface="+mn-ea"/>
              <a:cs typeface="Times New Roman" pitchFamily="18" charset="0"/>
            </a:endParaRPr>
          </a:p>
          <a:p>
            <a:pPr marL="342900" indent="-342900">
              <a:lnSpc>
                <a:spcPct val="150000"/>
              </a:lnSpc>
              <a:spcBef>
                <a:spcPct val="20000"/>
              </a:spcBef>
              <a:buClr>
                <a:srgbClr val="FF5050"/>
              </a:buClr>
              <a:buNone/>
              <a:defRPr/>
            </a:pPr>
            <a:r>
              <a:rPr lang="zh-Hans" altLang="en-US" sz="2000" b="1" dirty="0" smtClean="0">
                <a:solidFill>
                  <a:schemeClr val="tx2">
                    <a:lumMod val="50000"/>
                  </a:schemeClr>
                </a:solidFill>
                <a:latin typeface="+mn-ea"/>
              </a:rPr>
              <a:t>派生类名</a:t>
            </a:r>
            <a:r>
              <a:rPr lang="en-US" altLang="zh-Hans" sz="2000" b="1" dirty="0" smtClean="0">
                <a:solidFill>
                  <a:schemeClr val="tx2">
                    <a:lumMod val="50000"/>
                  </a:schemeClr>
                </a:solidFill>
                <a:latin typeface="+mn-ea"/>
              </a:rPr>
              <a:t>::</a:t>
            </a:r>
            <a:r>
              <a:rPr lang="zh-Hans" altLang="en-US" sz="2000" b="1" dirty="0" smtClean="0">
                <a:solidFill>
                  <a:schemeClr val="tx2">
                    <a:lumMod val="50000"/>
                  </a:schemeClr>
                </a:solidFill>
                <a:latin typeface="+mn-ea"/>
              </a:rPr>
              <a:t>派生类名</a:t>
            </a:r>
            <a:r>
              <a:rPr lang="en-US" altLang="zh-Hans" sz="2000" b="1" dirty="0" smtClean="0">
                <a:solidFill>
                  <a:schemeClr val="tx2">
                    <a:lumMod val="50000"/>
                  </a:schemeClr>
                </a:solidFill>
                <a:latin typeface="+mn-ea"/>
              </a:rPr>
              <a:t>(</a:t>
            </a:r>
            <a:r>
              <a:rPr lang="zh-Hans" altLang="en-US" sz="2000" b="1" dirty="0" smtClean="0">
                <a:solidFill>
                  <a:schemeClr val="tx2">
                    <a:lumMod val="50000"/>
                  </a:schemeClr>
                </a:solidFill>
                <a:latin typeface="+mn-ea"/>
              </a:rPr>
              <a:t>基类</a:t>
            </a:r>
            <a:r>
              <a:rPr lang="en-US" altLang="zh-Hans" sz="2000" b="1" dirty="0" smtClean="0">
                <a:solidFill>
                  <a:schemeClr val="tx2">
                    <a:lumMod val="50000"/>
                  </a:schemeClr>
                </a:solidFill>
                <a:latin typeface="+mn-ea"/>
              </a:rPr>
              <a:t>1</a:t>
            </a:r>
            <a:r>
              <a:rPr lang="zh-Hans" altLang="en-US" sz="2000" b="1" dirty="0" smtClean="0">
                <a:solidFill>
                  <a:schemeClr val="tx2">
                    <a:lumMod val="50000"/>
                  </a:schemeClr>
                </a:solidFill>
                <a:latin typeface="+mn-ea"/>
              </a:rPr>
              <a:t>形参，基类</a:t>
            </a:r>
            <a:r>
              <a:rPr lang="en-US" altLang="zh-Hans" sz="2000" b="1" dirty="0" smtClean="0">
                <a:solidFill>
                  <a:schemeClr val="tx2">
                    <a:lumMod val="50000"/>
                  </a:schemeClr>
                </a:solidFill>
                <a:latin typeface="+mn-ea"/>
              </a:rPr>
              <a:t>2</a:t>
            </a:r>
            <a:r>
              <a:rPr lang="zh-Hans" altLang="en-US" sz="2000" b="1" dirty="0" smtClean="0">
                <a:solidFill>
                  <a:schemeClr val="tx2">
                    <a:lumMod val="50000"/>
                  </a:schemeClr>
                </a:solidFill>
                <a:latin typeface="+mn-ea"/>
              </a:rPr>
              <a:t>形参，</a:t>
            </a:r>
            <a:r>
              <a:rPr lang="en-US" altLang="zh-Hans" sz="2000" b="1" dirty="0" smtClean="0">
                <a:solidFill>
                  <a:schemeClr val="tx2">
                    <a:lumMod val="50000"/>
                  </a:schemeClr>
                </a:solidFill>
                <a:latin typeface="+mn-ea"/>
              </a:rPr>
              <a:t>…</a:t>
            </a:r>
            <a:r>
              <a:rPr lang="zh-Hans" altLang="en-US" sz="2000" b="1" dirty="0" smtClean="0">
                <a:solidFill>
                  <a:schemeClr val="tx2">
                    <a:lumMod val="50000"/>
                  </a:schemeClr>
                </a:solidFill>
                <a:latin typeface="+mn-ea"/>
              </a:rPr>
              <a:t> 派生类形参</a:t>
            </a:r>
            <a:r>
              <a:rPr lang="en-US" altLang="zh-Hans" sz="2000" b="1" dirty="0" smtClean="0">
                <a:solidFill>
                  <a:schemeClr val="tx2">
                    <a:lumMod val="50000"/>
                  </a:schemeClr>
                </a:solidFill>
                <a:latin typeface="+mn-ea"/>
              </a:rPr>
              <a:t>)</a:t>
            </a:r>
          </a:p>
          <a:p>
            <a:pPr marL="342900" indent="-342900">
              <a:lnSpc>
                <a:spcPct val="150000"/>
              </a:lnSpc>
              <a:spcBef>
                <a:spcPct val="20000"/>
              </a:spcBef>
              <a:buClr>
                <a:srgbClr val="FF5050"/>
              </a:buClr>
              <a:buNone/>
              <a:defRPr/>
            </a:pPr>
            <a:r>
              <a:rPr lang="en-US" altLang="zh-Hans" sz="2000" b="1" dirty="0" smtClean="0">
                <a:solidFill>
                  <a:schemeClr val="tx2">
                    <a:lumMod val="50000"/>
                  </a:schemeClr>
                </a:solidFill>
                <a:latin typeface="+mn-ea"/>
              </a:rPr>
              <a:t>	         :</a:t>
            </a:r>
            <a:r>
              <a:rPr lang="zh-Hans" altLang="en-US" sz="2000" b="1" dirty="0" smtClean="0">
                <a:solidFill>
                  <a:schemeClr val="tx2">
                    <a:lumMod val="50000"/>
                  </a:schemeClr>
                </a:solidFill>
                <a:latin typeface="+mn-ea"/>
              </a:rPr>
              <a:t>基类名</a:t>
            </a:r>
            <a:r>
              <a:rPr lang="en-US" altLang="zh-Hans" sz="2000" b="1" dirty="0" smtClean="0">
                <a:solidFill>
                  <a:schemeClr val="tx2">
                    <a:lumMod val="50000"/>
                  </a:schemeClr>
                </a:solidFill>
                <a:latin typeface="+mn-ea"/>
              </a:rPr>
              <a:t>1(</a:t>
            </a:r>
            <a:r>
              <a:rPr lang="zh-Hans" altLang="en-US" sz="2000" b="1" dirty="0" smtClean="0">
                <a:solidFill>
                  <a:schemeClr val="tx2">
                    <a:lumMod val="50000"/>
                  </a:schemeClr>
                </a:solidFill>
                <a:latin typeface="+mn-ea"/>
              </a:rPr>
              <a:t>参数</a:t>
            </a:r>
            <a:r>
              <a:rPr lang="en-US" altLang="zh-Hans" sz="2000" b="1" dirty="0" smtClean="0">
                <a:solidFill>
                  <a:schemeClr val="tx2">
                    <a:lumMod val="50000"/>
                  </a:schemeClr>
                </a:solidFill>
                <a:latin typeface="+mn-ea"/>
              </a:rPr>
              <a:t>), </a:t>
            </a:r>
            <a:r>
              <a:rPr lang="zh-Hans" altLang="en-US" sz="2000" b="1" dirty="0" smtClean="0">
                <a:solidFill>
                  <a:schemeClr val="tx2">
                    <a:lumMod val="50000"/>
                  </a:schemeClr>
                </a:solidFill>
                <a:latin typeface="+mn-ea"/>
              </a:rPr>
              <a:t>基类名</a:t>
            </a:r>
            <a:r>
              <a:rPr lang="en-US" altLang="zh-Hans" sz="2000" b="1" dirty="0" smtClean="0">
                <a:solidFill>
                  <a:schemeClr val="tx2">
                    <a:lumMod val="50000"/>
                  </a:schemeClr>
                </a:solidFill>
                <a:latin typeface="+mn-ea"/>
              </a:rPr>
              <a:t>2(</a:t>
            </a:r>
            <a:r>
              <a:rPr lang="zh-Hans" altLang="en-US" sz="2000" b="1" dirty="0" smtClean="0">
                <a:solidFill>
                  <a:schemeClr val="tx2">
                    <a:lumMod val="50000"/>
                  </a:schemeClr>
                </a:solidFill>
                <a:latin typeface="+mn-ea"/>
              </a:rPr>
              <a:t>参数</a:t>
            </a:r>
            <a:r>
              <a:rPr lang="en-US" altLang="zh-Hans" sz="2000" b="1" dirty="0" smtClean="0">
                <a:solidFill>
                  <a:schemeClr val="tx2">
                    <a:lumMod val="50000"/>
                  </a:schemeClr>
                </a:solidFill>
                <a:latin typeface="+mn-ea"/>
              </a:rPr>
              <a:t>), ...</a:t>
            </a:r>
            <a:r>
              <a:rPr lang="zh-Hans" altLang="en-US" sz="2000" b="1" dirty="0" smtClean="0">
                <a:solidFill>
                  <a:schemeClr val="tx2">
                    <a:lumMod val="50000"/>
                  </a:schemeClr>
                </a:solidFill>
                <a:latin typeface="+mn-ea"/>
              </a:rPr>
              <a:t>基类名</a:t>
            </a:r>
            <a:r>
              <a:rPr lang="en-US" altLang="zh-Hans" sz="2000" b="1" dirty="0" smtClean="0">
                <a:solidFill>
                  <a:schemeClr val="tx2">
                    <a:lumMod val="50000"/>
                  </a:schemeClr>
                </a:solidFill>
                <a:latin typeface="+mn-ea"/>
              </a:rPr>
              <a:t>n(</a:t>
            </a:r>
            <a:r>
              <a:rPr lang="zh-Hans" altLang="en-US" sz="2000" b="1" dirty="0" smtClean="0">
                <a:solidFill>
                  <a:schemeClr val="tx2">
                    <a:lumMod val="50000"/>
                  </a:schemeClr>
                </a:solidFill>
                <a:latin typeface="+mn-ea"/>
              </a:rPr>
              <a:t>参数</a:t>
            </a:r>
            <a:r>
              <a:rPr lang="en-US" altLang="zh-Hans" sz="2000" b="1" dirty="0" smtClean="0">
                <a:solidFill>
                  <a:schemeClr val="tx2">
                    <a:lumMod val="50000"/>
                  </a:schemeClr>
                </a:solidFill>
                <a:latin typeface="+mn-ea"/>
              </a:rPr>
              <a:t>)</a:t>
            </a:r>
          </a:p>
          <a:p>
            <a:pPr marL="342900" indent="-342900">
              <a:lnSpc>
                <a:spcPct val="150000"/>
              </a:lnSpc>
              <a:spcBef>
                <a:spcPct val="20000"/>
              </a:spcBef>
              <a:buClr>
                <a:srgbClr val="FF5050"/>
              </a:buClr>
              <a:buNone/>
              <a:defRPr/>
            </a:pPr>
            <a:r>
              <a:rPr lang="en-US" altLang="zh-Hans" sz="2000" b="1" dirty="0" smtClean="0">
                <a:solidFill>
                  <a:schemeClr val="tx2">
                    <a:lumMod val="50000"/>
                  </a:schemeClr>
                </a:solidFill>
                <a:latin typeface="+mn-ea"/>
              </a:rPr>
              <a:t>         {</a:t>
            </a:r>
          </a:p>
          <a:p>
            <a:pPr marL="342900" indent="-342900">
              <a:lnSpc>
                <a:spcPct val="150000"/>
              </a:lnSpc>
              <a:spcBef>
                <a:spcPct val="20000"/>
              </a:spcBef>
              <a:buClr>
                <a:srgbClr val="FF5050"/>
              </a:buClr>
              <a:buNone/>
              <a:defRPr/>
            </a:pPr>
            <a:r>
              <a:rPr lang="en-US" altLang="zh-Hans" sz="2000" b="1" dirty="0" smtClean="0">
                <a:solidFill>
                  <a:schemeClr val="tx2">
                    <a:lumMod val="50000"/>
                  </a:schemeClr>
                </a:solidFill>
                <a:latin typeface="+mn-ea"/>
              </a:rPr>
              <a:t>              </a:t>
            </a:r>
            <a:r>
              <a:rPr lang="zh-Hans" altLang="en-US" sz="2000" b="1" dirty="0" smtClean="0">
                <a:solidFill>
                  <a:schemeClr val="tx2">
                    <a:lumMod val="50000"/>
                  </a:schemeClr>
                </a:solidFill>
                <a:latin typeface="+mn-ea"/>
              </a:rPr>
              <a:t>派生类成员初始化赋值语句；</a:t>
            </a:r>
          </a:p>
          <a:p>
            <a:pPr marL="342900" indent="-342900">
              <a:lnSpc>
                <a:spcPct val="150000"/>
              </a:lnSpc>
              <a:spcBef>
                <a:spcPct val="20000"/>
              </a:spcBef>
              <a:buClr>
                <a:srgbClr val="FF5050"/>
              </a:buClr>
              <a:buNone/>
              <a:defRPr/>
            </a:pPr>
            <a:r>
              <a:rPr lang="zh-Hans" altLang="en-US" sz="2000" b="1" dirty="0" smtClean="0">
                <a:solidFill>
                  <a:schemeClr val="tx2">
                    <a:lumMod val="50000"/>
                  </a:schemeClr>
                </a:solidFill>
                <a:latin typeface="+mn-ea"/>
              </a:rPr>
              <a:t>         </a:t>
            </a:r>
            <a:r>
              <a:rPr lang="en-US" altLang="zh-Hans" sz="2000" b="1" dirty="0" smtClean="0">
                <a:solidFill>
                  <a:schemeClr val="tx2">
                    <a:lumMod val="50000"/>
                  </a:schemeClr>
                </a:solidFill>
                <a:latin typeface="+mn-ea"/>
              </a:rPr>
              <a:t>}</a:t>
            </a:r>
            <a:r>
              <a:rPr lang="zh-Hans" altLang="en-US" sz="2000" b="1" dirty="0" smtClean="0">
                <a:solidFill>
                  <a:schemeClr val="tx2">
                    <a:lumMod val="50000"/>
                  </a:schemeClr>
                </a:solidFill>
                <a:latin typeface="+mn-ea"/>
              </a:rPr>
              <a:t>；</a:t>
            </a:r>
          </a:p>
          <a:p>
            <a:pPr lvl="1">
              <a:lnSpc>
                <a:spcPts val="2880"/>
              </a:lnSpc>
              <a:spcBef>
                <a:spcPts val="0"/>
              </a:spcBef>
            </a:pPr>
            <a:r>
              <a:rPr lang="zh-CN" altLang="en-US" sz="1800" dirty="0" smtClean="0">
                <a:solidFill>
                  <a:srgbClr val="FF0000"/>
                </a:solidFill>
                <a:latin typeface="+mn-ea"/>
                <a:cs typeface="Times New Roman" pitchFamily="18" charset="0"/>
              </a:rPr>
              <a:t>按照派生类定义时基类出现的次序</a:t>
            </a:r>
            <a:r>
              <a:rPr lang="en-US" altLang="zh-CN" sz="1800" dirty="0" smtClean="0">
                <a:solidFill>
                  <a:srgbClr val="FF0000"/>
                </a:solidFill>
                <a:latin typeface="+mn-ea"/>
                <a:cs typeface="Times New Roman" pitchFamily="18" charset="0"/>
              </a:rPr>
              <a:t>(</a:t>
            </a:r>
            <a:r>
              <a:rPr lang="zh-CN" altLang="en-US" sz="1800" dirty="0" smtClean="0">
                <a:solidFill>
                  <a:srgbClr val="FF0000"/>
                </a:solidFill>
                <a:latin typeface="+mn-ea"/>
                <a:cs typeface="Times New Roman" pitchFamily="18" charset="0"/>
              </a:rPr>
              <a:t>从左到右</a:t>
            </a:r>
            <a:r>
              <a:rPr lang="en-US" altLang="zh-CN" sz="1800" dirty="0" smtClean="0">
                <a:solidFill>
                  <a:srgbClr val="FF0000"/>
                </a:solidFill>
                <a:latin typeface="+mn-ea"/>
                <a:cs typeface="Times New Roman" pitchFamily="18" charset="0"/>
              </a:rPr>
              <a:t>)</a:t>
            </a:r>
            <a:r>
              <a:rPr lang="zh-CN" altLang="en-US" sz="1800" dirty="0" smtClean="0">
                <a:solidFill>
                  <a:srgbClr val="FF0000"/>
                </a:solidFill>
                <a:latin typeface="+mn-ea"/>
                <a:cs typeface="Times New Roman" pitchFamily="18" charset="0"/>
              </a:rPr>
              <a:t>执行</a:t>
            </a:r>
            <a:endParaRPr lang="en-US" altLang="zh-CN" sz="1800" dirty="0" smtClean="0">
              <a:solidFill>
                <a:srgbClr val="FF0000"/>
              </a:solidFill>
              <a:latin typeface="+mn-ea"/>
              <a:cs typeface="Times New Roman" pitchFamily="18" charset="0"/>
            </a:endParaRPr>
          </a:p>
          <a:p>
            <a:pPr lvl="1">
              <a:lnSpc>
                <a:spcPts val="2880"/>
              </a:lnSpc>
              <a:spcBef>
                <a:spcPts val="0"/>
              </a:spcBef>
            </a:pPr>
            <a:r>
              <a:rPr lang="zh-CN" altLang="en-US" sz="1800" dirty="0" smtClean="0">
                <a:solidFill>
                  <a:srgbClr val="FF0000"/>
                </a:solidFill>
                <a:latin typeface="+mn-ea"/>
                <a:cs typeface="Times New Roman" pitchFamily="18" charset="0"/>
              </a:rPr>
              <a:t>不是按照上述构造函数定义时基类构造函数出现的次序</a:t>
            </a:r>
            <a:endParaRPr lang="en-US" altLang="zh-CN" sz="1800" dirty="0" smtClean="0">
              <a:solidFill>
                <a:srgbClr val="FF0000"/>
              </a:solidFill>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多重继承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13</a:t>
            </a:fld>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多重继承的析构函数</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撤消派生类对象所占用的空间</a:t>
            </a:r>
            <a:endParaRPr lang="en-US" altLang="zh-CN" sz="1800" dirty="0" smtClean="0">
              <a:latin typeface="+mn-ea"/>
              <a:cs typeface="Times New Roman" pitchFamily="18" charset="0"/>
            </a:endParaRPr>
          </a:p>
          <a:p>
            <a:pPr lvl="1">
              <a:lnSpc>
                <a:spcPts val="2880"/>
              </a:lnSpc>
              <a:spcBef>
                <a:spcPts val="0"/>
              </a:spcBef>
              <a:buSzPct val="68000"/>
            </a:pPr>
            <a:r>
              <a:rPr lang="zh-CN" altLang="en-US" sz="1800" dirty="0" smtClean="0">
                <a:latin typeface="+mn-ea"/>
                <a:cs typeface="Times New Roman" pitchFamily="18" charset="0"/>
              </a:rPr>
              <a:t>定义形式：由于析构函数都不带参数，故不必显式指明如何调用基类的构造函数。</a:t>
            </a:r>
            <a:endParaRPr lang="en-US" altLang="zh-CN" sz="1800" dirty="0" smtClean="0">
              <a:latin typeface="+mn-ea"/>
              <a:cs typeface="Times New Roman" pitchFamily="18" charset="0"/>
            </a:endParaRPr>
          </a:p>
          <a:p>
            <a:pPr lvl="1">
              <a:lnSpc>
                <a:spcPts val="2880"/>
              </a:lnSpc>
              <a:spcBef>
                <a:spcPts val="0"/>
              </a:spcBef>
              <a:buSzPct val="68000"/>
            </a:pPr>
            <a:r>
              <a:rPr lang="zh-CN" altLang="en-US" sz="1800" dirty="0" smtClean="0">
                <a:latin typeface="+mn-ea"/>
                <a:cs typeface="Times New Roman" pitchFamily="18" charset="0"/>
              </a:rPr>
              <a:t>执行次序：与构造函数相反</a:t>
            </a:r>
            <a:endParaRPr lang="en-US" altLang="zh-CN" sz="1800" dirty="0" smtClean="0">
              <a:latin typeface="+mn-ea"/>
              <a:cs typeface="Times New Roman" pitchFamily="18" charset="0"/>
            </a:endParaRPr>
          </a:p>
          <a:p>
            <a:pPr>
              <a:lnSpc>
                <a:spcPts val="2880"/>
              </a:lnSpc>
              <a:spcBef>
                <a:spcPts val="0"/>
              </a:spcBef>
            </a:pPr>
            <a:endParaRPr lang="zh-CN" altLang="en-US" sz="18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多重继承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14</a:t>
            </a:fld>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多重继承的构造与析构示例</a:t>
            </a: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buNone/>
            </a:pPr>
            <a:endParaRPr lang="zh-CN" altLang="en-US" sz="1800" dirty="0" smtClean="0">
              <a:latin typeface="+mn-ea"/>
              <a:cs typeface="Times New Roman" pitchFamily="18" charset="0"/>
            </a:endParaRPr>
          </a:p>
          <a:p>
            <a:pPr lvl="1">
              <a:lnSpc>
                <a:spcPts val="2880"/>
              </a:lnSpc>
              <a:spcBef>
                <a:spcPts val="0"/>
              </a:spcBef>
            </a:pPr>
            <a:endParaRPr lang="zh-CN" altLang="en-US" sz="18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多重继承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15</a:t>
            </a:fld>
            <a:endParaRPr lang="zh-CN" altLang="en-US" dirty="0"/>
          </a:p>
        </p:txBody>
      </p:sp>
      <p:sp>
        <p:nvSpPr>
          <p:cNvPr id="6" name="矩形 5"/>
          <p:cNvSpPr/>
          <p:nvPr/>
        </p:nvSpPr>
        <p:spPr>
          <a:xfrm>
            <a:off x="142844" y="1571612"/>
            <a:ext cx="4714908" cy="5262979"/>
          </a:xfrm>
          <a:prstGeom prst="rect">
            <a:avLst/>
          </a:prstGeom>
        </p:spPr>
        <p:txBody>
          <a:bodyPr wrap="square">
            <a:spAutoFit/>
          </a:bodyPr>
          <a:lstStyle/>
          <a:p>
            <a:r>
              <a:rPr lang="en-US" altLang="zh-Hans" sz="1600" b="1" dirty="0">
                <a:solidFill>
                  <a:srgbClr val="0000FF"/>
                </a:solidFill>
                <a:latin typeface="細明體"/>
                <a:ea typeface="細明體"/>
              </a:rPr>
              <a:t>class</a:t>
            </a:r>
            <a:r>
              <a:rPr lang="en-US" altLang="zh-Hans" sz="1600" b="1" dirty="0">
                <a:solidFill>
                  <a:prstClr val="black"/>
                </a:solidFill>
                <a:latin typeface="細明體"/>
                <a:ea typeface="細明體"/>
              </a:rPr>
              <a:t> CA{</a:t>
            </a:r>
          </a:p>
          <a:p>
            <a:r>
              <a:rPr lang="en-US" altLang="zh-Hans" sz="1600" b="1" dirty="0">
                <a:solidFill>
                  <a:srgbClr val="0000FF"/>
                </a:solidFill>
                <a:latin typeface="細明體"/>
                <a:ea typeface="細明體"/>
              </a:rPr>
              <a:t>public</a:t>
            </a:r>
            <a:r>
              <a:rPr lang="en-US" altLang="zh-Hans" sz="1600" b="1" dirty="0">
                <a:solidFill>
                  <a:prstClr val="black"/>
                </a:solidFill>
                <a:latin typeface="細明體"/>
                <a:ea typeface="細明體"/>
              </a:rPr>
              <a:t>:</a:t>
            </a:r>
          </a:p>
          <a:p>
            <a:r>
              <a:rPr lang="zh-Hans" altLang="en-US" sz="1600" b="1" dirty="0" smtClean="0">
                <a:solidFill>
                  <a:prstClr val="black"/>
                </a:solidFill>
                <a:latin typeface="細明體"/>
                <a:ea typeface="細明體"/>
              </a:rPr>
              <a:t>    </a:t>
            </a:r>
            <a:r>
              <a:rPr lang="en-US" altLang="zh-Hans" sz="1600" b="1" dirty="0" smtClean="0">
                <a:solidFill>
                  <a:prstClr val="black"/>
                </a:solidFill>
                <a:latin typeface="細明體"/>
                <a:ea typeface="細明體"/>
              </a:rPr>
              <a:t>CA(</a:t>
            </a:r>
            <a:r>
              <a:rPr lang="en-US" altLang="zh-Hans" sz="1600" b="1" dirty="0" smtClean="0">
                <a:solidFill>
                  <a:srgbClr val="0000FF"/>
                </a:solidFill>
                <a:latin typeface="細明體"/>
                <a:ea typeface="細明體"/>
              </a:rPr>
              <a:t>int</a:t>
            </a:r>
            <a:r>
              <a:rPr lang="en-US" altLang="zh-Hans" sz="1600" b="1" dirty="0" smtClean="0">
                <a:solidFill>
                  <a:prstClr val="black"/>
                </a:solidFill>
                <a:latin typeface="細明體"/>
                <a:ea typeface="細明體"/>
              </a:rPr>
              <a:t> </a:t>
            </a:r>
            <a:r>
              <a:rPr lang="en-US" altLang="zh-Hans" sz="1600" b="1" dirty="0">
                <a:solidFill>
                  <a:prstClr val="black"/>
                </a:solidFill>
                <a:latin typeface="細明體"/>
                <a:ea typeface="細明體"/>
              </a:rPr>
              <a:t>x):a(x) </a:t>
            </a:r>
            <a:endParaRPr lang="en-US" altLang="zh-Hans" sz="1600" b="1" dirty="0" smtClean="0">
              <a:solidFill>
                <a:prstClr val="black"/>
              </a:solidFill>
              <a:latin typeface="細明體"/>
              <a:ea typeface="細明體"/>
            </a:endParaRPr>
          </a:p>
          <a:p>
            <a:r>
              <a:rPr lang="en-US" altLang="zh-Hans" sz="1600" b="1" dirty="0" smtClean="0">
                <a:solidFill>
                  <a:prstClr val="black"/>
                </a:solidFill>
                <a:latin typeface="細明體"/>
                <a:ea typeface="細明體"/>
              </a:rPr>
              <a:t>	{</a:t>
            </a:r>
            <a:r>
              <a:rPr lang="en-US" altLang="zh-Hans" sz="1600" b="1" dirty="0" err="1">
                <a:solidFill>
                  <a:prstClr val="black"/>
                </a:solidFill>
                <a:latin typeface="細明體"/>
                <a:ea typeface="細明體"/>
              </a:rPr>
              <a:t>cout</a:t>
            </a:r>
            <a:r>
              <a:rPr lang="en-US" altLang="zh-Hans" sz="1600" b="1" dirty="0">
                <a:solidFill>
                  <a:prstClr val="black"/>
                </a:solidFill>
                <a:latin typeface="細明體"/>
                <a:ea typeface="細明體"/>
              </a:rPr>
              <a:t>&lt;&lt; </a:t>
            </a:r>
            <a:r>
              <a:rPr lang="en-US" altLang="zh-Hans" sz="1600" b="1" dirty="0">
                <a:solidFill>
                  <a:srgbClr val="A31515"/>
                </a:solidFill>
                <a:latin typeface="細明體"/>
                <a:ea typeface="細明體"/>
              </a:rPr>
              <a:t>"CA constructor!"</a:t>
            </a:r>
            <a:r>
              <a:rPr lang="en-US" altLang="zh-Hans" sz="1600" b="1" dirty="0">
                <a:solidFill>
                  <a:prstClr val="black"/>
                </a:solidFill>
                <a:latin typeface="細明體"/>
                <a:ea typeface="細明體"/>
              </a:rPr>
              <a:t>&lt;&lt;</a:t>
            </a:r>
            <a:r>
              <a:rPr lang="en-US" altLang="zh-Hans" sz="1600" b="1" dirty="0" err="1">
                <a:solidFill>
                  <a:prstClr val="black"/>
                </a:solidFill>
                <a:latin typeface="細明體"/>
                <a:ea typeface="細明體"/>
              </a:rPr>
              <a:t>endl</a:t>
            </a:r>
            <a:r>
              <a:rPr lang="en-US" altLang="zh-Hans" sz="1600" b="1" dirty="0">
                <a:solidFill>
                  <a:prstClr val="black"/>
                </a:solidFill>
                <a:latin typeface="細明體"/>
                <a:ea typeface="細明體"/>
              </a:rPr>
              <a:t>; }</a:t>
            </a:r>
          </a:p>
          <a:p>
            <a:r>
              <a:rPr lang="zh-Hans" altLang="en-US" sz="1600" b="1" dirty="0" smtClean="0">
                <a:solidFill>
                  <a:srgbClr val="0000FF"/>
                </a:solidFill>
                <a:latin typeface="細明體"/>
                <a:ea typeface="細明體"/>
              </a:rPr>
              <a:t>    </a:t>
            </a:r>
            <a:r>
              <a:rPr lang="en-US" altLang="zh-Hans" sz="1600" b="1" dirty="0" smtClean="0">
                <a:solidFill>
                  <a:srgbClr val="0000FF"/>
                </a:solidFill>
                <a:latin typeface="細明體"/>
                <a:ea typeface="細明體"/>
              </a:rPr>
              <a:t>void</a:t>
            </a:r>
            <a:r>
              <a:rPr lang="en-US" altLang="zh-Hans" sz="1600" b="1" dirty="0" smtClean="0">
                <a:solidFill>
                  <a:prstClr val="black"/>
                </a:solidFill>
                <a:latin typeface="細明體"/>
                <a:ea typeface="細明體"/>
              </a:rPr>
              <a:t> </a:t>
            </a:r>
            <a:r>
              <a:rPr lang="en-US" altLang="zh-Hans" sz="1600" b="1" dirty="0" err="1">
                <a:solidFill>
                  <a:prstClr val="black"/>
                </a:solidFill>
                <a:latin typeface="細明體"/>
                <a:ea typeface="細明體"/>
              </a:rPr>
              <a:t>setA</a:t>
            </a:r>
            <a:r>
              <a:rPr lang="en-US" altLang="zh-Hans" sz="1600" b="1" dirty="0">
                <a:solidFill>
                  <a:prstClr val="black"/>
                </a:solidFill>
                <a:latin typeface="細明體"/>
                <a:ea typeface="細明體"/>
              </a:rPr>
              <a:t>(</a:t>
            </a:r>
            <a:r>
              <a:rPr lang="en-US" altLang="zh-Hans" sz="1600" b="1" dirty="0">
                <a:solidFill>
                  <a:srgbClr val="0000FF"/>
                </a:solidFill>
                <a:latin typeface="細明體"/>
                <a:ea typeface="細明體"/>
              </a:rPr>
              <a:t>int</a:t>
            </a:r>
            <a:r>
              <a:rPr lang="en-US" altLang="zh-Hans" sz="1600" b="1" dirty="0">
                <a:solidFill>
                  <a:prstClr val="black"/>
                </a:solidFill>
                <a:latin typeface="細明體"/>
                <a:ea typeface="細明體"/>
              </a:rPr>
              <a:t> x) { a = x; }</a:t>
            </a:r>
          </a:p>
          <a:p>
            <a:r>
              <a:rPr lang="en-US" altLang="zh-Hans" sz="1600" b="1" dirty="0">
                <a:solidFill>
                  <a:prstClr val="black"/>
                </a:solidFill>
                <a:latin typeface="細明體"/>
                <a:ea typeface="細明體"/>
              </a:rPr>
              <a:t>    </a:t>
            </a:r>
            <a:r>
              <a:rPr lang="en-US" altLang="zh-Hans" sz="1600" b="1" dirty="0">
                <a:solidFill>
                  <a:srgbClr val="0000FF"/>
                </a:solidFill>
                <a:latin typeface="細明體"/>
                <a:ea typeface="細明體"/>
              </a:rPr>
              <a:t>void</a:t>
            </a:r>
            <a:r>
              <a:rPr lang="en-US" altLang="zh-Hans" sz="1600" b="1" dirty="0">
                <a:solidFill>
                  <a:prstClr val="black"/>
                </a:solidFill>
                <a:latin typeface="細明體"/>
                <a:ea typeface="細明體"/>
              </a:rPr>
              <a:t> </a:t>
            </a:r>
            <a:r>
              <a:rPr lang="en-US" altLang="zh-Hans" sz="1600" b="1" dirty="0" err="1">
                <a:solidFill>
                  <a:prstClr val="black"/>
                </a:solidFill>
                <a:latin typeface="細明體"/>
                <a:ea typeface="細明體"/>
              </a:rPr>
              <a:t>printA</a:t>
            </a:r>
            <a:r>
              <a:rPr lang="en-US" altLang="zh-Hans" sz="1600" b="1" dirty="0">
                <a:solidFill>
                  <a:prstClr val="black"/>
                </a:solidFill>
                <a:latin typeface="細明體"/>
                <a:ea typeface="細明體"/>
              </a:rPr>
              <a:t>() </a:t>
            </a:r>
            <a:r>
              <a:rPr lang="en-US" altLang="zh-Hans" sz="1600" b="1" dirty="0" smtClean="0">
                <a:solidFill>
                  <a:prstClr val="black"/>
                </a:solidFill>
                <a:latin typeface="細明體"/>
                <a:ea typeface="細明體"/>
              </a:rPr>
              <a:t>{</a:t>
            </a:r>
            <a:r>
              <a:rPr lang="en-US" altLang="zh-Hans" sz="1600" b="1" dirty="0" err="1" smtClean="0">
                <a:solidFill>
                  <a:prstClr val="black"/>
                </a:solidFill>
                <a:latin typeface="細明體"/>
                <a:ea typeface="細明體"/>
              </a:rPr>
              <a:t>cout</a:t>
            </a:r>
            <a:r>
              <a:rPr lang="en-US" altLang="zh-Hans" sz="1600" b="1" dirty="0" smtClean="0">
                <a:solidFill>
                  <a:prstClr val="black"/>
                </a:solidFill>
                <a:latin typeface="細明體"/>
                <a:ea typeface="細明體"/>
              </a:rPr>
              <a:t> </a:t>
            </a:r>
            <a:r>
              <a:rPr lang="en-US" altLang="zh-Hans" sz="1600" b="1" dirty="0">
                <a:solidFill>
                  <a:prstClr val="black"/>
                </a:solidFill>
                <a:latin typeface="細明體"/>
                <a:ea typeface="細明體"/>
              </a:rPr>
              <a:t>&lt;&lt; a &lt;&lt; </a:t>
            </a:r>
            <a:r>
              <a:rPr lang="en-US" altLang="zh-Hans" sz="1600" b="1" dirty="0" err="1">
                <a:solidFill>
                  <a:prstClr val="black"/>
                </a:solidFill>
                <a:latin typeface="細明體"/>
                <a:ea typeface="細明體"/>
              </a:rPr>
              <a:t>endl</a:t>
            </a:r>
            <a:r>
              <a:rPr lang="en-US" altLang="zh-Hans" sz="1600" b="1" dirty="0">
                <a:solidFill>
                  <a:prstClr val="black"/>
                </a:solidFill>
                <a:latin typeface="細明體"/>
                <a:ea typeface="細明體"/>
              </a:rPr>
              <a:t>;}</a:t>
            </a:r>
          </a:p>
          <a:p>
            <a:r>
              <a:rPr lang="fr-FR" altLang="zh-Hans" sz="1600" b="1" dirty="0" smtClean="0">
                <a:solidFill>
                  <a:prstClr val="black"/>
                </a:solidFill>
                <a:latin typeface="細明體"/>
                <a:ea typeface="細明體"/>
              </a:rPr>
              <a:t>     ~</a:t>
            </a:r>
            <a:r>
              <a:rPr lang="fr-FR" altLang="zh-Hans" sz="1600" b="1" dirty="0">
                <a:solidFill>
                  <a:prstClr val="black"/>
                </a:solidFill>
                <a:latin typeface="細明體"/>
                <a:ea typeface="細明體"/>
              </a:rPr>
              <a:t>CA() </a:t>
            </a:r>
            <a:endParaRPr lang="fr-FR" altLang="zh-Hans" sz="1600" b="1" dirty="0" smtClean="0">
              <a:solidFill>
                <a:prstClr val="black"/>
              </a:solidFill>
              <a:latin typeface="細明體"/>
              <a:ea typeface="細明體"/>
            </a:endParaRPr>
          </a:p>
          <a:p>
            <a:r>
              <a:rPr lang="fr-FR" altLang="zh-Hans" sz="1600" b="1" dirty="0" smtClean="0">
                <a:solidFill>
                  <a:prstClr val="black"/>
                </a:solidFill>
                <a:latin typeface="細明體"/>
                <a:ea typeface="細明體"/>
              </a:rPr>
              <a:t>	{ </a:t>
            </a:r>
            <a:r>
              <a:rPr lang="fr-FR" altLang="zh-Hans" sz="1600" b="1" dirty="0">
                <a:solidFill>
                  <a:prstClr val="black"/>
                </a:solidFill>
                <a:latin typeface="細明體"/>
                <a:ea typeface="細明體"/>
              </a:rPr>
              <a:t>cout&lt;&lt;</a:t>
            </a:r>
            <a:r>
              <a:rPr lang="fr-FR" altLang="zh-Hans" sz="1600" b="1" dirty="0">
                <a:solidFill>
                  <a:srgbClr val="A31515"/>
                </a:solidFill>
                <a:latin typeface="細明體"/>
                <a:ea typeface="細明體"/>
              </a:rPr>
              <a:t>"CA destructor!"</a:t>
            </a:r>
            <a:r>
              <a:rPr lang="fr-FR" altLang="zh-Hans" sz="1600" b="1" dirty="0">
                <a:solidFill>
                  <a:prstClr val="black"/>
                </a:solidFill>
                <a:latin typeface="細明體"/>
                <a:ea typeface="細明體"/>
              </a:rPr>
              <a:t>&lt;&lt;endl; }</a:t>
            </a:r>
          </a:p>
          <a:p>
            <a:r>
              <a:rPr lang="en-US" altLang="zh-Hans" sz="1600" b="1" dirty="0">
                <a:solidFill>
                  <a:srgbClr val="0000FF"/>
                </a:solidFill>
                <a:latin typeface="細明體"/>
                <a:ea typeface="細明體"/>
              </a:rPr>
              <a:t>private</a:t>
            </a:r>
            <a:r>
              <a:rPr lang="en-US" altLang="zh-Hans" sz="1600" b="1" dirty="0">
                <a:solidFill>
                  <a:prstClr val="black"/>
                </a:solidFill>
                <a:latin typeface="細明體"/>
                <a:ea typeface="細明體"/>
              </a:rPr>
              <a:t>:</a:t>
            </a:r>
          </a:p>
          <a:p>
            <a:r>
              <a:rPr lang="en-US" altLang="zh-Hans" sz="1600" b="1" dirty="0">
                <a:solidFill>
                  <a:prstClr val="black"/>
                </a:solidFill>
                <a:latin typeface="細明體"/>
                <a:ea typeface="細明體"/>
              </a:rPr>
              <a:t>    </a:t>
            </a:r>
            <a:r>
              <a:rPr lang="en-US" altLang="zh-Hans" sz="1600" b="1" dirty="0" smtClean="0">
                <a:solidFill>
                  <a:prstClr val="black"/>
                </a:solidFill>
                <a:latin typeface="細明體"/>
                <a:ea typeface="細明體"/>
              </a:rPr>
              <a:t> </a:t>
            </a:r>
            <a:r>
              <a:rPr lang="en-US" altLang="zh-Hans" sz="1600" b="1" dirty="0" smtClean="0">
                <a:solidFill>
                  <a:srgbClr val="0000FF"/>
                </a:solidFill>
                <a:latin typeface="細明體"/>
                <a:ea typeface="細明體"/>
              </a:rPr>
              <a:t>int</a:t>
            </a:r>
            <a:r>
              <a:rPr lang="en-US" altLang="zh-Hans" sz="1600" b="1" dirty="0" smtClean="0">
                <a:solidFill>
                  <a:prstClr val="black"/>
                </a:solidFill>
                <a:latin typeface="細明體"/>
                <a:ea typeface="細明體"/>
              </a:rPr>
              <a:t> </a:t>
            </a:r>
            <a:r>
              <a:rPr lang="en-US" altLang="zh-Hans" sz="1600" b="1" dirty="0">
                <a:solidFill>
                  <a:prstClr val="black"/>
                </a:solidFill>
                <a:latin typeface="細明體"/>
                <a:ea typeface="細明體"/>
              </a:rPr>
              <a:t>a;</a:t>
            </a:r>
          </a:p>
          <a:p>
            <a:r>
              <a:rPr lang="en-US" altLang="zh-Hans" sz="1600" b="1" dirty="0">
                <a:solidFill>
                  <a:prstClr val="black"/>
                </a:solidFill>
                <a:latin typeface="細明體"/>
                <a:ea typeface="細明體"/>
              </a:rPr>
              <a:t>};</a:t>
            </a:r>
          </a:p>
          <a:p>
            <a:r>
              <a:rPr lang="en-US" altLang="zh-Hans" sz="1600" b="1" dirty="0">
                <a:solidFill>
                  <a:srgbClr val="0000FF"/>
                </a:solidFill>
                <a:latin typeface="細明體"/>
                <a:ea typeface="細明體"/>
              </a:rPr>
              <a:t>class</a:t>
            </a:r>
            <a:r>
              <a:rPr lang="en-US" altLang="zh-Hans" sz="1600" b="1" dirty="0">
                <a:solidFill>
                  <a:prstClr val="black"/>
                </a:solidFill>
                <a:latin typeface="細明體"/>
                <a:ea typeface="細明體"/>
              </a:rPr>
              <a:t> CB{</a:t>
            </a:r>
          </a:p>
          <a:p>
            <a:r>
              <a:rPr lang="en-US" altLang="zh-Hans" sz="1600" b="1" dirty="0">
                <a:solidFill>
                  <a:prstClr val="black"/>
                </a:solidFill>
                <a:latin typeface="細明體"/>
                <a:ea typeface="細明體"/>
              </a:rPr>
              <a:t> </a:t>
            </a:r>
            <a:r>
              <a:rPr lang="en-US" altLang="zh-Hans" sz="1600" b="1" dirty="0">
                <a:solidFill>
                  <a:srgbClr val="0000FF"/>
                </a:solidFill>
                <a:latin typeface="細明體"/>
                <a:ea typeface="細明體"/>
              </a:rPr>
              <a:t>public</a:t>
            </a:r>
            <a:r>
              <a:rPr lang="en-US" altLang="zh-Hans" sz="1600" b="1" dirty="0">
                <a:solidFill>
                  <a:prstClr val="black"/>
                </a:solidFill>
                <a:latin typeface="細明體"/>
                <a:ea typeface="細明體"/>
              </a:rPr>
              <a:t>:</a:t>
            </a:r>
          </a:p>
          <a:p>
            <a:r>
              <a:rPr lang="fr-FR" altLang="zh-Hans" sz="1600" b="1" dirty="0" smtClean="0">
                <a:solidFill>
                  <a:prstClr val="black"/>
                </a:solidFill>
                <a:latin typeface="細明體"/>
                <a:ea typeface="細明體"/>
              </a:rPr>
              <a:t>    CB(</a:t>
            </a:r>
            <a:r>
              <a:rPr lang="fr-FR" altLang="zh-Hans" sz="1600" b="1" dirty="0" smtClean="0">
                <a:solidFill>
                  <a:srgbClr val="0000FF"/>
                </a:solidFill>
                <a:latin typeface="細明體"/>
                <a:ea typeface="細明體"/>
              </a:rPr>
              <a:t>int</a:t>
            </a:r>
            <a:r>
              <a:rPr lang="fr-FR" altLang="zh-Hans" sz="1600" b="1" dirty="0" smtClean="0">
                <a:solidFill>
                  <a:prstClr val="black"/>
                </a:solidFill>
                <a:latin typeface="細明體"/>
                <a:ea typeface="細明體"/>
              </a:rPr>
              <a:t> </a:t>
            </a:r>
            <a:r>
              <a:rPr lang="fr-FR" altLang="zh-Hans" sz="1600" b="1" dirty="0">
                <a:solidFill>
                  <a:prstClr val="black"/>
                </a:solidFill>
                <a:latin typeface="細明體"/>
                <a:ea typeface="細明體"/>
              </a:rPr>
              <a:t>x):b(x</a:t>
            </a:r>
            <a:r>
              <a:rPr lang="fr-FR" altLang="zh-Hans" sz="1600" b="1" dirty="0" smtClean="0">
                <a:solidFill>
                  <a:prstClr val="black"/>
                </a:solidFill>
                <a:latin typeface="細明體"/>
                <a:ea typeface="細明體"/>
              </a:rPr>
              <a:t>)</a:t>
            </a:r>
          </a:p>
          <a:p>
            <a:r>
              <a:rPr lang="fr-FR" altLang="zh-Hans" sz="1600" b="1" dirty="0" smtClean="0">
                <a:solidFill>
                  <a:prstClr val="black"/>
                </a:solidFill>
                <a:latin typeface="細明體"/>
                <a:ea typeface="細明體"/>
              </a:rPr>
              <a:t>	 </a:t>
            </a:r>
            <a:r>
              <a:rPr lang="fr-FR" altLang="zh-Hans" sz="1600" b="1" dirty="0">
                <a:solidFill>
                  <a:prstClr val="black"/>
                </a:solidFill>
                <a:latin typeface="細明體"/>
                <a:ea typeface="細明體"/>
              </a:rPr>
              <a:t>{cout&lt;&lt; </a:t>
            </a:r>
            <a:r>
              <a:rPr lang="fr-FR" altLang="zh-Hans" sz="1600" b="1" dirty="0">
                <a:solidFill>
                  <a:srgbClr val="A31515"/>
                </a:solidFill>
                <a:latin typeface="細明體"/>
                <a:ea typeface="細明體"/>
              </a:rPr>
              <a:t>"CB constructor!"</a:t>
            </a:r>
            <a:r>
              <a:rPr lang="fr-FR" altLang="zh-Hans" sz="1600" b="1" dirty="0">
                <a:solidFill>
                  <a:prstClr val="black"/>
                </a:solidFill>
                <a:latin typeface="細明體"/>
                <a:ea typeface="細明體"/>
              </a:rPr>
              <a:t>&lt;&lt;endl; }</a:t>
            </a:r>
          </a:p>
          <a:p>
            <a:r>
              <a:rPr lang="en-US" altLang="zh-Hans" sz="1600" b="1" dirty="0">
                <a:solidFill>
                  <a:prstClr val="black"/>
                </a:solidFill>
                <a:latin typeface="細明體"/>
                <a:ea typeface="細明體"/>
              </a:rPr>
              <a:t>    </a:t>
            </a:r>
            <a:r>
              <a:rPr lang="en-US" altLang="zh-Hans" sz="1600" b="1" dirty="0">
                <a:solidFill>
                  <a:srgbClr val="0000FF"/>
                </a:solidFill>
                <a:latin typeface="細明體"/>
                <a:ea typeface="細明體"/>
              </a:rPr>
              <a:t>void</a:t>
            </a:r>
            <a:r>
              <a:rPr lang="en-US" altLang="zh-Hans" sz="1600" b="1" dirty="0">
                <a:solidFill>
                  <a:prstClr val="black"/>
                </a:solidFill>
                <a:latin typeface="細明體"/>
                <a:ea typeface="細明體"/>
              </a:rPr>
              <a:t> </a:t>
            </a:r>
            <a:r>
              <a:rPr lang="en-US" altLang="zh-Hans" sz="1600" b="1" dirty="0" err="1">
                <a:solidFill>
                  <a:prstClr val="black"/>
                </a:solidFill>
                <a:latin typeface="細明體"/>
                <a:ea typeface="細明體"/>
              </a:rPr>
              <a:t>setB</a:t>
            </a:r>
            <a:r>
              <a:rPr lang="en-US" altLang="zh-Hans" sz="1600" b="1" dirty="0">
                <a:solidFill>
                  <a:prstClr val="black"/>
                </a:solidFill>
                <a:latin typeface="細明體"/>
                <a:ea typeface="細明體"/>
              </a:rPr>
              <a:t>(</a:t>
            </a:r>
            <a:r>
              <a:rPr lang="en-US" altLang="zh-Hans" sz="1600" b="1" dirty="0">
                <a:solidFill>
                  <a:srgbClr val="0000FF"/>
                </a:solidFill>
                <a:latin typeface="細明體"/>
                <a:ea typeface="細明體"/>
              </a:rPr>
              <a:t>int</a:t>
            </a:r>
            <a:r>
              <a:rPr lang="en-US" altLang="zh-Hans" sz="1600" b="1" dirty="0">
                <a:solidFill>
                  <a:prstClr val="black"/>
                </a:solidFill>
                <a:latin typeface="細明體"/>
                <a:ea typeface="細明體"/>
              </a:rPr>
              <a:t> x) { b = x; }</a:t>
            </a:r>
          </a:p>
          <a:p>
            <a:r>
              <a:rPr lang="en-US" altLang="zh-Hans" sz="1600" b="1" dirty="0">
                <a:solidFill>
                  <a:prstClr val="black"/>
                </a:solidFill>
                <a:latin typeface="細明體"/>
                <a:ea typeface="細明體"/>
              </a:rPr>
              <a:t>    </a:t>
            </a:r>
            <a:r>
              <a:rPr lang="en-US" altLang="zh-Hans" sz="1600" b="1" dirty="0">
                <a:solidFill>
                  <a:srgbClr val="0000FF"/>
                </a:solidFill>
                <a:latin typeface="細明體"/>
                <a:ea typeface="細明體"/>
              </a:rPr>
              <a:t>void</a:t>
            </a:r>
            <a:r>
              <a:rPr lang="en-US" altLang="zh-Hans" sz="1600" b="1" dirty="0">
                <a:solidFill>
                  <a:prstClr val="black"/>
                </a:solidFill>
                <a:latin typeface="細明體"/>
                <a:ea typeface="細明體"/>
              </a:rPr>
              <a:t> </a:t>
            </a:r>
            <a:r>
              <a:rPr lang="en-US" altLang="zh-Hans" sz="1600" b="1" dirty="0" err="1">
                <a:solidFill>
                  <a:prstClr val="black"/>
                </a:solidFill>
                <a:latin typeface="細明體"/>
                <a:ea typeface="細明體"/>
              </a:rPr>
              <a:t>printB</a:t>
            </a:r>
            <a:r>
              <a:rPr lang="en-US" altLang="zh-Hans" sz="1600" b="1" dirty="0">
                <a:solidFill>
                  <a:prstClr val="black"/>
                </a:solidFill>
                <a:latin typeface="細明體"/>
                <a:ea typeface="細明體"/>
              </a:rPr>
              <a:t>() { </a:t>
            </a:r>
            <a:r>
              <a:rPr lang="en-US" altLang="zh-Hans" sz="1600" b="1" dirty="0" err="1">
                <a:solidFill>
                  <a:prstClr val="black"/>
                </a:solidFill>
                <a:latin typeface="細明體"/>
                <a:ea typeface="細明體"/>
              </a:rPr>
              <a:t>cout</a:t>
            </a:r>
            <a:r>
              <a:rPr lang="en-US" altLang="zh-Hans" sz="1600" b="1" dirty="0">
                <a:solidFill>
                  <a:prstClr val="black"/>
                </a:solidFill>
                <a:latin typeface="細明體"/>
                <a:ea typeface="細明體"/>
              </a:rPr>
              <a:t> &lt;&lt; b &lt;&lt; </a:t>
            </a:r>
            <a:r>
              <a:rPr lang="en-US" altLang="zh-Hans" sz="1600" b="1" dirty="0" err="1">
                <a:solidFill>
                  <a:prstClr val="black"/>
                </a:solidFill>
                <a:latin typeface="細明體"/>
                <a:ea typeface="細明體"/>
              </a:rPr>
              <a:t>endl</a:t>
            </a:r>
            <a:r>
              <a:rPr lang="en-US" altLang="zh-Hans" sz="1600" b="1" dirty="0">
                <a:solidFill>
                  <a:prstClr val="black"/>
                </a:solidFill>
                <a:latin typeface="細明體"/>
                <a:ea typeface="細明體"/>
              </a:rPr>
              <a:t>; }</a:t>
            </a:r>
          </a:p>
          <a:p>
            <a:r>
              <a:rPr lang="en-US" altLang="zh-Hans" sz="1600" b="1" dirty="0" smtClean="0">
                <a:solidFill>
                  <a:prstClr val="black"/>
                </a:solidFill>
                <a:latin typeface="細明體"/>
                <a:ea typeface="細明體"/>
              </a:rPr>
              <a:t>    ~</a:t>
            </a:r>
            <a:r>
              <a:rPr lang="en-US" altLang="zh-Hans" sz="1600" b="1" dirty="0">
                <a:solidFill>
                  <a:prstClr val="black"/>
                </a:solidFill>
                <a:latin typeface="細明體"/>
                <a:ea typeface="細明體"/>
              </a:rPr>
              <a:t>CB</a:t>
            </a:r>
            <a:r>
              <a:rPr lang="en-US" altLang="zh-Hans" sz="1600" b="1" dirty="0" smtClean="0">
                <a:solidFill>
                  <a:prstClr val="black"/>
                </a:solidFill>
                <a:latin typeface="細明體"/>
                <a:ea typeface="細明體"/>
              </a:rPr>
              <a:t>()</a:t>
            </a:r>
          </a:p>
          <a:p>
            <a:r>
              <a:rPr lang="en-US" altLang="zh-Hans" sz="1600" b="1" dirty="0" smtClean="0">
                <a:solidFill>
                  <a:prstClr val="black"/>
                </a:solidFill>
                <a:latin typeface="細明體"/>
                <a:ea typeface="細明體"/>
              </a:rPr>
              <a:t>	 </a:t>
            </a:r>
            <a:r>
              <a:rPr lang="en-US" altLang="zh-Hans" sz="1600" b="1" dirty="0">
                <a:solidFill>
                  <a:prstClr val="black"/>
                </a:solidFill>
                <a:latin typeface="細明體"/>
                <a:ea typeface="細明體"/>
              </a:rPr>
              <a:t>{ </a:t>
            </a:r>
            <a:r>
              <a:rPr lang="en-US" altLang="zh-Hans" sz="1600" b="1" dirty="0" err="1">
                <a:solidFill>
                  <a:prstClr val="black"/>
                </a:solidFill>
                <a:latin typeface="細明體"/>
                <a:ea typeface="細明體"/>
              </a:rPr>
              <a:t>cout</a:t>
            </a:r>
            <a:r>
              <a:rPr lang="en-US" altLang="zh-Hans" sz="1600" b="1" dirty="0">
                <a:solidFill>
                  <a:prstClr val="black"/>
                </a:solidFill>
                <a:latin typeface="細明體"/>
                <a:ea typeface="細明體"/>
              </a:rPr>
              <a:t>&lt;&lt;</a:t>
            </a:r>
            <a:r>
              <a:rPr lang="en-US" altLang="zh-Hans" sz="1600" b="1" dirty="0">
                <a:solidFill>
                  <a:srgbClr val="A31515"/>
                </a:solidFill>
                <a:latin typeface="細明體"/>
                <a:ea typeface="細明體"/>
              </a:rPr>
              <a:t>"CB destructor!"</a:t>
            </a:r>
            <a:r>
              <a:rPr lang="en-US" altLang="zh-Hans" sz="1600" b="1" dirty="0">
                <a:solidFill>
                  <a:prstClr val="black"/>
                </a:solidFill>
                <a:latin typeface="細明體"/>
                <a:ea typeface="細明體"/>
              </a:rPr>
              <a:t>&lt;&lt;</a:t>
            </a:r>
            <a:r>
              <a:rPr lang="en-US" altLang="zh-Hans" sz="1600" b="1" dirty="0" err="1">
                <a:solidFill>
                  <a:prstClr val="black"/>
                </a:solidFill>
                <a:latin typeface="細明體"/>
                <a:ea typeface="細明體"/>
              </a:rPr>
              <a:t>endl</a:t>
            </a:r>
            <a:r>
              <a:rPr lang="en-US" altLang="zh-Hans" sz="1600" b="1" dirty="0">
                <a:solidFill>
                  <a:prstClr val="black"/>
                </a:solidFill>
                <a:latin typeface="細明體"/>
                <a:ea typeface="細明體"/>
              </a:rPr>
              <a:t>; }</a:t>
            </a:r>
          </a:p>
          <a:p>
            <a:r>
              <a:rPr lang="en-US" altLang="zh-Hans" sz="1600" b="1" dirty="0">
                <a:solidFill>
                  <a:srgbClr val="0000FF"/>
                </a:solidFill>
                <a:latin typeface="細明體"/>
                <a:ea typeface="細明體"/>
              </a:rPr>
              <a:t>private</a:t>
            </a:r>
            <a:r>
              <a:rPr lang="en-US" altLang="zh-Hans" sz="1600" b="1" dirty="0" smtClean="0">
                <a:solidFill>
                  <a:prstClr val="black"/>
                </a:solidFill>
                <a:latin typeface="細明體"/>
                <a:ea typeface="細明體"/>
              </a:rPr>
              <a:t>:  </a:t>
            </a:r>
          </a:p>
          <a:p>
            <a:r>
              <a:rPr lang="en-US" altLang="zh-Hans" sz="1600" b="1" dirty="0">
                <a:solidFill>
                  <a:prstClr val="black"/>
                </a:solidFill>
                <a:latin typeface="細明體"/>
                <a:ea typeface="細明體"/>
              </a:rPr>
              <a:t> </a:t>
            </a:r>
            <a:r>
              <a:rPr lang="en-US" altLang="zh-Hans" sz="1600" b="1" dirty="0" smtClean="0">
                <a:solidFill>
                  <a:prstClr val="black"/>
                </a:solidFill>
                <a:latin typeface="細明體"/>
                <a:ea typeface="細明體"/>
              </a:rPr>
              <a:t>    </a:t>
            </a:r>
            <a:r>
              <a:rPr lang="en-US" altLang="zh-Hans" sz="1600" b="1" dirty="0" smtClean="0">
                <a:solidFill>
                  <a:srgbClr val="0000FF"/>
                </a:solidFill>
                <a:latin typeface="細明體"/>
                <a:ea typeface="細明體"/>
              </a:rPr>
              <a:t>int</a:t>
            </a:r>
            <a:r>
              <a:rPr lang="en-US" altLang="zh-Hans" sz="1600" b="1" dirty="0" smtClean="0">
                <a:solidFill>
                  <a:prstClr val="black"/>
                </a:solidFill>
                <a:latin typeface="細明體"/>
                <a:ea typeface="細明體"/>
              </a:rPr>
              <a:t> </a:t>
            </a:r>
            <a:r>
              <a:rPr lang="en-US" altLang="zh-Hans" sz="1600" b="1" dirty="0">
                <a:solidFill>
                  <a:prstClr val="black"/>
                </a:solidFill>
                <a:latin typeface="細明體"/>
                <a:ea typeface="細明體"/>
              </a:rPr>
              <a:t>b</a:t>
            </a:r>
            <a:r>
              <a:rPr lang="en-US" altLang="zh-Hans" sz="1600" b="1" dirty="0" smtClean="0">
                <a:solidFill>
                  <a:prstClr val="black"/>
                </a:solidFill>
                <a:latin typeface="細明體"/>
                <a:ea typeface="細明體"/>
              </a:rPr>
              <a:t>;   };</a:t>
            </a:r>
            <a:endParaRPr lang="en-US" altLang="zh-Hans" sz="1600" b="1" dirty="0">
              <a:solidFill>
                <a:prstClr val="black"/>
              </a:solidFill>
              <a:latin typeface="細明體"/>
              <a:ea typeface="細明體"/>
            </a:endParaRPr>
          </a:p>
        </p:txBody>
      </p:sp>
      <p:sp>
        <p:nvSpPr>
          <p:cNvPr id="7" name="矩形 6"/>
          <p:cNvSpPr/>
          <p:nvPr/>
        </p:nvSpPr>
        <p:spPr>
          <a:xfrm>
            <a:off x="4572000" y="571480"/>
            <a:ext cx="4572000" cy="3293209"/>
          </a:xfrm>
          <a:prstGeom prst="rect">
            <a:avLst/>
          </a:prstGeom>
        </p:spPr>
        <p:txBody>
          <a:bodyPr>
            <a:spAutoFit/>
          </a:bodyPr>
          <a:lstStyle/>
          <a:p>
            <a:r>
              <a:rPr lang="en-US" altLang="zh-Hans" sz="1600" b="1" dirty="0" smtClean="0">
                <a:solidFill>
                  <a:srgbClr val="0000FF"/>
                </a:solidFill>
                <a:latin typeface="細明體"/>
                <a:ea typeface="細明體"/>
              </a:rPr>
              <a:t>class</a:t>
            </a:r>
            <a:r>
              <a:rPr lang="en-US" altLang="zh-Hans" sz="1600" b="1" dirty="0" smtClean="0">
                <a:solidFill>
                  <a:prstClr val="black"/>
                </a:solidFill>
                <a:latin typeface="細明體"/>
                <a:ea typeface="細明體"/>
              </a:rPr>
              <a:t> CC : </a:t>
            </a:r>
            <a:r>
              <a:rPr lang="en-US" altLang="zh-Hans" sz="1600" b="1" dirty="0" smtClean="0">
                <a:solidFill>
                  <a:srgbClr val="FF0000"/>
                </a:solidFill>
                <a:latin typeface="細明體"/>
                <a:ea typeface="細明體"/>
              </a:rPr>
              <a:t>public CA, public CB</a:t>
            </a:r>
            <a:r>
              <a:rPr lang="en-US" altLang="zh-Hans" sz="1600" b="1" dirty="0" smtClean="0">
                <a:solidFill>
                  <a:prstClr val="black"/>
                </a:solidFill>
                <a:latin typeface="細明體"/>
                <a:ea typeface="細明體"/>
              </a:rPr>
              <a:t>{</a:t>
            </a:r>
          </a:p>
          <a:p>
            <a:r>
              <a:rPr lang="en-US" altLang="zh-Hans" sz="1600" b="1" dirty="0" smtClean="0">
                <a:solidFill>
                  <a:srgbClr val="0000FF"/>
                </a:solidFill>
                <a:latin typeface="細明體"/>
                <a:ea typeface="細明體"/>
              </a:rPr>
              <a:t>public</a:t>
            </a:r>
            <a:r>
              <a:rPr lang="en-US" altLang="zh-Hans" sz="1600" b="1" dirty="0" smtClean="0">
                <a:solidFill>
                  <a:prstClr val="black"/>
                </a:solidFill>
                <a:latin typeface="細明體"/>
                <a:ea typeface="細明體"/>
              </a:rPr>
              <a:t>:</a:t>
            </a:r>
          </a:p>
          <a:p>
            <a:r>
              <a:rPr lang="en-US" altLang="zh-Hans" sz="1600" b="1" dirty="0" smtClean="0">
                <a:solidFill>
                  <a:prstClr val="black"/>
                </a:solidFill>
                <a:latin typeface="細明體"/>
                <a:ea typeface="細明體"/>
              </a:rPr>
              <a:t>   </a:t>
            </a:r>
            <a:r>
              <a:rPr lang="pl-PL" altLang="zh-Hans" sz="1600" b="1" dirty="0" smtClean="0">
                <a:solidFill>
                  <a:srgbClr val="FF0000"/>
                </a:solidFill>
                <a:latin typeface="細明體"/>
                <a:ea typeface="細明體"/>
              </a:rPr>
              <a:t>CC(int x,int y,int z):C</a:t>
            </a:r>
            <a:r>
              <a:rPr lang="en-US" altLang="zh-Hans" sz="1600" b="1" dirty="0" smtClean="0">
                <a:solidFill>
                  <a:srgbClr val="FF0000"/>
                </a:solidFill>
                <a:latin typeface="細明體"/>
                <a:ea typeface="細明體"/>
              </a:rPr>
              <a:t>B</a:t>
            </a:r>
            <a:r>
              <a:rPr lang="pl-PL" altLang="zh-Hans" sz="1600" b="1" dirty="0" smtClean="0">
                <a:solidFill>
                  <a:srgbClr val="FF0000"/>
                </a:solidFill>
                <a:latin typeface="細明體"/>
                <a:ea typeface="細明體"/>
              </a:rPr>
              <a:t>(</a:t>
            </a:r>
            <a:r>
              <a:rPr lang="en-US" altLang="zh-Hans" sz="1600" b="1" dirty="0" smtClean="0">
                <a:solidFill>
                  <a:srgbClr val="FF0000"/>
                </a:solidFill>
                <a:latin typeface="細明體"/>
                <a:ea typeface="細明體"/>
              </a:rPr>
              <a:t>y</a:t>
            </a:r>
            <a:r>
              <a:rPr lang="pl-PL" altLang="zh-Hans" sz="1600" b="1" dirty="0" smtClean="0">
                <a:solidFill>
                  <a:srgbClr val="FF0000"/>
                </a:solidFill>
                <a:latin typeface="細明體"/>
                <a:ea typeface="細明體"/>
              </a:rPr>
              <a:t>),C</a:t>
            </a:r>
            <a:r>
              <a:rPr lang="en-US" altLang="zh-Hans" sz="1600" b="1" dirty="0" smtClean="0">
                <a:solidFill>
                  <a:srgbClr val="FF0000"/>
                </a:solidFill>
                <a:latin typeface="細明體"/>
                <a:ea typeface="細明體"/>
              </a:rPr>
              <a:t>A</a:t>
            </a:r>
            <a:r>
              <a:rPr lang="pl-PL" altLang="zh-Hans" sz="1600" b="1" dirty="0" smtClean="0">
                <a:solidFill>
                  <a:srgbClr val="FF0000"/>
                </a:solidFill>
                <a:latin typeface="細明體"/>
                <a:ea typeface="細明體"/>
              </a:rPr>
              <a:t>(</a:t>
            </a:r>
            <a:r>
              <a:rPr lang="en-US" altLang="zh-Hans" sz="1600" b="1" dirty="0" smtClean="0">
                <a:solidFill>
                  <a:srgbClr val="FF0000"/>
                </a:solidFill>
                <a:latin typeface="細明體"/>
                <a:ea typeface="細明體"/>
              </a:rPr>
              <a:t>x</a:t>
            </a:r>
            <a:r>
              <a:rPr lang="pl-PL" altLang="zh-Hans" sz="1600" b="1" dirty="0" smtClean="0">
                <a:solidFill>
                  <a:srgbClr val="FF0000"/>
                </a:solidFill>
                <a:latin typeface="細明體"/>
                <a:ea typeface="細明體"/>
              </a:rPr>
              <a:t>),c(z) </a:t>
            </a:r>
          </a:p>
          <a:p>
            <a:r>
              <a:rPr lang="en-US" altLang="zh-Hans" sz="1600" b="1" dirty="0" smtClean="0">
                <a:solidFill>
                  <a:prstClr val="black"/>
                </a:solidFill>
                <a:latin typeface="細明體"/>
                <a:ea typeface="細明體"/>
              </a:rPr>
              <a:t>   { </a:t>
            </a:r>
            <a:r>
              <a:rPr lang="en-US" altLang="zh-Hans" sz="1600" b="1" dirty="0" err="1" smtClean="0">
                <a:solidFill>
                  <a:prstClr val="black"/>
                </a:solidFill>
                <a:latin typeface="細明體"/>
                <a:ea typeface="細明體"/>
              </a:rPr>
              <a:t>cout</a:t>
            </a:r>
            <a:r>
              <a:rPr lang="en-US" altLang="zh-Hans" sz="1600" b="1" dirty="0" smtClean="0">
                <a:solidFill>
                  <a:prstClr val="black"/>
                </a:solidFill>
                <a:latin typeface="細明體"/>
                <a:ea typeface="細明體"/>
              </a:rPr>
              <a:t>&lt;&lt; </a:t>
            </a:r>
            <a:r>
              <a:rPr lang="en-US" altLang="zh-Hans" sz="1600" b="1" dirty="0" smtClean="0">
                <a:solidFill>
                  <a:srgbClr val="A31515"/>
                </a:solidFill>
                <a:latin typeface="細明體"/>
                <a:ea typeface="細明體"/>
              </a:rPr>
              <a:t>"CC constructor!"</a:t>
            </a:r>
            <a:r>
              <a:rPr lang="en-US" altLang="zh-Hans" sz="1600" b="1" dirty="0" smtClean="0">
                <a:solidFill>
                  <a:prstClr val="black"/>
                </a:solidFill>
                <a:latin typeface="細明體"/>
                <a:ea typeface="細明體"/>
              </a:rPr>
              <a:t>&lt;&lt;</a:t>
            </a:r>
            <a:r>
              <a:rPr lang="en-US" altLang="zh-Hans" sz="1600" b="1" dirty="0" err="1" smtClean="0">
                <a:solidFill>
                  <a:prstClr val="black"/>
                </a:solidFill>
                <a:latin typeface="細明體"/>
                <a:ea typeface="細明體"/>
              </a:rPr>
              <a:t>endl</a:t>
            </a:r>
            <a:r>
              <a:rPr lang="en-US" altLang="zh-Hans" sz="1600" b="1" dirty="0" smtClean="0">
                <a:solidFill>
                  <a:prstClr val="black"/>
                </a:solidFill>
                <a:latin typeface="細明體"/>
                <a:ea typeface="細明體"/>
              </a:rPr>
              <a:t>;   }</a:t>
            </a:r>
          </a:p>
          <a:p>
            <a:r>
              <a:rPr lang="fr-FR" altLang="zh-Hans" sz="1600" b="1" dirty="0" smtClean="0">
                <a:solidFill>
                  <a:prstClr val="black"/>
                </a:solidFill>
                <a:latin typeface="細明體"/>
                <a:ea typeface="細明體"/>
              </a:rPr>
              <a:t>   </a:t>
            </a:r>
            <a:r>
              <a:rPr lang="fr-FR" altLang="zh-Hans" sz="1600" b="1" dirty="0" smtClean="0">
                <a:solidFill>
                  <a:srgbClr val="0000FF"/>
                </a:solidFill>
                <a:latin typeface="細明體"/>
                <a:ea typeface="細明體"/>
              </a:rPr>
              <a:t>void</a:t>
            </a:r>
            <a:r>
              <a:rPr lang="fr-FR" altLang="zh-Hans" sz="1600" b="1" dirty="0" smtClean="0">
                <a:solidFill>
                  <a:prstClr val="black"/>
                </a:solidFill>
                <a:latin typeface="細明體"/>
                <a:ea typeface="細明體"/>
              </a:rPr>
              <a:t> setC(</a:t>
            </a:r>
            <a:r>
              <a:rPr lang="fr-FR" altLang="zh-Hans" sz="1600" b="1" dirty="0" smtClean="0">
                <a:solidFill>
                  <a:srgbClr val="0000FF"/>
                </a:solidFill>
                <a:latin typeface="細明體"/>
                <a:ea typeface="細明體"/>
              </a:rPr>
              <a:t>int</a:t>
            </a:r>
            <a:r>
              <a:rPr lang="fr-FR" altLang="zh-Hans" sz="1600" b="1" dirty="0" smtClean="0">
                <a:solidFill>
                  <a:prstClr val="black"/>
                </a:solidFill>
                <a:latin typeface="細明體"/>
                <a:ea typeface="細明體"/>
              </a:rPr>
              <a:t> x, </a:t>
            </a:r>
            <a:r>
              <a:rPr lang="fr-FR" altLang="zh-Hans" sz="1600" b="1" dirty="0" smtClean="0">
                <a:solidFill>
                  <a:srgbClr val="0000FF"/>
                </a:solidFill>
                <a:latin typeface="細明體"/>
                <a:ea typeface="細明體"/>
              </a:rPr>
              <a:t>int</a:t>
            </a:r>
            <a:r>
              <a:rPr lang="fr-FR" altLang="zh-Hans" sz="1600" b="1" dirty="0" smtClean="0">
                <a:solidFill>
                  <a:prstClr val="black"/>
                </a:solidFill>
                <a:latin typeface="細明體"/>
                <a:ea typeface="細明體"/>
              </a:rPr>
              <a:t> y, </a:t>
            </a:r>
            <a:r>
              <a:rPr lang="fr-FR" altLang="zh-Hans" sz="1600" b="1" dirty="0" smtClean="0">
                <a:solidFill>
                  <a:srgbClr val="0000FF"/>
                </a:solidFill>
                <a:latin typeface="細明體"/>
                <a:ea typeface="細明體"/>
              </a:rPr>
              <a:t>int</a:t>
            </a:r>
            <a:r>
              <a:rPr lang="fr-FR" altLang="zh-Hans" sz="1600" b="1" dirty="0" smtClean="0">
                <a:solidFill>
                  <a:prstClr val="black"/>
                </a:solidFill>
                <a:latin typeface="細明體"/>
                <a:ea typeface="細明體"/>
              </a:rPr>
              <a:t> z)      </a:t>
            </a:r>
          </a:p>
          <a:p>
            <a:r>
              <a:rPr lang="en-US" altLang="zh-Hans" sz="1600" b="1" dirty="0" smtClean="0">
                <a:solidFill>
                  <a:prstClr val="black"/>
                </a:solidFill>
                <a:latin typeface="細明體"/>
                <a:ea typeface="細明體"/>
              </a:rPr>
              <a:t>   {  </a:t>
            </a:r>
            <a:r>
              <a:rPr lang="en-US" altLang="zh-Hans" sz="1600" b="1" dirty="0" err="1" smtClean="0">
                <a:solidFill>
                  <a:prstClr val="black"/>
                </a:solidFill>
                <a:latin typeface="細明體"/>
                <a:ea typeface="細明體"/>
              </a:rPr>
              <a:t>setA</a:t>
            </a:r>
            <a:r>
              <a:rPr lang="en-US" altLang="zh-Hans" sz="1600" b="1" dirty="0" smtClean="0">
                <a:solidFill>
                  <a:prstClr val="black"/>
                </a:solidFill>
                <a:latin typeface="細明體"/>
                <a:ea typeface="細明體"/>
              </a:rPr>
              <a:t>(x);  </a:t>
            </a:r>
            <a:r>
              <a:rPr lang="en-US" altLang="zh-Hans" sz="1600" b="1" dirty="0" err="1" smtClean="0">
                <a:solidFill>
                  <a:prstClr val="black"/>
                </a:solidFill>
                <a:latin typeface="細明體"/>
                <a:ea typeface="細明體"/>
              </a:rPr>
              <a:t>setB</a:t>
            </a:r>
            <a:r>
              <a:rPr lang="en-US" altLang="zh-Hans" sz="1600" b="1" dirty="0" smtClean="0">
                <a:solidFill>
                  <a:prstClr val="black"/>
                </a:solidFill>
                <a:latin typeface="細明體"/>
                <a:ea typeface="細明體"/>
              </a:rPr>
              <a:t>(y);  c = z;   }</a:t>
            </a:r>
          </a:p>
          <a:p>
            <a:r>
              <a:rPr lang="fr-FR" altLang="zh-Hans" sz="1600" b="1" dirty="0" smtClean="0">
                <a:solidFill>
                  <a:prstClr val="black"/>
                </a:solidFill>
                <a:latin typeface="細明體"/>
                <a:ea typeface="細明體"/>
              </a:rPr>
              <a:t>   </a:t>
            </a:r>
            <a:r>
              <a:rPr lang="fr-FR" altLang="zh-Hans" sz="1600" b="1" dirty="0" smtClean="0">
                <a:solidFill>
                  <a:srgbClr val="0000FF"/>
                </a:solidFill>
                <a:latin typeface="細明體"/>
                <a:ea typeface="細明體"/>
              </a:rPr>
              <a:t>void</a:t>
            </a:r>
            <a:r>
              <a:rPr lang="fr-FR" altLang="zh-Hans" sz="1600" b="1" dirty="0" smtClean="0">
                <a:solidFill>
                  <a:prstClr val="black"/>
                </a:solidFill>
                <a:latin typeface="細明體"/>
                <a:ea typeface="細明體"/>
              </a:rPr>
              <a:t> printC()</a:t>
            </a:r>
          </a:p>
          <a:p>
            <a:r>
              <a:rPr lang="fr-FR" altLang="zh-Hans" sz="1600" b="1" dirty="0" smtClean="0">
                <a:solidFill>
                  <a:prstClr val="black"/>
                </a:solidFill>
                <a:latin typeface="細明體"/>
                <a:ea typeface="細明體"/>
              </a:rPr>
              <a:t>   { cout &lt;&lt; c &lt;&lt; endl; }</a:t>
            </a:r>
          </a:p>
          <a:p>
            <a:r>
              <a:rPr lang="fr-FR" altLang="zh-Hans" sz="1600" b="1" dirty="0" smtClean="0">
                <a:solidFill>
                  <a:prstClr val="black"/>
                </a:solidFill>
                <a:latin typeface="細明體"/>
                <a:ea typeface="細明體"/>
              </a:rPr>
              <a:t>   ~CC() </a:t>
            </a:r>
          </a:p>
          <a:p>
            <a:r>
              <a:rPr lang="fr-FR" altLang="zh-Hans" sz="1600" b="1" dirty="0" smtClean="0">
                <a:solidFill>
                  <a:prstClr val="black"/>
                </a:solidFill>
                <a:latin typeface="細明體"/>
                <a:ea typeface="細明體"/>
              </a:rPr>
              <a:t>   { cout&lt;&lt;</a:t>
            </a:r>
            <a:r>
              <a:rPr lang="fr-FR" altLang="zh-Hans" sz="1600" b="1" dirty="0" smtClean="0">
                <a:solidFill>
                  <a:srgbClr val="A31515"/>
                </a:solidFill>
                <a:latin typeface="細明體"/>
                <a:ea typeface="細明體"/>
              </a:rPr>
              <a:t>"CC destructor!"</a:t>
            </a:r>
            <a:r>
              <a:rPr lang="fr-FR" altLang="zh-Hans" sz="1600" b="1" dirty="0" smtClean="0">
                <a:solidFill>
                  <a:prstClr val="black"/>
                </a:solidFill>
                <a:latin typeface="細明體"/>
                <a:ea typeface="細明體"/>
              </a:rPr>
              <a:t>&lt;&lt;endl;}</a:t>
            </a:r>
          </a:p>
          <a:p>
            <a:r>
              <a:rPr lang="en-US" altLang="zh-Hans" sz="1600" b="1" dirty="0" smtClean="0">
                <a:solidFill>
                  <a:srgbClr val="0000FF"/>
                </a:solidFill>
                <a:latin typeface="細明體"/>
                <a:ea typeface="細明體"/>
              </a:rPr>
              <a:t>private</a:t>
            </a:r>
            <a:r>
              <a:rPr lang="en-US" altLang="zh-Hans" sz="1600" b="1" dirty="0" smtClean="0">
                <a:solidFill>
                  <a:prstClr val="black"/>
                </a:solidFill>
                <a:latin typeface="細明體"/>
                <a:ea typeface="細明體"/>
              </a:rPr>
              <a:t>:</a:t>
            </a:r>
          </a:p>
          <a:p>
            <a:r>
              <a:rPr lang="en-US" altLang="zh-Hans" sz="1600" b="1" dirty="0" smtClean="0">
                <a:solidFill>
                  <a:prstClr val="black"/>
                </a:solidFill>
                <a:latin typeface="細明體"/>
                <a:ea typeface="細明體"/>
              </a:rPr>
              <a:t>    </a:t>
            </a:r>
            <a:r>
              <a:rPr lang="en-US" altLang="zh-Hans" sz="1600" b="1" dirty="0" smtClean="0">
                <a:solidFill>
                  <a:srgbClr val="0000FF"/>
                </a:solidFill>
                <a:latin typeface="細明體"/>
                <a:ea typeface="細明體"/>
              </a:rPr>
              <a:t>int</a:t>
            </a:r>
            <a:r>
              <a:rPr lang="en-US" altLang="zh-Hans" sz="1600" b="1" dirty="0" smtClean="0">
                <a:solidFill>
                  <a:prstClr val="black"/>
                </a:solidFill>
                <a:latin typeface="細明體"/>
                <a:ea typeface="細明體"/>
              </a:rPr>
              <a:t> c;</a:t>
            </a:r>
          </a:p>
          <a:p>
            <a:r>
              <a:rPr lang="en-US" altLang="zh-Hans" sz="1600" b="1" dirty="0" smtClean="0">
                <a:solidFill>
                  <a:prstClr val="black"/>
                </a:solidFill>
                <a:latin typeface="細明體"/>
                <a:ea typeface="細明體"/>
              </a:rPr>
              <a:t>};</a:t>
            </a:r>
          </a:p>
        </p:txBody>
      </p:sp>
      <p:sp>
        <p:nvSpPr>
          <p:cNvPr id="8" name="矩形 7"/>
          <p:cNvSpPr/>
          <p:nvPr/>
        </p:nvSpPr>
        <p:spPr>
          <a:xfrm>
            <a:off x="5000628" y="3929066"/>
            <a:ext cx="3000396" cy="2308324"/>
          </a:xfrm>
          <a:prstGeom prst="rect">
            <a:avLst/>
          </a:prstGeom>
        </p:spPr>
        <p:txBody>
          <a:bodyPr wrap="square">
            <a:spAutoFit/>
          </a:bodyPr>
          <a:lstStyle/>
          <a:p>
            <a:r>
              <a:rPr lang="en-US" altLang="zh-Hans" sz="1600" b="1" dirty="0" smtClean="0">
                <a:solidFill>
                  <a:srgbClr val="0000FF"/>
                </a:solidFill>
                <a:latin typeface="細明體"/>
                <a:ea typeface="細明體"/>
              </a:rPr>
              <a:t>void</a:t>
            </a:r>
            <a:r>
              <a:rPr lang="en-US" altLang="zh-Hans" sz="1600" b="1" dirty="0" smtClean="0">
                <a:solidFill>
                  <a:prstClr val="black"/>
                </a:solidFill>
                <a:latin typeface="細明體"/>
                <a:ea typeface="細明體"/>
              </a:rPr>
              <a:t> main()</a:t>
            </a:r>
          </a:p>
          <a:p>
            <a:r>
              <a:rPr lang="en-US" altLang="zh-Hans" sz="1600" b="1" dirty="0" smtClean="0">
                <a:solidFill>
                  <a:prstClr val="black"/>
                </a:solidFill>
                <a:latin typeface="細明體"/>
                <a:ea typeface="細明體"/>
              </a:rPr>
              <a:t>{</a:t>
            </a:r>
          </a:p>
          <a:p>
            <a:r>
              <a:rPr lang="en-US" altLang="zh-Hans" sz="1600" b="1" dirty="0" smtClean="0">
                <a:solidFill>
                  <a:prstClr val="black"/>
                </a:solidFill>
                <a:latin typeface="細明體"/>
                <a:ea typeface="細明體"/>
              </a:rPr>
              <a:t>    CC </a:t>
            </a:r>
            <a:r>
              <a:rPr lang="en-US" altLang="zh-Hans" sz="1600" b="1" dirty="0" err="1" smtClean="0">
                <a:solidFill>
                  <a:prstClr val="black"/>
                </a:solidFill>
                <a:latin typeface="細明體"/>
                <a:ea typeface="細明體"/>
              </a:rPr>
              <a:t>obj</a:t>
            </a:r>
            <a:r>
              <a:rPr lang="en-US" altLang="zh-Hans" sz="1600" b="1" dirty="0" smtClean="0">
                <a:solidFill>
                  <a:prstClr val="black"/>
                </a:solidFill>
                <a:latin typeface="細明體"/>
                <a:ea typeface="細明體"/>
              </a:rPr>
              <a:t>(1,2,3);</a:t>
            </a:r>
          </a:p>
          <a:p>
            <a:r>
              <a:rPr lang="en-US" altLang="zh-Hans" sz="1600" b="1" dirty="0" smtClean="0">
                <a:solidFill>
                  <a:prstClr val="black"/>
                </a:solidFill>
                <a:latin typeface="細明體"/>
                <a:ea typeface="細明體"/>
              </a:rPr>
              <a:t>    </a:t>
            </a:r>
            <a:r>
              <a:rPr lang="en-US" altLang="zh-Hans" sz="1600" b="1" dirty="0" err="1" smtClean="0">
                <a:solidFill>
                  <a:prstClr val="black"/>
                </a:solidFill>
                <a:latin typeface="細明體"/>
                <a:ea typeface="細明體"/>
              </a:rPr>
              <a:t>obj.printA</a:t>
            </a:r>
            <a:r>
              <a:rPr lang="en-US" altLang="zh-Hans" sz="1600" b="1" dirty="0" smtClean="0">
                <a:solidFill>
                  <a:prstClr val="black"/>
                </a:solidFill>
                <a:latin typeface="細明體"/>
                <a:ea typeface="細明體"/>
              </a:rPr>
              <a:t>();</a:t>
            </a:r>
          </a:p>
          <a:p>
            <a:r>
              <a:rPr lang="en-US" altLang="zh-Hans" sz="1600" b="1" dirty="0" smtClean="0">
                <a:solidFill>
                  <a:prstClr val="black"/>
                </a:solidFill>
                <a:latin typeface="細明體"/>
                <a:ea typeface="細明體"/>
              </a:rPr>
              <a:t>    </a:t>
            </a:r>
            <a:r>
              <a:rPr lang="en-US" altLang="zh-Hans" sz="1600" b="1" dirty="0" err="1" smtClean="0">
                <a:solidFill>
                  <a:prstClr val="black"/>
                </a:solidFill>
                <a:latin typeface="細明體"/>
                <a:ea typeface="細明體"/>
              </a:rPr>
              <a:t>obj.printB</a:t>
            </a:r>
            <a:r>
              <a:rPr lang="en-US" altLang="zh-Hans" sz="1600" b="1" dirty="0" smtClean="0">
                <a:solidFill>
                  <a:prstClr val="black"/>
                </a:solidFill>
                <a:latin typeface="細明體"/>
                <a:ea typeface="細明體"/>
              </a:rPr>
              <a:t>();</a:t>
            </a:r>
          </a:p>
          <a:p>
            <a:r>
              <a:rPr lang="en-US" altLang="zh-Hans" sz="1600" b="1" dirty="0" smtClean="0">
                <a:solidFill>
                  <a:prstClr val="black"/>
                </a:solidFill>
                <a:latin typeface="細明體"/>
                <a:ea typeface="細明體"/>
              </a:rPr>
              <a:t>    </a:t>
            </a:r>
            <a:r>
              <a:rPr lang="en-US" altLang="zh-Hans" sz="1600" b="1" dirty="0" err="1" smtClean="0">
                <a:solidFill>
                  <a:prstClr val="black"/>
                </a:solidFill>
                <a:latin typeface="細明體"/>
                <a:ea typeface="細明體"/>
              </a:rPr>
              <a:t>obj.printC</a:t>
            </a:r>
            <a:r>
              <a:rPr lang="en-US" altLang="zh-Hans" sz="1600" b="1" dirty="0" smtClean="0">
                <a:solidFill>
                  <a:prstClr val="black"/>
                </a:solidFill>
                <a:latin typeface="細明體"/>
                <a:ea typeface="細明體"/>
              </a:rPr>
              <a:t>();</a:t>
            </a:r>
          </a:p>
          <a:p>
            <a:r>
              <a:rPr lang="zh-Hans" altLang="en-US" sz="1600" b="1" dirty="0" smtClean="0">
                <a:solidFill>
                  <a:prstClr val="black"/>
                </a:solidFill>
                <a:latin typeface="細明體"/>
                <a:ea typeface="細明體"/>
              </a:rPr>
              <a:t>    </a:t>
            </a:r>
          </a:p>
          <a:p>
            <a:r>
              <a:rPr lang="en-US" altLang="zh-Hans" sz="1600" b="1" dirty="0" smtClean="0">
                <a:solidFill>
                  <a:prstClr val="black"/>
                </a:solidFill>
                <a:latin typeface="細明體"/>
                <a:ea typeface="細明體"/>
              </a:rPr>
              <a:t>}</a:t>
            </a:r>
          </a:p>
          <a:p>
            <a:r>
              <a:rPr lang="en-US" altLang="zh-Hans" sz="1600" b="1" dirty="0" smtClean="0">
                <a:solidFill>
                  <a:srgbClr val="FF0000"/>
                </a:solidFill>
                <a:latin typeface="細明體"/>
                <a:ea typeface="細明體"/>
              </a:rPr>
              <a:t>//</a:t>
            </a:r>
            <a:r>
              <a:rPr lang="zh-CN" altLang="en-US" sz="1600" b="1" dirty="0" smtClean="0">
                <a:solidFill>
                  <a:srgbClr val="FF0000"/>
                </a:solidFill>
                <a:latin typeface="細明體"/>
                <a:ea typeface="細明體"/>
              </a:rPr>
              <a:t>演示执行顺序</a:t>
            </a:r>
            <a:endParaRPr lang="en-US" altLang="zh-Hans" sz="1600" b="1" dirty="0">
              <a:solidFill>
                <a:srgbClr val="FF0000"/>
              </a:solidFill>
              <a:latin typeface="細明體"/>
              <a:ea typeface="細明體"/>
            </a:endParaRPr>
          </a:p>
        </p:txBody>
      </p:sp>
      <p:pic>
        <p:nvPicPr>
          <p:cNvPr id="1026" name="Picture 2"/>
          <p:cNvPicPr>
            <a:picLocks noChangeAspect="1" noChangeArrowheads="1"/>
          </p:cNvPicPr>
          <p:nvPr/>
        </p:nvPicPr>
        <p:blipFill>
          <a:blip r:embed="rId2"/>
          <a:srcRect/>
          <a:stretch>
            <a:fillRect/>
          </a:stretch>
        </p:blipFill>
        <p:spPr bwMode="auto">
          <a:xfrm>
            <a:off x="7272229" y="4571984"/>
            <a:ext cx="1871771" cy="2286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en-US" altLang="zh-CN" sz="2000" dirty="0" smtClean="0">
                <a:latin typeface="+mn-ea"/>
                <a:cs typeface="Times New Roman" pitchFamily="18" charset="0"/>
              </a:rPr>
              <a:t>C++</a:t>
            </a:r>
            <a:r>
              <a:rPr lang="zh-CN" altLang="en-US" sz="2000" dirty="0" smtClean="0">
                <a:latin typeface="+mn-ea"/>
                <a:cs typeface="Times New Roman" pitchFamily="18" charset="0"/>
              </a:rPr>
              <a:t>关于重复继承的规则</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一个类必须完全定义后才可以作为基类－－无法直接或间接让一个类继承自己（不能递归）</a:t>
            </a:r>
            <a:endParaRPr lang="en-US" altLang="zh-CN" sz="1800" dirty="0" smtClean="0">
              <a:latin typeface="+mn-ea"/>
              <a:cs typeface="Times New Roman" pitchFamily="18" charset="0"/>
            </a:endParaRPr>
          </a:p>
          <a:p>
            <a:pPr lvl="1">
              <a:lnSpc>
                <a:spcPts val="2880"/>
              </a:lnSpc>
              <a:spcBef>
                <a:spcPts val="0"/>
              </a:spcBef>
            </a:pPr>
            <a:r>
              <a:rPr lang="zh-CN" altLang="en-US" sz="1800" b="1" dirty="0" smtClean="0">
                <a:solidFill>
                  <a:srgbClr val="FF0000"/>
                </a:solidFill>
                <a:latin typeface="+mn-ea"/>
                <a:cs typeface="Times New Roman" pitchFamily="18" charset="0"/>
              </a:rPr>
              <a:t>不允许一个派生类直接重复继承一个基类两次</a:t>
            </a: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多重继承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16</a:t>
            </a:fld>
            <a:endParaRPr lang="zh-CN" altLang="en-US" dirty="0"/>
          </a:p>
        </p:txBody>
      </p:sp>
      <p:pic>
        <p:nvPicPr>
          <p:cNvPr id="6" name="Picture 4" descr="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71538" y="3429000"/>
            <a:ext cx="6983413" cy="213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en-US" altLang="zh-CN" sz="2000" dirty="0" smtClean="0">
                <a:latin typeface="+mn-ea"/>
                <a:cs typeface="Times New Roman" pitchFamily="18" charset="0"/>
              </a:rPr>
              <a:t>C++</a:t>
            </a:r>
            <a:r>
              <a:rPr lang="zh-CN" altLang="en-US" sz="2000" dirty="0" smtClean="0">
                <a:latin typeface="+mn-ea"/>
                <a:cs typeface="Times New Roman" pitchFamily="18" charset="0"/>
              </a:rPr>
              <a:t>关于重复继承的规则</a:t>
            </a:r>
            <a:endParaRPr lang="en-US" altLang="zh-CN" sz="2000" dirty="0" smtClean="0">
              <a:latin typeface="+mn-ea"/>
              <a:cs typeface="Times New Roman" pitchFamily="18" charset="0"/>
            </a:endParaRPr>
          </a:p>
          <a:p>
            <a:pPr lvl="1">
              <a:lnSpc>
                <a:spcPts val="2880"/>
              </a:lnSpc>
              <a:spcBef>
                <a:spcPts val="0"/>
              </a:spcBef>
            </a:pPr>
            <a:r>
              <a:rPr lang="zh-CN" altLang="en-US" sz="1800" b="1" dirty="0" smtClean="0">
                <a:solidFill>
                  <a:srgbClr val="FF0000"/>
                </a:solidFill>
                <a:latin typeface="+mn-ea"/>
                <a:cs typeface="Times New Roman" pitchFamily="18" charset="0"/>
              </a:rPr>
              <a:t>不允许一个基类又是直接基类又是间接基类</a:t>
            </a: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多重继承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17</a:t>
            </a:fld>
            <a:endParaRPr lang="zh-CN" altLang="en-US" dirty="0"/>
          </a:p>
        </p:txBody>
      </p:sp>
      <p:pic>
        <p:nvPicPr>
          <p:cNvPr id="7" name="Picture 4" descr="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43174" y="2714620"/>
            <a:ext cx="2606397" cy="231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en-US" altLang="zh-CN" sz="2000" dirty="0" smtClean="0">
                <a:latin typeface="+mn-ea"/>
                <a:cs typeface="Times New Roman" pitchFamily="18" charset="0"/>
              </a:rPr>
              <a:t>C++</a:t>
            </a:r>
            <a:r>
              <a:rPr lang="zh-CN" altLang="en-US" sz="2000" dirty="0" smtClean="0">
                <a:latin typeface="+mn-ea"/>
                <a:cs typeface="Times New Roman" pitchFamily="18" charset="0"/>
              </a:rPr>
              <a:t>关于重复继承的规则</a:t>
            </a:r>
            <a:endParaRPr lang="en-US" altLang="zh-CN" sz="2000" dirty="0" smtClean="0">
              <a:latin typeface="+mn-ea"/>
              <a:cs typeface="Times New Roman" pitchFamily="18" charset="0"/>
            </a:endParaRPr>
          </a:p>
          <a:p>
            <a:pPr lvl="1">
              <a:lnSpc>
                <a:spcPts val="2880"/>
              </a:lnSpc>
              <a:spcBef>
                <a:spcPts val="0"/>
              </a:spcBef>
            </a:pPr>
            <a:r>
              <a:rPr lang="zh-CN" altLang="en-US" sz="1800" b="1" dirty="0" smtClean="0">
                <a:solidFill>
                  <a:srgbClr val="FF0000"/>
                </a:solidFill>
                <a:latin typeface="+mn-ea"/>
                <a:cs typeface="Times New Roman" pitchFamily="18" charset="0"/>
              </a:rPr>
              <a:t>允许</a:t>
            </a:r>
            <a:r>
              <a:rPr lang="zh-CN" altLang="en-US" sz="1800" b="1" dirty="0" smtClean="0">
                <a:solidFill>
                  <a:srgbClr val="FF0000"/>
                </a:solidFill>
                <a:latin typeface="+mn-ea"/>
                <a:cs typeface="Times New Roman" pitchFamily="18" charset="0"/>
              </a:rPr>
              <a:t>通过间接形式重复继承某个祖先类</a:t>
            </a:r>
            <a:r>
              <a:rPr lang="zh-CN" altLang="en-US" sz="1800" dirty="0" smtClean="0">
                <a:latin typeface="+mn-ea"/>
                <a:cs typeface="Times New Roman" pitchFamily="18" charset="0"/>
              </a:rPr>
              <a:t>，典型形式如下：</a:t>
            </a:r>
            <a:endParaRPr lang="en-US" altLang="zh-CN" sz="1800" dirty="0" smtClean="0">
              <a:latin typeface="+mn-ea"/>
              <a:cs typeface="Times New Roman" pitchFamily="18" charset="0"/>
            </a:endParaRPr>
          </a:p>
          <a:p>
            <a:pPr lvl="1">
              <a:lnSpc>
                <a:spcPts val="2880"/>
              </a:lnSpc>
              <a:spcBef>
                <a:spcPts val="0"/>
              </a:spcBef>
            </a:pPr>
            <a:endParaRPr lang="en-US" altLang="zh-CN" sz="18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多重继承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18</a:t>
            </a:fld>
            <a:endParaRPr lang="zh-CN" altLang="en-US" dirty="0"/>
          </a:p>
        </p:txBody>
      </p:sp>
      <p:pic>
        <p:nvPicPr>
          <p:cNvPr id="8" name="Picture 4" descr="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4414" y="2928934"/>
            <a:ext cx="5485920" cy="2383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多重继承中，派生类的基类中有</a:t>
            </a:r>
            <a:r>
              <a:rPr lang="en-US" altLang="zh-CN" sz="2000" dirty="0" smtClean="0">
                <a:latin typeface="+mn-ea"/>
                <a:cs typeface="Times New Roman" pitchFamily="18" charset="0"/>
              </a:rPr>
              <a:t>2</a:t>
            </a:r>
            <a:r>
              <a:rPr lang="zh-CN" altLang="en-US" sz="2000" dirty="0" smtClean="0">
                <a:latin typeface="+mn-ea"/>
                <a:cs typeface="Times New Roman" pitchFamily="18" charset="0"/>
              </a:rPr>
              <a:t>个或</a:t>
            </a:r>
            <a:r>
              <a:rPr lang="en-US" altLang="zh-CN" sz="2000" dirty="0" smtClean="0">
                <a:latin typeface="+mn-ea"/>
                <a:cs typeface="Times New Roman" pitchFamily="18" charset="0"/>
              </a:rPr>
              <a:t>2</a:t>
            </a:r>
            <a:r>
              <a:rPr lang="zh-CN" altLang="en-US" sz="2000" dirty="0" smtClean="0">
                <a:latin typeface="+mn-ea"/>
                <a:cs typeface="Times New Roman" pitchFamily="18" charset="0"/>
              </a:rPr>
              <a:t>个以上基类含有相同名字的成员，在派生类中该名字产生了二义性，使编译程序无法判断派生类对象在调用该名字时应调用哪个基类中的版本。</a:t>
            </a:r>
            <a:endParaRPr lang="en-US" altLang="zh-CN" sz="2000" dirty="0" smtClean="0">
              <a:latin typeface="+mn-ea"/>
              <a:cs typeface="Times New Roman" pitchFamily="18" charset="0"/>
            </a:endParaRPr>
          </a:p>
          <a:p>
            <a:pPr>
              <a:lnSpc>
                <a:spcPts val="2880"/>
              </a:lnSpc>
              <a:spcBef>
                <a:spcPts val="0"/>
              </a:spcBef>
            </a:pPr>
            <a:r>
              <a:rPr lang="en-US" altLang="zh-CN" sz="2000" dirty="0" smtClean="0">
                <a:latin typeface="+mn-ea"/>
                <a:cs typeface="Times New Roman" pitchFamily="18" charset="0"/>
              </a:rPr>
              <a:t>C++</a:t>
            </a:r>
            <a:r>
              <a:rPr lang="zh-CN" altLang="en-US" sz="2000" dirty="0" smtClean="0">
                <a:latin typeface="+mn-ea"/>
                <a:cs typeface="Times New Roman" pitchFamily="18" charset="0"/>
              </a:rPr>
              <a:t>允许通过间接形式重复继承某个祖先类，但会造成继承模糊性</a:t>
            </a: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19</a:t>
            </a:fld>
            <a:endParaRPr lang="zh-CN" altLang="en-US" dirty="0"/>
          </a:p>
        </p:txBody>
      </p:sp>
      <p:pic>
        <p:nvPicPr>
          <p:cNvPr id="6" name="Picture 4" descr="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71670" y="3000372"/>
            <a:ext cx="5485920" cy="23833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4857784"/>
          </a:xfrm>
        </p:spPr>
        <p:txBody>
          <a:bodyPr/>
          <a:lstStyle/>
          <a:p>
            <a:r>
              <a:rPr lang="zh-CN" altLang="en-US" sz="2000" dirty="0" smtClean="0"/>
              <a:t>类继承语法</a:t>
            </a:r>
            <a:endParaRPr lang="en-US" altLang="zh-CN" sz="2000" dirty="0" smtClean="0"/>
          </a:p>
          <a:p>
            <a:r>
              <a:rPr lang="zh-CN" altLang="en-US" sz="2000" dirty="0" smtClean="0"/>
              <a:t>类继承的构造</a:t>
            </a:r>
            <a:endParaRPr lang="en-US" altLang="zh-CN" sz="2000" dirty="0" smtClean="0"/>
          </a:p>
          <a:p>
            <a:r>
              <a:rPr lang="zh-CN" altLang="en-US" sz="2000" dirty="0" smtClean="0"/>
              <a:t>多态的用法</a:t>
            </a:r>
            <a:endParaRPr lang="en-US" altLang="zh-CN" sz="2000" dirty="0" smtClean="0"/>
          </a:p>
          <a:p>
            <a:pPr lvl="1"/>
            <a:r>
              <a:rPr lang="zh-CN" altLang="en-US" sz="1600" dirty="0" smtClean="0"/>
              <a:t>全局函数中，基类对象引用派生类对象</a:t>
            </a:r>
            <a:endParaRPr lang="en-US" altLang="zh-CN" sz="1600" dirty="0" smtClean="0"/>
          </a:p>
          <a:p>
            <a:pPr lvl="1"/>
            <a:r>
              <a:rPr lang="zh-CN" altLang="en-US" sz="1600" dirty="0" smtClean="0"/>
              <a:t>主函数中，基类对象指针指向派生类对象</a:t>
            </a:r>
            <a:endParaRPr lang="en-US" altLang="zh-CN" sz="1600" dirty="0" smtClean="0"/>
          </a:p>
          <a:p>
            <a:pPr lvl="1"/>
            <a:r>
              <a:rPr lang="zh-CN" altLang="en-US" sz="1600" dirty="0" smtClean="0"/>
              <a:t>主函数中，基类对象指针动态创建类对象</a:t>
            </a:r>
            <a:endParaRPr lang="en-US" altLang="zh-CN" sz="1600" dirty="0" smtClean="0"/>
          </a:p>
          <a:p>
            <a:r>
              <a:rPr lang="zh-CN" altLang="en-US" sz="2000" dirty="0" smtClean="0"/>
              <a:t>纯虚函数的定义</a:t>
            </a:r>
            <a:endParaRPr lang="en-US" altLang="zh-CN" sz="2000" dirty="0" smtClean="0"/>
          </a:p>
          <a:p>
            <a:r>
              <a:rPr lang="zh-CN" altLang="en-US" sz="2000" dirty="0" smtClean="0"/>
              <a:t>抽象类对象的多态</a:t>
            </a:r>
          </a:p>
          <a:p>
            <a:pPr lvl="1"/>
            <a:endParaRPr lang="en-US" altLang="zh-CN" sz="1800" dirty="0" smtClean="0"/>
          </a:p>
          <a:p>
            <a:pPr lvl="1">
              <a:buNone/>
            </a:pPr>
            <a:endParaRPr lang="en-US" altLang="zh-CN" sz="2400" dirty="0" smtClean="0"/>
          </a:p>
        </p:txBody>
      </p:sp>
      <p:sp>
        <p:nvSpPr>
          <p:cNvPr id="3" name="标题 2"/>
          <p:cNvSpPr>
            <a:spLocks noGrp="1"/>
          </p:cNvSpPr>
          <p:nvPr>
            <p:ph type="title"/>
          </p:nvPr>
        </p:nvSpPr>
        <p:spPr>
          <a:xfrm>
            <a:off x="457200" y="274638"/>
            <a:ext cx="8229600" cy="868346"/>
          </a:xfrm>
        </p:spPr>
        <p:txBody>
          <a:bodyPr>
            <a:normAutofit/>
          </a:bodyPr>
          <a:lstStyle/>
          <a:p>
            <a:r>
              <a:rPr lang="zh-CN" altLang="en-US" dirty="0" smtClean="0">
                <a:solidFill>
                  <a:srgbClr val="FF0000"/>
                </a:solidFill>
              </a:rPr>
              <a:t>编程知识点</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71504"/>
          </a:xfrm>
        </p:spPr>
        <p:txBody>
          <a:bodyPr/>
          <a:lstStyle/>
          <a:p>
            <a:pPr>
              <a:lnSpc>
                <a:spcPts val="2880"/>
              </a:lnSpc>
              <a:spcBef>
                <a:spcPts val="0"/>
              </a:spcBef>
            </a:pPr>
            <a:r>
              <a:rPr lang="zh-CN" altLang="en-US" sz="2000" dirty="0" smtClean="0">
                <a:latin typeface="+mn-ea"/>
                <a:cs typeface="Times New Roman" pitchFamily="18" charset="0"/>
              </a:rPr>
              <a:t>继承二义性的示例</a:t>
            </a: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20</a:t>
            </a:fld>
            <a:endParaRPr lang="zh-CN" altLang="en-US" dirty="0"/>
          </a:p>
        </p:txBody>
      </p:sp>
      <p:sp>
        <p:nvSpPr>
          <p:cNvPr id="6" name="矩形 5"/>
          <p:cNvSpPr/>
          <p:nvPr/>
        </p:nvSpPr>
        <p:spPr>
          <a:xfrm>
            <a:off x="428596" y="1500174"/>
            <a:ext cx="4572000" cy="4770537"/>
          </a:xfrm>
          <a:prstGeom prst="rect">
            <a:avLst/>
          </a:prstGeom>
        </p:spPr>
        <p:txBody>
          <a:bodyPr>
            <a:spAutoFit/>
          </a:bodyPr>
          <a:lstStyle/>
          <a:p>
            <a:r>
              <a:rPr lang="en-US" altLang="zh-CN" sz="1600" dirty="0" smtClean="0"/>
              <a:t>class Bed{</a:t>
            </a:r>
          </a:p>
          <a:p>
            <a:r>
              <a:rPr lang="en-US" altLang="zh-CN" sz="1600" dirty="0" smtClean="0"/>
              <a:t>public:</a:t>
            </a:r>
          </a:p>
          <a:p>
            <a:r>
              <a:rPr lang="en-US" altLang="zh-CN" sz="1600" dirty="0" smtClean="0"/>
              <a:t>  Bed() :weight(0){}</a:t>
            </a:r>
          </a:p>
          <a:p>
            <a:r>
              <a:rPr lang="en-US" altLang="zh-CN" sz="1600" dirty="0" smtClean="0"/>
              <a:t>  void Sleep(){ </a:t>
            </a:r>
            <a:r>
              <a:rPr lang="en-US" altLang="zh-CN" sz="1600" dirty="0" err="1" smtClean="0"/>
              <a:t>cout</a:t>
            </a:r>
            <a:r>
              <a:rPr lang="en-US" altLang="zh-CN" sz="1600" dirty="0" smtClean="0"/>
              <a:t> &lt;&lt;"Sleeping...\n"; }</a:t>
            </a:r>
          </a:p>
          <a:p>
            <a:r>
              <a:rPr lang="en-US" altLang="zh-CN" sz="1600" dirty="0" smtClean="0"/>
              <a:t>  </a:t>
            </a:r>
            <a:r>
              <a:rPr lang="en-US" altLang="zh-CN" sz="1600" dirty="0" smtClean="0">
                <a:solidFill>
                  <a:srgbClr val="FF0000"/>
                </a:solidFill>
              </a:rPr>
              <a:t>void </a:t>
            </a:r>
            <a:r>
              <a:rPr lang="en-US" altLang="zh-CN" sz="1600" dirty="0" err="1" smtClean="0">
                <a:solidFill>
                  <a:srgbClr val="FF0000"/>
                </a:solidFill>
              </a:rPr>
              <a:t>SetWeight</a:t>
            </a:r>
            <a:r>
              <a:rPr lang="en-US" altLang="zh-CN" sz="1600" dirty="0" smtClean="0">
                <a:solidFill>
                  <a:srgbClr val="FF0000"/>
                </a:solidFill>
              </a:rPr>
              <a:t>(int </a:t>
            </a:r>
            <a:r>
              <a:rPr lang="en-US" altLang="zh-CN" sz="1600" dirty="0" err="1" smtClean="0">
                <a:solidFill>
                  <a:srgbClr val="FF0000"/>
                </a:solidFill>
              </a:rPr>
              <a:t>i</a:t>
            </a:r>
            <a:r>
              <a:rPr lang="en-US" altLang="zh-CN" sz="1600" dirty="0" smtClean="0">
                <a:solidFill>
                  <a:srgbClr val="FF0000"/>
                </a:solidFill>
              </a:rPr>
              <a:t>)</a:t>
            </a:r>
          </a:p>
          <a:p>
            <a:r>
              <a:rPr lang="en-US" altLang="zh-CN" sz="1600" dirty="0" smtClean="0"/>
              <a:t>  { weight =</a:t>
            </a:r>
            <a:r>
              <a:rPr lang="en-US" altLang="zh-CN" sz="1600" dirty="0" err="1" smtClean="0"/>
              <a:t>i</a:t>
            </a:r>
            <a:r>
              <a:rPr lang="en-US" altLang="zh-CN" sz="1600" dirty="0" smtClean="0"/>
              <a:t>; }</a:t>
            </a:r>
          </a:p>
          <a:p>
            <a:r>
              <a:rPr lang="en-US" altLang="zh-CN" sz="1600" dirty="0" smtClean="0"/>
              <a:t>protected:</a:t>
            </a:r>
          </a:p>
          <a:p>
            <a:r>
              <a:rPr lang="en-US" altLang="zh-CN" sz="1600" dirty="0" smtClean="0"/>
              <a:t>  int weight;</a:t>
            </a:r>
          </a:p>
          <a:p>
            <a:r>
              <a:rPr lang="en-US" altLang="zh-CN" sz="1600" dirty="0" smtClean="0"/>
              <a:t>};</a:t>
            </a:r>
          </a:p>
          <a:p>
            <a:endParaRPr lang="en-US" altLang="zh-CN" sz="1600" dirty="0" smtClean="0"/>
          </a:p>
          <a:p>
            <a:r>
              <a:rPr lang="en-US" altLang="zh-CN" sz="1600" dirty="0" smtClean="0"/>
              <a:t>class Sofa{</a:t>
            </a:r>
          </a:p>
          <a:p>
            <a:r>
              <a:rPr lang="en-US" altLang="zh-CN" sz="1600" dirty="0" smtClean="0"/>
              <a:t>public:</a:t>
            </a:r>
          </a:p>
          <a:p>
            <a:r>
              <a:rPr lang="en-US" altLang="zh-CN" sz="1600" dirty="0" smtClean="0"/>
              <a:t>  Sofa() :weight(0){}</a:t>
            </a:r>
          </a:p>
          <a:p>
            <a:r>
              <a:rPr lang="en-US" altLang="zh-CN" sz="1600" dirty="0" smtClean="0"/>
              <a:t>  void </a:t>
            </a:r>
            <a:r>
              <a:rPr lang="en-US" altLang="zh-CN" sz="1600" dirty="0" err="1" smtClean="0"/>
              <a:t>WatchTV</a:t>
            </a:r>
            <a:r>
              <a:rPr lang="en-US" altLang="zh-CN" sz="1600" dirty="0" smtClean="0"/>
              <a:t>(){ </a:t>
            </a:r>
            <a:r>
              <a:rPr lang="en-US" altLang="zh-CN" sz="1600" dirty="0" err="1" smtClean="0"/>
              <a:t>cout</a:t>
            </a:r>
            <a:r>
              <a:rPr lang="en-US" altLang="zh-CN" sz="1600" dirty="0" smtClean="0"/>
              <a:t> &lt;&lt;"Watching TV.\n"; }</a:t>
            </a:r>
          </a:p>
          <a:p>
            <a:r>
              <a:rPr lang="en-US" altLang="zh-CN" sz="1600" dirty="0" smtClean="0"/>
              <a:t>  </a:t>
            </a:r>
            <a:r>
              <a:rPr lang="en-US" altLang="zh-CN" sz="1600" dirty="0" smtClean="0">
                <a:solidFill>
                  <a:srgbClr val="FF0000"/>
                </a:solidFill>
              </a:rPr>
              <a:t>void </a:t>
            </a:r>
            <a:r>
              <a:rPr lang="en-US" altLang="zh-CN" sz="1600" dirty="0" err="1" smtClean="0">
                <a:solidFill>
                  <a:srgbClr val="FF0000"/>
                </a:solidFill>
              </a:rPr>
              <a:t>SetWeight</a:t>
            </a:r>
            <a:r>
              <a:rPr lang="en-US" altLang="zh-CN" sz="1600" dirty="0" smtClean="0">
                <a:solidFill>
                  <a:srgbClr val="FF0000"/>
                </a:solidFill>
              </a:rPr>
              <a:t>(int </a:t>
            </a:r>
            <a:r>
              <a:rPr lang="en-US" altLang="zh-CN" sz="1600" dirty="0" err="1" smtClean="0">
                <a:solidFill>
                  <a:srgbClr val="FF0000"/>
                </a:solidFill>
              </a:rPr>
              <a:t>i</a:t>
            </a:r>
            <a:r>
              <a:rPr lang="en-US" altLang="zh-CN" sz="1600" dirty="0" smtClean="0">
                <a:solidFill>
                  <a:srgbClr val="FF0000"/>
                </a:solidFill>
              </a:rPr>
              <a:t>)</a:t>
            </a:r>
          </a:p>
          <a:p>
            <a:r>
              <a:rPr lang="en-US" altLang="zh-CN" sz="1600" dirty="0" smtClean="0"/>
              <a:t>  { weight =</a:t>
            </a:r>
            <a:r>
              <a:rPr lang="en-US" altLang="zh-CN" sz="1600" dirty="0" err="1" smtClean="0"/>
              <a:t>i</a:t>
            </a:r>
            <a:r>
              <a:rPr lang="en-US" altLang="zh-CN" sz="1600" dirty="0" smtClean="0"/>
              <a:t>; }</a:t>
            </a:r>
          </a:p>
          <a:p>
            <a:r>
              <a:rPr lang="en-US" altLang="zh-CN" sz="1600" dirty="0" smtClean="0"/>
              <a:t>protected:</a:t>
            </a:r>
          </a:p>
          <a:p>
            <a:r>
              <a:rPr lang="en-US" altLang="zh-CN" sz="1600" dirty="0" smtClean="0"/>
              <a:t>  int weight;</a:t>
            </a:r>
          </a:p>
          <a:p>
            <a:r>
              <a:rPr lang="en-US" altLang="zh-CN" sz="1600" dirty="0" smtClean="0"/>
              <a:t>};</a:t>
            </a:r>
            <a:endParaRPr lang="en-US" altLang="zh-CN" sz="1600" dirty="0"/>
          </a:p>
        </p:txBody>
      </p:sp>
      <p:sp>
        <p:nvSpPr>
          <p:cNvPr id="7" name="矩形 6"/>
          <p:cNvSpPr/>
          <p:nvPr/>
        </p:nvSpPr>
        <p:spPr>
          <a:xfrm>
            <a:off x="4286248" y="642918"/>
            <a:ext cx="4572000" cy="1600438"/>
          </a:xfrm>
          <a:prstGeom prst="rect">
            <a:avLst/>
          </a:prstGeom>
        </p:spPr>
        <p:txBody>
          <a:bodyPr>
            <a:spAutoFit/>
          </a:bodyPr>
          <a:lstStyle/>
          <a:p>
            <a:r>
              <a:rPr lang="en-US" altLang="zh-CN" sz="1600" dirty="0" smtClean="0"/>
              <a:t>class </a:t>
            </a:r>
            <a:r>
              <a:rPr lang="en-US" altLang="zh-CN" sz="1600" dirty="0" err="1" smtClean="0"/>
              <a:t>SleeperSofa</a:t>
            </a:r>
            <a:r>
              <a:rPr lang="en-US" altLang="zh-CN" sz="1600" dirty="0" smtClean="0"/>
              <a:t> :public Bed, public Sofa{</a:t>
            </a:r>
          </a:p>
          <a:p>
            <a:r>
              <a:rPr lang="en-US" altLang="zh-CN" sz="1600" dirty="0" smtClean="0"/>
              <a:t>public:</a:t>
            </a:r>
          </a:p>
          <a:p>
            <a:r>
              <a:rPr lang="en-US" altLang="zh-CN" sz="1600" dirty="0" smtClean="0"/>
              <a:t>  </a:t>
            </a:r>
            <a:r>
              <a:rPr lang="en-US" altLang="zh-CN" sz="1600" dirty="0" err="1" smtClean="0"/>
              <a:t>SleeperSofa</a:t>
            </a:r>
            <a:r>
              <a:rPr lang="en-US" altLang="zh-CN" sz="1600" dirty="0" smtClean="0"/>
              <a:t>(){}</a:t>
            </a:r>
          </a:p>
          <a:p>
            <a:r>
              <a:rPr lang="en-US" altLang="zh-CN" sz="1600" dirty="0" smtClean="0"/>
              <a:t>  void </a:t>
            </a:r>
            <a:r>
              <a:rPr lang="en-US" altLang="zh-CN" sz="1600" dirty="0" err="1" smtClean="0"/>
              <a:t>FoldOut</a:t>
            </a:r>
            <a:r>
              <a:rPr lang="en-US" altLang="zh-CN" sz="1600" dirty="0" smtClean="0"/>
              <a:t>(){ </a:t>
            </a:r>
            <a:r>
              <a:rPr lang="en-US" altLang="zh-CN" sz="1600" dirty="0" err="1" smtClean="0"/>
              <a:t>cout</a:t>
            </a:r>
            <a:r>
              <a:rPr lang="en-US" altLang="zh-CN" sz="1600" dirty="0" smtClean="0"/>
              <a:t> &lt;&lt;"Fold out the sofa.\n"; }</a:t>
            </a:r>
          </a:p>
          <a:p>
            <a:r>
              <a:rPr lang="en-US" altLang="zh-CN" sz="1600" dirty="0" smtClean="0"/>
              <a:t>};</a:t>
            </a:r>
            <a:endParaRPr lang="en-US" altLang="zh-CN" sz="1600" dirty="0"/>
          </a:p>
        </p:txBody>
      </p:sp>
      <p:sp>
        <p:nvSpPr>
          <p:cNvPr id="8" name="矩形 7"/>
          <p:cNvSpPr/>
          <p:nvPr/>
        </p:nvSpPr>
        <p:spPr>
          <a:xfrm>
            <a:off x="4929190" y="2214554"/>
            <a:ext cx="4572000" cy="2554545"/>
          </a:xfrm>
          <a:prstGeom prst="rect">
            <a:avLst/>
          </a:prstGeom>
        </p:spPr>
        <p:txBody>
          <a:bodyPr>
            <a:spAutoFit/>
          </a:bodyPr>
          <a:lstStyle/>
          <a:p>
            <a:r>
              <a:rPr lang="en-US" altLang="zh-CN" sz="1600" dirty="0" smtClean="0"/>
              <a:t>void main()</a:t>
            </a:r>
          </a:p>
          <a:p>
            <a:r>
              <a:rPr lang="en-US" altLang="zh-CN" sz="1600" dirty="0" smtClean="0"/>
              <a:t>{</a:t>
            </a:r>
          </a:p>
          <a:p>
            <a:r>
              <a:rPr lang="en-US" altLang="zh-CN" sz="1600" dirty="0" smtClean="0"/>
              <a:t>  </a:t>
            </a:r>
            <a:r>
              <a:rPr lang="en-US" altLang="zh-CN" sz="1600" dirty="0" err="1" smtClean="0"/>
              <a:t>SleeperSofa</a:t>
            </a:r>
            <a:r>
              <a:rPr lang="en-US" altLang="zh-CN" sz="1600" dirty="0" smtClean="0"/>
              <a:t> </a:t>
            </a:r>
            <a:r>
              <a:rPr lang="en-US" altLang="zh-CN" sz="1600" dirty="0" err="1" smtClean="0"/>
              <a:t>ss</a:t>
            </a:r>
            <a:r>
              <a:rPr lang="en-US" altLang="zh-CN" sz="1600" dirty="0" smtClean="0"/>
              <a:t>;</a:t>
            </a:r>
          </a:p>
          <a:p>
            <a:r>
              <a:rPr lang="en-US" altLang="zh-CN" sz="1600" dirty="0" smtClean="0"/>
              <a:t>  </a:t>
            </a:r>
            <a:r>
              <a:rPr lang="en-US" altLang="zh-CN" sz="1600" dirty="0" err="1" smtClean="0"/>
              <a:t>ss.WatchTV</a:t>
            </a:r>
            <a:r>
              <a:rPr lang="en-US" altLang="zh-CN" sz="1600" dirty="0" smtClean="0"/>
              <a:t>();</a:t>
            </a:r>
          </a:p>
          <a:p>
            <a:r>
              <a:rPr lang="en-US" altLang="zh-CN" sz="1600" dirty="0" smtClean="0"/>
              <a:t>  </a:t>
            </a:r>
            <a:r>
              <a:rPr lang="en-US" altLang="zh-CN" sz="1600" dirty="0" err="1" smtClean="0"/>
              <a:t>ss.FoldOut</a:t>
            </a:r>
            <a:r>
              <a:rPr lang="en-US" altLang="zh-CN" sz="1600" dirty="0" smtClean="0"/>
              <a:t>();</a:t>
            </a:r>
          </a:p>
          <a:p>
            <a:r>
              <a:rPr lang="en-US" altLang="zh-CN" sz="1600" dirty="0" smtClean="0"/>
              <a:t>  </a:t>
            </a:r>
            <a:r>
              <a:rPr lang="en-US" altLang="zh-CN" sz="1600" dirty="0" err="1" smtClean="0"/>
              <a:t>ss.Sleep</a:t>
            </a:r>
            <a:r>
              <a:rPr lang="en-US" altLang="zh-CN" sz="1600" dirty="0" smtClean="0"/>
              <a:t>();</a:t>
            </a:r>
          </a:p>
          <a:p>
            <a:r>
              <a:rPr lang="en-US" altLang="zh-CN" sz="1600" dirty="0" smtClean="0">
                <a:solidFill>
                  <a:srgbClr val="FF0000"/>
                </a:solidFill>
              </a:rPr>
              <a:t>  </a:t>
            </a:r>
            <a:r>
              <a:rPr lang="en-US" altLang="zh-CN" sz="1600" dirty="0" err="1" smtClean="0">
                <a:solidFill>
                  <a:srgbClr val="FF0000"/>
                </a:solidFill>
              </a:rPr>
              <a:t>ss.setWeight</a:t>
            </a:r>
            <a:r>
              <a:rPr lang="en-US" altLang="zh-CN" sz="1600" dirty="0" smtClean="0">
                <a:solidFill>
                  <a:srgbClr val="FF0000"/>
                </a:solidFill>
              </a:rPr>
              <a:t>(20) //error</a:t>
            </a:r>
          </a:p>
          <a:p>
            <a:r>
              <a:rPr lang="en-US" altLang="zh-CN" sz="1600" dirty="0" smtClean="0">
                <a:solidFill>
                  <a:srgbClr val="FF0000"/>
                </a:solidFill>
              </a:rPr>
              <a:t>  //</a:t>
            </a:r>
            <a:r>
              <a:rPr lang="zh-CN" altLang="en-US" sz="1600" dirty="0" smtClean="0">
                <a:solidFill>
                  <a:srgbClr val="FF0000"/>
                </a:solidFill>
              </a:rPr>
              <a:t>不知道继承哪个基类的成员</a:t>
            </a:r>
            <a:endParaRPr lang="en-US" altLang="zh-CN" sz="1600" dirty="0" smtClean="0">
              <a:solidFill>
                <a:srgbClr val="FF0000"/>
              </a:solidFill>
            </a:endParaRPr>
          </a:p>
          <a:p>
            <a:r>
              <a:rPr lang="en-US" altLang="zh-CN" sz="1600" dirty="0" smtClean="0"/>
              <a:t>  </a:t>
            </a:r>
            <a:r>
              <a:rPr lang="en-US" altLang="zh-CN" sz="1600" dirty="0" err="1" smtClean="0"/>
              <a:t>cin.get</a:t>
            </a:r>
            <a:r>
              <a:rPr lang="en-US" altLang="zh-CN" sz="1600" dirty="0" smtClean="0"/>
              <a:t>();</a:t>
            </a:r>
          </a:p>
          <a:p>
            <a:r>
              <a:rPr lang="en-US" altLang="zh-CN" sz="1600" dirty="0" smtClean="0"/>
              <a:t>}</a:t>
            </a:r>
            <a:endParaRPr lang="zh-CN" alt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zh-CN" altLang="en-US" sz="2000" dirty="0" smtClean="0">
                <a:latin typeface="+mn-ea"/>
                <a:cs typeface="Times New Roman" pitchFamily="18" charset="0"/>
              </a:rPr>
              <a:t>重复继承二义性的内存示例</a:t>
            </a: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21</a:t>
            </a:fld>
            <a:endParaRPr lang="zh-CN" altLang="en-US" dirty="0"/>
          </a:p>
        </p:txBody>
      </p:sp>
      <p:pic>
        <p:nvPicPr>
          <p:cNvPr id="9" name="Picture 6" descr="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034" y="1785926"/>
            <a:ext cx="7583509" cy="4328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zh-CN" altLang="en-US" sz="2000" dirty="0" smtClean="0">
                <a:latin typeface="+mn-ea"/>
                <a:cs typeface="Times New Roman" pitchFamily="18" charset="0"/>
              </a:rPr>
              <a:t>重复继承二义性的解决方法</a:t>
            </a:r>
            <a:r>
              <a:rPr lang="en-US" altLang="zh-CN" sz="2000" dirty="0" smtClean="0">
                <a:latin typeface="+mn-ea"/>
                <a:cs typeface="Times New Roman" pitchFamily="18" charset="0"/>
              </a:rPr>
              <a:t>1</a:t>
            </a:r>
          </a:p>
          <a:p>
            <a:pPr lvl="1">
              <a:lnSpc>
                <a:spcPts val="2880"/>
              </a:lnSpc>
              <a:spcBef>
                <a:spcPts val="0"/>
              </a:spcBef>
            </a:pPr>
            <a:r>
              <a:rPr lang="zh-CN" altLang="en-US" sz="1800" dirty="0" smtClean="0">
                <a:latin typeface="+mn-ea"/>
                <a:cs typeface="Times New Roman" pitchFamily="18" charset="0"/>
              </a:rPr>
              <a:t>在派生类中使用作用域运算符</a:t>
            </a:r>
            <a:r>
              <a:rPr lang="en-US" altLang="zh-CN" sz="1800" dirty="0" smtClean="0">
                <a:latin typeface="+mn-ea"/>
                <a:cs typeface="Times New Roman" pitchFamily="18" charset="0"/>
              </a:rPr>
              <a:t>::</a:t>
            </a:r>
            <a:r>
              <a:rPr lang="zh-CN" altLang="en-US" sz="1800" dirty="0" smtClean="0">
                <a:latin typeface="+mn-ea"/>
                <a:cs typeface="Times New Roman" pitchFamily="18" charset="0"/>
              </a:rPr>
              <a:t>标明该成员的作用域（从哪个基类继承过来）</a:t>
            </a: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22</a:t>
            </a:fld>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42843" y="2000240"/>
            <a:ext cx="4132345" cy="38576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14876" y="3000372"/>
            <a:ext cx="4191000" cy="2733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071570"/>
          </a:xfrm>
        </p:spPr>
        <p:txBody>
          <a:bodyPr/>
          <a:lstStyle/>
          <a:p>
            <a:pPr>
              <a:lnSpc>
                <a:spcPts val="2880"/>
              </a:lnSpc>
              <a:spcBef>
                <a:spcPts val="0"/>
              </a:spcBef>
            </a:pPr>
            <a:r>
              <a:rPr lang="zh-CN" altLang="en-US" sz="2000" dirty="0" smtClean="0">
                <a:latin typeface="+mn-ea"/>
                <a:cs typeface="Times New Roman" pitchFamily="18" charset="0"/>
              </a:rPr>
              <a:t>重复继承二义性的解决方法</a:t>
            </a:r>
            <a:r>
              <a:rPr lang="en-US" altLang="zh-CN" sz="2000" dirty="0" smtClean="0">
                <a:latin typeface="+mn-ea"/>
                <a:cs typeface="Times New Roman" pitchFamily="18" charset="0"/>
              </a:rPr>
              <a:t>2</a:t>
            </a:r>
            <a:r>
              <a:rPr lang="zh-CN" altLang="en-US" sz="2000" dirty="0" smtClean="0">
                <a:latin typeface="+mn-ea"/>
                <a:cs typeface="Times New Roman" pitchFamily="18" charset="0"/>
              </a:rPr>
              <a:t>：通过虚拟继承，使某个公共基类的成员在其派生类中只产生一个拷贝</a:t>
            </a: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r>
              <a:rPr lang="zh-CN" altLang="en-US" sz="2000" b="1" dirty="0" smtClean="0">
                <a:solidFill>
                  <a:srgbClr val="FF0000"/>
                </a:solidFill>
                <a:latin typeface="+mn-ea"/>
                <a:cs typeface="Times New Roman" pitchFamily="18" charset="0"/>
              </a:rPr>
              <a:t>虚拟继承</a:t>
            </a:r>
            <a:r>
              <a:rPr lang="zh-CN" altLang="en-US" sz="2000" dirty="0" smtClean="0">
                <a:latin typeface="+mn-ea"/>
                <a:cs typeface="Times New Roman" pitchFamily="18" charset="0"/>
              </a:rPr>
              <a:t>，就是派生类继承时，用</a:t>
            </a:r>
            <a:r>
              <a:rPr lang="en-US" altLang="zh-CN" sz="2000" dirty="0" smtClean="0">
                <a:latin typeface="+mn-ea"/>
                <a:cs typeface="Times New Roman" pitchFamily="18" charset="0"/>
              </a:rPr>
              <a:t>virtual</a:t>
            </a:r>
            <a:r>
              <a:rPr lang="zh-CN" altLang="en-US" sz="2000" dirty="0" smtClean="0">
                <a:latin typeface="+mn-ea"/>
                <a:cs typeface="Times New Roman" pitchFamily="18" charset="0"/>
              </a:rPr>
              <a:t>关键字标识</a:t>
            </a:r>
          </a:p>
          <a:p>
            <a:pPr>
              <a:lnSpc>
                <a:spcPts val="2880"/>
              </a:lnSpc>
              <a:spcBef>
                <a:spcPts val="0"/>
              </a:spcBef>
              <a:buNone/>
            </a:pPr>
            <a:r>
              <a:rPr lang="zh-CN" altLang="en-US" sz="2000" dirty="0" smtClean="0">
                <a:latin typeface="+mn-ea"/>
                <a:cs typeface="Times New Roman" pitchFamily="18" charset="0"/>
              </a:rPr>
              <a:t>          如：</a:t>
            </a:r>
            <a:r>
              <a:rPr lang="en-US" altLang="zh-CN" sz="2000" dirty="0" smtClean="0">
                <a:latin typeface="+mn-ea"/>
                <a:cs typeface="Times New Roman" pitchFamily="18" charset="0"/>
              </a:rPr>
              <a:t>class CBase1 : virtual public </a:t>
            </a:r>
            <a:r>
              <a:rPr lang="en-US" altLang="zh-CN" sz="2000" dirty="0" err="1" smtClean="0">
                <a:latin typeface="+mn-ea"/>
                <a:cs typeface="Times New Roman" pitchFamily="18" charset="0"/>
              </a:rPr>
              <a:t>Cbase</a:t>
            </a:r>
            <a:endParaRPr lang="en-US" altLang="zh-CN" sz="2000" dirty="0" smtClean="0">
              <a:latin typeface="+mn-ea"/>
              <a:cs typeface="Times New Roman" pitchFamily="18" charset="0"/>
            </a:endParaRPr>
          </a:p>
          <a:p>
            <a:pPr>
              <a:lnSpc>
                <a:spcPts val="2880"/>
              </a:lnSpc>
              <a:spcBef>
                <a:spcPts val="0"/>
              </a:spcBef>
              <a:buNone/>
            </a:pPr>
            <a:endParaRPr lang="en-US" altLang="zh-CN" sz="2000" dirty="0" smtClean="0">
              <a:latin typeface="+mn-ea"/>
              <a:cs typeface="Times New Roman" pitchFamily="18" charset="0"/>
            </a:endParaRPr>
          </a:p>
          <a:p>
            <a:pPr>
              <a:lnSpc>
                <a:spcPts val="2880"/>
              </a:lnSpc>
              <a:spcBef>
                <a:spcPts val="0"/>
              </a:spcBef>
            </a:pPr>
            <a:r>
              <a:rPr lang="zh-CN" altLang="en-US" sz="2000" dirty="0" smtClean="0">
                <a:solidFill>
                  <a:srgbClr val="FF0000"/>
                </a:solidFill>
                <a:latin typeface="+mn-ea"/>
                <a:cs typeface="Times New Roman" pitchFamily="18" charset="0"/>
              </a:rPr>
              <a:t>被虚拟继承的基类成为虚基类</a:t>
            </a:r>
            <a:r>
              <a:rPr lang="zh-CN" altLang="en-US" sz="2000" dirty="0" smtClean="0">
                <a:latin typeface="+mn-ea"/>
                <a:cs typeface="Times New Roman" pitchFamily="18" charset="0"/>
              </a:rPr>
              <a:t>，使得基类成员在其派生类中只产生一个拷贝。</a:t>
            </a: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虚基类，一般是把原来两个基类的公共成员提炼出来，往上形成基类的基类，等于向上拓展了继承层次</a:t>
            </a: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23</a:t>
            </a:fld>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00066"/>
          </a:xfrm>
        </p:spPr>
        <p:txBody>
          <a:bodyPr/>
          <a:lstStyle/>
          <a:p>
            <a:pPr>
              <a:lnSpc>
                <a:spcPts val="2880"/>
              </a:lnSpc>
              <a:spcBef>
                <a:spcPts val="0"/>
              </a:spcBef>
            </a:pPr>
            <a:r>
              <a:rPr lang="zh-CN" altLang="en-US" sz="2000" dirty="0" smtClean="0">
                <a:latin typeface="+mn-ea"/>
                <a:cs typeface="Times New Roman" pitchFamily="18" charset="0"/>
              </a:rPr>
              <a:t>虚基类的程序模板</a:t>
            </a: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24</a:t>
            </a:fld>
            <a:endParaRPr lang="zh-CN" altLang="en-US" dirty="0"/>
          </a:p>
        </p:txBody>
      </p:sp>
      <p:sp>
        <p:nvSpPr>
          <p:cNvPr id="6" name="矩形 5"/>
          <p:cNvSpPr>
            <a:spLocks noChangeArrowheads="1"/>
          </p:cNvSpPr>
          <p:nvPr/>
        </p:nvSpPr>
        <p:spPr bwMode="auto">
          <a:xfrm>
            <a:off x="428596" y="1571612"/>
            <a:ext cx="5399088" cy="393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80000"/>
              </a:lnSpc>
              <a:buClr>
                <a:srgbClr val="FF5050"/>
              </a:buClr>
            </a:pPr>
            <a:r>
              <a:rPr lang="en-US" altLang="zh-Hans" dirty="0">
                <a:solidFill>
                  <a:srgbClr val="000000"/>
                </a:solidFill>
                <a:ea typeface="隶书" pitchFamily="49" charset="-122"/>
              </a:rPr>
              <a:t>class </a:t>
            </a:r>
            <a:r>
              <a:rPr lang="en-US" altLang="zh-Hans" dirty="0" err="1">
                <a:solidFill>
                  <a:srgbClr val="000000"/>
                </a:solidFill>
                <a:ea typeface="隶书" pitchFamily="49" charset="-122"/>
              </a:rPr>
              <a:t>CBase</a:t>
            </a:r>
            <a:endParaRPr lang="en-US" altLang="zh-Hans" dirty="0">
              <a:solidFill>
                <a:srgbClr val="000000"/>
              </a:solidFill>
              <a:ea typeface="隶书" pitchFamily="49" charset="-122"/>
            </a:endParaRPr>
          </a:p>
          <a:p>
            <a:pPr marL="342900" indent="-342900">
              <a:lnSpc>
                <a:spcPct val="80000"/>
              </a:lnSpc>
              <a:buClr>
                <a:srgbClr val="FF5050"/>
              </a:buClr>
            </a:pPr>
            <a:r>
              <a:rPr lang="en-US" altLang="zh-Hans" dirty="0">
                <a:solidFill>
                  <a:srgbClr val="000000"/>
                </a:solidFill>
                <a:ea typeface="隶书" pitchFamily="49" charset="-122"/>
              </a:rPr>
              <a:t>{ public:</a:t>
            </a:r>
          </a:p>
          <a:p>
            <a:pPr marL="342900" indent="-342900">
              <a:lnSpc>
                <a:spcPct val="80000"/>
              </a:lnSpc>
              <a:buClr>
                <a:srgbClr val="FF5050"/>
              </a:buClr>
            </a:pPr>
            <a:r>
              <a:rPr lang="en-US" altLang="zh-Hans" dirty="0">
                <a:solidFill>
                  <a:srgbClr val="000000"/>
                </a:solidFill>
                <a:ea typeface="隶书" pitchFamily="49" charset="-122"/>
              </a:rPr>
              <a:t>        int base;</a:t>
            </a:r>
          </a:p>
          <a:p>
            <a:pPr marL="342900" indent="-342900">
              <a:lnSpc>
                <a:spcPct val="80000"/>
              </a:lnSpc>
              <a:buClr>
                <a:srgbClr val="FF5050"/>
              </a:buClr>
            </a:pPr>
            <a:r>
              <a:rPr lang="en-US" altLang="zh-Hans" dirty="0">
                <a:solidFill>
                  <a:srgbClr val="000000"/>
                </a:solidFill>
                <a:ea typeface="隶书" pitchFamily="49" charset="-122"/>
              </a:rPr>
              <a:t>};</a:t>
            </a:r>
          </a:p>
          <a:p>
            <a:pPr marL="342900" indent="-342900">
              <a:lnSpc>
                <a:spcPct val="80000"/>
              </a:lnSpc>
              <a:buClr>
                <a:srgbClr val="FF5050"/>
              </a:buClr>
            </a:pPr>
            <a:r>
              <a:rPr lang="en-US" altLang="zh-Hans" dirty="0">
                <a:solidFill>
                  <a:srgbClr val="000000"/>
                </a:solidFill>
                <a:ea typeface="隶书" pitchFamily="49" charset="-122"/>
              </a:rPr>
              <a:t>class CBase1 :</a:t>
            </a:r>
            <a:r>
              <a:rPr lang="en-US" altLang="zh-Hans" dirty="0">
                <a:solidFill>
                  <a:srgbClr val="FF5050"/>
                </a:solidFill>
                <a:ea typeface="隶书" pitchFamily="49" charset="-122"/>
              </a:rPr>
              <a:t> virtual</a:t>
            </a:r>
            <a:r>
              <a:rPr lang="en-US" altLang="zh-Hans" dirty="0">
                <a:solidFill>
                  <a:srgbClr val="000000"/>
                </a:solidFill>
                <a:ea typeface="隶书" pitchFamily="49" charset="-122"/>
              </a:rPr>
              <a:t> public </a:t>
            </a:r>
            <a:r>
              <a:rPr lang="en-US" altLang="zh-Hans" dirty="0" err="1">
                <a:solidFill>
                  <a:srgbClr val="000000"/>
                </a:solidFill>
                <a:ea typeface="隶书" pitchFamily="49" charset="-122"/>
              </a:rPr>
              <a:t>CBase</a:t>
            </a:r>
            <a:endParaRPr lang="en-US" altLang="zh-Hans" dirty="0">
              <a:solidFill>
                <a:srgbClr val="000000"/>
              </a:solidFill>
              <a:ea typeface="隶书" pitchFamily="49" charset="-122"/>
            </a:endParaRPr>
          </a:p>
          <a:p>
            <a:pPr marL="342900" indent="-342900">
              <a:lnSpc>
                <a:spcPct val="80000"/>
              </a:lnSpc>
              <a:buClr>
                <a:srgbClr val="FF5050"/>
              </a:buClr>
            </a:pPr>
            <a:r>
              <a:rPr lang="en-US" altLang="zh-Hans" dirty="0">
                <a:solidFill>
                  <a:srgbClr val="000000"/>
                </a:solidFill>
                <a:ea typeface="隶书" pitchFamily="49" charset="-122"/>
              </a:rPr>
              <a:t>{ private:</a:t>
            </a:r>
          </a:p>
          <a:p>
            <a:pPr marL="342900" indent="-342900">
              <a:lnSpc>
                <a:spcPct val="80000"/>
              </a:lnSpc>
              <a:buClr>
                <a:srgbClr val="FF5050"/>
              </a:buClr>
            </a:pPr>
            <a:r>
              <a:rPr lang="en-US" altLang="zh-Hans" dirty="0">
                <a:solidFill>
                  <a:srgbClr val="000000"/>
                </a:solidFill>
                <a:ea typeface="隶书" pitchFamily="49" charset="-122"/>
              </a:rPr>
              <a:t>        int base1;</a:t>
            </a:r>
          </a:p>
          <a:p>
            <a:pPr marL="342900" indent="-342900">
              <a:lnSpc>
                <a:spcPct val="80000"/>
              </a:lnSpc>
              <a:buClr>
                <a:srgbClr val="FF5050"/>
              </a:buClr>
            </a:pPr>
            <a:r>
              <a:rPr lang="en-US" altLang="zh-Hans" dirty="0">
                <a:solidFill>
                  <a:srgbClr val="000000"/>
                </a:solidFill>
                <a:ea typeface="隶书" pitchFamily="49" charset="-122"/>
              </a:rPr>
              <a:t>};</a:t>
            </a:r>
          </a:p>
          <a:p>
            <a:pPr marL="342900" indent="-342900">
              <a:lnSpc>
                <a:spcPct val="80000"/>
              </a:lnSpc>
              <a:buClr>
                <a:srgbClr val="FF5050"/>
              </a:buClr>
            </a:pPr>
            <a:r>
              <a:rPr lang="en-US" altLang="zh-Hans" dirty="0">
                <a:solidFill>
                  <a:srgbClr val="000000"/>
                </a:solidFill>
                <a:ea typeface="隶书" pitchFamily="49" charset="-122"/>
              </a:rPr>
              <a:t>class CBase2 : </a:t>
            </a:r>
            <a:r>
              <a:rPr lang="en-US" altLang="zh-Hans" dirty="0">
                <a:solidFill>
                  <a:srgbClr val="FF5050"/>
                </a:solidFill>
                <a:ea typeface="隶书" pitchFamily="49" charset="-122"/>
              </a:rPr>
              <a:t>virtual</a:t>
            </a:r>
            <a:r>
              <a:rPr lang="en-US" altLang="zh-Hans" dirty="0">
                <a:solidFill>
                  <a:srgbClr val="000000"/>
                </a:solidFill>
                <a:ea typeface="隶书" pitchFamily="49" charset="-122"/>
              </a:rPr>
              <a:t> public </a:t>
            </a:r>
            <a:r>
              <a:rPr lang="en-US" altLang="zh-Hans" dirty="0" err="1">
                <a:solidFill>
                  <a:srgbClr val="000000"/>
                </a:solidFill>
                <a:ea typeface="隶书" pitchFamily="49" charset="-122"/>
              </a:rPr>
              <a:t>CBase</a:t>
            </a:r>
            <a:endParaRPr lang="en-US" altLang="zh-Hans" dirty="0">
              <a:solidFill>
                <a:srgbClr val="000000"/>
              </a:solidFill>
              <a:ea typeface="隶书" pitchFamily="49" charset="-122"/>
            </a:endParaRPr>
          </a:p>
          <a:p>
            <a:pPr marL="342900" indent="-342900">
              <a:lnSpc>
                <a:spcPct val="80000"/>
              </a:lnSpc>
              <a:buClr>
                <a:srgbClr val="FF5050"/>
              </a:buClr>
            </a:pPr>
            <a:r>
              <a:rPr lang="en-US" altLang="zh-Hans" dirty="0">
                <a:solidFill>
                  <a:srgbClr val="000000"/>
                </a:solidFill>
                <a:ea typeface="隶书" pitchFamily="49" charset="-122"/>
              </a:rPr>
              <a:t>{ private:</a:t>
            </a:r>
          </a:p>
          <a:p>
            <a:pPr marL="342900" indent="-342900">
              <a:lnSpc>
                <a:spcPct val="80000"/>
              </a:lnSpc>
              <a:buClr>
                <a:srgbClr val="FF5050"/>
              </a:buClr>
            </a:pPr>
            <a:r>
              <a:rPr lang="en-US" altLang="zh-Hans" dirty="0">
                <a:solidFill>
                  <a:srgbClr val="000000"/>
                </a:solidFill>
                <a:ea typeface="隶书" pitchFamily="49" charset="-122"/>
              </a:rPr>
              <a:t>        int base2;</a:t>
            </a:r>
          </a:p>
          <a:p>
            <a:pPr marL="342900" indent="-342900">
              <a:lnSpc>
                <a:spcPct val="80000"/>
              </a:lnSpc>
              <a:buClr>
                <a:srgbClr val="FF5050"/>
              </a:buClr>
            </a:pPr>
            <a:r>
              <a:rPr lang="en-US" altLang="zh-Hans" dirty="0">
                <a:solidFill>
                  <a:srgbClr val="000000"/>
                </a:solidFill>
                <a:ea typeface="隶书" pitchFamily="49" charset="-122"/>
              </a:rPr>
              <a:t>};</a:t>
            </a:r>
          </a:p>
          <a:p>
            <a:pPr marL="342900" indent="-342900">
              <a:lnSpc>
                <a:spcPct val="80000"/>
              </a:lnSpc>
              <a:spcBef>
                <a:spcPct val="20000"/>
              </a:spcBef>
              <a:buClr>
                <a:srgbClr val="FF5050"/>
              </a:buClr>
            </a:pPr>
            <a:r>
              <a:rPr lang="en-US" altLang="zh-Hans" dirty="0">
                <a:solidFill>
                  <a:srgbClr val="000000"/>
                </a:solidFill>
                <a:ea typeface="隶书" pitchFamily="49" charset="-122"/>
              </a:rPr>
              <a:t>class </a:t>
            </a:r>
            <a:r>
              <a:rPr lang="en-US" altLang="zh-Hans" dirty="0" err="1">
                <a:solidFill>
                  <a:srgbClr val="000000"/>
                </a:solidFill>
                <a:ea typeface="隶书" pitchFamily="49" charset="-122"/>
              </a:rPr>
              <a:t>CDerived</a:t>
            </a:r>
            <a:r>
              <a:rPr lang="en-US" altLang="zh-Hans" dirty="0">
                <a:solidFill>
                  <a:srgbClr val="000000"/>
                </a:solidFill>
                <a:ea typeface="隶书" pitchFamily="49" charset="-122"/>
              </a:rPr>
              <a:t> : public CBase1,public CBase2</a:t>
            </a:r>
          </a:p>
          <a:p>
            <a:pPr marL="342900" indent="-342900">
              <a:lnSpc>
                <a:spcPct val="80000"/>
              </a:lnSpc>
              <a:spcBef>
                <a:spcPct val="20000"/>
              </a:spcBef>
              <a:buClr>
                <a:srgbClr val="FF5050"/>
              </a:buClr>
            </a:pPr>
            <a:r>
              <a:rPr lang="en-US" altLang="zh-Hans" dirty="0">
                <a:solidFill>
                  <a:srgbClr val="000000"/>
                </a:solidFill>
                <a:ea typeface="隶书" pitchFamily="49" charset="-122"/>
              </a:rPr>
              <a:t>{ private:</a:t>
            </a:r>
          </a:p>
          <a:p>
            <a:pPr marL="342900" indent="-342900">
              <a:lnSpc>
                <a:spcPct val="80000"/>
              </a:lnSpc>
              <a:spcBef>
                <a:spcPct val="20000"/>
              </a:spcBef>
              <a:buClr>
                <a:srgbClr val="FF5050"/>
              </a:buClr>
            </a:pPr>
            <a:r>
              <a:rPr lang="en-US" altLang="zh-Hans" dirty="0">
                <a:solidFill>
                  <a:srgbClr val="000000"/>
                </a:solidFill>
                <a:ea typeface="隶书" pitchFamily="49" charset="-122"/>
              </a:rPr>
              <a:t>       int derived;</a:t>
            </a:r>
          </a:p>
          <a:p>
            <a:pPr marL="342900" indent="-342900">
              <a:lnSpc>
                <a:spcPct val="80000"/>
              </a:lnSpc>
              <a:spcBef>
                <a:spcPct val="20000"/>
              </a:spcBef>
              <a:buClr>
                <a:srgbClr val="FF5050"/>
              </a:buClr>
            </a:pPr>
            <a:r>
              <a:rPr lang="en-US" altLang="zh-Hans" dirty="0">
                <a:solidFill>
                  <a:srgbClr val="000000"/>
                </a:solidFill>
                <a:ea typeface="隶书" pitchFamily="49" charset="-122"/>
              </a:rPr>
              <a:t>};</a:t>
            </a:r>
          </a:p>
        </p:txBody>
      </p:sp>
      <p:sp>
        <p:nvSpPr>
          <p:cNvPr id="7" name="矩形 6"/>
          <p:cNvSpPr>
            <a:spLocks noChangeArrowheads="1"/>
          </p:cNvSpPr>
          <p:nvPr/>
        </p:nvSpPr>
        <p:spPr bwMode="auto">
          <a:xfrm>
            <a:off x="5429256" y="1071546"/>
            <a:ext cx="3286125" cy="2643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10000"/>
              </a:spcBef>
              <a:buClr>
                <a:srgbClr val="FF5050"/>
              </a:buClr>
            </a:pPr>
            <a:r>
              <a:rPr lang="en-US" altLang="zh-Hans" dirty="0" smtClean="0">
                <a:solidFill>
                  <a:srgbClr val="000000"/>
                </a:solidFill>
                <a:ea typeface="隶书" pitchFamily="49" charset="-122"/>
              </a:rPr>
              <a:t>//</a:t>
            </a:r>
            <a:r>
              <a:rPr lang="zh-Hans" altLang="en-US" dirty="0" smtClean="0">
                <a:solidFill>
                  <a:srgbClr val="000000"/>
                </a:solidFill>
                <a:ea typeface="隶书" pitchFamily="49" charset="-122"/>
              </a:rPr>
              <a:t>下面</a:t>
            </a:r>
            <a:r>
              <a:rPr lang="zh-Hans" altLang="en-US" dirty="0">
                <a:solidFill>
                  <a:srgbClr val="000000"/>
                </a:solidFill>
                <a:ea typeface="隶书" pitchFamily="49" charset="-122"/>
              </a:rPr>
              <a:t>的访问不会出现二义性：</a:t>
            </a:r>
          </a:p>
          <a:p>
            <a:pPr marL="342900" indent="-342900">
              <a:spcBef>
                <a:spcPct val="10000"/>
              </a:spcBef>
              <a:buClr>
                <a:srgbClr val="FF5050"/>
              </a:buClr>
            </a:pPr>
            <a:r>
              <a:rPr lang="en-US" altLang="zh-Hans" dirty="0" smtClean="0">
                <a:solidFill>
                  <a:srgbClr val="000000"/>
                </a:solidFill>
                <a:ea typeface="隶书" pitchFamily="49" charset="-122"/>
              </a:rPr>
              <a:t>void main()</a:t>
            </a:r>
          </a:p>
          <a:p>
            <a:pPr marL="342900" indent="-342900">
              <a:spcBef>
                <a:spcPct val="10000"/>
              </a:spcBef>
              <a:buClr>
                <a:srgbClr val="FF5050"/>
              </a:buClr>
            </a:pPr>
            <a:r>
              <a:rPr lang="en-US" altLang="zh-Hans" dirty="0" smtClean="0">
                <a:solidFill>
                  <a:srgbClr val="000000"/>
                </a:solidFill>
                <a:ea typeface="隶书" pitchFamily="49" charset="-122"/>
              </a:rPr>
              <a:t>{</a:t>
            </a:r>
          </a:p>
          <a:p>
            <a:pPr marL="342900" indent="-342900">
              <a:spcBef>
                <a:spcPct val="10000"/>
              </a:spcBef>
              <a:buClr>
                <a:srgbClr val="FF5050"/>
              </a:buClr>
            </a:pPr>
            <a:r>
              <a:rPr lang="en-US" altLang="zh-Hans" dirty="0" smtClean="0">
                <a:solidFill>
                  <a:srgbClr val="000000"/>
                </a:solidFill>
                <a:ea typeface="隶书" pitchFamily="49" charset="-122"/>
              </a:rPr>
              <a:t>  </a:t>
            </a:r>
            <a:r>
              <a:rPr lang="en-US" altLang="zh-Hans" dirty="0" err="1" smtClean="0">
                <a:solidFill>
                  <a:srgbClr val="000000"/>
                </a:solidFill>
                <a:ea typeface="隶书" pitchFamily="49" charset="-122"/>
              </a:rPr>
              <a:t>CDerived</a:t>
            </a:r>
            <a:r>
              <a:rPr lang="en-US" altLang="zh-Hans" dirty="0" smtClean="0">
                <a:solidFill>
                  <a:srgbClr val="000000"/>
                </a:solidFill>
                <a:ea typeface="隶书" pitchFamily="49" charset="-122"/>
              </a:rPr>
              <a:t>  </a:t>
            </a:r>
            <a:r>
              <a:rPr lang="en-US" altLang="zh-Hans" dirty="0">
                <a:solidFill>
                  <a:srgbClr val="000000"/>
                </a:solidFill>
                <a:ea typeface="隶书" pitchFamily="49" charset="-122"/>
              </a:rPr>
              <a:t>d;</a:t>
            </a:r>
          </a:p>
          <a:p>
            <a:pPr marL="342900" indent="-342900">
              <a:spcBef>
                <a:spcPct val="10000"/>
              </a:spcBef>
              <a:buClr>
                <a:srgbClr val="FF5050"/>
              </a:buClr>
            </a:pPr>
            <a:r>
              <a:rPr lang="en-US" altLang="zh-Hans" dirty="0" smtClean="0">
                <a:solidFill>
                  <a:srgbClr val="000000"/>
                </a:solidFill>
                <a:ea typeface="隶书" pitchFamily="49" charset="-122"/>
              </a:rPr>
              <a:t>  </a:t>
            </a:r>
            <a:r>
              <a:rPr lang="en-US" altLang="zh-Hans" dirty="0" err="1" smtClean="0">
                <a:solidFill>
                  <a:srgbClr val="000000"/>
                </a:solidFill>
                <a:ea typeface="隶书" pitchFamily="49" charset="-122"/>
              </a:rPr>
              <a:t>d.base</a:t>
            </a:r>
            <a:r>
              <a:rPr lang="en-US" altLang="zh-Hans" dirty="0" smtClean="0">
                <a:solidFill>
                  <a:srgbClr val="000000"/>
                </a:solidFill>
                <a:ea typeface="隶书" pitchFamily="49" charset="-122"/>
              </a:rPr>
              <a:t>; //ok</a:t>
            </a:r>
            <a:endParaRPr lang="en-US" altLang="zh-Hans" dirty="0">
              <a:solidFill>
                <a:srgbClr val="000000"/>
              </a:solidFill>
              <a:ea typeface="隶书" pitchFamily="49" charset="-122"/>
            </a:endParaRPr>
          </a:p>
          <a:p>
            <a:pPr marL="342900" indent="-342900">
              <a:spcBef>
                <a:spcPct val="10000"/>
              </a:spcBef>
              <a:buClr>
                <a:srgbClr val="FF5050"/>
              </a:buClr>
            </a:pPr>
            <a:r>
              <a:rPr lang="en-US" altLang="zh-Hans" dirty="0" smtClean="0">
                <a:solidFill>
                  <a:srgbClr val="000000"/>
                </a:solidFill>
                <a:ea typeface="隶书" pitchFamily="49" charset="-122"/>
              </a:rPr>
              <a:t>  </a:t>
            </a:r>
            <a:r>
              <a:rPr lang="en-US" altLang="zh-Hans" dirty="0" err="1" smtClean="0">
                <a:solidFill>
                  <a:srgbClr val="000000"/>
                </a:solidFill>
                <a:ea typeface="隶书" pitchFamily="49" charset="-122"/>
              </a:rPr>
              <a:t>d.CBase</a:t>
            </a:r>
            <a:r>
              <a:rPr lang="en-US" altLang="zh-Hans" dirty="0">
                <a:solidFill>
                  <a:srgbClr val="000000"/>
                </a:solidFill>
                <a:ea typeface="隶书" pitchFamily="49" charset="-122"/>
              </a:rPr>
              <a:t>::</a:t>
            </a:r>
            <a:r>
              <a:rPr lang="en-US" altLang="zh-Hans" dirty="0" smtClean="0">
                <a:solidFill>
                  <a:srgbClr val="000000"/>
                </a:solidFill>
                <a:ea typeface="隶书" pitchFamily="49" charset="-122"/>
              </a:rPr>
              <a:t>base// ok</a:t>
            </a:r>
          </a:p>
          <a:p>
            <a:pPr marL="342900" indent="-342900">
              <a:spcBef>
                <a:spcPct val="10000"/>
              </a:spcBef>
              <a:buClr>
                <a:srgbClr val="FF5050"/>
              </a:buClr>
            </a:pPr>
            <a:r>
              <a:rPr lang="en-US" altLang="zh-Hans" dirty="0" smtClean="0">
                <a:solidFill>
                  <a:srgbClr val="000000"/>
                </a:solidFill>
                <a:ea typeface="隶书" pitchFamily="49" charset="-122"/>
              </a:rPr>
              <a:t> </a:t>
            </a:r>
            <a:r>
              <a:rPr lang="en-US" altLang="zh-Hans" b="1" dirty="0" smtClean="0">
                <a:solidFill>
                  <a:srgbClr val="FF0000"/>
                </a:solidFill>
                <a:ea typeface="隶书" pitchFamily="49" charset="-122"/>
              </a:rPr>
              <a:t>//</a:t>
            </a:r>
            <a:r>
              <a:rPr lang="zh-CN" altLang="en-US" b="1" dirty="0" smtClean="0">
                <a:solidFill>
                  <a:srgbClr val="FF0000"/>
                </a:solidFill>
                <a:ea typeface="隶书" pitchFamily="49" charset="-122"/>
              </a:rPr>
              <a:t>两种方式都</a:t>
            </a:r>
            <a:r>
              <a:rPr lang="en-US" altLang="zh-CN" b="1" dirty="0" smtClean="0">
                <a:solidFill>
                  <a:srgbClr val="FF0000"/>
                </a:solidFill>
                <a:ea typeface="隶书" pitchFamily="49" charset="-122"/>
              </a:rPr>
              <a:t>OK</a:t>
            </a:r>
            <a:endParaRPr lang="en-US" altLang="zh-Hans" b="1" dirty="0" smtClean="0">
              <a:solidFill>
                <a:srgbClr val="FF0000"/>
              </a:solidFill>
              <a:ea typeface="隶书" pitchFamily="49" charset="-122"/>
            </a:endParaRPr>
          </a:p>
          <a:p>
            <a:pPr marL="342900" indent="-342900">
              <a:spcBef>
                <a:spcPct val="10000"/>
              </a:spcBef>
              <a:buClr>
                <a:srgbClr val="FF5050"/>
              </a:buClr>
            </a:pPr>
            <a:r>
              <a:rPr lang="en-US" altLang="zh-Hans" dirty="0" smtClean="0">
                <a:solidFill>
                  <a:srgbClr val="000000"/>
                </a:solidFill>
                <a:ea typeface="隶书" pitchFamily="49" charset="-122"/>
              </a:rPr>
              <a:t>}</a:t>
            </a:r>
            <a:endParaRPr lang="en-US" altLang="zh-Hans" dirty="0">
              <a:solidFill>
                <a:srgbClr val="000000"/>
              </a:solidFill>
              <a:ea typeface="隶书" pitchFamily="49" charset="-122"/>
            </a:endParaRPr>
          </a:p>
        </p:txBody>
      </p:sp>
      <p:sp>
        <p:nvSpPr>
          <p:cNvPr id="8" name="矩形 7"/>
          <p:cNvSpPr/>
          <p:nvPr/>
        </p:nvSpPr>
        <p:spPr>
          <a:xfrm>
            <a:off x="2071670" y="5214950"/>
            <a:ext cx="6286544" cy="830997"/>
          </a:xfrm>
          <a:prstGeom prst="rect">
            <a:avLst/>
          </a:prstGeom>
        </p:spPr>
        <p:txBody>
          <a:bodyPr wrap="square">
            <a:spAutoFit/>
          </a:bodyPr>
          <a:lstStyle/>
          <a:p>
            <a:r>
              <a:rPr lang="zh-CN" altLang="en-US" sz="2400" b="1" dirty="0" smtClean="0">
                <a:solidFill>
                  <a:srgbClr val="FF0000"/>
                </a:solidFill>
                <a:ea typeface="隶书" pitchFamily="49" charset="-122"/>
              </a:rPr>
              <a:t>注意：虚拟继承是发生在中间层次！！</a:t>
            </a:r>
            <a:endParaRPr lang="en-US" altLang="zh-CN" sz="2400" b="1" dirty="0" smtClean="0">
              <a:solidFill>
                <a:srgbClr val="FF0000"/>
              </a:solidFill>
              <a:ea typeface="隶书" pitchFamily="49" charset="-122"/>
            </a:endParaRPr>
          </a:p>
          <a:p>
            <a:r>
              <a:rPr lang="zh-CN" altLang="en-US" sz="2400" b="1" dirty="0" smtClean="0">
                <a:solidFill>
                  <a:srgbClr val="FF0000"/>
                </a:solidFill>
                <a:ea typeface="隶书" pitchFamily="49" charset="-122"/>
              </a:rPr>
              <a:t>虚拟继承三层次：虚基类</a:t>
            </a:r>
            <a:r>
              <a:rPr lang="en-US" altLang="zh-CN" sz="2400" b="1" dirty="0" smtClean="0">
                <a:solidFill>
                  <a:srgbClr val="FF0000"/>
                </a:solidFill>
                <a:ea typeface="隶书" pitchFamily="49" charset="-122"/>
              </a:rPr>
              <a:t>—</a:t>
            </a:r>
            <a:r>
              <a:rPr lang="zh-CN" altLang="en-US" sz="2400" b="1" dirty="0" smtClean="0">
                <a:solidFill>
                  <a:srgbClr val="FF0000"/>
                </a:solidFill>
                <a:ea typeface="隶书" pitchFamily="49" charset="-122"/>
              </a:rPr>
              <a:t>基类</a:t>
            </a:r>
            <a:r>
              <a:rPr lang="en-US" altLang="zh-CN" sz="2400" b="1" dirty="0" smtClean="0">
                <a:solidFill>
                  <a:srgbClr val="FF0000"/>
                </a:solidFill>
                <a:ea typeface="隶书" pitchFamily="49" charset="-122"/>
              </a:rPr>
              <a:t>—</a:t>
            </a:r>
            <a:r>
              <a:rPr lang="zh-CN" altLang="en-US" sz="2400" b="1" dirty="0" smtClean="0">
                <a:solidFill>
                  <a:srgbClr val="FF0000"/>
                </a:solidFill>
                <a:ea typeface="隶书" pitchFamily="49" charset="-122"/>
              </a:rPr>
              <a:t>派生类</a:t>
            </a:r>
            <a:endParaRPr lang="en-US" altLang="zh-CN" sz="2400" b="1" dirty="0" smtClean="0">
              <a:solidFill>
                <a:srgbClr val="FF0000"/>
              </a:solidFill>
              <a:ea typeface="隶书"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zh-CN" altLang="en-US" sz="2000" dirty="0" smtClean="0">
                <a:latin typeface="+mn-ea"/>
                <a:cs typeface="Times New Roman" pitchFamily="18" charset="0"/>
              </a:rPr>
              <a:t>虚拟继承的示例</a:t>
            </a: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25</a:t>
            </a:fld>
            <a:endParaRPr lang="zh-CN" altLang="en-US" dirty="0"/>
          </a:p>
        </p:txBody>
      </p:sp>
      <p:sp>
        <p:nvSpPr>
          <p:cNvPr id="8" name="矩形 7"/>
          <p:cNvSpPr/>
          <p:nvPr/>
        </p:nvSpPr>
        <p:spPr>
          <a:xfrm>
            <a:off x="428596" y="1643050"/>
            <a:ext cx="4857784" cy="4524315"/>
          </a:xfrm>
          <a:prstGeom prst="rect">
            <a:avLst/>
          </a:prstGeom>
        </p:spPr>
        <p:txBody>
          <a:bodyPr wrap="square">
            <a:spAutoFit/>
          </a:bodyPr>
          <a:lstStyle/>
          <a:p>
            <a:r>
              <a:rPr lang="en-US" altLang="zh-CN" sz="1600" dirty="0" smtClean="0"/>
              <a:t>class Furniture{</a:t>
            </a:r>
          </a:p>
          <a:p>
            <a:r>
              <a:rPr lang="en-US" altLang="zh-CN" sz="1600" dirty="0" smtClean="0"/>
              <a:t>public:</a:t>
            </a:r>
          </a:p>
          <a:p>
            <a:r>
              <a:rPr lang="en-US" altLang="zh-CN" sz="1600" dirty="0" smtClean="0"/>
              <a:t>  Furniture(){}</a:t>
            </a:r>
          </a:p>
          <a:p>
            <a:r>
              <a:rPr lang="en-US" altLang="zh-CN" sz="1600" dirty="0" smtClean="0"/>
              <a:t>  void </a:t>
            </a:r>
            <a:r>
              <a:rPr lang="en-US" altLang="zh-CN" sz="1600" dirty="0" err="1" smtClean="0"/>
              <a:t>SetWeight</a:t>
            </a:r>
            <a:r>
              <a:rPr lang="en-US" altLang="zh-CN" sz="1600" dirty="0" smtClean="0"/>
              <a:t>(int </a:t>
            </a:r>
            <a:r>
              <a:rPr lang="en-US" altLang="zh-CN" sz="1600" dirty="0" err="1" smtClean="0"/>
              <a:t>i</a:t>
            </a:r>
            <a:r>
              <a:rPr lang="en-US" altLang="zh-CN" sz="1600" dirty="0" smtClean="0"/>
              <a:t>){ weight =</a:t>
            </a:r>
            <a:r>
              <a:rPr lang="en-US" altLang="zh-CN" sz="1600" dirty="0" err="1" smtClean="0"/>
              <a:t>i</a:t>
            </a:r>
            <a:r>
              <a:rPr lang="en-US" altLang="zh-CN" sz="1600" dirty="0" smtClean="0"/>
              <a:t>; }</a:t>
            </a:r>
          </a:p>
          <a:p>
            <a:r>
              <a:rPr lang="en-US" altLang="zh-CN" sz="1600" dirty="0" smtClean="0"/>
              <a:t>  int </a:t>
            </a:r>
            <a:r>
              <a:rPr lang="en-US" altLang="zh-CN" sz="1600" dirty="0" err="1" smtClean="0"/>
              <a:t>GetWeight</a:t>
            </a:r>
            <a:r>
              <a:rPr lang="en-US" altLang="zh-CN" sz="1600" dirty="0" smtClean="0"/>
              <a:t>(){ return weight; }</a:t>
            </a:r>
          </a:p>
          <a:p>
            <a:r>
              <a:rPr lang="en-US" altLang="zh-CN" sz="1600" dirty="0" smtClean="0"/>
              <a:t>protected:</a:t>
            </a:r>
          </a:p>
          <a:p>
            <a:r>
              <a:rPr lang="en-US" altLang="zh-CN" sz="1600" dirty="0" smtClean="0"/>
              <a:t>  int weight;</a:t>
            </a:r>
          </a:p>
          <a:p>
            <a:r>
              <a:rPr lang="en-US" altLang="zh-CN" sz="1600" dirty="0" smtClean="0"/>
              <a:t>};</a:t>
            </a:r>
          </a:p>
          <a:p>
            <a:r>
              <a:rPr lang="en-US" altLang="zh-CN" sz="1600" dirty="0" smtClean="0"/>
              <a:t>class Bed :virtual public Furniture{</a:t>
            </a:r>
          </a:p>
          <a:p>
            <a:r>
              <a:rPr lang="en-US" altLang="zh-CN" sz="1600" dirty="0" smtClean="0"/>
              <a:t>public:</a:t>
            </a:r>
          </a:p>
          <a:p>
            <a:r>
              <a:rPr lang="en-US" altLang="zh-CN" sz="1600" dirty="0" smtClean="0"/>
              <a:t>  Bed(){}</a:t>
            </a:r>
          </a:p>
          <a:p>
            <a:r>
              <a:rPr lang="en-US" altLang="zh-CN" sz="1600" dirty="0" smtClean="0"/>
              <a:t>  void Sleep(){ </a:t>
            </a:r>
            <a:r>
              <a:rPr lang="en-US" altLang="zh-CN" sz="1600" dirty="0" err="1" smtClean="0"/>
              <a:t>cout</a:t>
            </a:r>
            <a:r>
              <a:rPr lang="en-US" altLang="zh-CN" sz="1600" dirty="0" smtClean="0"/>
              <a:t> &lt;&lt;"Sleeping...\n"; }</a:t>
            </a:r>
          </a:p>
          <a:p>
            <a:r>
              <a:rPr lang="en-US" altLang="zh-CN" sz="1600" dirty="0" smtClean="0"/>
              <a:t>};</a:t>
            </a:r>
          </a:p>
          <a:p>
            <a:r>
              <a:rPr lang="en-US" altLang="zh-CN" sz="1600" dirty="0" smtClean="0"/>
              <a:t>class Sofa :virtual public Furniture{</a:t>
            </a:r>
          </a:p>
          <a:p>
            <a:r>
              <a:rPr lang="en-US" altLang="zh-CN" sz="1600" dirty="0" smtClean="0"/>
              <a:t>public:</a:t>
            </a:r>
          </a:p>
          <a:p>
            <a:r>
              <a:rPr lang="en-US" altLang="zh-CN" sz="1600" dirty="0" smtClean="0"/>
              <a:t>  Sofa(){}</a:t>
            </a:r>
          </a:p>
          <a:p>
            <a:r>
              <a:rPr lang="en-US" altLang="zh-CN" sz="1600" dirty="0" smtClean="0"/>
              <a:t>  void </a:t>
            </a:r>
            <a:r>
              <a:rPr lang="en-US" altLang="zh-CN" sz="1600" dirty="0" err="1" smtClean="0"/>
              <a:t>WatchTV</a:t>
            </a:r>
            <a:r>
              <a:rPr lang="en-US" altLang="zh-CN" sz="1600" dirty="0" smtClean="0"/>
              <a:t>(){ </a:t>
            </a:r>
            <a:r>
              <a:rPr lang="en-US" altLang="zh-CN" sz="1600" dirty="0" err="1" smtClean="0"/>
              <a:t>cout</a:t>
            </a:r>
            <a:r>
              <a:rPr lang="en-US" altLang="zh-CN" sz="1600" dirty="0" smtClean="0"/>
              <a:t> &lt;&lt;"Watching TV.\n"; }</a:t>
            </a:r>
          </a:p>
          <a:p>
            <a:r>
              <a:rPr lang="en-US" altLang="zh-CN" sz="1600" dirty="0" smtClean="0"/>
              <a:t>};</a:t>
            </a:r>
            <a:endParaRPr lang="zh-CN" altLang="en-US" sz="1600" dirty="0"/>
          </a:p>
        </p:txBody>
      </p:sp>
      <p:sp>
        <p:nvSpPr>
          <p:cNvPr id="9" name="矩形 8"/>
          <p:cNvSpPr/>
          <p:nvPr/>
        </p:nvSpPr>
        <p:spPr>
          <a:xfrm>
            <a:off x="4572000" y="1571612"/>
            <a:ext cx="4357718" cy="3354765"/>
          </a:xfrm>
          <a:prstGeom prst="rect">
            <a:avLst/>
          </a:prstGeom>
        </p:spPr>
        <p:txBody>
          <a:bodyPr wrap="square">
            <a:spAutoFit/>
          </a:bodyPr>
          <a:lstStyle/>
          <a:p>
            <a:r>
              <a:rPr lang="en-US" altLang="zh-CN" sz="1600" dirty="0" smtClean="0"/>
              <a:t>class </a:t>
            </a:r>
            <a:r>
              <a:rPr lang="en-US" altLang="zh-CN" sz="1600" dirty="0" err="1" smtClean="0"/>
              <a:t>SleeperSofa</a:t>
            </a:r>
            <a:r>
              <a:rPr lang="en-US" altLang="zh-CN" sz="1600" dirty="0" smtClean="0"/>
              <a:t> :public Bed, public Sofa{</a:t>
            </a:r>
          </a:p>
          <a:p>
            <a:r>
              <a:rPr lang="en-US" altLang="zh-CN" sz="1600" dirty="0" smtClean="0"/>
              <a:t>public:</a:t>
            </a:r>
          </a:p>
          <a:p>
            <a:r>
              <a:rPr lang="en-US" altLang="zh-CN" sz="1600" dirty="0" smtClean="0"/>
              <a:t>  </a:t>
            </a:r>
            <a:r>
              <a:rPr lang="en-US" altLang="zh-CN" sz="1600" dirty="0" err="1" smtClean="0"/>
              <a:t>SleeperSofa</a:t>
            </a:r>
            <a:r>
              <a:rPr lang="en-US" altLang="zh-CN" sz="1600" dirty="0" smtClean="0"/>
              <a:t>() :Sofa(), Bed(){}</a:t>
            </a:r>
          </a:p>
          <a:p>
            <a:r>
              <a:rPr lang="en-US" altLang="zh-CN" sz="1600" dirty="0" smtClean="0"/>
              <a:t>  void </a:t>
            </a:r>
            <a:r>
              <a:rPr lang="en-US" altLang="zh-CN" sz="1600" dirty="0" err="1" smtClean="0"/>
              <a:t>FoldOut</a:t>
            </a:r>
            <a:r>
              <a:rPr lang="en-US" altLang="zh-CN" sz="1600" dirty="0" smtClean="0"/>
              <a:t>()</a:t>
            </a:r>
          </a:p>
          <a:p>
            <a:r>
              <a:rPr lang="en-US" altLang="zh-CN" sz="1600" dirty="0" smtClean="0"/>
              <a:t>  { </a:t>
            </a:r>
            <a:r>
              <a:rPr lang="en-US" altLang="zh-CN" sz="1600" dirty="0" err="1" smtClean="0"/>
              <a:t>cout</a:t>
            </a:r>
            <a:r>
              <a:rPr lang="en-US" altLang="zh-CN" sz="1600" dirty="0" smtClean="0"/>
              <a:t> &lt;&lt;"Fold out the sofa.\n"; }</a:t>
            </a:r>
          </a:p>
          <a:p>
            <a:r>
              <a:rPr lang="en-US" altLang="zh-CN" sz="1600" dirty="0" smtClean="0"/>
              <a:t>};</a:t>
            </a:r>
          </a:p>
          <a:p>
            <a:endParaRPr lang="en-US" altLang="zh-CN" sz="1600" dirty="0" smtClean="0"/>
          </a:p>
          <a:p>
            <a:r>
              <a:rPr lang="en-US" altLang="zh-CN" sz="1600" dirty="0" smtClean="0"/>
              <a:t>void main()</a:t>
            </a:r>
          </a:p>
          <a:p>
            <a:r>
              <a:rPr lang="en-US" altLang="zh-CN" sz="1600" dirty="0" smtClean="0"/>
              <a:t>{</a:t>
            </a:r>
          </a:p>
          <a:p>
            <a:r>
              <a:rPr lang="en-US" altLang="zh-CN" sz="1600" dirty="0" smtClean="0"/>
              <a:t>  </a:t>
            </a:r>
            <a:r>
              <a:rPr lang="en-US" altLang="zh-CN" sz="1600" dirty="0" err="1" smtClean="0"/>
              <a:t>SleeperSofa</a:t>
            </a:r>
            <a:r>
              <a:rPr lang="en-US" altLang="zh-CN" sz="1600" dirty="0" smtClean="0"/>
              <a:t> </a:t>
            </a:r>
            <a:r>
              <a:rPr lang="en-US" altLang="zh-CN" sz="1600" dirty="0" err="1" smtClean="0"/>
              <a:t>ss</a:t>
            </a:r>
            <a:r>
              <a:rPr lang="en-US" altLang="zh-CN" sz="1600" dirty="0" smtClean="0"/>
              <a:t>;</a:t>
            </a:r>
          </a:p>
          <a:p>
            <a:r>
              <a:rPr lang="en-US" altLang="zh-CN" sz="1600" dirty="0" smtClean="0"/>
              <a:t>  </a:t>
            </a:r>
            <a:r>
              <a:rPr lang="en-US" altLang="zh-CN" sz="1600" dirty="0" err="1" smtClean="0"/>
              <a:t>ss.SetWeight</a:t>
            </a:r>
            <a:r>
              <a:rPr lang="en-US" altLang="zh-CN" sz="1600" dirty="0" smtClean="0"/>
              <a:t>(20);</a:t>
            </a:r>
          </a:p>
          <a:p>
            <a:r>
              <a:rPr lang="en-US" altLang="zh-CN" sz="1600" dirty="0" smtClean="0"/>
              <a:t>  </a:t>
            </a:r>
            <a:r>
              <a:rPr lang="en-US" altLang="zh-CN" sz="1600" dirty="0" err="1" smtClean="0"/>
              <a:t>cout</a:t>
            </a:r>
            <a:r>
              <a:rPr lang="en-US" altLang="zh-CN" sz="1600" dirty="0" smtClean="0"/>
              <a:t> &lt;&lt;</a:t>
            </a:r>
            <a:r>
              <a:rPr lang="en-US" altLang="zh-CN" sz="1600" dirty="0" err="1" smtClean="0"/>
              <a:t>ss.GetWeight</a:t>
            </a:r>
            <a:r>
              <a:rPr lang="en-US" altLang="zh-CN" sz="1600" dirty="0" smtClean="0"/>
              <a:t>() &lt;&lt;</a:t>
            </a:r>
            <a:r>
              <a:rPr lang="en-US" altLang="zh-CN" sz="1600" dirty="0" err="1" smtClean="0"/>
              <a:t>endl</a:t>
            </a:r>
            <a:r>
              <a:rPr lang="en-US" altLang="zh-CN" sz="1600" dirty="0" smtClean="0"/>
              <a:t>;</a:t>
            </a:r>
          </a:p>
          <a:p>
            <a:r>
              <a:rPr lang="en-US" altLang="zh-CN" sz="1600" dirty="0" smtClean="0"/>
              <a:t>}</a:t>
            </a:r>
            <a:endParaRPr lang="en-US" altLang="zh-CN"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zh-CN" altLang="en-US" sz="2000" dirty="0" smtClean="0">
                <a:latin typeface="+mn-ea"/>
                <a:cs typeface="Times New Roman" pitchFamily="18" charset="0"/>
              </a:rPr>
              <a:t>带有虚基类的派生类的构造函数</a:t>
            </a:r>
            <a:endParaRPr lang="en-US" altLang="zh-CN" sz="2000" dirty="0" smtClean="0">
              <a:latin typeface="+mn-ea"/>
              <a:cs typeface="Times New Roman" pitchFamily="18" charset="0"/>
            </a:endParaRPr>
          </a:p>
          <a:p>
            <a:pPr lvl="1">
              <a:lnSpc>
                <a:spcPts val="2880"/>
              </a:lnSpc>
              <a:spcBef>
                <a:spcPts val="0"/>
              </a:spcBef>
            </a:pPr>
            <a:r>
              <a:rPr lang="zh-CN" altLang="en-US" sz="1800" dirty="0" smtClean="0">
                <a:latin typeface="+mn-ea"/>
                <a:cs typeface="Times New Roman" pitchFamily="18" charset="0"/>
              </a:rPr>
              <a:t>先执行虚基类的构造函数，再执行不是虚基类的基类的构造函数，最后执行构造函数中新加入部分；</a:t>
            </a:r>
          </a:p>
          <a:p>
            <a:pPr lvl="1">
              <a:lnSpc>
                <a:spcPts val="2880"/>
              </a:lnSpc>
              <a:spcBef>
                <a:spcPts val="0"/>
              </a:spcBef>
            </a:pPr>
            <a:r>
              <a:rPr lang="zh-CN" altLang="en-US" sz="1800" dirty="0" smtClean="0">
                <a:latin typeface="+mn-ea"/>
                <a:cs typeface="Times New Roman" pitchFamily="18" charset="0"/>
              </a:rPr>
              <a:t>若有多个虚基类时</a:t>
            </a:r>
            <a:r>
              <a:rPr lang="en-US" altLang="zh-CN" sz="1800" dirty="0" smtClean="0">
                <a:latin typeface="+mn-ea"/>
                <a:cs typeface="Times New Roman" pitchFamily="18" charset="0"/>
              </a:rPr>
              <a:t>,</a:t>
            </a:r>
            <a:r>
              <a:rPr lang="zh-CN" altLang="en-US" sz="1800" dirty="0" smtClean="0">
                <a:latin typeface="+mn-ea"/>
                <a:cs typeface="Times New Roman" pitchFamily="18" charset="0"/>
              </a:rPr>
              <a:t>依派生类定义时，虚基类出现次序从左至右地执行；</a:t>
            </a:r>
          </a:p>
          <a:p>
            <a:pPr lvl="1">
              <a:lnSpc>
                <a:spcPts val="2880"/>
              </a:lnSpc>
              <a:spcBef>
                <a:spcPts val="0"/>
              </a:spcBef>
            </a:pPr>
            <a:r>
              <a:rPr lang="zh-CN" altLang="en-US" sz="1800" dirty="0" smtClean="0">
                <a:latin typeface="+mn-ea"/>
                <a:cs typeface="Times New Roman" pitchFamily="18" charset="0"/>
              </a:rPr>
              <a:t>当有多个非虚基类时，也依派生类定义时，基类出现次序，从左至右地执行；</a:t>
            </a: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26</a:t>
            </a:fld>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zh-CN" altLang="en-US" sz="2000" dirty="0" smtClean="0">
                <a:latin typeface="+mn-ea"/>
                <a:cs typeface="Times New Roman" pitchFamily="18" charset="0"/>
              </a:rPr>
              <a:t>带有虚基类的构造示例</a:t>
            </a:r>
            <a:endParaRPr lang="en-US" altLang="zh-CN" sz="2000" dirty="0" smtClean="0">
              <a:latin typeface="+mn-ea"/>
              <a:cs typeface="Times New Roman" pitchFamily="18" charset="0"/>
            </a:endParaRPr>
          </a:p>
          <a:p>
            <a:pPr>
              <a:lnSpc>
                <a:spcPts val="2880"/>
              </a:lnSpc>
              <a:spcBef>
                <a:spcPts val="0"/>
              </a:spcBef>
            </a:pPr>
            <a:r>
              <a:rPr lang="zh-CN" altLang="en-US" sz="2000" dirty="0" smtClean="0">
                <a:latin typeface="+mn-ea"/>
                <a:cs typeface="Times New Roman" pitchFamily="18" charset="0"/>
              </a:rPr>
              <a:t>课本</a:t>
            </a:r>
            <a:r>
              <a:rPr lang="en-US" altLang="zh-CN" sz="2000" dirty="0" smtClean="0">
                <a:latin typeface="+mn-ea"/>
                <a:cs typeface="Times New Roman" pitchFamily="18" charset="0"/>
              </a:rPr>
              <a:t>P388</a:t>
            </a: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27</a:t>
            </a:fld>
            <a:endParaRPr lang="zh-CN" altLang="en-US" dirty="0"/>
          </a:p>
        </p:txBody>
      </p:sp>
      <p:sp>
        <p:nvSpPr>
          <p:cNvPr id="6" name="矩形 5"/>
          <p:cNvSpPr/>
          <p:nvPr/>
        </p:nvSpPr>
        <p:spPr>
          <a:xfrm>
            <a:off x="142844" y="2214554"/>
            <a:ext cx="3429024" cy="3539430"/>
          </a:xfrm>
          <a:prstGeom prst="rect">
            <a:avLst/>
          </a:prstGeom>
        </p:spPr>
        <p:txBody>
          <a:bodyPr wrap="square">
            <a:spAutoFit/>
          </a:bodyPr>
          <a:lstStyle/>
          <a:p>
            <a:r>
              <a:rPr lang="en-US" altLang="zh-CN" sz="1400" dirty="0" smtClean="0"/>
              <a:t>class Base1{</a:t>
            </a:r>
          </a:p>
          <a:p>
            <a:r>
              <a:rPr lang="en-US" altLang="zh-CN" sz="1400" dirty="0" smtClean="0"/>
              <a:t>public:</a:t>
            </a:r>
          </a:p>
          <a:p>
            <a:r>
              <a:rPr lang="en-US" altLang="zh-CN" sz="1400" dirty="0" smtClean="0"/>
              <a:t>  Base1(){ </a:t>
            </a:r>
            <a:r>
              <a:rPr lang="en-US" altLang="zh-CN" sz="1400" dirty="0" err="1" smtClean="0"/>
              <a:t>cout</a:t>
            </a:r>
            <a:r>
              <a:rPr lang="en-US" altLang="zh-CN" sz="1400" dirty="0" smtClean="0"/>
              <a:t> &lt;&lt;"Base1\n"; }</a:t>
            </a:r>
          </a:p>
          <a:p>
            <a:r>
              <a:rPr lang="en-US" altLang="zh-CN" sz="1400" dirty="0" smtClean="0"/>
              <a:t>};</a:t>
            </a:r>
          </a:p>
          <a:p>
            <a:r>
              <a:rPr lang="en-US" altLang="zh-CN" sz="1400" dirty="0" smtClean="0"/>
              <a:t>class Base2{</a:t>
            </a:r>
          </a:p>
          <a:p>
            <a:r>
              <a:rPr lang="en-US" altLang="zh-CN" sz="1400" dirty="0" smtClean="0"/>
              <a:t>public:</a:t>
            </a:r>
          </a:p>
          <a:p>
            <a:r>
              <a:rPr lang="en-US" altLang="zh-CN" sz="1400" dirty="0" smtClean="0"/>
              <a:t>  Base2(){ </a:t>
            </a:r>
            <a:r>
              <a:rPr lang="en-US" altLang="zh-CN" sz="1400" dirty="0" err="1" smtClean="0"/>
              <a:t>cout</a:t>
            </a:r>
            <a:r>
              <a:rPr lang="en-US" altLang="zh-CN" sz="1400" dirty="0" smtClean="0"/>
              <a:t> &lt;&lt;"Base2\n"; }</a:t>
            </a:r>
          </a:p>
          <a:p>
            <a:r>
              <a:rPr lang="en-US" altLang="zh-CN" sz="1400" dirty="0" smtClean="0"/>
              <a:t>};</a:t>
            </a:r>
          </a:p>
          <a:p>
            <a:r>
              <a:rPr lang="en-US" altLang="zh-CN" sz="1400" dirty="0" smtClean="0"/>
              <a:t>class Base3{</a:t>
            </a:r>
          </a:p>
          <a:p>
            <a:r>
              <a:rPr lang="en-US" altLang="zh-CN" sz="1400" dirty="0" smtClean="0"/>
              <a:t>public:</a:t>
            </a:r>
          </a:p>
          <a:p>
            <a:r>
              <a:rPr lang="en-US" altLang="zh-CN" sz="1400" dirty="0" smtClean="0"/>
              <a:t>  Base3(){ </a:t>
            </a:r>
            <a:r>
              <a:rPr lang="en-US" altLang="zh-CN" sz="1400" dirty="0" err="1" smtClean="0"/>
              <a:t>cout</a:t>
            </a:r>
            <a:r>
              <a:rPr lang="en-US" altLang="zh-CN" sz="1400" dirty="0" smtClean="0"/>
              <a:t> &lt;&lt;"Base3\n"; }</a:t>
            </a:r>
          </a:p>
          <a:p>
            <a:r>
              <a:rPr lang="en-US" altLang="zh-CN" sz="1400" dirty="0" smtClean="0"/>
              <a:t>};</a:t>
            </a:r>
          </a:p>
          <a:p>
            <a:r>
              <a:rPr lang="en-US" altLang="zh-CN" sz="1400" dirty="0" smtClean="0"/>
              <a:t>class Base4{</a:t>
            </a:r>
          </a:p>
          <a:p>
            <a:r>
              <a:rPr lang="en-US" altLang="zh-CN" sz="1400" dirty="0" smtClean="0"/>
              <a:t>public:</a:t>
            </a:r>
          </a:p>
          <a:p>
            <a:r>
              <a:rPr lang="en-US" altLang="zh-CN" sz="1400" dirty="0" smtClean="0"/>
              <a:t>  Base4(){ </a:t>
            </a:r>
            <a:r>
              <a:rPr lang="en-US" altLang="zh-CN" sz="1400" dirty="0" err="1" smtClean="0"/>
              <a:t>cout</a:t>
            </a:r>
            <a:r>
              <a:rPr lang="en-US" altLang="zh-CN" sz="1400" dirty="0" smtClean="0"/>
              <a:t> &lt;&lt;"Base4\n"; }</a:t>
            </a:r>
          </a:p>
          <a:p>
            <a:r>
              <a:rPr lang="en-US" altLang="zh-CN" sz="1400" dirty="0" smtClean="0"/>
              <a:t>};</a:t>
            </a:r>
            <a:endParaRPr lang="en-US" altLang="zh-CN" sz="1400" dirty="0"/>
          </a:p>
        </p:txBody>
      </p:sp>
      <p:sp>
        <p:nvSpPr>
          <p:cNvPr id="7" name="矩形 6"/>
          <p:cNvSpPr/>
          <p:nvPr/>
        </p:nvSpPr>
        <p:spPr>
          <a:xfrm>
            <a:off x="3857620" y="142852"/>
            <a:ext cx="4572000" cy="2031325"/>
          </a:xfrm>
          <a:prstGeom prst="rect">
            <a:avLst/>
          </a:prstGeom>
        </p:spPr>
        <p:txBody>
          <a:bodyPr>
            <a:spAutoFit/>
          </a:bodyPr>
          <a:lstStyle/>
          <a:p>
            <a:r>
              <a:rPr lang="en-US" altLang="zh-CN" sz="1400" dirty="0" smtClean="0"/>
              <a:t>class OBJ1{</a:t>
            </a:r>
          </a:p>
          <a:p>
            <a:r>
              <a:rPr lang="en-US" altLang="zh-CN" sz="1400" dirty="0" smtClean="0"/>
              <a:t>public:</a:t>
            </a:r>
          </a:p>
          <a:p>
            <a:r>
              <a:rPr lang="en-US" altLang="zh-CN" sz="1400" dirty="0" smtClean="0"/>
              <a:t>  OBJ1(){ </a:t>
            </a:r>
            <a:r>
              <a:rPr lang="en-US" altLang="zh-CN" sz="1400" dirty="0" err="1" smtClean="0"/>
              <a:t>cout</a:t>
            </a:r>
            <a:r>
              <a:rPr lang="en-US" altLang="zh-CN" sz="1400" dirty="0" smtClean="0"/>
              <a:t> &lt;&lt;"OBJ1\n"; }</a:t>
            </a:r>
          </a:p>
          <a:p>
            <a:r>
              <a:rPr lang="en-US" altLang="zh-CN" sz="1400" dirty="0" smtClean="0"/>
              <a:t>};</a:t>
            </a:r>
          </a:p>
          <a:p>
            <a:endParaRPr lang="en-US" altLang="zh-CN" sz="1400" dirty="0" smtClean="0"/>
          </a:p>
          <a:p>
            <a:r>
              <a:rPr lang="en-US" altLang="zh-CN" sz="1400" dirty="0" smtClean="0"/>
              <a:t>class OBJ2{</a:t>
            </a:r>
          </a:p>
          <a:p>
            <a:r>
              <a:rPr lang="en-US" altLang="zh-CN" sz="1400" dirty="0" smtClean="0"/>
              <a:t>public:</a:t>
            </a:r>
          </a:p>
          <a:p>
            <a:r>
              <a:rPr lang="en-US" altLang="zh-CN" sz="1400" dirty="0" smtClean="0"/>
              <a:t>  OBJ2(){ </a:t>
            </a:r>
            <a:r>
              <a:rPr lang="en-US" altLang="zh-CN" sz="1400" dirty="0" err="1" smtClean="0"/>
              <a:t>cout</a:t>
            </a:r>
            <a:r>
              <a:rPr lang="en-US" altLang="zh-CN" sz="1400" dirty="0" smtClean="0"/>
              <a:t> &lt;&lt;"OBJ2\n"; }</a:t>
            </a:r>
          </a:p>
          <a:p>
            <a:r>
              <a:rPr lang="en-US" altLang="zh-CN" sz="1400" dirty="0" smtClean="0"/>
              <a:t>};</a:t>
            </a:r>
            <a:endParaRPr lang="zh-CN" altLang="en-US" sz="1400" dirty="0"/>
          </a:p>
        </p:txBody>
      </p:sp>
      <p:sp>
        <p:nvSpPr>
          <p:cNvPr id="8" name="矩形 7"/>
          <p:cNvSpPr/>
          <p:nvPr/>
        </p:nvSpPr>
        <p:spPr>
          <a:xfrm>
            <a:off x="3643306" y="2285992"/>
            <a:ext cx="5000660" cy="3970318"/>
          </a:xfrm>
          <a:prstGeom prst="rect">
            <a:avLst/>
          </a:prstGeom>
        </p:spPr>
        <p:txBody>
          <a:bodyPr wrap="square">
            <a:spAutoFit/>
          </a:bodyPr>
          <a:lstStyle/>
          <a:p>
            <a:r>
              <a:rPr lang="en-US" altLang="zh-CN" sz="1400" dirty="0" smtClean="0"/>
              <a:t>class Derived :public Base1, virtual public Base2,</a:t>
            </a:r>
          </a:p>
          <a:p>
            <a:r>
              <a:rPr lang="en-US" altLang="zh-CN" sz="1400" dirty="0" smtClean="0"/>
              <a:t>                       public Base3, virtual public Base4 {</a:t>
            </a:r>
          </a:p>
          <a:p>
            <a:r>
              <a:rPr lang="en-US" altLang="zh-CN" sz="1400" dirty="0" smtClean="0"/>
              <a:t>public:</a:t>
            </a:r>
          </a:p>
          <a:p>
            <a:r>
              <a:rPr lang="en-US" altLang="zh-CN" sz="1400" dirty="0" smtClean="0"/>
              <a:t>  Derived() :Base4(), Base3(), Base2(), Base1(), obj2</a:t>
            </a:r>
            <a:r>
              <a:rPr lang="en-US" altLang="zh-CN" sz="1400" dirty="0" smtClean="0"/>
              <a:t>() </a:t>
            </a:r>
            <a:r>
              <a:rPr lang="en-US" altLang="zh-CN" sz="1400" dirty="0" smtClean="0"/>
              <a:t>obj1()</a:t>
            </a:r>
          </a:p>
          <a:p>
            <a:r>
              <a:rPr lang="en-US" altLang="zh-CN" sz="1400" dirty="0" smtClean="0"/>
              <a:t>  {</a:t>
            </a:r>
          </a:p>
          <a:p>
            <a:r>
              <a:rPr lang="en-US" altLang="zh-CN" sz="1400" dirty="0" smtClean="0"/>
              <a:t>    </a:t>
            </a:r>
            <a:r>
              <a:rPr lang="en-US" altLang="zh-CN" sz="1400" dirty="0" err="1" smtClean="0"/>
              <a:t>cout</a:t>
            </a:r>
            <a:r>
              <a:rPr lang="en-US" altLang="zh-CN" sz="1400" dirty="0" smtClean="0"/>
              <a:t> &lt;&lt;"Derived ok.\n";</a:t>
            </a:r>
          </a:p>
          <a:p>
            <a:r>
              <a:rPr lang="en-US" altLang="zh-CN" sz="1400" dirty="0" smtClean="0"/>
              <a:t>  }</a:t>
            </a:r>
          </a:p>
          <a:p>
            <a:r>
              <a:rPr lang="en-US" altLang="zh-CN" sz="1400" dirty="0" smtClean="0"/>
              <a:t>protected:</a:t>
            </a:r>
          </a:p>
          <a:p>
            <a:r>
              <a:rPr lang="en-US" altLang="zh-CN" sz="1400" dirty="0" smtClean="0"/>
              <a:t>  OBJ1 </a:t>
            </a:r>
            <a:r>
              <a:rPr lang="en-US" altLang="zh-CN" sz="1400" dirty="0" err="1" smtClean="0"/>
              <a:t>obj1</a:t>
            </a:r>
            <a:r>
              <a:rPr lang="en-US" altLang="zh-CN" sz="1400" dirty="0" smtClean="0"/>
              <a:t>;</a:t>
            </a:r>
          </a:p>
          <a:p>
            <a:r>
              <a:rPr lang="en-US" altLang="zh-CN" sz="1400" dirty="0" smtClean="0"/>
              <a:t>  OBJ2 </a:t>
            </a:r>
            <a:r>
              <a:rPr lang="en-US" altLang="zh-CN" sz="1400" dirty="0" err="1" smtClean="0"/>
              <a:t>obj2</a:t>
            </a:r>
            <a:r>
              <a:rPr lang="en-US" altLang="zh-CN" sz="1400" dirty="0" smtClean="0"/>
              <a:t>;</a:t>
            </a:r>
          </a:p>
          <a:p>
            <a:r>
              <a:rPr lang="en-US" altLang="zh-CN" sz="1400" dirty="0" smtClean="0"/>
              <a:t>}; //</a:t>
            </a:r>
            <a:r>
              <a:rPr lang="zh-CN" altLang="en-US" sz="1400" dirty="0" smtClean="0"/>
              <a:t>包含虚拟继承、继承、复合类</a:t>
            </a:r>
            <a:endParaRPr lang="en-US" altLang="zh-CN" sz="1400" dirty="0" smtClean="0"/>
          </a:p>
          <a:p>
            <a:endParaRPr lang="en-US" altLang="zh-CN" sz="1400" dirty="0" smtClean="0"/>
          </a:p>
          <a:p>
            <a:r>
              <a:rPr lang="en-US" altLang="zh-CN" sz="1400" dirty="0" smtClean="0"/>
              <a:t>void main()</a:t>
            </a:r>
          </a:p>
          <a:p>
            <a:r>
              <a:rPr lang="en-US" altLang="zh-CN" sz="1400" dirty="0" smtClean="0"/>
              <a:t>{</a:t>
            </a:r>
          </a:p>
          <a:p>
            <a:r>
              <a:rPr lang="en-US" altLang="zh-CN" sz="1400" dirty="0" smtClean="0"/>
              <a:t>  Derived </a:t>
            </a:r>
            <a:r>
              <a:rPr lang="en-US" altLang="zh-CN" sz="1400" dirty="0" err="1" smtClean="0"/>
              <a:t>aa</a:t>
            </a:r>
            <a:r>
              <a:rPr lang="en-US" altLang="zh-CN" sz="1400" dirty="0" smtClean="0"/>
              <a:t>;</a:t>
            </a:r>
          </a:p>
          <a:p>
            <a:r>
              <a:rPr lang="en-US" altLang="zh-CN" sz="1400" dirty="0" smtClean="0"/>
              <a:t>  </a:t>
            </a:r>
            <a:r>
              <a:rPr lang="en-US" altLang="zh-CN" sz="1400" dirty="0" err="1" smtClean="0"/>
              <a:t>cout</a:t>
            </a:r>
            <a:r>
              <a:rPr lang="en-US" altLang="zh-CN" sz="1400" dirty="0" smtClean="0"/>
              <a:t> &lt;&lt;"This is ok.\n";</a:t>
            </a:r>
          </a:p>
          <a:p>
            <a:r>
              <a:rPr lang="en-US" altLang="zh-CN" sz="1400" dirty="0" smtClean="0"/>
              <a:t>}</a:t>
            </a:r>
            <a:endParaRPr lang="zh-CN" altLang="en-US" sz="1400" dirty="0"/>
          </a:p>
        </p:txBody>
      </p:sp>
      <p:sp>
        <p:nvSpPr>
          <p:cNvPr id="9" name="矩形 8"/>
          <p:cNvSpPr/>
          <p:nvPr/>
        </p:nvSpPr>
        <p:spPr>
          <a:xfrm>
            <a:off x="7215206" y="4071942"/>
            <a:ext cx="1146468" cy="2308324"/>
          </a:xfrm>
          <a:prstGeom prst="rect">
            <a:avLst/>
          </a:prstGeom>
        </p:spPr>
        <p:txBody>
          <a:bodyPr wrap="none">
            <a:spAutoFit/>
          </a:bodyPr>
          <a:lstStyle/>
          <a:p>
            <a:r>
              <a:rPr lang="en-US" altLang="zh-CN" sz="1600" dirty="0" smtClean="0"/>
              <a:t>//</a:t>
            </a:r>
            <a:r>
              <a:rPr lang="zh-CN" altLang="en-US" sz="1600" dirty="0" smtClean="0"/>
              <a:t>输出</a:t>
            </a:r>
            <a:endParaRPr lang="en-US" altLang="zh-CN" sz="1600" dirty="0" smtClean="0"/>
          </a:p>
          <a:p>
            <a:r>
              <a:rPr lang="en-US" altLang="zh-CN" sz="1600" dirty="0" smtClean="0"/>
              <a:t>Base2</a:t>
            </a:r>
          </a:p>
          <a:p>
            <a:r>
              <a:rPr lang="en-US" altLang="zh-CN" sz="1600" dirty="0" smtClean="0"/>
              <a:t>Base4</a:t>
            </a:r>
          </a:p>
          <a:p>
            <a:r>
              <a:rPr lang="en-US" altLang="zh-CN" sz="1600" dirty="0" smtClean="0"/>
              <a:t>Base1</a:t>
            </a:r>
          </a:p>
          <a:p>
            <a:r>
              <a:rPr lang="en-US" altLang="zh-CN" sz="1600" dirty="0" smtClean="0"/>
              <a:t>Base3</a:t>
            </a:r>
          </a:p>
          <a:p>
            <a:r>
              <a:rPr lang="en-US" altLang="zh-CN" sz="1600" dirty="0" smtClean="0"/>
              <a:t>Obj1</a:t>
            </a:r>
          </a:p>
          <a:p>
            <a:r>
              <a:rPr lang="en-US" altLang="zh-CN" sz="1600" dirty="0" smtClean="0"/>
              <a:t>Obj2</a:t>
            </a:r>
          </a:p>
          <a:p>
            <a:r>
              <a:rPr lang="en-US" altLang="zh-CN" sz="1600" dirty="0" smtClean="0"/>
              <a:t>Derive ok</a:t>
            </a:r>
          </a:p>
          <a:p>
            <a:r>
              <a:rPr lang="en-US" altLang="zh-CN" sz="1600" dirty="0" smtClean="0"/>
              <a:t>This is ok</a:t>
            </a:r>
            <a:endParaRPr lang="zh-CN" alt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zh-CN" altLang="en-US" sz="2000" dirty="0" smtClean="0">
                <a:latin typeface="+mn-ea"/>
                <a:cs typeface="Times New Roman" pitchFamily="18" charset="0"/>
              </a:rPr>
              <a:t>综合示例</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定义一个虚基类</a:t>
            </a:r>
            <a:r>
              <a:rPr lang="en-US" altLang="zh-CN" sz="1600" dirty="0" err="1" smtClean="0">
                <a:latin typeface="+mn-ea"/>
                <a:cs typeface="Times New Roman" pitchFamily="18" charset="0"/>
              </a:rPr>
              <a:t>CPerson</a:t>
            </a:r>
            <a:r>
              <a:rPr lang="zh-CN" altLang="en-US" sz="1600" dirty="0" smtClean="0">
                <a:latin typeface="+mn-ea"/>
                <a:cs typeface="Times New Roman" pitchFamily="18" charset="0"/>
              </a:rPr>
              <a:t>，包含姓名、年龄</a:t>
            </a:r>
            <a:endParaRPr lang="en-US" altLang="zh-CN"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28</a:t>
            </a:fld>
            <a:endParaRPr lang="zh-CN" altLang="en-US" dirty="0"/>
          </a:p>
        </p:txBody>
      </p:sp>
      <p:sp>
        <p:nvSpPr>
          <p:cNvPr id="10" name="矩形 9"/>
          <p:cNvSpPr/>
          <p:nvPr/>
        </p:nvSpPr>
        <p:spPr>
          <a:xfrm>
            <a:off x="785786" y="2214554"/>
            <a:ext cx="5715040" cy="2800767"/>
          </a:xfrm>
          <a:prstGeom prst="rect">
            <a:avLst/>
          </a:prstGeom>
        </p:spPr>
        <p:txBody>
          <a:bodyPr wrap="square">
            <a:spAutoFit/>
          </a:bodyPr>
          <a:lstStyle/>
          <a:p>
            <a:r>
              <a:rPr lang="en-US" altLang="zh-Hans" sz="1600" b="1" dirty="0">
                <a:solidFill>
                  <a:srgbClr val="0000FF"/>
                </a:solidFill>
                <a:latin typeface="細明體"/>
                <a:ea typeface="細明體"/>
              </a:rPr>
              <a:t>class</a:t>
            </a:r>
            <a:r>
              <a:rPr lang="en-US" altLang="zh-Hans" sz="1600" b="1" dirty="0">
                <a:solidFill>
                  <a:prstClr val="black"/>
                </a:solidFill>
                <a:latin typeface="細明體"/>
                <a:ea typeface="細明體"/>
              </a:rPr>
              <a:t> </a:t>
            </a:r>
            <a:r>
              <a:rPr lang="en-US" altLang="zh-Hans" sz="1600" b="1" dirty="0" err="1" smtClean="0">
                <a:solidFill>
                  <a:prstClr val="black"/>
                </a:solidFill>
                <a:latin typeface="細明體"/>
                <a:ea typeface="細明體"/>
              </a:rPr>
              <a:t>C</a:t>
            </a:r>
            <a:r>
              <a:rPr lang="en-US" altLang="zh-CN" sz="1600" b="1" dirty="0" err="1" smtClean="0">
                <a:solidFill>
                  <a:prstClr val="black"/>
                </a:solidFill>
                <a:latin typeface="細明體"/>
                <a:ea typeface="細明體"/>
              </a:rPr>
              <a:t>P</a:t>
            </a:r>
            <a:r>
              <a:rPr lang="en-US" altLang="zh-Hans" sz="1600" b="1" dirty="0" err="1" smtClean="0">
                <a:solidFill>
                  <a:prstClr val="black"/>
                </a:solidFill>
                <a:latin typeface="細明體"/>
                <a:ea typeface="細明體"/>
              </a:rPr>
              <a:t>erson</a:t>
            </a:r>
            <a:r>
              <a:rPr lang="en-US" altLang="zh-Hans" sz="1600" b="1" dirty="0" smtClean="0">
                <a:solidFill>
                  <a:prstClr val="black"/>
                </a:solidFill>
                <a:latin typeface="細明體"/>
                <a:ea typeface="細明體"/>
              </a:rPr>
              <a:t> {</a:t>
            </a:r>
            <a:endParaRPr lang="en-US" altLang="zh-Hans" sz="1600" b="1" dirty="0">
              <a:solidFill>
                <a:prstClr val="black"/>
              </a:solidFill>
              <a:latin typeface="細明體"/>
              <a:ea typeface="細明體"/>
            </a:endParaRPr>
          </a:p>
          <a:p>
            <a:r>
              <a:rPr lang="en-US" altLang="zh-Hans" sz="1600" b="1" dirty="0">
                <a:solidFill>
                  <a:srgbClr val="0000FF"/>
                </a:solidFill>
                <a:latin typeface="細明體"/>
                <a:ea typeface="細明體"/>
              </a:rPr>
              <a:t>protected</a:t>
            </a:r>
            <a:r>
              <a:rPr lang="en-US" altLang="zh-Hans" sz="1600" b="1" dirty="0">
                <a:solidFill>
                  <a:prstClr val="black"/>
                </a:solidFill>
                <a:latin typeface="細明體"/>
                <a:ea typeface="細明體"/>
              </a:rPr>
              <a:t>:</a:t>
            </a:r>
          </a:p>
          <a:p>
            <a:r>
              <a:rPr lang="en-US" altLang="zh-Hans" sz="1600" b="1" dirty="0">
                <a:solidFill>
                  <a:prstClr val="black"/>
                </a:solidFill>
                <a:latin typeface="細明體"/>
                <a:ea typeface="細明體"/>
              </a:rPr>
              <a:t> </a:t>
            </a:r>
            <a:r>
              <a:rPr lang="en-US" altLang="zh-Hans" sz="1600" b="1" dirty="0" smtClean="0">
                <a:solidFill>
                  <a:prstClr val="black"/>
                </a:solidFill>
                <a:latin typeface="細明體"/>
                <a:ea typeface="細明體"/>
              </a:rPr>
              <a:t> string </a:t>
            </a:r>
            <a:r>
              <a:rPr lang="en-US" altLang="zh-Hans" sz="1600" b="1" dirty="0">
                <a:solidFill>
                  <a:prstClr val="black"/>
                </a:solidFill>
                <a:latin typeface="細明體"/>
                <a:ea typeface="細明體"/>
              </a:rPr>
              <a:t>name;</a:t>
            </a:r>
          </a:p>
          <a:p>
            <a:r>
              <a:rPr lang="en-US" altLang="zh-Hans" sz="1600" b="1" dirty="0">
                <a:solidFill>
                  <a:prstClr val="black"/>
                </a:solidFill>
                <a:latin typeface="細明體"/>
                <a:ea typeface="細明體"/>
              </a:rPr>
              <a:t>  </a:t>
            </a:r>
            <a:r>
              <a:rPr lang="en-US" altLang="zh-Hans" sz="1600" b="1" dirty="0" smtClean="0">
                <a:solidFill>
                  <a:srgbClr val="0000FF"/>
                </a:solidFill>
                <a:latin typeface="細明體"/>
                <a:ea typeface="細明體"/>
              </a:rPr>
              <a:t>int</a:t>
            </a:r>
            <a:r>
              <a:rPr lang="en-US" altLang="zh-Hans" sz="1600" b="1" dirty="0" smtClean="0">
                <a:solidFill>
                  <a:prstClr val="black"/>
                </a:solidFill>
                <a:latin typeface="細明體"/>
                <a:ea typeface="細明體"/>
              </a:rPr>
              <a:t> </a:t>
            </a:r>
            <a:r>
              <a:rPr lang="en-US" altLang="zh-Hans" sz="1600" b="1" dirty="0">
                <a:solidFill>
                  <a:prstClr val="black"/>
                </a:solidFill>
                <a:latin typeface="細明體"/>
                <a:ea typeface="細明體"/>
              </a:rPr>
              <a:t>age;</a:t>
            </a:r>
          </a:p>
          <a:p>
            <a:r>
              <a:rPr lang="en-US" altLang="zh-Hans" sz="1600" b="1" dirty="0">
                <a:solidFill>
                  <a:srgbClr val="0000FF"/>
                </a:solidFill>
                <a:latin typeface="細明體"/>
                <a:ea typeface="細明體"/>
              </a:rPr>
              <a:t>public</a:t>
            </a:r>
            <a:r>
              <a:rPr lang="en-US" altLang="zh-Hans" sz="1600" b="1" dirty="0">
                <a:solidFill>
                  <a:prstClr val="black"/>
                </a:solidFill>
                <a:latin typeface="細明體"/>
                <a:ea typeface="細明體"/>
              </a:rPr>
              <a:t>:</a:t>
            </a:r>
          </a:p>
          <a:p>
            <a:r>
              <a:rPr lang="en-US" altLang="zh-Hans" sz="1600" b="1" dirty="0" smtClean="0">
                <a:solidFill>
                  <a:prstClr val="black"/>
                </a:solidFill>
                <a:latin typeface="細明體"/>
                <a:ea typeface="細明體"/>
              </a:rPr>
              <a:t>  </a:t>
            </a:r>
            <a:r>
              <a:rPr lang="en-US" altLang="zh-Hans" sz="1600" b="1" dirty="0" err="1" smtClean="0">
                <a:solidFill>
                  <a:prstClr val="black"/>
                </a:solidFill>
                <a:latin typeface="細明體"/>
                <a:ea typeface="細明體"/>
              </a:rPr>
              <a:t>CPerson</a:t>
            </a:r>
            <a:r>
              <a:rPr lang="en-US" altLang="zh-Hans" sz="1600" b="1" dirty="0">
                <a:solidFill>
                  <a:prstClr val="black"/>
                </a:solidFill>
                <a:latin typeface="細明體"/>
                <a:ea typeface="細明體"/>
              </a:rPr>
              <a:t>() {} </a:t>
            </a:r>
          </a:p>
          <a:p>
            <a:r>
              <a:rPr lang="en-US" altLang="zh-Hans" sz="1600" b="1" dirty="0" smtClean="0">
                <a:solidFill>
                  <a:prstClr val="black"/>
                </a:solidFill>
                <a:latin typeface="細明體"/>
                <a:ea typeface="細明體"/>
              </a:rPr>
              <a:t>  </a:t>
            </a:r>
            <a:r>
              <a:rPr lang="en-US" altLang="zh-Hans" sz="1600" b="1" dirty="0" err="1" smtClean="0">
                <a:solidFill>
                  <a:prstClr val="black"/>
                </a:solidFill>
                <a:latin typeface="細明體"/>
                <a:ea typeface="細明體"/>
              </a:rPr>
              <a:t>CPerson</a:t>
            </a:r>
            <a:r>
              <a:rPr lang="en-US" altLang="zh-Hans" sz="1600" b="1" dirty="0" smtClean="0">
                <a:solidFill>
                  <a:prstClr val="black"/>
                </a:solidFill>
                <a:latin typeface="細明體"/>
                <a:ea typeface="細明體"/>
              </a:rPr>
              <a:t>(string </a:t>
            </a:r>
            <a:r>
              <a:rPr lang="en-US" altLang="zh-Hans" sz="1600" b="1" dirty="0">
                <a:solidFill>
                  <a:prstClr val="black"/>
                </a:solidFill>
                <a:latin typeface="細明體"/>
                <a:ea typeface="細明體"/>
              </a:rPr>
              <a:t>_</a:t>
            </a:r>
            <a:r>
              <a:rPr lang="en-US" altLang="zh-Hans" sz="1600" b="1" dirty="0" err="1">
                <a:solidFill>
                  <a:prstClr val="black"/>
                </a:solidFill>
                <a:latin typeface="細明體"/>
                <a:ea typeface="細明體"/>
              </a:rPr>
              <a:t>name,</a:t>
            </a:r>
            <a:r>
              <a:rPr lang="en-US" altLang="zh-Hans" sz="1600" b="1" dirty="0" err="1">
                <a:solidFill>
                  <a:srgbClr val="0000FF"/>
                </a:solidFill>
                <a:latin typeface="細明體"/>
                <a:ea typeface="細明體"/>
              </a:rPr>
              <a:t>int</a:t>
            </a:r>
            <a:r>
              <a:rPr lang="en-US" altLang="zh-Hans" sz="1600" b="1" dirty="0">
                <a:solidFill>
                  <a:prstClr val="black"/>
                </a:solidFill>
                <a:latin typeface="細明體"/>
                <a:ea typeface="細明體"/>
              </a:rPr>
              <a:t> _age):name(_name),age(_age) </a:t>
            </a:r>
            <a:r>
              <a:rPr lang="en-US" altLang="zh-Hans" sz="1600" b="1" dirty="0" smtClean="0">
                <a:solidFill>
                  <a:prstClr val="black"/>
                </a:solidFill>
                <a:latin typeface="細明體"/>
                <a:ea typeface="細明體"/>
              </a:rPr>
              <a:t>  </a:t>
            </a:r>
          </a:p>
          <a:p>
            <a:r>
              <a:rPr lang="en-US" altLang="zh-Hans" sz="1600" b="1" dirty="0">
                <a:solidFill>
                  <a:prstClr val="black"/>
                </a:solidFill>
                <a:latin typeface="細明體"/>
                <a:ea typeface="細明體"/>
              </a:rPr>
              <a:t> </a:t>
            </a:r>
            <a:r>
              <a:rPr lang="en-US" altLang="zh-Hans" sz="1600" b="1" dirty="0" smtClean="0">
                <a:solidFill>
                  <a:prstClr val="black"/>
                </a:solidFill>
                <a:latin typeface="細明體"/>
                <a:ea typeface="細明體"/>
              </a:rPr>
              <a:t> { </a:t>
            </a:r>
            <a:r>
              <a:rPr lang="en-US" altLang="zh-Hans" sz="1600" b="1" dirty="0" err="1">
                <a:solidFill>
                  <a:prstClr val="black"/>
                </a:solidFill>
                <a:latin typeface="細明體"/>
                <a:ea typeface="細明體"/>
              </a:rPr>
              <a:t>cout</a:t>
            </a:r>
            <a:r>
              <a:rPr lang="en-US" altLang="zh-Hans" sz="1600" b="1" dirty="0">
                <a:solidFill>
                  <a:prstClr val="black"/>
                </a:solidFill>
                <a:latin typeface="細明體"/>
                <a:ea typeface="細明體"/>
              </a:rPr>
              <a:t>&lt;&lt;</a:t>
            </a:r>
            <a:r>
              <a:rPr lang="en-US" altLang="zh-Hans" sz="1600" b="1" dirty="0">
                <a:solidFill>
                  <a:srgbClr val="A31515"/>
                </a:solidFill>
                <a:latin typeface="細明體"/>
                <a:ea typeface="細明體"/>
              </a:rPr>
              <a:t>"</a:t>
            </a:r>
            <a:r>
              <a:rPr lang="en-US" altLang="zh-Hans" sz="1600" b="1" dirty="0" err="1">
                <a:solidFill>
                  <a:srgbClr val="A31515"/>
                </a:solidFill>
                <a:latin typeface="細明體"/>
                <a:ea typeface="細明體"/>
              </a:rPr>
              <a:t>CPerson</a:t>
            </a:r>
            <a:r>
              <a:rPr lang="en-US" altLang="zh-Hans" sz="1600" b="1" dirty="0">
                <a:solidFill>
                  <a:srgbClr val="A31515"/>
                </a:solidFill>
                <a:latin typeface="細明體"/>
                <a:ea typeface="細明體"/>
              </a:rPr>
              <a:t> Constructor!"</a:t>
            </a:r>
            <a:r>
              <a:rPr lang="en-US" altLang="zh-Hans" sz="1600" b="1" dirty="0">
                <a:solidFill>
                  <a:prstClr val="black"/>
                </a:solidFill>
                <a:latin typeface="細明體"/>
                <a:ea typeface="細明體"/>
              </a:rPr>
              <a:t>&lt;&lt;</a:t>
            </a:r>
            <a:r>
              <a:rPr lang="en-US" altLang="zh-Hans" sz="1600" b="1" dirty="0" err="1">
                <a:solidFill>
                  <a:prstClr val="black"/>
                </a:solidFill>
                <a:latin typeface="細明體"/>
                <a:ea typeface="細明體"/>
              </a:rPr>
              <a:t>endl</a:t>
            </a:r>
            <a:r>
              <a:rPr lang="en-US" altLang="zh-Hans" sz="1600" b="1" dirty="0">
                <a:solidFill>
                  <a:prstClr val="black"/>
                </a:solidFill>
                <a:latin typeface="細明體"/>
                <a:ea typeface="細明體"/>
              </a:rPr>
              <a:t>; }</a:t>
            </a:r>
          </a:p>
          <a:p>
            <a:r>
              <a:rPr lang="fr-FR" altLang="zh-Hans" sz="1600" b="1" dirty="0" smtClean="0">
                <a:solidFill>
                  <a:prstClr val="black"/>
                </a:solidFill>
                <a:latin typeface="細明體"/>
                <a:ea typeface="細明體"/>
              </a:rPr>
              <a:t>  ~</a:t>
            </a:r>
            <a:r>
              <a:rPr lang="fr-FR" altLang="zh-Hans" sz="1600" b="1" dirty="0">
                <a:solidFill>
                  <a:prstClr val="black"/>
                </a:solidFill>
                <a:latin typeface="細明體"/>
                <a:ea typeface="細明體"/>
              </a:rPr>
              <a:t>CPerson() </a:t>
            </a:r>
            <a:endParaRPr lang="fr-FR" altLang="zh-Hans" sz="1600" b="1" dirty="0" smtClean="0">
              <a:solidFill>
                <a:prstClr val="black"/>
              </a:solidFill>
              <a:latin typeface="細明體"/>
              <a:ea typeface="細明體"/>
            </a:endParaRPr>
          </a:p>
          <a:p>
            <a:r>
              <a:rPr lang="fr-FR" altLang="zh-Hans" sz="1600" b="1" dirty="0">
                <a:solidFill>
                  <a:prstClr val="black"/>
                </a:solidFill>
                <a:latin typeface="細明體"/>
                <a:ea typeface="細明體"/>
              </a:rPr>
              <a:t> </a:t>
            </a:r>
            <a:r>
              <a:rPr lang="fr-FR" altLang="zh-Hans" sz="1600" b="1" dirty="0" smtClean="0">
                <a:solidFill>
                  <a:prstClr val="black"/>
                </a:solidFill>
                <a:latin typeface="細明體"/>
                <a:ea typeface="細明體"/>
              </a:rPr>
              <a:t> { </a:t>
            </a:r>
            <a:r>
              <a:rPr lang="fr-FR" altLang="zh-Hans" sz="1600" b="1" dirty="0">
                <a:solidFill>
                  <a:prstClr val="black"/>
                </a:solidFill>
                <a:latin typeface="細明體"/>
                <a:ea typeface="細明體"/>
              </a:rPr>
              <a:t>cout&lt;&lt;</a:t>
            </a:r>
            <a:r>
              <a:rPr lang="fr-FR" altLang="zh-Hans" sz="1600" b="1" dirty="0">
                <a:solidFill>
                  <a:srgbClr val="A31515"/>
                </a:solidFill>
                <a:latin typeface="細明體"/>
                <a:ea typeface="細明體"/>
              </a:rPr>
              <a:t>"CPerson Destructor!"</a:t>
            </a:r>
            <a:r>
              <a:rPr lang="fr-FR" altLang="zh-Hans" sz="1600" b="1" dirty="0">
                <a:solidFill>
                  <a:prstClr val="black"/>
                </a:solidFill>
                <a:latin typeface="細明體"/>
                <a:ea typeface="細明體"/>
              </a:rPr>
              <a:t>&lt;&lt;endl; }</a:t>
            </a:r>
          </a:p>
          <a:p>
            <a:r>
              <a:rPr lang="en-US" altLang="zh-Hans" sz="1600" b="1" dirty="0">
                <a:solidFill>
                  <a:prstClr val="black"/>
                </a:solidFill>
                <a:latin typeface="細明體"/>
                <a:ea typeface="細明體"/>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3214710" cy="1928826"/>
          </a:xfrm>
        </p:spPr>
        <p:txBody>
          <a:bodyPr/>
          <a:lstStyle/>
          <a:p>
            <a:pPr>
              <a:lnSpc>
                <a:spcPts val="2880"/>
              </a:lnSpc>
              <a:spcBef>
                <a:spcPts val="0"/>
              </a:spcBef>
            </a:pPr>
            <a:r>
              <a:rPr lang="zh-CN" altLang="en-US" sz="2000" dirty="0" smtClean="0">
                <a:latin typeface="+mn-ea"/>
                <a:cs typeface="Times New Roman" pitchFamily="18" charset="0"/>
              </a:rPr>
              <a:t>综合示例</a:t>
            </a:r>
            <a:endParaRPr lang="en-US" altLang="zh-CN" sz="2000" dirty="0" smtClean="0">
              <a:latin typeface="+mn-ea"/>
              <a:cs typeface="Times New Roman" pitchFamily="18" charset="0"/>
            </a:endParaRPr>
          </a:p>
          <a:p>
            <a:pPr lvl="1" algn="just">
              <a:lnSpc>
                <a:spcPts val="2880"/>
              </a:lnSpc>
              <a:spcBef>
                <a:spcPts val="0"/>
              </a:spcBef>
            </a:pPr>
            <a:r>
              <a:rPr lang="zh-CN" altLang="en-US" sz="1600" dirty="0" smtClean="0">
                <a:latin typeface="+mn-ea"/>
                <a:cs typeface="Times New Roman" pitchFamily="18" charset="0"/>
              </a:rPr>
              <a:t>两个派生类</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都用虚继承</a:t>
            </a:r>
            <a:endParaRPr lang="en-US" altLang="zh-CN"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增加各自新成员</a:t>
            </a:r>
            <a:endParaRPr lang="en-US" altLang="zh-CN" sz="1600" dirty="0" smtClean="0">
              <a:latin typeface="+mn-ea"/>
              <a:cs typeface="Times New Roman" pitchFamily="18" charset="0"/>
            </a:endParaRP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29</a:t>
            </a:fld>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3571868" y="142852"/>
            <a:ext cx="5123132" cy="335131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0" y="3490993"/>
            <a:ext cx="5214974" cy="33670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642918"/>
            <a:ext cx="8858280" cy="857256"/>
          </a:xfrm>
        </p:spPr>
        <p:txBody>
          <a:bodyPr/>
          <a:lstStyle/>
          <a:p>
            <a:r>
              <a:rPr lang="zh-CN" altLang="en-US" sz="1600" dirty="0" smtClean="0"/>
              <a:t>定义一个</a:t>
            </a:r>
            <a:r>
              <a:rPr lang="en-US" altLang="zh-CN" sz="1600" dirty="0" smtClean="0"/>
              <a:t>Animal</a:t>
            </a:r>
            <a:r>
              <a:rPr lang="zh-CN" altLang="en-US" sz="1600" dirty="0" smtClean="0"/>
              <a:t>的基类，</a:t>
            </a:r>
            <a:r>
              <a:rPr lang="en-US" altLang="zh-CN" sz="1600" dirty="0" smtClean="0"/>
              <a:t>Animal</a:t>
            </a:r>
            <a:r>
              <a:rPr lang="zh-CN" altLang="en-US" sz="1600" dirty="0" smtClean="0"/>
              <a:t>类有函数</a:t>
            </a:r>
            <a:r>
              <a:rPr lang="en-US" altLang="zh-CN" sz="1600" dirty="0" smtClean="0"/>
              <a:t>Speak()</a:t>
            </a:r>
            <a:r>
              <a:rPr lang="zh-CN" altLang="en-US" sz="1600" dirty="0" smtClean="0"/>
              <a:t>，并派生老虎、狗、鸭子和猪类，其能发出不同的叫唤声。</a:t>
            </a:r>
            <a:endParaRPr lang="en-US" altLang="zh-CN" sz="1600" dirty="0" smtClean="0"/>
          </a:p>
          <a:p>
            <a:pPr lvl="1"/>
            <a:r>
              <a:rPr lang="zh-CN" altLang="en-US" sz="1400" b="1" dirty="0" smtClean="0">
                <a:solidFill>
                  <a:srgbClr val="FF0000"/>
                </a:solidFill>
              </a:rPr>
              <a:t>编程点</a:t>
            </a:r>
            <a:r>
              <a:rPr lang="zh-CN" altLang="en-US" sz="1400" b="1" dirty="0" smtClean="0">
                <a:solidFill>
                  <a:srgbClr val="FF0000"/>
                </a:solidFill>
              </a:rPr>
              <a:t>：</a:t>
            </a:r>
            <a:r>
              <a:rPr lang="zh-CN" altLang="en-US" sz="1400" b="1" dirty="0" smtClean="0">
                <a:solidFill>
                  <a:srgbClr val="FF0000"/>
                </a:solidFill>
              </a:rPr>
              <a:t>基类有参</a:t>
            </a:r>
            <a:r>
              <a:rPr lang="zh-CN" altLang="en-US" sz="1400" b="1" dirty="0" smtClean="0">
                <a:solidFill>
                  <a:srgbClr val="FF0000"/>
                </a:solidFill>
              </a:rPr>
              <a:t>构造</a:t>
            </a:r>
            <a:r>
              <a:rPr lang="en-US" altLang="zh-CN" sz="1400" b="1" dirty="0" smtClean="0">
                <a:solidFill>
                  <a:srgbClr val="FF0000"/>
                </a:solidFill>
              </a:rPr>
              <a:t>+</a:t>
            </a:r>
            <a:r>
              <a:rPr lang="zh-CN" altLang="en-US" sz="1400" b="1" dirty="0" smtClean="0">
                <a:solidFill>
                  <a:srgbClr val="FF0000"/>
                </a:solidFill>
              </a:rPr>
              <a:t>派生类有</a:t>
            </a:r>
            <a:r>
              <a:rPr lang="zh-CN" altLang="en-US" sz="1400" b="1" dirty="0" smtClean="0">
                <a:solidFill>
                  <a:srgbClr val="FF0000"/>
                </a:solidFill>
              </a:rPr>
              <a:t>参</a:t>
            </a:r>
            <a:r>
              <a:rPr lang="zh-CN" altLang="en-US" sz="1400" b="1" dirty="0" smtClean="0">
                <a:solidFill>
                  <a:srgbClr val="FF0000"/>
                </a:solidFill>
              </a:rPr>
              <a:t>构造、基</a:t>
            </a:r>
            <a:r>
              <a:rPr lang="zh-CN" altLang="en-US" sz="1400" b="1" dirty="0" smtClean="0">
                <a:solidFill>
                  <a:srgbClr val="FF0000"/>
                </a:solidFill>
              </a:rPr>
              <a:t>类指针</a:t>
            </a:r>
            <a:r>
              <a:rPr lang="en-US" altLang="zh-CN" sz="1400" b="1" dirty="0" smtClean="0">
                <a:solidFill>
                  <a:srgbClr val="FF0000"/>
                </a:solidFill>
              </a:rPr>
              <a:t>new</a:t>
            </a:r>
            <a:r>
              <a:rPr lang="zh-CN" altLang="en-US" sz="1400" b="1" dirty="0" smtClean="0">
                <a:solidFill>
                  <a:srgbClr val="FF0000"/>
                </a:solidFill>
              </a:rPr>
              <a:t>创建派生</a:t>
            </a:r>
            <a:r>
              <a:rPr lang="zh-CN" altLang="en-US" sz="1400" b="1" dirty="0" smtClean="0">
                <a:solidFill>
                  <a:srgbClr val="FF0000"/>
                </a:solidFill>
              </a:rPr>
              <a:t>类</a:t>
            </a:r>
            <a:r>
              <a:rPr lang="zh-CN" altLang="en-US" sz="1400" b="1" dirty="0" smtClean="0">
                <a:solidFill>
                  <a:srgbClr val="FF0000"/>
                </a:solidFill>
              </a:rPr>
              <a:t>对象</a:t>
            </a:r>
            <a:r>
              <a:rPr lang="zh-CN" altLang="en-US" sz="1400" b="1" dirty="0" smtClean="0">
                <a:solidFill>
                  <a:srgbClr val="FF0000"/>
                </a:solidFill>
              </a:rPr>
              <a:t>含初始化（多态）</a:t>
            </a:r>
            <a:endParaRPr lang="zh-CN" altLang="en-US" sz="1400" b="1" dirty="0" smtClean="0">
              <a:solidFill>
                <a:srgbClr val="FF0000"/>
              </a:solidFill>
            </a:endParaRPr>
          </a:p>
          <a:p>
            <a:endParaRPr lang="zh-CN" altLang="en-US" sz="1600" dirty="0" smtClean="0"/>
          </a:p>
        </p:txBody>
      </p:sp>
      <p:sp>
        <p:nvSpPr>
          <p:cNvPr id="3" name="标题 2"/>
          <p:cNvSpPr>
            <a:spLocks noGrp="1"/>
          </p:cNvSpPr>
          <p:nvPr>
            <p:ph type="title"/>
          </p:nvPr>
        </p:nvSpPr>
        <p:spPr>
          <a:xfrm>
            <a:off x="0" y="-24"/>
            <a:ext cx="8229600" cy="714380"/>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a:t>
            </a:fld>
            <a:endParaRPr lang="zh-CN" altLang="en-US" dirty="0"/>
          </a:p>
        </p:txBody>
      </p:sp>
      <p:pic>
        <p:nvPicPr>
          <p:cNvPr id="3078" name="Picture 6"/>
          <p:cNvPicPr>
            <a:picLocks noChangeAspect="1" noChangeArrowheads="1"/>
          </p:cNvPicPr>
          <p:nvPr/>
        </p:nvPicPr>
        <p:blipFill>
          <a:blip r:embed="rId2"/>
          <a:srcRect/>
          <a:stretch>
            <a:fillRect/>
          </a:stretch>
        </p:blipFill>
        <p:spPr bwMode="auto">
          <a:xfrm>
            <a:off x="0" y="1714488"/>
            <a:ext cx="4640233" cy="5143512"/>
          </a:xfrm>
          <a:prstGeom prst="rect">
            <a:avLst/>
          </a:prstGeom>
          <a:noFill/>
          <a:ln w="9525">
            <a:noFill/>
            <a:miter lim="800000"/>
            <a:headEnd/>
            <a:tailEnd/>
          </a:ln>
          <a:effectLst/>
        </p:spPr>
      </p:pic>
      <p:pic>
        <p:nvPicPr>
          <p:cNvPr id="3079" name="Picture 7"/>
          <p:cNvPicPr>
            <a:picLocks noChangeAspect="1" noChangeArrowheads="1"/>
          </p:cNvPicPr>
          <p:nvPr/>
        </p:nvPicPr>
        <p:blipFill>
          <a:blip r:embed="rId3"/>
          <a:srcRect/>
          <a:stretch>
            <a:fillRect/>
          </a:stretch>
        </p:blipFill>
        <p:spPr bwMode="auto">
          <a:xfrm>
            <a:off x="5429224" y="2322279"/>
            <a:ext cx="3714776" cy="4535721"/>
          </a:xfrm>
          <a:prstGeom prst="rect">
            <a:avLst/>
          </a:prstGeom>
          <a:noFill/>
          <a:ln w="9525">
            <a:noFill/>
            <a:miter lim="800000"/>
            <a:headEnd/>
            <a:tailEnd/>
          </a:ln>
          <a:effectLst/>
        </p:spPr>
      </p:pic>
      <p:cxnSp>
        <p:nvCxnSpPr>
          <p:cNvPr id="7" name="直接连接符 6"/>
          <p:cNvCxnSpPr/>
          <p:nvPr/>
        </p:nvCxnSpPr>
        <p:spPr>
          <a:xfrm>
            <a:off x="0" y="3500438"/>
            <a:ext cx="328614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572132" y="3992037"/>
            <a:ext cx="3286148"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zh-CN" altLang="en-US" sz="2000" dirty="0" smtClean="0">
                <a:latin typeface="+mn-ea"/>
                <a:cs typeface="Times New Roman" pitchFamily="18" charset="0"/>
              </a:rPr>
              <a:t>综合示例</a:t>
            </a:r>
            <a:endParaRPr lang="en-US" altLang="zh-CN" sz="2000" dirty="0" smtClean="0">
              <a:latin typeface="+mn-ea"/>
              <a:cs typeface="Times New Roman" pitchFamily="18" charset="0"/>
            </a:endParaRPr>
          </a:p>
          <a:p>
            <a:pPr>
              <a:lnSpc>
                <a:spcPts val="2880"/>
              </a:lnSpc>
              <a:spcBef>
                <a:spcPts val="0"/>
              </a:spcBef>
            </a:pPr>
            <a:endParaRPr lang="zh-CN" altLang="en-US"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30</a:t>
            </a:fld>
            <a:endParaRPr lang="zh-CN" altLang="en-US" dirty="0"/>
          </a:p>
        </p:txBody>
      </p:sp>
      <p:pic>
        <p:nvPicPr>
          <p:cNvPr id="2052" name="Picture 4"/>
          <p:cNvPicPr>
            <a:picLocks noChangeAspect="1" noChangeArrowheads="1"/>
          </p:cNvPicPr>
          <p:nvPr/>
        </p:nvPicPr>
        <p:blipFill>
          <a:blip r:embed="rId2"/>
          <a:srcRect/>
          <a:stretch>
            <a:fillRect/>
          </a:stretch>
        </p:blipFill>
        <p:spPr bwMode="auto">
          <a:xfrm>
            <a:off x="142844" y="1500175"/>
            <a:ext cx="6572296" cy="413258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857488" y="5357826"/>
            <a:ext cx="5472122" cy="10513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zh-CN" altLang="en-US" sz="2000" dirty="0" smtClean="0">
                <a:latin typeface="+mn-ea"/>
                <a:cs typeface="Times New Roman" pitchFamily="18" charset="0"/>
              </a:rPr>
              <a:t>虚拟继承</a:t>
            </a:r>
            <a:r>
              <a:rPr lang="en-US" altLang="zh-CN" sz="2000" dirty="0" smtClean="0">
                <a:latin typeface="+mn-ea"/>
                <a:cs typeface="Times New Roman" pitchFamily="18" charset="0"/>
              </a:rPr>
              <a:t>+</a:t>
            </a:r>
            <a:r>
              <a:rPr lang="zh-CN" altLang="en-US" sz="2000" dirty="0" smtClean="0">
                <a:latin typeface="+mn-ea"/>
                <a:cs typeface="Times New Roman" pitchFamily="18" charset="0"/>
              </a:rPr>
              <a:t>抽象类</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数码</a:t>
            </a:r>
            <a:r>
              <a:rPr lang="zh-CN" altLang="en-US" sz="1600" dirty="0" smtClean="0">
                <a:latin typeface="+mn-ea"/>
                <a:cs typeface="Times New Roman" pitchFamily="18" charset="0"/>
              </a:rPr>
              <a:t>产品类</a:t>
            </a:r>
            <a:r>
              <a:rPr lang="en-US" altLang="zh-CN" sz="1600" dirty="0" smtClean="0">
                <a:latin typeface="+mn-ea"/>
                <a:cs typeface="Times New Roman" pitchFamily="18" charset="0"/>
              </a:rPr>
              <a:t>Digital</a:t>
            </a:r>
            <a:r>
              <a:rPr lang="zh-CN" altLang="en-US" sz="1600" dirty="0" smtClean="0">
                <a:latin typeface="+mn-ea"/>
                <a:cs typeface="Times New Roman" pitchFamily="18" charset="0"/>
              </a:rPr>
              <a:t>，</a:t>
            </a:r>
            <a:r>
              <a:rPr lang="zh-CN" altLang="en-US" sz="1600" dirty="0" smtClean="0">
                <a:latin typeface="+mn-ea"/>
                <a:cs typeface="Times New Roman" pitchFamily="18" charset="0"/>
              </a:rPr>
              <a:t>数据包括：</a:t>
            </a:r>
            <a:r>
              <a:rPr lang="zh-CN" altLang="en-US" sz="1600" dirty="0" smtClean="0">
                <a:latin typeface="+mn-ea"/>
                <a:cs typeface="Times New Roman" pitchFamily="18" charset="0"/>
              </a:rPr>
              <a:t>尺寸、电源模式，含构造函数和纯虚函数</a:t>
            </a:r>
            <a:r>
              <a:rPr lang="en-US" altLang="zh-CN" sz="1600" dirty="0" smtClean="0">
                <a:latin typeface="+mn-ea"/>
                <a:cs typeface="Times New Roman" pitchFamily="18" charset="0"/>
              </a:rPr>
              <a:t>Print</a:t>
            </a:r>
            <a:endParaRPr lang="zh-CN" altLang="en-US"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电视机</a:t>
            </a:r>
            <a:r>
              <a:rPr lang="zh-CN" altLang="en-US" sz="1600" dirty="0" smtClean="0">
                <a:latin typeface="+mn-ea"/>
                <a:cs typeface="Times New Roman" pitchFamily="18" charset="0"/>
              </a:rPr>
              <a:t>类</a:t>
            </a:r>
            <a:r>
              <a:rPr lang="en-US" altLang="zh-CN" sz="1600" dirty="0" smtClean="0">
                <a:latin typeface="+mn-ea"/>
                <a:cs typeface="Times New Roman" pitchFamily="18" charset="0"/>
              </a:rPr>
              <a:t>TV</a:t>
            </a:r>
            <a:r>
              <a:rPr lang="zh-CN" altLang="en-US" sz="1600" dirty="0" smtClean="0">
                <a:latin typeface="+mn-ea"/>
                <a:cs typeface="Times New Roman" pitchFamily="18" charset="0"/>
              </a:rPr>
              <a:t>，继承数码产品类，新增</a:t>
            </a:r>
            <a:r>
              <a:rPr lang="zh-CN" altLang="en-US" sz="1600" dirty="0" smtClean="0">
                <a:latin typeface="+mn-ea"/>
                <a:cs typeface="Times New Roman" pitchFamily="18" charset="0"/>
              </a:rPr>
              <a:t>数据：频道</a:t>
            </a:r>
            <a:r>
              <a:rPr lang="zh-CN" altLang="en-US" sz="1600" dirty="0" smtClean="0">
                <a:latin typeface="+mn-ea"/>
                <a:cs typeface="Times New Roman" pitchFamily="18" charset="0"/>
              </a:rPr>
              <a:t>，构造函数通过参数设置各个</a:t>
            </a:r>
            <a:r>
              <a:rPr lang="zh-CN" altLang="en-US" sz="1600" dirty="0" smtClean="0">
                <a:latin typeface="+mn-ea"/>
                <a:cs typeface="Times New Roman" pitchFamily="18" charset="0"/>
              </a:rPr>
              <a:t>数据。</a:t>
            </a:r>
            <a:endParaRPr lang="zh-CN" altLang="en-US"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平板</a:t>
            </a:r>
            <a:r>
              <a:rPr lang="zh-CN" altLang="en-US" sz="1600" dirty="0" smtClean="0">
                <a:latin typeface="+mn-ea"/>
                <a:cs typeface="Times New Roman" pitchFamily="18" charset="0"/>
              </a:rPr>
              <a:t>类</a:t>
            </a:r>
            <a:r>
              <a:rPr lang="en-US" altLang="zh-CN" sz="1600" dirty="0" smtClean="0">
                <a:latin typeface="+mn-ea"/>
                <a:cs typeface="Times New Roman" pitchFamily="18" charset="0"/>
              </a:rPr>
              <a:t>Pad</a:t>
            </a:r>
            <a:r>
              <a:rPr lang="zh-CN" altLang="en-US" sz="1600" dirty="0" smtClean="0">
                <a:latin typeface="+mn-ea"/>
                <a:cs typeface="Times New Roman" pitchFamily="18" charset="0"/>
              </a:rPr>
              <a:t>，继承数码产品类，新增数据：电池容量，构造函数通过参数设置各个</a:t>
            </a:r>
            <a:r>
              <a:rPr lang="zh-CN" altLang="en-US" sz="1600" dirty="0" smtClean="0">
                <a:latin typeface="+mn-ea"/>
                <a:cs typeface="Times New Roman" pitchFamily="18" charset="0"/>
              </a:rPr>
              <a:t>数据。</a:t>
            </a:r>
            <a:endParaRPr lang="zh-CN" altLang="en-US" sz="16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平板电视</a:t>
            </a:r>
            <a:r>
              <a:rPr lang="en-US" altLang="zh-CN" sz="1600" dirty="0" err="1" smtClean="0">
                <a:latin typeface="+mn-ea"/>
                <a:cs typeface="Times New Roman" pitchFamily="18" charset="0"/>
              </a:rPr>
              <a:t>PadTV</a:t>
            </a:r>
            <a:r>
              <a:rPr lang="zh-CN" altLang="en-US" sz="1600" dirty="0" smtClean="0">
                <a:latin typeface="+mn-ea"/>
                <a:cs typeface="Times New Roman" pitchFamily="18" charset="0"/>
              </a:rPr>
              <a:t>，分别继承电视机类和平板类，新增数据：外接存储容量，构造函数通过参数设置各个</a:t>
            </a:r>
            <a:r>
              <a:rPr lang="zh-CN" altLang="en-US" sz="1600" dirty="0" smtClean="0">
                <a:latin typeface="+mn-ea"/>
                <a:cs typeface="Times New Roman" pitchFamily="18" charset="0"/>
              </a:rPr>
              <a:t>数据。</a:t>
            </a:r>
            <a:endParaRPr lang="en-US" altLang="zh-CN" sz="1600" dirty="0" smtClean="0">
              <a:latin typeface="+mn-ea"/>
              <a:cs typeface="Times New Roman" pitchFamily="18" charset="0"/>
            </a:endParaRPr>
          </a:p>
          <a:p>
            <a:pPr lvl="1">
              <a:lnSpc>
                <a:spcPts val="2880"/>
              </a:lnSpc>
              <a:spcBef>
                <a:spcPts val="0"/>
              </a:spcBef>
            </a:pPr>
            <a:r>
              <a:rPr lang="zh-CN" altLang="en-US" sz="1600" b="1" dirty="0" smtClean="0">
                <a:solidFill>
                  <a:srgbClr val="FF0000"/>
                </a:solidFill>
                <a:latin typeface="+mn-ea"/>
                <a:cs typeface="Times New Roman" pitchFamily="18" charset="0"/>
              </a:rPr>
              <a:t>注意构造函数写法！！含两个构造函数</a:t>
            </a:r>
            <a:endParaRPr lang="zh-CN" altLang="en-US" sz="1600" b="1" dirty="0" smtClean="0">
              <a:solidFill>
                <a:srgbClr val="FF0000"/>
              </a:solidFill>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31</a:t>
            </a:fld>
            <a:endParaRPr lang="zh-CN" altLang="en-US" dirty="0"/>
          </a:p>
        </p:txBody>
      </p:sp>
      <p:pic>
        <p:nvPicPr>
          <p:cNvPr id="3075" name="Picture 3"/>
          <p:cNvPicPr>
            <a:picLocks noChangeAspect="1" noChangeArrowheads="1"/>
          </p:cNvPicPr>
          <p:nvPr/>
        </p:nvPicPr>
        <p:blipFill>
          <a:blip r:embed="rId2"/>
          <a:srcRect/>
          <a:stretch>
            <a:fillRect/>
          </a:stretch>
        </p:blipFill>
        <p:spPr bwMode="auto">
          <a:xfrm>
            <a:off x="3143240" y="3929066"/>
            <a:ext cx="3500819" cy="23574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zh-CN" altLang="en-US" sz="2000" dirty="0" smtClean="0">
                <a:latin typeface="+mn-ea"/>
                <a:cs typeface="Times New Roman" pitchFamily="18" charset="0"/>
              </a:rPr>
              <a:t>虚拟继承</a:t>
            </a:r>
            <a:r>
              <a:rPr lang="en-US" altLang="zh-CN" sz="2000" dirty="0" smtClean="0">
                <a:latin typeface="+mn-ea"/>
                <a:cs typeface="Times New Roman" pitchFamily="18" charset="0"/>
              </a:rPr>
              <a:t>+</a:t>
            </a:r>
            <a:r>
              <a:rPr lang="zh-CN" altLang="en-US" sz="2000" dirty="0" smtClean="0">
                <a:latin typeface="+mn-ea"/>
                <a:cs typeface="Times New Roman" pitchFamily="18" charset="0"/>
              </a:rPr>
              <a:t>抽象类</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电视机</a:t>
            </a:r>
            <a:r>
              <a:rPr lang="zh-CN" altLang="en-US" sz="1600" dirty="0" smtClean="0">
                <a:latin typeface="+mn-ea"/>
                <a:cs typeface="Times New Roman" pitchFamily="18" charset="0"/>
              </a:rPr>
              <a:t>类</a:t>
            </a:r>
            <a:r>
              <a:rPr lang="en-US" altLang="zh-CN" sz="1600" dirty="0" smtClean="0">
                <a:latin typeface="+mn-ea"/>
                <a:cs typeface="Times New Roman" pitchFamily="18" charset="0"/>
              </a:rPr>
              <a:t>TV</a:t>
            </a:r>
            <a:r>
              <a:rPr lang="zh-CN" altLang="en-US" sz="1600" dirty="0" smtClean="0">
                <a:latin typeface="+mn-ea"/>
                <a:cs typeface="Times New Roman" pitchFamily="18" charset="0"/>
              </a:rPr>
              <a:t>和平板</a:t>
            </a:r>
            <a:r>
              <a:rPr lang="zh-CN" altLang="en-US" sz="1600" dirty="0" smtClean="0">
                <a:latin typeface="+mn-ea"/>
                <a:cs typeface="Times New Roman" pitchFamily="18" charset="0"/>
              </a:rPr>
              <a:t>类</a:t>
            </a:r>
            <a:r>
              <a:rPr lang="en-US" altLang="zh-CN" sz="1600" dirty="0" smtClean="0">
                <a:latin typeface="+mn-ea"/>
                <a:cs typeface="Times New Roman" pitchFamily="18" charset="0"/>
              </a:rPr>
              <a:t>Pad</a:t>
            </a:r>
            <a:r>
              <a:rPr lang="zh-CN" altLang="en-US" sz="1600" dirty="0" smtClean="0">
                <a:latin typeface="+mn-ea"/>
                <a:cs typeface="Times New Roman" pitchFamily="18" charset="0"/>
              </a:rPr>
              <a:t>，实际上要虚拟继承</a:t>
            </a:r>
            <a:r>
              <a:rPr lang="zh-CN" altLang="en-US" sz="1600" dirty="0" smtClean="0">
                <a:latin typeface="+mn-ea"/>
                <a:cs typeface="Times New Roman" pitchFamily="18" charset="0"/>
              </a:rPr>
              <a:t>数码产品</a:t>
            </a:r>
            <a:r>
              <a:rPr lang="zh-CN" altLang="en-US" sz="1600" dirty="0" smtClean="0">
                <a:latin typeface="+mn-ea"/>
                <a:cs typeface="Times New Roman" pitchFamily="18" charset="0"/>
              </a:rPr>
              <a:t>类。题目没讲但实际需要</a:t>
            </a:r>
            <a:endParaRPr lang="en-US" altLang="zh-CN" sz="1600" dirty="0" smtClean="0">
              <a:latin typeface="+mn-ea"/>
              <a:cs typeface="Times New Roman" pitchFamily="18" charset="0"/>
            </a:endParaRPr>
          </a:p>
          <a:p>
            <a:pPr lvl="1">
              <a:lnSpc>
                <a:spcPts val="2880"/>
              </a:lnSpc>
              <a:spcBef>
                <a:spcPts val="0"/>
              </a:spcBef>
            </a:pPr>
            <a:r>
              <a:rPr lang="zh-CN" altLang="en-US" sz="1600" b="1" dirty="0" smtClean="0">
                <a:solidFill>
                  <a:srgbClr val="FF0000"/>
                </a:solidFill>
                <a:latin typeface="+mn-ea"/>
                <a:cs typeface="Times New Roman" pitchFamily="18" charset="0"/>
              </a:rPr>
              <a:t>注意构造函数写法！！含两个构造</a:t>
            </a:r>
            <a:r>
              <a:rPr lang="zh-CN" altLang="en-US" sz="1600" b="1" dirty="0" smtClean="0">
                <a:solidFill>
                  <a:srgbClr val="FF0000"/>
                </a:solidFill>
                <a:latin typeface="+mn-ea"/>
                <a:cs typeface="Times New Roman" pitchFamily="18" charset="0"/>
              </a:rPr>
              <a:t>函数</a:t>
            </a:r>
            <a:endParaRPr lang="zh-CN" altLang="en-US" sz="16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32</a:t>
            </a:fld>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214282" y="2714620"/>
            <a:ext cx="3643338" cy="250985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786314" y="2857496"/>
            <a:ext cx="3845746"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zh-CN" altLang="en-US" sz="2000" dirty="0" smtClean="0">
                <a:latin typeface="+mn-ea"/>
                <a:cs typeface="Times New Roman" pitchFamily="18" charset="0"/>
              </a:rPr>
              <a:t>虚拟继承</a:t>
            </a:r>
            <a:r>
              <a:rPr lang="en-US" altLang="zh-CN" sz="2000" dirty="0" smtClean="0">
                <a:latin typeface="+mn-ea"/>
                <a:cs typeface="Times New Roman" pitchFamily="18" charset="0"/>
              </a:rPr>
              <a:t>+</a:t>
            </a:r>
            <a:r>
              <a:rPr lang="zh-CN" altLang="en-US" sz="2000" dirty="0" smtClean="0">
                <a:latin typeface="+mn-ea"/>
                <a:cs typeface="Times New Roman" pitchFamily="18" charset="0"/>
              </a:rPr>
              <a:t>抽象类</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平板</a:t>
            </a:r>
            <a:r>
              <a:rPr lang="zh-CN" altLang="en-US" sz="1600" dirty="0" smtClean="0">
                <a:latin typeface="+mn-ea"/>
                <a:cs typeface="Times New Roman" pitchFamily="18" charset="0"/>
              </a:rPr>
              <a:t>类</a:t>
            </a:r>
            <a:r>
              <a:rPr lang="en-US" altLang="zh-CN" sz="1600" dirty="0" err="1" smtClean="0">
                <a:latin typeface="+mn-ea"/>
                <a:cs typeface="Times New Roman" pitchFamily="18" charset="0"/>
              </a:rPr>
              <a:t>PadTV</a:t>
            </a:r>
            <a:r>
              <a:rPr lang="zh-CN" altLang="en-US" sz="1600" dirty="0" smtClean="0">
                <a:latin typeface="+mn-ea"/>
                <a:cs typeface="Times New Roman" pitchFamily="18" charset="0"/>
              </a:rPr>
              <a:t>是多重继承，</a:t>
            </a:r>
            <a:endParaRPr lang="en-US" altLang="zh-CN" sz="1600" dirty="0" smtClean="0">
              <a:latin typeface="+mn-ea"/>
              <a:cs typeface="Times New Roman" pitchFamily="18" charset="0"/>
            </a:endParaRPr>
          </a:p>
          <a:p>
            <a:pPr lvl="1">
              <a:lnSpc>
                <a:spcPts val="2880"/>
              </a:lnSpc>
              <a:spcBef>
                <a:spcPts val="0"/>
              </a:spcBef>
            </a:pPr>
            <a:r>
              <a:rPr lang="zh-CN" altLang="en-US" sz="1600" b="1" dirty="0" smtClean="0">
                <a:solidFill>
                  <a:srgbClr val="FF0000"/>
                </a:solidFill>
                <a:latin typeface="+mn-ea"/>
                <a:cs typeface="Times New Roman" pitchFamily="18" charset="0"/>
              </a:rPr>
              <a:t>注意构造函数写法</a:t>
            </a:r>
            <a:r>
              <a:rPr lang="zh-CN" altLang="en-US" sz="1600" b="1" dirty="0" smtClean="0">
                <a:solidFill>
                  <a:srgbClr val="FF0000"/>
                </a:solidFill>
                <a:latin typeface="+mn-ea"/>
                <a:cs typeface="Times New Roman" pitchFamily="18" charset="0"/>
              </a:rPr>
              <a:t>！！</a:t>
            </a:r>
            <a:endParaRPr lang="en-US" altLang="zh-CN" sz="1600" b="1" dirty="0" smtClean="0">
              <a:solidFill>
                <a:srgbClr val="FF0000"/>
              </a:solidFill>
              <a:latin typeface="+mn-ea"/>
              <a:cs typeface="Times New Roman" pitchFamily="18" charset="0"/>
            </a:endParaRPr>
          </a:p>
          <a:p>
            <a:pPr lvl="1">
              <a:lnSpc>
                <a:spcPts val="2880"/>
              </a:lnSpc>
              <a:spcBef>
                <a:spcPts val="0"/>
              </a:spcBef>
            </a:pPr>
            <a:r>
              <a:rPr lang="zh-CN" altLang="en-US" sz="1600" b="1" dirty="0" smtClean="0">
                <a:solidFill>
                  <a:srgbClr val="FF0000"/>
                </a:solidFill>
                <a:latin typeface="+mn-ea"/>
                <a:cs typeface="Times New Roman" pitchFamily="18" charset="0"/>
              </a:rPr>
              <a:t>如果基类</a:t>
            </a:r>
            <a:r>
              <a:rPr lang="en-US" altLang="zh-CN" sz="1600" b="1" dirty="0" smtClean="0">
                <a:solidFill>
                  <a:srgbClr val="FF0000"/>
                </a:solidFill>
                <a:latin typeface="+mn-ea"/>
                <a:cs typeface="Times New Roman" pitchFamily="18" charset="0"/>
              </a:rPr>
              <a:t>TV</a:t>
            </a:r>
            <a:r>
              <a:rPr lang="zh-CN" altLang="en-US" sz="1600" b="1" dirty="0" smtClean="0">
                <a:solidFill>
                  <a:srgbClr val="FF0000"/>
                </a:solidFill>
                <a:latin typeface="+mn-ea"/>
                <a:cs typeface="Times New Roman" pitchFamily="18" charset="0"/>
              </a:rPr>
              <a:t>和</a:t>
            </a:r>
            <a:r>
              <a:rPr lang="en-US" altLang="zh-CN" sz="1600" b="1" dirty="0" smtClean="0">
                <a:solidFill>
                  <a:srgbClr val="FF0000"/>
                </a:solidFill>
                <a:latin typeface="+mn-ea"/>
                <a:cs typeface="Times New Roman" pitchFamily="18" charset="0"/>
              </a:rPr>
              <a:t>Pad</a:t>
            </a:r>
            <a:r>
              <a:rPr lang="zh-CN" altLang="en-US" sz="1600" b="1" dirty="0" smtClean="0">
                <a:solidFill>
                  <a:srgbClr val="FF0000"/>
                </a:solidFill>
                <a:latin typeface="+mn-ea"/>
                <a:cs typeface="Times New Roman" pitchFamily="18" charset="0"/>
              </a:rPr>
              <a:t>只有一个构造函数，则</a:t>
            </a:r>
            <a:r>
              <a:rPr lang="en-US" altLang="zh-CN" sz="1600" b="1" dirty="0" err="1" smtClean="0">
                <a:solidFill>
                  <a:srgbClr val="FF0000"/>
                </a:solidFill>
                <a:latin typeface="+mn-ea"/>
                <a:cs typeface="Times New Roman" pitchFamily="18" charset="0"/>
              </a:rPr>
              <a:t>PadTV</a:t>
            </a:r>
            <a:r>
              <a:rPr lang="zh-CN" altLang="en-US" sz="1600" b="1" dirty="0" smtClean="0">
                <a:solidFill>
                  <a:srgbClr val="FF0000"/>
                </a:solidFill>
                <a:latin typeface="+mn-ea"/>
                <a:cs typeface="Times New Roman" pitchFamily="18" charset="0"/>
              </a:rPr>
              <a:t>要用注释中的写法</a:t>
            </a:r>
            <a:endParaRPr lang="en-US" altLang="zh-CN" sz="1600" b="1" dirty="0" smtClean="0">
              <a:solidFill>
                <a:srgbClr val="FF0000"/>
              </a:solidFill>
              <a:latin typeface="+mn-ea"/>
              <a:cs typeface="Times New Roman" pitchFamily="18" charset="0"/>
            </a:endParaRPr>
          </a:p>
          <a:p>
            <a:pPr lvl="1">
              <a:lnSpc>
                <a:spcPts val="2880"/>
              </a:lnSpc>
              <a:spcBef>
                <a:spcPts val="0"/>
              </a:spcBef>
            </a:pPr>
            <a:r>
              <a:rPr lang="zh-CN" altLang="en-US" sz="1600" b="1" dirty="0" smtClean="0">
                <a:solidFill>
                  <a:srgbClr val="FF0000"/>
                </a:solidFill>
                <a:latin typeface="+mn-ea"/>
                <a:cs typeface="Times New Roman" pitchFamily="18" charset="0"/>
              </a:rPr>
              <a:t>如果</a:t>
            </a:r>
            <a:r>
              <a:rPr lang="zh-CN" altLang="en-US" sz="1600" b="1" dirty="0" smtClean="0">
                <a:solidFill>
                  <a:srgbClr val="FF0000"/>
                </a:solidFill>
                <a:latin typeface="+mn-ea"/>
                <a:cs typeface="Times New Roman" pitchFamily="18" charset="0"/>
              </a:rPr>
              <a:t>基类</a:t>
            </a:r>
            <a:r>
              <a:rPr lang="en-US" altLang="zh-CN" sz="1600" b="1" dirty="0" smtClean="0">
                <a:solidFill>
                  <a:srgbClr val="FF0000"/>
                </a:solidFill>
                <a:latin typeface="+mn-ea"/>
                <a:cs typeface="Times New Roman" pitchFamily="18" charset="0"/>
              </a:rPr>
              <a:t>TV</a:t>
            </a:r>
            <a:r>
              <a:rPr lang="zh-CN" altLang="en-US" sz="1600" b="1" dirty="0" smtClean="0">
                <a:solidFill>
                  <a:srgbClr val="FF0000"/>
                </a:solidFill>
                <a:latin typeface="+mn-ea"/>
                <a:cs typeface="Times New Roman" pitchFamily="18" charset="0"/>
              </a:rPr>
              <a:t>和</a:t>
            </a:r>
            <a:r>
              <a:rPr lang="en-US" altLang="zh-CN" sz="1600" b="1" dirty="0" smtClean="0">
                <a:solidFill>
                  <a:srgbClr val="FF0000"/>
                </a:solidFill>
                <a:latin typeface="+mn-ea"/>
                <a:cs typeface="Times New Roman" pitchFamily="18" charset="0"/>
              </a:rPr>
              <a:t>Pad</a:t>
            </a:r>
            <a:r>
              <a:rPr lang="zh-CN" altLang="en-US" sz="1600" b="1" dirty="0" smtClean="0">
                <a:solidFill>
                  <a:srgbClr val="FF0000"/>
                </a:solidFill>
                <a:latin typeface="+mn-ea"/>
                <a:cs typeface="Times New Roman" pitchFamily="18" charset="0"/>
              </a:rPr>
              <a:t>都有两个构造</a:t>
            </a:r>
            <a:r>
              <a:rPr lang="zh-CN" altLang="en-US" sz="1600" b="1" dirty="0" smtClean="0">
                <a:solidFill>
                  <a:srgbClr val="FF0000"/>
                </a:solidFill>
                <a:latin typeface="+mn-ea"/>
                <a:cs typeface="Times New Roman" pitchFamily="18" charset="0"/>
              </a:rPr>
              <a:t>函数，则</a:t>
            </a:r>
            <a:r>
              <a:rPr lang="en-US" altLang="zh-CN" sz="1600" b="1" dirty="0" err="1" smtClean="0">
                <a:solidFill>
                  <a:srgbClr val="FF0000"/>
                </a:solidFill>
                <a:latin typeface="+mn-ea"/>
                <a:cs typeface="Times New Roman" pitchFamily="18" charset="0"/>
              </a:rPr>
              <a:t>PadTV</a:t>
            </a:r>
            <a:r>
              <a:rPr lang="zh-CN" altLang="en-US" sz="1600" b="1" dirty="0" smtClean="0">
                <a:solidFill>
                  <a:srgbClr val="FF0000"/>
                </a:solidFill>
                <a:latin typeface="+mn-ea"/>
                <a:cs typeface="Times New Roman" pitchFamily="18" charset="0"/>
              </a:rPr>
              <a:t>可以用简化的写法</a:t>
            </a:r>
            <a:endParaRPr lang="zh-CN" altLang="en-US" sz="16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33</a:t>
            </a:fld>
            <a:endParaRPr lang="zh-CN" altLang="en-US" dirty="0"/>
          </a:p>
        </p:txBody>
      </p:sp>
      <p:pic>
        <p:nvPicPr>
          <p:cNvPr id="5123" name="Picture 3"/>
          <p:cNvPicPr>
            <a:picLocks noChangeAspect="1" noChangeArrowheads="1"/>
          </p:cNvPicPr>
          <p:nvPr/>
        </p:nvPicPr>
        <p:blipFill>
          <a:blip r:embed="rId2"/>
          <a:srcRect/>
          <a:stretch>
            <a:fillRect/>
          </a:stretch>
        </p:blipFill>
        <p:spPr bwMode="auto">
          <a:xfrm>
            <a:off x="1714480" y="3286124"/>
            <a:ext cx="6072230" cy="29755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1928826"/>
          </a:xfrm>
        </p:spPr>
        <p:txBody>
          <a:bodyPr/>
          <a:lstStyle/>
          <a:p>
            <a:pPr>
              <a:lnSpc>
                <a:spcPts val="2880"/>
              </a:lnSpc>
              <a:spcBef>
                <a:spcPts val="0"/>
              </a:spcBef>
            </a:pPr>
            <a:r>
              <a:rPr lang="zh-CN" altLang="en-US" sz="2000" dirty="0" smtClean="0">
                <a:latin typeface="+mn-ea"/>
                <a:cs typeface="Times New Roman" pitchFamily="18" charset="0"/>
              </a:rPr>
              <a:t>虚拟继承</a:t>
            </a:r>
            <a:r>
              <a:rPr lang="en-US" altLang="zh-CN" sz="2000" dirty="0" smtClean="0">
                <a:latin typeface="+mn-ea"/>
                <a:cs typeface="Times New Roman" pitchFamily="18" charset="0"/>
              </a:rPr>
              <a:t>+</a:t>
            </a:r>
            <a:r>
              <a:rPr lang="zh-CN" altLang="en-US" sz="2000" dirty="0" smtClean="0">
                <a:latin typeface="+mn-ea"/>
                <a:cs typeface="Times New Roman" pitchFamily="18" charset="0"/>
              </a:rPr>
              <a:t>抽象类</a:t>
            </a:r>
            <a:endParaRPr lang="en-US" altLang="zh-CN" sz="2000" dirty="0" smtClean="0">
              <a:latin typeface="+mn-ea"/>
              <a:cs typeface="Times New Roman" pitchFamily="18" charset="0"/>
            </a:endParaRPr>
          </a:p>
          <a:p>
            <a:pPr lvl="1">
              <a:lnSpc>
                <a:spcPts val="2880"/>
              </a:lnSpc>
              <a:spcBef>
                <a:spcPts val="0"/>
              </a:spcBef>
            </a:pPr>
            <a:r>
              <a:rPr lang="zh-CN" altLang="en-US" sz="1600" dirty="0" smtClean="0">
                <a:latin typeface="+mn-ea"/>
                <a:cs typeface="Times New Roman" pitchFamily="18" charset="0"/>
              </a:rPr>
              <a:t>虚基</a:t>
            </a:r>
            <a:r>
              <a:rPr lang="zh-CN" altLang="en-US" sz="1600" smtClean="0">
                <a:latin typeface="+mn-ea"/>
                <a:cs typeface="Times New Roman" pitchFamily="18" charset="0"/>
              </a:rPr>
              <a:t>类</a:t>
            </a:r>
            <a:r>
              <a:rPr lang="en-US" altLang="zh-CN" sz="1600" smtClean="0">
                <a:latin typeface="+mn-ea"/>
                <a:cs typeface="Times New Roman" pitchFamily="18" charset="0"/>
              </a:rPr>
              <a:t>Digital</a:t>
            </a:r>
            <a:r>
              <a:rPr lang="zh-CN" altLang="en-US" sz="1600" smtClean="0">
                <a:latin typeface="+mn-ea"/>
                <a:cs typeface="Times New Roman" pitchFamily="18" charset="0"/>
              </a:rPr>
              <a:t>因为包含纯虚函数，所以又是抽象类</a:t>
            </a:r>
            <a:endParaRPr lang="en-US" altLang="zh-CN" sz="1600" dirty="0" smtClean="0">
              <a:latin typeface="+mn-ea"/>
              <a:cs typeface="Times New Roman" pitchFamily="18" charset="0"/>
            </a:endParaRPr>
          </a:p>
          <a:p>
            <a:pPr lvl="1">
              <a:lnSpc>
                <a:spcPts val="2880"/>
              </a:lnSpc>
              <a:spcBef>
                <a:spcPts val="0"/>
              </a:spcBef>
            </a:pPr>
            <a:r>
              <a:rPr lang="zh-CN" altLang="en-US" sz="1600" b="1" smtClean="0">
                <a:solidFill>
                  <a:srgbClr val="FF0000"/>
                </a:solidFill>
                <a:latin typeface="+mn-ea"/>
                <a:cs typeface="Times New Roman" pitchFamily="18" charset="0"/>
              </a:rPr>
              <a:t>虚</a:t>
            </a:r>
            <a:r>
              <a:rPr lang="zh-CN" altLang="en-US" sz="1600" b="1" smtClean="0">
                <a:solidFill>
                  <a:srgbClr val="FF0000"/>
                </a:solidFill>
                <a:latin typeface="+mn-ea"/>
                <a:cs typeface="Times New Roman" pitchFamily="18" charset="0"/>
              </a:rPr>
              <a:t>基</a:t>
            </a:r>
            <a:r>
              <a:rPr lang="zh-CN" altLang="en-US" sz="1600" b="1" smtClean="0">
                <a:solidFill>
                  <a:srgbClr val="FF0000"/>
                </a:solidFill>
                <a:latin typeface="+mn-ea"/>
                <a:cs typeface="Times New Roman" pitchFamily="18" charset="0"/>
              </a:rPr>
              <a:t>类指针</a:t>
            </a:r>
            <a:r>
              <a:rPr lang="en-US" altLang="zh-CN" sz="1600" b="1" smtClean="0">
                <a:solidFill>
                  <a:srgbClr val="FF0000"/>
                </a:solidFill>
                <a:latin typeface="+mn-ea"/>
                <a:cs typeface="Times New Roman" pitchFamily="18" charset="0"/>
              </a:rPr>
              <a:t>new</a:t>
            </a:r>
            <a:r>
              <a:rPr lang="zh-CN" altLang="en-US" sz="1600" b="1" smtClean="0">
                <a:solidFill>
                  <a:srgbClr val="FF0000"/>
                </a:solidFill>
                <a:latin typeface="+mn-ea"/>
                <a:cs typeface="Times New Roman" pitchFamily="18" charset="0"/>
              </a:rPr>
              <a:t>方法创建派生类对象，即祖父类指针生成孙类对象</a:t>
            </a:r>
            <a:endParaRPr lang="en-US" altLang="zh-CN" sz="1600" b="1" smtClean="0">
              <a:solidFill>
                <a:srgbClr val="FF0000"/>
              </a:solidFill>
              <a:latin typeface="+mn-ea"/>
              <a:cs typeface="Times New Roman" pitchFamily="18" charset="0"/>
            </a:endParaRPr>
          </a:p>
          <a:p>
            <a:pPr lvl="1">
              <a:lnSpc>
                <a:spcPts val="2880"/>
              </a:lnSpc>
              <a:spcBef>
                <a:spcPts val="0"/>
              </a:spcBef>
            </a:pPr>
            <a:r>
              <a:rPr lang="zh-CN" altLang="en-US" sz="1600" b="1" smtClean="0">
                <a:solidFill>
                  <a:srgbClr val="FF0000"/>
                </a:solidFill>
                <a:latin typeface="+mn-ea"/>
                <a:cs typeface="Times New Roman" pitchFamily="18" charset="0"/>
              </a:rPr>
              <a:t>代码在</a:t>
            </a:r>
            <a:r>
              <a:rPr lang="en-US" altLang="zh-CN" sz="1600" b="1" smtClean="0">
                <a:solidFill>
                  <a:srgbClr val="FF0000"/>
                </a:solidFill>
                <a:latin typeface="+mn-ea"/>
                <a:cs typeface="Times New Roman" pitchFamily="18" charset="0"/>
              </a:rPr>
              <a:t>VC6</a:t>
            </a:r>
            <a:r>
              <a:rPr lang="zh-CN" altLang="en-US" sz="1600" b="1" smtClean="0">
                <a:solidFill>
                  <a:srgbClr val="FF0000"/>
                </a:solidFill>
                <a:latin typeface="+mn-ea"/>
                <a:cs typeface="Times New Roman" pitchFamily="18" charset="0"/>
              </a:rPr>
              <a:t>中</a:t>
            </a:r>
            <a:r>
              <a:rPr lang="en-US" altLang="zh-CN" sz="1600" b="1" smtClean="0">
                <a:solidFill>
                  <a:srgbClr val="FF0000"/>
                </a:solidFill>
                <a:latin typeface="+mn-ea"/>
                <a:cs typeface="Times New Roman" pitchFamily="18" charset="0"/>
              </a:rPr>
              <a:t>delete</a:t>
            </a:r>
            <a:r>
              <a:rPr lang="zh-CN" altLang="en-US" sz="1600" b="1" smtClean="0">
                <a:solidFill>
                  <a:srgbClr val="FF0000"/>
                </a:solidFill>
                <a:latin typeface="+mn-ea"/>
                <a:cs typeface="Times New Roman" pitchFamily="18" charset="0"/>
              </a:rPr>
              <a:t>会出错，慎用。</a:t>
            </a:r>
            <a:endParaRPr lang="en-US" altLang="zh-CN" sz="16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en-US" altLang="zh-CN" sz="16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34</a:t>
            </a:fld>
            <a:endParaRPr lang="zh-CN" altLang="en-US" dirty="0"/>
          </a:p>
        </p:txBody>
      </p:sp>
      <p:pic>
        <p:nvPicPr>
          <p:cNvPr id="6146" name="Picture 2"/>
          <p:cNvPicPr>
            <a:picLocks noChangeAspect="1" noChangeArrowheads="1"/>
          </p:cNvPicPr>
          <p:nvPr/>
        </p:nvPicPr>
        <p:blipFill>
          <a:blip r:embed="rId2"/>
          <a:srcRect/>
          <a:stretch>
            <a:fillRect/>
          </a:stretch>
        </p:blipFill>
        <p:spPr bwMode="auto">
          <a:xfrm>
            <a:off x="1357290" y="3143248"/>
            <a:ext cx="5929354" cy="25512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642918"/>
            <a:ext cx="8858280" cy="857256"/>
          </a:xfrm>
        </p:spPr>
        <p:txBody>
          <a:bodyPr/>
          <a:lstStyle/>
          <a:p>
            <a:r>
              <a:rPr lang="zh-CN" altLang="en-US" sz="1600" dirty="0" smtClean="0"/>
              <a:t>抽象类</a:t>
            </a:r>
            <a:r>
              <a:rPr lang="en-US" altLang="zh-CN" sz="1600" dirty="0" smtClean="0"/>
              <a:t>Shape</a:t>
            </a:r>
            <a:r>
              <a:rPr lang="zh-CN" altLang="en-US" sz="1600" dirty="0" smtClean="0"/>
              <a:t>类没有</a:t>
            </a:r>
            <a:r>
              <a:rPr lang="zh-CN" altLang="en-US" sz="1600" dirty="0" smtClean="0"/>
              <a:t>数据</a:t>
            </a:r>
            <a:r>
              <a:rPr lang="zh-CN" altLang="en-US" sz="1600" dirty="0" smtClean="0"/>
              <a:t>成员，只有</a:t>
            </a:r>
            <a:r>
              <a:rPr lang="en-US" altLang="zh-CN" sz="1600" dirty="0" smtClean="0"/>
              <a:t>3</a:t>
            </a:r>
            <a:r>
              <a:rPr lang="zh-CN" altLang="en-US" sz="1600" dirty="0" smtClean="0"/>
              <a:t>个成员函数都为虚函数</a:t>
            </a:r>
            <a:r>
              <a:rPr lang="zh-CN" altLang="en-US" sz="1600" dirty="0" smtClean="0"/>
              <a:t>，</a:t>
            </a:r>
            <a:r>
              <a:rPr lang="en-US" altLang="zh-CN" sz="1600" dirty="0" smtClean="0"/>
              <a:t>area</a:t>
            </a:r>
            <a:r>
              <a:rPr lang="zh-CN" altLang="en-US" sz="1600" dirty="0" smtClean="0"/>
              <a:t>和</a:t>
            </a:r>
            <a:r>
              <a:rPr lang="en-US" altLang="zh-CN" sz="1600" dirty="0" err="1" smtClean="0"/>
              <a:t>volumn</a:t>
            </a:r>
            <a:r>
              <a:rPr lang="zh-CN" altLang="en-US" sz="1600" dirty="0" smtClean="0"/>
              <a:t>由</a:t>
            </a:r>
            <a:r>
              <a:rPr lang="zh-CN" altLang="en-US" sz="1600" dirty="0" smtClean="0"/>
              <a:t>派生类根据</a:t>
            </a:r>
            <a:r>
              <a:rPr lang="zh-CN" altLang="en-US" sz="1600" dirty="0" smtClean="0"/>
              <a:t>需要重载，</a:t>
            </a:r>
            <a:r>
              <a:rPr lang="en-US" altLang="zh-CN" sz="1600" dirty="0" err="1" smtClean="0"/>
              <a:t>shapeName</a:t>
            </a:r>
            <a:r>
              <a:rPr lang="zh-CN" altLang="en-US" sz="1600" dirty="0" smtClean="0"/>
              <a:t>为纯虚函数，强制派生</a:t>
            </a:r>
            <a:r>
              <a:rPr lang="zh-CN" altLang="en-US" sz="1600" dirty="0" smtClean="0"/>
              <a:t>类输出自己的形状。</a:t>
            </a:r>
            <a:endParaRPr lang="zh-CN" altLang="en-US" sz="1200" dirty="0" smtClean="0"/>
          </a:p>
          <a:p>
            <a:r>
              <a:rPr lang="zh-CN" altLang="en-US" sz="1600" dirty="0" smtClean="0"/>
              <a:t>继承关系：</a:t>
            </a:r>
            <a:r>
              <a:rPr lang="en-US" altLang="zh-CN" sz="1600" dirty="0" smtClean="0"/>
              <a:t>Shape-&gt;Point-&gt;Circle-&gt;Cylinder</a:t>
            </a:r>
          </a:p>
          <a:p>
            <a:pPr lvl="1"/>
            <a:r>
              <a:rPr lang="zh-CN" altLang="en-US" sz="1400" b="1" dirty="0" smtClean="0">
                <a:solidFill>
                  <a:srgbClr val="FF0000"/>
                </a:solidFill>
              </a:rPr>
              <a:t>编程</a:t>
            </a:r>
            <a:r>
              <a:rPr lang="zh-CN" altLang="en-US" sz="1400" b="1" dirty="0" smtClean="0">
                <a:solidFill>
                  <a:srgbClr val="FF0000"/>
                </a:solidFill>
              </a:rPr>
              <a:t>点</a:t>
            </a:r>
            <a:r>
              <a:rPr lang="zh-CN" altLang="en-US" sz="1400" b="1" dirty="0" smtClean="0">
                <a:solidFill>
                  <a:srgbClr val="FF0000"/>
                </a:solidFill>
              </a:rPr>
              <a:t>：纯虚函数、继承的构造、、抽象类指针的使用</a:t>
            </a:r>
            <a:endParaRPr lang="zh-CN" altLang="en-US" sz="1400" b="1" dirty="0" smtClean="0">
              <a:solidFill>
                <a:srgbClr val="FF0000"/>
              </a:solidFill>
            </a:endParaRPr>
          </a:p>
          <a:p>
            <a:endParaRPr lang="zh-CN" altLang="en-US" sz="1600" dirty="0" smtClean="0"/>
          </a:p>
        </p:txBody>
      </p:sp>
      <p:sp>
        <p:nvSpPr>
          <p:cNvPr id="3" name="标题 2"/>
          <p:cNvSpPr>
            <a:spLocks noGrp="1"/>
          </p:cNvSpPr>
          <p:nvPr>
            <p:ph type="title"/>
          </p:nvPr>
        </p:nvSpPr>
        <p:spPr>
          <a:xfrm>
            <a:off x="0" y="-24"/>
            <a:ext cx="8229600" cy="714380"/>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4</a:t>
            </a:fld>
            <a:endParaRPr lang="zh-CN" altLang="en-US" dirty="0"/>
          </a:p>
        </p:txBody>
      </p:sp>
      <p:pic>
        <p:nvPicPr>
          <p:cNvPr id="1029" name="Picture 5"/>
          <p:cNvPicPr>
            <a:picLocks noChangeAspect="1" noChangeArrowheads="1"/>
          </p:cNvPicPr>
          <p:nvPr/>
        </p:nvPicPr>
        <p:blipFill>
          <a:blip r:embed="rId2"/>
          <a:srcRect/>
          <a:stretch>
            <a:fillRect/>
          </a:stretch>
        </p:blipFill>
        <p:spPr bwMode="auto">
          <a:xfrm>
            <a:off x="0" y="1714488"/>
            <a:ext cx="4596937" cy="3000396"/>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4090989" y="2773559"/>
            <a:ext cx="5053011" cy="40844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642918"/>
            <a:ext cx="8858280" cy="857256"/>
          </a:xfrm>
        </p:spPr>
        <p:txBody>
          <a:bodyPr/>
          <a:lstStyle/>
          <a:p>
            <a:r>
              <a:rPr lang="zh-CN" altLang="en-US" sz="1600" dirty="0" smtClean="0"/>
              <a:t>抽象类</a:t>
            </a:r>
            <a:r>
              <a:rPr lang="en-US" altLang="zh-CN" sz="1600" dirty="0" smtClean="0"/>
              <a:t>Shape</a:t>
            </a:r>
            <a:r>
              <a:rPr lang="zh-CN" altLang="en-US" sz="1600" dirty="0" smtClean="0"/>
              <a:t>类没有</a:t>
            </a:r>
            <a:r>
              <a:rPr lang="zh-CN" altLang="en-US" sz="1600" dirty="0" smtClean="0"/>
              <a:t>数据</a:t>
            </a:r>
            <a:r>
              <a:rPr lang="zh-CN" altLang="en-US" sz="1600" dirty="0" smtClean="0"/>
              <a:t>成员，只有</a:t>
            </a:r>
            <a:r>
              <a:rPr lang="en-US" altLang="zh-CN" sz="1600" dirty="0" smtClean="0"/>
              <a:t>3</a:t>
            </a:r>
            <a:r>
              <a:rPr lang="zh-CN" altLang="en-US" sz="1600" dirty="0" smtClean="0"/>
              <a:t>个成员函数都为虚函数</a:t>
            </a:r>
            <a:r>
              <a:rPr lang="zh-CN" altLang="en-US" sz="1600" dirty="0" smtClean="0"/>
              <a:t>，</a:t>
            </a:r>
            <a:r>
              <a:rPr lang="en-US" altLang="zh-CN" sz="1600" dirty="0" smtClean="0"/>
              <a:t>area</a:t>
            </a:r>
            <a:r>
              <a:rPr lang="zh-CN" altLang="en-US" sz="1600" dirty="0" smtClean="0"/>
              <a:t>和</a:t>
            </a:r>
            <a:r>
              <a:rPr lang="en-US" altLang="zh-CN" sz="1600" dirty="0" err="1" smtClean="0"/>
              <a:t>volumn</a:t>
            </a:r>
            <a:r>
              <a:rPr lang="zh-CN" altLang="en-US" sz="1600" dirty="0" smtClean="0"/>
              <a:t>由</a:t>
            </a:r>
            <a:r>
              <a:rPr lang="zh-CN" altLang="en-US" sz="1600" dirty="0" smtClean="0"/>
              <a:t>派生类根据</a:t>
            </a:r>
            <a:r>
              <a:rPr lang="zh-CN" altLang="en-US" sz="1600" dirty="0" smtClean="0"/>
              <a:t>需要重载，</a:t>
            </a:r>
            <a:r>
              <a:rPr lang="en-US" altLang="zh-CN" sz="1600" dirty="0" err="1" smtClean="0"/>
              <a:t>shapeName</a:t>
            </a:r>
            <a:r>
              <a:rPr lang="zh-CN" altLang="en-US" sz="1600" dirty="0" smtClean="0"/>
              <a:t>为纯虚函数，强制派生</a:t>
            </a:r>
            <a:r>
              <a:rPr lang="zh-CN" altLang="en-US" sz="1600" dirty="0" smtClean="0"/>
              <a:t>类输出自己的形状。</a:t>
            </a:r>
            <a:endParaRPr lang="zh-CN" altLang="en-US" sz="1200" dirty="0" smtClean="0"/>
          </a:p>
          <a:p>
            <a:r>
              <a:rPr lang="zh-CN" altLang="en-US" sz="1600" dirty="0" smtClean="0"/>
              <a:t>继承关系：</a:t>
            </a:r>
            <a:r>
              <a:rPr lang="en-US" altLang="zh-CN" sz="1600" dirty="0" smtClean="0"/>
              <a:t>Shape-&gt;Point-&gt;Circle-&gt;Cylinder</a:t>
            </a:r>
          </a:p>
          <a:p>
            <a:pPr lvl="1"/>
            <a:r>
              <a:rPr lang="zh-CN" altLang="en-US" sz="1400" b="1" dirty="0" smtClean="0">
                <a:solidFill>
                  <a:srgbClr val="FF0000"/>
                </a:solidFill>
              </a:rPr>
              <a:t>编程</a:t>
            </a:r>
            <a:r>
              <a:rPr lang="zh-CN" altLang="en-US" sz="1400" b="1" dirty="0" smtClean="0">
                <a:solidFill>
                  <a:srgbClr val="FF0000"/>
                </a:solidFill>
              </a:rPr>
              <a:t>点</a:t>
            </a:r>
            <a:r>
              <a:rPr lang="zh-CN" altLang="en-US" sz="1400" b="1" dirty="0" smtClean="0">
                <a:solidFill>
                  <a:srgbClr val="FF0000"/>
                </a:solidFill>
              </a:rPr>
              <a:t>：纯虚函数、继承的构造、、抽象类指针的使用</a:t>
            </a:r>
            <a:endParaRPr lang="zh-CN" altLang="en-US" sz="1400" b="1" dirty="0" smtClean="0">
              <a:solidFill>
                <a:srgbClr val="FF0000"/>
              </a:solidFill>
            </a:endParaRPr>
          </a:p>
          <a:p>
            <a:endParaRPr lang="zh-CN" altLang="en-US" sz="1600" dirty="0" smtClean="0"/>
          </a:p>
        </p:txBody>
      </p:sp>
      <p:sp>
        <p:nvSpPr>
          <p:cNvPr id="3" name="标题 2"/>
          <p:cNvSpPr>
            <a:spLocks noGrp="1"/>
          </p:cNvSpPr>
          <p:nvPr>
            <p:ph type="title"/>
          </p:nvPr>
        </p:nvSpPr>
        <p:spPr>
          <a:xfrm>
            <a:off x="0" y="-24"/>
            <a:ext cx="8229600" cy="714380"/>
          </a:xfrm>
        </p:spPr>
        <p:txBody>
          <a:bodyPr>
            <a:normAutofit/>
          </a:bodyPr>
          <a:lstStyle/>
          <a:p>
            <a:r>
              <a:rPr lang="zh-CN" altLang="en-US" dirty="0" smtClean="0">
                <a:solidFill>
                  <a:srgbClr val="FF0000"/>
                </a:solidFill>
              </a:rPr>
              <a:t>程序讲解</a:t>
            </a:r>
            <a:endParaRPr lang="zh-CN" altLang="en-US" sz="4000" dirty="0">
              <a:solidFill>
                <a:srgbClr val="FF0000"/>
              </a:solidFill>
            </a:endParaRPr>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5</a:t>
            </a:fld>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428860" y="1857364"/>
            <a:ext cx="3752850"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285860"/>
            <a:ext cx="7772400" cy="1829761"/>
          </a:xfrm>
        </p:spPr>
        <p:txBody>
          <a:bodyPr/>
          <a:lstStyle/>
          <a:p>
            <a:pPr fontAlgn="auto">
              <a:spcAft>
                <a:spcPts val="0"/>
              </a:spcAft>
              <a:defRPr/>
            </a:pPr>
            <a:r>
              <a:rPr lang="zh-CN" altLang="en-US" dirty="0" smtClean="0"/>
              <a:t>面向对象程序设计</a:t>
            </a:r>
            <a:endParaRPr lang="zh-CN" altLang="en-US" dirty="0"/>
          </a:p>
        </p:txBody>
      </p:sp>
      <p:sp>
        <p:nvSpPr>
          <p:cNvPr id="9219" name="副标题 2"/>
          <p:cNvSpPr>
            <a:spLocks noGrp="1"/>
          </p:cNvSpPr>
          <p:nvPr>
            <p:ph type="subTitle" idx="1"/>
          </p:nvPr>
        </p:nvSpPr>
        <p:spPr>
          <a:xfrm>
            <a:off x="714348" y="3143248"/>
            <a:ext cx="7772400" cy="1200150"/>
          </a:xfrm>
        </p:spPr>
        <p:txBody>
          <a:bodyPr/>
          <a:lstStyle/>
          <a:p>
            <a:pPr marR="0" algn="ctr"/>
            <a:r>
              <a:rPr lang="zh-CN" altLang="en-US" sz="3200" b="1" dirty="0" smtClean="0">
                <a:solidFill>
                  <a:srgbClr val="FF0000"/>
                </a:solidFill>
              </a:rPr>
              <a:t>第十七章 多重继承</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1357298"/>
            <a:ext cx="8229600" cy="4525962"/>
          </a:xfrm>
        </p:spPr>
        <p:txBody>
          <a:bodyPr/>
          <a:lstStyle/>
          <a:p>
            <a:pPr marL="566737" indent="-457200">
              <a:buClr>
                <a:srgbClr val="FF0000"/>
              </a:buClr>
              <a:buSzPct val="100000"/>
              <a:buFont typeface="+mj-lt"/>
              <a:buAutoNum type="arabicPeriod"/>
            </a:pPr>
            <a:r>
              <a:rPr lang="zh-CN" altLang="en-US" dirty="0" smtClean="0"/>
              <a:t>多重继承</a:t>
            </a:r>
            <a:endParaRPr lang="en-US" altLang="zh-CN" dirty="0" smtClean="0"/>
          </a:p>
          <a:p>
            <a:pPr marL="566737" indent="-457200">
              <a:buClr>
                <a:srgbClr val="FF0000"/>
              </a:buClr>
              <a:buSzPct val="100000"/>
              <a:buFont typeface="+mj-lt"/>
              <a:buAutoNum type="arabicPeriod"/>
            </a:pPr>
            <a:r>
              <a:rPr lang="zh-CN" altLang="en-US" dirty="0" smtClean="0"/>
              <a:t>虚拟继承</a:t>
            </a:r>
            <a:endParaRPr lang="en-US" altLang="zh-CN" dirty="0" smtClean="0"/>
          </a:p>
          <a:p>
            <a:pPr marL="566737" indent="-457200">
              <a:buClr>
                <a:srgbClr val="FF0000"/>
              </a:buClr>
              <a:buSzPct val="100000"/>
              <a:buFont typeface="+mj-lt"/>
              <a:buAutoNum type="arabicPeriod"/>
            </a:pPr>
            <a:endParaRPr lang="en-US" altLang="zh-CN" dirty="0" smtClean="0"/>
          </a:p>
          <a:p>
            <a:endParaRPr lang="zh-CN" altLang="en-US" dirty="0" smtClean="0"/>
          </a:p>
        </p:txBody>
      </p:sp>
      <p:sp>
        <p:nvSpPr>
          <p:cNvPr id="2" name="标题 1"/>
          <p:cNvSpPr>
            <a:spLocks noGrp="1"/>
          </p:cNvSpPr>
          <p:nvPr>
            <p:ph type="title"/>
          </p:nvPr>
        </p:nvSpPr>
        <p:spPr/>
        <p:txBody>
          <a:bodyPr/>
          <a:lstStyle/>
          <a:p>
            <a:pPr fontAlgn="auto">
              <a:spcAft>
                <a:spcPts val="0"/>
              </a:spcAft>
              <a:defRPr/>
            </a:pPr>
            <a:r>
              <a:rPr lang="zh-CN" altLang="en-US" dirty="0" smtClean="0"/>
              <a:t>本章主要内容</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3786214"/>
          </a:xfrm>
        </p:spPr>
        <p:txBody>
          <a:bodyPr/>
          <a:lstStyle/>
          <a:p>
            <a:pPr>
              <a:lnSpc>
                <a:spcPts val="2880"/>
              </a:lnSpc>
              <a:spcBef>
                <a:spcPts val="0"/>
              </a:spcBef>
            </a:pPr>
            <a:r>
              <a:rPr lang="zh-CN" altLang="en-US" sz="2000" dirty="0" smtClean="0">
                <a:latin typeface="+mn-ea"/>
                <a:cs typeface="Times New Roman" pitchFamily="18" charset="0"/>
              </a:rPr>
              <a:t>如果在定义一个派生类时，该派生类继承了</a:t>
            </a:r>
            <a:r>
              <a:rPr lang="en-US" altLang="zh-CN" sz="2000" dirty="0" smtClean="0">
                <a:latin typeface="+mn-ea"/>
                <a:cs typeface="Times New Roman" pitchFamily="18" charset="0"/>
              </a:rPr>
              <a:t>2</a:t>
            </a:r>
            <a:r>
              <a:rPr lang="zh-CN" altLang="en-US" sz="2000" dirty="0" smtClean="0">
                <a:latin typeface="+mn-ea"/>
                <a:cs typeface="Times New Roman" pitchFamily="18" charset="0"/>
              </a:rPr>
              <a:t>个或</a:t>
            </a:r>
            <a:r>
              <a:rPr lang="en-US" altLang="zh-CN" sz="2000" dirty="0" smtClean="0">
                <a:latin typeface="+mn-ea"/>
                <a:cs typeface="Times New Roman" pitchFamily="18" charset="0"/>
              </a:rPr>
              <a:t>2</a:t>
            </a:r>
            <a:r>
              <a:rPr lang="zh-CN" altLang="en-US" sz="2000" dirty="0" smtClean="0">
                <a:latin typeface="+mn-ea"/>
                <a:cs typeface="Times New Roman" pitchFamily="18" charset="0"/>
              </a:rPr>
              <a:t>个以上基类的特征，那么这种继承关系就称为多重继承。</a:t>
            </a:r>
            <a:endParaRPr lang="en-US" altLang="zh-CN" sz="2000" dirty="0" smtClean="0">
              <a:latin typeface="+mn-ea"/>
              <a:cs typeface="Times New Roman" pitchFamily="18" charset="0"/>
            </a:endParaRPr>
          </a:p>
          <a:p>
            <a:pPr>
              <a:lnSpc>
                <a:spcPts val="2880"/>
              </a:lnSpc>
              <a:spcBef>
                <a:spcPts val="0"/>
              </a:spcBef>
            </a:pPr>
            <a:endParaRPr lang="en-US" altLang="zh-CN" sz="2000" dirty="0" smtClean="0">
              <a:latin typeface="+mn-ea"/>
              <a:cs typeface="Times New Roman" pitchFamily="18" charset="0"/>
            </a:endParaRPr>
          </a:p>
          <a:p>
            <a:pPr lvl="1">
              <a:lnSpc>
                <a:spcPts val="2880"/>
              </a:lnSpc>
              <a:spcBef>
                <a:spcPts val="0"/>
              </a:spcBef>
            </a:pPr>
            <a:endParaRPr lang="zh-CN" altLang="en-US" sz="2000" dirty="0" smtClean="0"/>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1.</a:t>
            </a:r>
            <a:r>
              <a:rPr lang="zh-CN" altLang="en-US" sz="3600" dirty="0" smtClean="0"/>
              <a:t>多重继承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8</a:t>
            </a:fld>
            <a:endParaRPr lang="zh-CN" altLang="en-US" dirty="0"/>
          </a:p>
        </p:txBody>
      </p:sp>
      <p:pic>
        <p:nvPicPr>
          <p:cNvPr id="6" name="Picture 4" descr="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5786" y="2714620"/>
            <a:ext cx="7572428" cy="2216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596" y="1142984"/>
            <a:ext cx="8429684" cy="571504"/>
          </a:xfrm>
        </p:spPr>
        <p:txBody>
          <a:bodyPr/>
          <a:lstStyle/>
          <a:p>
            <a:pPr>
              <a:lnSpc>
                <a:spcPts val="2880"/>
              </a:lnSpc>
              <a:spcBef>
                <a:spcPts val="0"/>
              </a:spcBef>
            </a:pPr>
            <a:r>
              <a:rPr lang="zh-CN" altLang="en-US" sz="2000" dirty="0" smtClean="0">
                <a:latin typeface="+mn-ea"/>
                <a:cs typeface="Times New Roman" pitchFamily="18" charset="0"/>
              </a:rPr>
              <a:t>双继承示例，</a:t>
            </a:r>
            <a:r>
              <a:rPr lang="en-US" altLang="zh-CN" sz="2000" dirty="0" smtClean="0">
                <a:latin typeface="+mn-ea"/>
                <a:cs typeface="Times New Roman" pitchFamily="18" charset="0"/>
              </a:rPr>
              <a:t>P381-382</a:t>
            </a:r>
            <a:endParaRPr lang="zh-CN" altLang="en-US" sz="2000" dirty="0" smtClean="0">
              <a:latin typeface="+mn-ea"/>
              <a:cs typeface="Times New Roman" pitchFamily="18" charset="0"/>
            </a:endParaRPr>
          </a:p>
        </p:txBody>
      </p:sp>
      <p:sp>
        <p:nvSpPr>
          <p:cNvPr id="3" name="标题 2"/>
          <p:cNvSpPr>
            <a:spLocks noGrp="1"/>
          </p:cNvSpPr>
          <p:nvPr>
            <p:ph type="title"/>
          </p:nvPr>
        </p:nvSpPr>
        <p:spPr>
          <a:xfrm>
            <a:off x="457200" y="274638"/>
            <a:ext cx="8229600" cy="868346"/>
          </a:xfrm>
        </p:spPr>
        <p:txBody>
          <a:bodyPr>
            <a:normAutofit/>
          </a:bodyPr>
          <a:lstStyle/>
          <a:p>
            <a:r>
              <a:rPr lang="en-US" altLang="zh-CN" sz="3600" dirty="0" smtClean="0"/>
              <a:t>2.</a:t>
            </a:r>
            <a:r>
              <a:rPr lang="zh-CN" altLang="en-US" sz="3600" dirty="0" smtClean="0"/>
              <a:t>虚拟继承</a:t>
            </a:r>
            <a:endParaRPr lang="zh-CN" altLang="en-US" sz="3600" dirty="0"/>
          </a:p>
        </p:txBody>
      </p:sp>
      <p:sp>
        <p:nvSpPr>
          <p:cNvPr id="5" name="页脚占位符 4"/>
          <p:cNvSpPr>
            <a:spLocks noGrp="1"/>
          </p:cNvSpPr>
          <p:nvPr>
            <p:ph type="ftr" sz="quarter" idx="11"/>
          </p:nvPr>
        </p:nvSpPr>
        <p:spPr/>
        <p:txBody>
          <a:bodyPr/>
          <a:lstStyle/>
          <a:p>
            <a:pPr>
              <a:defRPr/>
            </a:pPr>
            <a:fld id="{AD7BC6A2-D5BD-40D0-957C-A2CF55A98CE9}" type="slidenum">
              <a:rPr lang="zh-CN" altLang="en-US" smtClean="0"/>
              <a:pPr>
                <a:defRPr/>
              </a:pPr>
              <a:t>9</a:t>
            </a:fld>
            <a:endParaRPr lang="zh-CN" altLang="en-US" dirty="0"/>
          </a:p>
        </p:txBody>
      </p:sp>
      <p:sp>
        <p:nvSpPr>
          <p:cNvPr id="6" name="矩形 5"/>
          <p:cNvSpPr/>
          <p:nvPr/>
        </p:nvSpPr>
        <p:spPr>
          <a:xfrm>
            <a:off x="428596" y="1500174"/>
            <a:ext cx="4572000" cy="4031873"/>
          </a:xfrm>
          <a:prstGeom prst="rect">
            <a:avLst/>
          </a:prstGeom>
        </p:spPr>
        <p:txBody>
          <a:bodyPr>
            <a:spAutoFit/>
          </a:bodyPr>
          <a:lstStyle/>
          <a:p>
            <a:r>
              <a:rPr lang="en-US" altLang="zh-CN" sz="1600" dirty="0" smtClean="0"/>
              <a:t>class Bed{</a:t>
            </a:r>
          </a:p>
          <a:p>
            <a:r>
              <a:rPr lang="en-US" altLang="zh-CN" sz="1600" dirty="0" smtClean="0"/>
              <a:t>public:</a:t>
            </a:r>
          </a:p>
          <a:p>
            <a:r>
              <a:rPr lang="en-US" altLang="zh-CN" sz="1600" dirty="0" smtClean="0"/>
              <a:t>  Bed() :weight(0){}</a:t>
            </a:r>
          </a:p>
          <a:p>
            <a:r>
              <a:rPr lang="en-US" altLang="zh-CN" sz="1600" dirty="0" smtClean="0"/>
              <a:t>  void Sleep()</a:t>
            </a:r>
          </a:p>
          <a:p>
            <a:r>
              <a:rPr lang="en-US" altLang="zh-CN" sz="1600" dirty="0" smtClean="0"/>
              <a:t>  { </a:t>
            </a:r>
            <a:r>
              <a:rPr lang="en-US" altLang="zh-CN" sz="1600" dirty="0" err="1" smtClean="0"/>
              <a:t>cout</a:t>
            </a:r>
            <a:r>
              <a:rPr lang="en-US" altLang="zh-CN" sz="1600" dirty="0" smtClean="0"/>
              <a:t> &lt;&lt;"Sleeping...\n"; }</a:t>
            </a:r>
          </a:p>
          <a:p>
            <a:r>
              <a:rPr lang="en-US" altLang="zh-CN" sz="1600" dirty="0" smtClean="0"/>
              <a:t>protected:</a:t>
            </a:r>
          </a:p>
          <a:p>
            <a:r>
              <a:rPr lang="en-US" altLang="zh-CN" sz="1600" dirty="0" smtClean="0"/>
              <a:t>  int weight;</a:t>
            </a:r>
          </a:p>
          <a:p>
            <a:r>
              <a:rPr lang="en-US" altLang="zh-CN" sz="1600" dirty="0" smtClean="0"/>
              <a:t>};</a:t>
            </a:r>
          </a:p>
          <a:p>
            <a:endParaRPr lang="en-US" altLang="zh-CN" sz="1600" dirty="0" smtClean="0"/>
          </a:p>
          <a:p>
            <a:r>
              <a:rPr lang="en-US" altLang="zh-CN" sz="1600" dirty="0" smtClean="0"/>
              <a:t>class Sofa{</a:t>
            </a:r>
          </a:p>
          <a:p>
            <a:r>
              <a:rPr lang="en-US" altLang="zh-CN" sz="1600" dirty="0" smtClean="0"/>
              <a:t>public:</a:t>
            </a:r>
          </a:p>
          <a:p>
            <a:r>
              <a:rPr lang="en-US" altLang="zh-CN" sz="1600" dirty="0" smtClean="0"/>
              <a:t>  Sofa() :weight(0){}</a:t>
            </a:r>
          </a:p>
          <a:p>
            <a:r>
              <a:rPr lang="en-US" altLang="zh-CN" sz="1600" dirty="0" smtClean="0"/>
              <a:t>  void </a:t>
            </a:r>
            <a:r>
              <a:rPr lang="en-US" altLang="zh-CN" sz="1600" dirty="0" err="1" smtClean="0"/>
              <a:t>WatchTV</a:t>
            </a:r>
            <a:r>
              <a:rPr lang="en-US" altLang="zh-CN" sz="1600" dirty="0" smtClean="0"/>
              <a:t>(){ </a:t>
            </a:r>
            <a:r>
              <a:rPr lang="en-US" altLang="zh-CN" sz="1600" dirty="0" err="1" smtClean="0"/>
              <a:t>cout</a:t>
            </a:r>
            <a:r>
              <a:rPr lang="en-US" altLang="zh-CN" sz="1600" dirty="0" smtClean="0"/>
              <a:t> &lt;&lt;"Watching TV.\n"; }</a:t>
            </a:r>
          </a:p>
          <a:p>
            <a:r>
              <a:rPr lang="en-US" altLang="zh-CN" sz="1600" dirty="0" smtClean="0"/>
              <a:t>protected:</a:t>
            </a:r>
          </a:p>
          <a:p>
            <a:r>
              <a:rPr lang="en-US" altLang="zh-CN" sz="1600" dirty="0" smtClean="0"/>
              <a:t>  int weight;</a:t>
            </a:r>
          </a:p>
          <a:p>
            <a:r>
              <a:rPr lang="en-US" altLang="zh-CN" sz="1600" dirty="0" smtClean="0"/>
              <a:t>};</a:t>
            </a:r>
            <a:endParaRPr lang="en-US" altLang="zh-CN" sz="1600" dirty="0"/>
          </a:p>
        </p:txBody>
      </p:sp>
      <p:sp>
        <p:nvSpPr>
          <p:cNvPr id="7" name="矩形 6"/>
          <p:cNvSpPr/>
          <p:nvPr/>
        </p:nvSpPr>
        <p:spPr>
          <a:xfrm>
            <a:off x="4286248" y="500042"/>
            <a:ext cx="4572000" cy="1600438"/>
          </a:xfrm>
          <a:prstGeom prst="rect">
            <a:avLst/>
          </a:prstGeom>
        </p:spPr>
        <p:txBody>
          <a:bodyPr>
            <a:spAutoFit/>
          </a:bodyPr>
          <a:lstStyle/>
          <a:p>
            <a:r>
              <a:rPr lang="en-US" altLang="zh-CN" sz="1600" dirty="0" smtClean="0"/>
              <a:t>class </a:t>
            </a:r>
            <a:r>
              <a:rPr lang="en-US" altLang="zh-CN" sz="1600" dirty="0" err="1" smtClean="0"/>
              <a:t>SleeperSofa</a:t>
            </a:r>
            <a:r>
              <a:rPr lang="en-US" altLang="zh-CN" sz="1600" dirty="0" smtClean="0"/>
              <a:t> :public Bed, public Sofa{</a:t>
            </a:r>
          </a:p>
          <a:p>
            <a:r>
              <a:rPr lang="en-US" altLang="zh-CN" sz="1600" dirty="0" smtClean="0"/>
              <a:t>public:</a:t>
            </a:r>
          </a:p>
          <a:p>
            <a:r>
              <a:rPr lang="en-US" altLang="zh-CN" sz="1600" dirty="0" smtClean="0"/>
              <a:t>  </a:t>
            </a:r>
            <a:r>
              <a:rPr lang="en-US" altLang="zh-CN" sz="1600" dirty="0" err="1" smtClean="0"/>
              <a:t>SleeperSofa</a:t>
            </a:r>
            <a:r>
              <a:rPr lang="en-US" altLang="zh-CN" sz="1600" dirty="0" smtClean="0"/>
              <a:t>(){}</a:t>
            </a:r>
          </a:p>
          <a:p>
            <a:r>
              <a:rPr lang="en-US" altLang="zh-CN" sz="1600" dirty="0" smtClean="0"/>
              <a:t>  void </a:t>
            </a:r>
            <a:r>
              <a:rPr lang="en-US" altLang="zh-CN" sz="1600" dirty="0" err="1" smtClean="0"/>
              <a:t>FoldOut</a:t>
            </a:r>
            <a:r>
              <a:rPr lang="en-US" altLang="zh-CN" sz="1600" dirty="0" smtClean="0"/>
              <a:t>()</a:t>
            </a:r>
          </a:p>
          <a:p>
            <a:r>
              <a:rPr lang="en-US" altLang="zh-CN" sz="1600" dirty="0" smtClean="0"/>
              <a:t>   { </a:t>
            </a:r>
            <a:r>
              <a:rPr lang="en-US" altLang="zh-CN" sz="1600" dirty="0" err="1" smtClean="0"/>
              <a:t>cout</a:t>
            </a:r>
            <a:r>
              <a:rPr lang="en-US" altLang="zh-CN" sz="1600" dirty="0" smtClean="0"/>
              <a:t> &lt;&lt;"Fold out the sofa.\n"; }</a:t>
            </a:r>
          </a:p>
          <a:p>
            <a:r>
              <a:rPr lang="en-US" altLang="zh-CN" sz="1600" dirty="0" smtClean="0"/>
              <a:t>};</a:t>
            </a:r>
            <a:endParaRPr lang="en-US" altLang="zh-CN" sz="1600" dirty="0"/>
          </a:p>
        </p:txBody>
      </p:sp>
      <p:sp>
        <p:nvSpPr>
          <p:cNvPr id="8" name="矩形 7"/>
          <p:cNvSpPr/>
          <p:nvPr/>
        </p:nvSpPr>
        <p:spPr>
          <a:xfrm>
            <a:off x="5214942" y="2143116"/>
            <a:ext cx="3214710" cy="1815882"/>
          </a:xfrm>
          <a:prstGeom prst="rect">
            <a:avLst/>
          </a:prstGeom>
        </p:spPr>
        <p:txBody>
          <a:bodyPr wrap="square">
            <a:spAutoFit/>
          </a:bodyPr>
          <a:lstStyle/>
          <a:p>
            <a:r>
              <a:rPr lang="en-US" altLang="zh-CN" sz="1600" dirty="0" smtClean="0"/>
              <a:t>void main()</a:t>
            </a:r>
          </a:p>
          <a:p>
            <a:r>
              <a:rPr lang="en-US" altLang="zh-CN" sz="1600" dirty="0" smtClean="0"/>
              <a:t>{</a:t>
            </a:r>
          </a:p>
          <a:p>
            <a:r>
              <a:rPr lang="en-US" altLang="zh-CN" sz="1600" dirty="0" smtClean="0"/>
              <a:t>  </a:t>
            </a:r>
            <a:r>
              <a:rPr lang="en-US" altLang="zh-CN" sz="1600" dirty="0" err="1" smtClean="0"/>
              <a:t>SleeperSofa</a:t>
            </a:r>
            <a:r>
              <a:rPr lang="en-US" altLang="zh-CN" sz="1600" dirty="0" smtClean="0"/>
              <a:t> </a:t>
            </a:r>
            <a:r>
              <a:rPr lang="en-US" altLang="zh-CN" sz="1600" dirty="0" err="1" smtClean="0"/>
              <a:t>ss</a:t>
            </a:r>
            <a:r>
              <a:rPr lang="en-US" altLang="zh-CN" sz="1600" dirty="0" smtClean="0"/>
              <a:t>;</a:t>
            </a:r>
          </a:p>
          <a:p>
            <a:r>
              <a:rPr lang="en-US" altLang="zh-CN" sz="1600" dirty="0" smtClean="0"/>
              <a:t>  </a:t>
            </a:r>
            <a:r>
              <a:rPr lang="en-US" altLang="zh-CN" sz="1600" dirty="0" err="1" smtClean="0"/>
              <a:t>ss.WatchTV</a:t>
            </a:r>
            <a:r>
              <a:rPr lang="en-US" altLang="zh-CN" sz="1600" dirty="0" smtClean="0"/>
              <a:t>();</a:t>
            </a:r>
          </a:p>
          <a:p>
            <a:r>
              <a:rPr lang="en-US" altLang="zh-CN" sz="1600" dirty="0" smtClean="0"/>
              <a:t>  </a:t>
            </a:r>
            <a:r>
              <a:rPr lang="en-US" altLang="zh-CN" sz="1600" dirty="0" err="1" smtClean="0"/>
              <a:t>ss.FoldOut</a:t>
            </a:r>
            <a:r>
              <a:rPr lang="en-US" altLang="zh-CN" sz="1600" dirty="0" smtClean="0"/>
              <a:t>();</a:t>
            </a:r>
          </a:p>
          <a:p>
            <a:r>
              <a:rPr lang="en-US" altLang="zh-CN" sz="1600" dirty="0" smtClean="0"/>
              <a:t>  </a:t>
            </a:r>
            <a:r>
              <a:rPr lang="en-US" altLang="zh-CN" sz="1600" dirty="0" err="1" smtClean="0"/>
              <a:t>ss.Sleep</a:t>
            </a:r>
            <a:r>
              <a:rPr lang="en-US" altLang="zh-CN" sz="1600" dirty="0" smtClean="0"/>
              <a:t>();</a:t>
            </a:r>
          </a:p>
          <a:p>
            <a:r>
              <a:rPr lang="en-US" altLang="zh-CN" sz="1600" dirty="0" smtClean="0"/>
              <a:t>}</a:t>
            </a:r>
            <a:endParaRPr lang="zh-CN" altLang="en-US"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4377</TotalTime>
  <Words>2620</Words>
  <Application>Microsoft Office PowerPoint</Application>
  <PresentationFormat>全屏显示(4:3)</PresentationFormat>
  <Paragraphs>478</Paragraphs>
  <Slides>34</Slides>
  <Notes>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聚合</vt:lpstr>
      <vt:lpstr>上节复习</vt:lpstr>
      <vt:lpstr>编程知识点</vt:lpstr>
      <vt:lpstr>程序讲解</vt:lpstr>
      <vt:lpstr>程序讲解</vt:lpstr>
      <vt:lpstr>程序讲解</vt:lpstr>
      <vt:lpstr>面向对象程序设计</vt:lpstr>
      <vt:lpstr>本章主要内容</vt:lpstr>
      <vt:lpstr>1.多重继承</vt:lpstr>
      <vt:lpstr>2.虚拟继承</vt:lpstr>
      <vt:lpstr>1.多重继承</vt:lpstr>
      <vt:lpstr>1.多重继承</vt:lpstr>
      <vt:lpstr>1.多重继承</vt:lpstr>
      <vt:lpstr>1.多重继承</vt:lpstr>
      <vt:lpstr>1.多重继承</vt:lpstr>
      <vt:lpstr>1.多重继承</vt:lpstr>
      <vt:lpstr>1.多重继承</vt:lpstr>
      <vt:lpstr>1.多重继承</vt:lpstr>
      <vt:lpstr>1.多重继承</vt:lpstr>
      <vt:lpstr>2.虚拟继承</vt:lpstr>
      <vt:lpstr>2.虚拟继承</vt:lpstr>
      <vt:lpstr>2.虚拟继承</vt:lpstr>
      <vt:lpstr>2.虚拟继承</vt:lpstr>
      <vt:lpstr>2.虚拟继承</vt:lpstr>
      <vt:lpstr>2.虚拟继承</vt:lpstr>
      <vt:lpstr>2.虚拟继承</vt:lpstr>
      <vt:lpstr>2.虚拟继承</vt:lpstr>
      <vt:lpstr>2.虚拟继承</vt:lpstr>
      <vt:lpstr>2.虚拟继承</vt:lpstr>
      <vt:lpstr>2.虚拟继承</vt:lpstr>
      <vt:lpstr>2.虚拟继承</vt:lpstr>
      <vt:lpstr>2.虚拟继承</vt:lpstr>
      <vt:lpstr>2.虚拟继承</vt:lpstr>
      <vt:lpstr>2.虚拟继承</vt:lpstr>
      <vt:lpstr>2.虚拟继承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dc:title>
  <dc:creator>BJC</dc:creator>
  <cp:lastModifiedBy>szubj</cp:lastModifiedBy>
  <cp:revision>603</cp:revision>
  <dcterms:created xsi:type="dcterms:W3CDTF">2015-01-19T08:02:15Z</dcterms:created>
  <dcterms:modified xsi:type="dcterms:W3CDTF">2018-05-20T13:34:13Z</dcterms:modified>
</cp:coreProperties>
</file>