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32"/>
  </p:notesMasterIdLst>
  <p:handoutMasterIdLst>
    <p:handoutMasterId r:id="rId33"/>
  </p:handoutMasterIdLst>
  <p:sldIdLst>
    <p:sldId id="917" r:id="rId2"/>
    <p:sldId id="919" r:id="rId3"/>
    <p:sldId id="932" r:id="rId4"/>
    <p:sldId id="920" r:id="rId5"/>
    <p:sldId id="934" r:id="rId6"/>
    <p:sldId id="921" r:id="rId7"/>
    <p:sldId id="922" r:id="rId8"/>
    <p:sldId id="933" r:id="rId9"/>
    <p:sldId id="916" r:id="rId10"/>
    <p:sldId id="880" r:id="rId11"/>
    <p:sldId id="881" r:id="rId12"/>
    <p:sldId id="883" r:id="rId13"/>
    <p:sldId id="884" r:id="rId14"/>
    <p:sldId id="885" r:id="rId15"/>
    <p:sldId id="914" r:id="rId16"/>
    <p:sldId id="886" r:id="rId17"/>
    <p:sldId id="887" r:id="rId18"/>
    <p:sldId id="888" r:id="rId19"/>
    <p:sldId id="889" r:id="rId20"/>
    <p:sldId id="890" r:id="rId21"/>
    <p:sldId id="891" r:id="rId22"/>
    <p:sldId id="892" r:id="rId23"/>
    <p:sldId id="924" r:id="rId24"/>
    <p:sldId id="893" r:id="rId25"/>
    <p:sldId id="894" r:id="rId26"/>
    <p:sldId id="895" r:id="rId27"/>
    <p:sldId id="931" r:id="rId28"/>
    <p:sldId id="935" r:id="rId29"/>
    <p:sldId id="915" r:id="rId30"/>
    <p:sldId id="925" r:id="rId3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Lucida Sans Unicode" pitchFamily="34" charset="0"/>
        <a:ea typeface="宋体" pitchFamily="2" charset="-122"/>
        <a:cs typeface="+mn-cs"/>
      </a:defRPr>
    </a:lvl1pPr>
    <a:lvl2pPr marL="457200" algn="l" rtl="0" fontAlgn="base">
      <a:spcBef>
        <a:spcPct val="0"/>
      </a:spcBef>
      <a:spcAft>
        <a:spcPct val="0"/>
      </a:spcAft>
      <a:defRPr kern="1200">
        <a:solidFill>
          <a:schemeClr val="tx1"/>
        </a:solidFill>
        <a:latin typeface="Lucida Sans Unicode" pitchFamily="34" charset="0"/>
        <a:ea typeface="宋体" pitchFamily="2" charset="-122"/>
        <a:cs typeface="+mn-cs"/>
      </a:defRPr>
    </a:lvl2pPr>
    <a:lvl3pPr marL="914400" algn="l" rtl="0" fontAlgn="base">
      <a:spcBef>
        <a:spcPct val="0"/>
      </a:spcBef>
      <a:spcAft>
        <a:spcPct val="0"/>
      </a:spcAft>
      <a:defRPr kern="1200">
        <a:solidFill>
          <a:schemeClr val="tx1"/>
        </a:solidFill>
        <a:latin typeface="Lucida Sans Unicode" pitchFamily="34" charset="0"/>
        <a:ea typeface="宋体" pitchFamily="2" charset="-122"/>
        <a:cs typeface="+mn-cs"/>
      </a:defRPr>
    </a:lvl3pPr>
    <a:lvl4pPr marL="1371600" algn="l" rtl="0" fontAlgn="base">
      <a:spcBef>
        <a:spcPct val="0"/>
      </a:spcBef>
      <a:spcAft>
        <a:spcPct val="0"/>
      </a:spcAft>
      <a:defRPr kern="1200">
        <a:solidFill>
          <a:schemeClr val="tx1"/>
        </a:solidFill>
        <a:latin typeface="Lucida Sans Unicode" pitchFamily="34" charset="0"/>
        <a:ea typeface="宋体" pitchFamily="2" charset="-122"/>
        <a:cs typeface="+mn-cs"/>
      </a:defRPr>
    </a:lvl4pPr>
    <a:lvl5pPr marL="1828800" algn="l" rtl="0" fontAlgn="base">
      <a:spcBef>
        <a:spcPct val="0"/>
      </a:spcBef>
      <a:spcAft>
        <a:spcPct val="0"/>
      </a:spcAft>
      <a:defRPr kern="1200">
        <a:solidFill>
          <a:schemeClr val="tx1"/>
        </a:solidFill>
        <a:latin typeface="Lucida Sans Unicode" pitchFamily="34" charset="0"/>
        <a:ea typeface="宋体" pitchFamily="2" charset="-122"/>
        <a:cs typeface="+mn-cs"/>
      </a:defRPr>
    </a:lvl5pPr>
    <a:lvl6pPr marL="2286000" algn="l" defTabSz="914400" rtl="0" eaLnBrk="1" latinLnBrk="0" hangingPunct="1">
      <a:defRPr kern="1200">
        <a:solidFill>
          <a:schemeClr val="tx1"/>
        </a:solidFill>
        <a:latin typeface="Lucida Sans Unicode" pitchFamily="34" charset="0"/>
        <a:ea typeface="宋体" pitchFamily="2" charset="-122"/>
        <a:cs typeface="+mn-cs"/>
      </a:defRPr>
    </a:lvl6pPr>
    <a:lvl7pPr marL="2743200" algn="l" defTabSz="914400" rtl="0" eaLnBrk="1" latinLnBrk="0" hangingPunct="1">
      <a:defRPr kern="1200">
        <a:solidFill>
          <a:schemeClr val="tx1"/>
        </a:solidFill>
        <a:latin typeface="Lucida Sans Unicode" pitchFamily="34" charset="0"/>
        <a:ea typeface="宋体" pitchFamily="2" charset="-122"/>
        <a:cs typeface="+mn-cs"/>
      </a:defRPr>
    </a:lvl7pPr>
    <a:lvl8pPr marL="3200400" algn="l" defTabSz="914400" rtl="0" eaLnBrk="1" latinLnBrk="0" hangingPunct="1">
      <a:defRPr kern="1200">
        <a:solidFill>
          <a:schemeClr val="tx1"/>
        </a:solidFill>
        <a:latin typeface="Lucida Sans Unicode" pitchFamily="34" charset="0"/>
        <a:ea typeface="宋体" pitchFamily="2" charset="-122"/>
        <a:cs typeface="+mn-cs"/>
      </a:defRPr>
    </a:lvl8pPr>
    <a:lvl9pPr marL="3657600" algn="l" defTabSz="914400" rtl="0" eaLnBrk="1" latinLnBrk="0" hangingPunct="1">
      <a:defRPr kern="1200">
        <a:solidFill>
          <a:schemeClr val="tx1"/>
        </a:solidFill>
        <a:latin typeface="Lucida Sans Unicode"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34555" autoAdjust="0"/>
    <p:restoredTop sz="93302" autoAdjust="0"/>
  </p:normalViewPr>
  <p:slideViewPr>
    <p:cSldViewPr>
      <p:cViewPr>
        <p:scale>
          <a:sx n="90" d="100"/>
          <a:sy n="90" d="100"/>
        </p:scale>
        <p:origin x="-1085" y="125"/>
      </p:cViewPr>
      <p:guideLst>
        <p:guide orient="horz" pos="2160"/>
        <p:guide pos="2880"/>
      </p:guideLst>
    </p:cSldViewPr>
  </p:slideViewPr>
  <p:outlineViewPr>
    <p:cViewPr>
      <p:scale>
        <a:sx n="33" d="100"/>
        <a:sy n="33" d="100"/>
      </p:scale>
      <p:origin x="0" y="1657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940B6B-78AE-4017-B7E7-CC67B38BADDC}" type="datetimeFigureOut">
              <a:rPr lang="zh-CN" altLang="en-US" smtClean="0"/>
              <a:pPr/>
              <a:t>2018/5/27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79072E-8C30-4346-B477-D812B115D3C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CF08B-64EE-48BE-B0BA-D219D27F4B30}" type="datetimeFigureOut">
              <a:rPr lang="zh-CN" altLang="en-US" smtClean="0"/>
              <a:pPr/>
              <a:t>2018/5/27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BEB867-7509-4723-9538-9D475DF7F60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4BEB867-7509-4723-9538-9D475DF7F60B}" type="slidenum">
              <a:rPr lang="zh-CN" altLang="en-US" smtClean="0"/>
              <a:pPr/>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7" name="任意多边形 18"/>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smtClean="0">
                <a:solidFill>
                  <a:srgbClr val="FFFFFF"/>
                </a:solidFill>
              </a:defRPr>
            </a:lvl1pPr>
            <a:extLst/>
          </a:lstStyle>
          <a:p>
            <a:pPr>
              <a:defRPr/>
            </a:pPr>
            <a:fld id="{3802FB08-2637-4CF6-AD74-C07441CFA7C0}" type="datetimeFigureOut">
              <a:rPr lang="zh-CN" altLang="en-US"/>
              <a:pPr>
                <a:defRPr/>
              </a:pPr>
              <a:t>2018/5/27</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smtClean="0">
                <a:solidFill>
                  <a:srgbClr val="FFFFFF"/>
                </a:solidFill>
              </a:defRPr>
            </a:lvl1pPr>
            <a:extLst/>
          </a:lstStyle>
          <a:p>
            <a:pPr>
              <a:defRPr/>
            </a:pPr>
            <a:fld id="{370B242F-C22E-4D80-AB00-A977E93DF3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17B28E2B-3710-4EF4-AD09-B19F395B998A}" type="datetimeFigureOut">
              <a:rPr lang="zh-CN" altLang="en-US"/>
              <a:pPr>
                <a:defRPr/>
              </a:pPr>
              <a:t>2018/5/27</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7443D130-6308-4B60-BBB9-EB1083D2925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46C81D58-4F79-4953-AF5F-6691901059F3}" type="datetimeFigureOut">
              <a:rPr lang="zh-CN" altLang="en-US"/>
              <a:pPr>
                <a:defRPr/>
              </a:pPr>
              <a:t>2018/5/27</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E6F1D1BB-5AC8-407A-8769-279EE3441249}"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5" name="页脚占位符 21"/>
          <p:cNvSpPr>
            <a:spLocks noGrp="1"/>
          </p:cNvSpPr>
          <p:nvPr>
            <p:ph type="ftr" sz="quarter" idx="11"/>
          </p:nvPr>
        </p:nvSpPr>
        <p:spPr>
          <a:xfrm>
            <a:off x="6643702" y="6357958"/>
            <a:ext cx="2351087" cy="365125"/>
          </a:xfrm>
        </p:spPr>
        <p:txBody>
          <a:bodyPr/>
          <a:lstStyle>
            <a:lvl1pPr>
              <a:defRPr/>
            </a:lvl1pPr>
          </a:lstStyle>
          <a:p>
            <a:pPr>
              <a:defRPr/>
            </a:pPr>
            <a:fld id="{AD7BC6A2-D5BD-40D0-957C-A2CF55A98CE9}" type="slidenum">
              <a:rPr lang="zh-CN" altLang="en-US" smtClean="0"/>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E74A2116-F5B9-497E-AA07-F410CB2728DA}" type="datetimeFigureOut">
              <a:rPr lang="zh-CN" altLang="en-US"/>
              <a:pPr>
                <a:defRPr/>
              </a:pPr>
              <a:t>2018/5/27</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89225276-B3E6-49CC-9263-AF43A9AFE578}"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C812770D-696A-473C-B529-8B5F2D8ED26E}" type="datetimeFigureOut">
              <a:rPr lang="zh-CN" altLang="en-US"/>
              <a:pPr>
                <a:defRPr/>
              </a:pPr>
              <a:t>2018/5/27</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17590A9B-DCE3-4E93-AD74-84DA078ACD40}"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35312E4B-101C-47E1-95B7-7C58E32A2F05}" type="datetimeFigureOut">
              <a:rPr lang="zh-CN" altLang="en-US"/>
              <a:pPr>
                <a:defRPr/>
              </a:pPr>
              <a:t>2018/5/27</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556A20B3-D9A0-41F8-8A02-F68E9C58FDC4}"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338D4554-7E5F-4CEB-94C4-2EFB8084A2FF}" type="datetimeFigureOut">
              <a:rPr lang="zh-CN" altLang="en-US"/>
              <a:pPr>
                <a:defRPr/>
              </a:pPr>
              <a:t>2018/5/27</a:t>
            </a:fld>
            <a:endParaRPr lang="zh-CN" altLang="en-US"/>
          </a:p>
        </p:txBody>
      </p:sp>
      <p:sp>
        <p:nvSpPr>
          <p:cNvPr id="4" name="页脚占位符 3"/>
          <p:cNvSpPr>
            <a:spLocks noGrp="1"/>
          </p:cNvSpPr>
          <p:nvPr>
            <p:ph type="ftr" sz="quarter" idx="11"/>
          </p:nvPr>
        </p:nvSpPr>
        <p:spPr/>
        <p:txBody>
          <a:bodyPr/>
          <a:lstStyle>
            <a:lvl1pPr>
              <a:defRPr/>
            </a:lvl1pPr>
            <a:extLst/>
          </a:lstStyle>
          <a:p>
            <a:pPr>
              <a:defRPr/>
            </a:pPr>
            <a:endParaRPr lang="zh-CN" altLang="en-US"/>
          </a:p>
        </p:txBody>
      </p:sp>
      <p:sp>
        <p:nvSpPr>
          <p:cNvPr id="5" name="灯片编号占位符 4"/>
          <p:cNvSpPr>
            <a:spLocks noGrp="1"/>
          </p:cNvSpPr>
          <p:nvPr>
            <p:ph type="sldNum" sz="quarter" idx="12"/>
          </p:nvPr>
        </p:nvSpPr>
        <p:spPr/>
        <p:txBody>
          <a:bodyPr/>
          <a:lstStyle>
            <a:lvl1pPr>
              <a:defRPr/>
            </a:lvl1pPr>
            <a:extLst/>
          </a:lstStyle>
          <a:p>
            <a:pPr>
              <a:defRPr/>
            </a:pPr>
            <a:fld id="{C3CC6EFD-604C-4D56-8EB0-1A6F2A97AA8D}"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65ECCC1-36BB-44E1-9AD8-06E049E4C9DB}" type="datetimeFigureOut">
              <a:rPr lang="zh-CN" altLang="en-US"/>
              <a:pPr>
                <a:defRPr/>
              </a:pPr>
              <a:t>2018/5/27</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B256996D-3AFF-4A3A-B8D2-6E8C3CF49690}"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C891B5A6-B3C5-473D-9B4E-D2B5064AD3D0}" type="datetimeFigureOut">
              <a:rPr lang="zh-CN" altLang="en-US"/>
              <a:pPr>
                <a:defRPr/>
              </a:pPr>
              <a:t>2018/5/27</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E189CD4B-988C-4FC3-8655-DF6A3C766823}"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6" name="任意多边形 15"/>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smtClean="0">
                <a:solidFill>
                  <a:schemeClr val="tx1"/>
                </a:solidFill>
              </a:defRPr>
            </a:lvl1pPr>
            <a:extLst/>
          </a:lstStyle>
          <a:p>
            <a:pPr>
              <a:defRPr/>
            </a:pPr>
            <a:fld id="{A55E8970-D81A-4845-B363-F1F3C3089575}" type="datetimeFigureOut">
              <a:rPr lang="zh-CN" altLang="en-US"/>
              <a:pPr>
                <a:defRPr/>
              </a:pPr>
              <a:t>2018/5/27</a:t>
            </a:fld>
            <a:endParaRPr lang="zh-CN" alt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zh-CN" altLang="en-US"/>
          </a:p>
        </p:txBody>
      </p:sp>
      <p:sp>
        <p:nvSpPr>
          <p:cNvPr id="13" name="灯片编号占位符 6"/>
          <p:cNvSpPr>
            <a:spLocks noGrp="1"/>
          </p:cNvSpPr>
          <p:nvPr>
            <p:ph type="sldNum" sz="quarter" idx="12"/>
          </p:nvPr>
        </p:nvSpPr>
        <p:spPr/>
        <p:txBody>
          <a:bodyPr/>
          <a:lstStyle>
            <a:lvl1pPr>
              <a:defRPr smtClean="0">
                <a:solidFill>
                  <a:schemeClr val="tx1"/>
                </a:solidFill>
              </a:defRPr>
            </a:lvl1pPr>
            <a:extLst/>
          </a:lstStyle>
          <a:p>
            <a:pPr>
              <a:defRPr/>
            </a:pPr>
            <a:fld id="{EBF92EA9-3D29-43C7-A249-8CB189375864}"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1027" name="任意多边形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796908"/>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1033" name="文本占位符 29"/>
          <p:cNvSpPr>
            <a:spLocks noGrp="1"/>
          </p:cNvSpPr>
          <p:nvPr>
            <p:ph type="body" idx="1"/>
          </p:nvPr>
        </p:nvSpPr>
        <p:spPr bwMode="auto">
          <a:xfrm>
            <a:off x="428596" y="1214422"/>
            <a:ext cx="8229600" cy="47149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ea typeface="+mn-ea"/>
              </a:defRPr>
            </a:lvl1pPr>
            <a:extLst/>
          </a:lstStyle>
          <a:p>
            <a:pPr>
              <a:defRPr/>
            </a:pPr>
            <a:fld id="{A81E30BA-3C34-4183-A909-4D733F30C1A1}" type="datetimeFigureOut">
              <a:rPr lang="zh-CN" altLang="en-US"/>
              <a:pPr>
                <a:defRPr/>
              </a:pPr>
              <a:t>2018/5/27</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dirty="0"/>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ea typeface="+mn-ea"/>
              </a:defRPr>
            </a:lvl1pPr>
            <a:extLst/>
          </a:lstStyle>
          <a:p>
            <a:pPr>
              <a:defRPr/>
            </a:pPr>
            <a:fld id="{56A43F19-69B5-4382-A06C-E34D724156A6}"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959" r:id="rId1"/>
    <p:sldLayoutId id="2147483955" r:id="rId2"/>
    <p:sldLayoutId id="2147483960" r:id="rId3"/>
    <p:sldLayoutId id="2147483961" r:id="rId4"/>
    <p:sldLayoutId id="2147483962" r:id="rId5"/>
    <p:sldLayoutId id="2147483963" r:id="rId6"/>
    <p:sldLayoutId id="2147483956" r:id="rId7"/>
    <p:sldLayoutId id="2147483964" r:id="rId8"/>
    <p:sldLayoutId id="2147483965" r:id="rId9"/>
    <p:sldLayoutId id="2147483957" r:id="rId10"/>
    <p:sldLayoutId id="2147483958" r:id="rId11"/>
  </p:sldLayoutIdLst>
  <p:txStyles>
    <p:titleStyle>
      <a:lvl1pPr algn="l" rtl="0" fontAlgn="base">
        <a:spcBef>
          <a:spcPct val="0"/>
        </a:spcBef>
        <a:spcAft>
          <a:spcPct val="0"/>
        </a:spcAft>
        <a:defRPr sz="40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ea typeface="黑体" pitchFamily="2" charset="-122"/>
        </a:defRPr>
      </a:lvl2pPr>
      <a:lvl3pPr algn="l" rtl="0" fontAlgn="base">
        <a:spcBef>
          <a:spcPct val="0"/>
        </a:spcBef>
        <a:spcAft>
          <a:spcPct val="0"/>
        </a:spcAft>
        <a:defRPr sz="4100" b="1">
          <a:solidFill>
            <a:schemeClr val="tx2"/>
          </a:solidFill>
          <a:latin typeface="Lucida Sans Unicode" pitchFamily="34" charset="0"/>
          <a:ea typeface="黑体" pitchFamily="2" charset="-122"/>
        </a:defRPr>
      </a:lvl3pPr>
      <a:lvl4pPr algn="l" rtl="0" fontAlgn="base">
        <a:spcBef>
          <a:spcPct val="0"/>
        </a:spcBef>
        <a:spcAft>
          <a:spcPct val="0"/>
        </a:spcAft>
        <a:defRPr sz="4100" b="1">
          <a:solidFill>
            <a:schemeClr val="tx2"/>
          </a:solidFill>
          <a:latin typeface="Lucida Sans Unicode" pitchFamily="34" charset="0"/>
          <a:ea typeface="黑体" pitchFamily="2" charset="-122"/>
        </a:defRPr>
      </a:lvl4pPr>
      <a:lvl5pPr algn="l" rtl="0" fontAlgn="base">
        <a:spcBef>
          <a:spcPct val="0"/>
        </a:spcBef>
        <a:spcAft>
          <a:spcPct val="0"/>
        </a:spcAft>
        <a:defRPr sz="4100" b="1">
          <a:solidFill>
            <a:schemeClr val="tx2"/>
          </a:solidFill>
          <a:latin typeface="Lucida Sans Unicode" pitchFamily="34" charset="0"/>
          <a:ea typeface="黑体" pitchFamily="2" charset="-122"/>
        </a:defRPr>
      </a:lvl5pPr>
      <a:lvl6pPr marL="457200" algn="l" rtl="0" fontAlgn="base">
        <a:spcBef>
          <a:spcPct val="0"/>
        </a:spcBef>
        <a:spcAft>
          <a:spcPct val="0"/>
        </a:spcAft>
        <a:defRPr sz="4100" b="1">
          <a:solidFill>
            <a:schemeClr val="tx2"/>
          </a:solidFill>
          <a:latin typeface="Lucida Sans Unicode" pitchFamily="34" charset="0"/>
          <a:ea typeface="黑体" pitchFamily="2" charset="-122"/>
        </a:defRPr>
      </a:lvl6pPr>
      <a:lvl7pPr marL="914400" algn="l" rtl="0" fontAlgn="base">
        <a:spcBef>
          <a:spcPct val="0"/>
        </a:spcBef>
        <a:spcAft>
          <a:spcPct val="0"/>
        </a:spcAft>
        <a:defRPr sz="4100" b="1">
          <a:solidFill>
            <a:schemeClr val="tx2"/>
          </a:solidFill>
          <a:latin typeface="Lucida Sans Unicode" pitchFamily="34" charset="0"/>
          <a:ea typeface="黑体" pitchFamily="2" charset="-122"/>
        </a:defRPr>
      </a:lvl7pPr>
      <a:lvl8pPr marL="1371600" algn="l" rtl="0" fontAlgn="base">
        <a:spcBef>
          <a:spcPct val="0"/>
        </a:spcBef>
        <a:spcAft>
          <a:spcPct val="0"/>
        </a:spcAft>
        <a:defRPr sz="4100" b="1">
          <a:solidFill>
            <a:schemeClr val="tx2"/>
          </a:solidFill>
          <a:latin typeface="Lucida Sans Unicode" pitchFamily="34" charset="0"/>
          <a:ea typeface="黑体" pitchFamily="2" charset="-122"/>
        </a:defRPr>
      </a:lvl8pPr>
      <a:lvl9pPr marL="1828800" algn="l" rtl="0" fontAlgn="base">
        <a:spcBef>
          <a:spcPct val="0"/>
        </a:spcBef>
        <a:spcAft>
          <a:spcPct val="0"/>
        </a:spcAft>
        <a:defRPr sz="4100" b="1">
          <a:solidFill>
            <a:schemeClr val="tx2"/>
          </a:solidFill>
          <a:latin typeface="Lucida Sans Unicode" pitchFamily="34" charset="0"/>
          <a:ea typeface="黑体" pitchFamily="2" charset="-122"/>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4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0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0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8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sz="16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857784"/>
          </a:xfrm>
        </p:spPr>
        <p:txBody>
          <a:bodyPr/>
          <a:lstStyle/>
          <a:p>
            <a:pPr>
              <a:lnSpc>
                <a:spcPts val="2880"/>
              </a:lnSpc>
              <a:spcBef>
                <a:spcPts val="0"/>
              </a:spcBef>
            </a:pPr>
            <a:r>
              <a:rPr lang="zh-CN" altLang="en-US" sz="1800" dirty="0" smtClean="0">
                <a:latin typeface="+mn-ea"/>
                <a:cs typeface="Times New Roman" pitchFamily="18" charset="0"/>
              </a:rPr>
              <a:t>抽象类，因为包含纯虚函数的类称为抽象类</a:t>
            </a:r>
            <a:endParaRPr lang="en-US" altLang="zh-CN" sz="1800" dirty="0" smtClean="0">
              <a:latin typeface="+mn-ea"/>
              <a:cs typeface="Times New Roman" pitchFamily="18" charset="0"/>
            </a:endParaRPr>
          </a:p>
          <a:p>
            <a:pPr lvl="1">
              <a:lnSpc>
                <a:spcPts val="2880"/>
              </a:lnSpc>
              <a:spcBef>
                <a:spcPts val="0"/>
              </a:spcBef>
            </a:pPr>
            <a:r>
              <a:rPr lang="zh-CN" altLang="en-US" sz="1600" dirty="0" smtClean="0"/>
              <a:t>纯虚函数，在类内只有函数声明没有函数实现，</a:t>
            </a:r>
            <a:r>
              <a:rPr lang="en-US" altLang="zh-CN" sz="1600" dirty="0" smtClean="0"/>
              <a:t>virtual  </a:t>
            </a:r>
            <a:r>
              <a:rPr lang="zh-CN" altLang="en-US" sz="1600" dirty="0" smtClean="0"/>
              <a:t>函数定义</a:t>
            </a:r>
            <a:r>
              <a:rPr lang="en-US" altLang="zh-CN" sz="1600" dirty="0" smtClean="0"/>
              <a:t>=0;</a:t>
            </a:r>
          </a:p>
          <a:p>
            <a:pPr lvl="1">
              <a:lnSpc>
                <a:spcPts val="2880"/>
              </a:lnSpc>
              <a:spcBef>
                <a:spcPts val="0"/>
              </a:spcBef>
            </a:pPr>
            <a:r>
              <a:rPr lang="zh-CN" altLang="en-US" sz="1600" dirty="0" smtClean="0"/>
              <a:t>抽象类不能创建对象，只能创建对象指针或对象引用</a:t>
            </a:r>
            <a:endParaRPr lang="en-US" altLang="zh-CN" sz="1600" dirty="0" smtClean="0"/>
          </a:p>
          <a:p>
            <a:pPr lvl="1">
              <a:lnSpc>
                <a:spcPts val="2880"/>
              </a:lnSpc>
              <a:spcBef>
                <a:spcPts val="0"/>
              </a:spcBef>
            </a:pPr>
            <a:r>
              <a:rPr lang="zh-CN" altLang="en-US" sz="1600" dirty="0" smtClean="0"/>
              <a:t>抽象类的主要用法：抽象类指针访问派生类对象</a:t>
            </a:r>
            <a:endParaRPr lang="en-US" altLang="zh-CN" sz="1600" dirty="0" smtClean="0"/>
          </a:p>
          <a:p>
            <a:pPr>
              <a:lnSpc>
                <a:spcPts val="2880"/>
              </a:lnSpc>
              <a:spcBef>
                <a:spcPts val="0"/>
              </a:spcBef>
            </a:pPr>
            <a:r>
              <a:rPr lang="zh-CN" altLang="en-US" sz="1800" dirty="0" smtClean="0"/>
              <a:t>多重继承：</a:t>
            </a:r>
            <a:r>
              <a:rPr lang="zh-CN" altLang="en-US" sz="1800" dirty="0" smtClean="0">
                <a:latin typeface="+mn-ea"/>
                <a:cs typeface="Times New Roman" pitchFamily="18" charset="0"/>
              </a:rPr>
              <a:t>派生类继承了</a:t>
            </a:r>
            <a:r>
              <a:rPr lang="en-US" altLang="zh-CN" sz="1800" dirty="0" smtClean="0">
                <a:latin typeface="+mn-ea"/>
                <a:cs typeface="Times New Roman" pitchFamily="18" charset="0"/>
              </a:rPr>
              <a:t>2</a:t>
            </a:r>
            <a:r>
              <a:rPr lang="zh-CN" altLang="en-US" sz="1800" dirty="0" smtClean="0">
                <a:latin typeface="+mn-ea"/>
                <a:cs typeface="Times New Roman" pitchFamily="18" charset="0"/>
              </a:rPr>
              <a:t>个或</a:t>
            </a:r>
            <a:r>
              <a:rPr lang="en-US" altLang="zh-CN" sz="1800" dirty="0" smtClean="0">
                <a:latin typeface="+mn-ea"/>
                <a:cs typeface="Times New Roman" pitchFamily="18" charset="0"/>
              </a:rPr>
              <a:t>2</a:t>
            </a:r>
            <a:r>
              <a:rPr lang="zh-CN" altLang="en-US" sz="1800" dirty="0" smtClean="0">
                <a:latin typeface="+mn-ea"/>
                <a:cs typeface="Times New Roman" pitchFamily="18" charset="0"/>
              </a:rPr>
              <a:t>个以上基类</a:t>
            </a:r>
            <a:endParaRPr lang="en-US" altLang="zh-CN" sz="1800" dirty="0" smtClean="0">
              <a:latin typeface="+mn-ea"/>
              <a:cs typeface="Times New Roman" pitchFamily="18" charset="0"/>
            </a:endParaRPr>
          </a:p>
          <a:p>
            <a:pPr lvl="1">
              <a:lnSpc>
                <a:spcPts val="2880"/>
              </a:lnSpc>
              <a:spcBef>
                <a:spcPts val="0"/>
              </a:spcBef>
            </a:pPr>
            <a:r>
              <a:rPr lang="zh-CN" altLang="en-US" sz="1600" dirty="0" smtClean="0"/>
              <a:t>多重继承的构造和析构，构造是按照继承声明时的顺序</a:t>
            </a:r>
            <a:r>
              <a:rPr lang="zh-CN" altLang="en-US" sz="1600" dirty="0" smtClean="0"/>
              <a:t>进行</a:t>
            </a:r>
          </a:p>
          <a:p>
            <a:pPr marL="365125" lvl="1" indent="-255588">
              <a:lnSpc>
                <a:spcPts val="2880"/>
              </a:lnSpc>
              <a:spcBef>
                <a:spcPts val="0"/>
              </a:spcBef>
              <a:buSzPct val="68000"/>
              <a:buFont typeface="Wingdings 3" pitchFamily="18" charset="2"/>
              <a:buChar char=""/>
            </a:pPr>
            <a:r>
              <a:rPr lang="zh-CN" altLang="en-US" sz="1800" dirty="0" smtClean="0"/>
              <a:t>虚拟</a:t>
            </a:r>
            <a:r>
              <a:rPr lang="zh-CN" altLang="en-US" sz="1800" dirty="0" smtClean="0"/>
              <a:t>继承，解决多重继承的二义性</a:t>
            </a:r>
            <a:endParaRPr lang="en-US" altLang="zh-CN" sz="1800" dirty="0" smtClean="0">
              <a:latin typeface="+mn-ea"/>
              <a:cs typeface="Times New Roman" pitchFamily="18" charset="0"/>
            </a:endParaRPr>
          </a:p>
          <a:p>
            <a:pPr lvl="1">
              <a:lnSpc>
                <a:spcPts val="2880"/>
              </a:lnSpc>
              <a:spcBef>
                <a:spcPts val="0"/>
              </a:spcBef>
            </a:pPr>
            <a:r>
              <a:rPr lang="zh-CN" altLang="en-US" sz="1600" dirty="0" smtClean="0"/>
              <a:t>因为被虚拟继承的类，称为虚基类</a:t>
            </a:r>
            <a:endParaRPr lang="en-US" altLang="zh-CN" sz="1600" dirty="0" smtClean="0"/>
          </a:p>
          <a:p>
            <a:pPr lvl="1">
              <a:lnSpc>
                <a:spcPts val="2880"/>
              </a:lnSpc>
              <a:spcBef>
                <a:spcPts val="0"/>
              </a:spcBef>
            </a:pPr>
            <a:r>
              <a:rPr lang="zh-CN" altLang="en-US" sz="1600" dirty="0" smtClean="0"/>
              <a:t>虚拟继承保证虚基类的成员继承是唯一的</a:t>
            </a:r>
            <a:endParaRPr lang="en-US" altLang="zh-CN" sz="1600" dirty="0" smtClean="0"/>
          </a:p>
          <a:p>
            <a:pPr lvl="1">
              <a:lnSpc>
                <a:spcPts val="2880"/>
              </a:lnSpc>
              <a:spcBef>
                <a:spcPts val="0"/>
              </a:spcBef>
            </a:pPr>
            <a:r>
              <a:rPr lang="zh-CN" altLang="en-US" sz="1600" dirty="0" smtClean="0"/>
              <a:t>继承三层次：虚基类</a:t>
            </a:r>
            <a:r>
              <a:rPr lang="en-US" altLang="zh-CN" sz="1600" dirty="0" smtClean="0"/>
              <a:t>——</a:t>
            </a:r>
            <a:r>
              <a:rPr lang="zh-CN" altLang="en-US" sz="1600" dirty="0" smtClean="0"/>
              <a:t>基类</a:t>
            </a:r>
            <a:r>
              <a:rPr lang="en-US" altLang="zh-CN" sz="1600" dirty="0" smtClean="0"/>
              <a:t>——</a:t>
            </a:r>
            <a:r>
              <a:rPr lang="zh-CN" altLang="en-US" sz="1600" dirty="0" smtClean="0"/>
              <a:t>派生类</a:t>
            </a:r>
            <a:endParaRPr lang="en-US" altLang="zh-CN" sz="1600" dirty="0" smtClean="0"/>
          </a:p>
          <a:p>
            <a:pPr lvl="1">
              <a:lnSpc>
                <a:spcPts val="2880"/>
              </a:lnSpc>
              <a:spcBef>
                <a:spcPts val="0"/>
              </a:spcBef>
            </a:pPr>
            <a:r>
              <a:rPr lang="zh-CN" altLang="en-US" sz="1600" dirty="0" smtClean="0"/>
              <a:t>虚基类</a:t>
            </a:r>
            <a:r>
              <a:rPr lang="en-US" altLang="zh-CN" sz="1600" dirty="0" smtClean="0"/>
              <a:t>——</a:t>
            </a:r>
            <a:r>
              <a:rPr lang="zh-CN" altLang="en-US" sz="1600" dirty="0" smtClean="0"/>
              <a:t>基类是虚拟继承，继承方式前面加</a:t>
            </a:r>
            <a:r>
              <a:rPr lang="en-US" altLang="zh-CN" sz="1600" dirty="0" smtClean="0"/>
              <a:t>virtual</a:t>
            </a:r>
          </a:p>
          <a:p>
            <a:pPr lvl="1">
              <a:lnSpc>
                <a:spcPts val="2880"/>
              </a:lnSpc>
              <a:spcBef>
                <a:spcPts val="0"/>
              </a:spcBef>
            </a:pPr>
            <a:r>
              <a:rPr lang="zh-CN" altLang="en-US" sz="1600" dirty="0" smtClean="0"/>
              <a:t>基类</a:t>
            </a:r>
            <a:r>
              <a:rPr lang="en-US" altLang="zh-CN" sz="1600" dirty="0" smtClean="0"/>
              <a:t>——</a:t>
            </a:r>
            <a:r>
              <a:rPr lang="zh-CN" altLang="en-US" sz="1600" dirty="0" smtClean="0"/>
              <a:t>派生类是多重继承</a:t>
            </a:r>
            <a:endParaRPr lang="en-US" altLang="zh-CN" sz="1600" dirty="0" smtClean="0"/>
          </a:p>
          <a:p>
            <a:pPr lvl="1">
              <a:lnSpc>
                <a:spcPts val="2880"/>
              </a:lnSpc>
              <a:spcBef>
                <a:spcPts val="0"/>
              </a:spcBef>
            </a:pPr>
            <a:r>
              <a:rPr lang="zh-CN" altLang="en-US" sz="1600" dirty="0" smtClean="0"/>
              <a:t>虚拟继承后派生类的构造顺序：虚基类、普通基类、复合类、普通数据</a:t>
            </a:r>
            <a:r>
              <a:rPr lang="zh-CN" altLang="en-US" sz="1600" dirty="0" smtClean="0"/>
              <a:t>成员</a:t>
            </a:r>
            <a:endParaRPr lang="en-US" altLang="zh-CN" sz="1600" dirty="0" smtClean="0"/>
          </a:p>
        </p:txBody>
      </p:sp>
      <p:sp>
        <p:nvSpPr>
          <p:cNvPr id="3" name="标题 2"/>
          <p:cNvSpPr>
            <a:spLocks noGrp="1"/>
          </p:cNvSpPr>
          <p:nvPr>
            <p:ph type="title"/>
          </p:nvPr>
        </p:nvSpPr>
        <p:spPr>
          <a:xfrm>
            <a:off x="457200" y="274638"/>
            <a:ext cx="8229600" cy="868346"/>
          </a:xfrm>
        </p:spPr>
        <p:txBody>
          <a:bodyPr>
            <a:normAutofit/>
          </a:bodyPr>
          <a:lstStyle/>
          <a:p>
            <a:r>
              <a:rPr lang="zh-CN" altLang="en-US" dirty="0" smtClean="0">
                <a:solidFill>
                  <a:srgbClr val="FF0000"/>
                </a:solidFill>
              </a:rPr>
              <a:t>上节复习</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a:t>
            </a:fld>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运算符重载使得用户自定义的数据以一种更简洁的方式工作</a:t>
            </a:r>
            <a:endParaRPr lang="en-US" altLang="zh-CN" sz="20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普通的整数相加</a:t>
            </a:r>
            <a:endParaRPr lang="en-US" altLang="zh-CN" sz="1600" dirty="0" smtClean="0">
              <a:latin typeface="+mn-ea"/>
              <a:cs typeface="Times New Roman" pitchFamily="18" charset="0"/>
            </a:endParaRPr>
          </a:p>
          <a:p>
            <a:pPr lvl="1">
              <a:lnSpc>
                <a:spcPts val="2880"/>
              </a:lnSpc>
              <a:spcBef>
                <a:spcPts val="0"/>
              </a:spcBef>
              <a:buNone/>
            </a:pPr>
            <a:r>
              <a:rPr lang="en-US" altLang="zh-CN" sz="1600" dirty="0" err="1" smtClean="0">
                <a:latin typeface="+mn-ea"/>
                <a:cs typeface="Times New Roman" pitchFamily="18" charset="0"/>
              </a:rPr>
              <a:t>int</a:t>
            </a:r>
            <a:r>
              <a:rPr lang="en-US" altLang="zh-CN" sz="1600" dirty="0" smtClean="0">
                <a:latin typeface="+mn-ea"/>
                <a:cs typeface="Times New Roman" pitchFamily="18" charset="0"/>
              </a:rPr>
              <a:t> x, y;</a:t>
            </a:r>
          </a:p>
          <a:p>
            <a:pPr lvl="1">
              <a:lnSpc>
                <a:spcPts val="2880"/>
              </a:lnSpc>
              <a:spcBef>
                <a:spcPts val="0"/>
              </a:spcBef>
              <a:buNone/>
            </a:pPr>
            <a:r>
              <a:rPr lang="en-US" altLang="zh-CN" sz="1600" dirty="0" smtClean="0">
                <a:latin typeface="+mn-ea"/>
                <a:cs typeface="Times New Roman" pitchFamily="18" charset="0"/>
              </a:rPr>
              <a:t>z = x + y</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运算符重载</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10</a:t>
            </a:fld>
            <a:endParaRPr lang="zh-CN" altLang="en-US" dirty="0"/>
          </a:p>
        </p:txBody>
      </p:sp>
      <p:sp>
        <p:nvSpPr>
          <p:cNvPr id="9" name="Rectangle 14"/>
          <p:cNvSpPr>
            <a:spLocks noChangeArrowheads="1"/>
          </p:cNvSpPr>
          <p:nvPr/>
        </p:nvSpPr>
        <p:spPr bwMode="auto">
          <a:xfrm>
            <a:off x="214282" y="3929066"/>
            <a:ext cx="6242050" cy="1006475"/>
          </a:xfrm>
          <a:prstGeom prst="rect">
            <a:avLst/>
          </a:prstGeom>
          <a:no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nSpc>
                <a:spcPct val="150000"/>
              </a:lnSpc>
              <a:defRPr/>
            </a:pPr>
            <a:r>
              <a:rPr lang="en-US" altLang="zh-CN" sz="2000" dirty="0">
                <a:solidFill>
                  <a:schemeClr val="folHlink"/>
                </a:solidFill>
                <a:effectLst>
                  <a:outerShdw blurRad="38100" dist="38100" dir="2700000" algn="tl">
                    <a:srgbClr val="000000"/>
                  </a:outerShdw>
                </a:effectLst>
              </a:rPr>
              <a:t>matrix  m1 , m2 ;		// </a:t>
            </a:r>
            <a:r>
              <a:rPr lang="zh-CN" altLang="en-US" sz="2000" dirty="0">
                <a:solidFill>
                  <a:schemeClr val="folHlink"/>
                </a:solidFill>
                <a:effectLst>
                  <a:outerShdw blurRad="38100" dist="38100" dir="2700000" algn="tl">
                    <a:srgbClr val="000000"/>
                  </a:outerShdw>
                </a:effectLst>
              </a:rPr>
              <a:t>矩阵类对象	</a:t>
            </a:r>
          </a:p>
          <a:p>
            <a:pPr>
              <a:lnSpc>
                <a:spcPct val="150000"/>
              </a:lnSpc>
              <a:defRPr/>
            </a:pPr>
            <a:r>
              <a:rPr lang="en-US" altLang="zh-CN" sz="2000" dirty="0">
                <a:solidFill>
                  <a:schemeClr val="folHlink"/>
                </a:solidFill>
                <a:effectLst>
                  <a:outerShdw blurRad="38100" dist="38100" dir="2700000" algn="tl">
                    <a:srgbClr val="000000"/>
                  </a:outerShdw>
                </a:effectLst>
              </a:rPr>
              <a:t>m2 = </a:t>
            </a:r>
            <a:r>
              <a:rPr lang="en-US" altLang="zh-CN" sz="2000" dirty="0" err="1">
                <a:solidFill>
                  <a:schemeClr val="folHlink"/>
                </a:solidFill>
                <a:effectLst>
                  <a:outerShdw blurRad="38100" dist="38100" dir="2700000" algn="tl">
                    <a:srgbClr val="000000"/>
                  </a:outerShdw>
                </a:effectLst>
              </a:rPr>
              <a:t>Madd</a:t>
            </a:r>
            <a:r>
              <a:rPr lang="en-US" altLang="zh-CN" sz="2000" dirty="0">
                <a:solidFill>
                  <a:schemeClr val="folHlink"/>
                </a:solidFill>
                <a:effectLst>
                  <a:outerShdw blurRad="38100" dist="38100" dir="2700000" algn="tl">
                    <a:srgbClr val="000000"/>
                  </a:outerShdw>
                </a:effectLst>
              </a:rPr>
              <a:t> ( m1 , m2 ) ;	 // </a:t>
            </a:r>
            <a:r>
              <a:rPr lang="zh-CN" altLang="en-US" sz="2000" dirty="0">
                <a:solidFill>
                  <a:schemeClr val="folHlink"/>
                </a:solidFill>
                <a:effectLst>
                  <a:outerShdw blurRad="38100" dist="38100" dir="2700000" algn="tl">
                    <a:srgbClr val="000000"/>
                  </a:outerShdw>
                </a:effectLst>
              </a:rPr>
              <a:t>调用函数计算两个矩阵的和</a:t>
            </a:r>
          </a:p>
        </p:txBody>
      </p:sp>
      <p:sp>
        <p:nvSpPr>
          <p:cNvPr id="10" name="Rectangle 15"/>
          <p:cNvSpPr>
            <a:spLocks noChangeArrowheads="1"/>
          </p:cNvSpPr>
          <p:nvPr/>
        </p:nvSpPr>
        <p:spPr bwMode="auto">
          <a:xfrm>
            <a:off x="785786" y="2786058"/>
            <a:ext cx="6383479" cy="1015663"/>
          </a:xfrm>
          <a:prstGeom prst="rect">
            <a:avLst/>
          </a:prstGeom>
          <a:no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nSpc>
                <a:spcPct val="150000"/>
              </a:lnSpc>
              <a:defRPr/>
            </a:pPr>
            <a:r>
              <a:rPr lang="en-US" altLang="zh-CN" sz="2000" dirty="0">
                <a:solidFill>
                  <a:schemeClr val="hlink"/>
                </a:solidFill>
                <a:effectLst>
                  <a:outerShdw blurRad="38100" dist="38100" dir="2700000" algn="tl">
                    <a:srgbClr val="000000"/>
                  </a:outerShdw>
                </a:effectLst>
              </a:rPr>
              <a:t>complex  c1 , c2 ;  		// </a:t>
            </a:r>
            <a:r>
              <a:rPr lang="zh-CN" altLang="en-US" sz="2000" dirty="0">
                <a:solidFill>
                  <a:schemeClr val="hlink"/>
                </a:solidFill>
                <a:effectLst>
                  <a:outerShdw blurRad="38100" dist="38100" dir="2700000" algn="tl">
                    <a:srgbClr val="000000"/>
                  </a:outerShdw>
                </a:effectLst>
              </a:rPr>
              <a:t>复数类对象</a:t>
            </a:r>
          </a:p>
          <a:p>
            <a:pPr>
              <a:lnSpc>
                <a:spcPct val="150000"/>
              </a:lnSpc>
              <a:defRPr/>
            </a:pPr>
            <a:r>
              <a:rPr lang="en-US" altLang="zh-CN" sz="2000" dirty="0" smtClean="0">
                <a:solidFill>
                  <a:schemeClr val="hlink"/>
                </a:solidFill>
                <a:effectLst>
                  <a:outerShdw blurRad="38100" dist="38100" dir="2700000" algn="tl">
                    <a:srgbClr val="000000"/>
                  </a:outerShdw>
                </a:effectLst>
              </a:rPr>
              <a:t>c3 </a:t>
            </a:r>
            <a:r>
              <a:rPr lang="en-US" altLang="zh-CN" sz="2000" dirty="0">
                <a:solidFill>
                  <a:schemeClr val="hlink"/>
                </a:solidFill>
                <a:effectLst>
                  <a:outerShdw blurRad="38100" dist="38100" dir="2700000" algn="tl">
                    <a:srgbClr val="000000"/>
                  </a:outerShdw>
                </a:effectLst>
              </a:rPr>
              <a:t>= </a:t>
            </a:r>
            <a:r>
              <a:rPr lang="en-US" altLang="zh-CN" sz="2000" dirty="0" err="1">
                <a:solidFill>
                  <a:schemeClr val="hlink"/>
                </a:solidFill>
                <a:effectLst>
                  <a:outerShdw blurRad="38100" dist="38100" dir="2700000" algn="tl">
                    <a:srgbClr val="000000"/>
                  </a:outerShdw>
                </a:effectLst>
              </a:rPr>
              <a:t>Cadd</a:t>
            </a:r>
            <a:r>
              <a:rPr lang="en-US" altLang="zh-CN" sz="2000" dirty="0">
                <a:solidFill>
                  <a:schemeClr val="hlink"/>
                </a:solidFill>
                <a:effectLst>
                  <a:outerShdw blurRad="38100" dist="38100" dir="2700000" algn="tl">
                    <a:srgbClr val="000000"/>
                  </a:outerShdw>
                </a:effectLst>
              </a:rPr>
              <a:t> (c1 , c2 ) ;	// </a:t>
            </a:r>
            <a:r>
              <a:rPr lang="zh-CN" altLang="en-US" sz="2000" dirty="0">
                <a:solidFill>
                  <a:schemeClr val="hlink"/>
                </a:solidFill>
                <a:effectLst>
                  <a:outerShdw blurRad="38100" dist="38100" dir="2700000" algn="tl">
                    <a:srgbClr val="000000"/>
                  </a:outerShdw>
                </a:effectLst>
              </a:rPr>
              <a:t>调用函数计算两个复数的和</a:t>
            </a:r>
          </a:p>
        </p:txBody>
      </p:sp>
      <p:sp>
        <p:nvSpPr>
          <p:cNvPr id="11" name="AutoShape 16"/>
          <p:cNvSpPr>
            <a:spLocks noChangeArrowheads="1"/>
          </p:cNvSpPr>
          <p:nvPr/>
        </p:nvSpPr>
        <p:spPr bwMode="auto">
          <a:xfrm>
            <a:off x="5286380" y="1714488"/>
            <a:ext cx="3714776" cy="1079497"/>
          </a:xfrm>
          <a:prstGeom prst="cloudCallout">
            <a:avLst>
              <a:gd name="adj1" fmla="val -102095"/>
              <a:gd name="adj2" fmla="val 105733"/>
            </a:avLst>
          </a:prstGeom>
          <a:gradFill rotWithShape="0">
            <a:gsLst>
              <a:gs pos="0">
                <a:srgbClr val="FFFFCC"/>
              </a:gs>
              <a:gs pos="100000">
                <a:srgbClr val="FFFFFF"/>
              </a:gs>
            </a:gsLst>
            <a:path path="rect">
              <a:fillToRect l="50000" t="50000" r="50000" b="50000"/>
            </a:path>
          </a:gradFill>
          <a:ln w="9525">
            <a:solidFill>
              <a:schemeClr val="tx1"/>
            </a:solidFill>
            <a:round/>
            <a:headEnd/>
            <a:tailEnd/>
          </a:ln>
          <a:effectLst>
            <a:outerShdw dist="56796" dir="20006097" algn="ctr" rotWithShape="0">
              <a:srgbClr val="808080"/>
            </a:outerShdw>
          </a:effectLst>
        </p:spPr>
        <p:txBody>
          <a:bodyPr wrap="none" anchor="ctr"/>
          <a:lstStyle/>
          <a:p>
            <a:pPr>
              <a:lnSpc>
                <a:spcPct val="120000"/>
              </a:lnSpc>
              <a:defRPr/>
            </a:pPr>
            <a:r>
              <a:rPr lang="zh-CN" altLang="en-US" sz="2000" b="1" dirty="0">
                <a:effectLst>
                  <a:outerShdw blurRad="38100" dist="38100" dir="2700000" algn="tl">
                    <a:srgbClr val="FFFFFF"/>
                  </a:outerShdw>
                </a:effectLst>
              </a:rPr>
              <a:t>能表示为</a:t>
            </a:r>
          </a:p>
          <a:p>
            <a:pPr>
              <a:lnSpc>
                <a:spcPct val="90000"/>
              </a:lnSpc>
              <a:defRPr/>
            </a:pPr>
            <a:r>
              <a:rPr lang="en-US" altLang="zh-CN" sz="2000" b="1" dirty="0">
                <a:solidFill>
                  <a:srgbClr val="FF3300"/>
                </a:solidFill>
                <a:effectLst>
                  <a:outerShdw blurRad="38100" dist="38100" dir="2700000" algn="tl">
                    <a:srgbClr val="000000"/>
                  </a:outerShdw>
                </a:effectLst>
              </a:rPr>
              <a:t>c1 = c1 + c2 ;</a:t>
            </a:r>
            <a:r>
              <a:rPr lang="en-US" altLang="zh-CN" sz="2000" b="1" dirty="0">
                <a:effectLst>
                  <a:outerShdw blurRad="38100" dist="38100" dir="2700000" algn="tl">
                    <a:srgbClr val="FFFFFF"/>
                  </a:outerShdw>
                </a:effectLst>
              </a:rPr>
              <a:t> 	</a:t>
            </a:r>
            <a:r>
              <a:rPr lang="en-US" altLang="zh-CN" sz="3600" b="1" dirty="0">
                <a:solidFill>
                  <a:srgbClr val="FF3300"/>
                </a:solidFill>
                <a:effectLst>
                  <a:outerShdw blurRad="38100" dist="38100" dir="2700000" algn="tl">
                    <a:srgbClr val="000000"/>
                  </a:outerShdw>
                </a:effectLst>
              </a:rPr>
              <a:t>?</a:t>
            </a:r>
            <a:endParaRPr lang="en-US" altLang="zh-CN" sz="3600" b="1" dirty="0">
              <a:effectLst>
                <a:outerShdw blurRad="38100" dist="38100" dir="2700000" algn="tl">
                  <a:srgbClr val="FFFFFF"/>
                </a:outerShdw>
              </a:effectLst>
            </a:endParaRPr>
          </a:p>
        </p:txBody>
      </p:sp>
      <p:sp>
        <p:nvSpPr>
          <p:cNvPr id="12" name="AutoShape 17"/>
          <p:cNvSpPr>
            <a:spLocks noChangeArrowheads="1"/>
          </p:cNvSpPr>
          <p:nvPr/>
        </p:nvSpPr>
        <p:spPr bwMode="auto">
          <a:xfrm>
            <a:off x="4286248" y="5286388"/>
            <a:ext cx="3428992" cy="1150935"/>
          </a:xfrm>
          <a:prstGeom prst="cloudCallout">
            <a:avLst>
              <a:gd name="adj1" fmla="val -121985"/>
              <a:gd name="adj2" fmla="val -89635"/>
            </a:avLst>
          </a:prstGeom>
          <a:gradFill rotWithShape="0">
            <a:gsLst>
              <a:gs pos="0">
                <a:srgbClr val="66FF99"/>
              </a:gs>
              <a:gs pos="100000">
                <a:srgbClr val="FFFFFF"/>
              </a:gs>
            </a:gsLst>
            <a:path path="rect">
              <a:fillToRect l="50000" t="50000" r="50000" b="50000"/>
            </a:path>
          </a:gradFill>
          <a:ln w="9525">
            <a:solidFill>
              <a:schemeClr val="tx1"/>
            </a:solidFill>
            <a:round/>
            <a:headEnd/>
            <a:tailEnd/>
          </a:ln>
          <a:effectLst>
            <a:outerShdw dist="56796" dir="20006097" algn="ctr" rotWithShape="0">
              <a:srgbClr val="808080"/>
            </a:outerShdw>
          </a:effectLst>
        </p:spPr>
        <p:txBody>
          <a:bodyPr wrap="none" anchor="ctr"/>
          <a:lstStyle/>
          <a:p>
            <a:pPr>
              <a:lnSpc>
                <a:spcPct val="120000"/>
              </a:lnSpc>
              <a:defRPr/>
            </a:pPr>
            <a:r>
              <a:rPr lang="zh-CN" altLang="en-US" sz="2000" b="1" dirty="0">
                <a:effectLst>
                  <a:outerShdw blurRad="38100" dist="38100" dir="2700000" algn="tl">
                    <a:srgbClr val="FFFFFF"/>
                  </a:outerShdw>
                </a:effectLst>
              </a:rPr>
              <a:t>能表示为</a:t>
            </a:r>
          </a:p>
          <a:p>
            <a:pPr>
              <a:lnSpc>
                <a:spcPct val="90000"/>
              </a:lnSpc>
              <a:defRPr/>
            </a:pPr>
            <a:r>
              <a:rPr lang="en-US" altLang="zh-CN" sz="2000" b="1" dirty="0">
                <a:solidFill>
                  <a:srgbClr val="FF3300"/>
                </a:solidFill>
                <a:effectLst>
                  <a:outerShdw blurRad="38100" dist="38100" dir="2700000" algn="tl">
                    <a:srgbClr val="000000"/>
                  </a:outerShdw>
                </a:effectLst>
              </a:rPr>
              <a:t>m1 = m1 + m2 ;</a:t>
            </a:r>
            <a:r>
              <a:rPr lang="en-US" altLang="zh-CN" sz="2000" b="1" dirty="0">
                <a:effectLst>
                  <a:outerShdw blurRad="38100" dist="38100" dir="2700000" algn="tl">
                    <a:srgbClr val="FFFFFF"/>
                  </a:outerShdw>
                </a:effectLst>
              </a:rPr>
              <a:t> 	</a:t>
            </a:r>
            <a:r>
              <a:rPr lang="en-US" altLang="zh-CN" sz="3600" b="1" dirty="0">
                <a:solidFill>
                  <a:srgbClr val="FF3300"/>
                </a:solidFill>
                <a:effectLst>
                  <a:outerShdw blurRad="38100" dist="38100" dir="2700000" algn="tl">
                    <a:srgbClr val="000000"/>
                  </a:outerShdw>
                </a:effectLst>
              </a:rPr>
              <a:t>?</a:t>
            </a:r>
            <a:endParaRPr lang="en-US" altLang="zh-CN" sz="3600" b="1" dirty="0">
              <a:effectLst>
                <a:outerShdw blurRad="38100" dist="38100" dir="2700000" algn="tl">
                  <a:srgbClr val="FFFFFF"/>
                </a:outerShdw>
              </a:effectLst>
            </a:endParaRPr>
          </a:p>
        </p:txBody>
      </p:sp>
      <p:sp>
        <p:nvSpPr>
          <p:cNvPr id="13" name="Text Box 18"/>
          <p:cNvSpPr txBox="1">
            <a:spLocks noChangeArrowheads="1"/>
          </p:cNvSpPr>
          <p:nvPr/>
        </p:nvSpPr>
        <p:spPr bwMode="auto">
          <a:xfrm>
            <a:off x="8763000" y="76200"/>
            <a:ext cx="304800" cy="274638"/>
          </a:xfrm>
          <a:prstGeom prst="rect">
            <a:avLst/>
          </a:prstGeom>
          <a:no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defRPr/>
            </a:pPr>
            <a:fld id="{0ED52728-CEF7-45AC-A169-6164C67C82C7}" type="slidenum">
              <a:rPr lang="en-US" altLang="zh-CN" sz="1200">
                <a:solidFill>
                  <a:schemeClr val="accent2"/>
                </a:solidFill>
                <a:effectDag name="">
                  <a:cont type="tree" name="">
                    <a:effect ref="fillLine"/>
                    <a:outerShdw dist="38100" dir="13500000" algn="br">
                      <a:srgbClr val="BBDDFF"/>
                    </a:outerShdw>
                  </a:cont>
                  <a:cont type="tree" name="">
                    <a:effect ref="fillLine"/>
                    <a:outerShdw dist="38100" dir="2700000" algn="tl">
                      <a:srgbClr val="5B7A99"/>
                    </a:outerShdw>
                  </a:cont>
                  <a:effect ref="fillLine"/>
                </a:effectDag>
              </a:rPr>
              <a:pPr>
                <a:spcBef>
                  <a:spcPct val="50000"/>
                </a:spcBef>
                <a:defRPr/>
              </a:pPr>
              <a:t>10</a:t>
            </a:fld>
            <a:endParaRPr lang="en-US" altLang="zh-CN" sz="1200">
              <a:solidFill>
                <a:schemeClr val="accent2"/>
              </a:solidFill>
              <a:effectDag name="">
                <a:cont type="tree" name="">
                  <a:effect ref="fillLine"/>
                  <a:outerShdw dist="38100" dir="13500000" algn="br">
                    <a:srgbClr val="BBDDFF"/>
                  </a:outerShdw>
                </a:cont>
                <a:cont type="tree" name="">
                  <a:effect ref="fillLine"/>
                  <a:outerShdw dist="38100" dir="2700000" algn="tl">
                    <a:srgbClr val="5B7A99"/>
                  </a:outerShdw>
                </a:cont>
                <a:effect ref="fillLine"/>
              </a:effectDag>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200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out)">
                                      <p:cBhvr>
                                        <p:cTn id="1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out)">
                                      <p:cBhvr>
                                        <p:cTn id="2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nimBg="1" autoUpdateAnimBg="0"/>
      <p:bldP spid="12"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运算符重载就是将程序设计语言本身提供的运算符的功能进行重定义，使该运算符运用于内部基本数据类型的语义和语法同样</a:t>
            </a:r>
            <a:r>
              <a:rPr lang="zh-CN" altLang="en-US" sz="2000" dirty="0" smtClean="0">
                <a:solidFill>
                  <a:srgbClr val="FF0000"/>
                </a:solidFill>
                <a:latin typeface="+mn-ea"/>
                <a:cs typeface="Times New Roman" pitchFamily="18" charset="0"/>
              </a:rPr>
              <a:t>运用于类对象等用户自定义类型</a:t>
            </a:r>
            <a:r>
              <a:rPr lang="zh-CN" altLang="en-US" sz="2000" dirty="0" smtClean="0">
                <a:latin typeface="+mn-ea"/>
                <a:cs typeface="Times New Roman" pitchFamily="18" charset="0"/>
              </a:rPr>
              <a:t>。</a:t>
            </a:r>
          </a:p>
          <a:p>
            <a:pPr>
              <a:lnSpc>
                <a:spcPts val="2880"/>
              </a:lnSpc>
              <a:spcBef>
                <a:spcPts val="0"/>
              </a:spcBef>
            </a:pPr>
            <a:r>
              <a:rPr lang="zh-CN" altLang="en-US" sz="2000" dirty="0" smtClean="0">
                <a:latin typeface="+mn-ea"/>
                <a:cs typeface="Times New Roman" pitchFamily="18" charset="0"/>
              </a:rPr>
              <a:t>有了运算符的重载，编程会更加有个性，</a:t>
            </a:r>
            <a:r>
              <a:rPr lang="zh-CN" altLang="en-US" sz="2000" dirty="0" smtClean="0">
                <a:solidFill>
                  <a:srgbClr val="FF0000"/>
                </a:solidFill>
                <a:latin typeface="+mn-ea"/>
                <a:cs typeface="Times New Roman" pitchFamily="18" charset="0"/>
              </a:rPr>
              <a:t>程序的可读性和可理解性也有所提高</a:t>
            </a:r>
            <a:r>
              <a:rPr lang="zh-CN" altLang="en-US" sz="2000" dirty="0" smtClean="0">
                <a:latin typeface="+mn-ea"/>
                <a:cs typeface="Times New Roman" pitchFamily="18" charset="0"/>
              </a:rPr>
              <a:t>。</a:t>
            </a:r>
          </a:p>
          <a:p>
            <a:pPr>
              <a:lnSpc>
                <a:spcPts val="2880"/>
              </a:lnSpc>
              <a:spcBef>
                <a:spcPts val="0"/>
              </a:spcBef>
            </a:pPr>
            <a:endParaRPr lang="en-US" altLang="zh-CN"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运算符重载</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11</a:t>
            </a:fld>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运算符重载示例</a:t>
            </a:r>
            <a:endParaRPr lang="en-US" altLang="zh-CN" sz="2000" dirty="0" smtClean="0">
              <a:latin typeface="+mn-ea"/>
              <a:cs typeface="Times New Roman" pitchFamily="18" charset="0"/>
            </a:endParaRPr>
          </a:p>
          <a:p>
            <a:pPr lvl="1">
              <a:lnSpc>
                <a:spcPts val="2880"/>
              </a:lnSpc>
              <a:spcBef>
                <a:spcPts val="0"/>
              </a:spcBef>
            </a:pPr>
            <a:r>
              <a:rPr lang="en-US" altLang="zh-CN" sz="1600" dirty="0" smtClean="0">
                <a:latin typeface="+mn-ea"/>
                <a:cs typeface="Times New Roman" pitchFamily="18" charset="0"/>
              </a:rPr>
              <a:t>interest</a:t>
            </a:r>
            <a:r>
              <a:rPr lang="zh-CN" altLang="en-US" sz="1600" dirty="0" smtClean="0">
                <a:latin typeface="+mn-ea"/>
                <a:cs typeface="Times New Roman" pitchFamily="18" charset="0"/>
              </a:rPr>
              <a:t>函数返回值与构造函数</a:t>
            </a:r>
            <a:endParaRPr lang="en-US" altLang="zh-CN" sz="1600" dirty="0" smtClean="0">
              <a:latin typeface="+mn-ea"/>
              <a:cs typeface="Times New Roman" pitchFamily="18" charset="0"/>
            </a:endParaRPr>
          </a:p>
          <a:p>
            <a:pPr lvl="1">
              <a:lnSpc>
                <a:spcPts val="2880"/>
              </a:lnSpc>
              <a:spcBef>
                <a:spcPts val="0"/>
              </a:spcBef>
            </a:pPr>
            <a:r>
              <a:rPr lang="en-US" altLang="zh-CN" sz="1600" dirty="0" smtClean="0">
                <a:latin typeface="+mn-ea"/>
                <a:cs typeface="Times New Roman" pitchFamily="18" charset="0"/>
              </a:rPr>
              <a:t>add</a:t>
            </a:r>
            <a:r>
              <a:rPr lang="zh-CN" altLang="en-US" sz="1600" dirty="0" smtClean="0">
                <a:latin typeface="+mn-ea"/>
                <a:cs typeface="Times New Roman" pitchFamily="18" charset="0"/>
              </a:rPr>
              <a:t>等价于重载后的</a:t>
            </a:r>
            <a:r>
              <a:rPr lang="en-US" altLang="zh-CN" sz="1600" dirty="0" smtClean="0">
                <a:latin typeface="+mn-ea"/>
                <a:cs typeface="Times New Roman" pitchFamily="18" charset="0"/>
              </a:rPr>
              <a:t>+</a:t>
            </a:r>
          </a:p>
          <a:p>
            <a:pPr lvl="1">
              <a:lnSpc>
                <a:spcPts val="2880"/>
              </a:lnSpc>
              <a:spcBef>
                <a:spcPts val="0"/>
              </a:spcBef>
            </a:pPr>
            <a:r>
              <a:rPr lang="en-US" altLang="zh-CN" sz="1600" dirty="0" smtClean="0">
                <a:latin typeface="+mn-ea"/>
                <a:cs typeface="Times New Roman" pitchFamily="18" charset="0"/>
              </a:rPr>
              <a:t>interest</a:t>
            </a:r>
            <a:r>
              <a:rPr lang="zh-CN" altLang="en-US" sz="1600" dirty="0" smtClean="0">
                <a:latin typeface="+mn-ea"/>
                <a:cs typeface="Times New Roman" pitchFamily="18" charset="0"/>
              </a:rPr>
              <a:t>等价与重载后的</a:t>
            </a:r>
            <a:r>
              <a:rPr lang="en-US" altLang="zh-CN" sz="1600" dirty="0" smtClean="0">
                <a:latin typeface="+mn-ea"/>
                <a:cs typeface="Times New Roman" pitchFamily="18" charset="0"/>
              </a:rPr>
              <a:t>*</a:t>
            </a:r>
          </a:p>
          <a:p>
            <a:pPr lvl="1">
              <a:lnSpc>
                <a:spcPts val="2880"/>
              </a:lnSpc>
              <a:spcBef>
                <a:spcPts val="0"/>
              </a:spcBef>
            </a:pPr>
            <a:r>
              <a:rPr lang="zh-CN" altLang="en-US" sz="1600" dirty="0" smtClean="0">
                <a:latin typeface="+mn-ea"/>
                <a:cs typeface="Times New Roman" pitchFamily="18" charset="0"/>
              </a:rPr>
              <a:t>两个</a:t>
            </a:r>
            <a:r>
              <a:rPr lang="en-US" altLang="zh-CN" sz="1600" dirty="0" smtClean="0">
                <a:latin typeface="+mn-ea"/>
                <a:cs typeface="Times New Roman" pitchFamily="18" charset="0"/>
              </a:rPr>
              <a:t>expense</a:t>
            </a:r>
            <a:r>
              <a:rPr lang="zh-CN" altLang="en-US" sz="1600" dirty="0" smtClean="0">
                <a:latin typeface="+mn-ea"/>
                <a:cs typeface="Times New Roman" pitchFamily="18" charset="0"/>
              </a:rPr>
              <a:t>中的拷贝构造</a:t>
            </a:r>
            <a:endParaRPr lang="en-US" altLang="zh-CN" sz="1600" dirty="0" smtClean="0">
              <a:latin typeface="+mn-ea"/>
              <a:cs typeface="Times New Roman" pitchFamily="18" charset="0"/>
            </a:endParaRPr>
          </a:p>
          <a:p>
            <a:pPr>
              <a:lnSpc>
                <a:spcPts val="2880"/>
              </a:lnSpc>
              <a:spcBef>
                <a:spcPts val="0"/>
              </a:spcBef>
              <a:buNone/>
            </a:pPr>
            <a:endParaRPr lang="en-US" altLang="zh-CN"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运算符重载</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12</a:t>
            </a:fld>
            <a:endParaRPr lang="zh-CN" altLang="en-US" dirty="0"/>
          </a:p>
        </p:txBody>
      </p:sp>
      <p:pic>
        <p:nvPicPr>
          <p:cNvPr id="4100" name="Picture 4"/>
          <p:cNvPicPr>
            <a:picLocks noChangeAspect="1" noChangeArrowheads="1"/>
          </p:cNvPicPr>
          <p:nvPr/>
        </p:nvPicPr>
        <p:blipFill>
          <a:blip r:embed="rId3"/>
          <a:srcRect/>
          <a:stretch>
            <a:fillRect/>
          </a:stretch>
        </p:blipFill>
        <p:spPr bwMode="auto">
          <a:xfrm>
            <a:off x="5357818" y="5214950"/>
            <a:ext cx="2457450" cy="1123950"/>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142844" y="3429000"/>
            <a:ext cx="4238625" cy="2486025"/>
          </a:xfrm>
          <a:prstGeom prst="rect">
            <a:avLst/>
          </a:prstGeom>
          <a:noFill/>
          <a:ln w="9525">
            <a:noFill/>
            <a:miter lim="800000"/>
            <a:headEnd/>
            <a:tailEnd/>
          </a:ln>
          <a:effectLst/>
        </p:spPr>
      </p:pic>
      <p:pic>
        <p:nvPicPr>
          <p:cNvPr id="4102" name="Picture 6"/>
          <p:cNvPicPr>
            <a:picLocks noChangeAspect="1" noChangeArrowheads="1"/>
          </p:cNvPicPr>
          <p:nvPr/>
        </p:nvPicPr>
        <p:blipFill>
          <a:blip r:embed="rId5"/>
          <a:srcRect/>
          <a:stretch>
            <a:fillRect/>
          </a:stretch>
        </p:blipFill>
        <p:spPr bwMode="auto">
          <a:xfrm>
            <a:off x="4576793" y="1390661"/>
            <a:ext cx="4352925" cy="3609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运算符重载通过</a:t>
            </a:r>
            <a:r>
              <a:rPr lang="zh-CN" altLang="en-US" sz="2000" b="1" dirty="0" smtClean="0">
                <a:solidFill>
                  <a:srgbClr val="FF0000"/>
                </a:solidFill>
                <a:latin typeface="+mn-ea"/>
                <a:cs typeface="Times New Roman" pitchFamily="18" charset="0"/>
              </a:rPr>
              <a:t>成员函数</a:t>
            </a:r>
            <a:r>
              <a:rPr lang="zh-CN" altLang="en-US" sz="2000" dirty="0" smtClean="0">
                <a:latin typeface="+mn-ea"/>
                <a:cs typeface="Times New Roman" pitchFamily="18" charset="0"/>
              </a:rPr>
              <a:t>实现，运算符的重载即函数的重载。运算符重载函数的一般形式为：</a:t>
            </a:r>
            <a:endParaRPr lang="en-US" altLang="zh-CN" sz="20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类内定义</a:t>
            </a:r>
            <a:endParaRPr lang="en-US" altLang="zh-CN" sz="1800" dirty="0" smtClean="0">
              <a:latin typeface="+mn-ea"/>
              <a:cs typeface="Times New Roman" pitchFamily="18" charset="0"/>
            </a:endParaRPr>
          </a:p>
          <a:p>
            <a:pPr>
              <a:lnSpc>
                <a:spcPts val="2880"/>
              </a:lnSpc>
              <a:spcBef>
                <a:spcPts val="0"/>
              </a:spcBef>
              <a:buNone/>
            </a:pPr>
            <a:r>
              <a:rPr lang="en-US" altLang="zh-CN" sz="2000" dirty="0" smtClean="0">
                <a:latin typeface="+mn-ea"/>
                <a:cs typeface="Times New Roman" pitchFamily="18" charset="0"/>
              </a:rPr>
              <a:t>		</a:t>
            </a:r>
            <a:r>
              <a:rPr lang="zh-CN" altLang="en-US" sz="1800" dirty="0" smtClean="0">
                <a:latin typeface="+mn-ea"/>
                <a:cs typeface="Times New Roman" pitchFamily="18" charset="0"/>
              </a:rPr>
              <a:t>返回类型  </a:t>
            </a:r>
            <a:r>
              <a:rPr lang="en-US" altLang="zh-CN" sz="1800" dirty="0" smtClean="0">
                <a:latin typeface="+mn-ea"/>
                <a:cs typeface="Times New Roman" pitchFamily="18" charset="0"/>
              </a:rPr>
              <a:t>operator </a:t>
            </a:r>
            <a:r>
              <a:rPr lang="zh-CN" altLang="en-US" sz="1800" dirty="0" smtClean="0">
                <a:latin typeface="+mn-ea"/>
                <a:cs typeface="Times New Roman" pitchFamily="18" charset="0"/>
              </a:rPr>
              <a:t>运算符符号 </a:t>
            </a:r>
            <a:r>
              <a:rPr lang="en-US" altLang="zh-CN" sz="1800" dirty="0" smtClean="0">
                <a:latin typeface="+mn-ea"/>
                <a:cs typeface="Times New Roman" pitchFamily="18" charset="0"/>
              </a:rPr>
              <a:t>(</a:t>
            </a:r>
            <a:r>
              <a:rPr lang="zh-CN" altLang="en-US" sz="1800" dirty="0" smtClean="0">
                <a:latin typeface="+mn-ea"/>
                <a:cs typeface="Times New Roman" pitchFamily="18" charset="0"/>
              </a:rPr>
              <a:t>参数说明</a:t>
            </a:r>
            <a:r>
              <a:rPr lang="en-US" altLang="zh-CN" sz="1800" dirty="0" smtClean="0">
                <a:latin typeface="+mn-ea"/>
                <a:cs typeface="Times New Roman" pitchFamily="18" charset="0"/>
              </a:rPr>
              <a:t>);</a:t>
            </a:r>
            <a:endParaRPr lang="en-US" altLang="zh-CN" sz="20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类外定义</a:t>
            </a:r>
            <a:endParaRPr lang="en-US" altLang="zh-CN" sz="1800" dirty="0" smtClean="0">
              <a:latin typeface="+mn-ea"/>
              <a:cs typeface="Times New Roman" pitchFamily="18" charset="0"/>
            </a:endParaRPr>
          </a:p>
          <a:p>
            <a:pPr>
              <a:lnSpc>
                <a:spcPts val="2880"/>
              </a:lnSpc>
              <a:spcBef>
                <a:spcPts val="0"/>
              </a:spcBef>
              <a:buNone/>
            </a:pPr>
            <a:r>
              <a:rPr lang="en-US" altLang="zh-CN" sz="2000" dirty="0" smtClean="0">
                <a:latin typeface="+mn-ea"/>
                <a:cs typeface="Times New Roman" pitchFamily="18" charset="0"/>
              </a:rPr>
              <a:t>		</a:t>
            </a:r>
            <a:r>
              <a:rPr lang="zh-CN" altLang="en-US" sz="1800" dirty="0" smtClean="0">
                <a:latin typeface="+mn-ea"/>
                <a:cs typeface="Times New Roman" pitchFamily="18" charset="0"/>
              </a:rPr>
              <a:t>返回类型  类名</a:t>
            </a:r>
            <a:r>
              <a:rPr lang="en-US" altLang="zh-CN" sz="1800" dirty="0" smtClean="0">
                <a:latin typeface="+mn-ea"/>
                <a:cs typeface="Times New Roman" pitchFamily="18" charset="0"/>
              </a:rPr>
              <a:t>:: operator </a:t>
            </a:r>
            <a:r>
              <a:rPr lang="zh-CN" altLang="en-US" sz="1800" dirty="0" smtClean="0">
                <a:latin typeface="+mn-ea"/>
                <a:cs typeface="Times New Roman" pitchFamily="18" charset="0"/>
              </a:rPr>
              <a:t>运算符符号 </a:t>
            </a:r>
            <a:r>
              <a:rPr lang="en-US" altLang="zh-CN" sz="1800" dirty="0" smtClean="0">
                <a:latin typeface="+mn-ea"/>
                <a:cs typeface="Times New Roman" pitchFamily="18" charset="0"/>
              </a:rPr>
              <a:t>(</a:t>
            </a:r>
            <a:r>
              <a:rPr lang="zh-CN" altLang="en-US" sz="1800" dirty="0" smtClean="0">
                <a:latin typeface="+mn-ea"/>
                <a:cs typeface="Times New Roman" pitchFamily="18" charset="0"/>
              </a:rPr>
              <a:t>参数表</a:t>
            </a:r>
            <a:r>
              <a:rPr lang="en-US" altLang="zh-CN" sz="1800" dirty="0" smtClean="0">
                <a:latin typeface="+mn-ea"/>
                <a:cs typeface="Times New Roman" pitchFamily="18" charset="0"/>
              </a:rPr>
              <a:t>)</a:t>
            </a:r>
          </a:p>
          <a:p>
            <a:pPr>
              <a:lnSpc>
                <a:spcPts val="2880"/>
              </a:lnSpc>
              <a:spcBef>
                <a:spcPts val="0"/>
              </a:spcBef>
              <a:buNone/>
            </a:pPr>
            <a:r>
              <a:rPr lang="en-US" altLang="zh-CN" sz="1800" dirty="0" smtClean="0">
                <a:latin typeface="+mn-ea"/>
                <a:cs typeface="Times New Roman" pitchFamily="18" charset="0"/>
              </a:rPr>
              <a:t>		{</a:t>
            </a:r>
          </a:p>
          <a:p>
            <a:pPr>
              <a:lnSpc>
                <a:spcPts val="2880"/>
              </a:lnSpc>
              <a:spcBef>
                <a:spcPts val="0"/>
              </a:spcBef>
              <a:buNone/>
            </a:pPr>
            <a:r>
              <a:rPr lang="en-US" altLang="zh-CN" sz="1800" dirty="0" smtClean="0">
                <a:latin typeface="+mn-ea"/>
                <a:cs typeface="Times New Roman" pitchFamily="18" charset="0"/>
              </a:rPr>
              <a:t>			//</a:t>
            </a:r>
            <a:r>
              <a:rPr lang="zh-CN" altLang="en-US" sz="1800" dirty="0" smtClean="0">
                <a:latin typeface="+mn-ea"/>
                <a:cs typeface="Times New Roman" pitchFamily="18" charset="0"/>
              </a:rPr>
              <a:t>该类对运算符的操作实现</a:t>
            </a:r>
            <a:endParaRPr lang="en-US" altLang="zh-CN" sz="1800" dirty="0" smtClean="0">
              <a:latin typeface="+mn-ea"/>
              <a:cs typeface="Times New Roman" pitchFamily="18" charset="0"/>
            </a:endParaRPr>
          </a:p>
          <a:p>
            <a:pPr>
              <a:lnSpc>
                <a:spcPts val="2880"/>
              </a:lnSpc>
              <a:spcBef>
                <a:spcPts val="0"/>
              </a:spcBef>
              <a:buNone/>
            </a:pPr>
            <a:r>
              <a:rPr lang="en-US" altLang="zh-CN" sz="1800" dirty="0" smtClean="0">
                <a:latin typeface="+mn-ea"/>
                <a:cs typeface="Times New Roman" pitchFamily="18" charset="0"/>
              </a:rPr>
              <a:t>		}</a:t>
            </a:r>
            <a:endParaRPr lang="en-US" altLang="zh-CN" sz="2000" dirty="0" smtClean="0">
              <a:latin typeface="+mn-ea"/>
              <a:cs typeface="Times New Roman" pitchFamily="18" charset="0"/>
            </a:endParaRPr>
          </a:p>
          <a:p>
            <a:pPr>
              <a:lnSpc>
                <a:spcPts val="2880"/>
              </a:lnSpc>
              <a:spcBef>
                <a:spcPts val="0"/>
              </a:spcBef>
              <a:buNone/>
            </a:pPr>
            <a:endParaRPr lang="en-US" altLang="zh-CN" sz="2000" dirty="0" smtClean="0">
              <a:latin typeface="+mn-ea"/>
              <a:cs typeface="Times New Roman" pitchFamily="18" charset="0"/>
            </a:endParaRPr>
          </a:p>
          <a:p>
            <a:pPr>
              <a:lnSpc>
                <a:spcPts val="2880"/>
              </a:lnSpc>
              <a:spcBef>
                <a:spcPts val="0"/>
              </a:spcBef>
              <a:buNone/>
            </a:pPr>
            <a:r>
              <a:rPr lang="en-US" altLang="zh-CN" sz="2000" dirty="0" smtClean="0">
                <a:latin typeface="+mn-ea"/>
                <a:cs typeface="Times New Roman" pitchFamily="18" charset="0"/>
              </a:rPr>
              <a:t>	</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运算符重载</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13</a:t>
            </a:fld>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举例</a:t>
            </a:r>
            <a:r>
              <a:rPr lang="en-US" altLang="zh-CN" sz="2000" dirty="0" smtClean="0">
                <a:latin typeface="+mn-ea"/>
                <a:cs typeface="Times New Roman" pitchFamily="18" charset="0"/>
              </a:rPr>
              <a:t>1</a:t>
            </a:r>
            <a:r>
              <a:rPr lang="zh-CN" altLang="en-US" sz="2000" dirty="0" smtClean="0">
                <a:latin typeface="+mn-ea"/>
                <a:cs typeface="Times New Roman" pitchFamily="18" charset="0"/>
              </a:rPr>
              <a:t>，实现复数的运算重载，实数部和虚数部分别</a:t>
            </a:r>
            <a:r>
              <a:rPr lang="zh-CN" altLang="en-US" sz="2000" dirty="0" smtClean="0">
                <a:latin typeface="+mn-ea"/>
                <a:cs typeface="Times New Roman" pitchFamily="18" charset="0"/>
              </a:rPr>
              <a:t>相加</a:t>
            </a:r>
            <a:endParaRPr lang="en-US" altLang="zh-CN" sz="2000" dirty="0" smtClean="0">
              <a:latin typeface="+mn-ea"/>
              <a:cs typeface="Times New Roman" pitchFamily="18" charset="0"/>
            </a:endParaRPr>
          </a:p>
          <a:p>
            <a:pPr>
              <a:lnSpc>
                <a:spcPts val="2880"/>
              </a:lnSpc>
              <a:spcBef>
                <a:spcPts val="0"/>
              </a:spcBef>
              <a:buNone/>
            </a:pPr>
            <a:r>
              <a:rPr lang="en-US" altLang="zh-CN" sz="2000" dirty="0" smtClean="0">
                <a:latin typeface="+mn-ea"/>
                <a:cs typeface="Times New Roman" pitchFamily="18" charset="0"/>
              </a:rPr>
              <a:t>	</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运算符重载</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14</a:t>
            </a:fld>
            <a:endParaRPr lang="zh-CN" altLang="en-US" dirty="0"/>
          </a:p>
        </p:txBody>
      </p:sp>
      <p:sp>
        <p:nvSpPr>
          <p:cNvPr id="6" name="Rectangle 3"/>
          <p:cNvSpPr>
            <a:spLocks noChangeArrowheads="1"/>
          </p:cNvSpPr>
          <p:nvPr/>
        </p:nvSpPr>
        <p:spPr bwMode="auto">
          <a:xfrm>
            <a:off x="285720" y="1571612"/>
            <a:ext cx="8429625" cy="3714776"/>
          </a:xfrm>
          <a:prstGeom prst="rect">
            <a:avLst/>
          </a:prstGeom>
          <a:noFill/>
          <a:ln w="9525">
            <a:noFill/>
            <a:miter lim="800000"/>
            <a:headEnd/>
            <a:tailEnd/>
          </a:ln>
        </p:spPr>
        <p:txBody>
          <a:bodyPr/>
          <a:lstStyle/>
          <a:p>
            <a:pPr marL="342900" indent="-342900">
              <a:lnSpc>
                <a:spcPct val="80000"/>
              </a:lnSpc>
              <a:buClr>
                <a:srgbClr val="FF5050"/>
              </a:buClr>
            </a:pPr>
            <a:r>
              <a:rPr lang="en-US" altLang="zh-CN" dirty="0">
                <a:solidFill>
                  <a:srgbClr val="000000"/>
                </a:solidFill>
                <a:ea typeface="隶书" pitchFamily="49" charset="-122"/>
              </a:rPr>
              <a:t>class </a:t>
            </a:r>
            <a:r>
              <a:rPr lang="en-US" altLang="zh-CN" dirty="0" err="1">
                <a:solidFill>
                  <a:srgbClr val="000000"/>
                </a:solidFill>
                <a:ea typeface="隶书" pitchFamily="49" charset="-122"/>
              </a:rPr>
              <a:t>CComplex</a:t>
            </a:r>
            <a:r>
              <a:rPr lang="en-US" altLang="zh-CN" dirty="0">
                <a:solidFill>
                  <a:srgbClr val="000000"/>
                </a:solidFill>
                <a:ea typeface="隶书" pitchFamily="49" charset="-122"/>
              </a:rPr>
              <a:t> {</a:t>
            </a:r>
          </a:p>
          <a:p>
            <a:pPr marL="342900" indent="-342900">
              <a:lnSpc>
                <a:spcPct val="80000"/>
              </a:lnSpc>
              <a:buClr>
                <a:srgbClr val="FF5050"/>
              </a:buClr>
            </a:pPr>
            <a:r>
              <a:rPr lang="en-US" altLang="zh-CN" dirty="0">
                <a:solidFill>
                  <a:srgbClr val="000000"/>
                </a:solidFill>
                <a:ea typeface="隶书" pitchFamily="49" charset="-122"/>
              </a:rPr>
              <a:t> private:</a:t>
            </a:r>
          </a:p>
          <a:p>
            <a:pPr marL="342900" indent="-342900">
              <a:lnSpc>
                <a:spcPct val="80000"/>
              </a:lnSpc>
              <a:buClr>
                <a:srgbClr val="FF5050"/>
              </a:buClr>
            </a:pPr>
            <a:r>
              <a:rPr lang="en-US" altLang="zh-CN" dirty="0">
                <a:solidFill>
                  <a:srgbClr val="000000"/>
                </a:solidFill>
                <a:ea typeface="隶书" pitchFamily="49" charset="-122"/>
              </a:rPr>
              <a:t>   double real, image;</a:t>
            </a:r>
          </a:p>
          <a:p>
            <a:pPr marL="342900" indent="-342900">
              <a:lnSpc>
                <a:spcPct val="80000"/>
              </a:lnSpc>
              <a:buClr>
                <a:srgbClr val="FF5050"/>
              </a:buClr>
            </a:pPr>
            <a:r>
              <a:rPr lang="en-US" altLang="zh-CN" dirty="0">
                <a:solidFill>
                  <a:srgbClr val="000000"/>
                </a:solidFill>
                <a:ea typeface="隶书" pitchFamily="49" charset="-122"/>
              </a:rPr>
              <a:t> public:</a:t>
            </a:r>
          </a:p>
          <a:p>
            <a:pPr marL="342900" indent="-342900">
              <a:lnSpc>
                <a:spcPct val="80000"/>
              </a:lnSpc>
              <a:buClr>
                <a:srgbClr val="FF5050"/>
              </a:buClr>
            </a:pPr>
            <a:r>
              <a:rPr lang="en-US" altLang="zh-CN" dirty="0">
                <a:solidFill>
                  <a:srgbClr val="000000"/>
                </a:solidFill>
                <a:ea typeface="隶书" pitchFamily="49" charset="-122"/>
              </a:rPr>
              <a:t>   </a:t>
            </a:r>
            <a:r>
              <a:rPr lang="en-US" altLang="zh-CN" dirty="0" err="1">
                <a:solidFill>
                  <a:srgbClr val="000000"/>
                </a:solidFill>
                <a:ea typeface="隶书" pitchFamily="49" charset="-122"/>
              </a:rPr>
              <a:t>CComplex</a:t>
            </a:r>
            <a:r>
              <a:rPr lang="en-US" altLang="zh-CN" dirty="0">
                <a:solidFill>
                  <a:srgbClr val="000000"/>
                </a:solidFill>
                <a:ea typeface="隶书" pitchFamily="49" charset="-122"/>
              </a:rPr>
              <a:t>(double r = 0.0, double </a:t>
            </a:r>
            <a:r>
              <a:rPr lang="en-US" altLang="zh-CN" dirty="0" err="1">
                <a:solidFill>
                  <a:srgbClr val="000000"/>
                </a:solidFill>
                <a:ea typeface="隶书" pitchFamily="49" charset="-122"/>
              </a:rPr>
              <a:t>i</a:t>
            </a:r>
            <a:r>
              <a:rPr lang="en-US" altLang="zh-CN" dirty="0">
                <a:solidFill>
                  <a:srgbClr val="000000"/>
                </a:solidFill>
                <a:ea typeface="隶书" pitchFamily="49" charset="-122"/>
              </a:rPr>
              <a:t> = 0.0) { real = r; image = </a:t>
            </a:r>
            <a:r>
              <a:rPr lang="en-US" altLang="zh-CN" dirty="0" err="1">
                <a:solidFill>
                  <a:srgbClr val="000000"/>
                </a:solidFill>
                <a:ea typeface="隶书" pitchFamily="49" charset="-122"/>
              </a:rPr>
              <a:t>i</a:t>
            </a:r>
            <a:r>
              <a:rPr lang="en-US" altLang="zh-CN" dirty="0">
                <a:solidFill>
                  <a:srgbClr val="000000"/>
                </a:solidFill>
                <a:ea typeface="隶书" pitchFamily="49" charset="-122"/>
              </a:rPr>
              <a:t>; }</a:t>
            </a:r>
          </a:p>
          <a:p>
            <a:pPr marL="342900" indent="-342900">
              <a:lnSpc>
                <a:spcPct val="80000"/>
              </a:lnSpc>
              <a:buClr>
                <a:srgbClr val="FF5050"/>
              </a:buClr>
            </a:pPr>
            <a:r>
              <a:rPr lang="en-US" altLang="zh-CN" dirty="0">
                <a:solidFill>
                  <a:srgbClr val="000000"/>
                </a:solidFill>
                <a:ea typeface="隶书" pitchFamily="49" charset="-122"/>
              </a:rPr>
              <a:t>   </a:t>
            </a:r>
            <a:r>
              <a:rPr lang="en-US" altLang="zh-CN" dirty="0" smtClean="0">
                <a:solidFill>
                  <a:srgbClr val="000000"/>
                </a:solidFill>
                <a:ea typeface="隶书" pitchFamily="49" charset="-122"/>
              </a:rPr>
              <a:t>void </a:t>
            </a:r>
            <a:r>
              <a:rPr lang="en-US" altLang="zh-CN" b="1" dirty="0" smtClean="0">
                <a:solidFill>
                  <a:srgbClr val="FF0000"/>
                </a:solidFill>
                <a:ea typeface="隶书" pitchFamily="49" charset="-122"/>
              </a:rPr>
              <a:t>operator </a:t>
            </a:r>
            <a:r>
              <a:rPr lang="en-US" altLang="zh-CN" b="1" dirty="0">
                <a:solidFill>
                  <a:srgbClr val="FF0000"/>
                </a:solidFill>
                <a:ea typeface="隶书" pitchFamily="49" charset="-122"/>
              </a:rPr>
              <a:t>+= </a:t>
            </a:r>
            <a:r>
              <a:rPr lang="en-US" altLang="zh-CN" b="1" dirty="0" smtClean="0">
                <a:solidFill>
                  <a:srgbClr val="FF0000"/>
                </a:solidFill>
                <a:ea typeface="隶书" pitchFamily="49" charset="-122"/>
              </a:rPr>
              <a:t>(</a:t>
            </a:r>
            <a:r>
              <a:rPr lang="en-US" altLang="zh-CN" b="1" dirty="0" err="1" smtClean="0">
                <a:solidFill>
                  <a:srgbClr val="FF0000"/>
                </a:solidFill>
                <a:ea typeface="隶书" pitchFamily="49" charset="-122"/>
              </a:rPr>
              <a:t>CComplex</a:t>
            </a:r>
            <a:r>
              <a:rPr lang="en-US" altLang="zh-CN" b="1" dirty="0" smtClean="0">
                <a:solidFill>
                  <a:srgbClr val="FF0000"/>
                </a:solidFill>
                <a:ea typeface="隶书" pitchFamily="49" charset="-122"/>
              </a:rPr>
              <a:t> </a:t>
            </a:r>
            <a:r>
              <a:rPr lang="en-US" altLang="zh-CN" b="1" dirty="0">
                <a:solidFill>
                  <a:srgbClr val="FF0000"/>
                </a:solidFill>
                <a:ea typeface="隶书" pitchFamily="49" charset="-122"/>
              </a:rPr>
              <a:t>&amp;</a:t>
            </a:r>
            <a:r>
              <a:rPr lang="en-US" altLang="zh-CN" b="1" dirty="0" err="1">
                <a:solidFill>
                  <a:srgbClr val="FF0000"/>
                </a:solidFill>
                <a:ea typeface="隶书" pitchFamily="49" charset="-122"/>
              </a:rPr>
              <a:t>r_c</a:t>
            </a:r>
            <a:r>
              <a:rPr lang="en-US" altLang="zh-CN" b="1" dirty="0">
                <a:solidFill>
                  <a:srgbClr val="FF0000"/>
                </a:solidFill>
                <a:ea typeface="隶书" pitchFamily="49" charset="-122"/>
              </a:rPr>
              <a:t>)   </a:t>
            </a:r>
            <a:r>
              <a:rPr lang="en-US" altLang="zh-CN" dirty="0" smtClean="0">
                <a:solidFill>
                  <a:srgbClr val="000000"/>
                </a:solidFill>
                <a:ea typeface="隶书" pitchFamily="49" charset="-122"/>
              </a:rPr>
              <a:t>{ </a:t>
            </a:r>
            <a:r>
              <a:rPr lang="en-US" altLang="zh-CN" b="1" dirty="0" smtClean="0">
                <a:solidFill>
                  <a:srgbClr val="FF0000"/>
                </a:solidFill>
                <a:ea typeface="隶书" pitchFamily="49" charset="-122"/>
              </a:rPr>
              <a:t>//</a:t>
            </a:r>
            <a:r>
              <a:rPr lang="zh-CN" altLang="en-US" b="1" dirty="0" smtClean="0">
                <a:solidFill>
                  <a:srgbClr val="FF0000"/>
                </a:solidFill>
                <a:ea typeface="隶书" pitchFamily="49" charset="-122"/>
              </a:rPr>
              <a:t>注意这里是</a:t>
            </a:r>
            <a:r>
              <a:rPr lang="en-US" altLang="zh-CN" b="1" dirty="0" smtClean="0">
                <a:solidFill>
                  <a:srgbClr val="FF0000"/>
                </a:solidFill>
                <a:ea typeface="隶书" pitchFamily="49" charset="-122"/>
              </a:rPr>
              <a:t>+=</a:t>
            </a:r>
            <a:r>
              <a:rPr lang="zh-CN" altLang="en-US" b="1" dirty="0" smtClean="0">
                <a:solidFill>
                  <a:srgbClr val="FF0000"/>
                </a:solidFill>
                <a:ea typeface="隶书" pitchFamily="49" charset="-122"/>
              </a:rPr>
              <a:t>不是</a:t>
            </a:r>
            <a:r>
              <a:rPr lang="en-US" altLang="zh-CN" b="1" dirty="0" smtClean="0">
                <a:solidFill>
                  <a:srgbClr val="FF0000"/>
                </a:solidFill>
                <a:ea typeface="隶书" pitchFamily="49" charset="-122"/>
              </a:rPr>
              <a:t>+</a:t>
            </a:r>
            <a:endParaRPr lang="en-US" altLang="zh-CN" b="1" dirty="0">
              <a:solidFill>
                <a:srgbClr val="FF0000"/>
              </a:solidFill>
              <a:ea typeface="隶书" pitchFamily="49" charset="-122"/>
            </a:endParaRPr>
          </a:p>
          <a:p>
            <a:pPr marL="342900" indent="-342900">
              <a:lnSpc>
                <a:spcPct val="80000"/>
              </a:lnSpc>
              <a:buClr>
                <a:srgbClr val="FF5050"/>
              </a:buClr>
            </a:pPr>
            <a:r>
              <a:rPr lang="en-US" altLang="zh-CN" dirty="0">
                <a:solidFill>
                  <a:srgbClr val="000000"/>
                </a:solidFill>
                <a:ea typeface="隶书" pitchFamily="49" charset="-122"/>
              </a:rPr>
              <a:t>      real += </a:t>
            </a:r>
            <a:r>
              <a:rPr lang="en-US" altLang="zh-CN" dirty="0" err="1">
                <a:solidFill>
                  <a:srgbClr val="000000"/>
                </a:solidFill>
                <a:ea typeface="隶书" pitchFamily="49" charset="-122"/>
              </a:rPr>
              <a:t>r_c.real</a:t>
            </a:r>
            <a:r>
              <a:rPr lang="en-US" altLang="zh-CN" dirty="0">
                <a:solidFill>
                  <a:srgbClr val="000000"/>
                </a:solidFill>
                <a:ea typeface="隶书" pitchFamily="49" charset="-122"/>
              </a:rPr>
              <a:t>;</a:t>
            </a:r>
          </a:p>
          <a:p>
            <a:pPr marL="342900" indent="-342900">
              <a:lnSpc>
                <a:spcPct val="80000"/>
              </a:lnSpc>
              <a:buClr>
                <a:srgbClr val="FF5050"/>
              </a:buClr>
            </a:pPr>
            <a:r>
              <a:rPr lang="en-US" altLang="zh-CN" dirty="0">
                <a:solidFill>
                  <a:srgbClr val="000000"/>
                </a:solidFill>
                <a:ea typeface="隶书" pitchFamily="49" charset="-122"/>
              </a:rPr>
              <a:t>      image += </a:t>
            </a:r>
            <a:r>
              <a:rPr lang="en-US" altLang="zh-CN" dirty="0" err="1">
                <a:solidFill>
                  <a:srgbClr val="000000"/>
                </a:solidFill>
                <a:ea typeface="隶书" pitchFamily="49" charset="-122"/>
              </a:rPr>
              <a:t>r_c.image</a:t>
            </a:r>
            <a:r>
              <a:rPr lang="en-US" altLang="zh-CN" dirty="0">
                <a:solidFill>
                  <a:srgbClr val="000000"/>
                </a:solidFill>
                <a:ea typeface="隶书" pitchFamily="49" charset="-122"/>
              </a:rPr>
              <a:t>;</a:t>
            </a:r>
          </a:p>
          <a:p>
            <a:pPr marL="342900" indent="-342900">
              <a:lnSpc>
                <a:spcPct val="80000"/>
              </a:lnSpc>
              <a:buClr>
                <a:srgbClr val="FF5050"/>
              </a:buClr>
            </a:pPr>
            <a:r>
              <a:rPr lang="en-US" altLang="zh-CN" dirty="0" smtClean="0">
                <a:solidFill>
                  <a:srgbClr val="000000"/>
                </a:solidFill>
                <a:ea typeface="隶书" pitchFamily="49" charset="-122"/>
              </a:rPr>
              <a:t>   }</a:t>
            </a:r>
            <a:endParaRPr lang="en-US" altLang="zh-CN" dirty="0">
              <a:solidFill>
                <a:srgbClr val="000000"/>
              </a:solidFill>
              <a:ea typeface="隶书" pitchFamily="49" charset="-122"/>
            </a:endParaRPr>
          </a:p>
          <a:p>
            <a:pPr marL="342900" indent="-342900">
              <a:lnSpc>
                <a:spcPct val="80000"/>
              </a:lnSpc>
              <a:buClr>
                <a:srgbClr val="FF5050"/>
              </a:buClr>
            </a:pPr>
            <a:r>
              <a:rPr lang="en-US" altLang="zh-CN" dirty="0">
                <a:solidFill>
                  <a:srgbClr val="000000"/>
                </a:solidFill>
                <a:ea typeface="隶书" pitchFamily="49" charset="-122"/>
              </a:rPr>
              <a:t>   void print() </a:t>
            </a:r>
            <a:r>
              <a:rPr lang="en-US" altLang="zh-CN" dirty="0" smtClean="0">
                <a:solidFill>
                  <a:srgbClr val="000000"/>
                </a:solidFill>
                <a:ea typeface="隶书" pitchFamily="49" charset="-122"/>
              </a:rPr>
              <a:t> </a:t>
            </a:r>
            <a:r>
              <a:rPr lang="en-US" altLang="zh-CN" dirty="0">
                <a:solidFill>
                  <a:srgbClr val="000000"/>
                </a:solidFill>
                <a:ea typeface="隶书" pitchFamily="49" charset="-122"/>
              </a:rPr>
              <a:t>{</a:t>
            </a:r>
          </a:p>
          <a:p>
            <a:pPr marL="342900" indent="-342900">
              <a:lnSpc>
                <a:spcPct val="80000"/>
              </a:lnSpc>
              <a:buClr>
                <a:srgbClr val="FF5050"/>
              </a:buClr>
            </a:pPr>
            <a:r>
              <a:rPr lang="en-US" altLang="zh-CN" dirty="0">
                <a:solidFill>
                  <a:srgbClr val="000000"/>
                </a:solidFill>
                <a:ea typeface="隶书" pitchFamily="49" charset="-122"/>
              </a:rPr>
              <a:t>      if (image &lt; 0)    </a:t>
            </a:r>
            <a:r>
              <a:rPr lang="en-US" altLang="zh-CN" dirty="0" err="1">
                <a:solidFill>
                  <a:srgbClr val="000000"/>
                </a:solidFill>
                <a:ea typeface="隶书" pitchFamily="49" charset="-122"/>
              </a:rPr>
              <a:t>cout</a:t>
            </a:r>
            <a:r>
              <a:rPr lang="en-US" altLang="zh-CN" dirty="0">
                <a:solidFill>
                  <a:srgbClr val="000000"/>
                </a:solidFill>
                <a:ea typeface="隶书" pitchFamily="49" charset="-122"/>
              </a:rPr>
              <a:t> &lt;&lt; real &lt;&lt; image &lt;&lt; "</a:t>
            </a:r>
            <a:r>
              <a:rPr lang="en-US" altLang="zh-CN" dirty="0" err="1">
                <a:solidFill>
                  <a:srgbClr val="000000"/>
                </a:solidFill>
                <a:ea typeface="隶书" pitchFamily="49" charset="-122"/>
              </a:rPr>
              <a:t>i</a:t>
            </a:r>
            <a:r>
              <a:rPr lang="en-US" altLang="zh-CN" dirty="0">
                <a:solidFill>
                  <a:srgbClr val="000000"/>
                </a:solidFill>
                <a:ea typeface="隶书" pitchFamily="49" charset="-122"/>
              </a:rPr>
              <a:t>\n";</a:t>
            </a:r>
          </a:p>
          <a:p>
            <a:pPr marL="342900" indent="-342900">
              <a:lnSpc>
                <a:spcPct val="80000"/>
              </a:lnSpc>
              <a:buClr>
                <a:srgbClr val="FF5050"/>
              </a:buClr>
            </a:pPr>
            <a:r>
              <a:rPr lang="en-US" altLang="zh-CN" dirty="0">
                <a:solidFill>
                  <a:srgbClr val="000000"/>
                </a:solidFill>
                <a:ea typeface="隶书" pitchFamily="49" charset="-122"/>
              </a:rPr>
              <a:t>      else if (image &gt; 0)  </a:t>
            </a:r>
            <a:r>
              <a:rPr lang="en-US" altLang="zh-CN" dirty="0" err="1">
                <a:solidFill>
                  <a:srgbClr val="000000"/>
                </a:solidFill>
                <a:ea typeface="隶书" pitchFamily="49" charset="-122"/>
              </a:rPr>
              <a:t>cout</a:t>
            </a:r>
            <a:r>
              <a:rPr lang="en-US" altLang="zh-CN" dirty="0">
                <a:solidFill>
                  <a:srgbClr val="000000"/>
                </a:solidFill>
                <a:ea typeface="隶书" pitchFamily="49" charset="-122"/>
              </a:rPr>
              <a:t> &lt;&lt; real &lt;&lt; "+" &lt;&lt; image &lt;&lt; "</a:t>
            </a:r>
            <a:r>
              <a:rPr lang="en-US" altLang="zh-CN" dirty="0" err="1">
                <a:solidFill>
                  <a:srgbClr val="000000"/>
                </a:solidFill>
                <a:ea typeface="隶书" pitchFamily="49" charset="-122"/>
              </a:rPr>
              <a:t>i</a:t>
            </a:r>
            <a:r>
              <a:rPr lang="en-US" altLang="zh-CN" dirty="0">
                <a:solidFill>
                  <a:srgbClr val="000000"/>
                </a:solidFill>
                <a:ea typeface="隶书" pitchFamily="49" charset="-122"/>
              </a:rPr>
              <a:t>\n";</a:t>
            </a:r>
          </a:p>
          <a:p>
            <a:pPr marL="342900" indent="-342900">
              <a:lnSpc>
                <a:spcPct val="80000"/>
              </a:lnSpc>
              <a:buClr>
                <a:srgbClr val="FF5050"/>
              </a:buClr>
            </a:pPr>
            <a:r>
              <a:rPr lang="en-US" altLang="zh-CN" dirty="0">
                <a:solidFill>
                  <a:srgbClr val="000000"/>
                </a:solidFill>
                <a:ea typeface="隶书" pitchFamily="49" charset="-122"/>
              </a:rPr>
              <a:t>      else      </a:t>
            </a:r>
            <a:r>
              <a:rPr lang="en-US" altLang="zh-CN" dirty="0" err="1">
                <a:solidFill>
                  <a:srgbClr val="000000"/>
                </a:solidFill>
                <a:ea typeface="隶书" pitchFamily="49" charset="-122"/>
              </a:rPr>
              <a:t>cout</a:t>
            </a:r>
            <a:r>
              <a:rPr lang="en-US" altLang="zh-CN" dirty="0">
                <a:solidFill>
                  <a:srgbClr val="000000"/>
                </a:solidFill>
                <a:ea typeface="隶书" pitchFamily="49" charset="-122"/>
              </a:rPr>
              <a:t> &lt;&lt; real &lt;&lt; </a:t>
            </a:r>
            <a:r>
              <a:rPr lang="en-US" altLang="zh-CN" dirty="0" err="1">
                <a:solidFill>
                  <a:srgbClr val="000000"/>
                </a:solidFill>
                <a:ea typeface="隶书" pitchFamily="49" charset="-122"/>
              </a:rPr>
              <a:t>endl</a:t>
            </a:r>
            <a:r>
              <a:rPr lang="en-US" altLang="zh-CN" dirty="0">
                <a:solidFill>
                  <a:srgbClr val="000000"/>
                </a:solidFill>
                <a:ea typeface="隶书" pitchFamily="49" charset="-122"/>
              </a:rPr>
              <a:t>;</a:t>
            </a:r>
          </a:p>
          <a:p>
            <a:pPr marL="342900" indent="-342900">
              <a:lnSpc>
                <a:spcPct val="80000"/>
              </a:lnSpc>
              <a:buClr>
                <a:srgbClr val="FF5050"/>
              </a:buClr>
            </a:pPr>
            <a:r>
              <a:rPr lang="en-US" altLang="zh-CN" dirty="0">
                <a:solidFill>
                  <a:srgbClr val="000000"/>
                </a:solidFill>
                <a:ea typeface="隶书" pitchFamily="49" charset="-122"/>
              </a:rPr>
              <a:t>   }</a:t>
            </a:r>
          </a:p>
          <a:p>
            <a:pPr marL="342900" indent="-342900">
              <a:lnSpc>
                <a:spcPct val="80000"/>
              </a:lnSpc>
              <a:buClr>
                <a:srgbClr val="FF5050"/>
              </a:buClr>
            </a:pPr>
            <a:r>
              <a:rPr lang="en-US" altLang="zh-CN" dirty="0">
                <a:solidFill>
                  <a:srgbClr val="000000"/>
                </a:solidFill>
                <a:ea typeface="隶书" pitchFamily="49" charset="-122"/>
              </a:rPr>
              <a:t>};</a:t>
            </a:r>
          </a:p>
          <a:p>
            <a:pPr marL="342900" indent="-342900">
              <a:lnSpc>
                <a:spcPct val="80000"/>
              </a:lnSpc>
              <a:buClr>
                <a:srgbClr val="FF5050"/>
              </a:buClr>
            </a:pPr>
            <a:endParaRPr lang="en-US" altLang="zh-CN" dirty="0">
              <a:solidFill>
                <a:srgbClr val="000000"/>
              </a:solidFill>
              <a:ea typeface="隶书" pitchFamily="49" charset="-122"/>
            </a:endParaRPr>
          </a:p>
        </p:txBody>
      </p:sp>
      <p:sp>
        <p:nvSpPr>
          <p:cNvPr id="7" name="矩形 6"/>
          <p:cNvSpPr/>
          <p:nvPr/>
        </p:nvSpPr>
        <p:spPr>
          <a:xfrm>
            <a:off x="2428860" y="5072074"/>
            <a:ext cx="5857884" cy="1421928"/>
          </a:xfrm>
          <a:prstGeom prst="rect">
            <a:avLst/>
          </a:prstGeom>
        </p:spPr>
        <p:txBody>
          <a:bodyPr wrap="square">
            <a:spAutoFit/>
          </a:bodyPr>
          <a:lstStyle/>
          <a:p>
            <a:pPr marL="342900" indent="-342900">
              <a:lnSpc>
                <a:spcPct val="80000"/>
              </a:lnSpc>
              <a:buClr>
                <a:srgbClr val="FF5050"/>
              </a:buClr>
            </a:pPr>
            <a:r>
              <a:rPr lang="en-US" altLang="zh-CN" dirty="0" smtClean="0">
                <a:solidFill>
                  <a:srgbClr val="000000"/>
                </a:solidFill>
                <a:ea typeface="隶书" pitchFamily="49" charset="-122"/>
              </a:rPr>
              <a:t>void main(){</a:t>
            </a:r>
          </a:p>
          <a:p>
            <a:pPr marL="342900" indent="-342900">
              <a:lnSpc>
                <a:spcPct val="80000"/>
              </a:lnSpc>
              <a:buClr>
                <a:srgbClr val="FF5050"/>
              </a:buClr>
            </a:pPr>
            <a:r>
              <a:rPr lang="en-US" altLang="zh-CN" dirty="0" smtClean="0">
                <a:solidFill>
                  <a:srgbClr val="000000"/>
                </a:solidFill>
                <a:ea typeface="隶书" pitchFamily="49" charset="-122"/>
              </a:rPr>
              <a:t>    </a:t>
            </a:r>
            <a:r>
              <a:rPr lang="en-US" altLang="zh-CN" dirty="0" err="1" smtClean="0">
                <a:solidFill>
                  <a:srgbClr val="000000"/>
                </a:solidFill>
                <a:ea typeface="隶书" pitchFamily="49" charset="-122"/>
              </a:rPr>
              <a:t>CComplex</a:t>
            </a:r>
            <a:r>
              <a:rPr lang="en-US" altLang="zh-CN" dirty="0" smtClean="0">
                <a:solidFill>
                  <a:srgbClr val="000000"/>
                </a:solidFill>
                <a:ea typeface="隶书" pitchFamily="49" charset="-122"/>
              </a:rPr>
              <a:t> a(3, 4), b(5, 6);</a:t>
            </a:r>
          </a:p>
          <a:p>
            <a:pPr marL="342900" indent="-342900">
              <a:lnSpc>
                <a:spcPct val="80000"/>
              </a:lnSpc>
              <a:buClr>
                <a:srgbClr val="FF5050"/>
              </a:buClr>
            </a:pPr>
            <a:r>
              <a:rPr lang="en-US" altLang="zh-CN" b="1" dirty="0" smtClean="0">
                <a:solidFill>
                  <a:srgbClr val="FF0000"/>
                </a:solidFill>
                <a:ea typeface="隶书" pitchFamily="49" charset="-122"/>
              </a:rPr>
              <a:t> //</a:t>
            </a:r>
            <a:r>
              <a:rPr lang="zh-CN" altLang="en-US" b="1" dirty="0" smtClean="0">
                <a:solidFill>
                  <a:srgbClr val="FF0000"/>
                </a:solidFill>
                <a:ea typeface="隶书" pitchFamily="49" charset="-122"/>
              </a:rPr>
              <a:t>结果已保存在对象中，不需要返回值，用</a:t>
            </a:r>
            <a:r>
              <a:rPr lang="en-US" altLang="zh-CN" b="1" dirty="0" smtClean="0">
                <a:solidFill>
                  <a:srgbClr val="FF0000"/>
                </a:solidFill>
                <a:ea typeface="隶书" pitchFamily="49" charset="-122"/>
              </a:rPr>
              <a:t>void</a:t>
            </a:r>
            <a:r>
              <a:rPr lang="zh-CN" altLang="en-US" b="1" dirty="0" smtClean="0">
                <a:solidFill>
                  <a:srgbClr val="FF0000"/>
                </a:solidFill>
                <a:ea typeface="隶书" pitchFamily="49" charset="-122"/>
              </a:rPr>
              <a:t>类型</a:t>
            </a:r>
            <a:r>
              <a:rPr lang="en-US" altLang="zh-CN" b="1" dirty="0" smtClean="0">
                <a:solidFill>
                  <a:srgbClr val="FF0000"/>
                </a:solidFill>
                <a:ea typeface="隶书" pitchFamily="49" charset="-122"/>
              </a:rPr>
              <a:t>    a += b;</a:t>
            </a:r>
          </a:p>
          <a:p>
            <a:pPr marL="342900" indent="-342900">
              <a:lnSpc>
                <a:spcPct val="80000"/>
              </a:lnSpc>
              <a:buClr>
                <a:srgbClr val="FF5050"/>
              </a:buClr>
            </a:pPr>
            <a:r>
              <a:rPr lang="en-US" altLang="zh-CN" b="1" dirty="0" smtClean="0">
                <a:solidFill>
                  <a:srgbClr val="FF0000"/>
                </a:solidFill>
                <a:ea typeface="隶书" pitchFamily="49" charset="-122"/>
              </a:rPr>
              <a:t>	</a:t>
            </a:r>
            <a:r>
              <a:rPr lang="en-US" altLang="zh-CN" b="1" dirty="0" err="1" smtClean="0">
                <a:solidFill>
                  <a:srgbClr val="FF0000"/>
                </a:solidFill>
                <a:ea typeface="隶书" pitchFamily="49" charset="-122"/>
              </a:rPr>
              <a:t>a</a:t>
            </a:r>
            <a:r>
              <a:rPr lang="en-US" altLang="zh-CN" dirty="0" err="1" smtClean="0">
                <a:solidFill>
                  <a:srgbClr val="000000"/>
                </a:solidFill>
                <a:ea typeface="隶书" pitchFamily="49" charset="-122"/>
              </a:rPr>
              <a:t>.print</a:t>
            </a:r>
            <a:r>
              <a:rPr lang="en-US" altLang="zh-CN" dirty="0" smtClean="0">
                <a:solidFill>
                  <a:srgbClr val="000000"/>
                </a:solidFill>
                <a:ea typeface="隶书" pitchFamily="49" charset="-122"/>
              </a:rPr>
              <a:t>();</a:t>
            </a:r>
          </a:p>
          <a:p>
            <a:pPr marL="342900" indent="-342900">
              <a:lnSpc>
                <a:spcPct val="80000"/>
              </a:lnSpc>
              <a:buClr>
                <a:srgbClr val="FF5050"/>
              </a:buClr>
            </a:pPr>
            <a:r>
              <a:rPr lang="en-US" altLang="zh-CN" dirty="0" smtClean="0">
                <a:solidFill>
                  <a:srgbClr val="000000"/>
                </a:solidFill>
                <a:ea typeface="隶书" pitchFamily="49" charset="-122"/>
              </a:rPr>
              <a:t>} </a:t>
            </a:r>
            <a:endParaRPr lang="en-US" altLang="zh-CN" dirty="0">
              <a:solidFill>
                <a:srgbClr val="000000"/>
              </a:solidFill>
              <a:ea typeface="隶书"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举例</a:t>
            </a:r>
            <a:r>
              <a:rPr lang="en-US" altLang="zh-CN" sz="2000" dirty="0" smtClean="0">
                <a:latin typeface="+mn-ea"/>
                <a:cs typeface="Times New Roman" pitchFamily="18" charset="0"/>
              </a:rPr>
              <a:t>1</a:t>
            </a:r>
            <a:r>
              <a:rPr lang="zh-CN" altLang="en-US" sz="2000" dirty="0" smtClean="0">
                <a:latin typeface="+mn-ea"/>
                <a:cs typeface="Times New Roman" pitchFamily="18" charset="0"/>
              </a:rPr>
              <a:t>，实现复数的运算重载，实数部和虚数部分别</a:t>
            </a:r>
            <a:r>
              <a:rPr lang="zh-CN" altLang="en-US" sz="2000" dirty="0" smtClean="0">
                <a:latin typeface="+mn-ea"/>
                <a:cs typeface="Times New Roman" pitchFamily="18" charset="0"/>
              </a:rPr>
              <a:t>相加</a:t>
            </a:r>
            <a:endParaRPr lang="en-US" altLang="zh-CN" sz="2000" dirty="0" smtClean="0">
              <a:latin typeface="+mn-ea"/>
              <a:cs typeface="Times New Roman" pitchFamily="18" charset="0"/>
            </a:endParaRPr>
          </a:p>
          <a:p>
            <a:pPr>
              <a:lnSpc>
                <a:spcPts val="2880"/>
              </a:lnSpc>
              <a:spcBef>
                <a:spcPts val="0"/>
              </a:spcBef>
              <a:buNone/>
            </a:pPr>
            <a:r>
              <a:rPr lang="en-US" altLang="zh-CN" sz="2000" dirty="0" smtClean="0">
                <a:latin typeface="+mn-ea"/>
                <a:cs typeface="Times New Roman" pitchFamily="18" charset="0"/>
              </a:rPr>
              <a:t>	</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运算符重载</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15</a:t>
            </a:fld>
            <a:endParaRPr lang="zh-CN" altLang="en-US" dirty="0"/>
          </a:p>
        </p:txBody>
      </p:sp>
      <p:sp>
        <p:nvSpPr>
          <p:cNvPr id="6" name="Rectangle 3"/>
          <p:cNvSpPr>
            <a:spLocks noChangeArrowheads="1"/>
          </p:cNvSpPr>
          <p:nvPr/>
        </p:nvSpPr>
        <p:spPr bwMode="auto">
          <a:xfrm>
            <a:off x="285720" y="1571612"/>
            <a:ext cx="8429625" cy="3714776"/>
          </a:xfrm>
          <a:prstGeom prst="rect">
            <a:avLst/>
          </a:prstGeom>
          <a:noFill/>
          <a:ln w="9525">
            <a:noFill/>
            <a:miter lim="800000"/>
            <a:headEnd/>
            <a:tailEnd/>
          </a:ln>
        </p:spPr>
        <p:txBody>
          <a:bodyPr/>
          <a:lstStyle/>
          <a:p>
            <a:pPr marL="342900" indent="-342900">
              <a:lnSpc>
                <a:spcPct val="80000"/>
              </a:lnSpc>
              <a:buClr>
                <a:srgbClr val="FF5050"/>
              </a:buClr>
            </a:pPr>
            <a:r>
              <a:rPr lang="en-US" altLang="zh-CN" dirty="0">
                <a:solidFill>
                  <a:srgbClr val="000000"/>
                </a:solidFill>
                <a:ea typeface="隶书" pitchFamily="49" charset="-122"/>
              </a:rPr>
              <a:t>class </a:t>
            </a:r>
            <a:r>
              <a:rPr lang="en-US" altLang="zh-CN" dirty="0" err="1">
                <a:solidFill>
                  <a:srgbClr val="000000"/>
                </a:solidFill>
                <a:ea typeface="隶书" pitchFamily="49" charset="-122"/>
              </a:rPr>
              <a:t>CComplex</a:t>
            </a:r>
            <a:r>
              <a:rPr lang="en-US" altLang="zh-CN" dirty="0">
                <a:solidFill>
                  <a:srgbClr val="000000"/>
                </a:solidFill>
                <a:ea typeface="隶书" pitchFamily="49" charset="-122"/>
              </a:rPr>
              <a:t> {</a:t>
            </a:r>
          </a:p>
          <a:p>
            <a:pPr marL="342900" indent="-342900">
              <a:lnSpc>
                <a:spcPct val="80000"/>
              </a:lnSpc>
              <a:buClr>
                <a:srgbClr val="FF5050"/>
              </a:buClr>
            </a:pPr>
            <a:r>
              <a:rPr lang="en-US" altLang="zh-CN" dirty="0">
                <a:solidFill>
                  <a:srgbClr val="000000"/>
                </a:solidFill>
                <a:ea typeface="隶书" pitchFamily="49" charset="-122"/>
              </a:rPr>
              <a:t> private:</a:t>
            </a:r>
          </a:p>
          <a:p>
            <a:pPr marL="342900" indent="-342900">
              <a:lnSpc>
                <a:spcPct val="80000"/>
              </a:lnSpc>
              <a:buClr>
                <a:srgbClr val="FF5050"/>
              </a:buClr>
            </a:pPr>
            <a:r>
              <a:rPr lang="en-US" altLang="zh-CN" dirty="0">
                <a:solidFill>
                  <a:srgbClr val="000000"/>
                </a:solidFill>
                <a:ea typeface="隶书" pitchFamily="49" charset="-122"/>
              </a:rPr>
              <a:t>   double real, image;</a:t>
            </a:r>
          </a:p>
          <a:p>
            <a:pPr marL="342900" indent="-342900">
              <a:lnSpc>
                <a:spcPct val="80000"/>
              </a:lnSpc>
              <a:buClr>
                <a:srgbClr val="FF5050"/>
              </a:buClr>
            </a:pPr>
            <a:r>
              <a:rPr lang="en-US" altLang="zh-CN" dirty="0">
                <a:solidFill>
                  <a:srgbClr val="000000"/>
                </a:solidFill>
                <a:ea typeface="隶书" pitchFamily="49" charset="-122"/>
              </a:rPr>
              <a:t> public:</a:t>
            </a:r>
          </a:p>
          <a:p>
            <a:pPr marL="342900" indent="-342900">
              <a:lnSpc>
                <a:spcPct val="80000"/>
              </a:lnSpc>
              <a:buClr>
                <a:srgbClr val="FF5050"/>
              </a:buClr>
            </a:pPr>
            <a:r>
              <a:rPr lang="en-US" altLang="zh-CN" dirty="0">
                <a:solidFill>
                  <a:srgbClr val="000000"/>
                </a:solidFill>
                <a:ea typeface="隶书" pitchFamily="49" charset="-122"/>
              </a:rPr>
              <a:t>   </a:t>
            </a:r>
            <a:r>
              <a:rPr lang="en-US" altLang="zh-CN" dirty="0" err="1">
                <a:solidFill>
                  <a:srgbClr val="000000"/>
                </a:solidFill>
                <a:ea typeface="隶书" pitchFamily="49" charset="-122"/>
              </a:rPr>
              <a:t>CComplex</a:t>
            </a:r>
            <a:r>
              <a:rPr lang="en-US" altLang="zh-CN" dirty="0">
                <a:solidFill>
                  <a:srgbClr val="000000"/>
                </a:solidFill>
                <a:ea typeface="隶书" pitchFamily="49" charset="-122"/>
              </a:rPr>
              <a:t>(double r = 0.0, double </a:t>
            </a:r>
            <a:r>
              <a:rPr lang="en-US" altLang="zh-CN" dirty="0" err="1">
                <a:solidFill>
                  <a:srgbClr val="000000"/>
                </a:solidFill>
                <a:ea typeface="隶书" pitchFamily="49" charset="-122"/>
              </a:rPr>
              <a:t>i</a:t>
            </a:r>
            <a:r>
              <a:rPr lang="en-US" altLang="zh-CN" dirty="0">
                <a:solidFill>
                  <a:srgbClr val="000000"/>
                </a:solidFill>
                <a:ea typeface="隶书" pitchFamily="49" charset="-122"/>
              </a:rPr>
              <a:t> = 0.0) { real = r; image = </a:t>
            </a:r>
            <a:r>
              <a:rPr lang="en-US" altLang="zh-CN" dirty="0" err="1">
                <a:solidFill>
                  <a:srgbClr val="000000"/>
                </a:solidFill>
                <a:ea typeface="隶书" pitchFamily="49" charset="-122"/>
              </a:rPr>
              <a:t>i</a:t>
            </a:r>
            <a:r>
              <a:rPr lang="en-US" altLang="zh-CN" dirty="0">
                <a:solidFill>
                  <a:srgbClr val="000000"/>
                </a:solidFill>
                <a:ea typeface="隶书" pitchFamily="49" charset="-122"/>
              </a:rPr>
              <a:t>; }</a:t>
            </a:r>
          </a:p>
          <a:p>
            <a:pPr marL="342900" indent="-342900">
              <a:lnSpc>
                <a:spcPct val="80000"/>
              </a:lnSpc>
              <a:buClr>
                <a:srgbClr val="FF5050"/>
              </a:buClr>
            </a:pPr>
            <a:r>
              <a:rPr lang="en-US" altLang="zh-CN" dirty="0">
                <a:solidFill>
                  <a:srgbClr val="000000"/>
                </a:solidFill>
                <a:ea typeface="隶书" pitchFamily="49" charset="-122"/>
              </a:rPr>
              <a:t>   </a:t>
            </a:r>
            <a:r>
              <a:rPr lang="en-US" altLang="zh-CN" b="1" dirty="0" err="1">
                <a:solidFill>
                  <a:srgbClr val="FF0000"/>
                </a:solidFill>
                <a:ea typeface="隶书" pitchFamily="49" charset="-122"/>
              </a:rPr>
              <a:t>CComplex</a:t>
            </a:r>
            <a:r>
              <a:rPr lang="en-US" altLang="zh-CN" b="1" dirty="0">
                <a:solidFill>
                  <a:srgbClr val="FF0000"/>
                </a:solidFill>
                <a:ea typeface="隶书" pitchFamily="49" charset="-122"/>
              </a:rPr>
              <a:t> &amp; operator += </a:t>
            </a:r>
            <a:r>
              <a:rPr lang="en-US" altLang="zh-CN" b="1" dirty="0" smtClean="0">
                <a:solidFill>
                  <a:srgbClr val="FF0000"/>
                </a:solidFill>
                <a:ea typeface="隶书" pitchFamily="49" charset="-122"/>
              </a:rPr>
              <a:t>(</a:t>
            </a:r>
            <a:r>
              <a:rPr lang="en-US" altLang="zh-CN" b="1" dirty="0" err="1" smtClean="0">
                <a:solidFill>
                  <a:srgbClr val="FF0000"/>
                </a:solidFill>
                <a:ea typeface="隶书" pitchFamily="49" charset="-122"/>
              </a:rPr>
              <a:t>CComplex</a:t>
            </a:r>
            <a:r>
              <a:rPr lang="en-US" altLang="zh-CN" b="1" dirty="0" smtClean="0">
                <a:solidFill>
                  <a:srgbClr val="FF0000"/>
                </a:solidFill>
                <a:ea typeface="隶书" pitchFamily="49" charset="-122"/>
              </a:rPr>
              <a:t> </a:t>
            </a:r>
            <a:r>
              <a:rPr lang="en-US" altLang="zh-CN" b="1" dirty="0">
                <a:solidFill>
                  <a:srgbClr val="FF0000"/>
                </a:solidFill>
                <a:ea typeface="隶书" pitchFamily="49" charset="-122"/>
              </a:rPr>
              <a:t>&amp;</a:t>
            </a:r>
            <a:r>
              <a:rPr lang="en-US" altLang="zh-CN" b="1" dirty="0" err="1">
                <a:solidFill>
                  <a:srgbClr val="FF0000"/>
                </a:solidFill>
                <a:ea typeface="隶书" pitchFamily="49" charset="-122"/>
              </a:rPr>
              <a:t>r_c</a:t>
            </a:r>
            <a:r>
              <a:rPr lang="en-US" altLang="zh-CN" b="1" dirty="0">
                <a:solidFill>
                  <a:srgbClr val="FF0000"/>
                </a:solidFill>
                <a:ea typeface="隶书" pitchFamily="49" charset="-122"/>
              </a:rPr>
              <a:t>)   </a:t>
            </a:r>
            <a:r>
              <a:rPr lang="en-US" altLang="zh-CN" dirty="0">
                <a:solidFill>
                  <a:srgbClr val="000000"/>
                </a:solidFill>
                <a:ea typeface="隶书" pitchFamily="49" charset="-122"/>
              </a:rPr>
              <a:t>{</a:t>
            </a:r>
          </a:p>
          <a:p>
            <a:pPr marL="342900" indent="-342900">
              <a:lnSpc>
                <a:spcPct val="80000"/>
              </a:lnSpc>
              <a:buClr>
                <a:srgbClr val="FF5050"/>
              </a:buClr>
            </a:pPr>
            <a:r>
              <a:rPr lang="en-US" altLang="zh-CN" dirty="0">
                <a:solidFill>
                  <a:srgbClr val="000000"/>
                </a:solidFill>
                <a:ea typeface="隶书" pitchFamily="49" charset="-122"/>
              </a:rPr>
              <a:t>      real += </a:t>
            </a:r>
            <a:r>
              <a:rPr lang="en-US" altLang="zh-CN" dirty="0" err="1">
                <a:solidFill>
                  <a:srgbClr val="000000"/>
                </a:solidFill>
                <a:ea typeface="隶书" pitchFamily="49" charset="-122"/>
              </a:rPr>
              <a:t>r_c.real</a:t>
            </a:r>
            <a:r>
              <a:rPr lang="en-US" altLang="zh-CN" dirty="0">
                <a:solidFill>
                  <a:srgbClr val="000000"/>
                </a:solidFill>
                <a:ea typeface="隶书" pitchFamily="49" charset="-122"/>
              </a:rPr>
              <a:t>;</a:t>
            </a:r>
          </a:p>
          <a:p>
            <a:pPr marL="342900" indent="-342900">
              <a:lnSpc>
                <a:spcPct val="80000"/>
              </a:lnSpc>
              <a:buClr>
                <a:srgbClr val="FF5050"/>
              </a:buClr>
            </a:pPr>
            <a:r>
              <a:rPr lang="en-US" altLang="zh-CN" dirty="0">
                <a:solidFill>
                  <a:srgbClr val="000000"/>
                </a:solidFill>
                <a:ea typeface="隶书" pitchFamily="49" charset="-122"/>
              </a:rPr>
              <a:t>      image += </a:t>
            </a:r>
            <a:r>
              <a:rPr lang="en-US" altLang="zh-CN" dirty="0" err="1">
                <a:solidFill>
                  <a:srgbClr val="000000"/>
                </a:solidFill>
                <a:ea typeface="隶书" pitchFamily="49" charset="-122"/>
              </a:rPr>
              <a:t>r_c.image</a:t>
            </a:r>
            <a:r>
              <a:rPr lang="en-US" altLang="zh-CN" dirty="0">
                <a:solidFill>
                  <a:srgbClr val="000000"/>
                </a:solidFill>
                <a:ea typeface="隶书" pitchFamily="49" charset="-122"/>
              </a:rPr>
              <a:t>;</a:t>
            </a:r>
          </a:p>
          <a:p>
            <a:pPr marL="342900" indent="-342900">
              <a:lnSpc>
                <a:spcPct val="80000"/>
              </a:lnSpc>
              <a:buClr>
                <a:srgbClr val="FF5050"/>
              </a:buClr>
            </a:pPr>
            <a:r>
              <a:rPr lang="en-US" altLang="zh-CN" dirty="0">
                <a:solidFill>
                  <a:srgbClr val="000000"/>
                </a:solidFill>
                <a:ea typeface="隶书" pitchFamily="49" charset="-122"/>
              </a:rPr>
              <a:t>      return *this;</a:t>
            </a:r>
          </a:p>
          <a:p>
            <a:pPr marL="342900" indent="-342900">
              <a:lnSpc>
                <a:spcPct val="80000"/>
              </a:lnSpc>
              <a:buClr>
                <a:srgbClr val="FF5050"/>
              </a:buClr>
            </a:pPr>
            <a:r>
              <a:rPr lang="en-US" altLang="zh-CN" dirty="0">
                <a:solidFill>
                  <a:srgbClr val="000000"/>
                </a:solidFill>
                <a:ea typeface="隶书" pitchFamily="49" charset="-122"/>
              </a:rPr>
              <a:t>   }</a:t>
            </a:r>
          </a:p>
          <a:p>
            <a:pPr marL="342900" indent="-342900">
              <a:lnSpc>
                <a:spcPct val="80000"/>
              </a:lnSpc>
              <a:buClr>
                <a:srgbClr val="FF5050"/>
              </a:buClr>
            </a:pPr>
            <a:r>
              <a:rPr lang="en-US" altLang="zh-CN" dirty="0" smtClean="0">
                <a:solidFill>
                  <a:srgbClr val="000000"/>
                </a:solidFill>
                <a:ea typeface="隶书" pitchFamily="49" charset="-122"/>
              </a:rPr>
              <a:t>   void print() {</a:t>
            </a:r>
          </a:p>
          <a:p>
            <a:pPr marL="342900" indent="-342900">
              <a:lnSpc>
                <a:spcPct val="80000"/>
              </a:lnSpc>
              <a:buClr>
                <a:srgbClr val="FF5050"/>
              </a:buClr>
            </a:pPr>
            <a:r>
              <a:rPr lang="en-US" altLang="zh-CN" dirty="0" smtClean="0">
                <a:solidFill>
                  <a:srgbClr val="000000"/>
                </a:solidFill>
                <a:ea typeface="隶书" pitchFamily="49" charset="-122"/>
              </a:rPr>
              <a:t>      if (image &lt; 0)    </a:t>
            </a:r>
            <a:r>
              <a:rPr lang="en-US" altLang="zh-CN" dirty="0" err="1" smtClean="0">
                <a:solidFill>
                  <a:srgbClr val="000000"/>
                </a:solidFill>
                <a:ea typeface="隶书" pitchFamily="49" charset="-122"/>
              </a:rPr>
              <a:t>cout</a:t>
            </a:r>
            <a:r>
              <a:rPr lang="en-US" altLang="zh-CN" dirty="0" smtClean="0">
                <a:solidFill>
                  <a:srgbClr val="000000"/>
                </a:solidFill>
                <a:ea typeface="隶书" pitchFamily="49" charset="-122"/>
              </a:rPr>
              <a:t> &lt;&lt; real &lt;&lt; image &lt;&lt; "</a:t>
            </a:r>
            <a:r>
              <a:rPr lang="en-US" altLang="zh-CN" dirty="0" err="1" smtClean="0">
                <a:solidFill>
                  <a:srgbClr val="000000"/>
                </a:solidFill>
                <a:ea typeface="隶书" pitchFamily="49" charset="-122"/>
              </a:rPr>
              <a:t>i</a:t>
            </a:r>
            <a:r>
              <a:rPr lang="en-US" altLang="zh-CN" dirty="0" smtClean="0">
                <a:solidFill>
                  <a:srgbClr val="000000"/>
                </a:solidFill>
                <a:ea typeface="隶书" pitchFamily="49" charset="-122"/>
              </a:rPr>
              <a:t>\n";</a:t>
            </a:r>
          </a:p>
          <a:p>
            <a:pPr marL="342900" indent="-342900">
              <a:lnSpc>
                <a:spcPct val="80000"/>
              </a:lnSpc>
              <a:buClr>
                <a:srgbClr val="FF5050"/>
              </a:buClr>
            </a:pPr>
            <a:r>
              <a:rPr lang="en-US" altLang="zh-CN" dirty="0" smtClean="0">
                <a:solidFill>
                  <a:srgbClr val="000000"/>
                </a:solidFill>
                <a:ea typeface="隶书" pitchFamily="49" charset="-122"/>
              </a:rPr>
              <a:t>      else if (image &gt; 0)  </a:t>
            </a:r>
            <a:r>
              <a:rPr lang="en-US" altLang="zh-CN" dirty="0" err="1" smtClean="0">
                <a:solidFill>
                  <a:srgbClr val="000000"/>
                </a:solidFill>
                <a:ea typeface="隶书" pitchFamily="49" charset="-122"/>
              </a:rPr>
              <a:t>cout</a:t>
            </a:r>
            <a:r>
              <a:rPr lang="en-US" altLang="zh-CN" dirty="0" smtClean="0">
                <a:solidFill>
                  <a:srgbClr val="000000"/>
                </a:solidFill>
                <a:ea typeface="隶书" pitchFamily="49" charset="-122"/>
              </a:rPr>
              <a:t> &lt;&lt; real &lt;&lt; "+" &lt;&lt; image &lt;&lt; "</a:t>
            </a:r>
            <a:r>
              <a:rPr lang="en-US" altLang="zh-CN" dirty="0" err="1" smtClean="0">
                <a:solidFill>
                  <a:srgbClr val="000000"/>
                </a:solidFill>
                <a:ea typeface="隶书" pitchFamily="49" charset="-122"/>
              </a:rPr>
              <a:t>i</a:t>
            </a:r>
            <a:r>
              <a:rPr lang="en-US" altLang="zh-CN" dirty="0" smtClean="0">
                <a:solidFill>
                  <a:srgbClr val="000000"/>
                </a:solidFill>
                <a:ea typeface="隶书" pitchFamily="49" charset="-122"/>
              </a:rPr>
              <a:t>\n";</a:t>
            </a:r>
          </a:p>
          <a:p>
            <a:pPr marL="342900" indent="-342900">
              <a:lnSpc>
                <a:spcPct val="80000"/>
              </a:lnSpc>
              <a:buClr>
                <a:srgbClr val="FF5050"/>
              </a:buClr>
            </a:pPr>
            <a:r>
              <a:rPr lang="en-US" altLang="zh-CN" dirty="0" smtClean="0">
                <a:solidFill>
                  <a:srgbClr val="000000"/>
                </a:solidFill>
                <a:ea typeface="隶书" pitchFamily="49" charset="-122"/>
              </a:rPr>
              <a:t>      else      </a:t>
            </a:r>
            <a:r>
              <a:rPr lang="en-US" altLang="zh-CN" dirty="0" err="1" smtClean="0">
                <a:solidFill>
                  <a:srgbClr val="000000"/>
                </a:solidFill>
                <a:ea typeface="隶书" pitchFamily="49" charset="-122"/>
              </a:rPr>
              <a:t>cout</a:t>
            </a:r>
            <a:r>
              <a:rPr lang="en-US" altLang="zh-CN" dirty="0" smtClean="0">
                <a:solidFill>
                  <a:srgbClr val="000000"/>
                </a:solidFill>
                <a:ea typeface="隶书" pitchFamily="49" charset="-122"/>
              </a:rPr>
              <a:t> &lt;&lt; real &lt;&lt; </a:t>
            </a:r>
            <a:r>
              <a:rPr lang="en-US" altLang="zh-CN" dirty="0" err="1" smtClean="0">
                <a:solidFill>
                  <a:srgbClr val="000000"/>
                </a:solidFill>
                <a:ea typeface="隶书" pitchFamily="49" charset="-122"/>
              </a:rPr>
              <a:t>endl</a:t>
            </a:r>
            <a:r>
              <a:rPr lang="en-US" altLang="zh-CN" dirty="0" smtClean="0">
                <a:solidFill>
                  <a:srgbClr val="000000"/>
                </a:solidFill>
                <a:ea typeface="隶书" pitchFamily="49" charset="-122"/>
              </a:rPr>
              <a:t>;</a:t>
            </a:r>
          </a:p>
          <a:p>
            <a:pPr marL="342900" indent="-342900">
              <a:lnSpc>
                <a:spcPct val="80000"/>
              </a:lnSpc>
              <a:buClr>
                <a:srgbClr val="FF5050"/>
              </a:buClr>
            </a:pPr>
            <a:r>
              <a:rPr lang="en-US" altLang="zh-CN" dirty="0" smtClean="0">
                <a:solidFill>
                  <a:srgbClr val="000000"/>
                </a:solidFill>
                <a:ea typeface="隶书" pitchFamily="49" charset="-122"/>
              </a:rPr>
              <a:t>   }</a:t>
            </a:r>
          </a:p>
          <a:p>
            <a:pPr marL="342900" indent="-342900">
              <a:lnSpc>
                <a:spcPct val="80000"/>
              </a:lnSpc>
              <a:buClr>
                <a:srgbClr val="FF5050"/>
              </a:buClr>
            </a:pPr>
            <a:r>
              <a:rPr lang="en-US" altLang="zh-CN" dirty="0" smtClean="0">
                <a:solidFill>
                  <a:srgbClr val="000000"/>
                </a:solidFill>
                <a:ea typeface="隶书" pitchFamily="49" charset="-122"/>
              </a:rPr>
              <a:t>};</a:t>
            </a:r>
            <a:endParaRPr lang="en-US" altLang="zh-CN" dirty="0">
              <a:solidFill>
                <a:srgbClr val="000000"/>
              </a:solidFill>
              <a:ea typeface="隶书" pitchFamily="49" charset="-122"/>
            </a:endParaRPr>
          </a:p>
          <a:p>
            <a:pPr marL="342900" indent="-342900">
              <a:lnSpc>
                <a:spcPct val="80000"/>
              </a:lnSpc>
              <a:buClr>
                <a:srgbClr val="FF5050"/>
              </a:buClr>
            </a:pPr>
            <a:endParaRPr lang="en-US" altLang="zh-CN" dirty="0">
              <a:solidFill>
                <a:srgbClr val="000000"/>
              </a:solidFill>
              <a:ea typeface="隶书" pitchFamily="49" charset="-122"/>
            </a:endParaRPr>
          </a:p>
        </p:txBody>
      </p:sp>
      <p:sp>
        <p:nvSpPr>
          <p:cNvPr id="7" name="矩形 6"/>
          <p:cNvSpPr/>
          <p:nvPr/>
        </p:nvSpPr>
        <p:spPr>
          <a:xfrm>
            <a:off x="3714744" y="5072074"/>
            <a:ext cx="4572000" cy="1421928"/>
          </a:xfrm>
          <a:prstGeom prst="rect">
            <a:avLst/>
          </a:prstGeom>
        </p:spPr>
        <p:txBody>
          <a:bodyPr>
            <a:spAutoFit/>
          </a:bodyPr>
          <a:lstStyle/>
          <a:p>
            <a:pPr marL="342900" indent="-342900">
              <a:lnSpc>
                <a:spcPct val="80000"/>
              </a:lnSpc>
              <a:buClr>
                <a:srgbClr val="FF5050"/>
              </a:buClr>
            </a:pPr>
            <a:r>
              <a:rPr lang="en-US" altLang="zh-CN" dirty="0" smtClean="0">
                <a:solidFill>
                  <a:srgbClr val="000000"/>
                </a:solidFill>
                <a:ea typeface="隶书" pitchFamily="49" charset="-122"/>
              </a:rPr>
              <a:t>void main(){</a:t>
            </a:r>
          </a:p>
          <a:p>
            <a:pPr marL="342900" indent="-342900">
              <a:lnSpc>
                <a:spcPct val="80000"/>
              </a:lnSpc>
              <a:buClr>
                <a:srgbClr val="FF5050"/>
              </a:buClr>
            </a:pPr>
            <a:r>
              <a:rPr lang="en-US" altLang="zh-CN" dirty="0" smtClean="0">
                <a:solidFill>
                  <a:srgbClr val="000000"/>
                </a:solidFill>
                <a:ea typeface="隶书" pitchFamily="49" charset="-122"/>
              </a:rPr>
              <a:t>    </a:t>
            </a:r>
            <a:r>
              <a:rPr lang="en-US" altLang="zh-CN" dirty="0" err="1" smtClean="0">
                <a:solidFill>
                  <a:srgbClr val="000000"/>
                </a:solidFill>
                <a:ea typeface="隶书" pitchFamily="49" charset="-122"/>
              </a:rPr>
              <a:t>CComplex</a:t>
            </a:r>
            <a:r>
              <a:rPr lang="en-US" altLang="zh-CN" dirty="0" smtClean="0">
                <a:solidFill>
                  <a:srgbClr val="000000"/>
                </a:solidFill>
                <a:ea typeface="隶书" pitchFamily="49" charset="-122"/>
              </a:rPr>
              <a:t> a(3, 4), b(5, 6), c ;</a:t>
            </a:r>
          </a:p>
          <a:p>
            <a:pPr marL="342900" indent="-342900">
              <a:lnSpc>
                <a:spcPct val="80000"/>
              </a:lnSpc>
              <a:buClr>
                <a:srgbClr val="FF5050"/>
              </a:buClr>
            </a:pPr>
            <a:r>
              <a:rPr lang="en-US" altLang="zh-CN" b="1" dirty="0" smtClean="0">
                <a:solidFill>
                  <a:srgbClr val="FF0000"/>
                </a:solidFill>
                <a:ea typeface="隶书" pitchFamily="49" charset="-122"/>
              </a:rPr>
              <a:t>	a += b;  //</a:t>
            </a:r>
            <a:r>
              <a:rPr lang="zh-CN" altLang="en-US" b="1" dirty="0" smtClean="0">
                <a:solidFill>
                  <a:srgbClr val="FF0000"/>
                </a:solidFill>
                <a:ea typeface="隶书" pitchFamily="49" charset="-122"/>
              </a:rPr>
              <a:t>返回值没用</a:t>
            </a:r>
            <a:endParaRPr lang="en-US" altLang="zh-CN" b="1" dirty="0" smtClean="0">
              <a:solidFill>
                <a:srgbClr val="FF0000"/>
              </a:solidFill>
              <a:ea typeface="隶书" pitchFamily="49" charset="-122"/>
            </a:endParaRPr>
          </a:p>
          <a:p>
            <a:pPr marL="342900" indent="-342900">
              <a:lnSpc>
                <a:spcPct val="80000"/>
              </a:lnSpc>
              <a:buClr>
                <a:srgbClr val="FF5050"/>
              </a:buClr>
            </a:pPr>
            <a:r>
              <a:rPr lang="en-US" altLang="zh-CN" b="1" dirty="0" smtClean="0">
                <a:solidFill>
                  <a:srgbClr val="FF0000"/>
                </a:solidFill>
                <a:ea typeface="隶书" pitchFamily="49" charset="-122"/>
              </a:rPr>
              <a:t>	c = a+=b; //</a:t>
            </a:r>
            <a:r>
              <a:rPr lang="zh-CN" altLang="en-US" b="1" dirty="0" smtClean="0">
                <a:solidFill>
                  <a:srgbClr val="FF0000"/>
                </a:solidFill>
                <a:ea typeface="隶书" pitchFamily="49" charset="-122"/>
              </a:rPr>
              <a:t>返回值触发拷贝构造</a:t>
            </a:r>
            <a:endParaRPr lang="en-US" altLang="zh-CN" b="1" dirty="0" smtClean="0">
              <a:solidFill>
                <a:srgbClr val="FF0000"/>
              </a:solidFill>
              <a:ea typeface="隶书" pitchFamily="49" charset="-122"/>
            </a:endParaRPr>
          </a:p>
          <a:p>
            <a:pPr marL="342900" indent="-342900">
              <a:lnSpc>
                <a:spcPct val="80000"/>
              </a:lnSpc>
              <a:buClr>
                <a:srgbClr val="FF5050"/>
              </a:buClr>
            </a:pPr>
            <a:r>
              <a:rPr lang="en-US" altLang="zh-CN" b="1" dirty="0" smtClean="0">
                <a:solidFill>
                  <a:srgbClr val="FF0000"/>
                </a:solidFill>
                <a:ea typeface="隶书" pitchFamily="49" charset="-122"/>
              </a:rPr>
              <a:t>	</a:t>
            </a:r>
            <a:r>
              <a:rPr lang="en-US" altLang="zh-CN" b="1" dirty="0" err="1" smtClean="0">
                <a:solidFill>
                  <a:srgbClr val="FF0000"/>
                </a:solidFill>
                <a:ea typeface="隶书" pitchFamily="49" charset="-122"/>
              </a:rPr>
              <a:t>c</a:t>
            </a:r>
            <a:r>
              <a:rPr lang="en-US" altLang="zh-CN" dirty="0" err="1" smtClean="0">
                <a:solidFill>
                  <a:srgbClr val="000000"/>
                </a:solidFill>
                <a:ea typeface="隶书" pitchFamily="49" charset="-122"/>
              </a:rPr>
              <a:t>.print</a:t>
            </a:r>
            <a:r>
              <a:rPr lang="en-US" altLang="zh-CN" dirty="0" smtClean="0">
                <a:solidFill>
                  <a:srgbClr val="000000"/>
                </a:solidFill>
                <a:ea typeface="隶书" pitchFamily="49" charset="-122"/>
              </a:rPr>
              <a:t>();</a:t>
            </a:r>
          </a:p>
          <a:p>
            <a:pPr marL="342900" indent="-342900">
              <a:lnSpc>
                <a:spcPct val="80000"/>
              </a:lnSpc>
              <a:buClr>
                <a:srgbClr val="FF5050"/>
              </a:buClr>
            </a:pPr>
            <a:r>
              <a:rPr lang="en-US" altLang="zh-CN" dirty="0" smtClean="0">
                <a:solidFill>
                  <a:srgbClr val="000000"/>
                </a:solidFill>
                <a:ea typeface="隶书" pitchFamily="49" charset="-122"/>
              </a:rPr>
              <a:t>} </a:t>
            </a:r>
            <a:endParaRPr lang="en-US" altLang="zh-CN" dirty="0">
              <a:solidFill>
                <a:srgbClr val="000000"/>
              </a:solidFill>
              <a:ea typeface="隶书"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举例</a:t>
            </a:r>
            <a:r>
              <a:rPr lang="en-US" altLang="zh-CN" sz="2000" dirty="0" smtClean="0">
                <a:latin typeface="+mn-ea"/>
                <a:cs typeface="Times New Roman" pitchFamily="18" charset="0"/>
              </a:rPr>
              <a:t>2</a:t>
            </a:r>
            <a:r>
              <a:rPr lang="zh-CN" altLang="en-US" sz="2000" dirty="0" smtClean="0">
                <a:latin typeface="+mn-ea"/>
                <a:cs typeface="Times New Roman" pitchFamily="18" charset="0"/>
              </a:rPr>
              <a:t>，实现三个算符的重载</a:t>
            </a:r>
            <a:endParaRPr lang="en-US" altLang="zh-CN" sz="20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类外定义</a:t>
            </a:r>
            <a:r>
              <a:rPr lang="en-US" altLang="zh-CN" sz="1600" dirty="0" smtClean="0">
                <a:latin typeface="+mn-ea"/>
                <a:cs typeface="Times New Roman" pitchFamily="18" charset="0"/>
              </a:rPr>
              <a:t>	</a:t>
            </a:r>
          </a:p>
          <a:p>
            <a:pPr lvl="1">
              <a:lnSpc>
                <a:spcPts val="2880"/>
              </a:lnSpc>
              <a:spcBef>
                <a:spcPts val="0"/>
              </a:spcBef>
            </a:pPr>
            <a:r>
              <a:rPr lang="zh-CN" altLang="en-US" sz="1600" dirty="0" smtClean="0">
                <a:latin typeface="+mn-ea"/>
                <a:cs typeface="Times New Roman" pitchFamily="18" charset="0"/>
              </a:rPr>
              <a:t>无参重载</a:t>
            </a: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运算符重载</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16</a:t>
            </a:fld>
            <a:endParaRPr lang="zh-CN" altLang="en-US" dirty="0"/>
          </a:p>
        </p:txBody>
      </p:sp>
      <p:sp>
        <p:nvSpPr>
          <p:cNvPr id="8" name="Text Box 8"/>
          <p:cNvSpPr txBox="1">
            <a:spLocks noChangeArrowheads="1"/>
          </p:cNvSpPr>
          <p:nvPr/>
        </p:nvSpPr>
        <p:spPr bwMode="auto">
          <a:xfrm>
            <a:off x="4357686" y="357166"/>
            <a:ext cx="3756156" cy="5078313"/>
          </a:xfrm>
          <a:prstGeom prst="rect">
            <a:avLst/>
          </a:prstGeom>
          <a:no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nSpc>
                <a:spcPct val="120000"/>
              </a:lnSpc>
              <a:defRPr/>
            </a:pPr>
            <a:r>
              <a:rPr lang="en-US" altLang="zh-CN" dirty="0" smtClean="0"/>
              <a:t>class  counter{</a:t>
            </a:r>
          </a:p>
          <a:p>
            <a:pPr>
              <a:lnSpc>
                <a:spcPct val="120000"/>
              </a:lnSpc>
              <a:defRPr/>
            </a:pPr>
            <a:r>
              <a:rPr lang="en-US" altLang="zh-CN" dirty="0" smtClean="0"/>
              <a:t>  </a:t>
            </a:r>
            <a:r>
              <a:rPr lang="en-US" altLang="zh-CN" dirty="0" err="1" smtClean="0"/>
              <a:t>int</a:t>
            </a:r>
            <a:r>
              <a:rPr lang="en-US" altLang="zh-CN" dirty="0" smtClean="0"/>
              <a:t>  </a:t>
            </a:r>
            <a:r>
              <a:rPr lang="en-US" altLang="zh-CN" dirty="0"/>
              <a:t>value ;</a:t>
            </a:r>
          </a:p>
          <a:p>
            <a:pPr>
              <a:lnSpc>
                <a:spcPct val="120000"/>
              </a:lnSpc>
              <a:defRPr/>
            </a:pPr>
            <a:r>
              <a:rPr lang="en-US" altLang="zh-CN" dirty="0"/>
              <a:t>  public:</a:t>
            </a:r>
          </a:p>
          <a:p>
            <a:pPr>
              <a:lnSpc>
                <a:spcPct val="120000"/>
              </a:lnSpc>
              <a:defRPr/>
            </a:pPr>
            <a:r>
              <a:rPr lang="en-US" altLang="zh-CN" dirty="0"/>
              <a:t>    counter ( ) {value = 0; } ;</a:t>
            </a:r>
          </a:p>
          <a:p>
            <a:pPr>
              <a:lnSpc>
                <a:spcPct val="120000"/>
              </a:lnSpc>
              <a:defRPr/>
            </a:pPr>
            <a:r>
              <a:rPr lang="en-US" altLang="zh-CN" dirty="0"/>
              <a:t>    void  operator  + + ( ) ;</a:t>
            </a:r>
          </a:p>
          <a:p>
            <a:pPr>
              <a:lnSpc>
                <a:spcPct val="120000"/>
              </a:lnSpc>
              <a:defRPr/>
            </a:pPr>
            <a:r>
              <a:rPr lang="en-US" altLang="zh-CN" dirty="0"/>
              <a:t>    void  operator - - ( ) ;</a:t>
            </a:r>
          </a:p>
          <a:p>
            <a:pPr>
              <a:lnSpc>
                <a:spcPct val="120000"/>
              </a:lnSpc>
              <a:defRPr/>
            </a:pPr>
            <a:r>
              <a:rPr lang="en-US" altLang="zh-CN" dirty="0"/>
              <a:t>    </a:t>
            </a:r>
            <a:r>
              <a:rPr lang="en-US" altLang="zh-CN" dirty="0" err="1" smtClean="0"/>
              <a:t>int</a:t>
            </a:r>
            <a:r>
              <a:rPr lang="en-US" altLang="zh-CN" dirty="0" smtClean="0"/>
              <a:t>  </a:t>
            </a:r>
            <a:r>
              <a:rPr lang="en-US" altLang="zh-CN" dirty="0"/>
              <a:t>operator ( ) ( ) ;</a:t>
            </a:r>
          </a:p>
          <a:p>
            <a:pPr>
              <a:lnSpc>
                <a:spcPct val="120000"/>
              </a:lnSpc>
              <a:defRPr/>
            </a:pPr>
            <a:r>
              <a:rPr lang="en-US" altLang="zh-CN" dirty="0"/>
              <a:t>};</a:t>
            </a:r>
          </a:p>
          <a:p>
            <a:pPr>
              <a:lnSpc>
                <a:spcPct val="120000"/>
              </a:lnSpc>
              <a:defRPr/>
            </a:pPr>
            <a:r>
              <a:rPr lang="en-US" altLang="zh-CN" dirty="0"/>
              <a:t>void  counter :: operator + + ( )</a:t>
            </a:r>
          </a:p>
          <a:p>
            <a:pPr>
              <a:lnSpc>
                <a:spcPct val="120000"/>
              </a:lnSpc>
              <a:defRPr/>
            </a:pPr>
            <a:r>
              <a:rPr lang="zh-CN" altLang="en-US" dirty="0" smtClean="0"/>
              <a:t>    </a:t>
            </a:r>
            <a:r>
              <a:rPr lang="en-US" altLang="zh-CN" dirty="0" smtClean="0"/>
              <a:t>{value </a:t>
            </a:r>
            <a:r>
              <a:rPr lang="en-US" altLang="zh-CN" dirty="0"/>
              <a:t>+ + ; }</a:t>
            </a:r>
          </a:p>
          <a:p>
            <a:pPr>
              <a:lnSpc>
                <a:spcPct val="120000"/>
              </a:lnSpc>
              <a:defRPr/>
            </a:pPr>
            <a:r>
              <a:rPr lang="en-US" altLang="zh-CN" dirty="0"/>
              <a:t>void  counter :: operator - - ( )</a:t>
            </a:r>
          </a:p>
          <a:p>
            <a:pPr>
              <a:lnSpc>
                <a:spcPct val="120000"/>
              </a:lnSpc>
              <a:defRPr/>
            </a:pPr>
            <a:r>
              <a:rPr lang="en-US" altLang="zh-CN" dirty="0" smtClean="0"/>
              <a:t>    {value </a:t>
            </a:r>
            <a:r>
              <a:rPr lang="en-US" altLang="zh-CN" dirty="0"/>
              <a:t>- - ; }</a:t>
            </a:r>
          </a:p>
          <a:p>
            <a:pPr>
              <a:lnSpc>
                <a:spcPct val="120000"/>
              </a:lnSpc>
              <a:defRPr/>
            </a:pPr>
            <a:r>
              <a:rPr lang="en-US" altLang="zh-CN" dirty="0" err="1" smtClean="0"/>
              <a:t>int</a:t>
            </a:r>
            <a:r>
              <a:rPr lang="en-US" altLang="zh-CN" dirty="0" smtClean="0"/>
              <a:t>  </a:t>
            </a:r>
            <a:r>
              <a:rPr lang="en-US" altLang="zh-CN" dirty="0"/>
              <a:t>counter :: operator ( ) ( )</a:t>
            </a:r>
          </a:p>
          <a:p>
            <a:pPr>
              <a:lnSpc>
                <a:spcPct val="120000"/>
              </a:lnSpc>
              <a:defRPr/>
            </a:pPr>
            <a:r>
              <a:rPr lang="en-US" altLang="zh-CN" dirty="0"/>
              <a:t>{  return  value ;  </a:t>
            </a:r>
            <a:r>
              <a:rPr lang="en-US" altLang="zh-CN" dirty="0" smtClean="0"/>
              <a:t>}</a:t>
            </a:r>
          </a:p>
          <a:p>
            <a:pPr>
              <a:lnSpc>
                <a:spcPct val="120000"/>
              </a:lnSpc>
              <a:defRPr/>
            </a:pPr>
            <a:r>
              <a:rPr lang="en-US" altLang="zh-CN" b="1" dirty="0" smtClean="0">
                <a:solidFill>
                  <a:schemeClr val="accent2"/>
                </a:solidFill>
              </a:rPr>
              <a:t>//</a:t>
            </a:r>
            <a:r>
              <a:rPr lang="zh-CN" altLang="en-US" b="1" dirty="0" smtClean="0">
                <a:solidFill>
                  <a:schemeClr val="accent2"/>
                </a:solidFill>
              </a:rPr>
              <a:t>括号运算符重载等价于</a:t>
            </a:r>
            <a:r>
              <a:rPr lang="en-US" altLang="zh-CN" b="1" dirty="0" smtClean="0">
                <a:solidFill>
                  <a:schemeClr val="accent2"/>
                </a:solidFill>
              </a:rPr>
              <a:t>get</a:t>
            </a:r>
            <a:r>
              <a:rPr lang="zh-CN" altLang="en-US" b="1" dirty="0" smtClean="0">
                <a:solidFill>
                  <a:schemeClr val="accent2"/>
                </a:solidFill>
              </a:rPr>
              <a:t>方法</a:t>
            </a:r>
            <a:endParaRPr lang="en-US" altLang="zh-CN" b="1" dirty="0">
              <a:solidFill>
                <a:schemeClr val="accent2"/>
              </a:solidFill>
            </a:endParaRPr>
          </a:p>
        </p:txBody>
      </p:sp>
      <p:sp>
        <p:nvSpPr>
          <p:cNvPr id="9" name="Rectangle 11"/>
          <p:cNvSpPr>
            <a:spLocks noChangeArrowheads="1"/>
          </p:cNvSpPr>
          <p:nvPr/>
        </p:nvSpPr>
        <p:spPr bwMode="auto">
          <a:xfrm>
            <a:off x="214282" y="2285992"/>
            <a:ext cx="3525324" cy="2419124"/>
          </a:xfrm>
          <a:prstGeom prst="rect">
            <a:avLst/>
          </a:prstGeom>
          <a:no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a:lnSpc>
                <a:spcPct val="120000"/>
              </a:lnSpc>
              <a:defRPr/>
            </a:pPr>
            <a:r>
              <a:rPr lang="en-US" altLang="zh-CN" dirty="0"/>
              <a:t>main ( )</a:t>
            </a:r>
          </a:p>
          <a:p>
            <a:pPr>
              <a:lnSpc>
                <a:spcPct val="120000"/>
              </a:lnSpc>
              <a:defRPr/>
            </a:pPr>
            <a:r>
              <a:rPr lang="en-US" altLang="zh-CN" dirty="0"/>
              <a:t>{ counter  my_counter ;</a:t>
            </a:r>
          </a:p>
          <a:p>
            <a:pPr>
              <a:lnSpc>
                <a:spcPct val="120000"/>
              </a:lnSpc>
              <a:defRPr/>
            </a:pPr>
            <a:r>
              <a:rPr lang="en-US" altLang="zh-CN" dirty="0" smtClean="0">
                <a:solidFill>
                  <a:srgbClr val="FF0000"/>
                </a:solidFill>
              </a:rPr>
              <a:t>  ++</a:t>
            </a:r>
            <a:r>
              <a:rPr lang="en-US" altLang="zh-CN" dirty="0" err="1" smtClean="0">
                <a:solidFill>
                  <a:srgbClr val="FF0000"/>
                </a:solidFill>
              </a:rPr>
              <a:t>my_counter</a:t>
            </a:r>
            <a:r>
              <a:rPr lang="en-US" altLang="zh-CN" dirty="0" smtClean="0">
                <a:solidFill>
                  <a:srgbClr val="FF0000"/>
                </a:solidFill>
              </a:rPr>
              <a:t> </a:t>
            </a:r>
            <a:r>
              <a:rPr lang="en-US" altLang="zh-CN" dirty="0" smtClean="0"/>
              <a:t>; </a:t>
            </a:r>
            <a:r>
              <a:rPr lang="en-US" altLang="zh-CN" dirty="0" smtClean="0">
                <a:solidFill>
                  <a:srgbClr val="FF0000"/>
                </a:solidFill>
              </a:rPr>
              <a:t>//</a:t>
            </a:r>
            <a:r>
              <a:rPr lang="zh-CN" altLang="en-US" dirty="0" smtClean="0">
                <a:solidFill>
                  <a:srgbClr val="FF0000"/>
                </a:solidFill>
              </a:rPr>
              <a:t>必须先</a:t>
            </a:r>
            <a:r>
              <a:rPr lang="en-US" altLang="zh-CN" dirty="0" smtClean="0">
                <a:solidFill>
                  <a:srgbClr val="FF0000"/>
                </a:solidFill>
              </a:rPr>
              <a:t>++</a:t>
            </a:r>
            <a:endParaRPr lang="en-US" altLang="zh-CN" dirty="0">
              <a:solidFill>
                <a:srgbClr val="FF0000"/>
              </a:solidFill>
            </a:endParaRPr>
          </a:p>
          <a:p>
            <a:pPr>
              <a:lnSpc>
                <a:spcPct val="120000"/>
              </a:lnSpc>
              <a:defRPr/>
            </a:pPr>
            <a:r>
              <a:rPr lang="en-US" altLang="zh-CN" dirty="0">
                <a:solidFill>
                  <a:srgbClr val="FF0000"/>
                </a:solidFill>
              </a:rPr>
              <a:t>  </a:t>
            </a:r>
            <a:r>
              <a:rPr lang="en-US" altLang="zh-CN" dirty="0" smtClean="0">
                <a:solidFill>
                  <a:srgbClr val="FF0000"/>
                </a:solidFill>
              </a:rPr>
              <a:t>--</a:t>
            </a:r>
            <a:r>
              <a:rPr lang="en-US" altLang="zh-CN" dirty="0" err="1" smtClean="0">
                <a:solidFill>
                  <a:srgbClr val="FF0000"/>
                </a:solidFill>
              </a:rPr>
              <a:t>my_counter</a:t>
            </a:r>
            <a:r>
              <a:rPr lang="en-US" altLang="zh-CN" dirty="0" smtClean="0">
                <a:solidFill>
                  <a:srgbClr val="FF0000"/>
                </a:solidFill>
              </a:rPr>
              <a:t>  </a:t>
            </a:r>
            <a:r>
              <a:rPr lang="en-US" altLang="zh-CN" dirty="0"/>
              <a:t>;</a:t>
            </a:r>
          </a:p>
          <a:p>
            <a:pPr>
              <a:lnSpc>
                <a:spcPct val="120000"/>
              </a:lnSpc>
              <a:defRPr/>
            </a:pPr>
            <a:r>
              <a:rPr lang="en-US" altLang="zh-CN" dirty="0"/>
              <a:t>  cout &lt;&lt; “\n my_counter=” </a:t>
            </a:r>
          </a:p>
          <a:p>
            <a:pPr>
              <a:lnSpc>
                <a:spcPct val="120000"/>
              </a:lnSpc>
              <a:defRPr/>
            </a:pPr>
            <a:r>
              <a:rPr lang="en-US" altLang="zh-CN" dirty="0"/>
              <a:t>	&lt;&lt; my_counter ( ) ;</a:t>
            </a:r>
          </a:p>
          <a:p>
            <a:pPr>
              <a:lnSpc>
                <a:spcPct val="120000"/>
              </a:lnSpc>
              <a:defRPr/>
            </a:pPr>
            <a:r>
              <a:rPr lang="en-US" altLang="zh-C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vertical)">
                                      <p:cBhvr>
                                        <p:cTn id="7" dur="500"/>
                                        <p:tgtEl>
                                          <p:spTgt spid="8"/>
                                        </p:tgtEl>
                                      </p:cBhvr>
                                    </p:animEffect>
                                  </p:childTnLst>
                                </p:cTn>
                              </p:par>
                            </p:childTnLst>
                          </p:cTn>
                        </p:par>
                        <p:par>
                          <p:cTn id="8" fill="hold">
                            <p:stCondLst>
                              <p:cond delay="500"/>
                            </p:stCondLst>
                            <p:childTnLst>
                              <p:par>
                                <p:cTn id="9" presetID="3" presetClass="entr" presetSubtype="10" fill="hold" grpId="0" nodeType="afterEffect">
                                  <p:stCondLst>
                                    <p:cond delay="200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运算符重载的限制</a:t>
            </a:r>
            <a:endParaRPr lang="en-US" altLang="zh-CN" sz="20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只能重载已经存在的</a:t>
            </a:r>
            <a:r>
              <a:rPr lang="en-US" altLang="zh-CN" sz="1800" dirty="0" smtClean="0">
                <a:latin typeface="+mn-ea"/>
                <a:cs typeface="Times New Roman" pitchFamily="18" charset="0"/>
              </a:rPr>
              <a:t>C++</a:t>
            </a:r>
            <a:r>
              <a:rPr lang="zh-CN" altLang="en-US" sz="1800" dirty="0" smtClean="0">
                <a:latin typeface="+mn-ea"/>
                <a:cs typeface="Times New Roman" pitchFamily="18" charset="0"/>
              </a:rPr>
              <a:t>运算符</a:t>
            </a:r>
          </a:p>
          <a:p>
            <a:pPr lvl="1">
              <a:lnSpc>
                <a:spcPts val="2880"/>
              </a:lnSpc>
              <a:spcBef>
                <a:spcPts val="0"/>
              </a:spcBef>
            </a:pPr>
            <a:r>
              <a:rPr lang="zh-CN" altLang="en-US" sz="1800" dirty="0" smtClean="0">
                <a:latin typeface="+mn-ea"/>
                <a:cs typeface="Times New Roman" pitchFamily="18" charset="0"/>
              </a:rPr>
              <a:t>运算符重载不能改变运算符操作数的个数，优先级和结合性</a:t>
            </a:r>
          </a:p>
          <a:p>
            <a:pPr lvl="1">
              <a:lnSpc>
                <a:spcPts val="2880"/>
              </a:lnSpc>
              <a:spcBef>
                <a:spcPts val="0"/>
              </a:spcBef>
            </a:pPr>
            <a:r>
              <a:rPr lang="zh-CN" altLang="en-US" sz="1800" b="1" dirty="0" smtClean="0">
                <a:solidFill>
                  <a:srgbClr val="FF0000"/>
                </a:solidFill>
                <a:latin typeface="+mn-ea"/>
                <a:cs typeface="Times New Roman" pitchFamily="18" charset="0"/>
              </a:rPr>
              <a:t>运算符的操作数必须至少有一个类对象</a:t>
            </a:r>
            <a:r>
              <a:rPr lang="zh-CN" altLang="en-US" sz="1800" dirty="0" smtClean="0">
                <a:latin typeface="+mn-ea"/>
                <a:cs typeface="Times New Roman" pitchFamily="18" charset="0"/>
              </a:rPr>
              <a:t>，否则不能对运算符进行重载</a:t>
            </a:r>
          </a:p>
          <a:p>
            <a:pPr lvl="1">
              <a:lnSpc>
                <a:spcPts val="2880"/>
              </a:lnSpc>
              <a:spcBef>
                <a:spcPts val="0"/>
              </a:spcBef>
            </a:pPr>
            <a:r>
              <a:rPr lang="zh-CN" altLang="en-US" sz="1800" dirty="0" smtClean="0">
                <a:latin typeface="+mn-ea"/>
                <a:cs typeface="Times New Roman" pitchFamily="18" charset="0"/>
              </a:rPr>
              <a:t>重载运算符不可以使用缺省参数； </a:t>
            </a:r>
          </a:p>
          <a:p>
            <a:pPr lvl="1">
              <a:lnSpc>
                <a:spcPts val="2880"/>
              </a:lnSpc>
              <a:spcBef>
                <a:spcPts val="0"/>
              </a:spcBef>
            </a:pPr>
            <a:r>
              <a:rPr lang="zh-CN" altLang="en-US" sz="1800" dirty="0" smtClean="0">
                <a:latin typeface="+mn-ea"/>
                <a:cs typeface="Times New Roman" pitchFamily="18" charset="0"/>
              </a:rPr>
              <a:t>除了赋值运算符</a:t>
            </a:r>
            <a:r>
              <a:rPr lang="en-US" altLang="zh-CN" sz="1800" dirty="0" smtClean="0">
                <a:latin typeface="+mn-ea"/>
                <a:cs typeface="Times New Roman" pitchFamily="18" charset="0"/>
              </a:rPr>
              <a:t>=</a:t>
            </a:r>
            <a:r>
              <a:rPr lang="zh-CN" altLang="en-US" sz="1800" dirty="0" smtClean="0">
                <a:latin typeface="+mn-ea"/>
                <a:cs typeface="Times New Roman" pitchFamily="18" charset="0"/>
              </a:rPr>
              <a:t>外，重载运算符可由派生类继承下去； </a:t>
            </a: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运算符重载</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17</a:t>
            </a:fld>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en-US" altLang="zh-CN" sz="2000" dirty="0" smtClean="0">
                <a:latin typeface="+mn-ea"/>
                <a:cs typeface="Times New Roman" pitchFamily="18" charset="0"/>
              </a:rPr>
              <a:t>C++</a:t>
            </a:r>
            <a:r>
              <a:rPr lang="zh-CN" altLang="en-US" sz="2000" dirty="0" smtClean="0">
                <a:latin typeface="+mn-ea"/>
                <a:cs typeface="Times New Roman" pitchFamily="18" charset="0"/>
              </a:rPr>
              <a:t>的可重载运算符</a:t>
            </a: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运算符重载</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18</a:t>
            </a:fld>
            <a:endParaRPr lang="zh-CN" altLang="en-US" dirty="0"/>
          </a:p>
        </p:txBody>
      </p:sp>
      <p:pic>
        <p:nvPicPr>
          <p:cNvPr id="5123" name="Picture 3"/>
          <p:cNvPicPr>
            <a:picLocks noChangeAspect="1" noChangeArrowheads="1"/>
          </p:cNvPicPr>
          <p:nvPr/>
        </p:nvPicPr>
        <p:blipFill>
          <a:blip r:embed="rId2"/>
          <a:srcRect/>
          <a:stretch>
            <a:fillRect/>
          </a:stretch>
        </p:blipFill>
        <p:spPr bwMode="auto">
          <a:xfrm>
            <a:off x="714348" y="1857364"/>
            <a:ext cx="7888287" cy="197167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en-US" altLang="zh-CN" sz="2000" dirty="0" smtClean="0">
                <a:latin typeface="+mn-ea"/>
                <a:cs typeface="Times New Roman" pitchFamily="18" charset="0"/>
              </a:rPr>
              <a:t>C++</a:t>
            </a:r>
            <a:r>
              <a:rPr lang="zh-CN" altLang="en-US" sz="2000" dirty="0" smtClean="0">
                <a:latin typeface="+mn-ea"/>
                <a:cs typeface="Times New Roman" pitchFamily="18" charset="0"/>
              </a:rPr>
              <a:t>的不可重载运算符，课本</a:t>
            </a:r>
            <a:r>
              <a:rPr lang="en-US" altLang="zh-CN" sz="2000" dirty="0" smtClean="0">
                <a:latin typeface="+mn-ea"/>
                <a:cs typeface="Times New Roman" pitchFamily="18" charset="0"/>
              </a:rPr>
              <a:t>P398</a:t>
            </a:r>
          </a:p>
          <a:p>
            <a:pPr lvl="1">
              <a:lnSpc>
                <a:spcPts val="2880"/>
              </a:lnSpc>
              <a:spcBef>
                <a:spcPts val="0"/>
              </a:spcBef>
            </a:pPr>
            <a:r>
              <a:rPr lang="zh-CN" altLang="en-US" sz="1800" dirty="0" smtClean="0">
                <a:latin typeface="+mn-ea"/>
                <a:cs typeface="Times New Roman" pitchFamily="18" charset="0"/>
              </a:rPr>
              <a:t>作用域运算符：</a:t>
            </a:r>
            <a:r>
              <a:rPr lang="en-US" altLang="zh-CN" sz="1800" dirty="0" smtClean="0">
                <a:latin typeface="+mn-ea"/>
                <a:cs typeface="Times New Roman" pitchFamily="18" charset="0"/>
              </a:rPr>
              <a:t>‘::’</a:t>
            </a:r>
          </a:p>
          <a:p>
            <a:pPr lvl="1">
              <a:lnSpc>
                <a:spcPts val="2880"/>
              </a:lnSpc>
              <a:spcBef>
                <a:spcPts val="0"/>
              </a:spcBef>
            </a:pPr>
            <a:r>
              <a:rPr lang="zh-CN" altLang="en-US" sz="1800" dirty="0" smtClean="0">
                <a:latin typeface="+mn-ea"/>
                <a:cs typeface="Times New Roman" pitchFamily="18" charset="0"/>
              </a:rPr>
              <a:t>对象方式访问成员运算符：</a:t>
            </a:r>
            <a:r>
              <a:rPr lang="en-US" altLang="zh-CN" sz="1800" dirty="0" smtClean="0">
                <a:latin typeface="+mn-ea"/>
                <a:cs typeface="Times New Roman" pitchFamily="18" charset="0"/>
              </a:rPr>
              <a:t>‘.’</a:t>
            </a:r>
          </a:p>
          <a:p>
            <a:pPr lvl="1">
              <a:lnSpc>
                <a:spcPts val="2880"/>
              </a:lnSpc>
              <a:spcBef>
                <a:spcPts val="0"/>
              </a:spcBef>
            </a:pPr>
            <a:r>
              <a:rPr lang="zh-CN" altLang="en-US" sz="1800" dirty="0" smtClean="0">
                <a:latin typeface="+mn-ea"/>
                <a:cs typeface="Times New Roman" pitchFamily="18" charset="0"/>
              </a:rPr>
              <a:t>指针方式访问成员运算符：</a:t>
            </a:r>
            <a:r>
              <a:rPr lang="en-US" altLang="zh-CN" sz="1800" dirty="0" smtClean="0">
                <a:latin typeface="+mn-ea"/>
                <a:cs typeface="Times New Roman" pitchFamily="18" charset="0"/>
              </a:rPr>
              <a:t>‘-&gt;’</a:t>
            </a:r>
          </a:p>
          <a:p>
            <a:pPr lvl="1">
              <a:lnSpc>
                <a:spcPts val="2880"/>
              </a:lnSpc>
              <a:spcBef>
                <a:spcPts val="0"/>
              </a:spcBef>
            </a:pPr>
            <a:r>
              <a:rPr lang="zh-CN" altLang="en-US" sz="1800" dirty="0" smtClean="0">
                <a:latin typeface="+mn-ea"/>
                <a:cs typeface="Times New Roman" pitchFamily="18" charset="0"/>
              </a:rPr>
              <a:t>条件运算符：</a:t>
            </a:r>
            <a:r>
              <a:rPr lang="en-US" altLang="zh-CN" sz="1800" dirty="0" smtClean="0">
                <a:latin typeface="+mn-ea"/>
                <a:cs typeface="Times New Roman" pitchFamily="18" charset="0"/>
              </a:rPr>
              <a:t>‘?:’</a:t>
            </a:r>
          </a:p>
          <a:p>
            <a:pPr lvl="1">
              <a:lnSpc>
                <a:spcPts val="2880"/>
              </a:lnSpc>
              <a:spcBef>
                <a:spcPts val="0"/>
              </a:spcBef>
            </a:pPr>
            <a:r>
              <a:rPr lang="zh-CN" altLang="en-US" sz="1800" dirty="0" smtClean="0"/>
              <a:t>成员函数调用运算符：</a:t>
            </a:r>
            <a:r>
              <a:rPr lang="en-US" altLang="zh-CN" sz="1800" dirty="0" smtClean="0"/>
              <a:t>‘</a:t>
            </a:r>
            <a:r>
              <a:rPr lang="en-US" altLang="zh-CN" sz="1800" dirty="0" smtClean="0">
                <a:latin typeface="+mn-ea"/>
                <a:cs typeface="Times New Roman" pitchFamily="18" charset="0"/>
              </a:rPr>
              <a:t>.*’</a:t>
            </a:r>
          </a:p>
          <a:p>
            <a:pPr lvl="2">
              <a:lnSpc>
                <a:spcPts val="2880"/>
              </a:lnSpc>
              <a:spcBef>
                <a:spcPts val="0"/>
              </a:spcBef>
            </a:pPr>
            <a:r>
              <a:rPr lang="zh-CN" altLang="en-US" sz="1800" dirty="0" smtClean="0">
                <a:latin typeface="+mn-ea"/>
                <a:cs typeface="Times New Roman" pitchFamily="18" charset="0"/>
              </a:rPr>
              <a:t>这种运算符比较少见，例如类成员中包含一种函数指针，在主函数中对函数指针再做初始化，再被对象调用，类似</a:t>
            </a:r>
            <a:r>
              <a:rPr lang="en-US" altLang="zh-CN" sz="1800" dirty="0" smtClean="0">
                <a:latin typeface="+mn-ea"/>
                <a:cs typeface="Times New Roman" pitchFamily="18" charset="0"/>
              </a:rPr>
              <a:t>obj.*</a:t>
            </a:r>
            <a:r>
              <a:rPr lang="en-US" altLang="zh-CN" sz="1800" dirty="0" err="1" smtClean="0">
                <a:latin typeface="+mn-ea"/>
                <a:cs typeface="Times New Roman" pitchFamily="18" charset="0"/>
              </a:rPr>
              <a:t>pfunc</a:t>
            </a:r>
            <a:r>
              <a:rPr lang="zh-CN" altLang="en-US" sz="1800" dirty="0" smtClean="0">
                <a:latin typeface="+mn-ea"/>
                <a:cs typeface="Times New Roman" pitchFamily="18" charset="0"/>
              </a:rPr>
              <a:t>的用法</a:t>
            </a:r>
            <a:endParaRPr lang="en-US" altLang="zh-CN" sz="1800" dirty="0" smtClean="0">
              <a:latin typeface="+mn-ea"/>
              <a:cs typeface="Times New Roman" pitchFamily="18" charset="0"/>
            </a:endParaRPr>
          </a:p>
          <a:p>
            <a:pPr>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运算符重载</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19</a:t>
            </a:fld>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857784"/>
          </a:xfrm>
        </p:spPr>
        <p:txBody>
          <a:bodyPr/>
          <a:lstStyle/>
          <a:p>
            <a:pPr>
              <a:lnSpc>
                <a:spcPts val="2880"/>
              </a:lnSpc>
              <a:spcBef>
                <a:spcPts val="0"/>
              </a:spcBef>
            </a:pPr>
            <a:r>
              <a:rPr lang="zh-CN" altLang="en-US" sz="1800" dirty="0" smtClean="0"/>
              <a:t>抽象类和虚基类的共同点</a:t>
            </a:r>
            <a:endParaRPr lang="en-US" altLang="zh-CN" sz="1600" dirty="0" smtClean="0"/>
          </a:p>
          <a:p>
            <a:pPr lvl="1">
              <a:lnSpc>
                <a:spcPts val="2880"/>
              </a:lnSpc>
              <a:spcBef>
                <a:spcPts val="0"/>
              </a:spcBef>
            </a:pPr>
            <a:r>
              <a:rPr lang="zh-CN" altLang="en-US" sz="1600" dirty="0" smtClean="0"/>
              <a:t>两者都是提取类的某些共同成员而产生的</a:t>
            </a:r>
            <a:endParaRPr lang="en-US" altLang="zh-CN" sz="1600" dirty="0" smtClean="0"/>
          </a:p>
          <a:p>
            <a:pPr>
              <a:lnSpc>
                <a:spcPts val="2880"/>
              </a:lnSpc>
              <a:spcBef>
                <a:spcPts val="0"/>
              </a:spcBef>
            </a:pPr>
            <a:r>
              <a:rPr lang="zh-CN" altLang="en-US" sz="1800" dirty="0" smtClean="0"/>
              <a:t>抽象类和虚基类的比较</a:t>
            </a:r>
            <a:endParaRPr lang="en-US" altLang="zh-CN" sz="1600" dirty="0" smtClean="0"/>
          </a:p>
          <a:p>
            <a:pPr lvl="1">
              <a:lnSpc>
                <a:spcPts val="2880"/>
              </a:lnSpc>
              <a:spcBef>
                <a:spcPts val="0"/>
              </a:spcBef>
            </a:pPr>
            <a:r>
              <a:rPr lang="zh-CN" altLang="en-US" sz="1600" dirty="0" smtClean="0"/>
              <a:t>类内包含纯虚函数称为抽象类；类被虚拟继承而称为虚基类</a:t>
            </a:r>
            <a:endParaRPr lang="en-US" altLang="zh-CN" sz="1600" dirty="0" smtClean="0"/>
          </a:p>
          <a:p>
            <a:pPr lvl="1">
              <a:lnSpc>
                <a:spcPts val="2880"/>
              </a:lnSpc>
              <a:spcBef>
                <a:spcPts val="0"/>
              </a:spcBef>
            </a:pPr>
            <a:r>
              <a:rPr lang="zh-CN" altLang="en-US" sz="1600" dirty="0" smtClean="0"/>
              <a:t>抽象类的继承层次是两层，是一对多，即一个抽象类对多个派生类</a:t>
            </a:r>
            <a:endParaRPr lang="en-US" altLang="zh-CN" sz="1600" dirty="0" smtClean="0"/>
          </a:p>
          <a:p>
            <a:pPr lvl="1">
              <a:lnSpc>
                <a:spcPts val="2880"/>
              </a:lnSpc>
              <a:spcBef>
                <a:spcPts val="0"/>
              </a:spcBef>
            </a:pPr>
            <a:r>
              <a:rPr lang="zh-CN" altLang="en-US" sz="1600" dirty="0" smtClean="0"/>
              <a:t>虚基类的继承层次是三层，是一对多对一，即一个虚基类对多个基类对一个派生类</a:t>
            </a:r>
            <a:endParaRPr lang="en-US" altLang="zh-CN" sz="1600" dirty="0" smtClean="0"/>
          </a:p>
          <a:p>
            <a:pPr>
              <a:lnSpc>
                <a:spcPts val="2880"/>
              </a:lnSpc>
              <a:spcBef>
                <a:spcPts val="0"/>
              </a:spcBef>
            </a:pPr>
            <a:r>
              <a:rPr lang="zh-CN" altLang="en-US" sz="1800" dirty="0" smtClean="0"/>
              <a:t>抽象类和虚基类的应用场合</a:t>
            </a:r>
            <a:endParaRPr lang="en-US" altLang="zh-CN" sz="1600" dirty="0" smtClean="0"/>
          </a:p>
          <a:p>
            <a:pPr lvl="1">
              <a:lnSpc>
                <a:spcPts val="2880"/>
              </a:lnSpc>
              <a:spcBef>
                <a:spcPts val="0"/>
              </a:spcBef>
            </a:pPr>
            <a:r>
              <a:rPr lang="zh-CN" altLang="en-US" sz="1600" dirty="0" smtClean="0"/>
              <a:t>抽象类一般用在设计阶段，用在某些功能在设计阶段无法实现，只是描述个接口</a:t>
            </a:r>
            <a:endParaRPr lang="en-US" altLang="zh-CN" sz="1600" dirty="0" smtClean="0"/>
          </a:p>
          <a:p>
            <a:pPr lvl="2">
              <a:lnSpc>
                <a:spcPts val="2880"/>
              </a:lnSpc>
              <a:spcBef>
                <a:spcPts val="0"/>
              </a:spcBef>
            </a:pPr>
            <a:r>
              <a:rPr lang="zh-CN" altLang="en-US" sz="1600" dirty="0" smtClean="0"/>
              <a:t>因此抽象类本身就是一种特殊类</a:t>
            </a:r>
            <a:endParaRPr lang="en-US" altLang="zh-CN" sz="1600" dirty="0" smtClean="0"/>
          </a:p>
          <a:p>
            <a:pPr lvl="1">
              <a:lnSpc>
                <a:spcPts val="2880"/>
              </a:lnSpc>
              <a:spcBef>
                <a:spcPts val="0"/>
              </a:spcBef>
            </a:pPr>
            <a:r>
              <a:rPr lang="zh-CN" altLang="en-US" sz="1600" dirty="0" smtClean="0"/>
              <a:t>虚基类一般用在开发阶段，发现派生类会出现二义性要采用虚拟继承</a:t>
            </a:r>
            <a:endParaRPr lang="en-US" altLang="zh-CN" sz="1600" dirty="0" smtClean="0"/>
          </a:p>
          <a:p>
            <a:pPr lvl="2">
              <a:lnSpc>
                <a:spcPts val="2880"/>
              </a:lnSpc>
              <a:spcBef>
                <a:spcPts val="0"/>
              </a:spcBef>
            </a:pPr>
            <a:r>
              <a:rPr lang="zh-CN" altLang="en-US" sz="1600" dirty="0" smtClean="0"/>
              <a:t>虚基类本身是个普通类，只不过相对基类来说，它是虚基类</a:t>
            </a:r>
            <a:endParaRPr lang="en-US" altLang="zh-CN" sz="1600" dirty="0" smtClean="0"/>
          </a:p>
          <a:p>
            <a:pPr lvl="1">
              <a:lnSpc>
                <a:spcPts val="2880"/>
              </a:lnSpc>
              <a:spcBef>
                <a:spcPts val="0"/>
              </a:spcBef>
            </a:pPr>
            <a:endParaRPr lang="en-US" altLang="zh-CN" sz="1600" dirty="0" smtClean="0"/>
          </a:p>
          <a:p>
            <a:pPr lvl="1">
              <a:lnSpc>
                <a:spcPts val="2880"/>
              </a:lnSpc>
              <a:spcBef>
                <a:spcPts val="0"/>
              </a:spcBef>
            </a:pPr>
            <a:endParaRPr lang="en-US" altLang="zh-CN" sz="1600" dirty="0" smtClean="0"/>
          </a:p>
          <a:p>
            <a:pPr lvl="1">
              <a:lnSpc>
                <a:spcPts val="2880"/>
              </a:lnSpc>
              <a:spcBef>
                <a:spcPts val="0"/>
              </a:spcBef>
            </a:pPr>
            <a:endParaRPr lang="en-US" altLang="zh-CN" sz="1600" dirty="0" smtClean="0"/>
          </a:p>
          <a:p>
            <a:pPr marL="603250" lvl="2" indent="-255588">
              <a:lnSpc>
                <a:spcPts val="2880"/>
              </a:lnSpc>
              <a:spcBef>
                <a:spcPts val="0"/>
              </a:spcBef>
              <a:buSzPct val="68000"/>
              <a:buNone/>
            </a:pPr>
            <a:endParaRPr lang="en-US" altLang="zh-CN" sz="1800" dirty="0" smtClean="0"/>
          </a:p>
          <a:p>
            <a:pPr marL="365125" lvl="1" indent="-255588">
              <a:lnSpc>
                <a:spcPts val="2880"/>
              </a:lnSpc>
              <a:spcBef>
                <a:spcPts val="0"/>
              </a:spcBef>
              <a:buSzPct val="68000"/>
              <a:buFont typeface="Wingdings 3" pitchFamily="18" charset="2"/>
              <a:buChar char=""/>
            </a:pPr>
            <a:endParaRPr lang="en-US" altLang="zh-CN" sz="1800" dirty="0" smtClean="0"/>
          </a:p>
          <a:p>
            <a:pPr marL="365125" lvl="1" indent="-255588">
              <a:lnSpc>
                <a:spcPts val="2880"/>
              </a:lnSpc>
              <a:spcBef>
                <a:spcPts val="0"/>
              </a:spcBef>
              <a:buSzPct val="68000"/>
              <a:buFont typeface="Wingdings 3" pitchFamily="18" charset="2"/>
              <a:buChar char=""/>
            </a:pPr>
            <a:endParaRPr lang="en-US" altLang="zh-CN" sz="1800" dirty="0" smtClean="0"/>
          </a:p>
          <a:p>
            <a:pPr marL="603250" lvl="2" indent="-255588">
              <a:lnSpc>
                <a:spcPts val="2880"/>
              </a:lnSpc>
              <a:spcBef>
                <a:spcPts val="0"/>
              </a:spcBef>
              <a:buSzPct val="68000"/>
              <a:buFont typeface="Wingdings 3" pitchFamily="18" charset="2"/>
              <a:buChar char=""/>
            </a:pPr>
            <a:endParaRPr lang="en-US" altLang="zh-CN" sz="1800" dirty="0" smtClean="0">
              <a:latin typeface="+mn-ea"/>
              <a:cs typeface="Times New Roman" pitchFamily="18" charset="0"/>
            </a:endParaRPr>
          </a:p>
          <a:p>
            <a:pPr lvl="1">
              <a:lnSpc>
                <a:spcPts val="2880"/>
              </a:lnSpc>
              <a:spcBef>
                <a:spcPts val="0"/>
              </a:spcBef>
            </a:pPr>
            <a:endParaRPr lang="en-US" altLang="zh-CN" sz="1400" dirty="0" smtClean="0"/>
          </a:p>
          <a:p>
            <a:pPr lvl="1">
              <a:lnSpc>
                <a:spcPts val="2880"/>
              </a:lnSpc>
              <a:spcBef>
                <a:spcPts val="0"/>
              </a:spcBef>
            </a:pPr>
            <a:endParaRPr lang="en-US" altLang="zh-CN" sz="1400" dirty="0" smtClean="0"/>
          </a:p>
          <a:p>
            <a:pPr lvl="1">
              <a:lnSpc>
                <a:spcPts val="2880"/>
              </a:lnSpc>
              <a:spcBef>
                <a:spcPts val="0"/>
              </a:spcBef>
            </a:pPr>
            <a:endParaRPr lang="en-US" altLang="zh-CN" sz="1200" dirty="0" smtClean="0"/>
          </a:p>
          <a:p>
            <a:pPr lvl="1">
              <a:lnSpc>
                <a:spcPts val="2880"/>
              </a:lnSpc>
              <a:spcBef>
                <a:spcPts val="0"/>
              </a:spcBef>
            </a:pPr>
            <a:endParaRPr lang="en-US" altLang="zh-CN" sz="1600" dirty="0" smtClean="0"/>
          </a:p>
        </p:txBody>
      </p:sp>
      <p:sp>
        <p:nvSpPr>
          <p:cNvPr id="3" name="标题 2"/>
          <p:cNvSpPr>
            <a:spLocks noGrp="1"/>
          </p:cNvSpPr>
          <p:nvPr>
            <p:ph type="title"/>
          </p:nvPr>
        </p:nvSpPr>
        <p:spPr>
          <a:xfrm>
            <a:off x="457200" y="274638"/>
            <a:ext cx="8229600" cy="868346"/>
          </a:xfrm>
        </p:spPr>
        <p:txBody>
          <a:bodyPr>
            <a:normAutofit/>
          </a:bodyPr>
          <a:lstStyle/>
          <a:p>
            <a:r>
              <a:rPr lang="zh-CN" altLang="en-US" dirty="0" smtClean="0">
                <a:solidFill>
                  <a:srgbClr val="FF0000"/>
                </a:solidFill>
              </a:rPr>
              <a:t>上节复习</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运算符重载函数可以通过</a:t>
            </a:r>
            <a:r>
              <a:rPr lang="en-US" altLang="zh-CN" sz="2000" dirty="0" smtClean="0">
                <a:latin typeface="+mn-ea"/>
                <a:cs typeface="Times New Roman" pitchFamily="18" charset="0"/>
              </a:rPr>
              <a:t>2</a:t>
            </a:r>
            <a:r>
              <a:rPr lang="zh-CN" altLang="en-US" sz="2000" dirty="0" smtClean="0">
                <a:latin typeface="+mn-ea"/>
                <a:cs typeface="Times New Roman" pitchFamily="18" charset="0"/>
              </a:rPr>
              <a:t>种形式实现：</a:t>
            </a:r>
          </a:p>
          <a:p>
            <a:pPr lvl="1">
              <a:lnSpc>
                <a:spcPts val="2880"/>
              </a:lnSpc>
              <a:spcBef>
                <a:spcPts val="0"/>
              </a:spcBef>
            </a:pPr>
            <a:r>
              <a:rPr lang="zh-CN" altLang="en-US" sz="1800" dirty="0" smtClean="0">
                <a:latin typeface="+mn-ea"/>
                <a:cs typeface="Times New Roman" pitchFamily="18" charset="0"/>
              </a:rPr>
              <a:t>类成员函数</a:t>
            </a:r>
          </a:p>
          <a:p>
            <a:pPr lvl="1">
              <a:lnSpc>
                <a:spcPts val="2880"/>
              </a:lnSpc>
              <a:spcBef>
                <a:spcPts val="0"/>
              </a:spcBef>
            </a:pPr>
            <a:r>
              <a:rPr lang="zh-CN" altLang="en-US" sz="1800" dirty="0" smtClean="0">
                <a:latin typeface="+mn-ea"/>
                <a:cs typeface="Times New Roman" pitchFamily="18" charset="0"/>
              </a:rPr>
              <a:t>友元函数</a:t>
            </a:r>
          </a:p>
          <a:p>
            <a:pPr>
              <a:lnSpc>
                <a:spcPts val="2880"/>
              </a:lnSpc>
              <a:spcBef>
                <a:spcPts val="0"/>
              </a:spcBef>
            </a:pPr>
            <a:endParaRPr lang="zh-CN" altLang="en-US" sz="2000" dirty="0" smtClean="0">
              <a:latin typeface="+mn-ea"/>
              <a:cs typeface="Times New Roman" pitchFamily="18" charset="0"/>
            </a:endParaRPr>
          </a:p>
          <a:p>
            <a:pPr>
              <a:lnSpc>
                <a:spcPts val="2880"/>
              </a:lnSpc>
              <a:spcBef>
                <a:spcPts val="0"/>
              </a:spcBef>
            </a:pPr>
            <a:r>
              <a:rPr lang="zh-CN" altLang="en-US" sz="2000" dirty="0" smtClean="0">
                <a:latin typeface="+mn-ea"/>
                <a:cs typeface="Times New Roman" pitchFamily="18" charset="0"/>
              </a:rPr>
              <a:t>这两种方式非常相似，关键区别在于</a:t>
            </a:r>
          </a:p>
          <a:p>
            <a:pPr lvl="1">
              <a:lnSpc>
                <a:spcPts val="2880"/>
              </a:lnSpc>
              <a:spcBef>
                <a:spcPts val="0"/>
              </a:spcBef>
            </a:pPr>
            <a:r>
              <a:rPr lang="zh-CN" altLang="en-US" sz="1800" dirty="0" smtClean="0">
                <a:latin typeface="+mn-ea"/>
                <a:cs typeface="Times New Roman" pitchFamily="18" charset="0"/>
              </a:rPr>
              <a:t>成员函数具有 </a:t>
            </a:r>
            <a:r>
              <a:rPr lang="en-US" altLang="zh-CN" sz="1800" dirty="0" smtClean="0">
                <a:latin typeface="+mn-ea"/>
                <a:cs typeface="Times New Roman" pitchFamily="18" charset="0"/>
              </a:rPr>
              <a:t>this </a:t>
            </a:r>
            <a:r>
              <a:rPr lang="zh-CN" altLang="en-US" sz="1800" dirty="0" smtClean="0">
                <a:latin typeface="+mn-ea"/>
                <a:cs typeface="Times New Roman" pitchFamily="18" charset="0"/>
              </a:rPr>
              <a:t>指针，友元函数没有 </a:t>
            </a:r>
            <a:r>
              <a:rPr lang="en-US" altLang="zh-CN" sz="1800" dirty="0" smtClean="0">
                <a:latin typeface="+mn-ea"/>
                <a:cs typeface="Times New Roman" pitchFamily="18" charset="0"/>
              </a:rPr>
              <a:t>this </a:t>
            </a:r>
            <a:r>
              <a:rPr lang="zh-CN" altLang="en-US" sz="1800" dirty="0" smtClean="0">
                <a:latin typeface="+mn-ea"/>
                <a:cs typeface="Times New Roman" pitchFamily="18" charset="0"/>
              </a:rPr>
              <a:t>指针</a:t>
            </a:r>
            <a:endParaRPr lang="en-US" altLang="zh-CN" sz="20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成员函数比友元函数少一个参数，因为它自身对象参与运算</a:t>
            </a:r>
            <a:endParaRPr lang="en-US" altLang="zh-CN" sz="1800" dirty="0" smtClean="0">
              <a:latin typeface="+mn-ea"/>
              <a:cs typeface="Times New Roman" pitchFamily="18" charset="0"/>
            </a:endParaRPr>
          </a:p>
          <a:p>
            <a:pPr lvl="1">
              <a:lnSpc>
                <a:spcPts val="2880"/>
              </a:lnSpc>
              <a:spcBef>
                <a:spcPts val="0"/>
              </a:spcBef>
            </a:pPr>
            <a:endParaRPr lang="zh-CN" altLang="en-US" sz="2000" dirty="0" smtClean="0">
              <a:latin typeface="+mn-ea"/>
              <a:cs typeface="Times New Roman" pitchFamily="18" charset="0"/>
            </a:endParaRPr>
          </a:p>
          <a:p>
            <a:pPr>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成员函数方式的运算符重载</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20</a:t>
            </a:fld>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编译程序处理成员函数时，为它设置了一个</a:t>
            </a:r>
            <a:r>
              <a:rPr lang="en-US" altLang="zh-CN" sz="2000" dirty="0" smtClean="0">
                <a:latin typeface="+mn-ea"/>
                <a:cs typeface="Times New Roman" pitchFamily="18" charset="0"/>
              </a:rPr>
              <a:t>this</a:t>
            </a:r>
            <a:r>
              <a:rPr lang="zh-CN" altLang="en-US" sz="2000" dirty="0" smtClean="0">
                <a:latin typeface="+mn-ea"/>
                <a:cs typeface="Times New Roman" pitchFamily="18" charset="0"/>
              </a:rPr>
              <a:t>指针。</a:t>
            </a:r>
            <a:endParaRPr lang="en-US" altLang="zh-CN" sz="2000" dirty="0" smtClean="0">
              <a:latin typeface="+mn-ea"/>
              <a:cs typeface="Times New Roman" pitchFamily="18" charset="0"/>
            </a:endParaRPr>
          </a:p>
          <a:p>
            <a:pPr>
              <a:lnSpc>
                <a:spcPts val="2880"/>
              </a:lnSpc>
              <a:spcBef>
                <a:spcPts val="0"/>
              </a:spcBef>
            </a:pPr>
            <a:r>
              <a:rPr lang="zh-CN" altLang="en-US" sz="2000" dirty="0" smtClean="0">
                <a:latin typeface="+mn-ea"/>
                <a:cs typeface="Times New Roman" pitchFamily="18" charset="0"/>
              </a:rPr>
              <a:t>在重载运算符函数中，默认</a:t>
            </a:r>
            <a:r>
              <a:rPr lang="en-US" altLang="zh-CN" sz="2000" dirty="0" smtClean="0">
                <a:latin typeface="+mn-ea"/>
                <a:cs typeface="Times New Roman" pitchFamily="18" charset="0"/>
              </a:rPr>
              <a:t>this</a:t>
            </a:r>
            <a:r>
              <a:rPr lang="zh-CN" altLang="en-US" sz="2000" dirty="0" smtClean="0">
                <a:latin typeface="+mn-ea"/>
                <a:cs typeface="Times New Roman" pitchFamily="18" charset="0"/>
              </a:rPr>
              <a:t>指针对应的缺省参数就是其中之一个参数</a:t>
            </a:r>
            <a:endParaRPr lang="zh-CN" altLang="en-US" sz="18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对于一元运算符重载，参数就是</a:t>
            </a:r>
            <a:r>
              <a:rPr lang="en-US" altLang="zh-CN" sz="1800" dirty="0" smtClean="0">
                <a:latin typeface="+mn-ea"/>
                <a:cs typeface="Times New Roman" pitchFamily="18" charset="0"/>
              </a:rPr>
              <a:t>this</a:t>
            </a:r>
            <a:r>
              <a:rPr lang="zh-CN" altLang="en-US" sz="1800" dirty="0" smtClean="0">
                <a:latin typeface="+mn-ea"/>
                <a:cs typeface="Times New Roman" pitchFamily="18" charset="0"/>
              </a:rPr>
              <a:t>指针所指的参数（即自身的数据成员）</a:t>
            </a:r>
          </a:p>
          <a:p>
            <a:pPr lvl="1">
              <a:lnSpc>
                <a:spcPts val="2880"/>
              </a:lnSpc>
              <a:spcBef>
                <a:spcPts val="0"/>
              </a:spcBef>
            </a:pPr>
            <a:r>
              <a:rPr lang="zh-CN" altLang="en-US" sz="1800" dirty="0" smtClean="0">
                <a:latin typeface="+mn-ea"/>
                <a:cs typeface="Times New Roman" pitchFamily="18" charset="0"/>
              </a:rPr>
              <a:t>对于二元运算符重载，</a:t>
            </a:r>
            <a:r>
              <a:rPr lang="en-US" altLang="zh-CN" sz="1800" dirty="0" smtClean="0">
                <a:latin typeface="+mn-ea"/>
                <a:cs typeface="Times New Roman" pitchFamily="18" charset="0"/>
              </a:rPr>
              <a:t> this </a:t>
            </a:r>
            <a:r>
              <a:rPr lang="zh-CN" altLang="en-US" sz="1800" dirty="0" smtClean="0">
                <a:latin typeface="+mn-ea"/>
                <a:cs typeface="Times New Roman" pitchFamily="18" charset="0"/>
              </a:rPr>
              <a:t>对应是二元运算的左操作数</a:t>
            </a:r>
            <a:endParaRPr lang="en-US" altLang="zh-CN" sz="1800" dirty="0" smtClean="0">
              <a:latin typeface="+mn-ea"/>
              <a:cs typeface="Times New Roman" pitchFamily="18" charset="0"/>
            </a:endParaRPr>
          </a:p>
          <a:p>
            <a:pPr marL="365125" lvl="1" indent="-255588">
              <a:lnSpc>
                <a:spcPts val="2880"/>
              </a:lnSpc>
              <a:spcBef>
                <a:spcPts val="0"/>
              </a:spcBef>
              <a:buSzPct val="68000"/>
              <a:buFont typeface="Wingdings 3" pitchFamily="18" charset="2"/>
              <a:buChar char=""/>
            </a:pPr>
            <a:r>
              <a:rPr lang="zh-CN" altLang="en-US" dirty="0" smtClean="0">
                <a:latin typeface="+mn-ea"/>
                <a:cs typeface="Times New Roman" pitchFamily="18" charset="0"/>
              </a:rPr>
              <a:t>当把运算符重载函数定义为类的成员函数时，参数的个数要比运算符的操作数个数少一个。</a:t>
            </a:r>
          </a:p>
          <a:p>
            <a:pPr lvl="1">
              <a:lnSpc>
                <a:spcPts val="2880"/>
              </a:lnSpc>
              <a:spcBef>
                <a:spcPts val="0"/>
              </a:spcBef>
            </a:pPr>
            <a:r>
              <a:rPr lang="zh-CN" altLang="en-US" sz="1800" dirty="0" smtClean="0">
                <a:latin typeface="+mn-ea"/>
                <a:cs typeface="Times New Roman" pitchFamily="18" charset="0"/>
              </a:rPr>
              <a:t>重载一元运算符，不再显式指明参数；</a:t>
            </a:r>
          </a:p>
          <a:p>
            <a:pPr lvl="1">
              <a:lnSpc>
                <a:spcPts val="2880"/>
              </a:lnSpc>
              <a:spcBef>
                <a:spcPts val="0"/>
              </a:spcBef>
            </a:pPr>
            <a:r>
              <a:rPr lang="zh-CN" altLang="en-US" sz="1800" dirty="0" smtClean="0">
                <a:latin typeface="+mn-ea"/>
                <a:cs typeface="Times New Roman" pitchFamily="18" charset="0"/>
              </a:rPr>
              <a:t>重载二元运算符时，只需显式指明一个参数；</a:t>
            </a:r>
          </a:p>
          <a:p>
            <a:pPr lvl="1">
              <a:lnSpc>
                <a:spcPts val="2880"/>
              </a:lnSpc>
              <a:spcBef>
                <a:spcPts val="0"/>
              </a:spcBef>
            </a:pPr>
            <a:r>
              <a:rPr lang="zh-CN" altLang="en-US" sz="1800" dirty="0" smtClean="0">
                <a:latin typeface="+mn-ea"/>
                <a:cs typeface="Times New Roman" pitchFamily="18" charset="0"/>
              </a:rPr>
              <a:t>二元运算符以成员函数形式重载时</a:t>
            </a:r>
            <a:r>
              <a:rPr lang="en-US" altLang="zh-CN" sz="1800" dirty="0" smtClean="0">
                <a:latin typeface="+mn-ea"/>
                <a:cs typeface="Times New Roman" pitchFamily="18" charset="0"/>
              </a:rPr>
              <a:t>,</a:t>
            </a:r>
            <a:r>
              <a:rPr lang="zh-CN" altLang="en-US" sz="1800" dirty="0" smtClean="0">
                <a:latin typeface="+mn-ea"/>
                <a:cs typeface="Times New Roman" pitchFamily="18" charset="0"/>
              </a:rPr>
              <a:t>左参数是隐含的，即自身类对象</a:t>
            </a:r>
            <a:endParaRPr lang="en-US" altLang="zh-CN" sz="1800" dirty="0" smtClean="0">
              <a:latin typeface="+mn-ea"/>
              <a:cs typeface="Times New Roman" pitchFamily="18" charset="0"/>
            </a:endParaRPr>
          </a:p>
          <a:p>
            <a:pPr>
              <a:lnSpc>
                <a:spcPts val="2880"/>
              </a:lnSpc>
              <a:spcBef>
                <a:spcPts val="0"/>
              </a:spcBef>
            </a:pPr>
            <a:endParaRPr lang="en-US" altLang="zh-CN" sz="2000" dirty="0" smtClean="0">
              <a:solidFill>
                <a:srgbClr val="FF0000"/>
              </a:solidFill>
              <a:latin typeface="+mn-ea"/>
              <a:cs typeface="Times New Roman" pitchFamily="18" charset="0"/>
            </a:endParaRPr>
          </a:p>
          <a:p>
            <a:pPr>
              <a:lnSpc>
                <a:spcPts val="2880"/>
              </a:lnSpc>
              <a:spcBef>
                <a:spcPts val="0"/>
              </a:spcBef>
            </a:pPr>
            <a:r>
              <a:rPr lang="zh-CN" altLang="en-US" sz="2000" dirty="0" smtClean="0">
                <a:solidFill>
                  <a:srgbClr val="FF0000"/>
                </a:solidFill>
                <a:latin typeface="+mn-ea"/>
                <a:cs typeface="Times New Roman" pitchFamily="18" charset="0"/>
              </a:rPr>
              <a:t>当用成员函数方式来定义运算符重载，类对象本身是必定参与运算的</a:t>
            </a:r>
            <a:endParaRPr lang="en-US" altLang="zh-CN" sz="2000" dirty="0" smtClean="0">
              <a:solidFill>
                <a:srgbClr val="FF0000"/>
              </a:solidFill>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成员函数方式的运算符重载</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21</a:t>
            </a:fld>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以成员函数方式实现运算符重载，对应课本</a:t>
            </a:r>
            <a:r>
              <a:rPr lang="en-US" altLang="zh-CN" sz="2000" dirty="0" smtClean="0">
                <a:latin typeface="+mn-ea"/>
                <a:cs typeface="Times New Roman" pitchFamily="18" charset="0"/>
              </a:rPr>
              <a:t>18.4</a:t>
            </a:r>
            <a:r>
              <a:rPr lang="zh-CN" altLang="en-US" sz="2000" dirty="0" smtClean="0">
                <a:latin typeface="+mn-ea"/>
                <a:cs typeface="Times New Roman" pitchFamily="18" charset="0"/>
              </a:rPr>
              <a:t>节</a:t>
            </a:r>
            <a:r>
              <a:rPr lang="en-US" altLang="zh-CN" sz="2000" dirty="0" smtClean="0">
                <a:latin typeface="+mn-ea"/>
                <a:cs typeface="Times New Roman" pitchFamily="18" charset="0"/>
              </a:rPr>
              <a:t>，P402</a:t>
            </a:r>
          </a:p>
          <a:p>
            <a:pPr lvl="1">
              <a:lnSpc>
                <a:spcPts val="2880"/>
              </a:lnSpc>
              <a:spcBef>
                <a:spcPts val="0"/>
              </a:spcBef>
            </a:pPr>
            <a:r>
              <a:rPr lang="zh-CN" altLang="en-US" sz="1400" dirty="0" smtClean="0">
                <a:latin typeface="+mn-ea"/>
                <a:cs typeface="Times New Roman" pitchFamily="18" charset="0"/>
              </a:rPr>
              <a:t>在</a:t>
            </a:r>
            <a:r>
              <a:rPr lang="en-US" altLang="zh-CN" sz="1400" dirty="0" smtClean="0">
                <a:latin typeface="+mn-ea"/>
                <a:cs typeface="Times New Roman" pitchFamily="18" charset="0"/>
              </a:rPr>
              <a:t>++</a:t>
            </a:r>
            <a:r>
              <a:rPr lang="zh-CN" altLang="en-US" sz="1400" dirty="0" smtClean="0">
                <a:latin typeface="+mn-ea"/>
                <a:cs typeface="Times New Roman" pitchFamily="18" charset="0"/>
              </a:rPr>
              <a:t>重载中，返回为对象引用，这是一种常用方法，和</a:t>
            </a:r>
            <a:r>
              <a:rPr lang="en-US" altLang="zh-CN" sz="1400" dirty="0" smtClean="0">
                <a:latin typeface="+mn-ea"/>
                <a:cs typeface="Times New Roman" pitchFamily="18" charset="0"/>
              </a:rPr>
              <a:t>*this</a:t>
            </a:r>
            <a:r>
              <a:rPr lang="zh-CN" altLang="en-US" sz="1400" dirty="0" smtClean="0">
                <a:latin typeface="+mn-ea"/>
                <a:cs typeface="Times New Roman" pitchFamily="18" charset="0"/>
              </a:rPr>
              <a:t>对应</a:t>
            </a:r>
            <a:endParaRPr lang="en-US" altLang="zh-CN" sz="1400" dirty="0" smtClean="0">
              <a:latin typeface="+mn-ea"/>
              <a:cs typeface="Times New Roman" pitchFamily="18" charset="0"/>
            </a:endParaRPr>
          </a:p>
          <a:p>
            <a:pPr lvl="1">
              <a:lnSpc>
                <a:spcPts val="2880"/>
              </a:lnSpc>
              <a:spcBef>
                <a:spcPts val="0"/>
              </a:spcBef>
            </a:pPr>
            <a:r>
              <a:rPr lang="zh-CN" altLang="en-US" sz="1400" b="1" dirty="0" smtClean="0">
                <a:solidFill>
                  <a:srgbClr val="FF0000"/>
                </a:solidFill>
                <a:latin typeface="+mn-ea"/>
                <a:cs typeface="Times New Roman" pitchFamily="18" charset="0"/>
              </a:rPr>
              <a:t>本题的</a:t>
            </a:r>
            <a:r>
              <a:rPr lang="en-US" altLang="zh-CN" sz="1400" b="1" dirty="0" smtClean="0">
                <a:solidFill>
                  <a:srgbClr val="FF0000"/>
                </a:solidFill>
                <a:latin typeface="+mn-ea"/>
                <a:cs typeface="Times New Roman" pitchFamily="18" charset="0"/>
              </a:rPr>
              <a:t>++</a:t>
            </a:r>
            <a:r>
              <a:rPr lang="zh-CN" altLang="en-US" sz="1400" b="1" dirty="0" smtClean="0">
                <a:solidFill>
                  <a:srgbClr val="FF0000"/>
                </a:solidFill>
                <a:latin typeface="+mn-ea"/>
                <a:cs typeface="Times New Roman" pitchFamily="18" charset="0"/>
              </a:rPr>
              <a:t>是前增量，即</a:t>
            </a:r>
            <a:r>
              <a:rPr lang="en-US" altLang="zh-CN" sz="1400" b="1" dirty="0" smtClean="0">
                <a:solidFill>
                  <a:srgbClr val="FF0000"/>
                </a:solidFill>
                <a:latin typeface="+mn-ea"/>
                <a:cs typeface="Times New Roman" pitchFamily="18" charset="0"/>
              </a:rPr>
              <a:t>++</a:t>
            </a:r>
            <a:r>
              <a:rPr lang="en-US" altLang="zh-CN" sz="1400" b="1" dirty="0" err="1" smtClean="0">
                <a:solidFill>
                  <a:srgbClr val="FF0000"/>
                </a:solidFill>
                <a:latin typeface="+mn-ea"/>
                <a:cs typeface="Times New Roman" pitchFamily="18" charset="0"/>
              </a:rPr>
              <a:t>i</a:t>
            </a:r>
            <a:endParaRPr lang="zh-CN" altLang="en-US" sz="1400" b="1" dirty="0" smtClean="0">
              <a:solidFill>
                <a:srgbClr val="FF0000"/>
              </a:solidFill>
              <a:latin typeface="+mn-ea"/>
              <a:cs typeface="Times New Roman" pitchFamily="18" charset="0"/>
            </a:endParaRPr>
          </a:p>
          <a:p>
            <a:pPr lvl="1">
              <a:lnSpc>
                <a:spcPts val="2880"/>
              </a:lnSpc>
              <a:spcBef>
                <a:spcPts val="0"/>
              </a:spcBef>
            </a:pPr>
            <a:endParaRPr lang="zh-CN" altLang="en-US" sz="2000" dirty="0" smtClean="0">
              <a:latin typeface="+mn-ea"/>
              <a:cs typeface="Times New Roman" pitchFamily="18" charset="0"/>
            </a:endParaRPr>
          </a:p>
          <a:p>
            <a:pPr>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成员函数方式的运算符重载</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22</a:t>
            </a:fld>
            <a:endParaRPr lang="zh-CN" altLang="en-US" dirty="0"/>
          </a:p>
        </p:txBody>
      </p:sp>
      <p:pic>
        <p:nvPicPr>
          <p:cNvPr id="2051" name="Picture 3"/>
          <p:cNvPicPr>
            <a:picLocks noChangeAspect="1" noChangeArrowheads="1"/>
          </p:cNvPicPr>
          <p:nvPr/>
        </p:nvPicPr>
        <p:blipFill>
          <a:blip r:embed="rId2"/>
          <a:srcRect/>
          <a:stretch>
            <a:fillRect/>
          </a:stretch>
        </p:blipFill>
        <p:spPr bwMode="auto">
          <a:xfrm>
            <a:off x="142844" y="2357430"/>
            <a:ext cx="2876550" cy="44005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3286116" y="2643182"/>
            <a:ext cx="2800350" cy="33242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6786578" y="2643182"/>
            <a:ext cx="1933575" cy="3295650"/>
          </a:xfrm>
          <a:prstGeom prst="rect">
            <a:avLst/>
          </a:prstGeom>
          <a:noFill/>
          <a:ln w="9525">
            <a:noFill/>
            <a:miter lim="800000"/>
            <a:headEnd/>
            <a:tailEnd/>
          </a:ln>
          <a:effectLst/>
        </p:spPr>
      </p:pic>
      <p:sp>
        <p:nvSpPr>
          <p:cNvPr id="12" name="矩形 11"/>
          <p:cNvSpPr/>
          <p:nvPr/>
        </p:nvSpPr>
        <p:spPr>
          <a:xfrm>
            <a:off x="142844" y="5715016"/>
            <a:ext cx="2786082" cy="78581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7068628" y="3975103"/>
            <a:ext cx="1214446"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143768" y="4555074"/>
            <a:ext cx="1214446"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189805" y="5097475"/>
            <a:ext cx="1214446"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643306" y="3071810"/>
            <a:ext cx="2214578" cy="78581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因为以成员函数实现运算符重载，自身对象参与运算，如果把运算结果保存在自身对象中，不必返回</a:t>
            </a:r>
            <a:endParaRPr lang="en-US" altLang="zh-CN" sz="2000" dirty="0" smtClean="0">
              <a:latin typeface="+mn-ea"/>
              <a:cs typeface="Times New Roman" pitchFamily="18" charset="0"/>
            </a:endParaRPr>
          </a:p>
          <a:p>
            <a:pPr lvl="1">
              <a:lnSpc>
                <a:spcPts val="2880"/>
              </a:lnSpc>
              <a:spcBef>
                <a:spcPts val="0"/>
              </a:spcBef>
            </a:pPr>
            <a:endParaRPr lang="zh-CN" altLang="en-US" sz="2000" dirty="0" smtClean="0">
              <a:latin typeface="+mn-ea"/>
              <a:cs typeface="Times New Roman" pitchFamily="18" charset="0"/>
            </a:endParaRPr>
          </a:p>
          <a:p>
            <a:pPr>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成员函数方式的运算符重载</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23</a:t>
            </a:fld>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214282" y="2071678"/>
            <a:ext cx="2857500" cy="43719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571868" y="2000240"/>
            <a:ext cx="2962275" cy="45148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6858016" y="2143116"/>
            <a:ext cx="1876425" cy="3857625"/>
          </a:xfrm>
          <a:prstGeom prst="rect">
            <a:avLst/>
          </a:prstGeom>
          <a:noFill/>
          <a:ln w="9525">
            <a:noFill/>
            <a:miter lim="800000"/>
            <a:headEnd/>
            <a:tailEnd/>
          </a:ln>
          <a:effectLst/>
        </p:spPr>
      </p:pic>
      <p:sp>
        <p:nvSpPr>
          <p:cNvPr id="11" name="矩形 10"/>
          <p:cNvSpPr/>
          <p:nvPr/>
        </p:nvSpPr>
        <p:spPr>
          <a:xfrm>
            <a:off x="231216" y="5483768"/>
            <a:ext cx="2786082" cy="78581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29058" y="3214686"/>
            <a:ext cx="1571636" cy="114300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7068628" y="3975103"/>
            <a:ext cx="1214446"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215206" y="4929198"/>
            <a:ext cx="1214446"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运算符重载函数可以用友元函数的形式来实现。</a:t>
            </a:r>
          </a:p>
          <a:p>
            <a:pPr lvl="1">
              <a:lnSpc>
                <a:spcPts val="2880"/>
              </a:lnSpc>
              <a:spcBef>
                <a:spcPts val="0"/>
              </a:spcBef>
            </a:pPr>
            <a:r>
              <a:rPr lang="zh-CN" altLang="en-US" sz="1800" dirty="0" smtClean="0">
                <a:latin typeface="+mn-ea"/>
                <a:cs typeface="Times New Roman" pitchFamily="18" charset="0"/>
              </a:rPr>
              <a:t>函数参数的个数与运算符的操作数个数相同</a:t>
            </a:r>
          </a:p>
          <a:p>
            <a:pPr lvl="1">
              <a:lnSpc>
                <a:spcPts val="2880"/>
              </a:lnSpc>
              <a:spcBef>
                <a:spcPts val="0"/>
              </a:spcBef>
            </a:pPr>
            <a:r>
              <a:rPr lang="zh-CN" altLang="en-US" sz="1800" dirty="0" smtClean="0">
                <a:latin typeface="+mn-ea"/>
                <a:cs typeface="Times New Roman" pitchFamily="18" charset="0"/>
              </a:rPr>
              <a:t>第一个参数表示左操作数</a:t>
            </a:r>
          </a:p>
          <a:p>
            <a:pPr lvl="1">
              <a:lnSpc>
                <a:spcPts val="2880"/>
              </a:lnSpc>
              <a:spcBef>
                <a:spcPts val="0"/>
              </a:spcBef>
            </a:pPr>
            <a:r>
              <a:rPr lang="zh-CN" altLang="en-US" sz="1800" dirty="0" smtClean="0">
                <a:latin typeface="+mn-ea"/>
                <a:cs typeface="Times New Roman" pitchFamily="18" charset="0"/>
              </a:rPr>
              <a:t>第二个参数表示右操作数</a:t>
            </a:r>
          </a:p>
          <a:p>
            <a:pPr lvl="1">
              <a:lnSpc>
                <a:spcPts val="2880"/>
              </a:lnSpc>
              <a:spcBef>
                <a:spcPts val="0"/>
              </a:spcBef>
            </a:pPr>
            <a:r>
              <a:rPr lang="zh-CN" altLang="en-US" sz="1800" dirty="0" smtClean="0">
                <a:latin typeface="+mn-ea"/>
                <a:cs typeface="Times New Roman" pitchFamily="18" charset="0"/>
              </a:rPr>
              <a:t>参数</a:t>
            </a:r>
            <a:r>
              <a:rPr lang="zh-CN" altLang="en-US" sz="1800" dirty="0" smtClean="0">
                <a:latin typeface="+mn-ea"/>
                <a:cs typeface="Times New Roman" pitchFamily="18" charset="0"/>
              </a:rPr>
              <a:t>类型为类对象的引用</a:t>
            </a: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zh-CN" altLang="en-US" sz="1800" dirty="0" smtClean="0">
              <a:latin typeface="+mn-ea"/>
              <a:cs typeface="Times New Roman" pitchFamily="18" charset="0"/>
            </a:endParaRPr>
          </a:p>
          <a:p>
            <a:pPr lvl="1">
              <a:lnSpc>
                <a:spcPts val="2880"/>
              </a:lnSpc>
              <a:spcBef>
                <a:spcPts val="0"/>
              </a:spcBef>
            </a:pPr>
            <a:endParaRPr lang="zh-CN" altLang="en-US" sz="2000" dirty="0" smtClean="0">
              <a:latin typeface="+mn-ea"/>
              <a:cs typeface="Times New Roman" pitchFamily="18" charset="0"/>
            </a:endParaRPr>
          </a:p>
          <a:p>
            <a:pPr>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友元方式的运算符重载</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24</a:t>
            </a:fld>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友元运算符重载函数在类中的声明格式为：</a:t>
            </a:r>
            <a:endParaRPr lang="en-US" altLang="zh-CN" sz="2000" dirty="0" smtClean="0">
              <a:latin typeface="+mn-ea"/>
              <a:cs typeface="Times New Roman" pitchFamily="18" charset="0"/>
            </a:endParaRPr>
          </a:p>
          <a:p>
            <a:pPr>
              <a:lnSpc>
                <a:spcPts val="2880"/>
              </a:lnSpc>
              <a:spcBef>
                <a:spcPts val="0"/>
              </a:spcBef>
              <a:buNone/>
            </a:pPr>
            <a:r>
              <a:rPr lang="en-US" altLang="zh-CN" sz="2000" dirty="0" smtClean="0">
                <a:latin typeface="+mn-ea"/>
                <a:cs typeface="Times New Roman" pitchFamily="18" charset="0"/>
              </a:rPr>
              <a:t>class  X</a:t>
            </a:r>
          </a:p>
          <a:p>
            <a:pPr>
              <a:lnSpc>
                <a:spcPts val="2880"/>
              </a:lnSpc>
              <a:spcBef>
                <a:spcPts val="0"/>
              </a:spcBef>
              <a:buNone/>
            </a:pPr>
            <a:r>
              <a:rPr lang="en-US" altLang="zh-CN" sz="2000" dirty="0" smtClean="0">
                <a:latin typeface="+mn-ea"/>
                <a:cs typeface="Times New Roman" pitchFamily="18" charset="0"/>
              </a:rPr>
              <a:t>      {  …… </a:t>
            </a:r>
          </a:p>
          <a:p>
            <a:pPr>
              <a:lnSpc>
                <a:spcPts val="2880"/>
              </a:lnSpc>
              <a:spcBef>
                <a:spcPts val="0"/>
              </a:spcBef>
              <a:buNone/>
            </a:pPr>
            <a:r>
              <a:rPr lang="en-US" altLang="zh-CN" sz="2000" dirty="0" smtClean="0">
                <a:latin typeface="+mn-ea"/>
                <a:cs typeface="Times New Roman" pitchFamily="18" charset="0"/>
              </a:rPr>
              <a:t>           friend  &lt;</a:t>
            </a:r>
            <a:r>
              <a:rPr lang="zh-CN" altLang="en-US" sz="2000" dirty="0" smtClean="0">
                <a:latin typeface="+mn-ea"/>
                <a:cs typeface="Times New Roman" pitchFamily="18" charset="0"/>
              </a:rPr>
              <a:t>返回数据类型</a:t>
            </a:r>
            <a:r>
              <a:rPr lang="en-US" altLang="zh-CN" sz="2000" dirty="0" smtClean="0">
                <a:latin typeface="+mn-ea"/>
                <a:cs typeface="Times New Roman" pitchFamily="18" charset="0"/>
              </a:rPr>
              <a:t>&gt; operator &lt;</a:t>
            </a:r>
            <a:r>
              <a:rPr lang="zh-CN" altLang="en-US" sz="2000" dirty="0" smtClean="0">
                <a:latin typeface="+mn-ea"/>
                <a:cs typeface="Times New Roman" pitchFamily="18" charset="0"/>
              </a:rPr>
              <a:t>运算符</a:t>
            </a:r>
            <a:r>
              <a:rPr lang="en-US" altLang="zh-CN" sz="2000" dirty="0" smtClean="0">
                <a:latin typeface="+mn-ea"/>
                <a:cs typeface="Times New Roman" pitchFamily="18" charset="0"/>
              </a:rPr>
              <a:t>&gt; (&lt;</a:t>
            </a:r>
            <a:r>
              <a:rPr lang="zh-CN" altLang="en-US" sz="2000" dirty="0" smtClean="0">
                <a:latin typeface="+mn-ea"/>
                <a:cs typeface="Times New Roman" pitchFamily="18" charset="0"/>
              </a:rPr>
              <a:t>参数表</a:t>
            </a:r>
            <a:r>
              <a:rPr lang="en-US" altLang="zh-CN" sz="2000" dirty="0" smtClean="0">
                <a:latin typeface="+mn-ea"/>
                <a:cs typeface="Times New Roman" pitchFamily="18" charset="0"/>
              </a:rPr>
              <a:t>&gt;)</a:t>
            </a:r>
            <a:r>
              <a:rPr lang="zh-CN" altLang="en-US" sz="2000" dirty="0" smtClean="0">
                <a:latin typeface="+mn-ea"/>
                <a:cs typeface="Times New Roman" pitchFamily="18" charset="0"/>
              </a:rPr>
              <a:t>；</a:t>
            </a:r>
          </a:p>
          <a:p>
            <a:pPr>
              <a:lnSpc>
                <a:spcPts val="2880"/>
              </a:lnSpc>
              <a:spcBef>
                <a:spcPts val="0"/>
              </a:spcBef>
              <a:buNone/>
            </a:pPr>
            <a:r>
              <a:rPr lang="zh-CN" altLang="en-US" sz="2000" dirty="0" smtClean="0">
                <a:latin typeface="+mn-ea"/>
                <a:cs typeface="Times New Roman" pitchFamily="18" charset="0"/>
              </a:rPr>
              <a:t>         </a:t>
            </a:r>
            <a:r>
              <a:rPr lang="en-US" altLang="zh-CN" sz="2000" dirty="0" smtClean="0">
                <a:latin typeface="+mn-ea"/>
                <a:cs typeface="Times New Roman" pitchFamily="18" charset="0"/>
              </a:rPr>
              <a:t>……</a:t>
            </a:r>
          </a:p>
          <a:p>
            <a:pPr>
              <a:lnSpc>
                <a:spcPts val="2880"/>
              </a:lnSpc>
              <a:spcBef>
                <a:spcPts val="0"/>
              </a:spcBef>
              <a:buNone/>
            </a:pPr>
            <a:r>
              <a:rPr lang="en-US" altLang="zh-CN" sz="2000" dirty="0" smtClean="0">
                <a:latin typeface="+mn-ea"/>
                <a:cs typeface="Times New Roman" pitchFamily="18" charset="0"/>
              </a:rPr>
              <a:t>      };</a:t>
            </a:r>
          </a:p>
          <a:p>
            <a:pPr>
              <a:lnSpc>
                <a:spcPts val="2880"/>
              </a:lnSpc>
              <a:spcBef>
                <a:spcPts val="0"/>
              </a:spcBef>
            </a:pPr>
            <a:r>
              <a:rPr lang="zh-CN" altLang="en-US" sz="2000" dirty="0" smtClean="0">
                <a:latin typeface="+mn-ea"/>
                <a:cs typeface="Times New Roman" pitchFamily="18" charset="0"/>
              </a:rPr>
              <a:t>友元运算符重载函数在类外定义的格式为：</a:t>
            </a:r>
          </a:p>
          <a:p>
            <a:pPr>
              <a:lnSpc>
                <a:spcPts val="2880"/>
              </a:lnSpc>
              <a:spcBef>
                <a:spcPts val="0"/>
              </a:spcBef>
              <a:buNone/>
            </a:pPr>
            <a:r>
              <a:rPr lang="zh-CN" altLang="en-US" sz="2000" dirty="0" smtClean="0">
                <a:latin typeface="+mn-ea"/>
                <a:cs typeface="Times New Roman" pitchFamily="18" charset="0"/>
              </a:rPr>
              <a:t>     </a:t>
            </a:r>
            <a:r>
              <a:rPr lang="en-US" altLang="zh-CN" sz="2000" dirty="0" smtClean="0">
                <a:latin typeface="+mn-ea"/>
                <a:cs typeface="Times New Roman" pitchFamily="18" charset="0"/>
              </a:rPr>
              <a:t>&lt;</a:t>
            </a:r>
            <a:r>
              <a:rPr lang="zh-CN" altLang="en-US" sz="2000" dirty="0" smtClean="0">
                <a:latin typeface="+mn-ea"/>
                <a:cs typeface="Times New Roman" pitchFamily="18" charset="0"/>
              </a:rPr>
              <a:t>返回数据类型</a:t>
            </a:r>
            <a:r>
              <a:rPr lang="en-US" altLang="zh-CN" sz="2000" dirty="0" smtClean="0">
                <a:latin typeface="+mn-ea"/>
                <a:cs typeface="Times New Roman" pitchFamily="18" charset="0"/>
              </a:rPr>
              <a:t>&gt;  operator &lt;</a:t>
            </a:r>
            <a:r>
              <a:rPr lang="zh-CN" altLang="en-US" sz="2000" dirty="0" smtClean="0">
                <a:latin typeface="+mn-ea"/>
                <a:cs typeface="Times New Roman" pitchFamily="18" charset="0"/>
              </a:rPr>
              <a:t>运算符</a:t>
            </a:r>
            <a:r>
              <a:rPr lang="en-US" altLang="zh-CN" sz="2000" dirty="0" smtClean="0">
                <a:latin typeface="+mn-ea"/>
                <a:cs typeface="Times New Roman" pitchFamily="18" charset="0"/>
              </a:rPr>
              <a:t>&gt; (&lt;</a:t>
            </a:r>
            <a:r>
              <a:rPr lang="zh-CN" altLang="en-US" sz="2000" dirty="0" smtClean="0">
                <a:latin typeface="+mn-ea"/>
                <a:cs typeface="Times New Roman" pitchFamily="18" charset="0"/>
              </a:rPr>
              <a:t>参数表</a:t>
            </a:r>
            <a:r>
              <a:rPr lang="en-US" altLang="zh-CN" sz="2000" dirty="0" smtClean="0">
                <a:latin typeface="+mn-ea"/>
                <a:cs typeface="Times New Roman" pitchFamily="18" charset="0"/>
              </a:rPr>
              <a:t>&gt;)</a:t>
            </a:r>
          </a:p>
          <a:p>
            <a:pPr>
              <a:lnSpc>
                <a:spcPts val="2880"/>
              </a:lnSpc>
              <a:spcBef>
                <a:spcPts val="0"/>
              </a:spcBef>
              <a:buNone/>
            </a:pPr>
            <a:r>
              <a:rPr lang="en-US" altLang="zh-CN" sz="2000" dirty="0" smtClean="0">
                <a:latin typeface="+mn-ea"/>
                <a:cs typeface="Times New Roman" pitchFamily="18" charset="0"/>
              </a:rPr>
              <a:t>      { </a:t>
            </a:r>
          </a:p>
          <a:p>
            <a:pPr>
              <a:lnSpc>
                <a:spcPts val="2880"/>
              </a:lnSpc>
              <a:spcBef>
                <a:spcPts val="0"/>
              </a:spcBef>
              <a:buNone/>
            </a:pPr>
            <a:r>
              <a:rPr lang="en-US" altLang="zh-CN" sz="2000" dirty="0" smtClean="0">
                <a:latin typeface="+mn-ea"/>
                <a:cs typeface="Times New Roman" pitchFamily="18" charset="0"/>
              </a:rPr>
              <a:t>              &lt;</a:t>
            </a:r>
            <a:r>
              <a:rPr lang="zh-CN" altLang="en-US" sz="2000" dirty="0" smtClean="0">
                <a:latin typeface="+mn-ea"/>
                <a:cs typeface="Times New Roman" pitchFamily="18" charset="0"/>
              </a:rPr>
              <a:t>函数体</a:t>
            </a:r>
            <a:r>
              <a:rPr lang="en-US" altLang="zh-CN" sz="2000" dirty="0" smtClean="0">
                <a:latin typeface="+mn-ea"/>
                <a:cs typeface="Times New Roman" pitchFamily="18" charset="0"/>
              </a:rPr>
              <a:t>&gt;</a:t>
            </a:r>
          </a:p>
          <a:p>
            <a:pPr>
              <a:lnSpc>
                <a:spcPts val="2880"/>
              </a:lnSpc>
              <a:spcBef>
                <a:spcPts val="0"/>
              </a:spcBef>
              <a:buNone/>
            </a:pPr>
            <a:r>
              <a:rPr lang="en-US" altLang="zh-CN" sz="2000" dirty="0" smtClean="0">
                <a:latin typeface="+mn-ea"/>
                <a:cs typeface="Times New Roman" pitchFamily="18" charset="0"/>
              </a:rPr>
              <a:t>      }</a:t>
            </a:r>
          </a:p>
          <a:p>
            <a:pPr lvl="1">
              <a:lnSpc>
                <a:spcPts val="2880"/>
              </a:lnSpc>
              <a:spcBef>
                <a:spcPts val="0"/>
              </a:spcBef>
            </a:pPr>
            <a:endParaRPr lang="zh-CN" altLang="en-US" sz="1800" dirty="0" smtClean="0">
              <a:latin typeface="+mn-ea"/>
              <a:cs typeface="Times New Roman" pitchFamily="18" charset="0"/>
            </a:endParaRPr>
          </a:p>
          <a:p>
            <a:pPr lvl="1">
              <a:lnSpc>
                <a:spcPts val="2880"/>
              </a:lnSpc>
              <a:spcBef>
                <a:spcPts val="0"/>
              </a:spcBef>
            </a:pPr>
            <a:endParaRPr lang="zh-CN" altLang="en-US" sz="2000" dirty="0" smtClean="0">
              <a:latin typeface="+mn-ea"/>
              <a:cs typeface="Times New Roman" pitchFamily="18" charset="0"/>
            </a:endParaRPr>
          </a:p>
          <a:p>
            <a:pPr>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友元方式的运算符重载</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25</a:t>
            </a:fld>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友元方式的运算符重载示例，对应课本</a:t>
            </a:r>
            <a:r>
              <a:rPr lang="en-US" altLang="zh-CN" sz="2000" dirty="0" smtClean="0">
                <a:latin typeface="+mn-ea"/>
                <a:cs typeface="Times New Roman" pitchFamily="18" charset="0"/>
              </a:rPr>
              <a:t>18.2</a:t>
            </a:r>
            <a:r>
              <a:rPr lang="zh-CN" altLang="en-US" sz="2000" dirty="0" smtClean="0">
                <a:latin typeface="+mn-ea"/>
                <a:cs typeface="Times New Roman" pitchFamily="18" charset="0"/>
              </a:rPr>
              <a:t>节，</a:t>
            </a:r>
            <a:r>
              <a:rPr lang="en-US" altLang="zh-CN" sz="2000" dirty="0" smtClean="0">
                <a:latin typeface="+mn-ea"/>
                <a:cs typeface="Times New Roman" pitchFamily="18" charset="0"/>
              </a:rPr>
              <a:t>P399</a:t>
            </a:r>
          </a:p>
          <a:p>
            <a:pPr lvl="1">
              <a:lnSpc>
                <a:spcPts val="2200"/>
              </a:lnSpc>
              <a:spcBef>
                <a:spcPts val="0"/>
              </a:spcBef>
            </a:pPr>
            <a:r>
              <a:rPr lang="zh-CN" altLang="en-US" sz="1600" dirty="0" smtClean="0">
                <a:latin typeface="+mn-ea"/>
                <a:cs typeface="Times New Roman" pitchFamily="18" charset="0"/>
              </a:rPr>
              <a:t>在二元运算符</a:t>
            </a:r>
            <a:r>
              <a:rPr lang="en-US" altLang="zh-CN" sz="1600" dirty="0" smtClean="0">
                <a:latin typeface="+mn-ea"/>
                <a:cs typeface="Times New Roman" pitchFamily="18" charset="0"/>
              </a:rPr>
              <a:t>+</a:t>
            </a:r>
            <a:r>
              <a:rPr lang="zh-CN" altLang="en-US" sz="1600" dirty="0" smtClean="0">
                <a:latin typeface="+mn-ea"/>
                <a:cs typeface="Times New Roman" pitchFamily="18" charset="0"/>
              </a:rPr>
              <a:t>的重载，两个参数</a:t>
            </a:r>
            <a:r>
              <a:rPr lang="zh-CN" altLang="en-US" sz="1600" dirty="0" smtClean="0">
                <a:latin typeface="+mn-ea"/>
                <a:cs typeface="Times New Roman" pitchFamily="18" charset="0"/>
              </a:rPr>
              <a:t>，采用</a:t>
            </a:r>
            <a:r>
              <a:rPr lang="zh-CN" altLang="en-US" sz="1600" dirty="0" smtClean="0">
                <a:latin typeface="+mn-ea"/>
                <a:cs typeface="Times New Roman" pitchFamily="18" charset="0"/>
              </a:rPr>
              <a:t>值返回，返回临时对象在主函数用新对象接回</a:t>
            </a:r>
            <a:endParaRPr lang="en-US" altLang="zh-CN" sz="1600" dirty="0" smtClean="0">
              <a:latin typeface="+mn-ea"/>
              <a:cs typeface="Times New Roman" pitchFamily="18" charset="0"/>
            </a:endParaRPr>
          </a:p>
          <a:p>
            <a:pPr lvl="1">
              <a:lnSpc>
                <a:spcPts val="2200"/>
              </a:lnSpc>
              <a:spcBef>
                <a:spcPts val="0"/>
              </a:spcBef>
            </a:pPr>
            <a:r>
              <a:rPr lang="zh-CN" altLang="en-US" sz="1600" dirty="0" smtClean="0">
                <a:latin typeface="+mn-ea"/>
                <a:cs typeface="Times New Roman" pitchFamily="18" charset="0"/>
              </a:rPr>
              <a:t>在一元运算符</a:t>
            </a:r>
            <a:r>
              <a:rPr lang="en-US" altLang="zh-CN" sz="1600" dirty="0" smtClean="0">
                <a:latin typeface="+mn-ea"/>
                <a:cs typeface="Times New Roman" pitchFamily="18" charset="0"/>
              </a:rPr>
              <a:t>++</a:t>
            </a:r>
            <a:r>
              <a:rPr lang="zh-CN" altLang="en-US" sz="1600" dirty="0" smtClean="0">
                <a:latin typeface="+mn-ea"/>
                <a:cs typeface="Times New Roman" pitchFamily="18" charset="0"/>
              </a:rPr>
              <a:t>的重载，单个参数</a:t>
            </a:r>
            <a:r>
              <a:rPr lang="zh-CN" altLang="en-US" sz="1600" dirty="0" smtClean="0">
                <a:latin typeface="+mn-ea"/>
                <a:cs typeface="Times New Roman" pitchFamily="18" charset="0"/>
              </a:rPr>
              <a:t>，采用</a:t>
            </a:r>
            <a:r>
              <a:rPr lang="zh-CN" altLang="en-US" sz="1600" dirty="0" smtClean="0">
                <a:latin typeface="+mn-ea"/>
                <a:cs typeface="Times New Roman" pitchFamily="18" charset="0"/>
              </a:rPr>
              <a:t>引用返回，改变对象自身数值</a:t>
            </a:r>
            <a:endParaRPr lang="en-US" altLang="zh-CN" sz="1600" dirty="0" smtClean="0">
              <a:latin typeface="+mn-ea"/>
              <a:cs typeface="Times New Roman" pitchFamily="18" charset="0"/>
            </a:endParaRPr>
          </a:p>
          <a:p>
            <a:endParaRPr lang="en-US" altLang="zh-CN" sz="1800" dirty="0" smtClean="0">
              <a:latin typeface="+mn-ea"/>
              <a:cs typeface="Times New Roman" pitchFamily="18" charset="0"/>
            </a:endParaRPr>
          </a:p>
          <a:p>
            <a:r>
              <a:rPr lang="zh-CN" altLang="en-US" sz="1800" dirty="0" smtClean="0">
                <a:latin typeface="+mn-ea"/>
                <a:cs typeface="Times New Roman" pitchFamily="18" charset="0"/>
              </a:rPr>
              <a:t>注意</a:t>
            </a:r>
            <a:r>
              <a:rPr lang="zh-CN" altLang="en-US" sz="1800" dirty="0" smtClean="0">
                <a:latin typeface="+mn-ea"/>
                <a:cs typeface="Times New Roman" pitchFamily="18" charset="0"/>
              </a:rPr>
              <a:t>：</a:t>
            </a:r>
            <a:r>
              <a:rPr lang="zh-CN" altLang="en-US" sz="1800" dirty="0" smtClean="0"/>
              <a:t>课本中的友元代码不能在</a:t>
            </a:r>
            <a:r>
              <a:rPr lang="en-US" altLang="zh-CN" sz="1800" dirty="0" smtClean="0"/>
              <a:t>VC</a:t>
            </a:r>
            <a:r>
              <a:rPr lang="zh-CN" altLang="en-US" sz="1800" dirty="0" smtClean="0"/>
              <a:t>运行，会引发</a:t>
            </a:r>
            <a:r>
              <a:rPr lang="en-US" altLang="zh-CN" sz="1800" dirty="0" smtClean="0"/>
              <a:t>VC</a:t>
            </a:r>
            <a:r>
              <a:rPr lang="zh-CN" altLang="en-US" sz="1800" dirty="0" smtClean="0"/>
              <a:t>编译错误</a:t>
            </a:r>
            <a:endParaRPr lang="en-US" altLang="zh-CN" sz="1800" dirty="0" smtClean="0"/>
          </a:p>
          <a:p>
            <a:pPr lvl="1"/>
            <a:r>
              <a:rPr lang="zh-CN" altLang="en-US" sz="1800" dirty="0" smtClean="0"/>
              <a:t>在类定义中，第一个友元声明会报错，因为引发了编译内关联错误</a:t>
            </a:r>
            <a:endParaRPr lang="en-US" altLang="zh-CN" sz="1800" dirty="0" smtClean="0"/>
          </a:p>
          <a:p>
            <a:pPr>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友元方式的运算符重载</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26</a:t>
            </a:fld>
            <a:endParaRPr lang="zh-CN" altLang="en-US" dirty="0"/>
          </a:p>
        </p:txBody>
      </p:sp>
      <p:pic>
        <p:nvPicPr>
          <p:cNvPr id="9" name="Picture 2"/>
          <p:cNvPicPr>
            <a:picLocks noChangeAspect="1" noChangeArrowheads="1"/>
          </p:cNvPicPr>
          <p:nvPr/>
        </p:nvPicPr>
        <p:blipFill>
          <a:blip r:embed="rId2"/>
          <a:srcRect/>
          <a:stretch>
            <a:fillRect/>
          </a:stretch>
        </p:blipFill>
        <p:spPr bwMode="auto">
          <a:xfrm>
            <a:off x="357158" y="3929066"/>
            <a:ext cx="3257550" cy="1685925"/>
          </a:xfrm>
          <a:prstGeom prst="rect">
            <a:avLst/>
          </a:prstGeom>
          <a:noFill/>
          <a:ln w="9525">
            <a:noFill/>
            <a:miter lim="800000"/>
            <a:headEnd/>
            <a:tailEnd/>
          </a:ln>
          <a:effectLst/>
        </p:spPr>
      </p:pic>
      <p:sp>
        <p:nvSpPr>
          <p:cNvPr id="10" name="矩形 9"/>
          <p:cNvSpPr/>
          <p:nvPr/>
        </p:nvSpPr>
        <p:spPr>
          <a:xfrm>
            <a:off x="571472" y="3429000"/>
            <a:ext cx="2741456" cy="369332"/>
          </a:xfrm>
          <a:prstGeom prst="rect">
            <a:avLst/>
          </a:prstGeom>
        </p:spPr>
        <p:txBody>
          <a:bodyPr wrap="none">
            <a:spAutoFit/>
          </a:bodyPr>
          <a:lstStyle/>
          <a:p>
            <a:r>
              <a:rPr lang="zh-CN" altLang="en-US" b="1" dirty="0" smtClean="0">
                <a:solidFill>
                  <a:srgbClr val="FF0000"/>
                </a:solidFill>
                <a:latin typeface="+mn-ea"/>
                <a:cs typeface="Times New Roman" pitchFamily="18" charset="0"/>
              </a:rPr>
              <a:t>以下没有提前声明会报错</a:t>
            </a:r>
            <a:endParaRPr lang="zh-CN" altLang="en-US" dirty="0"/>
          </a:p>
        </p:txBody>
      </p:sp>
      <p:pic>
        <p:nvPicPr>
          <p:cNvPr id="11" name="Picture 2"/>
          <p:cNvPicPr>
            <a:picLocks noChangeAspect="1" noChangeArrowheads="1"/>
          </p:cNvPicPr>
          <p:nvPr/>
        </p:nvPicPr>
        <p:blipFill>
          <a:blip r:embed="rId3"/>
          <a:srcRect/>
          <a:stretch>
            <a:fillRect/>
          </a:stretch>
        </p:blipFill>
        <p:spPr bwMode="auto">
          <a:xfrm>
            <a:off x="4857752" y="3357562"/>
            <a:ext cx="3429000" cy="3324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r>
              <a:rPr lang="zh-CN" altLang="en-US" sz="1800" dirty="0" smtClean="0">
                <a:latin typeface="+mn-ea"/>
                <a:cs typeface="Times New Roman" pitchFamily="18" charset="0"/>
              </a:rPr>
              <a:t>友元方式的运算符重载</a:t>
            </a:r>
            <a:r>
              <a:rPr lang="zh-CN" altLang="en-US" sz="1800" dirty="0" smtClean="0">
                <a:latin typeface="+mn-ea"/>
                <a:cs typeface="Times New Roman" pitchFamily="18" charset="0"/>
              </a:rPr>
              <a:t>示例，运算结果保存在第三方</a:t>
            </a:r>
            <a:endParaRPr lang="en-US" altLang="zh-CN" sz="1800" dirty="0" smtClean="0">
              <a:latin typeface="+mn-ea"/>
              <a:cs typeface="Times New Roman" pitchFamily="18" charset="0"/>
            </a:endParaRPr>
          </a:p>
          <a:p>
            <a:pPr marL="365125" lvl="1" indent="-255588">
              <a:lnSpc>
                <a:spcPts val="2880"/>
              </a:lnSpc>
              <a:spcBef>
                <a:spcPts val="0"/>
              </a:spcBef>
              <a:buSzPct val="68000"/>
              <a:buNone/>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友元方式的运算符重载</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27</a:t>
            </a:fld>
            <a:endParaRPr lang="zh-CN" altLang="en-US" dirty="0"/>
          </a:p>
        </p:txBody>
      </p:sp>
      <p:pic>
        <p:nvPicPr>
          <p:cNvPr id="4099" name="Picture 3"/>
          <p:cNvPicPr>
            <a:picLocks noChangeAspect="1" noChangeArrowheads="1"/>
          </p:cNvPicPr>
          <p:nvPr/>
        </p:nvPicPr>
        <p:blipFill>
          <a:blip r:embed="rId2"/>
          <a:srcRect/>
          <a:stretch>
            <a:fillRect/>
          </a:stretch>
        </p:blipFill>
        <p:spPr bwMode="auto">
          <a:xfrm>
            <a:off x="0" y="1643050"/>
            <a:ext cx="3571868" cy="4857784"/>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3571868" y="1643050"/>
            <a:ext cx="3357586" cy="4800600"/>
          </a:xfrm>
          <a:prstGeom prst="rect">
            <a:avLst/>
          </a:prstGeom>
          <a:noFill/>
          <a:ln w="9525">
            <a:noFill/>
            <a:miter lim="800000"/>
            <a:headEnd/>
            <a:tailEnd/>
          </a:ln>
          <a:effectLst/>
        </p:spPr>
      </p:pic>
      <p:sp>
        <p:nvSpPr>
          <p:cNvPr id="12" name="矩形 11"/>
          <p:cNvSpPr/>
          <p:nvPr/>
        </p:nvSpPr>
        <p:spPr>
          <a:xfrm>
            <a:off x="7286644" y="1428736"/>
            <a:ext cx="1571636" cy="923330"/>
          </a:xfrm>
          <a:prstGeom prst="rect">
            <a:avLst/>
          </a:prstGeom>
        </p:spPr>
        <p:txBody>
          <a:bodyPr wrap="square">
            <a:spAutoFit/>
          </a:bodyPr>
          <a:lstStyle/>
          <a:p>
            <a:r>
              <a:rPr lang="zh-CN" altLang="en-US" b="1" dirty="0" smtClean="0">
                <a:solidFill>
                  <a:srgbClr val="FF0000"/>
                </a:solidFill>
                <a:latin typeface="+mn-ea"/>
                <a:cs typeface="Times New Roman" pitchFamily="18" charset="0"/>
              </a:rPr>
              <a:t>主函数没变化</a:t>
            </a:r>
            <a:endParaRPr lang="en-US" altLang="zh-CN" b="1" dirty="0" smtClean="0">
              <a:solidFill>
                <a:srgbClr val="FF0000"/>
              </a:solidFill>
              <a:latin typeface="+mn-ea"/>
              <a:cs typeface="Times New Roman" pitchFamily="18" charset="0"/>
            </a:endParaRPr>
          </a:p>
          <a:p>
            <a:r>
              <a:rPr lang="zh-CN" altLang="en-US" b="1" dirty="0" smtClean="0">
                <a:solidFill>
                  <a:srgbClr val="FF0000"/>
                </a:solidFill>
                <a:latin typeface="+mn-ea"/>
                <a:cs typeface="Times New Roman" pitchFamily="18" charset="0"/>
              </a:rPr>
              <a:t>和用类成员函数实现的一样</a:t>
            </a:r>
            <a:endParaRPr lang="zh-CN" altLang="en-US" dirty="0"/>
          </a:p>
        </p:txBody>
      </p:sp>
      <p:sp>
        <p:nvSpPr>
          <p:cNvPr id="13" name="矩形 12"/>
          <p:cNvSpPr/>
          <p:nvPr/>
        </p:nvSpPr>
        <p:spPr>
          <a:xfrm>
            <a:off x="0" y="5572140"/>
            <a:ext cx="3571868" cy="71438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1714488"/>
            <a:ext cx="2786082" cy="57150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3571868" y="1857364"/>
            <a:ext cx="2700000"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571868" y="4660380"/>
            <a:ext cx="2700000"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4102" name="Picture 6"/>
          <p:cNvPicPr>
            <a:picLocks noChangeAspect="1" noChangeArrowheads="1"/>
          </p:cNvPicPr>
          <p:nvPr/>
        </p:nvPicPr>
        <p:blipFill>
          <a:blip r:embed="rId4"/>
          <a:srcRect/>
          <a:stretch>
            <a:fillRect/>
          </a:stretch>
        </p:blipFill>
        <p:spPr bwMode="auto">
          <a:xfrm>
            <a:off x="7143768" y="2571744"/>
            <a:ext cx="1838325" cy="3762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3357554" y="1638322"/>
            <a:ext cx="3143272" cy="4933950"/>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a:srcRect/>
          <a:stretch>
            <a:fillRect/>
          </a:stretch>
        </p:blipFill>
        <p:spPr bwMode="auto">
          <a:xfrm>
            <a:off x="1" y="1500174"/>
            <a:ext cx="3357553" cy="5357826"/>
          </a:xfrm>
          <a:prstGeom prst="rect">
            <a:avLst/>
          </a:prstGeom>
          <a:noFill/>
          <a:ln w="9525">
            <a:noFill/>
            <a:miter lim="800000"/>
            <a:headEnd/>
            <a:tailEnd/>
          </a:ln>
          <a:effectLst/>
        </p:spPr>
      </p:pic>
      <p:sp>
        <p:nvSpPr>
          <p:cNvPr id="2" name="内容占位符 1"/>
          <p:cNvSpPr>
            <a:spLocks noGrp="1"/>
          </p:cNvSpPr>
          <p:nvPr>
            <p:ph idx="1"/>
          </p:nvPr>
        </p:nvSpPr>
        <p:spPr>
          <a:xfrm>
            <a:off x="428596" y="1142984"/>
            <a:ext cx="8429684" cy="3786214"/>
          </a:xfrm>
        </p:spPr>
        <p:txBody>
          <a:bodyPr/>
          <a:lstStyle/>
          <a:p>
            <a:r>
              <a:rPr lang="zh-CN" altLang="en-US" sz="1800" dirty="0" smtClean="0">
                <a:latin typeface="+mn-ea"/>
                <a:cs typeface="Times New Roman" pitchFamily="18" charset="0"/>
              </a:rPr>
              <a:t>友元方式的运算符重载</a:t>
            </a:r>
            <a:r>
              <a:rPr lang="zh-CN" altLang="en-US" sz="1800" dirty="0" smtClean="0">
                <a:latin typeface="+mn-ea"/>
                <a:cs typeface="Times New Roman" pitchFamily="18" charset="0"/>
              </a:rPr>
              <a:t>示例，运算结果保存在第一操作数</a:t>
            </a:r>
            <a:endParaRPr lang="en-US" altLang="zh-CN" sz="1800" dirty="0" smtClean="0">
              <a:latin typeface="+mn-ea"/>
              <a:cs typeface="Times New Roman" pitchFamily="18" charset="0"/>
            </a:endParaRPr>
          </a:p>
          <a:p>
            <a:pPr marL="365125" lvl="1" indent="-255588">
              <a:lnSpc>
                <a:spcPts val="2880"/>
              </a:lnSpc>
              <a:spcBef>
                <a:spcPts val="0"/>
              </a:spcBef>
              <a:buSzPct val="68000"/>
              <a:buNone/>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友元方式的运算符重载</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28</a:t>
            </a:fld>
            <a:endParaRPr lang="zh-CN" altLang="en-US" dirty="0"/>
          </a:p>
        </p:txBody>
      </p:sp>
      <p:sp>
        <p:nvSpPr>
          <p:cNvPr id="12" name="矩形 11"/>
          <p:cNvSpPr/>
          <p:nvPr/>
        </p:nvSpPr>
        <p:spPr>
          <a:xfrm>
            <a:off x="7286644" y="1428736"/>
            <a:ext cx="1571636" cy="923330"/>
          </a:xfrm>
          <a:prstGeom prst="rect">
            <a:avLst/>
          </a:prstGeom>
        </p:spPr>
        <p:txBody>
          <a:bodyPr wrap="square">
            <a:spAutoFit/>
          </a:bodyPr>
          <a:lstStyle/>
          <a:p>
            <a:r>
              <a:rPr lang="zh-CN" altLang="en-US" b="1" dirty="0" smtClean="0">
                <a:solidFill>
                  <a:srgbClr val="FF0000"/>
                </a:solidFill>
                <a:latin typeface="+mn-ea"/>
                <a:cs typeface="Times New Roman" pitchFamily="18" charset="0"/>
              </a:rPr>
              <a:t>主函数没变化</a:t>
            </a:r>
            <a:endParaRPr lang="en-US" altLang="zh-CN" b="1" dirty="0" smtClean="0">
              <a:solidFill>
                <a:srgbClr val="FF0000"/>
              </a:solidFill>
              <a:latin typeface="+mn-ea"/>
              <a:cs typeface="Times New Roman" pitchFamily="18" charset="0"/>
            </a:endParaRPr>
          </a:p>
          <a:p>
            <a:r>
              <a:rPr lang="zh-CN" altLang="en-US" b="1" dirty="0" smtClean="0">
                <a:solidFill>
                  <a:srgbClr val="FF0000"/>
                </a:solidFill>
                <a:latin typeface="+mn-ea"/>
                <a:cs typeface="Times New Roman" pitchFamily="18" charset="0"/>
              </a:rPr>
              <a:t>和用类成员函数实现的一样</a:t>
            </a:r>
            <a:endParaRPr lang="zh-CN" altLang="en-US" dirty="0"/>
          </a:p>
        </p:txBody>
      </p:sp>
      <p:sp>
        <p:nvSpPr>
          <p:cNvPr id="13" name="矩形 12"/>
          <p:cNvSpPr/>
          <p:nvPr/>
        </p:nvSpPr>
        <p:spPr>
          <a:xfrm>
            <a:off x="0" y="5929330"/>
            <a:ext cx="3357554" cy="71438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1714488"/>
            <a:ext cx="2928926" cy="78581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3428992" y="2285992"/>
            <a:ext cx="2700000"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357554" y="5143512"/>
            <a:ext cx="2700000"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5124" name="Picture 4"/>
          <p:cNvPicPr>
            <a:picLocks noChangeAspect="1" noChangeArrowheads="1"/>
          </p:cNvPicPr>
          <p:nvPr/>
        </p:nvPicPr>
        <p:blipFill>
          <a:blip r:embed="rId4"/>
          <a:srcRect/>
          <a:stretch>
            <a:fillRect/>
          </a:stretch>
        </p:blipFill>
        <p:spPr bwMode="auto">
          <a:xfrm>
            <a:off x="7286644" y="2357430"/>
            <a:ext cx="1771650" cy="3667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两种运算符重载方式在主函数调用中，都是使用</a:t>
            </a:r>
            <a:r>
              <a:rPr lang="en-US" altLang="zh-CN" sz="2000" dirty="0" smtClean="0">
                <a:latin typeface="+mn-ea"/>
                <a:cs typeface="Times New Roman" pitchFamily="18" charset="0"/>
              </a:rPr>
              <a:t>“++d3”，</a:t>
            </a:r>
            <a:r>
              <a:rPr lang="zh-CN" altLang="en-US" sz="2000" dirty="0" smtClean="0">
                <a:latin typeface="+mn-ea"/>
                <a:cs typeface="Times New Roman" pitchFamily="18" charset="0"/>
              </a:rPr>
              <a:t>这是前置运算方式，类似于</a:t>
            </a:r>
            <a:r>
              <a:rPr lang="en-US" altLang="zh-CN" sz="2000" dirty="0" smtClean="0">
                <a:latin typeface="+mn-ea"/>
                <a:cs typeface="Times New Roman" pitchFamily="18" charset="0"/>
              </a:rPr>
              <a:t>++</a:t>
            </a:r>
            <a:r>
              <a:rPr lang="en-US" altLang="zh-CN" sz="2000" dirty="0" err="1" smtClean="0">
                <a:latin typeface="+mn-ea"/>
                <a:cs typeface="Times New Roman" pitchFamily="18" charset="0"/>
              </a:rPr>
              <a:t>i</a:t>
            </a:r>
            <a:r>
              <a:rPr lang="en-US" altLang="zh-CN" sz="2000" dirty="0" smtClean="0">
                <a:latin typeface="+mn-ea"/>
                <a:cs typeface="Times New Roman" pitchFamily="18" charset="0"/>
              </a:rPr>
              <a:t>，</a:t>
            </a:r>
            <a:r>
              <a:rPr lang="zh-CN" altLang="en-US" sz="2000" dirty="0" smtClean="0">
                <a:latin typeface="+mn-ea"/>
                <a:cs typeface="Times New Roman" pitchFamily="18" charset="0"/>
              </a:rPr>
              <a:t>即先计算结果再返回</a:t>
            </a:r>
            <a:endParaRPr lang="en-US" altLang="zh-CN" sz="20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如果代码写成</a:t>
            </a:r>
            <a:r>
              <a:rPr lang="en-US" altLang="zh-CN" sz="1600" dirty="0" smtClean="0">
                <a:latin typeface="+mn-ea"/>
                <a:cs typeface="Times New Roman" pitchFamily="18" charset="0"/>
              </a:rPr>
              <a:t>d3++，</a:t>
            </a:r>
            <a:r>
              <a:rPr lang="zh-CN" altLang="en-US" sz="1600" dirty="0" smtClean="0">
                <a:latin typeface="+mn-ea"/>
                <a:cs typeface="Times New Roman" pitchFamily="18" charset="0"/>
              </a:rPr>
              <a:t>将会报错</a:t>
            </a:r>
            <a:endParaRPr lang="en-US" altLang="zh-CN" sz="1600" dirty="0" smtClean="0">
              <a:latin typeface="+mn-ea"/>
              <a:cs typeface="Times New Roman" pitchFamily="18" charset="0"/>
            </a:endParaRPr>
          </a:p>
          <a:p>
            <a:pPr>
              <a:lnSpc>
                <a:spcPts val="2880"/>
              </a:lnSpc>
              <a:spcBef>
                <a:spcPts val="0"/>
              </a:spcBef>
            </a:pPr>
            <a:r>
              <a:rPr lang="zh-CN" altLang="en-US" sz="2000" dirty="0" smtClean="0">
                <a:latin typeface="+mn-ea"/>
                <a:cs typeface="Times New Roman" pitchFamily="18" charset="0"/>
              </a:rPr>
              <a:t>在运算符重载中，类似</a:t>
            </a:r>
            <a:r>
              <a:rPr lang="en-US" altLang="zh-CN" sz="2000" dirty="0" smtClean="0">
                <a:latin typeface="+mn-ea"/>
                <a:cs typeface="Times New Roman" pitchFamily="18" charset="0"/>
              </a:rPr>
              <a:t>++</a:t>
            </a:r>
            <a:r>
              <a:rPr lang="en-US" altLang="zh-CN" sz="2000" dirty="0" err="1" smtClean="0">
                <a:latin typeface="+mn-ea"/>
                <a:cs typeface="Times New Roman" pitchFamily="18" charset="0"/>
              </a:rPr>
              <a:t>i</a:t>
            </a:r>
            <a:r>
              <a:rPr lang="zh-CN" altLang="en-US" sz="2000" dirty="0" smtClean="0">
                <a:latin typeface="+mn-ea"/>
                <a:cs typeface="Times New Roman" pitchFamily="18" charset="0"/>
              </a:rPr>
              <a:t>的语法格式</a:t>
            </a:r>
            <a:r>
              <a:rPr lang="en-US" altLang="zh-CN" sz="2000" dirty="0" smtClean="0">
                <a:latin typeface="+mn-ea"/>
                <a:cs typeface="Times New Roman" pitchFamily="18" charset="0"/>
              </a:rPr>
              <a:t>,</a:t>
            </a:r>
          </a:p>
          <a:p>
            <a:pPr lvl="1">
              <a:lnSpc>
                <a:spcPts val="2880"/>
              </a:lnSpc>
              <a:spcBef>
                <a:spcPts val="0"/>
              </a:spcBef>
            </a:pPr>
            <a:r>
              <a:rPr lang="zh-CN" altLang="en-US" sz="1600" dirty="0" smtClean="0">
                <a:latin typeface="+mn-ea"/>
                <a:cs typeface="Times New Roman" pitchFamily="18" charset="0"/>
              </a:rPr>
              <a:t>成员函数：</a:t>
            </a:r>
            <a:r>
              <a:rPr lang="en-US" altLang="zh-CN" sz="1600" dirty="0" smtClean="0">
                <a:latin typeface="+mn-ea"/>
                <a:cs typeface="Times New Roman" pitchFamily="18" charset="0"/>
              </a:rPr>
              <a:t>RMB&amp; operator ++ ()</a:t>
            </a:r>
          </a:p>
          <a:p>
            <a:pPr lvl="1">
              <a:lnSpc>
                <a:spcPts val="2880"/>
              </a:lnSpc>
              <a:spcBef>
                <a:spcPts val="0"/>
              </a:spcBef>
            </a:pPr>
            <a:r>
              <a:rPr lang="zh-CN" altLang="en-US" sz="1600" dirty="0" smtClean="0">
                <a:latin typeface="+mn-ea"/>
                <a:cs typeface="Times New Roman" pitchFamily="18" charset="0"/>
              </a:rPr>
              <a:t>友元：</a:t>
            </a:r>
            <a:r>
              <a:rPr lang="en-US" altLang="zh-CN" sz="1600" dirty="0" smtClean="0">
                <a:latin typeface="+mn-ea"/>
                <a:cs typeface="Times New Roman" pitchFamily="18" charset="0"/>
              </a:rPr>
              <a:t>friend RMB&amp; operator ++ (RMB&amp;)</a:t>
            </a:r>
          </a:p>
          <a:p>
            <a:pPr lvl="1">
              <a:lnSpc>
                <a:spcPts val="2880"/>
              </a:lnSpc>
              <a:spcBef>
                <a:spcPts val="0"/>
              </a:spcBef>
            </a:pPr>
            <a:r>
              <a:rPr lang="zh-CN" altLang="en-US" sz="1600" dirty="0" smtClean="0">
                <a:latin typeface="+mn-ea"/>
                <a:cs typeface="Times New Roman" pitchFamily="18" charset="0"/>
              </a:rPr>
              <a:t>属于前增量语法，还有后增量语法都在</a:t>
            </a:r>
            <a:r>
              <a:rPr lang="en-US" altLang="zh-CN" sz="1600" dirty="0" smtClean="0">
                <a:latin typeface="+mn-ea"/>
                <a:cs typeface="Times New Roman" pitchFamily="18" charset="0"/>
              </a:rPr>
              <a:t>18.5</a:t>
            </a:r>
            <a:r>
              <a:rPr lang="zh-CN" altLang="en-US" sz="1600" dirty="0" smtClean="0">
                <a:latin typeface="+mn-ea"/>
                <a:cs typeface="Times New Roman" pitchFamily="18" charset="0"/>
              </a:rPr>
              <a:t>节</a:t>
            </a:r>
            <a:endParaRPr lang="en-US" altLang="zh-CN" sz="16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友元方式的运算符重载</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29</a:t>
            </a:fld>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714356"/>
            <a:ext cx="8286808" cy="857256"/>
          </a:xfrm>
        </p:spPr>
        <p:txBody>
          <a:bodyPr/>
          <a:lstStyle/>
          <a:p>
            <a:r>
              <a:rPr lang="zh-CN" altLang="en-US" sz="2000" dirty="0" smtClean="0"/>
              <a:t>要求掌握的编程</a:t>
            </a:r>
            <a:r>
              <a:rPr lang="zh-CN" altLang="en-US" sz="2000" dirty="0" smtClean="0"/>
              <a:t>方法</a:t>
            </a:r>
            <a:endParaRPr lang="en-US" altLang="zh-CN" sz="2000" dirty="0" smtClean="0"/>
          </a:p>
          <a:p>
            <a:pPr lvl="1"/>
            <a:r>
              <a:rPr lang="zh-CN" altLang="en-US" sz="1800" dirty="0" smtClean="0"/>
              <a:t>虚基类</a:t>
            </a:r>
            <a:r>
              <a:rPr lang="en-US" altLang="zh-CN" sz="1800" dirty="0" smtClean="0"/>
              <a:t>—</a:t>
            </a:r>
            <a:r>
              <a:rPr lang="zh-CN" altLang="en-US" sz="1800" dirty="0" smtClean="0"/>
              <a:t>基类</a:t>
            </a:r>
            <a:r>
              <a:rPr lang="en-US" altLang="zh-CN" sz="1800" dirty="0" smtClean="0"/>
              <a:t>—</a:t>
            </a:r>
            <a:r>
              <a:rPr lang="zh-CN" altLang="en-US" sz="1800" dirty="0" smtClean="0"/>
              <a:t>派生类的继承三个层次划分</a:t>
            </a:r>
            <a:endParaRPr lang="en-US" altLang="zh-CN" sz="1800" dirty="0" smtClean="0"/>
          </a:p>
          <a:p>
            <a:pPr lvl="1"/>
            <a:r>
              <a:rPr lang="zh-CN" altLang="en-US" sz="1800" dirty="0" smtClean="0"/>
              <a:t>虚拟继承的语法</a:t>
            </a:r>
            <a:endParaRPr lang="en-US" altLang="zh-CN" sz="1800" dirty="0" smtClean="0"/>
          </a:p>
          <a:p>
            <a:pPr lvl="1"/>
            <a:r>
              <a:rPr lang="zh-CN" altLang="en-US" sz="1800" dirty="0" smtClean="0"/>
              <a:t>虚拟继承下的派生类的构造函数</a:t>
            </a:r>
            <a:endParaRPr lang="en-US" altLang="zh-CN" sz="1800" dirty="0" smtClean="0"/>
          </a:p>
          <a:p>
            <a:pPr lvl="1"/>
            <a:r>
              <a:rPr lang="zh-CN" altLang="en-US" sz="1800" dirty="0" smtClean="0"/>
              <a:t>多重继承的语法</a:t>
            </a:r>
            <a:endParaRPr lang="en-US" altLang="zh-CN" sz="1800" dirty="0" smtClean="0"/>
          </a:p>
          <a:p>
            <a:pPr lvl="1"/>
            <a:r>
              <a:rPr lang="zh-CN" altLang="en-US" sz="1800" dirty="0" smtClean="0"/>
              <a:t>多重继承的构造</a:t>
            </a:r>
            <a:endParaRPr lang="en-US" altLang="zh-CN" sz="1800" dirty="0" smtClean="0"/>
          </a:p>
          <a:p>
            <a:pPr lvl="1"/>
            <a:endParaRPr lang="en-US" altLang="zh-CN" sz="1800" dirty="0" smtClean="0"/>
          </a:p>
          <a:p>
            <a:pPr lvl="1"/>
            <a:endParaRPr lang="zh-CN" altLang="en-US" sz="1800" dirty="0" smtClean="0"/>
          </a:p>
        </p:txBody>
      </p:sp>
      <p:sp>
        <p:nvSpPr>
          <p:cNvPr id="3" name="标题 2"/>
          <p:cNvSpPr>
            <a:spLocks noGrp="1"/>
          </p:cNvSpPr>
          <p:nvPr>
            <p:ph type="title"/>
          </p:nvPr>
        </p:nvSpPr>
        <p:spPr>
          <a:xfrm>
            <a:off x="0" y="-24"/>
            <a:ext cx="8229600" cy="868346"/>
          </a:xfrm>
        </p:spPr>
        <p:txBody>
          <a:bodyPr>
            <a:normAutofit/>
          </a:bodyPr>
          <a:lstStyle/>
          <a:p>
            <a:r>
              <a:rPr lang="zh-CN" altLang="en-US" dirty="0" smtClean="0">
                <a:solidFill>
                  <a:srgbClr val="FF0000"/>
                </a:solidFill>
              </a:rPr>
              <a:t>实验编程知识点</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a:t>
            </a:fld>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en-US" altLang="zh-CN" sz="2000" dirty="0" smtClean="0">
                <a:latin typeface="+mn-ea"/>
                <a:cs typeface="Times New Roman" pitchFamily="18" charset="0"/>
              </a:rPr>
              <a:t>C++</a:t>
            </a:r>
            <a:r>
              <a:rPr lang="zh-CN" altLang="en-US" sz="2000" dirty="0" smtClean="0">
                <a:latin typeface="+mn-ea"/>
                <a:cs typeface="Times New Roman" pitchFamily="18" charset="0"/>
              </a:rPr>
              <a:t>在语法解释时是从左往右，在运算时是从右往左，称为右结合</a:t>
            </a:r>
            <a:endParaRPr lang="en-US" altLang="zh-CN" sz="2000" dirty="0" smtClean="0">
              <a:latin typeface="+mn-ea"/>
              <a:cs typeface="Times New Roman" pitchFamily="18" charset="0"/>
            </a:endParaRPr>
          </a:p>
          <a:p>
            <a:pPr marL="365125" lvl="1" indent="-255588">
              <a:lnSpc>
                <a:spcPts val="2880"/>
              </a:lnSpc>
              <a:spcBef>
                <a:spcPts val="0"/>
              </a:spcBef>
              <a:buSzPct val="68000"/>
              <a:buNone/>
            </a:pPr>
            <a:r>
              <a:rPr lang="en-US" altLang="zh-CN" sz="2000" dirty="0" smtClean="0">
                <a:latin typeface="+mn-ea"/>
                <a:cs typeface="Times New Roman" pitchFamily="18" charset="0"/>
              </a:rPr>
              <a:t>	</a:t>
            </a:r>
            <a:r>
              <a:rPr lang="zh-CN" altLang="en-US" sz="1600" dirty="0" smtClean="0">
                <a:latin typeface="+mn-ea"/>
                <a:cs typeface="Times New Roman" pitchFamily="18" charset="0"/>
              </a:rPr>
              <a:t>例如</a:t>
            </a:r>
            <a:endParaRPr lang="en-US" altLang="zh-CN" sz="1600" dirty="0" smtClean="0">
              <a:latin typeface="+mn-ea"/>
              <a:cs typeface="Times New Roman" pitchFamily="18" charset="0"/>
            </a:endParaRPr>
          </a:p>
          <a:p>
            <a:pPr marL="365125" lvl="1" indent="-255588">
              <a:lnSpc>
                <a:spcPts val="2880"/>
              </a:lnSpc>
              <a:spcBef>
                <a:spcPts val="0"/>
              </a:spcBef>
              <a:buSzPct val="68000"/>
              <a:buNone/>
            </a:pPr>
            <a:r>
              <a:rPr lang="zh-CN" altLang="en-US" sz="1600" dirty="0" smtClean="0">
                <a:latin typeface="+mn-ea"/>
                <a:cs typeface="Times New Roman" pitchFamily="18" charset="0"/>
              </a:rPr>
              <a:t> </a:t>
            </a:r>
            <a:r>
              <a:rPr lang="en-US" altLang="zh-CN" sz="1600" dirty="0" smtClean="0">
                <a:latin typeface="+mn-ea"/>
                <a:cs typeface="Times New Roman" pitchFamily="18" charset="0"/>
              </a:rPr>
              <a:t>++</a:t>
            </a:r>
            <a:r>
              <a:rPr lang="en-US" altLang="zh-CN" sz="1600" dirty="0" err="1" smtClean="0">
                <a:latin typeface="+mn-ea"/>
                <a:cs typeface="Times New Roman" pitchFamily="18" charset="0"/>
              </a:rPr>
              <a:t>obj</a:t>
            </a:r>
            <a:r>
              <a:rPr lang="zh-CN" altLang="en-US" sz="1600" dirty="0" smtClean="0">
                <a:latin typeface="+mn-ea"/>
                <a:cs typeface="Times New Roman" pitchFamily="18" charset="0"/>
              </a:rPr>
              <a:t>，先找到对象</a:t>
            </a:r>
            <a:r>
              <a:rPr lang="en-US" altLang="zh-CN" sz="1600" dirty="0" err="1" smtClean="0">
                <a:latin typeface="+mn-ea"/>
                <a:cs typeface="Times New Roman" pitchFamily="18" charset="0"/>
              </a:rPr>
              <a:t>obj</a:t>
            </a:r>
            <a:r>
              <a:rPr lang="en-US" altLang="zh-CN" sz="1600" dirty="0" smtClean="0">
                <a:latin typeface="+mn-ea"/>
                <a:cs typeface="Times New Roman" pitchFamily="18" charset="0"/>
              </a:rPr>
              <a:t>，</a:t>
            </a:r>
            <a:r>
              <a:rPr lang="zh-CN" altLang="en-US" sz="1600" dirty="0" smtClean="0">
                <a:latin typeface="+mn-ea"/>
                <a:cs typeface="Times New Roman" pitchFamily="18" charset="0"/>
              </a:rPr>
              <a:t>再找到</a:t>
            </a:r>
            <a:r>
              <a:rPr lang="en-US" altLang="zh-CN" sz="1600" dirty="0" smtClean="0">
                <a:latin typeface="+mn-ea"/>
                <a:cs typeface="Times New Roman" pitchFamily="18" charset="0"/>
              </a:rPr>
              <a:t>++</a:t>
            </a:r>
            <a:r>
              <a:rPr lang="zh-CN" altLang="en-US" sz="1600" dirty="0" smtClean="0">
                <a:latin typeface="+mn-ea"/>
                <a:cs typeface="Times New Roman" pitchFamily="18" charset="0"/>
              </a:rPr>
              <a:t>运算符，再往左是空参数，因此用前置运算</a:t>
            </a:r>
            <a:endParaRPr lang="en-US" altLang="zh-CN" sz="1600" dirty="0" smtClean="0">
              <a:latin typeface="+mn-ea"/>
              <a:cs typeface="Times New Roman" pitchFamily="18" charset="0"/>
            </a:endParaRPr>
          </a:p>
          <a:p>
            <a:pPr marL="365125" lvl="1" indent="-255588">
              <a:lnSpc>
                <a:spcPts val="2880"/>
              </a:lnSpc>
              <a:spcBef>
                <a:spcPts val="0"/>
              </a:spcBef>
              <a:buSzPct val="68000"/>
              <a:buNone/>
            </a:pPr>
            <a:r>
              <a:rPr lang="en-US" altLang="zh-CN" sz="1600" dirty="0" err="1" smtClean="0">
                <a:latin typeface="+mn-ea"/>
                <a:cs typeface="Times New Roman" pitchFamily="18" charset="0"/>
              </a:rPr>
              <a:t>obj</a:t>
            </a:r>
            <a:r>
              <a:rPr lang="en-US" altLang="zh-CN" sz="1600" dirty="0" smtClean="0">
                <a:latin typeface="+mn-ea"/>
                <a:cs typeface="Times New Roman" pitchFamily="18" charset="0"/>
              </a:rPr>
              <a:t>++，</a:t>
            </a:r>
            <a:r>
              <a:rPr lang="zh-CN" altLang="en-US" sz="1600" dirty="0" smtClean="0">
                <a:latin typeface="+mn-ea"/>
                <a:cs typeface="Times New Roman" pitchFamily="18" charset="0"/>
              </a:rPr>
              <a:t>先找到</a:t>
            </a:r>
            <a:r>
              <a:rPr lang="en-US" altLang="zh-CN" sz="1600" dirty="0" smtClean="0">
                <a:latin typeface="+mn-ea"/>
                <a:cs typeface="Times New Roman" pitchFamily="18" charset="0"/>
              </a:rPr>
              <a:t>++</a:t>
            </a:r>
            <a:r>
              <a:rPr lang="zh-CN" altLang="en-US" sz="1600" dirty="0" smtClean="0">
                <a:latin typeface="+mn-ea"/>
                <a:cs typeface="Times New Roman" pitchFamily="18" charset="0"/>
              </a:rPr>
              <a:t>运算符，再往左找到</a:t>
            </a:r>
            <a:r>
              <a:rPr lang="en-US" altLang="zh-CN" sz="1600" dirty="0" err="1" smtClean="0">
                <a:latin typeface="+mn-ea"/>
                <a:cs typeface="Times New Roman" pitchFamily="18" charset="0"/>
              </a:rPr>
              <a:t>obj</a:t>
            </a:r>
            <a:r>
              <a:rPr lang="zh-CN" altLang="en-US" sz="1600" dirty="0" smtClean="0">
                <a:latin typeface="+mn-ea"/>
                <a:cs typeface="Times New Roman" pitchFamily="18" charset="0"/>
              </a:rPr>
              <a:t>对象，知道它是有参数的，因此用后置运算</a:t>
            </a:r>
            <a:endParaRPr lang="en-US" altLang="zh-CN" sz="1600" dirty="0" smtClean="0">
              <a:latin typeface="+mn-ea"/>
              <a:cs typeface="Times New Roman" pitchFamily="18" charset="0"/>
            </a:endParaRPr>
          </a:p>
          <a:p>
            <a:pPr>
              <a:lnSpc>
                <a:spcPts val="2880"/>
              </a:lnSpc>
              <a:spcBef>
                <a:spcPts val="0"/>
              </a:spcBef>
              <a:buNone/>
            </a:pPr>
            <a:endParaRPr lang="en-US" altLang="zh-CN" sz="2000" dirty="0" smtClean="0">
              <a:latin typeface="+mn-ea"/>
              <a:cs typeface="Times New Roman" pitchFamily="18" charset="0"/>
            </a:endParaRPr>
          </a:p>
          <a:p>
            <a:pPr lvl="1">
              <a:lnSpc>
                <a:spcPts val="2880"/>
              </a:lnSpc>
              <a:spcBef>
                <a:spcPts val="0"/>
              </a:spcBef>
              <a:buNone/>
            </a:pPr>
            <a:r>
              <a:rPr lang="zh-CN" altLang="en-US" sz="1600" dirty="0" smtClean="0">
                <a:latin typeface="+mn-ea"/>
                <a:cs typeface="Times New Roman" pitchFamily="18" charset="0"/>
              </a:rPr>
              <a:t>例如</a:t>
            </a:r>
            <a:endParaRPr lang="en-US" altLang="zh-CN" sz="1600" dirty="0" smtClean="0">
              <a:latin typeface="+mn-ea"/>
              <a:cs typeface="Times New Roman" pitchFamily="18" charset="0"/>
            </a:endParaRPr>
          </a:p>
          <a:p>
            <a:pPr lvl="1">
              <a:lnSpc>
                <a:spcPts val="2880"/>
              </a:lnSpc>
              <a:spcBef>
                <a:spcPts val="0"/>
              </a:spcBef>
              <a:buNone/>
            </a:pPr>
            <a:r>
              <a:rPr lang="en-US" altLang="zh-CN" sz="1600" dirty="0" err="1" smtClean="0">
                <a:latin typeface="+mn-ea"/>
                <a:cs typeface="Times New Roman" pitchFamily="18" charset="0"/>
              </a:rPr>
              <a:t>int</a:t>
            </a:r>
            <a:r>
              <a:rPr lang="en-US" altLang="zh-CN" sz="1600" dirty="0" smtClean="0">
                <a:latin typeface="+mn-ea"/>
                <a:cs typeface="Times New Roman" pitchFamily="18" charset="0"/>
              </a:rPr>
              <a:t> </a:t>
            </a:r>
            <a:r>
              <a:rPr lang="en-US" altLang="zh-CN" sz="1600" dirty="0" err="1" smtClean="0">
                <a:latin typeface="+mn-ea"/>
                <a:cs typeface="Times New Roman" pitchFamily="18" charset="0"/>
              </a:rPr>
              <a:t>i</a:t>
            </a:r>
            <a:r>
              <a:rPr lang="en-US" altLang="zh-CN" sz="1600" dirty="0" smtClean="0">
                <a:latin typeface="+mn-ea"/>
                <a:cs typeface="Times New Roman" pitchFamily="18" charset="0"/>
              </a:rPr>
              <a:t>=5;</a:t>
            </a:r>
          </a:p>
          <a:p>
            <a:pPr lvl="1">
              <a:lnSpc>
                <a:spcPts val="2880"/>
              </a:lnSpc>
              <a:spcBef>
                <a:spcPts val="0"/>
              </a:spcBef>
              <a:buNone/>
            </a:pPr>
            <a:r>
              <a:rPr lang="en-US" altLang="zh-CN" sz="1600" dirty="0" err="1" smtClean="0">
                <a:latin typeface="+mn-ea"/>
                <a:cs typeface="Times New Roman" pitchFamily="18" charset="0"/>
              </a:rPr>
              <a:t>cout</a:t>
            </a:r>
            <a:r>
              <a:rPr lang="en-US" altLang="zh-CN" sz="1600" dirty="0" smtClean="0">
                <a:latin typeface="+mn-ea"/>
                <a:cs typeface="Times New Roman" pitchFamily="18" charset="0"/>
              </a:rPr>
              <a:t>&lt;&lt;</a:t>
            </a:r>
            <a:r>
              <a:rPr lang="en-US" altLang="zh-CN" sz="1600" dirty="0" err="1" smtClean="0">
                <a:latin typeface="+mn-ea"/>
                <a:cs typeface="Times New Roman" pitchFamily="18" charset="0"/>
              </a:rPr>
              <a:t>i</a:t>
            </a:r>
            <a:r>
              <a:rPr lang="en-US" altLang="zh-CN" sz="1600" dirty="0" smtClean="0">
                <a:latin typeface="+mn-ea"/>
                <a:cs typeface="Times New Roman" pitchFamily="18" charset="0"/>
              </a:rPr>
              <a:t>&lt;&lt;“ “&lt;&lt;</a:t>
            </a:r>
            <a:r>
              <a:rPr lang="en-US" altLang="zh-CN" sz="1600" dirty="0" err="1" smtClean="0">
                <a:latin typeface="+mn-ea"/>
                <a:cs typeface="Times New Roman" pitchFamily="18" charset="0"/>
              </a:rPr>
              <a:t>i</a:t>
            </a:r>
            <a:r>
              <a:rPr lang="en-US" altLang="zh-CN" sz="1600" dirty="0" smtClean="0">
                <a:latin typeface="+mn-ea"/>
                <a:cs typeface="Times New Roman" pitchFamily="18" charset="0"/>
              </a:rPr>
              <a:t>++&lt;&lt;“ “&lt;&lt;++</a:t>
            </a:r>
            <a:r>
              <a:rPr lang="en-US" altLang="zh-CN" sz="1600" dirty="0" err="1" smtClean="0">
                <a:latin typeface="+mn-ea"/>
                <a:cs typeface="Times New Roman" pitchFamily="18" charset="0"/>
              </a:rPr>
              <a:t>i</a:t>
            </a:r>
            <a:r>
              <a:rPr lang="en-US" altLang="zh-CN" sz="1600" dirty="0" smtClean="0">
                <a:latin typeface="+mn-ea"/>
                <a:cs typeface="Times New Roman" pitchFamily="18" charset="0"/>
              </a:rPr>
              <a:t>&lt;&lt;</a:t>
            </a:r>
            <a:r>
              <a:rPr lang="en-US" altLang="zh-CN" sz="1600" dirty="0" err="1" smtClean="0">
                <a:latin typeface="+mn-ea"/>
                <a:cs typeface="Times New Roman" pitchFamily="18" charset="0"/>
              </a:rPr>
              <a:t>endl</a:t>
            </a:r>
            <a:r>
              <a:rPr lang="en-US" altLang="zh-CN" sz="1600" dirty="0" smtClean="0">
                <a:latin typeface="+mn-ea"/>
                <a:cs typeface="Times New Roman" pitchFamily="18" charset="0"/>
              </a:rPr>
              <a:t>;</a:t>
            </a:r>
          </a:p>
          <a:p>
            <a:pPr lvl="1">
              <a:lnSpc>
                <a:spcPts val="2880"/>
              </a:lnSpc>
              <a:spcBef>
                <a:spcPts val="0"/>
              </a:spcBef>
              <a:buNone/>
            </a:pPr>
            <a:r>
              <a:rPr lang="en-US" altLang="zh-CN" sz="1600" dirty="0" smtClean="0">
                <a:latin typeface="+mn-ea"/>
                <a:cs typeface="Times New Roman" pitchFamily="18" charset="0"/>
              </a:rPr>
              <a:t>	</a:t>
            </a:r>
            <a:r>
              <a:rPr lang="zh-CN" altLang="en-US" sz="1600" dirty="0" smtClean="0">
                <a:latin typeface="+mn-ea"/>
                <a:cs typeface="Times New Roman" pitchFamily="18" charset="0"/>
              </a:rPr>
              <a:t>输出</a:t>
            </a:r>
            <a:r>
              <a:rPr lang="en-US" altLang="zh-CN" sz="1600" dirty="0" smtClean="0">
                <a:latin typeface="+mn-ea"/>
                <a:cs typeface="Times New Roman" pitchFamily="18" charset="0"/>
              </a:rPr>
              <a:t>7 6 6</a:t>
            </a:r>
          </a:p>
          <a:p>
            <a:pPr lvl="1">
              <a:lnSpc>
                <a:spcPts val="2880"/>
              </a:lnSpc>
              <a:spcBef>
                <a:spcPts val="0"/>
              </a:spcBef>
              <a:buNone/>
            </a:pPr>
            <a:r>
              <a:rPr lang="zh-CN" altLang="en-US" sz="1600" dirty="0" smtClean="0">
                <a:latin typeface="+mn-ea"/>
                <a:cs typeface="Times New Roman" pitchFamily="18" charset="0"/>
              </a:rPr>
              <a:t>因为是运算采用右结合，所以先执行</a:t>
            </a:r>
            <a:r>
              <a:rPr lang="en-US" altLang="zh-CN" sz="1600" dirty="0" smtClean="0">
                <a:latin typeface="+mn-ea"/>
                <a:cs typeface="Times New Roman" pitchFamily="18" charset="0"/>
              </a:rPr>
              <a:t>++</a:t>
            </a:r>
            <a:r>
              <a:rPr lang="en-US" altLang="zh-CN" sz="1600" dirty="0" err="1" smtClean="0">
                <a:latin typeface="+mn-ea"/>
                <a:cs typeface="Times New Roman" pitchFamily="18" charset="0"/>
              </a:rPr>
              <a:t>i</a:t>
            </a:r>
            <a:r>
              <a:rPr lang="en-US" altLang="zh-CN" sz="1600" dirty="0" smtClean="0">
                <a:latin typeface="+mn-ea"/>
                <a:cs typeface="Times New Roman" pitchFamily="18" charset="0"/>
              </a:rPr>
              <a:t>，</a:t>
            </a:r>
            <a:r>
              <a:rPr lang="zh-CN" altLang="en-US" sz="1600" dirty="0" smtClean="0">
                <a:latin typeface="+mn-ea"/>
                <a:cs typeface="Times New Roman" pitchFamily="18" charset="0"/>
              </a:rPr>
              <a:t>得到</a:t>
            </a:r>
            <a:r>
              <a:rPr lang="en-US" altLang="zh-CN" sz="1600" dirty="0" smtClean="0">
                <a:latin typeface="+mn-ea"/>
                <a:cs typeface="Times New Roman" pitchFamily="18" charset="0"/>
              </a:rPr>
              <a:t>6，</a:t>
            </a:r>
            <a:r>
              <a:rPr lang="zh-CN" altLang="en-US" sz="1600" dirty="0" smtClean="0">
                <a:latin typeface="+mn-ea"/>
                <a:cs typeface="Times New Roman" pitchFamily="18" charset="0"/>
              </a:rPr>
              <a:t>然后</a:t>
            </a:r>
            <a:r>
              <a:rPr lang="en-US" altLang="zh-CN" sz="1600" dirty="0" err="1" smtClean="0">
                <a:latin typeface="+mn-ea"/>
                <a:cs typeface="Times New Roman" pitchFamily="18" charset="0"/>
              </a:rPr>
              <a:t>i</a:t>
            </a:r>
            <a:r>
              <a:rPr lang="en-US" altLang="zh-CN" sz="1600" dirty="0" smtClean="0">
                <a:latin typeface="+mn-ea"/>
                <a:cs typeface="Times New Roman" pitchFamily="18" charset="0"/>
              </a:rPr>
              <a:t>++</a:t>
            </a:r>
            <a:r>
              <a:rPr lang="zh-CN" altLang="en-US" sz="1600" dirty="0" smtClean="0">
                <a:latin typeface="+mn-ea"/>
                <a:cs typeface="Times New Roman" pitchFamily="18" charset="0"/>
              </a:rPr>
              <a:t>是先返回</a:t>
            </a:r>
            <a:r>
              <a:rPr lang="en-US" altLang="zh-CN" sz="1600" dirty="0" err="1" smtClean="0">
                <a:latin typeface="+mn-ea"/>
                <a:cs typeface="Times New Roman" pitchFamily="18" charset="0"/>
              </a:rPr>
              <a:t>i</a:t>
            </a:r>
            <a:r>
              <a:rPr lang="zh-CN" altLang="en-US" sz="1600" dirty="0" smtClean="0">
                <a:latin typeface="+mn-ea"/>
                <a:cs typeface="Times New Roman" pitchFamily="18" charset="0"/>
              </a:rPr>
              <a:t>值，所以又是</a:t>
            </a:r>
            <a:r>
              <a:rPr lang="en-US" altLang="zh-CN" sz="1600" dirty="0" smtClean="0">
                <a:latin typeface="+mn-ea"/>
                <a:cs typeface="Times New Roman" pitchFamily="18" charset="0"/>
              </a:rPr>
              <a:t>6，</a:t>
            </a:r>
            <a:r>
              <a:rPr lang="zh-CN" altLang="en-US" sz="1600" dirty="0" smtClean="0">
                <a:latin typeface="+mn-ea"/>
                <a:cs typeface="Times New Roman" pitchFamily="18" charset="0"/>
              </a:rPr>
              <a:t>最后</a:t>
            </a:r>
            <a:r>
              <a:rPr lang="en-US" altLang="zh-CN" sz="1600" dirty="0" err="1" smtClean="0">
                <a:latin typeface="+mn-ea"/>
                <a:cs typeface="Times New Roman" pitchFamily="18" charset="0"/>
              </a:rPr>
              <a:t>i</a:t>
            </a:r>
            <a:r>
              <a:rPr lang="zh-CN" altLang="en-US" sz="1600" dirty="0" smtClean="0">
                <a:latin typeface="+mn-ea"/>
                <a:cs typeface="Times New Roman" pitchFamily="18" charset="0"/>
              </a:rPr>
              <a:t>加了两次，得到</a:t>
            </a:r>
            <a:r>
              <a:rPr lang="en-US" altLang="zh-CN" sz="1600" dirty="0" smtClean="0">
                <a:latin typeface="+mn-ea"/>
                <a:cs typeface="Times New Roman" pitchFamily="18" charset="0"/>
              </a:rPr>
              <a:t>7。</a:t>
            </a:r>
          </a:p>
          <a:p>
            <a:pPr lvl="1">
              <a:lnSpc>
                <a:spcPts val="2880"/>
              </a:lnSpc>
              <a:spcBef>
                <a:spcPts val="0"/>
              </a:spcBef>
              <a:buNone/>
            </a:pPr>
            <a:r>
              <a:rPr lang="zh-CN" altLang="en-US" sz="1600" dirty="0" smtClean="0">
                <a:latin typeface="+mn-ea"/>
                <a:cs typeface="Times New Roman" pitchFamily="18" charset="0"/>
              </a:rPr>
              <a:t>又因为语法解释是从左往右，所以先输出</a:t>
            </a:r>
            <a:r>
              <a:rPr lang="en-US" altLang="zh-CN" sz="1600" dirty="0" smtClean="0">
                <a:latin typeface="+mn-ea"/>
                <a:cs typeface="Times New Roman" pitchFamily="18" charset="0"/>
              </a:rPr>
              <a:t>7，</a:t>
            </a:r>
            <a:r>
              <a:rPr lang="zh-CN" altLang="en-US" sz="1600" dirty="0" smtClean="0">
                <a:latin typeface="+mn-ea"/>
                <a:cs typeface="Times New Roman" pitchFamily="18" charset="0"/>
              </a:rPr>
              <a:t>再输出</a:t>
            </a:r>
            <a:r>
              <a:rPr lang="en-US" altLang="zh-CN" sz="1600" dirty="0" smtClean="0">
                <a:latin typeface="+mn-ea"/>
                <a:cs typeface="Times New Roman" pitchFamily="18" charset="0"/>
              </a:rPr>
              <a:t>6 6</a:t>
            </a:r>
          </a:p>
          <a:p>
            <a:pPr lvl="1">
              <a:lnSpc>
                <a:spcPts val="2880"/>
              </a:lnSpc>
              <a:spcBef>
                <a:spcPts val="0"/>
              </a:spcBef>
              <a:buNone/>
            </a:pPr>
            <a:r>
              <a:rPr lang="en-US" altLang="zh-CN" sz="1600" b="1" dirty="0" smtClean="0">
                <a:solidFill>
                  <a:srgbClr val="FF0000"/>
                </a:solidFill>
                <a:latin typeface="+mn-ea"/>
                <a:cs typeface="Times New Roman" pitchFamily="18" charset="0"/>
              </a:rPr>
              <a:t>++++++</a:t>
            </a:r>
            <a:r>
              <a:rPr lang="en-US" altLang="zh-CN" sz="1600" b="1" dirty="0" err="1" smtClean="0">
                <a:solidFill>
                  <a:srgbClr val="FF0000"/>
                </a:solidFill>
                <a:latin typeface="+mn-ea"/>
                <a:cs typeface="Times New Roman" pitchFamily="18" charset="0"/>
              </a:rPr>
              <a:t>i</a:t>
            </a:r>
            <a:r>
              <a:rPr lang="zh-CN" altLang="en-US" sz="1600" b="1" dirty="0" smtClean="0">
                <a:solidFill>
                  <a:srgbClr val="FF0000"/>
                </a:solidFill>
                <a:latin typeface="+mn-ea"/>
                <a:cs typeface="Times New Roman" pitchFamily="18" charset="0"/>
              </a:rPr>
              <a:t>是可以的，但</a:t>
            </a:r>
            <a:r>
              <a:rPr lang="en-US" altLang="zh-CN" sz="1600" b="1" dirty="0" err="1" smtClean="0">
                <a:solidFill>
                  <a:srgbClr val="FF0000"/>
                </a:solidFill>
                <a:latin typeface="+mn-ea"/>
                <a:cs typeface="Times New Roman" pitchFamily="18" charset="0"/>
              </a:rPr>
              <a:t>i</a:t>
            </a:r>
            <a:r>
              <a:rPr lang="en-US" altLang="zh-CN" sz="1600" b="1" dirty="0" smtClean="0">
                <a:solidFill>
                  <a:srgbClr val="FF0000"/>
                </a:solidFill>
                <a:latin typeface="+mn-ea"/>
                <a:cs typeface="Times New Roman" pitchFamily="18" charset="0"/>
              </a:rPr>
              <a:t>++++++</a:t>
            </a:r>
            <a:r>
              <a:rPr lang="zh-CN" altLang="en-US" sz="1600" b="1" dirty="0" smtClean="0">
                <a:solidFill>
                  <a:srgbClr val="FF0000"/>
                </a:solidFill>
                <a:latin typeface="+mn-ea"/>
                <a:cs typeface="Times New Roman" pitchFamily="18" charset="0"/>
              </a:rPr>
              <a:t>是不行的？？</a:t>
            </a:r>
            <a:endParaRPr lang="en-US" altLang="zh-CN" sz="1600" b="1" dirty="0" smtClean="0">
              <a:solidFill>
                <a:srgbClr val="FF0000"/>
              </a:solidFill>
              <a:latin typeface="+mn-ea"/>
              <a:cs typeface="Times New Roman" pitchFamily="18" charset="0"/>
            </a:endParaRPr>
          </a:p>
          <a:p>
            <a:pPr lvl="1">
              <a:lnSpc>
                <a:spcPts val="2880"/>
              </a:lnSpc>
              <a:spcBef>
                <a:spcPts val="0"/>
              </a:spcBef>
              <a:buNone/>
            </a:pPr>
            <a:endParaRPr lang="en-US" altLang="zh-CN" sz="1600" dirty="0" smtClean="0">
              <a:latin typeface="+mn-ea"/>
              <a:cs typeface="Times New Roman" pitchFamily="18" charset="0"/>
            </a:endParaRPr>
          </a:p>
          <a:p>
            <a:pPr lvl="1">
              <a:lnSpc>
                <a:spcPts val="2880"/>
              </a:lnSpc>
              <a:spcBef>
                <a:spcPts val="0"/>
              </a:spcBef>
              <a:buNone/>
            </a:pPr>
            <a:endParaRPr lang="en-US" altLang="zh-CN" sz="1600" dirty="0" smtClean="0">
              <a:latin typeface="+mn-ea"/>
              <a:cs typeface="Times New Roman" pitchFamily="18" charset="0"/>
            </a:endParaRPr>
          </a:p>
          <a:p>
            <a:pPr>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友元方式的运算符重载</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30</a:t>
            </a:fld>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714356"/>
            <a:ext cx="8286808" cy="642942"/>
          </a:xfrm>
        </p:spPr>
        <p:txBody>
          <a:bodyPr/>
          <a:lstStyle/>
          <a:p>
            <a:r>
              <a:rPr lang="zh-CN" altLang="en-US" sz="1600" dirty="0" smtClean="0"/>
              <a:t>抽象</a:t>
            </a:r>
            <a:r>
              <a:rPr lang="zh-CN" altLang="en-US" sz="1600" dirty="0" smtClean="0"/>
              <a:t>类</a:t>
            </a:r>
            <a:r>
              <a:rPr lang="en-US" altLang="zh-CN" sz="1600" dirty="0" smtClean="0"/>
              <a:t>Shape</a:t>
            </a:r>
            <a:r>
              <a:rPr lang="zh-CN" altLang="en-US" sz="1600" dirty="0" smtClean="0"/>
              <a:t>含</a:t>
            </a:r>
            <a:r>
              <a:rPr lang="en-US" altLang="zh-CN" sz="1600" dirty="0" smtClean="0"/>
              <a:t>3</a:t>
            </a:r>
            <a:r>
              <a:rPr lang="zh-CN" altLang="en-US" sz="1600" dirty="0" smtClean="0"/>
              <a:t>个</a:t>
            </a:r>
            <a:r>
              <a:rPr lang="zh-CN" altLang="en-US" sz="1600" dirty="0" smtClean="0"/>
              <a:t>数据</a:t>
            </a:r>
            <a:r>
              <a:rPr lang="zh-CN" altLang="en-US" sz="1600" dirty="0" smtClean="0"/>
              <a:t>成员、</a:t>
            </a:r>
            <a:r>
              <a:rPr lang="en-US" altLang="zh-CN" sz="1600" dirty="0" smtClean="0"/>
              <a:t>5</a:t>
            </a:r>
            <a:r>
              <a:rPr lang="zh-CN" altLang="en-US" sz="1600" dirty="0" smtClean="0"/>
              <a:t>个</a:t>
            </a:r>
            <a:r>
              <a:rPr lang="zh-CN" altLang="en-US" sz="1600" dirty="0" smtClean="0"/>
              <a:t>虚</a:t>
            </a:r>
            <a:r>
              <a:rPr lang="zh-CN" altLang="en-US" sz="1600" dirty="0" smtClean="0"/>
              <a:t>函数和</a:t>
            </a:r>
            <a:r>
              <a:rPr lang="en-US" altLang="zh-CN" sz="1600" dirty="0" smtClean="0"/>
              <a:t>1</a:t>
            </a:r>
            <a:r>
              <a:rPr lang="zh-CN" altLang="en-US" sz="1600" dirty="0" smtClean="0"/>
              <a:t>个纯虚函数，通过多层继承实现多态</a:t>
            </a:r>
            <a:endParaRPr lang="en-US" altLang="zh-CN" sz="1600" dirty="0" smtClean="0"/>
          </a:p>
          <a:p>
            <a:pPr lvl="1"/>
            <a:r>
              <a:rPr lang="zh-CN" altLang="en-US" sz="1400" b="1" dirty="0" smtClean="0">
                <a:solidFill>
                  <a:srgbClr val="FF0000"/>
                </a:solidFill>
              </a:rPr>
              <a:t>程序</a:t>
            </a:r>
            <a:r>
              <a:rPr lang="zh-CN" altLang="en-US" sz="1400" b="1" dirty="0" smtClean="0">
                <a:solidFill>
                  <a:srgbClr val="FF0000"/>
                </a:solidFill>
              </a:rPr>
              <a:t>难点：根据要求写出抽象类界面、继承的构造函数、调用基类的函数</a:t>
            </a:r>
            <a:endParaRPr lang="zh-CN" altLang="en-US" sz="1400" b="1" dirty="0" smtClean="0">
              <a:solidFill>
                <a:srgbClr val="FF0000"/>
              </a:solidFill>
            </a:endParaRPr>
          </a:p>
        </p:txBody>
      </p:sp>
      <p:sp>
        <p:nvSpPr>
          <p:cNvPr id="3" name="标题 2"/>
          <p:cNvSpPr>
            <a:spLocks noGrp="1"/>
          </p:cNvSpPr>
          <p:nvPr>
            <p:ph type="title"/>
          </p:nvPr>
        </p:nvSpPr>
        <p:spPr>
          <a:xfrm>
            <a:off x="0" y="-24"/>
            <a:ext cx="8229600" cy="868346"/>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a:t>
            </a:fld>
            <a:endParaRPr lang="zh-CN" altLang="en-US" dirty="0"/>
          </a:p>
        </p:txBody>
      </p:sp>
      <p:pic>
        <p:nvPicPr>
          <p:cNvPr id="1030" name="Picture 6"/>
          <p:cNvPicPr>
            <a:picLocks noChangeAspect="1" noChangeArrowheads="1"/>
          </p:cNvPicPr>
          <p:nvPr/>
        </p:nvPicPr>
        <p:blipFill>
          <a:blip r:embed="rId2"/>
          <a:srcRect/>
          <a:stretch>
            <a:fillRect/>
          </a:stretch>
        </p:blipFill>
        <p:spPr bwMode="auto">
          <a:xfrm>
            <a:off x="-1" y="1357298"/>
            <a:ext cx="2428861" cy="4533394"/>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a:srcRect/>
          <a:stretch>
            <a:fillRect/>
          </a:stretch>
        </p:blipFill>
        <p:spPr bwMode="auto">
          <a:xfrm>
            <a:off x="2428860" y="1428736"/>
            <a:ext cx="3614817" cy="4362460"/>
          </a:xfrm>
          <a:prstGeom prst="rect">
            <a:avLst/>
          </a:prstGeom>
          <a:noFill/>
          <a:ln w="9525">
            <a:noFill/>
            <a:miter lim="800000"/>
            <a:headEnd/>
            <a:tailEnd/>
          </a:ln>
          <a:effectLst/>
        </p:spPr>
      </p:pic>
      <p:pic>
        <p:nvPicPr>
          <p:cNvPr id="1032" name="Picture 8"/>
          <p:cNvPicPr>
            <a:picLocks noChangeAspect="1" noChangeArrowheads="1"/>
          </p:cNvPicPr>
          <p:nvPr/>
        </p:nvPicPr>
        <p:blipFill>
          <a:blip r:embed="rId4"/>
          <a:srcRect/>
          <a:stretch>
            <a:fillRect/>
          </a:stretch>
        </p:blipFill>
        <p:spPr bwMode="auto">
          <a:xfrm>
            <a:off x="6148461" y="1357298"/>
            <a:ext cx="2995539" cy="4643470"/>
          </a:xfrm>
          <a:prstGeom prst="rect">
            <a:avLst/>
          </a:prstGeom>
          <a:noFill/>
          <a:ln w="9525">
            <a:noFill/>
            <a:miter lim="800000"/>
            <a:headEnd/>
            <a:tailEnd/>
          </a:ln>
          <a:effectLst/>
        </p:spPr>
      </p:pic>
      <p:cxnSp>
        <p:nvCxnSpPr>
          <p:cNvPr id="16" name="直接连接符 15"/>
          <p:cNvCxnSpPr/>
          <p:nvPr/>
        </p:nvCxnSpPr>
        <p:spPr>
          <a:xfrm>
            <a:off x="3564248" y="5031116"/>
            <a:ext cx="1214446"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429388" y="3500438"/>
            <a:ext cx="1857388" cy="50006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714356"/>
            <a:ext cx="8286808" cy="857256"/>
          </a:xfrm>
        </p:spPr>
        <p:txBody>
          <a:bodyPr/>
          <a:lstStyle/>
          <a:p>
            <a:r>
              <a:rPr lang="en-US" altLang="zh-CN" sz="1600" dirty="0" err="1" smtClean="0"/>
              <a:t>Cpeople</a:t>
            </a:r>
            <a:r>
              <a:rPr lang="zh-CN" altLang="en-US" sz="1600" dirty="0" smtClean="0"/>
              <a:t>类派生学生类</a:t>
            </a:r>
            <a:r>
              <a:rPr lang="en-US" altLang="zh-CN" sz="1600" dirty="0" err="1" smtClean="0"/>
              <a:t>Cstudent</a:t>
            </a:r>
            <a:r>
              <a:rPr lang="zh-CN" altLang="en-US" sz="1600" dirty="0" smtClean="0"/>
              <a:t>和教师</a:t>
            </a:r>
            <a:r>
              <a:rPr lang="zh-CN" altLang="en-US" sz="1600" dirty="0" smtClean="0"/>
              <a:t>类</a:t>
            </a:r>
            <a:r>
              <a:rPr lang="en-US" altLang="zh-CN" sz="1600" dirty="0" err="1" smtClean="0"/>
              <a:t>CTeacher</a:t>
            </a:r>
            <a:r>
              <a:rPr lang="zh-CN" altLang="en-US" sz="1600" dirty="0" smtClean="0"/>
              <a:t>，各自添加属性，在职</a:t>
            </a:r>
            <a:r>
              <a:rPr lang="zh-CN" altLang="en-US" sz="1600" dirty="0" smtClean="0"/>
              <a:t>研究生类</a:t>
            </a:r>
            <a:r>
              <a:rPr lang="en-US" altLang="zh-CN" sz="1600" dirty="0" err="1" smtClean="0"/>
              <a:t>CGradOnWork</a:t>
            </a:r>
            <a:r>
              <a:rPr lang="zh-CN" altLang="en-US" sz="1600" dirty="0" smtClean="0"/>
              <a:t>做多重继承，</a:t>
            </a:r>
            <a:r>
              <a:rPr lang="zh-CN" altLang="en-US" sz="1600" dirty="0" smtClean="0"/>
              <a:t>添加</a:t>
            </a:r>
            <a:r>
              <a:rPr lang="zh-CN" altLang="en-US" sz="1600" dirty="0" smtClean="0"/>
              <a:t>属性</a:t>
            </a:r>
            <a:endParaRPr lang="zh-CN" altLang="en-US" sz="1600" dirty="0" smtClean="0"/>
          </a:p>
          <a:p>
            <a:pPr lvl="1"/>
            <a:r>
              <a:rPr lang="zh-CN" altLang="en-US" sz="1400" b="1" dirty="0" smtClean="0">
                <a:solidFill>
                  <a:srgbClr val="FF0000"/>
                </a:solidFill>
              </a:rPr>
              <a:t>程序难点</a:t>
            </a:r>
            <a:r>
              <a:rPr lang="zh-CN" altLang="en-US" sz="1400" b="1" dirty="0" smtClean="0">
                <a:solidFill>
                  <a:srgbClr val="FF0000"/>
                </a:solidFill>
              </a:rPr>
              <a:t>：明确要用虚拟继承，构造函数写法</a:t>
            </a:r>
            <a:endParaRPr lang="zh-CN" altLang="en-US" sz="1800" dirty="0" smtClean="0"/>
          </a:p>
          <a:p>
            <a:pPr>
              <a:spcBef>
                <a:spcPts val="0"/>
              </a:spcBef>
              <a:buNone/>
            </a:pPr>
            <a:endParaRPr lang="zh-CN" altLang="en-US" sz="1800" dirty="0" smtClean="0"/>
          </a:p>
          <a:p>
            <a:pPr>
              <a:buNone/>
            </a:pPr>
            <a:endParaRPr lang="zh-CN" altLang="en-US" sz="1800" dirty="0" smtClean="0"/>
          </a:p>
        </p:txBody>
      </p:sp>
      <p:sp>
        <p:nvSpPr>
          <p:cNvPr id="3" name="标题 2"/>
          <p:cNvSpPr>
            <a:spLocks noGrp="1"/>
          </p:cNvSpPr>
          <p:nvPr>
            <p:ph type="title"/>
          </p:nvPr>
        </p:nvSpPr>
        <p:spPr>
          <a:xfrm>
            <a:off x="0" y="-24"/>
            <a:ext cx="8229600" cy="868346"/>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5</a:t>
            </a:fld>
            <a:endParaRPr lang="zh-CN" altLang="en-US" dirty="0"/>
          </a:p>
        </p:txBody>
      </p:sp>
      <p:pic>
        <p:nvPicPr>
          <p:cNvPr id="7" name="Picture 2"/>
          <p:cNvPicPr>
            <a:picLocks noChangeAspect="1" noChangeArrowheads="1"/>
          </p:cNvPicPr>
          <p:nvPr/>
        </p:nvPicPr>
        <p:blipFill>
          <a:blip r:embed="rId2"/>
          <a:srcRect/>
          <a:stretch>
            <a:fillRect/>
          </a:stretch>
        </p:blipFill>
        <p:spPr bwMode="auto">
          <a:xfrm>
            <a:off x="0" y="1714488"/>
            <a:ext cx="3028950" cy="1743075"/>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a:stretch>
            <a:fillRect/>
          </a:stretch>
        </p:blipFill>
        <p:spPr bwMode="auto">
          <a:xfrm>
            <a:off x="0" y="3448050"/>
            <a:ext cx="4724400" cy="34099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943475" y="2214554"/>
            <a:ext cx="4200525" cy="3705225"/>
          </a:xfrm>
          <a:prstGeom prst="rect">
            <a:avLst/>
          </a:prstGeom>
          <a:noFill/>
          <a:ln w="9525">
            <a:noFill/>
            <a:miter lim="800000"/>
            <a:headEnd/>
            <a:tailEnd/>
          </a:ln>
          <a:effectLst/>
        </p:spPr>
      </p:pic>
      <p:sp>
        <p:nvSpPr>
          <p:cNvPr id="8" name="矩形 7"/>
          <p:cNvSpPr/>
          <p:nvPr/>
        </p:nvSpPr>
        <p:spPr>
          <a:xfrm>
            <a:off x="6143636" y="3000372"/>
            <a:ext cx="2357454" cy="107157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285720" y="4357694"/>
            <a:ext cx="4429156"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576894" y="4834900"/>
            <a:ext cx="1214446"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42976" y="3643314"/>
            <a:ext cx="1214446"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357950" y="2428868"/>
            <a:ext cx="2428892"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714356"/>
            <a:ext cx="8643966" cy="857256"/>
          </a:xfrm>
        </p:spPr>
        <p:txBody>
          <a:bodyPr/>
          <a:lstStyle/>
          <a:p>
            <a:r>
              <a:rPr lang="zh-CN" altLang="en-US" sz="1600" dirty="0" smtClean="0"/>
              <a:t>车类</a:t>
            </a:r>
            <a:r>
              <a:rPr lang="en-US" altLang="zh-CN" sz="1600" dirty="0" err="1" smtClean="0"/>
              <a:t>CVehicle</a:t>
            </a:r>
            <a:r>
              <a:rPr lang="zh-CN" altLang="en-US" sz="1600" dirty="0" smtClean="0"/>
              <a:t>派生</a:t>
            </a:r>
            <a:r>
              <a:rPr lang="zh-CN" altLang="en-US" sz="1600" dirty="0" smtClean="0"/>
              <a:t>出自行车类</a:t>
            </a:r>
            <a:r>
              <a:rPr lang="en-US" altLang="zh-CN" sz="1600" dirty="0" err="1" smtClean="0"/>
              <a:t>Cbicycle</a:t>
            </a:r>
            <a:r>
              <a:rPr lang="zh-CN" altLang="en-US" sz="1600" dirty="0" smtClean="0"/>
              <a:t>和汽车</a:t>
            </a:r>
            <a:r>
              <a:rPr lang="zh-CN" altLang="en-US" sz="1600" dirty="0" smtClean="0"/>
              <a:t>类</a:t>
            </a:r>
            <a:r>
              <a:rPr lang="en-US" altLang="zh-CN" sz="1600" dirty="0" err="1" smtClean="0"/>
              <a:t>CMotocar</a:t>
            </a:r>
            <a:r>
              <a:rPr lang="zh-CN" altLang="en-US" sz="1600" dirty="0" smtClean="0"/>
              <a:t>，各自添加属性</a:t>
            </a:r>
            <a:r>
              <a:rPr lang="en-US" altLang="zh-CN" sz="1600" dirty="0" smtClean="0"/>
              <a:t>；</a:t>
            </a:r>
            <a:r>
              <a:rPr lang="zh-CN" altLang="en-US" sz="1600" dirty="0" smtClean="0"/>
              <a:t>摩托车</a:t>
            </a:r>
            <a:r>
              <a:rPr lang="zh-CN" altLang="en-US" sz="1600" dirty="0" smtClean="0"/>
              <a:t>类</a:t>
            </a:r>
            <a:r>
              <a:rPr lang="en-US" altLang="zh-CN" sz="1600" dirty="0" err="1" smtClean="0"/>
              <a:t>Cmotocycle</a:t>
            </a:r>
            <a:r>
              <a:rPr lang="zh-CN" altLang="en-US" sz="1600" dirty="0" smtClean="0"/>
              <a:t>多重继承</a:t>
            </a:r>
            <a:r>
              <a:rPr lang="en-US" altLang="zh-CN" sz="1600" dirty="0" smtClean="0"/>
              <a:t>。</a:t>
            </a:r>
            <a:endParaRPr lang="en-US" altLang="zh-CN" sz="1800" dirty="0" smtClean="0"/>
          </a:p>
          <a:p>
            <a:pPr lvl="1"/>
            <a:r>
              <a:rPr lang="zh-CN" altLang="en-US" sz="1400" b="1" dirty="0" smtClean="0">
                <a:solidFill>
                  <a:srgbClr val="FF0000"/>
                </a:solidFill>
              </a:rPr>
              <a:t>程序难点：明确要用虚拟继承，构造函数</a:t>
            </a:r>
            <a:r>
              <a:rPr lang="zh-CN" altLang="en-US" sz="1400" b="1" dirty="0" smtClean="0">
                <a:solidFill>
                  <a:srgbClr val="FF0000"/>
                </a:solidFill>
              </a:rPr>
              <a:t>写法</a:t>
            </a:r>
            <a:endParaRPr lang="en-US" altLang="zh-CN" sz="1400" dirty="0" smtClean="0"/>
          </a:p>
          <a:p>
            <a:endParaRPr lang="zh-CN" altLang="en-US" sz="1800" dirty="0" smtClean="0"/>
          </a:p>
          <a:p>
            <a:pPr>
              <a:spcBef>
                <a:spcPts val="0"/>
              </a:spcBef>
              <a:buNone/>
            </a:pPr>
            <a:endParaRPr lang="zh-CN" altLang="en-US" sz="1800" dirty="0" smtClean="0"/>
          </a:p>
          <a:p>
            <a:pPr>
              <a:buNone/>
            </a:pPr>
            <a:endParaRPr lang="zh-CN" altLang="en-US" sz="1800" dirty="0" smtClean="0"/>
          </a:p>
        </p:txBody>
      </p:sp>
      <p:sp>
        <p:nvSpPr>
          <p:cNvPr id="3" name="标题 2"/>
          <p:cNvSpPr>
            <a:spLocks noGrp="1"/>
          </p:cNvSpPr>
          <p:nvPr>
            <p:ph type="title"/>
          </p:nvPr>
        </p:nvSpPr>
        <p:spPr>
          <a:xfrm>
            <a:off x="0" y="-24"/>
            <a:ext cx="8229600" cy="868346"/>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6</a:t>
            </a:fld>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0" y="1928802"/>
            <a:ext cx="2924175" cy="1781175"/>
          </a:xfrm>
          <a:prstGeom prst="rect">
            <a:avLst/>
          </a:prstGeom>
          <a:noFill/>
          <a:ln w="9525">
            <a:noFill/>
            <a:miter lim="800000"/>
            <a:headEnd/>
            <a:tailEnd/>
          </a:ln>
          <a:effectLst/>
        </p:spPr>
      </p:pic>
      <p:pic>
        <p:nvPicPr>
          <p:cNvPr id="2054" name="Picture 6"/>
          <p:cNvPicPr>
            <a:picLocks noChangeAspect="1" noChangeArrowheads="1"/>
          </p:cNvPicPr>
          <p:nvPr/>
        </p:nvPicPr>
        <p:blipFill>
          <a:blip r:embed="rId3"/>
          <a:srcRect/>
          <a:stretch>
            <a:fillRect/>
          </a:stretch>
        </p:blipFill>
        <p:spPr bwMode="auto">
          <a:xfrm>
            <a:off x="0" y="3629025"/>
            <a:ext cx="5238750" cy="3228975"/>
          </a:xfrm>
          <a:prstGeom prst="rect">
            <a:avLst/>
          </a:prstGeom>
          <a:noFill/>
          <a:ln w="9525">
            <a:noFill/>
            <a:miter lim="800000"/>
            <a:headEnd/>
            <a:tailEnd/>
          </a:ln>
          <a:effectLst/>
        </p:spPr>
      </p:pic>
      <p:pic>
        <p:nvPicPr>
          <p:cNvPr id="2055" name="Picture 7"/>
          <p:cNvPicPr>
            <a:picLocks noChangeAspect="1" noChangeArrowheads="1"/>
          </p:cNvPicPr>
          <p:nvPr/>
        </p:nvPicPr>
        <p:blipFill>
          <a:blip r:embed="rId4"/>
          <a:srcRect/>
          <a:stretch>
            <a:fillRect/>
          </a:stretch>
        </p:blipFill>
        <p:spPr bwMode="auto">
          <a:xfrm>
            <a:off x="4562475" y="2000240"/>
            <a:ext cx="4581525" cy="1895475"/>
          </a:xfrm>
          <a:prstGeom prst="rect">
            <a:avLst/>
          </a:prstGeom>
          <a:noFill/>
          <a:ln w="9525">
            <a:noFill/>
            <a:miter lim="800000"/>
            <a:headEnd/>
            <a:tailEnd/>
          </a:ln>
          <a:effectLst/>
        </p:spPr>
      </p:pic>
      <p:cxnSp>
        <p:nvCxnSpPr>
          <p:cNvPr id="8" name="直接连接符 7"/>
          <p:cNvCxnSpPr/>
          <p:nvPr/>
        </p:nvCxnSpPr>
        <p:spPr>
          <a:xfrm>
            <a:off x="1142976" y="3786190"/>
            <a:ext cx="1214446"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786446" y="2143116"/>
            <a:ext cx="2643206" cy="2571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714356"/>
            <a:ext cx="8286808" cy="857256"/>
          </a:xfrm>
        </p:spPr>
        <p:txBody>
          <a:bodyPr/>
          <a:lstStyle/>
          <a:p>
            <a:r>
              <a:rPr lang="zh-CN" altLang="en-US" sz="1600" dirty="0" smtClean="0"/>
              <a:t>旅程</a:t>
            </a:r>
            <a:r>
              <a:rPr lang="zh-CN" altLang="en-US" sz="1600" dirty="0" smtClean="0"/>
              <a:t>信用卡多重继承旅程</a:t>
            </a:r>
            <a:r>
              <a:rPr lang="zh-CN" altLang="en-US" sz="1600" dirty="0" smtClean="0"/>
              <a:t>会员卡和银行信用卡功能</a:t>
            </a:r>
            <a:r>
              <a:rPr lang="zh-CN" altLang="en-US" sz="1600" dirty="0" smtClean="0"/>
              <a:t>。通过</a:t>
            </a:r>
            <a:r>
              <a:rPr lang="zh-CN" altLang="en-US" sz="1600" dirty="0" smtClean="0"/>
              <a:t>旅程信用卡有下单操作，可以双重积分；还有将信用卡积分兑换为旅程积分。</a:t>
            </a:r>
            <a:endParaRPr lang="en-US" altLang="zh-CN" sz="1600" dirty="0" smtClean="0"/>
          </a:p>
          <a:p>
            <a:pPr lvl="1"/>
            <a:r>
              <a:rPr lang="zh-CN" altLang="en-US" sz="1400" b="1" dirty="0" smtClean="0">
                <a:solidFill>
                  <a:srgbClr val="FF0000"/>
                </a:solidFill>
              </a:rPr>
              <a:t>程序难点</a:t>
            </a:r>
            <a:r>
              <a:rPr lang="zh-CN" altLang="en-US" sz="1400" b="1" dirty="0" smtClean="0">
                <a:solidFill>
                  <a:srgbClr val="FF0000"/>
                </a:solidFill>
              </a:rPr>
              <a:t>：多重继承语法，</a:t>
            </a:r>
            <a:r>
              <a:rPr lang="zh-CN" altLang="en-US" sz="1400" b="1" dirty="0" smtClean="0">
                <a:solidFill>
                  <a:srgbClr val="FF0000"/>
                </a:solidFill>
              </a:rPr>
              <a:t>基</a:t>
            </a:r>
            <a:r>
              <a:rPr lang="zh-CN" altLang="en-US" sz="1400" b="1" dirty="0" smtClean="0">
                <a:solidFill>
                  <a:srgbClr val="FF0000"/>
                </a:solidFill>
              </a:rPr>
              <a:t>类函数重载，调用基类重载函数再附加功能</a:t>
            </a:r>
            <a:endParaRPr lang="zh-CN" altLang="en-US" sz="1400" dirty="0" smtClean="0">
              <a:solidFill>
                <a:srgbClr val="FF0000"/>
              </a:solidFill>
            </a:endParaRPr>
          </a:p>
        </p:txBody>
      </p:sp>
      <p:sp>
        <p:nvSpPr>
          <p:cNvPr id="3" name="标题 2"/>
          <p:cNvSpPr>
            <a:spLocks noGrp="1"/>
          </p:cNvSpPr>
          <p:nvPr>
            <p:ph type="title"/>
          </p:nvPr>
        </p:nvSpPr>
        <p:spPr>
          <a:xfrm>
            <a:off x="0" y="-24"/>
            <a:ext cx="8229600" cy="868346"/>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7</a:t>
            </a:fld>
            <a:endParaRPr lang="zh-CN" altLang="en-US" dirty="0"/>
          </a:p>
        </p:txBody>
      </p:sp>
      <p:pic>
        <p:nvPicPr>
          <p:cNvPr id="6" name="Picture 2"/>
          <p:cNvPicPr>
            <a:picLocks noChangeAspect="1" noChangeArrowheads="1"/>
          </p:cNvPicPr>
          <p:nvPr/>
        </p:nvPicPr>
        <p:blipFill>
          <a:blip r:embed="rId2"/>
          <a:srcRect/>
          <a:stretch>
            <a:fillRect/>
          </a:stretch>
        </p:blipFill>
        <p:spPr bwMode="auto">
          <a:xfrm>
            <a:off x="0" y="1857364"/>
            <a:ext cx="2286000" cy="1590675"/>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2500298" y="1714488"/>
            <a:ext cx="3000375" cy="2352675"/>
          </a:xfrm>
          <a:prstGeom prst="rect">
            <a:avLst/>
          </a:prstGeom>
          <a:noFill/>
          <a:ln w="9525">
            <a:noFill/>
            <a:miter lim="800000"/>
            <a:headEnd/>
            <a:tailEnd/>
          </a:ln>
          <a:effectLst/>
        </p:spPr>
      </p:pic>
      <p:pic>
        <p:nvPicPr>
          <p:cNvPr id="8" name="Picture 4"/>
          <p:cNvPicPr>
            <a:picLocks noChangeAspect="1" noChangeArrowheads="1"/>
          </p:cNvPicPr>
          <p:nvPr/>
        </p:nvPicPr>
        <p:blipFill>
          <a:blip r:embed="rId4"/>
          <a:srcRect/>
          <a:stretch>
            <a:fillRect/>
          </a:stretch>
        </p:blipFill>
        <p:spPr bwMode="auto">
          <a:xfrm>
            <a:off x="142844" y="4500570"/>
            <a:ext cx="4105275" cy="2247900"/>
          </a:xfrm>
          <a:prstGeom prst="rect">
            <a:avLst/>
          </a:prstGeom>
          <a:noFill/>
          <a:ln w="9525">
            <a:noFill/>
            <a:miter lim="800000"/>
            <a:headEnd/>
            <a:tailEnd/>
          </a:ln>
          <a:effectLst/>
        </p:spPr>
      </p:pic>
      <p:pic>
        <p:nvPicPr>
          <p:cNvPr id="9" name="Picture 5"/>
          <p:cNvPicPr>
            <a:picLocks noChangeAspect="1" noChangeArrowheads="1"/>
          </p:cNvPicPr>
          <p:nvPr/>
        </p:nvPicPr>
        <p:blipFill>
          <a:blip r:embed="rId5"/>
          <a:srcRect/>
          <a:stretch>
            <a:fillRect/>
          </a:stretch>
        </p:blipFill>
        <p:spPr bwMode="auto">
          <a:xfrm>
            <a:off x="6000760" y="2714620"/>
            <a:ext cx="2752725" cy="3533775"/>
          </a:xfrm>
          <a:prstGeom prst="rect">
            <a:avLst/>
          </a:prstGeom>
          <a:noFill/>
          <a:ln w="9525">
            <a:noFill/>
            <a:miter lim="800000"/>
            <a:headEnd/>
            <a:tailEnd/>
          </a:ln>
          <a:effectLst/>
        </p:spPr>
      </p:pic>
      <p:cxnSp>
        <p:nvCxnSpPr>
          <p:cNvPr id="10" name="直接连接符 9"/>
          <p:cNvCxnSpPr/>
          <p:nvPr/>
        </p:nvCxnSpPr>
        <p:spPr>
          <a:xfrm>
            <a:off x="1214414" y="4714884"/>
            <a:ext cx="2143140"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572264" y="4451992"/>
            <a:ext cx="1785950" cy="128588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85786" y="5452124"/>
            <a:ext cx="1500198" cy="35719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1285860"/>
            <a:ext cx="7772400" cy="1829761"/>
          </a:xfrm>
        </p:spPr>
        <p:txBody>
          <a:bodyPr/>
          <a:lstStyle/>
          <a:p>
            <a:pPr fontAlgn="auto">
              <a:spcAft>
                <a:spcPts val="0"/>
              </a:spcAft>
              <a:defRPr/>
            </a:pPr>
            <a:r>
              <a:rPr lang="zh-CN" altLang="en-US" dirty="0" smtClean="0"/>
              <a:t>面向对象程序设计</a:t>
            </a:r>
            <a:endParaRPr lang="zh-CN" altLang="en-US" dirty="0"/>
          </a:p>
        </p:txBody>
      </p:sp>
      <p:sp>
        <p:nvSpPr>
          <p:cNvPr id="9219" name="副标题 2"/>
          <p:cNvSpPr>
            <a:spLocks noGrp="1"/>
          </p:cNvSpPr>
          <p:nvPr>
            <p:ph type="subTitle" idx="1"/>
          </p:nvPr>
        </p:nvSpPr>
        <p:spPr>
          <a:xfrm>
            <a:off x="714348" y="3143248"/>
            <a:ext cx="7772400" cy="1200150"/>
          </a:xfrm>
        </p:spPr>
        <p:txBody>
          <a:bodyPr/>
          <a:lstStyle/>
          <a:p>
            <a:pPr marR="0" algn="ctr"/>
            <a:r>
              <a:rPr lang="zh-CN" altLang="en-US" sz="3200" b="1" dirty="0" smtClean="0">
                <a:solidFill>
                  <a:srgbClr val="FF0000"/>
                </a:solidFill>
              </a:rPr>
              <a:t>第十八章 运算符重载</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457200" y="1357298"/>
            <a:ext cx="8229600" cy="4525962"/>
          </a:xfrm>
        </p:spPr>
        <p:txBody>
          <a:bodyPr/>
          <a:lstStyle/>
          <a:p>
            <a:pPr marL="566737" indent="-457200">
              <a:buClr>
                <a:srgbClr val="FF0000"/>
              </a:buClr>
              <a:buSzPct val="100000"/>
              <a:buFont typeface="+mj-lt"/>
              <a:buAutoNum type="arabicPeriod"/>
            </a:pPr>
            <a:r>
              <a:rPr lang="zh-CN" altLang="en-US" dirty="0" smtClean="0"/>
              <a:t>运算符重载</a:t>
            </a:r>
            <a:endParaRPr lang="en-US" altLang="zh-CN" dirty="0" smtClean="0"/>
          </a:p>
          <a:p>
            <a:pPr marL="566737" indent="-457200">
              <a:buClr>
                <a:srgbClr val="FF0000"/>
              </a:buClr>
              <a:buSzPct val="100000"/>
              <a:buFont typeface="+mj-lt"/>
              <a:buAutoNum type="arabicPeriod"/>
            </a:pPr>
            <a:r>
              <a:rPr lang="zh-CN" altLang="en-US" dirty="0" smtClean="0"/>
              <a:t>成员函数方式的运算符重载</a:t>
            </a:r>
            <a:endParaRPr lang="en-US" altLang="zh-CN" dirty="0" smtClean="0"/>
          </a:p>
          <a:p>
            <a:pPr marL="566737" indent="-457200">
              <a:buClr>
                <a:srgbClr val="FF0000"/>
              </a:buClr>
              <a:buSzPct val="100000"/>
              <a:buFont typeface="+mj-lt"/>
              <a:buAutoNum type="arabicPeriod"/>
            </a:pPr>
            <a:r>
              <a:rPr lang="zh-CN" altLang="en-US" dirty="0" smtClean="0"/>
              <a:t>友元方式的运算符重载</a:t>
            </a:r>
            <a:endParaRPr lang="en-US" altLang="zh-CN" dirty="0" smtClean="0"/>
          </a:p>
          <a:p>
            <a:pPr marL="566737" indent="-457200">
              <a:buClr>
                <a:srgbClr val="FF0000"/>
              </a:buClr>
              <a:buSzPct val="100000"/>
              <a:buFont typeface="+mj-lt"/>
              <a:buAutoNum type="arabicPeriod"/>
            </a:pPr>
            <a:r>
              <a:rPr lang="zh-CN" altLang="en-US" dirty="0" smtClean="0"/>
              <a:t>增量运算符重载</a:t>
            </a:r>
            <a:endParaRPr lang="en-US" altLang="zh-CN" dirty="0" smtClean="0"/>
          </a:p>
          <a:p>
            <a:pPr marL="566737" indent="-457200">
              <a:buClr>
                <a:srgbClr val="FF0000"/>
              </a:buClr>
              <a:buSzPct val="100000"/>
              <a:buFont typeface="+mj-lt"/>
              <a:buAutoNum type="arabicPeriod"/>
            </a:pPr>
            <a:r>
              <a:rPr lang="zh-CN" altLang="en-US" dirty="0" smtClean="0"/>
              <a:t>类型转换</a:t>
            </a:r>
            <a:endParaRPr lang="en-US" altLang="zh-CN" dirty="0" smtClean="0"/>
          </a:p>
          <a:p>
            <a:pPr marL="566737" indent="-457200">
              <a:buClr>
                <a:srgbClr val="FF0000"/>
              </a:buClr>
              <a:buSzPct val="100000"/>
              <a:buFont typeface="+mj-lt"/>
              <a:buAutoNum type="arabicPeriod"/>
            </a:pPr>
            <a:r>
              <a:rPr lang="zh-CN" altLang="en-US" dirty="0" smtClean="0"/>
              <a:t>其他运算符重载</a:t>
            </a:r>
            <a:endParaRPr lang="en-US" altLang="zh-CN" dirty="0" smtClean="0"/>
          </a:p>
          <a:p>
            <a:pPr marL="566737" indent="-457200">
              <a:buClr>
                <a:srgbClr val="FF0000"/>
              </a:buClr>
              <a:buSzPct val="100000"/>
              <a:buFont typeface="+mj-lt"/>
              <a:buAutoNum type="arabicPeriod"/>
            </a:pPr>
            <a:r>
              <a:rPr lang="zh-CN" altLang="en-US" dirty="0" smtClean="0"/>
              <a:t>输入输出运算符重载</a:t>
            </a:r>
            <a:endParaRPr lang="en-US" altLang="zh-CN" dirty="0" smtClean="0"/>
          </a:p>
          <a:p>
            <a:pPr marL="566737" indent="-457200">
              <a:buClr>
                <a:srgbClr val="FF0000"/>
              </a:buClr>
              <a:buSzPct val="100000"/>
              <a:buFont typeface="+mj-lt"/>
              <a:buAutoNum type="arabicPeriod"/>
            </a:pPr>
            <a:r>
              <a:rPr lang="zh-CN" altLang="en-US" dirty="0" smtClean="0"/>
              <a:t>运算符重载与继承</a:t>
            </a:r>
            <a:endParaRPr lang="en-US" altLang="zh-CN" dirty="0" smtClean="0"/>
          </a:p>
          <a:p>
            <a:pPr marL="566737" indent="-457200">
              <a:buClr>
                <a:srgbClr val="FF0000"/>
              </a:buClr>
              <a:buSzPct val="100000"/>
              <a:buNone/>
            </a:pPr>
            <a:endParaRPr lang="en-US" altLang="zh-CN" dirty="0" smtClean="0"/>
          </a:p>
          <a:p>
            <a:pPr marL="566737" indent="-457200">
              <a:buClr>
                <a:srgbClr val="FF0000"/>
              </a:buClr>
              <a:buSzPct val="100000"/>
              <a:buFont typeface="+mj-lt"/>
              <a:buAutoNum type="arabicPeriod"/>
            </a:pPr>
            <a:endParaRPr lang="en-US" altLang="zh-CN" dirty="0" smtClean="0"/>
          </a:p>
          <a:p>
            <a:endParaRPr lang="zh-CN" altLang="en-US" dirty="0" smtClean="0"/>
          </a:p>
        </p:txBody>
      </p:sp>
      <p:sp>
        <p:nvSpPr>
          <p:cNvPr id="2" name="标题 1"/>
          <p:cNvSpPr>
            <a:spLocks noGrp="1"/>
          </p:cNvSpPr>
          <p:nvPr>
            <p:ph type="title"/>
          </p:nvPr>
        </p:nvSpPr>
        <p:spPr/>
        <p:txBody>
          <a:bodyPr/>
          <a:lstStyle/>
          <a:p>
            <a:pPr fontAlgn="auto">
              <a:spcAft>
                <a:spcPts val="0"/>
              </a:spcAft>
              <a:defRPr/>
            </a:pPr>
            <a:r>
              <a:rPr lang="zh-CN" altLang="en-US" dirty="0" smtClean="0"/>
              <a:t>本章主要内容</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5659</TotalTime>
  <Words>2206</Words>
  <Application>Microsoft Office PowerPoint</Application>
  <PresentationFormat>全屏显示(4:3)</PresentationFormat>
  <Paragraphs>304</Paragraphs>
  <Slides>30</Slides>
  <Notes>1</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聚合</vt:lpstr>
      <vt:lpstr>上节复习</vt:lpstr>
      <vt:lpstr>上节复习</vt:lpstr>
      <vt:lpstr>实验编程知识点</vt:lpstr>
      <vt:lpstr>程序讲解</vt:lpstr>
      <vt:lpstr>程序讲解</vt:lpstr>
      <vt:lpstr>程序讲解</vt:lpstr>
      <vt:lpstr>程序讲解</vt:lpstr>
      <vt:lpstr>面向对象程序设计</vt:lpstr>
      <vt:lpstr>本章主要内容</vt:lpstr>
      <vt:lpstr>1.运算符重载</vt:lpstr>
      <vt:lpstr>1.运算符重载</vt:lpstr>
      <vt:lpstr>1.运算符重载</vt:lpstr>
      <vt:lpstr>1.运算符重载</vt:lpstr>
      <vt:lpstr>1.运算符重载</vt:lpstr>
      <vt:lpstr>1.运算符重载</vt:lpstr>
      <vt:lpstr>1.运算符重载</vt:lpstr>
      <vt:lpstr>1.运算符重载</vt:lpstr>
      <vt:lpstr>1.运算符重载</vt:lpstr>
      <vt:lpstr>1.运算符重载</vt:lpstr>
      <vt:lpstr>2.成员函数方式的运算符重载</vt:lpstr>
      <vt:lpstr>2.成员函数方式的运算符重载</vt:lpstr>
      <vt:lpstr>2.成员函数方式的运算符重载</vt:lpstr>
      <vt:lpstr>2.成员函数方式的运算符重载</vt:lpstr>
      <vt:lpstr>3.友元方式的运算符重载</vt:lpstr>
      <vt:lpstr>3.友元方式的运算符重载</vt:lpstr>
      <vt:lpstr>3.友元方式的运算符重载</vt:lpstr>
      <vt:lpstr>3.友元方式的运算符重载</vt:lpstr>
      <vt:lpstr>3.友元方式的运算符重载</vt:lpstr>
      <vt:lpstr>3.友元方式的运算符重载</vt:lpstr>
      <vt:lpstr>3.友元方式的运算符重载</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dc:title>
  <dc:creator>BJC</dc:creator>
  <cp:lastModifiedBy>szubj</cp:lastModifiedBy>
  <cp:revision>729</cp:revision>
  <dcterms:created xsi:type="dcterms:W3CDTF">2015-01-19T08:02:15Z</dcterms:created>
  <dcterms:modified xsi:type="dcterms:W3CDTF">2018-05-27T14:20:10Z</dcterms:modified>
</cp:coreProperties>
</file>