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handoutMasterIdLst>
    <p:handoutMasterId r:id="rId33"/>
  </p:handoutMasterIdLst>
  <p:sldIdLst>
    <p:sldId id="917" r:id="rId2"/>
    <p:sldId id="991" r:id="rId3"/>
    <p:sldId id="1007" r:id="rId4"/>
    <p:sldId id="1006" r:id="rId5"/>
    <p:sldId id="1005" r:id="rId6"/>
    <p:sldId id="996" r:id="rId7"/>
    <p:sldId id="1008" r:id="rId8"/>
    <p:sldId id="916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1002" r:id="rId19"/>
    <p:sldId id="935" r:id="rId20"/>
    <p:sldId id="1003" r:id="rId21"/>
    <p:sldId id="1004" r:id="rId22"/>
    <p:sldId id="963" r:id="rId23"/>
    <p:sldId id="937" r:id="rId24"/>
    <p:sldId id="965" r:id="rId25"/>
    <p:sldId id="966" r:id="rId26"/>
    <p:sldId id="967" r:id="rId27"/>
    <p:sldId id="968" r:id="rId28"/>
    <p:sldId id="969" r:id="rId29"/>
    <p:sldId id="970" r:id="rId30"/>
    <p:sldId id="97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71" autoAdjust="0"/>
    <p:restoredTop sz="93302" autoAdjust="0"/>
  </p:normalViewPr>
  <p:slideViewPr>
    <p:cSldViewPr>
      <p:cViewPr>
        <p:scale>
          <a:sx n="80" d="100"/>
          <a:sy n="80" d="100"/>
        </p:scale>
        <p:origin x="-154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第十八章 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7150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成员函数方式的增量运算符重载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前后增量的操作意义不同，决定了它们不同的返回方式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前增量是引用返回，后增量是值返回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增量运算符重载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486836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2143116"/>
            <a:ext cx="4500562" cy="27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857884" y="4857760"/>
            <a:ext cx="2071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输出结果</a:t>
            </a:r>
            <a:endParaRPr lang="en-US" altLang="zh-CN" sz="1600" dirty="0" smtClean="0"/>
          </a:p>
          <a:p>
            <a:r>
              <a:rPr lang="en-US" altLang="zh-CN" sz="1600" dirty="0" smtClean="0"/>
              <a:t>the value is 20</a:t>
            </a:r>
          </a:p>
          <a:p>
            <a:r>
              <a:rPr lang="en-US" altLang="zh-CN" sz="1600" dirty="0" smtClean="0"/>
              <a:t>the value is 20</a:t>
            </a:r>
          </a:p>
          <a:p>
            <a:r>
              <a:rPr lang="en-US" altLang="zh-CN" sz="1600" dirty="0" smtClean="0"/>
              <a:t>the value is 21</a:t>
            </a:r>
          </a:p>
          <a:p>
            <a:r>
              <a:rPr lang="en-US" altLang="zh-CN" sz="1600" dirty="0" smtClean="0"/>
              <a:t>the value is 22</a:t>
            </a:r>
          </a:p>
          <a:p>
            <a:r>
              <a:rPr lang="en-US" altLang="zh-CN" sz="1600" dirty="0" smtClean="0"/>
              <a:t>the value is 24</a:t>
            </a:r>
          </a:p>
          <a:p>
            <a:r>
              <a:rPr lang="en-US" altLang="zh-CN" sz="1600" dirty="0" smtClean="0"/>
              <a:t>the value is 25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7150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友元方式的增量运算符重载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前后增量的操作意义不同，决定了它们不同的返回方式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增量是引用返回，后增量是值返回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zh-CN" altLang="en-US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增量运算符重载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29322" y="4643446"/>
            <a:ext cx="2071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输出结果</a:t>
            </a:r>
            <a:endParaRPr lang="en-US" altLang="zh-CN" sz="1600" dirty="0" smtClean="0"/>
          </a:p>
          <a:p>
            <a:r>
              <a:rPr lang="en-US" altLang="zh-CN" sz="1600" dirty="0" smtClean="0"/>
              <a:t>the value is 20</a:t>
            </a:r>
          </a:p>
          <a:p>
            <a:r>
              <a:rPr lang="en-US" altLang="zh-CN" sz="1600" dirty="0" smtClean="0"/>
              <a:t>the value is 20</a:t>
            </a:r>
          </a:p>
          <a:p>
            <a:r>
              <a:rPr lang="en-US" altLang="zh-CN" sz="1600" dirty="0" smtClean="0"/>
              <a:t>the value is 21</a:t>
            </a:r>
          </a:p>
          <a:p>
            <a:r>
              <a:rPr lang="en-US" altLang="zh-CN" sz="1600" dirty="0" smtClean="0"/>
              <a:t>the value is 22</a:t>
            </a:r>
          </a:p>
          <a:p>
            <a:r>
              <a:rPr lang="en-US" altLang="zh-CN" sz="1600" dirty="0" smtClean="0"/>
              <a:t>the value is 24</a:t>
            </a:r>
          </a:p>
          <a:p>
            <a:r>
              <a:rPr lang="en-US" altLang="zh-CN" sz="1600" dirty="0" smtClean="0"/>
              <a:t>the value is 25</a:t>
            </a:r>
            <a:endParaRPr lang="zh-CN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487895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4300" y="2214554"/>
            <a:ext cx="37997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类型转换是将一种类型的值转换为另一种类型的值。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对于面向对象的类，是否存在一种类型转换机制，使得类对象之间能进行类型转换？？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在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C++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语言中，类被视为用户定义的类型，可以像系统预定义类型一样进行类型转换。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zh-CN" altLang="en-US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r>
              <a:rPr lang="en-US" altLang="zh-CN" sz="2000" b="1" dirty="0" smtClean="0">
                <a:ea typeface="宋体" charset="-122"/>
              </a:rPr>
              <a:t>C++</a:t>
            </a:r>
            <a:r>
              <a:rPr lang="zh-CN" altLang="en-US" sz="2000" b="1" dirty="0" smtClean="0">
                <a:ea typeface="宋体" charset="-122"/>
              </a:rPr>
              <a:t>语言允许的类型转换有</a:t>
            </a:r>
            <a:r>
              <a:rPr lang="en-US" altLang="zh-CN" sz="2000" b="1" dirty="0" smtClean="0">
                <a:ea typeface="宋体" charset="-122"/>
              </a:rPr>
              <a:t>4</a:t>
            </a:r>
            <a:r>
              <a:rPr lang="zh-CN" altLang="en-US" sz="2000" b="1" dirty="0" smtClean="0">
                <a:ea typeface="宋体" charset="-122"/>
              </a:rPr>
              <a:t>种：</a:t>
            </a:r>
          </a:p>
          <a:p>
            <a:pPr lvl="1"/>
            <a:r>
              <a:rPr lang="zh-CN" altLang="en-US" sz="1800" b="1" dirty="0" smtClean="0">
                <a:ea typeface="宋体" charset="-122"/>
              </a:rPr>
              <a:t>标准类型</a:t>
            </a:r>
            <a:r>
              <a:rPr lang="en-US" altLang="zh-CN" sz="1800" b="1" dirty="0" smtClean="0">
                <a:ea typeface="宋体" charset="-122"/>
              </a:rPr>
              <a:t>-&gt;</a:t>
            </a:r>
            <a:r>
              <a:rPr lang="zh-CN" altLang="en-US" sz="1800" b="1" dirty="0" smtClean="0">
                <a:ea typeface="宋体" charset="-122"/>
              </a:rPr>
              <a:t>标准类型</a:t>
            </a:r>
          </a:p>
          <a:p>
            <a:pPr lvl="1"/>
            <a:r>
              <a:rPr lang="zh-CN" altLang="en-US" sz="1800" b="1" dirty="0" smtClean="0">
                <a:ea typeface="宋体" charset="-122"/>
              </a:rPr>
              <a:t>标准类型</a:t>
            </a:r>
            <a:r>
              <a:rPr lang="en-US" altLang="zh-CN" sz="1800" b="1" dirty="0" smtClean="0">
                <a:ea typeface="宋体" charset="-122"/>
              </a:rPr>
              <a:t>-&gt;</a:t>
            </a:r>
            <a:r>
              <a:rPr lang="zh-CN" altLang="en-US" sz="1800" b="1" dirty="0" smtClean="0">
                <a:ea typeface="宋体" charset="-122"/>
              </a:rPr>
              <a:t>类类型</a:t>
            </a:r>
          </a:p>
          <a:p>
            <a:pPr lvl="1"/>
            <a:r>
              <a:rPr lang="zh-CN" altLang="en-US" sz="1800" b="1" dirty="0" smtClean="0">
                <a:ea typeface="宋体" charset="-122"/>
              </a:rPr>
              <a:t>类类型</a:t>
            </a:r>
            <a:r>
              <a:rPr lang="en-US" altLang="zh-CN" sz="1800" b="1" dirty="0" smtClean="0">
                <a:ea typeface="宋体" charset="-122"/>
              </a:rPr>
              <a:t>-&gt;</a:t>
            </a:r>
            <a:r>
              <a:rPr lang="zh-CN" altLang="en-US" sz="1800" b="1" dirty="0" smtClean="0">
                <a:ea typeface="宋体" charset="-122"/>
              </a:rPr>
              <a:t>标准类型</a:t>
            </a:r>
          </a:p>
          <a:p>
            <a:pPr lvl="1"/>
            <a:r>
              <a:rPr lang="zh-CN" altLang="en-US" sz="1800" b="1" dirty="0" smtClean="0">
                <a:ea typeface="宋体" charset="-122"/>
              </a:rPr>
              <a:t>类类型</a:t>
            </a:r>
            <a:r>
              <a:rPr lang="en-US" altLang="zh-CN" sz="1800" b="1" dirty="0" smtClean="0">
                <a:ea typeface="宋体" charset="-122"/>
              </a:rPr>
              <a:t>-&gt;</a:t>
            </a:r>
            <a:r>
              <a:rPr lang="zh-CN" altLang="en-US" sz="1800" b="1" dirty="0" smtClean="0">
                <a:ea typeface="宋体" charset="-122"/>
              </a:rPr>
              <a:t>类类型</a:t>
            </a:r>
            <a:endParaRPr lang="en-US" altLang="zh-CN" sz="1800" b="1" dirty="0" smtClean="0">
              <a:ea typeface="宋体" charset="-122"/>
            </a:endParaRPr>
          </a:p>
          <a:p>
            <a:endParaRPr lang="en-US" altLang="zh-CN" sz="2000" b="1" dirty="0" smtClean="0">
              <a:ea typeface="宋体" charset="-122"/>
            </a:endParaRPr>
          </a:p>
          <a:p>
            <a:r>
              <a:rPr lang="zh-CN" altLang="en-US" sz="2000" b="1" dirty="0" smtClean="0">
                <a:ea typeface="宋体" charset="-122"/>
              </a:rPr>
              <a:t>标准类型是除</a:t>
            </a:r>
            <a:r>
              <a:rPr lang="en-US" altLang="zh-CN" sz="2000" b="1" dirty="0" smtClean="0">
                <a:ea typeface="宋体" charset="-122"/>
              </a:rPr>
              <a:t>class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err="1" smtClean="0">
                <a:ea typeface="宋体" charset="-122"/>
              </a:rPr>
              <a:t>struct</a:t>
            </a:r>
            <a:r>
              <a:rPr lang="zh-CN" altLang="en-US" sz="2000" b="1" dirty="0" smtClean="0">
                <a:ea typeface="宋体" charset="-122"/>
              </a:rPr>
              <a:t>和</a:t>
            </a:r>
            <a:r>
              <a:rPr lang="en-US" altLang="zh-CN" sz="2000" b="1" dirty="0" smtClean="0">
                <a:ea typeface="宋体" charset="-122"/>
              </a:rPr>
              <a:t>union</a:t>
            </a:r>
            <a:r>
              <a:rPr lang="zh-CN" altLang="en-US" sz="2000" b="1" dirty="0" smtClean="0">
                <a:ea typeface="宋体" charset="-122"/>
              </a:rPr>
              <a:t>类型外的其他所有类型</a:t>
            </a:r>
          </a:p>
          <a:p>
            <a:pPr lvl="1"/>
            <a:endParaRPr lang="zh-CN" altLang="en-US" b="1" dirty="0" smtClean="0">
              <a:ea typeface="宋体" charset="-122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zh-CN" altLang="en-US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对于标准类型，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C++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语言提供了两种类型转换：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隐式类型转换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显式类型转换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隐式转换发生在下述情况：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混合运算：级别低的向级别高的转换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5+3.3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将表达式的值赋给变量：表达式的值向变量类型的值转换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 a = 2.3;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实参向形参传值：实参的值向形参的值进行转换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func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 a)     </a:t>
            </a: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func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(3.5);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函数返回结果：返回的值向函数返回类型的值进行转换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	</a:t>
            </a: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func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() 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2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	{ double a= 5.5, </a:t>
            </a:r>
          </a:p>
          <a:p>
            <a:pPr lvl="2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	  return a;</a:t>
            </a:r>
          </a:p>
          <a:p>
            <a:pPr lvl="2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	}</a:t>
            </a:r>
            <a:endParaRPr lang="zh-CN" altLang="en-US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zh-CN" altLang="en-US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zh-CN" altLang="en-US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显式转换有两种方式：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强制法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(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类型名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 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表达式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或者    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	(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类型名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)(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表达式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 a=1, b=2;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cout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&lt;&lt;(double)a;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cout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&lt;&lt;(double)(</a:t>
            </a: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a+b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转换函数法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+mn-ea"/>
                <a:cs typeface="Times New Roman" pitchFamily="18" charset="0"/>
              </a:rPr>
              <a:t>			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类型名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表达式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 a= 88;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+mn-ea"/>
                <a:cs typeface="Times New Roman" pitchFamily="18" charset="0"/>
              </a:rPr>
              <a:t>cout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&lt;&lt;char(a);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两种方式都将表达式强制地转换为类型名所代表的类型的值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标准类型转换为类类型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通过自定义的重载赋值号“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=”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的函数和构造函数实现转换：标准类型到某个类类型的转换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需要有标准类型的参数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类的构造函数，具有标准类型的参数，说明具体如何把一个标准类型的参数转换为该类类型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标准类型转换为类类型的代码示例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class INTEGER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{     </a:t>
            </a: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 num;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public: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  INTEGER(</a:t>
            </a: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); //</a:t>
            </a:r>
            <a:r>
              <a:rPr lang="zh-CN" altLang="en-US" sz="1600" dirty="0" smtClean="0">
                <a:ea typeface="宋体" charset="-122"/>
              </a:rPr>
              <a:t>构造函数</a:t>
            </a:r>
            <a:r>
              <a:rPr lang="en-US" altLang="zh-CN" sz="1600" dirty="0" smtClean="0">
                <a:ea typeface="宋体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  INTEGER( char *,</a:t>
            </a: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=0); //</a:t>
            </a:r>
            <a:r>
              <a:rPr lang="zh-CN" altLang="en-US" sz="1600" dirty="0" smtClean="0">
                <a:ea typeface="宋体" charset="-122"/>
              </a:rPr>
              <a:t>构造函数</a:t>
            </a:r>
            <a:r>
              <a:rPr lang="en-US" altLang="zh-CN" sz="1600" dirty="0" smtClean="0">
                <a:ea typeface="宋体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  void </a:t>
            </a:r>
            <a:r>
              <a:rPr lang="en-US" altLang="zh-CN" sz="1600" dirty="0" err="1" smtClean="0">
                <a:ea typeface="宋体" charset="-122"/>
              </a:rPr>
              <a:t>men_fun</a:t>
            </a:r>
            <a:r>
              <a:rPr lang="en-US" altLang="zh-CN" sz="1600" dirty="0" smtClean="0">
                <a:ea typeface="宋体" charset="-122"/>
              </a:rPr>
              <a:t>(INTEGER </a:t>
            </a:r>
            <a:r>
              <a:rPr lang="en-US" altLang="zh-CN" sz="1600" dirty="0" err="1" smtClean="0">
                <a:ea typeface="宋体" charset="-122"/>
              </a:rPr>
              <a:t>anint</a:t>
            </a:r>
            <a:r>
              <a:rPr lang="en-US" altLang="zh-CN" sz="1600" dirty="0" smtClean="0">
                <a:ea typeface="宋体" charset="-12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};</a:t>
            </a:r>
            <a:r>
              <a:rPr lang="en-US" altLang="zh-CN" sz="1800" dirty="0" smtClean="0">
                <a:ea typeface="宋体" charset="-122"/>
              </a:rPr>
              <a:t>…//</a:t>
            </a:r>
            <a:r>
              <a:rPr lang="zh-CN" altLang="en-US" sz="1800" dirty="0" smtClean="0">
                <a:ea typeface="宋体" charset="-122"/>
              </a:rPr>
              <a:t>具体转换代码略</a:t>
            </a:r>
            <a:endParaRPr lang="en-US" altLang="zh-CN" sz="18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INTEGER obj1=INTEGER(1);   </a:t>
            </a:r>
            <a:r>
              <a:rPr lang="en-US" altLang="zh-CN" sz="1400" dirty="0" smtClean="0">
                <a:ea typeface="宋体" charset="-122"/>
              </a:rPr>
              <a:t>//ok, </a:t>
            </a:r>
            <a:r>
              <a:rPr lang="zh-CN" altLang="en-US" sz="1400" dirty="0" smtClean="0">
                <a:ea typeface="宋体" charset="-122"/>
              </a:rPr>
              <a:t>将</a:t>
            </a:r>
            <a:r>
              <a:rPr lang="en-US" altLang="zh-CN" sz="1400" dirty="0" smtClean="0">
                <a:ea typeface="宋体" charset="-122"/>
              </a:rPr>
              <a:t>1</a:t>
            </a:r>
            <a:r>
              <a:rPr lang="zh-CN" altLang="en-US" sz="1400" dirty="0" smtClean="0">
                <a:ea typeface="宋体" charset="-122"/>
              </a:rPr>
              <a:t>转为</a:t>
            </a:r>
            <a:r>
              <a:rPr lang="en-US" altLang="zh-CN" sz="1400" dirty="0" smtClean="0">
                <a:ea typeface="宋体" charset="-122"/>
              </a:rPr>
              <a:t>INTEGER</a:t>
            </a:r>
            <a:r>
              <a:rPr lang="zh-CN" altLang="en-US" sz="1400" dirty="0" smtClean="0">
                <a:ea typeface="宋体" charset="-122"/>
              </a:rPr>
              <a:t>类的对象，再拷贝构造到</a:t>
            </a:r>
            <a:r>
              <a:rPr lang="en-US" altLang="zh-CN" sz="1400" dirty="0" smtClean="0">
                <a:ea typeface="宋体" charset="-122"/>
              </a:rPr>
              <a:t>obj1</a:t>
            </a:r>
            <a:endParaRPr lang="en-US" altLang="zh-CN" sz="16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INTEGER obj2=“</a:t>
            </a:r>
            <a:r>
              <a:rPr lang="en-US" altLang="zh-CN" sz="1600" dirty="0" err="1" smtClean="0">
                <a:ea typeface="宋体" charset="-122"/>
              </a:rPr>
              <a:t>ChengDu</a:t>
            </a:r>
            <a:r>
              <a:rPr lang="en-US" altLang="zh-CN" sz="1600" dirty="0" smtClean="0">
                <a:ea typeface="宋体" charset="-122"/>
              </a:rPr>
              <a:t>”;   </a:t>
            </a:r>
            <a:r>
              <a:rPr lang="en-US" altLang="zh-CN" sz="1400" dirty="0" smtClean="0">
                <a:ea typeface="宋体" charset="-122"/>
              </a:rPr>
              <a:t>//ok，</a:t>
            </a:r>
            <a:r>
              <a:rPr lang="zh-CN" altLang="en-US" sz="1400" dirty="0" smtClean="0">
                <a:ea typeface="宋体" charset="-122"/>
              </a:rPr>
              <a:t>构造函数</a:t>
            </a:r>
            <a:r>
              <a:rPr lang="en-US" altLang="zh-CN" sz="1400" dirty="0" smtClean="0">
                <a:ea typeface="宋体" charset="-122"/>
              </a:rPr>
              <a:t>2</a:t>
            </a:r>
            <a:r>
              <a:rPr lang="zh-CN" altLang="en-US" sz="1400" dirty="0" smtClean="0">
                <a:ea typeface="宋体" charset="-122"/>
              </a:rPr>
              <a:t>包含字符串参数，且另一个参数带默认</a:t>
            </a:r>
            <a:endParaRPr lang="en-US" altLang="zh-CN" sz="16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//</a:t>
            </a:r>
            <a:r>
              <a:rPr lang="zh-CN" altLang="en-US" sz="1400" dirty="0" smtClean="0">
                <a:ea typeface="宋体" charset="-122"/>
              </a:rPr>
              <a:t>把字符串进行类类型转换，构建临时对象，再拷贝构造给</a:t>
            </a:r>
            <a:r>
              <a:rPr lang="en-US" altLang="zh-CN" sz="1400" dirty="0" smtClean="0">
                <a:ea typeface="宋体" charset="-122"/>
              </a:rPr>
              <a:t>obj2</a:t>
            </a:r>
            <a:r>
              <a:rPr lang="zh-CN" altLang="en-US" sz="1600" dirty="0" smtClean="0">
                <a:ea typeface="宋体" charset="-122"/>
              </a:rPr>
              <a:t>。</a:t>
            </a:r>
            <a:endParaRPr lang="en-US" altLang="zh-CN" sz="16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zh-CN" altLang="en-US" sz="20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02" y="4572008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obj1=20;  </a:t>
            </a:r>
            <a:r>
              <a:rPr lang="en-US" altLang="zh-CN" sz="1400" dirty="0" smtClean="0">
                <a:ea typeface="宋体" charset="-122"/>
              </a:rPr>
              <a:t>//ok, C++</a:t>
            </a:r>
            <a:r>
              <a:rPr lang="zh-CN" altLang="en-US" sz="1400" dirty="0" smtClean="0">
                <a:ea typeface="宋体" charset="-122"/>
              </a:rPr>
              <a:t>自动将</a:t>
            </a:r>
            <a:r>
              <a:rPr lang="en-US" altLang="zh-CN" sz="1400" dirty="0" smtClean="0">
                <a:ea typeface="宋体" charset="-122"/>
              </a:rPr>
              <a:t>20</a:t>
            </a:r>
            <a:r>
              <a:rPr lang="zh-CN" altLang="en-US" sz="1400" dirty="0" smtClean="0">
                <a:ea typeface="宋体" charset="-122"/>
              </a:rPr>
              <a:t>通过构造函数转换为</a:t>
            </a:r>
            <a:r>
              <a:rPr lang="en-US" altLang="zh-CN" sz="1400" dirty="0" smtClean="0">
                <a:ea typeface="宋体" charset="-122"/>
              </a:rPr>
              <a:t>INTEGER</a:t>
            </a:r>
            <a:r>
              <a:rPr lang="zh-CN" altLang="en-US" sz="1400" dirty="0" smtClean="0">
                <a:ea typeface="宋体" charset="-122"/>
              </a:rPr>
              <a:t>类型，再拷贝构造给</a:t>
            </a:r>
            <a:r>
              <a:rPr lang="en-US" altLang="zh-CN" sz="1400" dirty="0" smtClean="0">
                <a:ea typeface="宋体" charset="-122"/>
              </a:rPr>
              <a:t>obj1</a:t>
            </a:r>
            <a:r>
              <a:rPr lang="zh-CN" altLang="en-US" sz="1400" dirty="0" smtClean="0">
                <a:ea typeface="宋体" charset="-122"/>
              </a:rPr>
              <a:t>成功</a:t>
            </a:r>
            <a:endParaRPr lang="en-US" altLang="zh-CN" sz="14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//</a:t>
            </a:r>
            <a:r>
              <a:rPr lang="zh-CN" altLang="en-US" sz="1400" dirty="0" smtClean="0">
                <a:ea typeface="宋体" charset="-122"/>
              </a:rPr>
              <a:t>等价于</a:t>
            </a:r>
            <a:r>
              <a:rPr lang="en-US" altLang="zh-CN" sz="1400" dirty="0" smtClean="0">
                <a:ea typeface="宋体" charset="-122"/>
              </a:rPr>
              <a:t>obj1=(INTEGER(20));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obj2.mem_fun(3</a:t>
            </a:r>
            <a:r>
              <a:rPr lang="en-US" altLang="zh-CN" sz="1400" dirty="0" smtClean="0">
                <a:ea typeface="宋体" charset="-122"/>
              </a:rPr>
              <a:t>);  //</a:t>
            </a:r>
            <a:r>
              <a:rPr lang="zh-CN" altLang="en-US" sz="1400" dirty="0" smtClean="0">
                <a:ea typeface="宋体" charset="-122"/>
              </a:rPr>
              <a:t>函数需要一个</a:t>
            </a:r>
            <a:r>
              <a:rPr lang="en-US" altLang="zh-CN" sz="1400" dirty="0" smtClean="0">
                <a:ea typeface="宋体" charset="-122"/>
              </a:rPr>
              <a:t>INTEGER</a:t>
            </a:r>
            <a:r>
              <a:rPr lang="zh-CN" altLang="en-US" sz="1400" dirty="0" smtClean="0">
                <a:ea typeface="宋体" charset="-122"/>
              </a:rPr>
              <a:t>的对象作为参数，故尝试用构造函数对实参进行转换，转换成功后，进行虚实参数匹配，执行函数调用。</a:t>
            </a:r>
            <a:endParaRPr lang="en-US" altLang="zh-CN" sz="14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//</a:t>
            </a:r>
            <a:r>
              <a:rPr lang="zh-CN" altLang="en-US" sz="1400" dirty="0" smtClean="0">
                <a:ea typeface="宋体" charset="-122"/>
              </a:rPr>
              <a:t>等价于</a:t>
            </a:r>
            <a:r>
              <a:rPr lang="en-US" altLang="zh-CN" sz="1400" dirty="0" smtClean="0">
                <a:ea typeface="宋体" charset="-122"/>
              </a:rPr>
              <a:t>obj2.mem_fun(INTEGER(3));</a:t>
            </a:r>
          </a:p>
        </p:txBody>
      </p:sp>
      <p:sp>
        <p:nvSpPr>
          <p:cNvPr id="7" name="矩形 6"/>
          <p:cNvSpPr/>
          <p:nvPr/>
        </p:nvSpPr>
        <p:spPr>
          <a:xfrm>
            <a:off x="5715008" y="2143116"/>
            <a:ext cx="32147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double a=5.5;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 b =10;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INTEGER obj3=INTEGER(a, b); //error，</a:t>
            </a:r>
            <a:r>
              <a:rPr lang="zh-CN" altLang="en-US" sz="1600" dirty="0" smtClean="0">
                <a:ea typeface="宋体" charset="-122"/>
              </a:rPr>
              <a:t>没有合适的构造函数</a:t>
            </a: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课本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类的构造函数实现转换：标准类型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——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类类型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把浮点数自动转为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类对象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85992"/>
            <a:ext cx="4000528" cy="40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357422" y="5786454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类类型转换为标准类型或其他类类型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dirty="0" smtClean="0"/>
              <a:t>类采用成员函数方式，这里重载运算符</a:t>
            </a:r>
            <a:r>
              <a:rPr lang="zh-CN" altLang="en-US" b="1" dirty="0" smtClean="0">
                <a:solidFill>
                  <a:srgbClr val="FF0000"/>
                </a:solidFill>
              </a:rPr>
              <a:t>是类型名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语法：</a:t>
            </a:r>
            <a:r>
              <a:rPr lang="en-US" altLang="zh-CN" dirty="0" smtClean="0">
                <a:solidFill>
                  <a:srgbClr val="FF0000"/>
                </a:solidFill>
              </a:rPr>
              <a:t> operator </a:t>
            </a:r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dirty="0" smtClean="0"/>
              <a:t>转换运算符无参数，无标识返回类型，实质有返回值</a:t>
            </a:r>
            <a:endParaRPr lang="en-US" altLang="zh-CN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dirty="0" smtClean="0"/>
              <a:t>无参数，类型名实质就是参数类型</a:t>
            </a:r>
            <a:endParaRPr lang="en-US" altLang="zh-CN" dirty="0" smtClean="0"/>
          </a:p>
          <a:p>
            <a:pPr lvl="2">
              <a:lnSpc>
                <a:spcPts val="2880"/>
              </a:lnSpc>
              <a:spcBef>
                <a:spcPts val="0"/>
              </a:spcBef>
            </a:pPr>
            <a:r>
              <a:rPr lang="zh-CN" altLang="en-US" dirty="0" smtClean="0"/>
              <a:t>类型名就是返回值的类型</a:t>
            </a:r>
            <a:endParaRPr lang="en-US" altLang="zh-CN" dirty="0" smtClean="0"/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运算符重载，为运算符定义新的功能，面向对象能够直接进行运算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operator</a:t>
            </a:r>
            <a:r>
              <a:rPr lang="zh-CN" altLang="en-US" sz="1600" dirty="0" smtClean="0"/>
              <a:t>关键字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提高程序的可读性和可理解性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运算符重载有成员函数和友元两种方式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成员函数方式，运算符属于类的一个函数，对象本身参与运算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友元方式，运算符可以直接访问对象的私有数据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成员函数和友元的两种运算符重载方式比较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成员函数，对象本身是左操作数，一元运算无参数，二元运算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有一个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参数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友元方式，操作数与函数形参对应，一元运算有一个参数，二元运算有两个参数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一元运算和二元运算的比较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一元运算，含单个参数或不含参数，一般采用引用返回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二元运算，含两个参数或一个参数，一般采用值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返回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类类型转换为标准类型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double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类的构造函数实际上是把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double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类型转换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中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operator double()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是把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类型转换为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double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注意本题目没有重载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运算符，但仍然实现了对象相加</a:t>
            </a:r>
            <a:endParaRPr lang="en-US" altLang="zh-CN" sz="1600" b="1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3571900" cy="29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786058"/>
            <a:ext cx="5000660" cy="130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286248" y="414956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//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代码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d3=d1+d2,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系统依次执行以下操作：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1)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寻找成员函数的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+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运算符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2)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寻找非成员函数的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+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运算符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3)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由于存在系统内部支持浮点数相加，所以假定执行浮点数相加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）尝试将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RMB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类型的对象转换为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double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类型，转换成功，执行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double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的加法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5)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=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右边是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RMB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类型的对象，因此尝试将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double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类型的结果转换为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RMB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类型的对象，因为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RMB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的构造函数支持这种转换，因此转换成功，得到一个临时对象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6)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使用拷贝构造函数的方法，把临时对象拷贝到</a:t>
            </a:r>
            <a:r>
              <a:rPr lang="en-US" altLang="zh-CN" sz="1400" dirty="0" smtClean="0">
                <a:latin typeface="+mn-ea"/>
                <a:ea typeface="+mn-ea"/>
                <a:cs typeface="Times New Roman" pitchFamily="18" charset="0"/>
              </a:rPr>
              <a:t>d3</a:t>
            </a:r>
            <a:r>
              <a:rPr lang="zh-CN" altLang="en-US" sz="1400" dirty="0" smtClean="0">
                <a:latin typeface="+mn-ea"/>
                <a:ea typeface="+mn-ea"/>
                <a:cs typeface="Times New Roman" pitchFamily="18" charset="0"/>
              </a:rPr>
              <a:t>中</a:t>
            </a:r>
            <a:endParaRPr lang="en-US" altLang="zh-CN" sz="1400" dirty="0" smtClean="0">
              <a:latin typeface="+mn-ea"/>
              <a:ea typeface="+mn-ea"/>
              <a:cs typeface="Times New Roman" pitchFamily="18" charset="0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类类型转换为标准类型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double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类的构造函数实际上是把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double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类型转换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中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operator double()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是把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类型转换为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double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类型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乘法运算实现：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转浮点数、浮点数相乘、浮点数转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RMB、RMB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拷贝构造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86058"/>
            <a:ext cx="35623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571736" y="6000768"/>
            <a:ext cx="250033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00298" y="5715016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整数与日期类型互换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500828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643446"/>
            <a:ext cx="408063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9286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转换运算符和转换构造函数是互逆的，因此要预防同一类类型提供多个转换路径，造成转换二义性，导致编译出错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class A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	A(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B&amp;b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);  //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构造函数，用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类对象构造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类对象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......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class B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	operator A(); //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转换运算，将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类对象转换为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类对象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......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void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	B 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sb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	A 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sa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 = A(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sb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);  //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是调用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的构造函数，还是调用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的转换运算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//A(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sb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，可以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理解为显式类型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转换，调用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的转换运算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//A(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sb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，可以理解为创建一个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类的临时对象，并且用对象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去做初始化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+mn-ea"/>
                <a:cs typeface="Times New Roman" pitchFamily="18" charset="0"/>
              </a:rPr>
              <a:t>}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20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赋值运算符“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=”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</a:t>
            </a:r>
          </a:p>
          <a:p>
            <a:pPr lvl="1" eaLnBrk="1" hangingPunct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对类对象重载赋值运算，若对象内部数据不包括指针，则可采用浅复制方式，直接修改当前对象并把当前对象作为返回值</a:t>
            </a: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COMPLEX &amp; COMPLEX::operator =(COMPLEX other) </a:t>
            </a:r>
          </a:p>
          <a:p>
            <a:pPr lvl="1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{	real=</a:t>
            </a:r>
            <a:r>
              <a:rPr lang="en-US" altLang="zh-CN" sz="1800" dirty="0" err="1" smtClean="0">
                <a:solidFill>
                  <a:srgbClr val="000000"/>
                </a:solidFill>
                <a:latin typeface="+mn-ea"/>
              </a:rPr>
              <a:t>other.real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lvl="1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	image=</a:t>
            </a:r>
            <a:r>
              <a:rPr lang="en-US" altLang="zh-CN" sz="1800" dirty="0" err="1" smtClean="0">
                <a:solidFill>
                  <a:srgbClr val="000000"/>
                </a:solidFill>
                <a:latin typeface="+mn-ea"/>
              </a:rPr>
              <a:t>other.image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lvl="1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	return *this;	</a:t>
            </a:r>
          </a:p>
          <a:p>
            <a:pPr lvl="1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+mn-ea"/>
              </a:rPr>
              <a:t>} </a:t>
            </a: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”重载示例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class COMPLEX{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	double real; //</a:t>
            </a:r>
            <a:r>
              <a:rPr lang="zh-CN" altLang="en-US" sz="1600" dirty="0" smtClean="0">
                <a:latin typeface="+mn-ea"/>
                <a:cs typeface="Courier New" pitchFamily="49" charset="0"/>
              </a:rPr>
              <a:t>默认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private</a:t>
            </a:r>
            <a:r>
              <a:rPr lang="zh-CN" altLang="en-US" sz="1600" dirty="0" smtClean="0">
                <a:latin typeface="+mn-ea"/>
                <a:cs typeface="Courier New" pitchFamily="49" charset="0"/>
              </a:rPr>
              <a:t>数据成员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dirty="0" smtClean="0">
                <a:latin typeface="+mn-ea"/>
                <a:cs typeface="Courier New" pitchFamily="49" charset="0"/>
              </a:rPr>
              <a:t>	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double image;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public: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	COMPLEX() { } //</a:t>
            </a:r>
            <a:r>
              <a:rPr lang="zh-CN" altLang="en-US" sz="1600" dirty="0" smtClean="0">
                <a:latin typeface="+mn-ea"/>
                <a:cs typeface="Courier New" pitchFamily="49" charset="0"/>
              </a:rPr>
              <a:t>无参构造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dirty="0" smtClean="0">
                <a:latin typeface="+mn-ea"/>
                <a:cs typeface="Courier New" pitchFamily="49" charset="0"/>
              </a:rPr>
              <a:t>	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COMPLEX(double 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tr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, double 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ti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dirty="0" smtClean="0">
                <a:latin typeface="+mn-ea"/>
                <a:cs typeface="Courier New" pitchFamily="49" charset="0"/>
              </a:rPr>
              <a:t>	 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{ real=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tr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; image=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ti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;}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	COMPLEX &amp; operator=(COMPLEX);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	void 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disp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()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    { 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cout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&lt;&lt;real&lt;&lt;"+“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		&lt;&lt;image&lt;&lt;"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"&lt;&lt;</a:t>
            </a:r>
            <a:r>
              <a:rPr lang="en-US" altLang="zh-CN" sz="1600" dirty="0" err="1" smtClean="0">
                <a:latin typeface="+mn-ea"/>
                <a:cs typeface="Courier New" pitchFamily="49" charset="0"/>
              </a:rPr>
              <a:t>endl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; 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>
                <a:latin typeface="+mn-ea"/>
                <a:cs typeface="Courier New" pitchFamily="49" charset="0"/>
              </a:rPr>
              <a:t>};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6248" y="25003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COMPLEX &amp; COMPLEX::operator =(COMPLEX other) 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{	real=</a:t>
            </a:r>
            <a:r>
              <a:rPr lang="en-US" altLang="zh-CN" sz="1600" dirty="0" err="1" smtClean="0">
                <a:latin typeface="+mn-ea"/>
                <a:ea typeface="+mn-ea"/>
              </a:rPr>
              <a:t>other.real</a:t>
            </a:r>
            <a:r>
              <a:rPr lang="en-US" altLang="zh-CN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	image=</a:t>
            </a:r>
            <a:r>
              <a:rPr lang="en-US" altLang="zh-CN" sz="1600" dirty="0" err="1" smtClean="0">
                <a:latin typeface="+mn-ea"/>
                <a:ea typeface="+mn-ea"/>
              </a:rPr>
              <a:t>other.image</a:t>
            </a:r>
            <a:r>
              <a:rPr lang="en-US" altLang="zh-CN" sz="1600" dirty="0" smtClean="0">
                <a:latin typeface="+mn-ea"/>
                <a:ea typeface="+mn-ea"/>
              </a:rPr>
              <a:t>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	return *this;	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} </a:t>
            </a:r>
          </a:p>
          <a:p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void main()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    COMPLEX c1(5.5, 6.6), c2;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    c2=c1;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    c2.disp();</a:t>
            </a:r>
          </a:p>
          <a:p>
            <a:r>
              <a:rPr lang="en-US" altLang="zh-CN" sz="16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4357718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上述程序去掉对“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”的重载代码，仍然是可以发挥作用的。因为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C++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默认已经实现了“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”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的重载，采用浅复制完成数据复制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若对象数据成员包含指针，就必须考虑重载赋值运算。</a:t>
            </a:r>
          </a:p>
          <a:p>
            <a:pPr eaLnBrk="1" hangingPunct="1"/>
            <a:endParaRPr lang="zh-CN" altLang="en-US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注意：声明一个对象作初始化采用运算符“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=”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，但此时采用的是拷贝构造函数而不是调用重载赋值运算符。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	</a:t>
            </a:r>
            <a:r>
              <a:rPr lang="en-US" altLang="zh-CN" sz="1600" dirty="0" smtClean="0">
                <a:latin typeface="+mn-ea"/>
              </a:rPr>
              <a:t>COMPLEX c1(5.5, 6.6);</a:t>
            </a: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   COMPLEX c2=c1; //</a:t>
            </a:r>
            <a:r>
              <a:rPr lang="zh-CN" altLang="en-US" sz="1600" dirty="0" smtClean="0">
                <a:latin typeface="+mn-ea"/>
              </a:rPr>
              <a:t>调用拷贝构造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	//</a:t>
            </a:r>
            <a:r>
              <a:rPr lang="zh-CN" altLang="en-US" sz="1600" dirty="0" smtClean="0">
                <a:latin typeface="+mn-ea"/>
              </a:rPr>
              <a:t>不调用</a:t>
            </a:r>
            <a:r>
              <a:rPr lang="en-US" altLang="zh-CN" sz="1600" dirty="0" smtClean="0">
                <a:latin typeface="+mn-ea"/>
              </a:rPr>
              <a:t>=</a:t>
            </a:r>
            <a:r>
              <a:rPr lang="zh-CN" altLang="en-US" sz="1600" dirty="0" smtClean="0">
                <a:latin typeface="+mn-ea"/>
              </a:rPr>
              <a:t>重载</a:t>
            </a:r>
            <a:endParaRPr lang="en-US" altLang="zh-CN" sz="1600" dirty="0" smtClean="0">
              <a:latin typeface="+mn-ea"/>
            </a:endParaRPr>
          </a:p>
          <a:p>
            <a:pPr eaLnBrk="1" hangingPunct="1">
              <a:buNone/>
            </a:pP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endParaRPr lang="zh-CN" altLang="en-US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214422"/>
            <a:ext cx="418030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”重载在指针动态分配空间的情况下的应用，避免浅拷贝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12626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7"/>
            <a:ext cx="2857488" cy="228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5" y="2928934"/>
            <a:ext cx="277977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786446" y="5072074"/>
            <a:ext cx="2214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temporary</a:t>
            </a:r>
          </a:p>
          <a:p>
            <a:r>
              <a:rPr lang="en-US" altLang="zh-CN" dirty="0" err="1" smtClean="0"/>
              <a:t>claudette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“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”重载在数组复制的应用，代码更加简洁，易读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428868"/>
            <a:ext cx="2286016" cy="24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4572032" cy="413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786454"/>
            <a:ext cx="564062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下标运算符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[]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>
                <a:latin typeface="+mn-ea"/>
              </a:rPr>
              <a:t>下标运算符“</a:t>
            </a:r>
            <a:r>
              <a:rPr lang="en-US" altLang="zh-CN" sz="1800" dirty="0" smtClean="0">
                <a:latin typeface="+mn-ea"/>
              </a:rPr>
              <a:t>[ ]”</a:t>
            </a:r>
            <a:r>
              <a:rPr lang="zh-CN" altLang="en-US" sz="1800" dirty="0" smtClean="0">
                <a:latin typeface="+mn-ea"/>
              </a:rPr>
              <a:t>用来取某个向量的某个元素，或直接对向量中某个元素赋值，它被视为一个二元运算符，包含对象名和下标位置两个参数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>
                <a:latin typeface="+mn-ea"/>
              </a:rPr>
              <a:t>下标运算符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只能作类成员运算符</a:t>
            </a:r>
            <a:r>
              <a:rPr lang="zh-CN" altLang="en-US" sz="1800" dirty="0" smtClean="0">
                <a:latin typeface="+mn-ea"/>
              </a:rPr>
              <a:t>进行重载，不可作为友元运算符。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>
                <a:latin typeface="+mn-ea"/>
              </a:rPr>
              <a:t>重载下标运算符的最大好处是提供一种向量访问的安全方法。 </a:t>
            </a: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用类成员函数方式实现运算符重载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用友元方式实现运算符重载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编程知识点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下标运算符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[]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重载示例</a:t>
            </a: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1714488"/>
            <a:ext cx="75009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class Demo   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Vector[5]; //</a:t>
            </a:r>
            <a:r>
              <a:rPr lang="zh-CN" altLang="en-US" sz="1600" dirty="0" smtClean="0"/>
              <a:t>私有数据成员</a:t>
            </a:r>
            <a:endParaRPr lang="en-US" altLang="zh-CN" sz="1600" dirty="0" smtClean="0"/>
          </a:p>
          <a:p>
            <a:r>
              <a:rPr lang="en-US" altLang="zh-CN" sz="1600" dirty="0" smtClean="0"/>
              <a:t>public:</a:t>
            </a:r>
          </a:p>
          <a:p>
            <a:r>
              <a:rPr lang="en-US" altLang="zh-CN" sz="1600" dirty="0" smtClean="0"/>
              <a:t>    Demo() {};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&amp;operator[ ](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  </a:t>
            </a:r>
          </a:p>
          <a:p>
            <a:r>
              <a:rPr lang="en-US" altLang="zh-CN" sz="1600" dirty="0" smtClean="0"/>
              <a:t>      { return Vector[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 }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Len() </a:t>
            </a:r>
          </a:p>
          <a:p>
            <a:r>
              <a:rPr lang="en-US" altLang="zh-CN" sz="1600" dirty="0" smtClean="0"/>
              <a:t>      { return 5; }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getTail</a:t>
            </a:r>
            <a:r>
              <a:rPr lang="en-US" altLang="zh-CN" sz="1600" dirty="0" smtClean="0"/>
              <a:t>()</a:t>
            </a:r>
          </a:p>
          <a:p>
            <a:r>
              <a:rPr lang="en-US" altLang="zh-CN" sz="1600" dirty="0" smtClean="0"/>
              <a:t>    { return Vector[4]; }</a:t>
            </a:r>
          </a:p>
          <a:p>
            <a:r>
              <a:rPr lang="en-US" altLang="zh-CN" sz="1600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571572" y="4357694"/>
            <a:ext cx="7572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 	Demo v;</a:t>
            </a:r>
          </a:p>
          <a:p>
            <a:r>
              <a:rPr lang="en-US" altLang="zh-CN" sz="1600" dirty="0" smtClean="0"/>
              <a:t>  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v.Len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r>
              <a:rPr lang="en-US" altLang="zh-CN" sz="1600" dirty="0" smtClean="0"/>
              <a:t>	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v[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</a:rPr>
              <a:t>]=i+1;  //v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是一个对象，通过下标运算符直接访问它的数据成员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v.Len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&lt;&lt;v[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]&lt;&lt;" ";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715404" cy="857256"/>
          </a:xfrm>
        </p:spPr>
        <p:txBody>
          <a:bodyPr/>
          <a:lstStyle/>
          <a:p>
            <a:r>
              <a:rPr lang="zh-CN" altLang="en-US" sz="1800" dirty="0" smtClean="0"/>
              <a:t>定义分数类含分子</a:t>
            </a:r>
            <a:r>
              <a:rPr lang="zh-CN" altLang="en-US" sz="1800" dirty="0" smtClean="0"/>
              <a:t>、分母，用运算符重载实现分数的</a:t>
            </a:r>
            <a:r>
              <a:rPr lang="zh-CN" altLang="en-US" sz="1800" dirty="0" smtClean="0"/>
              <a:t>加减乘除，不需要约减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程序难点：类成员函数实现运算符重载，注意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构造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函数写法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endParaRPr lang="en-US" altLang="zh-CN" sz="1800" dirty="0" smtClean="0"/>
          </a:p>
          <a:p>
            <a:endParaRPr lang="zh-CN" altLang="en-US" sz="1800" dirty="0" smtClean="0"/>
          </a:p>
          <a:p>
            <a:pPr>
              <a:spcBef>
                <a:spcPts val="0"/>
              </a:spcBef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3857620" cy="302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29198"/>
            <a:ext cx="56265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3" y="1357298"/>
            <a:ext cx="369034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6000760" y="5072074"/>
            <a:ext cx="26661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采用成员函数方式重载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二元运算采用值返回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创建临时对象作为返回结果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158" y="5143512"/>
            <a:ext cx="5214974" cy="928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57158" y="2752720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29336" y="3243261"/>
            <a:ext cx="150019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500066"/>
          </a:xfrm>
        </p:spPr>
        <p:txBody>
          <a:bodyPr/>
          <a:lstStyle/>
          <a:p>
            <a:r>
              <a:rPr lang="zh-CN" altLang="en-US" sz="1800" dirty="0" smtClean="0"/>
              <a:t>定义一个复数类，属性包含实部和虚部，通过运算符重载实现加、减、</a:t>
            </a:r>
            <a:r>
              <a:rPr lang="zh-CN" altLang="en-US" sz="1800" dirty="0" smtClean="0"/>
              <a:t>乘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程序难点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：友元实现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运算符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重载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dirty="0" smtClean="0"/>
          </a:p>
          <a:p>
            <a:endParaRPr lang="zh-CN" altLang="en-US" sz="2000" dirty="0" smtClean="0"/>
          </a:p>
          <a:p>
            <a:pPr>
              <a:spcBef>
                <a:spcPts val="0"/>
              </a:spcBef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57884" y="4500570"/>
            <a:ext cx="287290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采用友元方式重载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注意友元方式需要提前声明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二元运算采用值返回</a:t>
            </a: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如果创建临时对象是无参的，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构造函数参数要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带默认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注意两种临时对象用法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828167" cy="337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7" y="1857364"/>
            <a:ext cx="33586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94322"/>
            <a:ext cx="4286247" cy="236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357158" y="3000372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4348" y="5805504"/>
            <a:ext cx="4071966" cy="714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定义矩阵</a:t>
            </a:r>
            <a:r>
              <a:rPr lang="zh-CN" altLang="en-US" sz="1800" dirty="0" smtClean="0"/>
              <a:t>类</a:t>
            </a:r>
            <a:r>
              <a:rPr lang="zh-CN" altLang="en-US" sz="1800" dirty="0" smtClean="0"/>
              <a:t>，用</a:t>
            </a:r>
            <a:r>
              <a:rPr lang="zh-CN" altLang="en-US" sz="1800" dirty="0" smtClean="0"/>
              <a:t>运算符重载实现矩阵</a:t>
            </a:r>
            <a:r>
              <a:rPr lang="zh-CN" altLang="en-US" sz="1800" dirty="0" smtClean="0"/>
              <a:t>相加</a:t>
            </a:r>
            <a:endParaRPr lang="en-US" altLang="zh-CN" sz="1800" dirty="0" smtClean="0"/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程序难点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：二维数组的运算符重载，可以用类成员函数方式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+*this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返回</a:t>
            </a:r>
            <a:endParaRPr lang="zh-CN" altLang="en-US" sz="1400" dirty="0" smtClean="0"/>
          </a:p>
          <a:p>
            <a:endParaRPr lang="en-US" altLang="zh-CN" sz="1800" dirty="0" smtClean="0"/>
          </a:p>
          <a:p>
            <a:endParaRPr lang="zh-CN" altLang="en-US" sz="1800" dirty="0" smtClean="0"/>
          </a:p>
          <a:p>
            <a:pPr>
              <a:spcBef>
                <a:spcPts val="0"/>
              </a:spcBef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57818" y="4572008"/>
            <a:ext cx="26661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二维数组的创建和输入数据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采用成员函数方式重载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二元运算采用值返回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采用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*this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作为返回结果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3929058" cy="55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643049"/>
            <a:ext cx="2857520" cy="28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357158" y="4071942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8596" y="4929198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43570" y="3600451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314825"/>
            <a:ext cx="25146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14356"/>
            <a:ext cx="8286808" cy="857256"/>
          </a:xfrm>
        </p:spPr>
        <p:txBody>
          <a:bodyPr/>
          <a:lstStyle/>
          <a:p>
            <a:r>
              <a:rPr lang="zh-CN" altLang="en-US" sz="2000" dirty="0" smtClean="0"/>
              <a:t>用</a:t>
            </a:r>
            <a:r>
              <a:rPr lang="zh-CN" altLang="en-US" sz="2000" dirty="0" smtClean="0"/>
              <a:t>运算符重载</a:t>
            </a:r>
            <a:r>
              <a:rPr lang="zh-CN" altLang="en-US" sz="2000" dirty="0" smtClean="0"/>
              <a:t>实现</a:t>
            </a:r>
            <a:r>
              <a:rPr lang="zh-CN" altLang="en-US" sz="2000" dirty="0" smtClean="0"/>
              <a:t>两</a:t>
            </a:r>
            <a:r>
              <a:rPr lang="zh-CN" altLang="en-US" sz="2000" dirty="0" smtClean="0"/>
              <a:t>个四进制数相加</a:t>
            </a:r>
            <a:endParaRPr lang="en-US" altLang="zh-CN" sz="20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程序难点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：进制转换</a:t>
            </a:r>
            <a:endParaRPr lang="en-US" altLang="zh-CN" dirty="0" smtClean="0"/>
          </a:p>
          <a:p>
            <a:endParaRPr lang="zh-CN" altLang="en-US" sz="1800" dirty="0" smtClean="0"/>
          </a:p>
          <a:p>
            <a:pPr>
              <a:spcBef>
                <a:spcPts val="0"/>
              </a:spcBef>
              <a:buNone/>
            </a:pP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6145" y="5500702"/>
            <a:ext cx="31678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可以先把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进制转换成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进制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执行计算的结果再转换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zh-CN" altLang="en-US" b="1" dirty="0" smtClean="0">
                <a:solidFill>
                  <a:srgbClr val="FF0000"/>
                </a:solidFill>
              </a:rPr>
              <a:t>进制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因为只有一个数据成员，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重载代替</a:t>
            </a:r>
            <a:r>
              <a:rPr lang="en-US" altLang="zh-CN" b="1" dirty="0" smtClean="0">
                <a:solidFill>
                  <a:srgbClr val="FF0000"/>
                </a:solidFill>
              </a:rPr>
              <a:t>get</a:t>
            </a: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42852"/>
            <a:ext cx="3295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85926"/>
            <a:ext cx="2828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86250"/>
            <a:ext cx="27813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38700" y="1500174"/>
            <a:ext cx="43053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连接符 17"/>
          <p:cNvCxnSpPr/>
          <p:nvPr/>
        </p:nvCxnSpPr>
        <p:spPr>
          <a:xfrm>
            <a:off x="5072066" y="2786058"/>
            <a:ext cx="314327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成员函数方式和友元方式的比较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一元运算符一般用成员函数方式，例如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++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是一元运算符，改变对象自身数值，可以是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引用返回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，可以是空返回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二元运算符一般用友元函数方式，例如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是二元运算符，两者相加结果存入第三者，用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值返回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，在主函数用新对象接回（引发拷贝构造）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由于类对象是参与运算的，当用成员函数方式实现运算符重载，左边操作数必定是重载类的对象。因此当左边操作数不是重载类的对象类型时，要用友元方式实现运算符重载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一些双目运算符不能重载为类的友元函数：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=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()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[]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友元方式的运算符重载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一元运算符的运算往往有两种方式，例如“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++”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或“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--”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运算符有前缀和后缀两种使用形式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使用前缀运算的语法格式如下：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&lt;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函数类型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&gt; operator ++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（）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; //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前缀运算，又称为前增量，无参数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++&lt;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对象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&gt;;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//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使用方式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使用后缀运算符的语法格式如下：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&lt;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函数类型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&gt; operator ++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int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;//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后缀运算，又称为后增量，单参数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对象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&gt;++;  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//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使用方式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前增量和后增量的区别：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使用前增量时，对象进行增量修改，并返回该对象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使用后增量时，将原对象拷贝到临时对象中，原对象进行增量修改，并返回临时对象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  <a:cs typeface="Times New Roman" pitchFamily="18" charset="0"/>
              </a:rPr>
              <a:t>注意：后增量的参数</a:t>
            </a:r>
            <a:r>
              <a:rPr lang="en-US" altLang="zh-CN" sz="2000" dirty="0" err="1" smtClean="0">
                <a:latin typeface="+mn-ea"/>
                <a:cs typeface="Times New Roman" pitchFamily="18" charset="0"/>
              </a:rPr>
              <a:t>int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是没用的，只是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+mn-ea"/>
                <a:cs typeface="Times New Roman" pitchFamily="18" charset="0"/>
              </a:rPr>
              <a:t>++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为了区别前增量和后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增量</a:t>
            </a:r>
            <a:endParaRPr lang="zh-CN" altLang="en-US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  <a:cs typeface="Times New Roman" pitchFamily="18" charset="0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增量运算符重载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5725</TotalTime>
  <Words>1815</Words>
  <Application>Microsoft Office PowerPoint</Application>
  <PresentationFormat>全屏显示(4:3)</PresentationFormat>
  <Paragraphs>337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聚合</vt:lpstr>
      <vt:lpstr>面向对象程序设计</vt:lpstr>
      <vt:lpstr>上节复习</vt:lpstr>
      <vt:lpstr>编程知识点</vt:lpstr>
      <vt:lpstr>程序讲解</vt:lpstr>
      <vt:lpstr>程序讲解</vt:lpstr>
      <vt:lpstr>程序讲解</vt:lpstr>
      <vt:lpstr>程序讲解</vt:lpstr>
      <vt:lpstr>3.友元方式的运算符重载</vt:lpstr>
      <vt:lpstr>4.增量运算符重载</vt:lpstr>
      <vt:lpstr>4.增量运算符重载</vt:lpstr>
      <vt:lpstr>4.增量运算符重载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5.类型转换</vt:lpstr>
      <vt:lpstr>6.其他运算符重载</vt:lpstr>
      <vt:lpstr>6.其他运算符重载</vt:lpstr>
      <vt:lpstr>6.其他运算符重载</vt:lpstr>
      <vt:lpstr>6.其他运算符重载</vt:lpstr>
      <vt:lpstr>6.其他运算符重载</vt:lpstr>
      <vt:lpstr>6.其他运算符重载</vt:lpstr>
      <vt:lpstr>6.其他运算符重载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szubj</cp:lastModifiedBy>
  <cp:revision>783</cp:revision>
  <dcterms:created xsi:type="dcterms:W3CDTF">2015-01-19T08:02:15Z</dcterms:created>
  <dcterms:modified xsi:type="dcterms:W3CDTF">2018-05-29T13:29:21Z</dcterms:modified>
</cp:coreProperties>
</file>