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9"/>
  </p:notesMasterIdLst>
  <p:handoutMasterIdLst>
    <p:handoutMasterId r:id="rId30"/>
  </p:handoutMasterIdLst>
  <p:sldIdLst>
    <p:sldId id="917" r:id="rId2"/>
    <p:sldId id="1005" r:id="rId3"/>
    <p:sldId id="991" r:id="rId4"/>
    <p:sldId id="1013" r:id="rId5"/>
    <p:sldId id="1014" r:id="rId6"/>
    <p:sldId id="1015" r:id="rId7"/>
    <p:sldId id="972" r:id="rId8"/>
    <p:sldId id="973" r:id="rId9"/>
    <p:sldId id="974" r:id="rId10"/>
    <p:sldId id="975" r:id="rId11"/>
    <p:sldId id="978" r:id="rId12"/>
    <p:sldId id="979" r:id="rId13"/>
    <p:sldId id="980" r:id="rId14"/>
    <p:sldId id="981" r:id="rId15"/>
    <p:sldId id="982" r:id="rId16"/>
    <p:sldId id="983" r:id="rId17"/>
    <p:sldId id="984" r:id="rId18"/>
    <p:sldId id="985" r:id="rId19"/>
    <p:sldId id="986" r:id="rId20"/>
    <p:sldId id="987" r:id="rId21"/>
    <p:sldId id="988" r:id="rId22"/>
    <p:sldId id="989" r:id="rId23"/>
    <p:sldId id="990" r:id="rId24"/>
    <p:sldId id="1006" r:id="rId25"/>
    <p:sldId id="1010" r:id="rId26"/>
    <p:sldId id="1011" r:id="rId27"/>
    <p:sldId id="1012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71" autoAdjust="0"/>
    <p:restoredTop sz="93302" autoAdjust="0"/>
  </p:normalViewPr>
  <p:slideViewPr>
    <p:cSldViewPr>
      <p:cViewPr>
        <p:scale>
          <a:sx n="80" d="100"/>
          <a:sy n="80" d="100"/>
        </p:scale>
        <p:origin x="-1541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40B6B-78AE-4017-B7E7-CC67B38BADD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9072E-8C30-4346-B477-D812B115D3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CF08B-64EE-48BE-B0BA-D219D27F4B30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EB867-7509-4723-9538-9D475DF7F6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802FB08-2637-4CF6-AD74-C07441CFA7C0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70B242F-C22E-4D80-AB00-A977E93DF3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28E2B-3710-4EF4-AD09-B19F395B998A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3D130-6308-4B60-BBB9-EB1083D292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81D58-4F79-4953-AF5F-6691901059F3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1D1BB-5AC8-407A-8769-279EE34412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4A2116-F5B9-497E-AA07-F410CB2728DA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225276-B3E6-49CC-9263-AF43A9AFE5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12770D-696A-473C-B529-8B5F2D8ED26E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590A9B-DCE3-4E93-AD74-84DA078ACD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312E4B-101C-47E1-95B7-7C58E32A2F05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6A20B3-D9A0-41F8-8A02-F68E9C58F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8D4554-7E5F-4CEB-94C4-2EFB8084A2FF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CC6EFD-604C-4D56-8EB0-1A6F2A97AA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ECCC1-36BB-44E1-9AD8-06E049E4C9DB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6996D-3AFF-4A3A-B8D2-6E8C3CF496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91B5A6-B3C5-473D-9B4E-D2B5064AD3D0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89CD4B-988C-4FC3-8655-DF6A3C7668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55E8970-D81A-4845-B363-F1F3C3089575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BF92EA9-3D29-43C7-A249-8CB1893758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28596" y="1214422"/>
            <a:ext cx="82296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81E30BA-3C34-4183-A909-4D733F30C1A1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6A43F19-69B5-4382-A06C-E34D724156A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55" r:id="rId2"/>
    <p:sldLayoutId id="2147483960" r:id="rId3"/>
    <p:sldLayoutId id="2147483961" r:id="rId4"/>
    <p:sldLayoutId id="2147483962" r:id="rId5"/>
    <p:sldLayoutId id="2147483963" r:id="rId6"/>
    <p:sldLayoutId id="2147483956" r:id="rId7"/>
    <p:sldLayoutId id="2147483964" r:id="rId8"/>
    <p:sldLayoutId id="2147483965" r:id="rId9"/>
    <p:sldLayoutId id="2147483957" r:id="rId10"/>
    <p:sldLayoutId id="214748395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182976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面向对象程序设计</a:t>
            </a:r>
            <a:endParaRPr lang="zh-CN" altLang="en-US" dirty="0"/>
          </a:p>
        </p:txBody>
      </p:sp>
      <p:sp>
        <p:nvSpPr>
          <p:cNvPr id="9219" name="副标题 2"/>
          <p:cNvSpPr>
            <a:spLocks noGrp="1"/>
          </p:cNvSpPr>
          <p:nvPr>
            <p:ph type="subTitle" idx="1"/>
          </p:nvPr>
        </p:nvSpPr>
        <p:spPr>
          <a:xfrm>
            <a:off x="714348" y="3143248"/>
            <a:ext cx="7772400" cy="1200150"/>
          </a:xfrm>
        </p:spPr>
        <p:txBody>
          <a:bodyPr/>
          <a:lstStyle/>
          <a:p>
            <a:pPr marR="0" algn="ctr"/>
            <a:r>
              <a:rPr lang="zh-CN" altLang="en-US" sz="3200" b="1" dirty="0" smtClean="0">
                <a:solidFill>
                  <a:srgbClr val="FF0000"/>
                </a:solidFill>
              </a:rPr>
              <a:t>第十八章 运算符重载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214974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比较运算符</a:t>
            </a:r>
            <a:r>
              <a:rPr lang="en-US" altLang="zh-CN" sz="2000" dirty="0" smtClean="0">
                <a:solidFill>
                  <a:srgbClr val="000000"/>
                </a:solidFill>
                <a:latin typeface="隶书" pitchFamily="49" charset="-122"/>
              </a:rPr>
              <a:t>&gt;</a:t>
            </a:r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的重载示例</a:t>
            </a:r>
            <a:endParaRPr lang="en-US" altLang="zh-CN" sz="20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eaLnBrk="1" hangingPunct="1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class Line{</a:t>
            </a:r>
          </a:p>
          <a:p>
            <a:pPr eaLnBrk="1" hangingPunct="1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 length;</a:t>
            </a:r>
          </a:p>
          <a:p>
            <a:pPr eaLnBrk="1" hangingPunct="1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public:</a:t>
            </a:r>
          </a:p>
          <a:p>
            <a:pPr eaLnBrk="1" hangingPunct="1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	Line(</a:t>
            </a:r>
            <a:r>
              <a:rPr lang="en-US" altLang="zh-CN" sz="1600" dirty="0" err="1" smtClean="0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 t)</a:t>
            </a:r>
          </a:p>
          <a:p>
            <a:pPr eaLnBrk="1" hangingPunct="1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	{ length=t; }</a:t>
            </a:r>
          </a:p>
          <a:p>
            <a:pPr eaLnBrk="1" hangingPunct="1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+mn-ea"/>
              </a:rPr>
              <a:t>bool</a:t>
            </a: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 operator &gt; (Line other)</a:t>
            </a:r>
          </a:p>
          <a:p>
            <a:pPr eaLnBrk="1" hangingPunct="1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	{ if (length &gt; </a:t>
            </a:r>
            <a:r>
              <a:rPr lang="en-US" altLang="zh-CN" sz="1600" dirty="0" err="1" smtClean="0">
                <a:solidFill>
                  <a:srgbClr val="000000"/>
                </a:solidFill>
                <a:latin typeface="+mn-ea"/>
              </a:rPr>
              <a:t>other.length</a:t>
            </a: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eaLnBrk="1" hangingPunct="1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		return true;</a:t>
            </a:r>
          </a:p>
          <a:p>
            <a:pPr eaLnBrk="1" hangingPunct="1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	  else</a:t>
            </a:r>
          </a:p>
          <a:p>
            <a:pPr eaLnBrk="1" hangingPunct="1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		return false;</a:t>
            </a:r>
          </a:p>
          <a:p>
            <a:pPr eaLnBrk="1" hangingPunct="1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	}</a:t>
            </a:r>
          </a:p>
          <a:p>
            <a:pPr eaLnBrk="1" hangingPunct="1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	Line operator + (Line other)</a:t>
            </a:r>
          </a:p>
          <a:p>
            <a:pPr eaLnBrk="1" hangingPunct="1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	{	</a:t>
            </a:r>
            <a:r>
              <a:rPr lang="en-US" altLang="zh-CN" sz="1600" dirty="0" err="1" smtClean="0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latin typeface="+mn-ea"/>
              </a:rPr>
              <a:t>tlen</a:t>
            </a: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;</a:t>
            </a:r>
          </a:p>
          <a:p>
            <a:pPr eaLnBrk="1" hangingPunct="1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		</a:t>
            </a:r>
            <a:r>
              <a:rPr lang="en-US" altLang="zh-CN" sz="1600" dirty="0" err="1" smtClean="0">
                <a:solidFill>
                  <a:srgbClr val="000000"/>
                </a:solidFill>
                <a:latin typeface="+mn-ea"/>
              </a:rPr>
              <a:t>tlen</a:t>
            </a: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 = length + </a:t>
            </a:r>
            <a:r>
              <a:rPr lang="en-US" altLang="zh-CN" sz="1600" dirty="0" err="1" smtClean="0">
                <a:solidFill>
                  <a:srgbClr val="000000"/>
                </a:solidFill>
                <a:latin typeface="+mn-ea"/>
              </a:rPr>
              <a:t>other.length</a:t>
            </a: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;</a:t>
            </a:r>
          </a:p>
          <a:p>
            <a:pPr eaLnBrk="1" hangingPunct="1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		Line temp(</a:t>
            </a:r>
            <a:r>
              <a:rPr lang="en-US" altLang="zh-CN" sz="1600" dirty="0" err="1" smtClean="0">
                <a:solidFill>
                  <a:srgbClr val="000000"/>
                </a:solidFill>
                <a:latin typeface="+mn-ea"/>
              </a:rPr>
              <a:t>tlen</a:t>
            </a: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);</a:t>
            </a:r>
          </a:p>
          <a:p>
            <a:pPr eaLnBrk="1" hangingPunct="1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		return temp;</a:t>
            </a:r>
          </a:p>
          <a:p>
            <a:pPr eaLnBrk="1" hangingPunct="1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	}</a:t>
            </a:r>
          </a:p>
          <a:p>
            <a:pPr eaLnBrk="1" hangingPunct="1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};</a:t>
            </a:r>
            <a:endParaRPr lang="zh-CN" altLang="en-US" sz="1600" dirty="0" smtClean="0"/>
          </a:p>
          <a:p>
            <a:pPr lvl="1" eaLnBrk="1" hangingPunct="1">
              <a:buNone/>
            </a:pPr>
            <a:endParaRPr lang="zh-CN" altLang="en-US" sz="1800" dirty="0" smtClean="0">
              <a:solidFill>
                <a:srgbClr val="000000"/>
              </a:solidFill>
              <a:latin typeface="+mn-ea"/>
            </a:endParaRPr>
          </a:p>
          <a:p>
            <a:pPr lvl="1" eaLnBrk="1" hangingPunct="1">
              <a:buNone/>
            </a:pPr>
            <a:endParaRPr lang="en-US" altLang="zh-CN" sz="1800" dirty="0" smtClean="0">
              <a:solidFill>
                <a:srgbClr val="000000"/>
              </a:solidFill>
              <a:latin typeface="+mn-ea"/>
            </a:endParaRPr>
          </a:p>
          <a:p>
            <a:pPr lvl="1" eaLnBrk="1" hangingPunct="1"/>
            <a:endParaRPr lang="zh-CN" altLang="en-US" sz="1800" dirty="0" smtClean="0">
              <a:solidFill>
                <a:srgbClr val="000000"/>
              </a:solidFill>
              <a:latin typeface="隶书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6.</a:t>
            </a:r>
            <a:r>
              <a:rPr lang="zh-CN" altLang="en-US" sz="3600" dirty="0" smtClean="0"/>
              <a:t>其他运算符重载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00496" y="2071678"/>
            <a:ext cx="49292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 smtClean="0">
                <a:latin typeface="+mn-ea"/>
                <a:ea typeface="+mn-ea"/>
              </a:rPr>
              <a:t>void main()</a:t>
            </a:r>
          </a:p>
          <a:p>
            <a:pPr algn="just">
              <a:buFont typeface="Wingdings" pitchFamily="2" charset="2"/>
              <a:buNone/>
            </a:pPr>
            <a:r>
              <a:rPr lang="fr-FR" altLang="zh-CN" dirty="0" smtClean="0">
                <a:latin typeface="+mn-ea"/>
                <a:ea typeface="+mn-ea"/>
              </a:rPr>
              <a:t>{  </a:t>
            </a:r>
          </a:p>
          <a:p>
            <a:pPr algn="just">
              <a:buFont typeface="Wingdings" pitchFamily="2" charset="2"/>
              <a:buNone/>
            </a:pPr>
            <a:r>
              <a:rPr lang="fr-FR" altLang="zh-CN" dirty="0" smtClean="0">
                <a:latin typeface="+mn-ea"/>
                <a:ea typeface="+mn-ea"/>
                <a:cs typeface="Courier New" pitchFamily="49" charset="0"/>
              </a:rPr>
              <a:t>   </a:t>
            </a:r>
            <a:r>
              <a:rPr lang="en-US" altLang="zh-CN" dirty="0" smtClean="0">
                <a:latin typeface="+mn-ea"/>
                <a:ea typeface="+mn-ea"/>
                <a:cs typeface="Courier New" pitchFamily="49" charset="0"/>
              </a:rPr>
              <a:t>Line a(3),b(4),c(5);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dirty="0" smtClean="0">
                <a:latin typeface="+mn-ea"/>
                <a:ea typeface="+mn-ea"/>
                <a:cs typeface="Courier New" pitchFamily="49" charset="0"/>
              </a:rPr>
              <a:t>   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  <a:cs typeface="Courier New" pitchFamily="49" charset="0"/>
              </a:rPr>
              <a:t>if(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  <a:ea typeface="+mn-ea"/>
                <a:cs typeface="Courier New" pitchFamily="49" charset="0"/>
              </a:rPr>
              <a:t>a+b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  <a:cs typeface="Courier New" pitchFamily="49" charset="0"/>
              </a:rPr>
              <a:t>&gt;c &amp;&amp; 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  <a:ea typeface="+mn-ea"/>
                <a:cs typeface="Courier New" pitchFamily="49" charset="0"/>
              </a:rPr>
              <a:t>a+c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  <a:cs typeface="Courier New" pitchFamily="49" charset="0"/>
              </a:rPr>
              <a:t>&gt;b &amp;&amp; 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  <a:ea typeface="+mn-ea"/>
                <a:cs typeface="Courier New" pitchFamily="49" charset="0"/>
              </a:rPr>
              <a:t>b+c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  <a:cs typeface="Courier New" pitchFamily="49" charset="0"/>
              </a:rPr>
              <a:t>&gt;a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  <a:cs typeface="Courier New" pitchFamily="49" charset="0"/>
              </a:rPr>
              <a:t>)</a:t>
            </a:r>
            <a:endParaRPr lang="en-US" altLang="zh-CN" b="1" dirty="0" smtClean="0">
              <a:solidFill>
                <a:srgbClr val="FF0000"/>
              </a:solidFill>
              <a:latin typeface="+mn-ea"/>
              <a:ea typeface="+mn-ea"/>
              <a:cs typeface="Courier New" pitchFamily="49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dirty="0" smtClean="0">
                <a:latin typeface="+mn-ea"/>
                <a:ea typeface="+mn-ea"/>
                <a:cs typeface="Courier New" pitchFamily="49" charset="0"/>
              </a:rPr>
              <a:t>      </a:t>
            </a:r>
            <a:r>
              <a:rPr lang="en-US" altLang="zh-CN" dirty="0" err="1" smtClean="0">
                <a:latin typeface="+mn-ea"/>
                <a:ea typeface="+mn-ea"/>
                <a:cs typeface="Courier New" pitchFamily="49" charset="0"/>
              </a:rPr>
              <a:t>cout</a:t>
            </a:r>
            <a:r>
              <a:rPr lang="en-US" altLang="zh-CN" dirty="0" smtClean="0">
                <a:latin typeface="+mn-ea"/>
                <a:ea typeface="+mn-ea"/>
                <a:cs typeface="Courier New" pitchFamily="49" charset="0"/>
              </a:rPr>
              <a:t>&lt;&lt;"</a:t>
            </a:r>
            <a:r>
              <a:rPr lang="zh-CN" altLang="en-US" dirty="0" smtClean="0">
                <a:latin typeface="+mn-ea"/>
                <a:ea typeface="+mn-ea"/>
              </a:rPr>
              <a:t>能够构成三角形！</a:t>
            </a:r>
            <a:r>
              <a:rPr lang="zh-CN" altLang="en-US" dirty="0" smtClean="0">
                <a:latin typeface="+mn-ea"/>
                <a:ea typeface="+mn-ea"/>
                <a:cs typeface="Courier New" pitchFamily="49" charset="0"/>
              </a:rPr>
              <a:t>"&lt;&lt;</a:t>
            </a:r>
            <a:r>
              <a:rPr lang="en-US" altLang="zh-CN" dirty="0" err="1" smtClean="0">
                <a:latin typeface="+mn-ea"/>
                <a:ea typeface="+mn-ea"/>
                <a:cs typeface="Courier New" pitchFamily="49" charset="0"/>
              </a:rPr>
              <a:t>endl</a:t>
            </a:r>
            <a:r>
              <a:rPr lang="en-US" altLang="zh-CN" dirty="0" smtClean="0">
                <a:latin typeface="+mn-ea"/>
                <a:ea typeface="+mn-ea"/>
                <a:cs typeface="Courier New" pitchFamily="49" charset="0"/>
              </a:rPr>
              <a:t>;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dirty="0" smtClean="0">
                <a:latin typeface="+mn-ea"/>
                <a:ea typeface="+mn-ea"/>
                <a:cs typeface="Courier New" pitchFamily="49" charset="0"/>
              </a:rPr>
              <a:t>    else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dirty="0" smtClean="0">
                <a:latin typeface="+mn-ea"/>
                <a:ea typeface="+mn-ea"/>
                <a:cs typeface="Courier New" pitchFamily="49" charset="0"/>
              </a:rPr>
              <a:t>      </a:t>
            </a:r>
            <a:r>
              <a:rPr lang="en-US" altLang="zh-CN" dirty="0" err="1" smtClean="0">
                <a:latin typeface="+mn-ea"/>
                <a:ea typeface="+mn-ea"/>
                <a:cs typeface="Courier New" pitchFamily="49" charset="0"/>
              </a:rPr>
              <a:t>cout</a:t>
            </a:r>
            <a:r>
              <a:rPr lang="en-US" altLang="zh-CN" dirty="0" smtClean="0">
                <a:latin typeface="+mn-ea"/>
                <a:ea typeface="+mn-ea"/>
                <a:cs typeface="Courier New" pitchFamily="49" charset="0"/>
              </a:rPr>
              <a:t>&lt;&lt;"</a:t>
            </a:r>
            <a:r>
              <a:rPr lang="zh-CN" altLang="en-US" dirty="0" smtClean="0">
                <a:latin typeface="+mn-ea"/>
                <a:ea typeface="+mn-ea"/>
              </a:rPr>
              <a:t>不能构成三角形！</a:t>
            </a:r>
            <a:r>
              <a:rPr lang="zh-CN" altLang="en-US" dirty="0" smtClean="0">
                <a:latin typeface="+mn-ea"/>
                <a:ea typeface="+mn-ea"/>
                <a:cs typeface="Courier New" pitchFamily="49" charset="0"/>
              </a:rPr>
              <a:t>"&lt;&lt;</a:t>
            </a:r>
            <a:r>
              <a:rPr lang="en-US" altLang="zh-CN" dirty="0" err="1" smtClean="0">
                <a:latin typeface="+mn-ea"/>
                <a:ea typeface="+mn-ea"/>
                <a:cs typeface="Courier New" pitchFamily="49" charset="0"/>
              </a:rPr>
              <a:t>endl</a:t>
            </a:r>
            <a:r>
              <a:rPr lang="en-US" altLang="zh-CN" dirty="0" smtClean="0">
                <a:latin typeface="+mn-ea"/>
                <a:ea typeface="+mn-ea"/>
                <a:cs typeface="Courier New" pitchFamily="49" charset="0"/>
              </a:rPr>
              <a:t>;</a:t>
            </a:r>
            <a:endParaRPr lang="fr-FR" altLang="zh-CN" dirty="0" smtClean="0">
              <a:latin typeface="+mn-ea"/>
              <a:ea typeface="+mn-ea"/>
            </a:endParaRPr>
          </a:p>
          <a:p>
            <a:endParaRPr lang="fr-FR" altLang="zh-CN" dirty="0" smtClean="0">
              <a:latin typeface="+mn-ea"/>
              <a:ea typeface="+mn-ea"/>
            </a:endParaRPr>
          </a:p>
          <a:p>
            <a:r>
              <a:rPr lang="fr-FR" altLang="zh-CN" dirty="0" smtClean="0">
                <a:latin typeface="+mn-ea"/>
                <a:ea typeface="+mn-ea"/>
              </a:rPr>
              <a:t>}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57818" y="4714884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//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cs typeface="Courier New" pitchFamily="49" charset="0"/>
              </a:rPr>
              <a:t>调用两个重载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7929618" cy="2428892"/>
          </a:xfrm>
        </p:spPr>
        <p:txBody>
          <a:bodyPr/>
          <a:lstStyle/>
          <a:p>
            <a:pPr marL="365125" lvl="1" indent="-255588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n-US" altLang="zh-CN" dirty="0" smtClean="0">
                <a:solidFill>
                  <a:srgbClr val="000000"/>
                </a:solidFill>
                <a:latin typeface="隶书" pitchFamily="49" charset="-122"/>
              </a:rPr>
              <a:t>C++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隶书" pitchFamily="49" charset="-122"/>
              </a:rPr>
              <a:t>I/O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流库的一个重要特性就是能够支持新的数据类型的输出和输入。用户可以通过对插入符（</a:t>
            </a:r>
            <a:r>
              <a:rPr lang="en-US" altLang="zh-CN" dirty="0" smtClean="0">
                <a:solidFill>
                  <a:srgbClr val="000000"/>
                </a:solidFill>
                <a:latin typeface="隶书" pitchFamily="49" charset="-122"/>
              </a:rPr>
              <a:t>&lt;&lt;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）和提取符（</a:t>
            </a:r>
            <a:r>
              <a:rPr lang="en-US" altLang="zh-CN" dirty="0" smtClean="0">
                <a:solidFill>
                  <a:srgbClr val="000000"/>
                </a:solidFill>
                <a:latin typeface="隶书" pitchFamily="49" charset="-122"/>
              </a:rPr>
              <a:t>&gt;&gt;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）进行重载来支持新的数据类型。</a:t>
            </a:r>
            <a:endParaRPr lang="en-US" altLang="zh-CN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marL="365125" lvl="1" indent="-255588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插入符（</a:t>
            </a:r>
            <a:r>
              <a:rPr lang="en-US" altLang="zh-CN" dirty="0" smtClean="0">
                <a:solidFill>
                  <a:srgbClr val="000000"/>
                </a:solidFill>
                <a:latin typeface="隶书" pitchFamily="49" charset="-122"/>
              </a:rPr>
              <a:t>&lt;&lt;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）和提取符（</a:t>
            </a:r>
            <a:r>
              <a:rPr lang="en-US" altLang="zh-CN" dirty="0" smtClean="0">
                <a:solidFill>
                  <a:srgbClr val="000000"/>
                </a:solidFill>
                <a:latin typeface="隶书" pitchFamily="49" charset="-122"/>
              </a:rPr>
              <a:t>&gt;&gt;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）对应的是</a:t>
            </a:r>
            <a:r>
              <a:rPr lang="en-US" altLang="zh-CN" dirty="0" err="1" smtClean="0">
                <a:solidFill>
                  <a:srgbClr val="000000"/>
                </a:solidFill>
                <a:latin typeface="隶书" pitchFamily="49" charset="-122"/>
              </a:rPr>
              <a:t>cout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和</a:t>
            </a:r>
            <a:r>
              <a:rPr lang="en-US" altLang="zh-CN" dirty="0" err="1" smtClean="0">
                <a:solidFill>
                  <a:srgbClr val="000000"/>
                </a:solidFill>
                <a:latin typeface="隶书" pitchFamily="49" charset="-122"/>
              </a:rPr>
              <a:t>cin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操作</a:t>
            </a:r>
            <a:endParaRPr lang="en-US" altLang="zh-CN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marL="365125" lvl="1" indent="-255588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实际上</a:t>
            </a:r>
            <a:r>
              <a:rPr lang="en-US" altLang="zh-CN" dirty="0" err="1" smtClean="0">
                <a:solidFill>
                  <a:srgbClr val="000000"/>
                </a:solidFill>
                <a:latin typeface="隶书" pitchFamily="49" charset="-122"/>
              </a:rPr>
              <a:t>cin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和</a:t>
            </a:r>
            <a:r>
              <a:rPr lang="en-US" altLang="zh-CN" dirty="0" err="1" smtClean="0">
                <a:solidFill>
                  <a:srgbClr val="000000"/>
                </a:solidFill>
                <a:latin typeface="隶书" pitchFamily="49" charset="-122"/>
              </a:rPr>
              <a:t>cout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代表着设备，操作是</a:t>
            </a:r>
            <a:r>
              <a:rPr lang="en-US" altLang="zh-CN" dirty="0" err="1" smtClean="0">
                <a:solidFill>
                  <a:srgbClr val="000000"/>
                </a:solidFill>
                <a:latin typeface="隶书" pitchFamily="49" charset="-122"/>
              </a:rPr>
              <a:t>istream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和</a:t>
            </a:r>
            <a:r>
              <a:rPr lang="en-US" altLang="zh-CN" dirty="0" err="1" smtClean="0">
                <a:solidFill>
                  <a:srgbClr val="000000"/>
                </a:solidFill>
                <a:latin typeface="隶书" pitchFamily="49" charset="-122"/>
              </a:rPr>
              <a:t>ostream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对象</a:t>
            </a:r>
            <a:endParaRPr lang="en-US" altLang="zh-CN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课本</a:t>
            </a:r>
            <a:r>
              <a:rPr lang="en-US" altLang="zh-CN" sz="1800" dirty="0" smtClean="0">
                <a:solidFill>
                  <a:srgbClr val="000000"/>
                </a:solidFill>
                <a:latin typeface="隶书" pitchFamily="49" charset="-122"/>
              </a:rPr>
              <a:t>P416</a:t>
            </a:r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表格</a:t>
            </a:r>
            <a:endParaRPr lang="en-US" altLang="zh-CN" sz="18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en-US" altLang="zh-CN" sz="1800" dirty="0" err="1" smtClean="0">
                <a:solidFill>
                  <a:srgbClr val="000000"/>
                </a:solidFill>
                <a:latin typeface="隶书" pitchFamily="49" charset="-122"/>
              </a:rPr>
              <a:t>cin</a:t>
            </a:r>
            <a:r>
              <a:rPr lang="en-US" altLang="zh-CN" sz="1800" dirty="0" smtClean="0">
                <a:solidFill>
                  <a:srgbClr val="000000"/>
                </a:solidFill>
                <a:latin typeface="隶书" pitchFamily="49" charset="-122"/>
              </a:rPr>
              <a:t>&gt;&gt;x</a:t>
            </a:r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表示把键盘输入的数据导入到</a:t>
            </a:r>
            <a:r>
              <a:rPr lang="en-US" altLang="zh-CN" sz="1800" dirty="0" smtClean="0">
                <a:solidFill>
                  <a:srgbClr val="000000"/>
                </a:solidFill>
                <a:latin typeface="隶书" pitchFamily="49" charset="-122"/>
              </a:rPr>
              <a:t>x</a:t>
            </a:r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中，把键盘的</a:t>
            </a:r>
            <a:r>
              <a:rPr lang="en-US" altLang="zh-CN" sz="1800" dirty="0" err="1" smtClean="0">
                <a:solidFill>
                  <a:srgbClr val="000000"/>
                </a:solidFill>
                <a:latin typeface="隶书" pitchFamily="49" charset="-122"/>
              </a:rPr>
              <a:t>istream</a:t>
            </a:r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对象转成</a:t>
            </a:r>
            <a:r>
              <a:rPr lang="en-US" altLang="zh-CN" sz="1800" dirty="0" smtClean="0">
                <a:solidFill>
                  <a:srgbClr val="000000"/>
                </a:solidFill>
                <a:latin typeface="隶书" pitchFamily="49" charset="-122"/>
              </a:rPr>
              <a:t>x</a:t>
            </a:r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的类型，再导入到</a:t>
            </a:r>
            <a:r>
              <a:rPr lang="en-US" altLang="zh-CN" sz="1800" dirty="0" smtClean="0">
                <a:solidFill>
                  <a:srgbClr val="000000"/>
                </a:solidFill>
                <a:latin typeface="隶书" pitchFamily="49" charset="-122"/>
              </a:rPr>
              <a:t>x</a:t>
            </a:r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中</a:t>
            </a:r>
            <a:endParaRPr lang="en-US" altLang="zh-CN" sz="18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en-US" altLang="zh-CN" sz="1800" dirty="0" err="1" smtClean="0">
                <a:solidFill>
                  <a:srgbClr val="000000"/>
                </a:solidFill>
                <a:latin typeface="隶书" pitchFamily="49" charset="-122"/>
              </a:rPr>
              <a:t>cout</a:t>
            </a:r>
            <a:r>
              <a:rPr lang="en-US" altLang="zh-CN" sz="1800" dirty="0" smtClean="0">
                <a:solidFill>
                  <a:srgbClr val="000000"/>
                </a:solidFill>
                <a:latin typeface="隶书" pitchFamily="49" charset="-122"/>
              </a:rPr>
              <a:t>&lt;&lt;x</a:t>
            </a:r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表示把</a:t>
            </a:r>
            <a:r>
              <a:rPr lang="en-US" altLang="zh-CN" sz="1800" dirty="0" smtClean="0">
                <a:solidFill>
                  <a:srgbClr val="000000"/>
                </a:solidFill>
                <a:latin typeface="隶书" pitchFamily="49" charset="-122"/>
              </a:rPr>
              <a:t>x</a:t>
            </a:r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输出到屏幕，把</a:t>
            </a:r>
            <a:r>
              <a:rPr lang="en-US" altLang="zh-CN" sz="1800" dirty="0" smtClean="0">
                <a:solidFill>
                  <a:srgbClr val="000000"/>
                </a:solidFill>
                <a:latin typeface="隶书" pitchFamily="49" charset="-122"/>
              </a:rPr>
              <a:t>x</a:t>
            </a:r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转成</a:t>
            </a:r>
            <a:r>
              <a:rPr lang="en-US" altLang="zh-CN" sz="1800" dirty="0" err="1" smtClean="0">
                <a:solidFill>
                  <a:srgbClr val="000000"/>
                </a:solidFill>
                <a:latin typeface="隶书" pitchFamily="49" charset="-122"/>
              </a:rPr>
              <a:t>ostream</a:t>
            </a:r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对象，再输出到屏幕</a:t>
            </a:r>
            <a:endParaRPr lang="en-US" altLang="zh-CN" sz="18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从</a:t>
            </a:r>
            <a:r>
              <a:rPr lang="en-US" altLang="zh-CN" sz="1800" dirty="0" smtClean="0">
                <a:solidFill>
                  <a:srgbClr val="000000"/>
                </a:solidFill>
                <a:latin typeface="隶书" pitchFamily="49" charset="-122"/>
              </a:rPr>
              <a:t>&lt;&lt;</a:t>
            </a:r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和</a:t>
            </a:r>
            <a:r>
              <a:rPr lang="en-US" altLang="zh-CN" sz="1800" dirty="0" smtClean="0">
                <a:solidFill>
                  <a:srgbClr val="000000"/>
                </a:solidFill>
                <a:latin typeface="隶书" pitchFamily="49" charset="-122"/>
              </a:rPr>
              <a:t>&gt;&gt;</a:t>
            </a:r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的方向可以看出数据的流动方向</a:t>
            </a:r>
            <a:endParaRPr lang="en-US" altLang="zh-CN" sz="18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marL="365125" lvl="1" indent="-255588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输出输入重载是对</a:t>
            </a:r>
            <a:r>
              <a:rPr lang="en-US" altLang="zh-CN" dirty="0" smtClean="0">
                <a:solidFill>
                  <a:srgbClr val="000000"/>
                </a:solidFill>
                <a:latin typeface="隶书" pitchFamily="49" charset="-122"/>
              </a:rPr>
              <a:t>&lt;&lt;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或</a:t>
            </a:r>
            <a:r>
              <a:rPr lang="en-US" altLang="zh-CN" dirty="0" smtClean="0">
                <a:solidFill>
                  <a:srgbClr val="000000"/>
                </a:solidFill>
                <a:latin typeface="隶书" pitchFamily="49" charset="-122"/>
              </a:rPr>
              <a:t>&gt;&gt;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的重载，不是对</a:t>
            </a:r>
            <a:r>
              <a:rPr lang="en-US" altLang="zh-CN" dirty="0" err="1" smtClean="0">
                <a:solidFill>
                  <a:srgbClr val="000000"/>
                </a:solidFill>
                <a:latin typeface="隶书" pitchFamily="49" charset="-122"/>
              </a:rPr>
              <a:t>cout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或</a:t>
            </a:r>
            <a:r>
              <a:rPr lang="en-US" altLang="zh-CN" dirty="0" err="1" smtClean="0">
                <a:solidFill>
                  <a:srgbClr val="000000"/>
                </a:solidFill>
                <a:latin typeface="隶书" pitchFamily="49" charset="-122"/>
              </a:rPr>
              <a:t>cin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重载</a:t>
            </a:r>
            <a:endParaRPr lang="en-US" altLang="zh-CN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marL="365125" lvl="1" indent="-255588">
              <a:spcBef>
                <a:spcPts val="400"/>
              </a:spcBef>
              <a:buSzPct val="68000"/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隶书" pitchFamily="49" charset="-122"/>
              </a:rPr>
              <a:t>	</a:t>
            </a:r>
          </a:p>
          <a:p>
            <a:pPr marL="365125" lvl="1" indent="-255588">
              <a:spcBef>
                <a:spcPts val="400"/>
              </a:spcBef>
              <a:buSzPct val="68000"/>
              <a:buNone/>
            </a:pPr>
            <a:r>
              <a:rPr lang="en-US" altLang="zh-CN" sz="1800" b="1" dirty="0" err="1" smtClean="0">
                <a:solidFill>
                  <a:srgbClr val="000000"/>
                </a:solidFill>
                <a:latin typeface="隶书" pitchFamily="49" charset="-122"/>
              </a:rPr>
              <a:t>istream</a:t>
            </a:r>
            <a:r>
              <a:rPr lang="en-US" altLang="zh-CN" sz="1800" b="1" dirty="0" smtClean="0">
                <a:solidFill>
                  <a:srgbClr val="000000"/>
                </a:solidFill>
                <a:latin typeface="隶书" pitchFamily="49" charset="-122"/>
              </a:rPr>
              <a:t> &amp; operator &gt;&gt; (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隶书" pitchFamily="49" charset="-122"/>
              </a:rPr>
              <a:t>istream</a:t>
            </a:r>
            <a:r>
              <a:rPr lang="en-US" altLang="zh-CN" sz="1800" b="1" dirty="0" smtClean="0">
                <a:solidFill>
                  <a:srgbClr val="000000"/>
                </a:solidFill>
                <a:latin typeface="隶书" pitchFamily="49" charset="-122"/>
              </a:rPr>
              <a:t> &amp;, </a:t>
            </a:r>
            <a:r>
              <a:rPr lang="zh-CN" altLang="en-US" sz="1800" b="1" dirty="0" smtClean="0">
                <a:solidFill>
                  <a:srgbClr val="000000"/>
                </a:solidFill>
                <a:latin typeface="隶书" pitchFamily="49" charset="-122"/>
              </a:rPr>
              <a:t>自定义类 </a:t>
            </a:r>
            <a:r>
              <a:rPr lang="en-US" altLang="zh-CN" sz="1800" b="1" dirty="0" smtClean="0">
                <a:solidFill>
                  <a:srgbClr val="000000"/>
                </a:solidFill>
                <a:latin typeface="隶书" pitchFamily="49" charset="-122"/>
              </a:rPr>
              <a:t>&amp;);</a:t>
            </a:r>
          </a:p>
          <a:p>
            <a:pPr marL="365125" lvl="1" indent="-255588">
              <a:spcBef>
                <a:spcPts val="400"/>
              </a:spcBef>
              <a:buSzPct val="68000"/>
              <a:buNone/>
            </a:pPr>
            <a:r>
              <a:rPr lang="en-US" altLang="zh-CN" sz="1800" b="1" dirty="0" err="1" smtClean="0">
                <a:solidFill>
                  <a:srgbClr val="000000"/>
                </a:solidFill>
                <a:latin typeface="隶书" pitchFamily="49" charset="-122"/>
              </a:rPr>
              <a:t>ostream</a:t>
            </a:r>
            <a:r>
              <a:rPr lang="en-US" altLang="zh-CN" sz="1800" b="1" dirty="0" smtClean="0">
                <a:solidFill>
                  <a:srgbClr val="000000"/>
                </a:solidFill>
                <a:latin typeface="隶书" pitchFamily="49" charset="-122"/>
              </a:rPr>
              <a:t> &amp; operator &lt;&lt; (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隶书" pitchFamily="49" charset="-122"/>
              </a:rPr>
              <a:t>ostream</a:t>
            </a:r>
            <a:r>
              <a:rPr lang="en-US" altLang="zh-CN" sz="1800" b="1" dirty="0" smtClean="0">
                <a:solidFill>
                  <a:srgbClr val="000000"/>
                </a:solidFill>
                <a:latin typeface="隶书" pitchFamily="49" charset="-122"/>
              </a:rPr>
              <a:t> &amp;, </a:t>
            </a:r>
            <a:r>
              <a:rPr lang="zh-CN" altLang="en-US" sz="1800" b="1" dirty="0" smtClean="0">
                <a:solidFill>
                  <a:srgbClr val="000000"/>
                </a:solidFill>
                <a:latin typeface="隶书" pitchFamily="49" charset="-122"/>
              </a:rPr>
              <a:t>自定义类 </a:t>
            </a:r>
            <a:r>
              <a:rPr lang="en-US" altLang="zh-CN" sz="1800" b="1" dirty="0" smtClean="0">
                <a:solidFill>
                  <a:srgbClr val="000000"/>
                </a:solidFill>
                <a:latin typeface="隶书" pitchFamily="49" charset="-122"/>
              </a:rPr>
              <a:t>&amp;);</a:t>
            </a:r>
          </a:p>
          <a:p>
            <a:pPr lvl="1">
              <a:buNone/>
            </a:pPr>
            <a:endParaRPr lang="zh-CN" altLang="en-US" sz="18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 eaLnBrk="1" hangingPunct="1">
              <a:buNone/>
            </a:pPr>
            <a:endParaRPr lang="zh-CN" altLang="en-US" sz="1800" dirty="0" smtClean="0">
              <a:solidFill>
                <a:srgbClr val="000000"/>
              </a:solidFill>
              <a:latin typeface="+mn-ea"/>
            </a:endParaRPr>
          </a:p>
          <a:p>
            <a:pPr lvl="1" eaLnBrk="1" hangingPunct="1">
              <a:buNone/>
            </a:pPr>
            <a:endParaRPr lang="en-US" altLang="zh-CN" sz="1800" dirty="0" smtClean="0">
              <a:solidFill>
                <a:srgbClr val="000000"/>
              </a:solidFill>
              <a:latin typeface="+mn-ea"/>
            </a:endParaRPr>
          </a:p>
          <a:p>
            <a:pPr lvl="1" eaLnBrk="1" hangingPunct="1"/>
            <a:endParaRPr lang="zh-CN" altLang="en-US" sz="1800" dirty="0" smtClean="0">
              <a:solidFill>
                <a:srgbClr val="000000"/>
              </a:solidFill>
              <a:latin typeface="隶书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7.</a:t>
            </a:r>
            <a:r>
              <a:rPr lang="zh-CN" altLang="en-US" sz="3600" dirty="0" smtClean="0"/>
              <a:t>输入</a:t>
            </a:r>
            <a:r>
              <a:rPr lang="en-US" altLang="zh-CN" sz="3600" dirty="0" smtClean="0"/>
              <a:t>/</a:t>
            </a:r>
            <a:r>
              <a:rPr lang="zh-CN" altLang="en-US" sz="3600" dirty="0" smtClean="0"/>
              <a:t>输出运算符重载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7929618" cy="3786214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输入</a:t>
            </a:r>
            <a:r>
              <a:rPr lang="en-US" altLang="zh-CN" sz="2000" dirty="0" smtClean="0">
                <a:solidFill>
                  <a:srgbClr val="000000"/>
                </a:solidFill>
                <a:latin typeface="隶书" pitchFamily="49" charset="-122"/>
              </a:rPr>
              <a:t>/</a:t>
            </a:r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输出运算符重载有两种方式</a:t>
            </a:r>
            <a:endParaRPr lang="en-US" altLang="zh-CN" sz="20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类成员函数</a:t>
            </a:r>
            <a:r>
              <a:rPr lang="en-US" altLang="zh-CN" dirty="0" smtClean="0">
                <a:solidFill>
                  <a:srgbClr val="000000"/>
                </a:solidFill>
                <a:latin typeface="隶书" pitchFamily="49" charset="-122"/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全局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函数重载</a:t>
            </a:r>
            <a:endParaRPr lang="zh-CN" altLang="en-US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 algn="just"/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友元方式重载</a:t>
            </a:r>
            <a:endParaRPr lang="en-US" altLang="zh-CN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 algn="just"/>
            <a:endParaRPr lang="en-US" altLang="zh-CN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类成员函数</a:t>
            </a:r>
            <a:r>
              <a:rPr lang="en-US" altLang="zh-CN" sz="2000" dirty="0" smtClean="0">
                <a:solidFill>
                  <a:srgbClr val="000000"/>
                </a:solidFill>
                <a:latin typeface="隶书" pitchFamily="49" charset="-122"/>
              </a:rPr>
              <a:t>+</a:t>
            </a:r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全局</a:t>
            </a:r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函数重载方式</a:t>
            </a:r>
            <a:endParaRPr lang="en-US" altLang="zh-CN" sz="20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类成员函数没有实现运算符重载，只是把</a:t>
            </a:r>
            <a:r>
              <a:rPr lang="en-US" altLang="zh-CN" dirty="0" smtClean="0">
                <a:solidFill>
                  <a:srgbClr val="000000"/>
                </a:solidFill>
                <a:latin typeface="隶书" pitchFamily="49" charset="-122"/>
              </a:rPr>
              <a:t>I/O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结果封装到一个流对象中</a:t>
            </a:r>
            <a:endParaRPr lang="en-US" altLang="zh-CN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  <a:latin typeface="隶书" pitchFamily="49" charset="-122"/>
              </a:rPr>
              <a:t>全局函数对运算符进行重载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，调用类的成员函数，把流对象传递给</a:t>
            </a:r>
            <a:r>
              <a:rPr lang="en-US" altLang="zh-CN" dirty="0" err="1" smtClean="0">
                <a:solidFill>
                  <a:srgbClr val="000000"/>
                </a:solidFill>
                <a:latin typeface="隶书" pitchFamily="49" charset="-122"/>
              </a:rPr>
              <a:t>cout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或</a:t>
            </a:r>
            <a:r>
              <a:rPr lang="en-US" altLang="zh-CN" dirty="0" err="1" smtClean="0">
                <a:solidFill>
                  <a:srgbClr val="000000"/>
                </a:solidFill>
                <a:latin typeface="隶书" pitchFamily="49" charset="-122"/>
              </a:rPr>
              <a:t>cin</a:t>
            </a:r>
            <a:endParaRPr lang="en-US" altLang="zh-CN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在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开发管理机制中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，</a:t>
            </a:r>
            <a:r>
              <a:rPr lang="zh-CN" altLang="en-US" b="1" dirty="0" smtClean="0">
                <a:solidFill>
                  <a:srgbClr val="FF0000"/>
                </a:solidFill>
                <a:latin typeface="隶书" pitchFamily="49" charset="-122"/>
              </a:rPr>
              <a:t>如果对</a:t>
            </a:r>
            <a:r>
              <a:rPr lang="zh-CN" altLang="en-US" b="1" dirty="0" smtClean="0">
                <a:solidFill>
                  <a:srgbClr val="FF0000"/>
                </a:solidFill>
                <a:latin typeface="隶书" pitchFamily="49" charset="-122"/>
              </a:rPr>
              <a:t>友元控制很</a:t>
            </a:r>
            <a:r>
              <a:rPr lang="zh-CN" altLang="en-US" b="1" dirty="0" smtClean="0">
                <a:solidFill>
                  <a:srgbClr val="FF0000"/>
                </a:solidFill>
                <a:latin typeface="隶书" pitchFamily="49" charset="-122"/>
              </a:rPr>
              <a:t>严格就</a:t>
            </a:r>
            <a:r>
              <a:rPr lang="zh-CN" altLang="en-US" b="1" dirty="0" smtClean="0">
                <a:solidFill>
                  <a:srgbClr val="FF0000"/>
                </a:solidFill>
                <a:latin typeface="隶书" pitchFamily="49" charset="-122"/>
              </a:rPr>
              <a:t>可以用这种方法</a:t>
            </a:r>
            <a:endParaRPr lang="en-US" altLang="zh-CN" b="1" dirty="0" smtClean="0">
              <a:solidFill>
                <a:srgbClr val="FF0000"/>
              </a:solidFill>
              <a:latin typeface="隶书" pitchFamily="49" charset="-122"/>
            </a:endParaRPr>
          </a:p>
          <a:p>
            <a:pPr lvl="1"/>
            <a:endParaRPr lang="zh-CN" altLang="en-US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 eaLnBrk="1" hangingPunct="1"/>
            <a:endParaRPr lang="zh-CN" altLang="en-US" sz="1800" dirty="0" smtClean="0">
              <a:solidFill>
                <a:srgbClr val="000000"/>
              </a:solidFill>
              <a:latin typeface="隶书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7.</a:t>
            </a:r>
            <a:r>
              <a:rPr lang="zh-CN" altLang="en-US" sz="3600" dirty="0" smtClean="0"/>
              <a:t>输入</a:t>
            </a:r>
            <a:r>
              <a:rPr lang="en-US" altLang="zh-CN" sz="3600" dirty="0" smtClean="0"/>
              <a:t>/</a:t>
            </a:r>
            <a:r>
              <a:rPr lang="zh-CN" altLang="en-US" sz="3600" dirty="0" smtClean="0"/>
              <a:t>输出运算符重载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928670"/>
            <a:ext cx="7929618" cy="500066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运算符</a:t>
            </a:r>
            <a:r>
              <a:rPr lang="en-US" altLang="zh-CN" sz="2000" dirty="0" smtClean="0">
                <a:solidFill>
                  <a:srgbClr val="000000"/>
                </a:solidFill>
                <a:latin typeface="隶书" pitchFamily="49" charset="-122"/>
              </a:rPr>
              <a:t>&lt;&lt;</a:t>
            </a:r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的重载方法：类成员函数</a:t>
            </a:r>
            <a:r>
              <a:rPr lang="en-US" altLang="zh-CN" sz="2000" dirty="0" smtClean="0">
                <a:solidFill>
                  <a:srgbClr val="000000"/>
                </a:solidFill>
                <a:latin typeface="隶书" pitchFamily="49" charset="-122"/>
              </a:rPr>
              <a:t>+</a:t>
            </a:r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全局函数，课本</a:t>
            </a:r>
            <a:r>
              <a:rPr lang="en-US" altLang="zh-CN" sz="2000" dirty="0" smtClean="0">
                <a:solidFill>
                  <a:srgbClr val="000000"/>
                </a:solidFill>
                <a:latin typeface="隶书" pitchFamily="49" charset="-122"/>
              </a:rPr>
              <a:t>P428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7.</a:t>
            </a:r>
            <a:r>
              <a:rPr lang="zh-CN" altLang="en-US" sz="3600" dirty="0" smtClean="0"/>
              <a:t>输入</a:t>
            </a:r>
            <a:r>
              <a:rPr lang="en-US" altLang="zh-CN" sz="3600" dirty="0" smtClean="0"/>
              <a:t>/</a:t>
            </a:r>
            <a:r>
              <a:rPr lang="zh-CN" altLang="en-US" sz="3600" dirty="0" smtClean="0"/>
              <a:t>输出运算符重载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9" name="内容占位符 1"/>
          <p:cNvSpPr txBox="1">
            <a:spLocks/>
          </p:cNvSpPr>
          <p:nvPr/>
        </p:nvSpPr>
        <p:spPr bwMode="auto">
          <a:xfrm>
            <a:off x="4572000" y="1643050"/>
            <a:ext cx="407196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本程序方法思路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r>
              <a:rPr lang="en-US" altLang="zh-CN" sz="1600" dirty="0" smtClean="0">
                <a:latin typeface="+mn-lt"/>
                <a:ea typeface="+mn-ea"/>
              </a:rPr>
              <a:t>1、</a:t>
            </a:r>
            <a:r>
              <a:rPr lang="zh-CN" altLang="en-US" sz="1600" dirty="0" smtClean="0">
                <a:latin typeface="+mn-lt"/>
                <a:ea typeface="+mn-ea"/>
              </a:rPr>
              <a:t>程序用了类型转换，</a:t>
            </a:r>
            <a:r>
              <a:rPr lang="en-US" altLang="zh-CN" sz="1600" dirty="0" smtClean="0">
                <a:latin typeface="+mn-lt"/>
                <a:ea typeface="+mn-ea"/>
              </a:rPr>
              <a:t>RMB</a:t>
            </a:r>
            <a:r>
              <a:rPr lang="zh-CN" altLang="en-US" sz="1600" dirty="0" smtClean="0">
                <a:latin typeface="+mn-lt"/>
                <a:ea typeface="+mn-ea"/>
              </a:rPr>
              <a:t>转</a:t>
            </a:r>
            <a:r>
              <a:rPr lang="en-US" altLang="zh-CN" sz="1600" dirty="0" smtClean="0">
                <a:latin typeface="+mn-lt"/>
                <a:ea typeface="+mn-ea"/>
              </a:rPr>
              <a:t>double 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r>
              <a:rPr lang="en-US" altLang="zh-CN" sz="1600" dirty="0" smtClean="0">
                <a:latin typeface="+mn-lt"/>
                <a:ea typeface="+mn-ea"/>
              </a:rPr>
              <a:t>2</a:t>
            </a:r>
            <a:r>
              <a:rPr lang="zh-CN" altLang="en-US" sz="1600" dirty="0" smtClean="0">
                <a:latin typeface="+mn-lt"/>
                <a:ea typeface="+mn-ea"/>
              </a:rPr>
              <a:t>、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定义一个类成员函数，但输出不是往屏幕输出，而是输出到一个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I/O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流对象中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r>
              <a:rPr lang="en-US" altLang="zh-CN" sz="1600" dirty="0" smtClean="0">
                <a:latin typeface="+mn-lt"/>
                <a:ea typeface="+mn-ea"/>
              </a:rPr>
              <a:t>3</a:t>
            </a:r>
            <a:r>
              <a:rPr lang="zh-CN" altLang="en-US" sz="1600" dirty="0" smtClean="0">
                <a:latin typeface="+mn-lt"/>
                <a:ea typeface="+mn-ea"/>
              </a:rPr>
              <a:t>、用全局函数重载的方法，重载输出运算符</a:t>
            </a:r>
            <a:r>
              <a:rPr lang="en-US" altLang="zh-CN" sz="1600" dirty="0" smtClean="0">
                <a:latin typeface="+mn-lt"/>
                <a:ea typeface="+mn-ea"/>
              </a:rPr>
              <a:t>&lt;&lt;</a:t>
            </a:r>
            <a:r>
              <a:rPr lang="zh-CN" altLang="en-US" sz="1600" dirty="0" smtClean="0">
                <a:latin typeface="+mn-lt"/>
                <a:ea typeface="+mn-ea"/>
              </a:rPr>
              <a:t>，返回一个</a:t>
            </a:r>
            <a:r>
              <a:rPr lang="en-US" altLang="zh-CN" sz="1600" dirty="0" smtClean="0">
                <a:latin typeface="+mn-lt"/>
                <a:ea typeface="+mn-ea"/>
              </a:rPr>
              <a:t>I/O</a:t>
            </a:r>
            <a:r>
              <a:rPr lang="zh-CN" altLang="en-US" sz="1600" dirty="0" smtClean="0">
                <a:latin typeface="+mn-lt"/>
                <a:ea typeface="+mn-ea"/>
              </a:rPr>
              <a:t>流对象，即类型为</a:t>
            </a:r>
            <a:r>
              <a:rPr lang="en-US" altLang="zh-CN" sz="1600" dirty="0" err="1" smtClean="0">
                <a:latin typeface="+mn-lt"/>
                <a:ea typeface="+mn-ea"/>
              </a:rPr>
              <a:t>ostream</a:t>
            </a:r>
            <a:endParaRPr lang="en-US" altLang="zh-CN" sz="1600" dirty="0" smtClean="0">
              <a:latin typeface="+mn-lt"/>
              <a:ea typeface="+mn-ea"/>
            </a:endParaRPr>
          </a:p>
          <a:p>
            <a:pPr marL="0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、在主函数使用时，实际就是输出</a:t>
            </a:r>
            <a:r>
              <a:rPr lang="en-US" altLang="zh-CN" sz="1600" dirty="0" err="1" smtClean="0">
                <a:latin typeface="+mn-lt"/>
                <a:ea typeface="+mn-ea"/>
              </a:rPr>
              <a:t>ostream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对象到屏幕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隶书" pitchFamily="49" charset="-122"/>
              <a:ea typeface="+mn-ea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94612"/>
            <a:ext cx="4000528" cy="556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4143380"/>
            <a:ext cx="3442851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5643578"/>
            <a:ext cx="307832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5500694" y="4857760"/>
            <a:ext cx="1857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28600" algn="just">
              <a:spcBef>
                <a:spcPts val="325"/>
              </a:spcBef>
              <a:buClr>
                <a:schemeClr val="accent1"/>
              </a:buClr>
              <a:defRPr/>
            </a:pPr>
            <a:r>
              <a:rPr lang="zh-CN" altLang="en-US" b="1" dirty="0" smtClean="0"/>
              <a:t>输出重载的结果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5000628" y="6286520"/>
            <a:ext cx="3000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28600" algn="just">
              <a:spcBef>
                <a:spcPts val="325"/>
              </a:spcBef>
              <a:buClr>
                <a:schemeClr val="accent1"/>
              </a:buClr>
              <a:defRPr/>
            </a:pPr>
            <a:r>
              <a:rPr lang="zh-CN" altLang="en-US" b="1" dirty="0" smtClean="0"/>
              <a:t>去掉输出重载代码的结果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1142984"/>
            <a:ext cx="7929618" cy="3786214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友元重载方式</a:t>
            </a:r>
            <a:endParaRPr lang="en-US" altLang="zh-CN" sz="20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是把输出</a:t>
            </a:r>
            <a:r>
              <a:rPr lang="en-US" altLang="zh-CN" dirty="0" smtClean="0">
                <a:solidFill>
                  <a:srgbClr val="000000"/>
                </a:solidFill>
                <a:latin typeface="隶书" pitchFamily="49" charset="-122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输入结果封装到一个流对象中</a:t>
            </a:r>
            <a:endParaRPr lang="en-US" altLang="zh-CN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需要接收两个参数：类对象和输入</a:t>
            </a:r>
            <a:r>
              <a:rPr lang="en-US" altLang="zh-CN" dirty="0" smtClean="0">
                <a:solidFill>
                  <a:srgbClr val="000000"/>
                </a:solidFill>
                <a:latin typeface="隶书" pitchFamily="49" charset="-122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输出流对象</a:t>
            </a:r>
            <a:endParaRPr lang="en-US" altLang="zh-CN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endParaRPr lang="en-US" altLang="zh-CN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注意，友元方式重载要提前声明。</a:t>
            </a:r>
            <a:endParaRPr lang="en-US" altLang="zh-CN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endParaRPr lang="en-US" altLang="zh-CN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友元虽然实现方便，但由于破坏类封装性，在一些公司的开发管理中，可能会被限制。</a:t>
            </a:r>
            <a:endParaRPr lang="en-US" altLang="zh-CN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endParaRPr lang="en-US" altLang="zh-CN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endParaRPr lang="en-US" altLang="zh-CN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endParaRPr lang="en-US" altLang="zh-CN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endParaRPr lang="zh-CN" altLang="en-US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 eaLnBrk="1" hangingPunct="1"/>
            <a:endParaRPr lang="zh-CN" altLang="en-US" sz="1800" dirty="0" smtClean="0">
              <a:solidFill>
                <a:srgbClr val="000000"/>
              </a:solidFill>
              <a:latin typeface="隶书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7.</a:t>
            </a:r>
            <a:r>
              <a:rPr lang="zh-CN" altLang="en-US" sz="3600" dirty="0" smtClean="0"/>
              <a:t>输入</a:t>
            </a:r>
            <a:r>
              <a:rPr lang="en-US" altLang="zh-CN" sz="3600" dirty="0" smtClean="0"/>
              <a:t>/</a:t>
            </a:r>
            <a:r>
              <a:rPr lang="zh-CN" altLang="en-US" sz="3600" dirty="0" smtClean="0"/>
              <a:t>输出运算符重载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714356"/>
            <a:ext cx="7929618" cy="500066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运算符</a:t>
            </a:r>
            <a:r>
              <a:rPr lang="en-US" altLang="zh-CN" sz="2000" dirty="0" smtClean="0">
                <a:solidFill>
                  <a:srgbClr val="000000"/>
                </a:solidFill>
                <a:latin typeface="隶书" pitchFamily="49" charset="-122"/>
              </a:rPr>
              <a:t>&lt;&lt;</a:t>
            </a:r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的重载方法：友元方式</a:t>
            </a:r>
            <a:endParaRPr lang="en-US" altLang="zh-CN" sz="2000" dirty="0" smtClean="0">
              <a:solidFill>
                <a:srgbClr val="000000"/>
              </a:solidFill>
              <a:latin typeface="隶书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7.</a:t>
            </a:r>
            <a:r>
              <a:rPr lang="zh-CN" altLang="en-US" sz="3600" dirty="0" smtClean="0"/>
              <a:t>输入</a:t>
            </a:r>
            <a:r>
              <a:rPr lang="en-US" altLang="zh-CN" sz="3600" dirty="0" smtClean="0"/>
              <a:t>/</a:t>
            </a:r>
            <a:r>
              <a:rPr lang="zh-CN" altLang="en-US" sz="3600" dirty="0" smtClean="0"/>
              <a:t>输出运算符重载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10" name="内容占位符 1"/>
          <p:cNvSpPr txBox="1">
            <a:spLocks/>
          </p:cNvSpPr>
          <p:nvPr/>
        </p:nvSpPr>
        <p:spPr bwMode="auto">
          <a:xfrm>
            <a:off x="6429388" y="428604"/>
            <a:ext cx="2500362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主函数：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r>
              <a:rPr lang="en-US" altLang="zh-CN" sz="1400" dirty="0" smtClean="0">
                <a:latin typeface="+mn-lt"/>
                <a:ea typeface="+mn-ea"/>
              </a:rPr>
              <a:t>1、</a:t>
            </a:r>
            <a:r>
              <a:rPr lang="zh-CN" altLang="en-US" sz="1400" dirty="0" smtClean="0">
                <a:latin typeface="+mn-lt"/>
                <a:ea typeface="+mn-ea"/>
              </a:rPr>
              <a:t>在</a:t>
            </a:r>
            <a:r>
              <a:rPr lang="en-US" altLang="zh-CN" sz="1400" dirty="0" smtClean="0">
                <a:latin typeface="+mn-lt"/>
                <a:ea typeface="+mn-ea"/>
              </a:rPr>
              <a:t>&gt;&gt;</a:t>
            </a:r>
            <a:r>
              <a:rPr lang="zh-CN" altLang="en-US" sz="1400" dirty="0" smtClean="0">
                <a:latin typeface="+mn-lt"/>
                <a:ea typeface="+mn-ea"/>
              </a:rPr>
              <a:t>运算符两边是两个参数，</a:t>
            </a:r>
            <a:r>
              <a:rPr lang="en-US" altLang="zh-CN" sz="1400" dirty="0" err="1" smtClean="0">
                <a:latin typeface="+mn-lt"/>
                <a:ea typeface="+mn-ea"/>
              </a:rPr>
              <a:t>cin</a:t>
            </a:r>
            <a:r>
              <a:rPr lang="zh-CN" altLang="en-US" sz="1400" dirty="0" smtClean="0">
                <a:latin typeface="+mn-lt"/>
                <a:ea typeface="+mn-ea"/>
              </a:rPr>
              <a:t>代表键盘输入，隐含提供了</a:t>
            </a:r>
            <a:r>
              <a:rPr lang="en-US" altLang="zh-CN" sz="1400" dirty="0" err="1" smtClean="0">
                <a:latin typeface="+mn-lt"/>
                <a:ea typeface="+mn-ea"/>
              </a:rPr>
              <a:t>istream</a:t>
            </a:r>
            <a:r>
              <a:rPr lang="zh-CN" altLang="en-US" sz="1400" dirty="0" smtClean="0">
                <a:latin typeface="+mn-lt"/>
                <a:ea typeface="+mn-ea"/>
              </a:rPr>
              <a:t>流对象，</a:t>
            </a:r>
            <a:endParaRPr lang="en-US" altLang="zh-CN" sz="1400" dirty="0" smtClean="0">
              <a:latin typeface="+mn-lt"/>
              <a:ea typeface="+mn-ea"/>
            </a:endParaRPr>
          </a:p>
          <a:p>
            <a:pPr marL="0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r>
              <a:rPr lang="zh-CN" altLang="en-US" sz="1400" dirty="0" smtClean="0">
                <a:latin typeface="+mn-lt"/>
                <a:ea typeface="+mn-ea"/>
              </a:rPr>
              <a:t>因为输入操作的数据流向是</a:t>
            </a:r>
            <a:r>
              <a:rPr lang="en-US" altLang="zh-CN" sz="1400" dirty="0" smtClean="0">
                <a:latin typeface="+mn-lt"/>
                <a:ea typeface="+mn-ea"/>
              </a:rPr>
              <a:t>Date</a:t>
            </a:r>
            <a:r>
              <a:rPr lang="zh-CN" altLang="en-US" sz="1400" dirty="0" smtClean="0">
                <a:latin typeface="+mn-lt"/>
                <a:ea typeface="+mn-ea"/>
              </a:rPr>
              <a:t>对象。</a:t>
            </a:r>
            <a:endParaRPr lang="en-US" altLang="zh-CN" sz="1400" dirty="0" smtClean="0">
              <a:latin typeface="+mn-lt"/>
              <a:ea typeface="+mn-ea"/>
            </a:endParaRPr>
          </a:p>
          <a:p>
            <a:pPr marL="0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r>
              <a:rPr lang="zh-CN" altLang="en-US" sz="1400" dirty="0" smtClean="0">
                <a:latin typeface="+mn-lt"/>
                <a:ea typeface="+mn-ea"/>
              </a:rPr>
              <a:t>如果把</a:t>
            </a:r>
            <a:r>
              <a:rPr lang="en-US" altLang="zh-CN" sz="1400" dirty="0" err="1" smtClean="0">
                <a:latin typeface="+mn-lt"/>
                <a:ea typeface="+mn-ea"/>
              </a:rPr>
              <a:t>cin</a:t>
            </a:r>
            <a:r>
              <a:rPr lang="zh-CN" altLang="en-US" sz="1400" dirty="0" smtClean="0">
                <a:latin typeface="+mn-lt"/>
                <a:ea typeface="+mn-ea"/>
              </a:rPr>
              <a:t>看成一个函数，等价于</a:t>
            </a:r>
            <a:r>
              <a:rPr lang="en-US" altLang="zh-CN" sz="1400" dirty="0" err="1" smtClean="0">
                <a:latin typeface="+mn-lt"/>
                <a:ea typeface="+mn-ea"/>
              </a:rPr>
              <a:t>cin</a:t>
            </a:r>
            <a:r>
              <a:rPr lang="zh-CN" altLang="en-US" sz="1400" dirty="0" smtClean="0">
                <a:latin typeface="+mn-lt"/>
                <a:ea typeface="+mn-ea"/>
              </a:rPr>
              <a:t>先返回一个</a:t>
            </a:r>
            <a:r>
              <a:rPr lang="en-US" altLang="zh-CN" sz="1400" dirty="0" err="1" smtClean="0">
                <a:latin typeface="+mn-lt"/>
                <a:ea typeface="+mn-ea"/>
              </a:rPr>
              <a:t>istream</a:t>
            </a:r>
            <a:r>
              <a:rPr lang="zh-CN" altLang="en-US" sz="1400" dirty="0" smtClean="0">
                <a:latin typeface="+mn-lt"/>
                <a:ea typeface="+mn-ea"/>
              </a:rPr>
              <a:t>对象，然后</a:t>
            </a:r>
            <a:r>
              <a:rPr lang="en-US" altLang="zh-CN" sz="1400" dirty="0" smtClean="0">
                <a:latin typeface="+mn-lt"/>
                <a:ea typeface="+mn-ea"/>
              </a:rPr>
              <a:t>&gt;&gt;</a:t>
            </a:r>
            <a:r>
              <a:rPr lang="zh-CN" altLang="en-US" sz="1400" dirty="0" smtClean="0">
                <a:latin typeface="+mn-lt"/>
                <a:ea typeface="+mn-ea"/>
              </a:rPr>
              <a:t>接收这个对象，并接收</a:t>
            </a:r>
            <a:r>
              <a:rPr lang="en-US" altLang="zh-CN" sz="1400" dirty="0" smtClean="0">
                <a:latin typeface="+mn-lt"/>
                <a:ea typeface="+mn-ea"/>
              </a:rPr>
              <a:t>Date</a:t>
            </a:r>
            <a:r>
              <a:rPr lang="zh-CN" altLang="en-US" sz="1400" dirty="0" smtClean="0">
                <a:latin typeface="+mn-lt"/>
                <a:ea typeface="+mn-ea"/>
              </a:rPr>
              <a:t>对象进行操作</a:t>
            </a:r>
            <a:endParaRPr lang="en-US" altLang="zh-CN" sz="1400" dirty="0" smtClean="0">
              <a:latin typeface="+mn-lt"/>
              <a:ea typeface="+mn-ea"/>
            </a:endParaRPr>
          </a:p>
          <a:p>
            <a:pPr marL="0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endParaRPr lang="en-US" altLang="zh-CN" sz="1400" dirty="0" smtClean="0">
              <a:latin typeface="+mn-lt"/>
              <a:ea typeface="+mn-ea"/>
            </a:endParaRPr>
          </a:p>
          <a:p>
            <a:pPr marL="0" lvl="1" indent="-228600" algn="just">
              <a:spcBef>
                <a:spcPts val="325"/>
              </a:spcBef>
              <a:buClr>
                <a:schemeClr val="accent1"/>
              </a:buClr>
              <a:defRPr/>
            </a:pPr>
            <a:r>
              <a:rPr lang="en-US" altLang="zh-CN" sz="1400" dirty="0" smtClean="0">
                <a:latin typeface="+mn-ea"/>
                <a:ea typeface="+mn-ea"/>
              </a:rPr>
              <a:t>2、</a:t>
            </a:r>
            <a:r>
              <a:rPr lang="zh-CN" altLang="en-US" sz="1400" dirty="0" smtClean="0">
                <a:latin typeface="+mn-ea"/>
                <a:ea typeface="+mn-ea"/>
              </a:rPr>
              <a:t>在</a:t>
            </a:r>
            <a:r>
              <a:rPr lang="en-US" altLang="zh-CN" sz="1400" dirty="0" smtClean="0">
                <a:latin typeface="+mn-ea"/>
                <a:ea typeface="+mn-ea"/>
              </a:rPr>
              <a:t>&lt;&lt;</a:t>
            </a:r>
            <a:r>
              <a:rPr lang="zh-CN" altLang="en-US" sz="1400" dirty="0" smtClean="0">
                <a:latin typeface="+mn-ea"/>
                <a:ea typeface="+mn-ea"/>
              </a:rPr>
              <a:t>运算符两边是两个参数，</a:t>
            </a:r>
            <a:r>
              <a:rPr lang="en-US" altLang="zh-CN" sz="1400" dirty="0" err="1" smtClean="0">
                <a:latin typeface="+mn-ea"/>
                <a:ea typeface="+mn-ea"/>
              </a:rPr>
              <a:t>cout</a:t>
            </a:r>
            <a:r>
              <a:rPr lang="zh-CN" altLang="en-US" sz="1400" dirty="0" smtClean="0">
                <a:latin typeface="+mn-ea"/>
                <a:ea typeface="+mn-ea"/>
              </a:rPr>
              <a:t>代表屏幕，隐含提供</a:t>
            </a:r>
            <a:r>
              <a:rPr lang="en-US" altLang="zh-CN" sz="1400" dirty="0" err="1" smtClean="0">
                <a:latin typeface="+mn-ea"/>
                <a:ea typeface="+mn-ea"/>
              </a:rPr>
              <a:t>ostream</a:t>
            </a:r>
            <a:r>
              <a:rPr lang="zh-CN" altLang="en-US" sz="1400" dirty="0" smtClean="0">
                <a:latin typeface="+mn-ea"/>
                <a:ea typeface="+mn-ea"/>
              </a:rPr>
              <a:t>对象</a:t>
            </a:r>
            <a:endParaRPr lang="en-US" altLang="zh-CN" sz="1400" dirty="0" smtClean="0">
              <a:latin typeface="+mn-ea"/>
              <a:ea typeface="+mn-ea"/>
            </a:endParaRPr>
          </a:p>
          <a:p>
            <a:pPr marL="0" lvl="1" indent="-228600" algn="just">
              <a:spcBef>
                <a:spcPts val="325"/>
              </a:spcBef>
              <a:buClr>
                <a:schemeClr val="accent1"/>
              </a:buClr>
              <a:defRPr/>
            </a:pPr>
            <a:r>
              <a:rPr lang="zh-CN" altLang="en-US" sz="1400" dirty="0" smtClean="0">
                <a:latin typeface="+mn-ea"/>
                <a:ea typeface="+mn-ea"/>
              </a:rPr>
              <a:t>因为输出操作的数据流向是</a:t>
            </a:r>
            <a:r>
              <a:rPr lang="en-US" altLang="zh-CN" sz="1400" dirty="0" err="1" smtClean="0">
                <a:latin typeface="+mn-ea"/>
                <a:ea typeface="+mn-ea"/>
              </a:rPr>
              <a:t>cout</a:t>
            </a:r>
            <a:endParaRPr lang="en-US" altLang="zh-CN" sz="1400" dirty="0" smtClean="0">
              <a:latin typeface="+mn-ea"/>
              <a:ea typeface="+mn-ea"/>
            </a:endParaRPr>
          </a:p>
          <a:p>
            <a:pPr marL="0" lvl="1" indent="-228600" algn="just">
              <a:spcBef>
                <a:spcPts val="325"/>
              </a:spcBef>
              <a:buClr>
                <a:schemeClr val="accent1"/>
              </a:buClr>
              <a:defRPr/>
            </a:pPr>
            <a:r>
              <a:rPr lang="zh-CN" altLang="en-US" sz="1400" dirty="0" smtClean="0">
                <a:latin typeface="+mn-ea"/>
                <a:ea typeface="+mn-ea"/>
              </a:rPr>
              <a:t>相当于</a:t>
            </a:r>
            <a:r>
              <a:rPr lang="en-US" altLang="zh-CN" sz="1400" dirty="0" smtClean="0">
                <a:latin typeface="+mn-ea"/>
                <a:ea typeface="+mn-ea"/>
              </a:rPr>
              <a:t>&lt;&lt;</a:t>
            </a:r>
            <a:r>
              <a:rPr lang="zh-CN" altLang="en-US" sz="1400" dirty="0" smtClean="0">
                <a:latin typeface="+mn-ea"/>
                <a:ea typeface="+mn-ea"/>
              </a:rPr>
              <a:t>先把</a:t>
            </a:r>
            <a:r>
              <a:rPr lang="en-US" altLang="zh-CN" sz="1400" dirty="0" smtClean="0">
                <a:latin typeface="+mn-ea"/>
                <a:ea typeface="+mn-ea"/>
              </a:rPr>
              <a:t>Date</a:t>
            </a:r>
            <a:r>
              <a:rPr lang="zh-CN" altLang="en-US" sz="1400" dirty="0" smtClean="0">
                <a:latin typeface="+mn-ea"/>
                <a:ea typeface="+mn-ea"/>
              </a:rPr>
              <a:t>对象的输出导入到</a:t>
            </a:r>
            <a:r>
              <a:rPr lang="en-US" altLang="zh-CN" sz="1400" dirty="0" err="1" smtClean="0">
                <a:latin typeface="+mn-ea"/>
                <a:ea typeface="+mn-ea"/>
              </a:rPr>
              <a:t>ostream</a:t>
            </a:r>
            <a:r>
              <a:rPr lang="zh-CN" altLang="en-US" sz="1400" dirty="0" smtClean="0">
                <a:latin typeface="+mn-ea"/>
                <a:ea typeface="+mn-ea"/>
              </a:rPr>
              <a:t>对象，然后</a:t>
            </a:r>
            <a:r>
              <a:rPr lang="en-US" altLang="zh-CN" sz="1400" dirty="0" err="1" smtClean="0">
                <a:latin typeface="+mn-ea"/>
                <a:ea typeface="+mn-ea"/>
              </a:rPr>
              <a:t>cout</a:t>
            </a:r>
            <a:r>
              <a:rPr lang="zh-CN" altLang="en-US" sz="1400" dirty="0" smtClean="0">
                <a:latin typeface="+mn-ea"/>
                <a:ea typeface="+mn-ea"/>
              </a:rPr>
              <a:t>再输出到屏幕</a:t>
            </a:r>
            <a:endParaRPr lang="en-US" altLang="zh-CN" sz="1400" dirty="0" smtClean="0">
              <a:latin typeface="+mn-ea"/>
              <a:ea typeface="+mn-ea"/>
            </a:endParaRPr>
          </a:p>
          <a:p>
            <a:pPr marL="0" marR="0" lvl="1" indent="-228600" algn="just" defTabSz="914400" rtl="0" eaLnBrk="1" fontAlgn="base" latinLnBrk="0" hangingPunct="1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endParaRPr lang="en-US" altLang="zh-CN" sz="1400" dirty="0" smtClean="0">
              <a:latin typeface="+mn-lt"/>
              <a:ea typeface="+mn-ea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33500"/>
            <a:ext cx="57531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1142984"/>
            <a:ext cx="4143404" cy="4286280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运算符重载与继承</a:t>
            </a:r>
            <a:endParaRPr lang="en-US" altLang="zh-CN" sz="20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在一般情况下，基类的运算符重载都是可以被派生类使用的，主要受继承类型和访问类型的组合影响</a:t>
            </a:r>
            <a:endParaRPr lang="en-US" altLang="zh-CN" sz="18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示例：一个货币基类，派生出人民币类和美金类</a:t>
            </a:r>
            <a:endParaRPr lang="en-US" altLang="zh-CN" sz="20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基类重载了加法运算，有默认的输出函数</a:t>
            </a:r>
            <a:endParaRPr lang="en-US" altLang="zh-CN" sz="18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人民币类新增自己的属性，重载了输出函数</a:t>
            </a:r>
            <a:endParaRPr lang="en-US" altLang="zh-CN" sz="18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美金类新增自己的属性，写了另一个名字的输出函数</a:t>
            </a:r>
            <a:endParaRPr lang="en-US" altLang="zh-CN" sz="18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 eaLnBrk="1" hangingPunct="1"/>
            <a:endParaRPr lang="zh-CN" altLang="en-US" sz="18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 eaLnBrk="1" hangingPunct="1"/>
            <a:endParaRPr lang="zh-CN" altLang="en-US" sz="1800" dirty="0" smtClean="0">
              <a:solidFill>
                <a:srgbClr val="000000"/>
              </a:solidFill>
              <a:latin typeface="隶书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8.</a:t>
            </a:r>
            <a:r>
              <a:rPr lang="zh-CN" altLang="en-US" sz="3600" dirty="0" smtClean="0"/>
              <a:t>运算符重载与继承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10" y="237979"/>
            <a:ext cx="3929090" cy="662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1071546"/>
            <a:ext cx="4786346" cy="4286280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示例分析</a:t>
            </a:r>
            <a:endParaRPr lang="en-US" altLang="zh-CN" sz="20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sz="1600" dirty="0" smtClean="0">
                <a:solidFill>
                  <a:srgbClr val="000000"/>
                </a:solidFill>
                <a:latin typeface="隶书" pitchFamily="49" charset="-122"/>
              </a:rPr>
              <a:t>派生类对象使用加法运算，但语法不能通过</a:t>
            </a:r>
            <a:endParaRPr lang="en-US" altLang="zh-CN" sz="16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sz="1600" dirty="0" smtClean="0">
                <a:solidFill>
                  <a:srgbClr val="000000"/>
                </a:solidFill>
                <a:latin typeface="隶书" pitchFamily="49" charset="-122"/>
              </a:rPr>
              <a:t>实际上加法运算在派生类对象是重载成功的</a:t>
            </a:r>
            <a:endParaRPr lang="en-US" altLang="zh-CN" sz="14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sz="1600" dirty="0" smtClean="0">
                <a:solidFill>
                  <a:srgbClr val="000000"/>
                </a:solidFill>
                <a:latin typeface="隶书" pitchFamily="49" charset="-122"/>
              </a:rPr>
              <a:t>错误是发生在</a:t>
            </a:r>
            <a:r>
              <a:rPr lang="en-US" altLang="zh-CN" sz="1600" dirty="0" smtClean="0">
                <a:solidFill>
                  <a:srgbClr val="000000"/>
                </a:solidFill>
                <a:latin typeface="隶书" pitchFamily="49" charset="-122"/>
              </a:rPr>
              <a:t>=</a:t>
            </a:r>
            <a:r>
              <a:rPr lang="zh-CN" altLang="en-US" sz="1600" dirty="0" smtClean="0">
                <a:solidFill>
                  <a:srgbClr val="000000"/>
                </a:solidFill>
                <a:latin typeface="隶书" pitchFamily="49" charset="-122"/>
              </a:rPr>
              <a:t>号上</a:t>
            </a:r>
            <a:endParaRPr lang="en-US" altLang="zh-CN" sz="16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sz="1600" dirty="0" smtClean="0">
                <a:solidFill>
                  <a:srgbClr val="000000"/>
                </a:solidFill>
                <a:latin typeface="隶书" pitchFamily="49" charset="-122"/>
              </a:rPr>
              <a:t>因为</a:t>
            </a:r>
            <a:r>
              <a:rPr lang="en-US" altLang="zh-CN" sz="1600" dirty="0" smtClean="0">
                <a:solidFill>
                  <a:srgbClr val="000000"/>
                </a:solidFill>
                <a:latin typeface="隶书" pitchFamily="49" charset="-122"/>
              </a:rPr>
              <a:t>+</a:t>
            </a:r>
            <a:r>
              <a:rPr lang="zh-CN" altLang="en-US" sz="1600" dirty="0" smtClean="0">
                <a:solidFill>
                  <a:srgbClr val="000000"/>
                </a:solidFill>
                <a:latin typeface="隶书" pitchFamily="49" charset="-122"/>
              </a:rPr>
              <a:t>重载是在基类，返回结果是基类对象</a:t>
            </a:r>
            <a:endParaRPr lang="en-US" altLang="zh-CN" sz="16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sz="1600" dirty="0" smtClean="0">
                <a:solidFill>
                  <a:srgbClr val="000000"/>
                </a:solidFill>
                <a:latin typeface="隶书" pitchFamily="49" charset="-122"/>
              </a:rPr>
              <a:t>如果用派生类对象去承接相加的结果，相当于要做基类对象与派生类对象的转换</a:t>
            </a:r>
          </a:p>
          <a:p>
            <a:pPr lvl="1"/>
            <a:r>
              <a:rPr lang="zh-CN" altLang="en-US" sz="1600" dirty="0" smtClean="0">
                <a:solidFill>
                  <a:srgbClr val="000000"/>
                </a:solidFill>
                <a:latin typeface="隶书" pitchFamily="49" charset="-122"/>
              </a:rPr>
              <a:t>所以需要在派生类增加赋值运算符的重载</a:t>
            </a:r>
            <a:endParaRPr lang="en-US" altLang="zh-CN" sz="16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endParaRPr lang="zh-CN" altLang="en-US" sz="14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 eaLnBrk="1" hangingPunct="1"/>
            <a:endParaRPr lang="zh-CN" altLang="en-US" sz="1800" dirty="0" smtClean="0">
              <a:solidFill>
                <a:srgbClr val="000000"/>
              </a:solidFill>
              <a:latin typeface="隶书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8.</a:t>
            </a:r>
            <a:r>
              <a:rPr lang="zh-CN" altLang="en-US" sz="3600" dirty="0" smtClean="0"/>
              <a:t>运算符重载与继承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571876"/>
            <a:ext cx="3286148" cy="2698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5000628" y="4500570"/>
            <a:ext cx="3714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因为运算结果只能放在基类对象中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只能使用基类对象输出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派生类输出不能使用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643570" y="3214686"/>
            <a:ext cx="3000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派生类转基类可以自动转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基</a:t>
            </a:r>
            <a:r>
              <a:rPr lang="zh-CN" altLang="en-US" b="1" dirty="0" smtClean="0">
                <a:solidFill>
                  <a:srgbClr val="FF0000"/>
                </a:solidFill>
              </a:rPr>
              <a:t>类转派生类要重载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1142984"/>
            <a:ext cx="3929090" cy="4286280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示例分析</a:t>
            </a:r>
            <a:endParaRPr lang="en-US" altLang="zh-CN" sz="20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sz="1600" dirty="0" smtClean="0">
                <a:solidFill>
                  <a:srgbClr val="000000"/>
                </a:solidFill>
                <a:latin typeface="隶书" pitchFamily="49" charset="-122"/>
              </a:rPr>
              <a:t>派生类对象要想正确使用加法重载，需要增加派生类对象与基类对象的转换</a:t>
            </a:r>
            <a:endParaRPr lang="en-US" altLang="zh-CN" sz="16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sz="1600" dirty="0" smtClean="0">
                <a:solidFill>
                  <a:srgbClr val="000000"/>
                </a:solidFill>
                <a:latin typeface="隶书" pitchFamily="49" charset="-122"/>
              </a:rPr>
              <a:t>通过重载</a:t>
            </a:r>
            <a:r>
              <a:rPr lang="en-US" altLang="zh-CN" sz="1600" dirty="0" smtClean="0">
                <a:solidFill>
                  <a:srgbClr val="000000"/>
                </a:solidFill>
                <a:latin typeface="隶书" pitchFamily="49" charset="-122"/>
              </a:rPr>
              <a:t>=</a:t>
            </a:r>
            <a:r>
              <a:rPr lang="zh-CN" altLang="en-US" sz="1600" dirty="0" smtClean="0">
                <a:solidFill>
                  <a:srgbClr val="000000"/>
                </a:solidFill>
                <a:latin typeface="隶书" pitchFamily="49" charset="-122"/>
              </a:rPr>
              <a:t>运算符来实现</a:t>
            </a:r>
            <a:endParaRPr lang="en-US" altLang="zh-CN" sz="16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endParaRPr lang="zh-CN" altLang="en-US" sz="14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 eaLnBrk="1" hangingPunct="1"/>
            <a:endParaRPr lang="zh-CN" altLang="en-US" sz="1800" dirty="0" smtClean="0">
              <a:solidFill>
                <a:srgbClr val="000000"/>
              </a:solidFill>
              <a:latin typeface="隶书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8.</a:t>
            </a:r>
            <a:r>
              <a:rPr lang="zh-CN" altLang="en-US" sz="3600" dirty="0" smtClean="0"/>
              <a:t>运算符重载与继承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85786" y="5072074"/>
            <a:ext cx="34290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注意：当派生类使用了不同名字的输出函数，会</a:t>
            </a:r>
            <a:r>
              <a:rPr lang="zh-CN" altLang="en-US" b="1" dirty="0" smtClean="0">
                <a:solidFill>
                  <a:srgbClr val="FF0000"/>
                </a:solidFill>
              </a:rPr>
              <a:t>导致意外的输出，但是通过语法检测</a:t>
            </a:r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496"/>
            <a:ext cx="397932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2212" y="-1"/>
            <a:ext cx="4041788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1142984"/>
            <a:ext cx="8072494" cy="3929090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继承中使用运算符重载的弊端：因为运算符重载是在基类实现的，没考虑派生类的处理，但是又可以被继承，容易造成隐含的错误</a:t>
            </a:r>
            <a:endParaRPr lang="en-US" altLang="zh-CN" sz="20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隶书" pitchFamily="49" charset="-122"/>
              </a:rPr>
              <a:t>1、</a:t>
            </a:r>
            <a:r>
              <a:rPr lang="zh-CN" altLang="en-US" sz="1800" b="1" dirty="0" smtClean="0">
                <a:solidFill>
                  <a:srgbClr val="FF0000"/>
                </a:solidFill>
                <a:latin typeface="隶书" pitchFamily="49" charset="-122"/>
              </a:rPr>
              <a:t>运算结果不一定正确</a:t>
            </a:r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，因为运算是考虑基类的属性来处理的，派生类的属性处理不包含在里面，所以可能引发错误</a:t>
            </a:r>
            <a:endParaRPr lang="en-US" altLang="zh-CN" sz="18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隶书" pitchFamily="49" charset="-122"/>
              </a:rPr>
              <a:t>2、</a:t>
            </a:r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运算结果返回类型可能是基类类型，用派生类对象去承接，会</a:t>
            </a:r>
            <a:r>
              <a:rPr lang="zh-CN" altLang="en-US" sz="1800" dirty="0" smtClean="0">
                <a:solidFill>
                  <a:srgbClr val="FF0000"/>
                </a:solidFill>
                <a:latin typeface="隶书" pitchFamily="49" charset="-122"/>
              </a:rPr>
              <a:t>引发逻辑错误</a:t>
            </a:r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。</a:t>
            </a:r>
            <a:endParaRPr lang="en-US" altLang="zh-CN" sz="18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派生类若要使用基类的运算符重载，可以在派生类内使用，这样又限制了运算符重载的便利性</a:t>
            </a:r>
            <a:endParaRPr lang="en-US" altLang="zh-CN" sz="20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如果要对派生类对象使用基类运算符重载，一般需要增加基类对象与派生类对象的转换，也很麻烦，所以很多程序员在</a:t>
            </a:r>
            <a:r>
              <a:rPr lang="zh-CN" altLang="en-US" sz="2000" b="1" dirty="0" smtClean="0">
                <a:solidFill>
                  <a:srgbClr val="FF0000"/>
                </a:solidFill>
                <a:latin typeface="隶书" pitchFamily="49" charset="-122"/>
              </a:rPr>
              <a:t>派生类再重载一次运算符</a:t>
            </a:r>
            <a:endParaRPr lang="zh-CN" altLang="en-US" sz="1800" b="1" dirty="0" smtClean="0">
              <a:solidFill>
                <a:srgbClr val="FF0000"/>
              </a:solidFill>
              <a:latin typeface="隶书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8.</a:t>
            </a:r>
            <a:r>
              <a:rPr lang="zh-CN" altLang="en-US" sz="3600" dirty="0" smtClean="0"/>
              <a:t>运算符重载与继承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2"/>
          </a:xfrm>
        </p:spPr>
        <p:txBody>
          <a:bodyPr/>
          <a:lstStyle/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运算符重载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成员函数方式的运算符重载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友元方式的运算符重载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增量运算符重载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类型转换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其他运算符重载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输入输出运算符重载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 smtClean="0"/>
              <a:t>运算符重载与继承</a:t>
            </a: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None/>
            </a:pPr>
            <a:endParaRPr lang="en-US" altLang="zh-CN" dirty="0" smtClean="0"/>
          </a:p>
          <a:p>
            <a:pPr marL="566737" indent="-457200">
              <a:buClr>
                <a:srgbClr val="FF0000"/>
              </a:buClr>
              <a:buSzPct val="100000"/>
              <a:buFont typeface="+mj-lt"/>
              <a:buAutoNum type="arabicPeriod"/>
            </a:pP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本章主要内容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1142984"/>
            <a:ext cx="8429684" cy="3786214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运算符重载在继承中的使用，多见于输出运算符</a:t>
            </a:r>
            <a:endParaRPr lang="en-US" altLang="zh-CN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因为</a:t>
            </a:r>
            <a:r>
              <a:rPr lang="en-US" altLang="zh-CN" dirty="0" smtClean="0">
                <a:solidFill>
                  <a:srgbClr val="000000"/>
                </a:solidFill>
                <a:latin typeface="隶书" pitchFamily="49" charset="-122"/>
              </a:rPr>
              <a:t>I/O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重载不能在类成员函数中直接重载，只能用类函数</a:t>
            </a:r>
            <a:r>
              <a:rPr lang="en-US" altLang="zh-CN" dirty="0" smtClean="0">
                <a:solidFill>
                  <a:srgbClr val="000000"/>
                </a:solidFill>
                <a:latin typeface="隶书" pitchFamily="49" charset="-122"/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全局函数或友元</a:t>
            </a:r>
            <a:endParaRPr lang="en-US" altLang="zh-CN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同时，每个派生类自己定义输出，可能会遇到输出函数不统一的情况</a:t>
            </a:r>
            <a:endParaRPr lang="en-US" altLang="zh-CN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2"/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例如派生</a:t>
            </a:r>
            <a:r>
              <a:rPr lang="en-US" altLang="zh-CN" sz="1800" dirty="0" smtClean="0">
                <a:solidFill>
                  <a:srgbClr val="000000"/>
                </a:solidFill>
                <a:latin typeface="隶书" pitchFamily="49" charset="-122"/>
              </a:rPr>
              <a:t>A，</a:t>
            </a:r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定义输出为</a:t>
            </a:r>
            <a:r>
              <a:rPr lang="en-US" altLang="zh-CN" sz="1800" dirty="0" smtClean="0">
                <a:solidFill>
                  <a:srgbClr val="000000"/>
                </a:solidFill>
                <a:latin typeface="隶书" pitchFamily="49" charset="-122"/>
              </a:rPr>
              <a:t>Print，</a:t>
            </a:r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派生</a:t>
            </a:r>
            <a:r>
              <a:rPr lang="en-US" altLang="zh-CN" sz="1800" dirty="0" smtClean="0">
                <a:solidFill>
                  <a:srgbClr val="000000"/>
                </a:solidFill>
                <a:latin typeface="隶书" pitchFamily="49" charset="-122"/>
              </a:rPr>
              <a:t>B</a:t>
            </a:r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定义输出为</a:t>
            </a:r>
            <a:r>
              <a:rPr lang="en-US" altLang="zh-CN" sz="1800" dirty="0" smtClean="0">
                <a:solidFill>
                  <a:srgbClr val="000000"/>
                </a:solidFill>
                <a:latin typeface="隶书" pitchFamily="49" charset="-122"/>
              </a:rPr>
              <a:t>Display</a:t>
            </a: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因此需要用</a:t>
            </a:r>
            <a:r>
              <a:rPr lang="zh-CN" altLang="en-US" b="1" dirty="0" smtClean="0">
                <a:solidFill>
                  <a:srgbClr val="FF0000"/>
                </a:solidFill>
                <a:latin typeface="隶书" pitchFamily="49" charset="-122"/>
              </a:rPr>
              <a:t>纯虚函数</a:t>
            </a:r>
            <a:r>
              <a:rPr lang="en-US" altLang="zh-CN" b="1" dirty="0" smtClean="0">
                <a:solidFill>
                  <a:srgbClr val="FF0000"/>
                </a:solidFill>
                <a:latin typeface="隶书" pitchFamily="49" charset="-122"/>
              </a:rPr>
              <a:t>+</a:t>
            </a:r>
            <a:r>
              <a:rPr lang="zh-CN" altLang="en-US" b="1" dirty="0" smtClean="0">
                <a:solidFill>
                  <a:srgbClr val="FF0000"/>
                </a:solidFill>
                <a:latin typeface="隶书" pitchFamily="49" charset="-122"/>
              </a:rPr>
              <a:t>派生类重定义的方法</a:t>
            </a:r>
            <a:endParaRPr lang="en-US" altLang="zh-CN" b="1" dirty="0" smtClean="0">
              <a:solidFill>
                <a:srgbClr val="FF0000"/>
              </a:solidFill>
              <a:latin typeface="隶书" pitchFamily="49" charset="-122"/>
            </a:endParaRPr>
          </a:p>
          <a:p>
            <a:pPr lvl="2"/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先定义抽象类，通过纯虚函数把输出名字统一起来</a:t>
            </a:r>
            <a:endParaRPr lang="en-US" altLang="zh-CN" sz="18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2"/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在派生各个子类，子类再定义各自输出</a:t>
            </a:r>
            <a:endParaRPr lang="en-US" altLang="zh-CN" sz="18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2"/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最后通过全局函数再重载</a:t>
            </a:r>
            <a:r>
              <a:rPr lang="en-US" altLang="zh-CN" sz="1800" dirty="0" smtClean="0">
                <a:solidFill>
                  <a:srgbClr val="000000"/>
                </a:solidFill>
                <a:latin typeface="隶书" pitchFamily="49" charset="-122"/>
              </a:rPr>
              <a:t>&lt;&lt;</a:t>
            </a:r>
          </a:p>
          <a:p>
            <a:pPr lvl="2"/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这样所有的派生输出都统一为</a:t>
            </a:r>
            <a:r>
              <a:rPr lang="en-US" altLang="zh-CN" sz="1800" dirty="0" err="1" smtClean="0">
                <a:solidFill>
                  <a:srgbClr val="000000"/>
                </a:solidFill>
                <a:latin typeface="隶书" pitchFamily="49" charset="-122"/>
              </a:rPr>
              <a:t>cout</a:t>
            </a:r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直接</a:t>
            </a:r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输出</a:t>
            </a:r>
            <a:endParaRPr lang="en-US" altLang="zh-CN" sz="18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例如货币输出，根据不同种类货币做不同输出</a:t>
            </a:r>
            <a:endParaRPr lang="en-US" altLang="zh-CN" sz="20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先设计虚基类货币，包含输出</a:t>
            </a:r>
            <a:endParaRPr lang="en-US" altLang="zh-CN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再派生人民币、美元等具体货币</a:t>
            </a:r>
          </a:p>
          <a:p>
            <a:pPr lvl="1" eaLnBrk="1" hangingPunct="1"/>
            <a:endParaRPr lang="zh-CN" altLang="en-US" dirty="0" smtClean="0">
              <a:solidFill>
                <a:srgbClr val="000000"/>
              </a:solidFill>
              <a:latin typeface="隶书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8.</a:t>
            </a:r>
            <a:r>
              <a:rPr lang="zh-CN" altLang="en-US" sz="3600" dirty="0" smtClean="0"/>
              <a:t>运算符重载与继承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1142984"/>
            <a:ext cx="8429684" cy="500066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输出运算符重载与虚函数</a:t>
            </a:r>
            <a:endParaRPr lang="en-US" altLang="zh-CN" sz="20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endParaRPr lang="zh-CN" altLang="en-US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 eaLnBrk="1" hangingPunct="1"/>
            <a:endParaRPr lang="zh-CN" altLang="en-US" sz="1800" dirty="0" smtClean="0">
              <a:solidFill>
                <a:srgbClr val="000000"/>
              </a:solidFill>
              <a:latin typeface="隶书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8.</a:t>
            </a:r>
            <a:r>
              <a:rPr lang="zh-CN" altLang="en-US" sz="3600" dirty="0" smtClean="0"/>
              <a:t>运算符重载与继承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43049"/>
            <a:ext cx="3786214" cy="497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428736"/>
            <a:ext cx="4345401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1857356" y="2071678"/>
            <a:ext cx="2143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纯虚函数会强制所有派生类都重写输出代码</a:t>
            </a:r>
            <a:endParaRPr lang="zh-CN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4143380"/>
            <a:ext cx="5113101" cy="2262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1142984"/>
            <a:ext cx="8429684" cy="3786214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示例扩展，增加货币兑换功能</a:t>
            </a:r>
            <a:endParaRPr lang="en-US" altLang="zh-CN" sz="20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增加兑换汇率，可以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在抽象类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中增加静态数据成员</a:t>
            </a:r>
            <a:endParaRPr lang="en-US" altLang="zh-CN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货币兑换可以通过</a:t>
            </a:r>
            <a:r>
              <a:rPr lang="zh-CN" altLang="en-US" b="1" dirty="0" smtClean="0">
                <a:solidFill>
                  <a:srgbClr val="FF0000"/>
                </a:solidFill>
                <a:latin typeface="隶书" pitchFamily="49" charset="-122"/>
              </a:rPr>
              <a:t>类型转换</a:t>
            </a:r>
            <a:r>
              <a:rPr lang="zh-CN" altLang="en-US" dirty="0" smtClean="0">
                <a:solidFill>
                  <a:srgbClr val="000000"/>
                </a:solidFill>
                <a:latin typeface="隶书" pitchFamily="49" charset="-122"/>
              </a:rPr>
              <a:t>实现</a:t>
            </a:r>
            <a:endParaRPr lang="en-US" altLang="zh-CN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endParaRPr lang="zh-CN" altLang="en-US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 eaLnBrk="1" hangingPunct="1"/>
            <a:endParaRPr lang="zh-CN" altLang="en-US" sz="1800" dirty="0" smtClean="0">
              <a:solidFill>
                <a:srgbClr val="000000"/>
              </a:solidFill>
              <a:latin typeface="隶书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8.</a:t>
            </a:r>
            <a:r>
              <a:rPr lang="zh-CN" altLang="en-US" sz="3600" dirty="0" smtClean="0"/>
              <a:t>运算符重载与继承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1142984"/>
            <a:ext cx="8429684" cy="500066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输出运算符重载与虚函数</a:t>
            </a:r>
            <a:endParaRPr lang="en-US" altLang="zh-CN" sz="20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endParaRPr lang="zh-CN" altLang="en-US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 eaLnBrk="1" hangingPunct="1"/>
            <a:endParaRPr lang="zh-CN" altLang="en-US" sz="1800" dirty="0" smtClean="0">
              <a:solidFill>
                <a:srgbClr val="000000"/>
              </a:solidFill>
              <a:latin typeface="隶书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8.</a:t>
            </a:r>
            <a:r>
              <a:rPr lang="zh-CN" altLang="en-US" sz="3600" dirty="0" smtClean="0"/>
              <a:t>运算符重载与继承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40862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0125" y="0"/>
            <a:ext cx="4333875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4295775"/>
            <a:ext cx="27051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1142984"/>
            <a:ext cx="8429684" cy="3786214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综合示例：已知最小重量单位是克，派生出中国重量斤、两、钱；派生出西方重量公斤。</a:t>
            </a:r>
            <a:endParaRPr lang="en-US" altLang="zh-CN" sz="20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sz="1600" dirty="0" smtClean="0">
                <a:solidFill>
                  <a:srgbClr val="000000"/>
                </a:solidFill>
                <a:latin typeface="隶书" pitchFamily="49" charset="-122"/>
              </a:rPr>
              <a:t>中国重量输入有三个整数参数，例如输入</a:t>
            </a:r>
            <a:r>
              <a:rPr lang="en-US" altLang="zh-CN" sz="1600" dirty="0" smtClean="0">
                <a:solidFill>
                  <a:srgbClr val="000000"/>
                </a:solidFill>
                <a:latin typeface="隶书" pitchFamily="49" charset="-122"/>
              </a:rPr>
              <a:t>1 2 3，</a:t>
            </a:r>
            <a:r>
              <a:rPr lang="zh-CN" altLang="en-US" sz="1600" dirty="0" smtClean="0">
                <a:solidFill>
                  <a:srgbClr val="000000"/>
                </a:solidFill>
                <a:latin typeface="隶书" pitchFamily="49" charset="-122"/>
              </a:rPr>
              <a:t>表示</a:t>
            </a:r>
            <a:r>
              <a:rPr lang="en-US" altLang="zh-CN" sz="1600" dirty="0" smtClean="0">
                <a:solidFill>
                  <a:srgbClr val="000000"/>
                </a:solidFill>
                <a:latin typeface="隶书" pitchFamily="49" charset="-122"/>
              </a:rPr>
              <a:t>1</a:t>
            </a:r>
            <a:r>
              <a:rPr lang="zh-CN" altLang="en-US" sz="1600" dirty="0" smtClean="0">
                <a:solidFill>
                  <a:srgbClr val="000000"/>
                </a:solidFill>
                <a:latin typeface="隶书" pitchFamily="49" charset="-122"/>
              </a:rPr>
              <a:t>斤</a:t>
            </a:r>
            <a:r>
              <a:rPr lang="en-US" altLang="zh-CN" sz="1600" dirty="0" smtClean="0">
                <a:solidFill>
                  <a:srgbClr val="000000"/>
                </a:solidFill>
                <a:latin typeface="隶书" pitchFamily="49" charset="-122"/>
              </a:rPr>
              <a:t>2</a:t>
            </a:r>
            <a:r>
              <a:rPr lang="zh-CN" altLang="en-US" sz="1600" dirty="0" smtClean="0">
                <a:solidFill>
                  <a:srgbClr val="000000"/>
                </a:solidFill>
                <a:latin typeface="隶书" pitchFamily="49" charset="-122"/>
              </a:rPr>
              <a:t>两</a:t>
            </a:r>
            <a:r>
              <a:rPr lang="en-US" altLang="zh-CN" sz="1600" dirty="0" smtClean="0">
                <a:solidFill>
                  <a:srgbClr val="000000"/>
                </a:solidFill>
                <a:latin typeface="隶书" pitchFamily="49" charset="-122"/>
              </a:rPr>
              <a:t>3</a:t>
            </a:r>
            <a:r>
              <a:rPr lang="zh-CN" altLang="en-US" sz="1600" dirty="0" smtClean="0">
                <a:solidFill>
                  <a:srgbClr val="000000"/>
                </a:solidFill>
                <a:latin typeface="隶书" pitchFamily="49" charset="-122"/>
              </a:rPr>
              <a:t>钱</a:t>
            </a:r>
            <a:endParaRPr lang="en-US" altLang="zh-CN" sz="16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sz="1600" dirty="0" smtClean="0">
                <a:solidFill>
                  <a:srgbClr val="000000"/>
                </a:solidFill>
                <a:latin typeface="隶书" pitchFamily="49" charset="-122"/>
              </a:rPr>
              <a:t>中国重量直接赋值用一个整数，例如</a:t>
            </a:r>
            <a:r>
              <a:rPr lang="en-US" altLang="zh-CN" sz="1600" dirty="0" smtClean="0">
                <a:solidFill>
                  <a:srgbClr val="000000"/>
                </a:solidFill>
                <a:latin typeface="隶书" pitchFamily="49" charset="-122"/>
              </a:rPr>
              <a:t>680</a:t>
            </a:r>
            <a:r>
              <a:rPr lang="zh-CN" altLang="en-US" sz="1600" dirty="0" smtClean="0">
                <a:solidFill>
                  <a:srgbClr val="000000"/>
                </a:solidFill>
                <a:latin typeface="隶书" pitchFamily="49" charset="-122"/>
              </a:rPr>
              <a:t>克，等价</a:t>
            </a:r>
            <a:r>
              <a:rPr lang="en-US" altLang="zh-CN" sz="1600" dirty="0" smtClean="0">
                <a:solidFill>
                  <a:srgbClr val="000000"/>
                </a:solidFill>
                <a:latin typeface="隶书" pitchFamily="49" charset="-122"/>
              </a:rPr>
              <a:t>1</a:t>
            </a:r>
            <a:r>
              <a:rPr lang="zh-CN" altLang="en-US" sz="1600" dirty="0" smtClean="0">
                <a:solidFill>
                  <a:srgbClr val="000000"/>
                </a:solidFill>
                <a:latin typeface="隶书" pitchFamily="49" charset="-122"/>
              </a:rPr>
              <a:t>斤</a:t>
            </a:r>
            <a:r>
              <a:rPr lang="en-US" altLang="zh-CN" sz="1600" dirty="0" smtClean="0">
                <a:solidFill>
                  <a:srgbClr val="000000"/>
                </a:solidFill>
                <a:latin typeface="隶书" pitchFamily="49" charset="-122"/>
              </a:rPr>
              <a:t>1</a:t>
            </a:r>
            <a:r>
              <a:rPr lang="zh-CN" altLang="en-US" sz="1600" dirty="0" smtClean="0">
                <a:solidFill>
                  <a:srgbClr val="000000"/>
                </a:solidFill>
                <a:latin typeface="隶书" pitchFamily="49" charset="-122"/>
              </a:rPr>
              <a:t>两</a:t>
            </a:r>
            <a:r>
              <a:rPr lang="en-US" altLang="zh-CN" sz="1600" dirty="0" smtClean="0">
                <a:solidFill>
                  <a:srgbClr val="000000"/>
                </a:solidFill>
                <a:latin typeface="隶书" pitchFamily="49" charset="-122"/>
              </a:rPr>
              <a:t>3</a:t>
            </a:r>
            <a:r>
              <a:rPr lang="zh-CN" altLang="en-US" sz="1600" dirty="0" smtClean="0">
                <a:solidFill>
                  <a:srgbClr val="000000"/>
                </a:solidFill>
                <a:latin typeface="隶书" pitchFamily="49" charset="-122"/>
              </a:rPr>
              <a:t>钱</a:t>
            </a:r>
            <a:endParaRPr lang="en-US" altLang="zh-CN" sz="16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endParaRPr lang="en-US" altLang="zh-CN" sz="16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sz="1600" dirty="0" smtClean="0">
                <a:solidFill>
                  <a:srgbClr val="000000"/>
                </a:solidFill>
                <a:latin typeface="隶书" pitchFamily="49" charset="-122"/>
              </a:rPr>
              <a:t>西方重量一般输入一个浮点数，例如输入</a:t>
            </a:r>
            <a:r>
              <a:rPr lang="en-US" altLang="zh-CN" sz="1600" dirty="0" smtClean="0">
                <a:solidFill>
                  <a:srgbClr val="000000"/>
                </a:solidFill>
                <a:latin typeface="隶书" pitchFamily="49" charset="-122"/>
              </a:rPr>
              <a:t>1.23，</a:t>
            </a:r>
            <a:r>
              <a:rPr lang="zh-CN" altLang="en-US" sz="1600" dirty="0" smtClean="0">
                <a:solidFill>
                  <a:srgbClr val="000000"/>
                </a:solidFill>
                <a:latin typeface="隶书" pitchFamily="49" charset="-122"/>
              </a:rPr>
              <a:t>表示</a:t>
            </a:r>
            <a:r>
              <a:rPr lang="en-US" altLang="zh-CN" sz="1600" dirty="0" smtClean="0">
                <a:solidFill>
                  <a:srgbClr val="000000"/>
                </a:solidFill>
                <a:latin typeface="隶书" pitchFamily="49" charset="-122"/>
              </a:rPr>
              <a:t>1.23</a:t>
            </a:r>
            <a:r>
              <a:rPr lang="zh-CN" altLang="en-US" sz="1600" dirty="0" smtClean="0">
                <a:solidFill>
                  <a:srgbClr val="000000"/>
                </a:solidFill>
                <a:latin typeface="隶书" pitchFamily="49" charset="-122"/>
              </a:rPr>
              <a:t>公斤</a:t>
            </a:r>
            <a:endParaRPr lang="en-US" altLang="zh-CN" sz="16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sz="1600" dirty="0" smtClean="0">
                <a:solidFill>
                  <a:srgbClr val="000000"/>
                </a:solidFill>
                <a:latin typeface="隶书" pitchFamily="49" charset="-122"/>
              </a:rPr>
              <a:t>西方重量直接赋值用一个浮点数，例如</a:t>
            </a:r>
            <a:r>
              <a:rPr lang="en-US" altLang="zh-CN" sz="1600" dirty="0" smtClean="0">
                <a:solidFill>
                  <a:srgbClr val="000000"/>
                </a:solidFill>
                <a:latin typeface="隶书" pitchFamily="49" charset="-122"/>
              </a:rPr>
              <a:t>1.23，</a:t>
            </a:r>
            <a:r>
              <a:rPr lang="zh-CN" altLang="en-US" sz="1600" dirty="0" smtClean="0">
                <a:solidFill>
                  <a:srgbClr val="000000"/>
                </a:solidFill>
                <a:latin typeface="隶书" pitchFamily="49" charset="-122"/>
              </a:rPr>
              <a:t>表示</a:t>
            </a:r>
            <a:r>
              <a:rPr lang="en-US" altLang="zh-CN" sz="1600" dirty="0" smtClean="0">
                <a:solidFill>
                  <a:srgbClr val="000000"/>
                </a:solidFill>
                <a:latin typeface="隶书" pitchFamily="49" charset="-122"/>
              </a:rPr>
              <a:t>1.23</a:t>
            </a:r>
            <a:r>
              <a:rPr lang="zh-CN" altLang="en-US" sz="1600" dirty="0" smtClean="0">
                <a:solidFill>
                  <a:srgbClr val="000000"/>
                </a:solidFill>
                <a:latin typeface="隶书" pitchFamily="49" charset="-122"/>
              </a:rPr>
              <a:t>公斤</a:t>
            </a:r>
            <a:endParaRPr lang="en-US" altLang="zh-CN" sz="16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endParaRPr lang="en-US" altLang="zh-CN" sz="16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sz="1600" dirty="0" smtClean="0">
                <a:solidFill>
                  <a:srgbClr val="000000"/>
                </a:solidFill>
                <a:latin typeface="隶书" pitchFamily="49" charset="-122"/>
              </a:rPr>
              <a:t>通过类型转换实现两种重量的比较</a:t>
            </a:r>
            <a:endParaRPr lang="en-US" altLang="zh-CN" sz="16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sz="1600" dirty="0" smtClean="0">
                <a:solidFill>
                  <a:srgbClr val="000000"/>
                </a:solidFill>
                <a:latin typeface="隶书" pitchFamily="49" charset="-122"/>
              </a:rPr>
              <a:t>通过抽象类实现输出重载</a:t>
            </a:r>
            <a:endParaRPr lang="en-US" altLang="zh-CN" sz="16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r>
              <a:rPr lang="zh-CN" altLang="en-US" sz="1600" dirty="0" smtClean="0">
                <a:solidFill>
                  <a:srgbClr val="000000"/>
                </a:solidFill>
                <a:latin typeface="隶书" pitchFamily="49" charset="-122"/>
              </a:rPr>
              <a:t>两种重量各自实现输入重载</a:t>
            </a:r>
            <a:endParaRPr lang="en-US" altLang="zh-CN" sz="16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/>
            <a:endParaRPr lang="en-US" altLang="zh-CN" sz="16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eaLnBrk="1" hangingPunct="1"/>
            <a:endParaRPr lang="zh-CN" altLang="en-US" sz="1800" dirty="0" smtClean="0">
              <a:solidFill>
                <a:srgbClr val="000000"/>
              </a:solidFill>
              <a:latin typeface="隶书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8.</a:t>
            </a:r>
            <a:r>
              <a:rPr lang="zh-CN" altLang="en-US" sz="3600" dirty="0" smtClean="0"/>
              <a:t>运算符重载与继承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1142984"/>
            <a:ext cx="8429684" cy="500066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代码</a:t>
            </a:r>
            <a:r>
              <a:rPr lang="en-US" altLang="zh-CN" sz="2000" dirty="0" smtClean="0">
                <a:solidFill>
                  <a:srgbClr val="000000"/>
                </a:solidFill>
                <a:latin typeface="隶书" pitchFamily="49" charset="-122"/>
              </a:rPr>
              <a:t>1</a:t>
            </a:r>
          </a:p>
          <a:p>
            <a:pPr lvl="1"/>
            <a:endParaRPr lang="zh-CN" altLang="en-US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 eaLnBrk="1" hangingPunct="1"/>
            <a:endParaRPr lang="zh-CN" altLang="en-US" sz="1800" dirty="0" smtClean="0">
              <a:solidFill>
                <a:srgbClr val="000000"/>
              </a:solidFill>
              <a:latin typeface="隶书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8.</a:t>
            </a:r>
            <a:r>
              <a:rPr lang="zh-CN" altLang="en-US" sz="3600" dirty="0" smtClean="0"/>
              <a:t>运算符重载与继承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214422"/>
            <a:ext cx="32861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838450"/>
            <a:ext cx="620077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1142984"/>
            <a:ext cx="8429684" cy="500066"/>
          </a:xfrm>
        </p:spPr>
        <p:txBody>
          <a:bodyPr/>
          <a:lstStyle/>
          <a:p>
            <a:pPr eaLnBrk="1" hangingPunct="1"/>
            <a:r>
              <a:rPr lang="zh-CN" altLang="en-US" sz="2000" smtClean="0">
                <a:solidFill>
                  <a:srgbClr val="000000"/>
                </a:solidFill>
                <a:latin typeface="隶书" pitchFamily="49" charset="-122"/>
              </a:rPr>
              <a:t>代码</a:t>
            </a:r>
            <a:r>
              <a:rPr lang="en-US" altLang="zh-CN" sz="2000" dirty="0" smtClean="0">
                <a:solidFill>
                  <a:srgbClr val="000000"/>
                </a:solidFill>
                <a:latin typeface="隶书" pitchFamily="49" charset="-122"/>
              </a:rPr>
              <a:t>2</a:t>
            </a:r>
          </a:p>
          <a:p>
            <a:pPr lvl="1"/>
            <a:endParaRPr lang="zh-CN" altLang="en-US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 eaLnBrk="1" hangingPunct="1"/>
            <a:endParaRPr lang="zh-CN" altLang="en-US" sz="1800" dirty="0" smtClean="0">
              <a:solidFill>
                <a:srgbClr val="000000"/>
              </a:solidFill>
              <a:latin typeface="隶书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8.</a:t>
            </a:r>
            <a:r>
              <a:rPr lang="zh-CN" altLang="en-US" sz="3600" dirty="0" smtClean="0"/>
              <a:t>运算符重载与继承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3" y="1285860"/>
            <a:ext cx="6666089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500570"/>
            <a:ext cx="600079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1142984"/>
            <a:ext cx="8429684" cy="500066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代码</a:t>
            </a:r>
            <a:r>
              <a:rPr lang="en-US" altLang="zh-CN" sz="2000" dirty="0" smtClean="0">
                <a:solidFill>
                  <a:srgbClr val="000000"/>
                </a:solidFill>
                <a:latin typeface="隶书" pitchFamily="49" charset="-122"/>
              </a:rPr>
              <a:t>3</a:t>
            </a:r>
          </a:p>
          <a:p>
            <a:pPr lvl="1"/>
            <a:endParaRPr lang="zh-CN" altLang="en-US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 eaLnBrk="1" hangingPunct="1"/>
            <a:endParaRPr lang="zh-CN" altLang="en-US" sz="1800" dirty="0" smtClean="0">
              <a:solidFill>
                <a:srgbClr val="000000"/>
              </a:solidFill>
              <a:latin typeface="隶书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8.</a:t>
            </a:r>
            <a:r>
              <a:rPr lang="zh-CN" altLang="en-US" sz="3600" dirty="0" smtClean="0"/>
              <a:t>运算符重载与继承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3286124"/>
            <a:ext cx="1428760" cy="1632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1928802"/>
            <a:ext cx="3786214" cy="4173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latin typeface="+mn-ea"/>
                <a:cs typeface="Times New Roman" pitchFamily="18" charset="0"/>
              </a:rPr>
              <a:t>增量运算符</a:t>
            </a:r>
            <a:endParaRPr lang="en-US" altLang="zh-CN" sz="18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前增量重载，</a:t>
            </a:r>
            <a:r>
              <a:rPr lang="en-US" altLang="zh-CN" sz="1600" dirty="0" smtClean="0"/>
              <a:t>++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，</a:t>
            </a:r>
            <a:r>
              <a:rPr lang="zh-CN" altLang="en-US" sz="1600" dirty="0" smtClean="0"/>
              <a:t>成员函数方式无参数，友元方式一个参数</a:t>
            </a:r>
            <a:r>
              <a:rPr lang="en-US" altLang="zh-CN" sz="1600" dirty="0" err="1" smtClean="0"/>
              <a:t>int</a:t>
            </a:r>
            <a:endParaRPr lang="en-US" altLang="zh-CN" sz="1600" dirty="0" smtClean="0"/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/>
              <a:t>后增量重载，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++，</a:t>
            </a:r>
            <a:r>
              <a:rPr lang="zh-CN" altLang="en-US" sz="1600" dirty="0" smtClean="0"/>
              <a:t>成员函数方式一个参数</a:t>
            </a:r>
            <a:r>
              <a:rPr lang="en-US" altLang="zh-CN" sz="1600" dirty="0" err="1" smtClean="0"/>
              <a:t>int</a:t>
            </a:r>
            <a:r>
              <a:rPr lang="zh-CN" altLang="en-US" sz="1600" dirty="0" smtClean="0"/>
              <a:t>，友元方式两个参数：对象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int</a:t>
            </a:r>
            <a:endParaRPr lang="en-US" altLang="zh-CN" sz="1600" dirty="0" smtClean="0"/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latin typeface="+mn-ea"/>
                <a:cs typeface="Times New Roman" pitchFamily="18" charset="0"/>
              </a:rPr>
              <a:t>一元运算符一般用成员函数方式，</a:t>
            </a:r>
            <a:r>
              <a:rPr lang="zh-CN" altLang="en-US" sz="1800" b="1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引用返回，</a:t>
            </a:r>
            <a:r>
              <a:rPr lang="zh-CN" altLang="en-US" sz="1800" dirty="0" smtClean="0">
                <a:latin typeface="+mn-ea"/>
                <a:cs typeface="Times New Roman" pitchFamily="18" charset="0"/>
              </a:rPr>
              <a:t>例如</a:t>
            </a:r>
            <a:r>
              <a:rPr lang="en-US" altLang="zh-CN" sz="1800" dirty="0" smtClean="0">
                <a:latin typeface="+mn-ea"/>
                <a:cs typeface="Times New Roman" pitchFamily="18" charset="0"/>
              </a:rPr>
              <a:t>++、- -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latin typeface="+mn-ea"/>
                <a:cs typeface="Times New Roman" pitchFamily="18" charset="0"/>
              </a:rPr>
              <a:t>二元运算符一般用友元函数方式，</a:t>
            </a:r>
            <a:r>
              <a:rPr lang="zh-CN" altLang="en-US" sz="1800" b="1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值返回，</a:t>
            </a:r>
            <a:r>
              <a:rPr lang="zh-CN" altLang="en-US" sz="1800" dirty="0" smtClean="0">
                <a:latin typeface="+mn-ea"/>
                <a:cs typeface="Times New Roman" pitchFamily="18" charset="0"/>
              </a:rPr>
              <a:t>例如</a:t>
            </a:r>
            <a:r>
              <a:rPr lang="en-US" altLang="zh-CN" sz="1800" dirty="0" smtClean="0">
                <a:latin typeface="+mn-ea"/>
                <a:cs typeface="Times New Roman" pitchFamily="18" charset="0"/>
              </a:rPr>
              <a:t>+、-、*、/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latin typeface="+mn-ea"/>
                <a:cs typeface="Times New Roman" pitchFamily="18" charset="0"/>
              </a:rPr>
              <a:t>标准类转换为类类型，类构造函数中使用单参数，且参数为标准类型</a:t>
            </a:r>
            <a:endParaRPr lang="en-US" altLang="zh-CN" sz="18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>
                <a:latin typeface="+mn-ea"/>
                <a:cs typeface="Times New Roman" pitchFamily="18" charset="0"/>
              </a:rPr>
              <a:t>掌握浮点数转</a:t>
            </a:r>
            <a:r>
              <a:rPr lang="en-US" altLang="zh-CN" sz="1600" dirty="0" smtClean="0">
                <a:latin typeface="+mn-ea"/>
                <a:cs typeface="Times New Roman" pitchFamily="18" charset="0"/>
              </a:rPr>
              <a:t>RMB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类</a:t>
            </a:r>
            <a:endParaRPr lang="en-US" altLang="zh-CN" sz="1600" dirty="0" smtClean="0">
              <a:latin typeface="+mn-ea"/>
              <a:cs typeface="Times New Roman" pitchFamily="18" charset="0"/>
            </a:endParaRP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latin typeface="+mn-ea"/>
                <a:cs typeface="Times New Roman" pitchFamily="18" charset="0"/>
              </a:rPr>
              <a:t>类类型转换为标准类型，成员函数方式，</a:t>
            </a:r>
            <a:r>
              <a:rPr lang="en-US" altLang="zh-CN" sz="1800" dirty="0" smtClean="0">
                <a:latin typeface="+mn-ea"/>
                <a:cs typeface="Times New Roman" pitchFamily="18" charset="0"/>
              </a:rPr>
              <a:t>operator </a:t>
            </a:r>
            <a:r>
              <a:rPr lang="zh-CN" altLang="en-US" sz="1800" dirty="0" smtClean="0">
                <a:latin typeface="+mn-ea"/>
                <a:cs typeface="Times New Roman" pitchFamily="18" charset="0"/>
              </a:rPr>
              <a:t>标准类型</a:t>
            </a:r>
            <a:r>
              <a:rPr lang="en-US" altLang="zh-CN" sz="1800" dirty="0" smtClean="0">
                <a:latin typeface="+mn-ea"/>
                <a:cs typeface="Times New Roman" pitchFamily="18" charset="0"/>
              </a:rPr>
              <a:t>()</a:t>
            </a:r>
          </a:p>
          <a:p>
            <a:pPr lvl="1">
              <a:lnSpc>
                <a:spcPts val="2880"/>
              </a:lnSpc>
              <a:spcBef>
                <a:spcPts val="0"/>
              </a:spcBef>
            </a:pPr>
            <a:r>
              <a:rPr lang="zh-CN" altLang="en-US" sz="1600" dirty="0" smtClean="0">
                <a:latin typeface="+mn-ea"/>
                <a:cs typeface="Times New Roman" pitchFamily="18" charset="0"/>
              </a:rPr>
              <a:t>掌握日期类</a:t>
            </a:r>
            <a:r>
              <a:rPr lang="zh-CN" altLang="en-US" sz="1600" dirty="0" smtClean="0">
                <a:latin typeface="+mn-ea"/>
                <a:cs typeface="Times New Roman" pitchFamily="18" charset="0"/>
              </a:rPr>
              <a:t>转整数</a:t>
            </a:r>
            <a:endParaRPr lang="en-US" altLang="zh-CN" sz="1600" dirty="0" smtClean="0">
              <a:latin typeface="+mn-ea"/>
              <a:cs typeface="Times New Roman" pitchFamily="18" charset="0"/>
            </a:endParaRP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latin typeface="+mn-ea"/>
                <a:cs typeface="Times New Roman" pitchFamily="18" charset="0"/>
              </a:rPr>
              <a:t>赋值运算符</a:t>
            </a:r>
            <a:r>
              <a:rPr lang="en-US" altLang="zh-CN" sz="1800" dirty="0" smtClean="0">
                <a:latin typeface="+mn-ea"/>
                <a:cs typeface="Times New Roman" pitchFamily="18" charset="0"/>
              </a:rPr>
              <a:t>=</a:t>
            </a:r>
            <a:r>
              <a:rPr lang="zh-CN" altLang="en-US" sz="1800" dirty="0" smtClean="0">
                <a:latin typeface="+mn-ea"/>
                <a:cs typeface="Times New Roman" pitchFamily="18" charset="0"/>
              </a:rPr>
              <a:t>重载</a:t>
            </a:r>
            <a:endParaRPr lang="en-US" altLang="zh-CN" sz="1600" dirty="0" smtClean="0">
              <a:latin typeface="+mn-ea"/>
              <a:cs typeface="Times New Roman" pitchFamily="18" charset="0"/>
            </a:endParaRPr>
          </a:p>
          <a:p>
            <a:pPr lvl="1">
              <a:lnSpc>
                <a:spcPts val="2880"/>
              </a:lnSpc>
              <a:spcBef>
                <a:spcPts val="0"/>
              </a:spcBef>
            </a:pPr>
            <a:endParaRPr lang="en-US" altLang="zh-CN" sz="1400" dirty="0" smtClean="0">
              <a:latin typeface="+mn-ea"/>
              <a:cs typeface="Times New Roman" pitchFamily="18" charset="0"/>
            </a:endParaRPr>
          </a:p>
          <a:p>
            <a:pPr>
              <a:lnSpc>
                <a:spcPts val="2880"/>
              </a:lnSpc>
              <a:spcBef>
                <a:spcPts val="0"/>
              </a:spcBef>
            </a:pPr>
            <a:endParaRPr lang="en-US" altLang="zh-CN" sz="1800" dirty="0" smtClean="0">
              <a:latin typeface="+mn-ea"/>
              <a:cs typeface="Times New Roman" pitchFamily="18" charset="0"/>
            </a:endParaRPr>
          </a:p>
          <a:p>
            <a:pPr>
              <a:lnSpc>
                <a:spcPts val="2880"/>
              </a:lnSpc>
              <a:spcBef>
                <a:spcPts val="0"/>
              </a:spcBef>
            </a:pPr>
            <a:endParaRPr lang="en-US" altLang="zh-CN" sz="1800" dirty="0" smtClean="0">
              <a:latin typeface="+mn-ea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上节复习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latin typeface="+mn-ea"/>
                <a:cs typeface="Times New Roman" pitchFamily="18" charset="0"/>
              </a:rPr>
              <a:t>前增量运算符重载，类</a:t>
            </a:r>
            <a:r>
              <a:rPr lang="zh-CN" altLang="en-US" sz="1800" dirty="0" smtClean="0">
                <a:latin typeface="+mn-ea"/>
                <a:cs typeface="Times New Roman" pitchFamily="18" charset="0"/>
              </a:rPr>
              <a:t>成员函数方式</a:t>
            </a:r>
            <a:r>
              <a:rPr lang="zh-CN" altLang="en-US" sz="1800" dirty="0" smtClean="0">
                <a:latin typeface="+mn-ea"/>
                <a:cs typeface="Times New Roman" pitchFamily="18" charset="0"/>
              </a:rPr>
              <a:t>实现</a:t>
            </a:r>
            <a:endParaRPr lang="en-US" altLang="zh-CN" sz="1800" dirty="0" smtClean="0">
              <a:latin typeface="+mn-ea"/>
              <a:cs typeface="Times New Roman" pitchFamily="18" charset="0"/>
            </a:endParaRP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latin typeface="+mn-ea"/>
                <a:cs typeface="Times New Roman" pitchFamily="18" charset="0"/>
              </a:rPr>
              <a:t>前</a:t>
            </a:r>
            <a:r>
              <a:rPr lang="zh-CN" altLang="en-US" sz="1800" dirty="0" smtClean="0">
                <a:latin typeface="+mn-ea"/>
                <a:cs typeface="Times New Roman" pitchFamily="18" charset="0"/>
              </a:rPr>
              <a:t>增量</a:t>
            </a:r>
            <a:r>
              <a:rPr lang="zh-CN" altLang="en-US" sz="1800" dirty="0" smtClean="0">
                <a:latin typeface="+mn-ea"/>
                <a:cs typeface="Times New Roman" pitchFamily="18" charset="0"/>
              </a:rPr>
              <a:t>运算符</a:t>
            </a:r>
            <a:r>
              <a:rPr lang="zh-CN" altLang="en-US" sz="1800" dirty="0" smtClean="0">
                <a:latin typeface="+mn-ea"/>
                <a:cs typeface="Times New Roman" pitchFamily="18" charset="0"/>
              </a:rPr>
              <a:t>重载</a:t>
            </a:r>
            <a:r>
              <a:rPr lang="zh-CN" altLang="en-US" sz="1800" dirty="0" smtClean="0">
                <a:latin typeface="+mn-ea"/>
                <a:cs typeface="Times New Roman" pitchFamily="18" charset="0"/>
              </a:rPr>
              <a:t>，</a:t>
            </a:r>
            <a:r>
              <a:rPr lang="zh-CN" altLang="en-US" sz="1800" dirty="0" smtClean="0">
                <a:latin typeface="+mn-ea"/>
                <a:cs typeface="Times New Roman" pitchFamily="18" charset="0"/>
              </a:rPr>
              <a:t>友元</a:t>
            </a:r>
            <a:r>
              <a:rPr lang="zh-CN" altLang="en-US" sz="1800" dirty="0" smtClean="0">
                <a:latin typeface="+mn-ea"/>
                <a:cs typeface="Times New Roman" pitchFamily="18" charset="0"/>
              </a:rPr>
              <a:t>方式实现</a:t>
            </a:r>
            <a:endParaRPr lang="en-US" altLang="zh-CN" sz="1800" dirty="0" smtClean="0">
              <a:latin typeface="+mn-ea"/>
              <a:cs typeface="Times New Roman" pitchFamily="18" charset="0"/>
            </a:endParaRP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latin typeface="+mn-ea"/>
                <a:cs typeface="Times New Roman" pitchFamily="18" charset="0"/>
              </a:rPr>
              <a:t>后增量</a:t>
            </a:r>
            <a:r>
              <a:rPr lang="zh-CN" altLang="en-US" sz="1800" dirty="0" smtClean="0">
                <a:latin typeface="+mn-ea"/>
                <a:cs typeface="Times New Roman" pitchFamily="18" charset="0"/>
              </a:rPr>
              <a:t>运算符重载，类成员函数方式实现</a:t>
            </a:r>
            <a:endParaRPr lang="en-US" altLang="zh-CN" sz="1800" dirty="0" smtClean="0">
              <a:latin typeface="+mn-ea"/>
              <a:cs typeface="Times New Roman" pitchFamily="18" charset="0"/>
            </a:endParaRP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latin typeface="+mn-ea"/>
                <a:cs typeface="Times New Roman" pitchFamily="18" charset="0"/>
              </a:rPr>
              <a:t>后增量</a:t>
            </a:r>
            <a:r>
              <a:rPr lang="zh-CN" altLang="en-US" sz="1800" dirty="0" smtClean="0">
                <a:latin typeface="+mn-ea"/>
                <a:cs typeface="Times New Roman" pitchFamily="18" charset="0"/>
              </a:rPr>
              <a:t>运算符重载，友元方式</a:t>
            </a:r>
            <a:r>
              <a:rPr lang="zh-CN" altLang="en-US" sz="1800" dirty="0" smtClean="0">
                <a:latin typeface="+mn-ea"/>
                <a:cs typeface="Times New Roman" pitchFamily="18" charset="0"/>
              </a:rPr>
              <a:t>实现</a:t>
            </a:r>
            <a:endParaRPr lang="en-US" altLang="zh-CN" sz="1800" dirty="0" smtClean="0">
              <a:latin typeface="+mn-ea"/>
              <a:cs typeface="Times New Roman" pitchFamily="18" charset="0"/>
            </a:endParaRP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zh-CN" altLang="en-US" sz="1800" dirty="0" smtClean="0">
                <a:latin typeface="+mn-ea"/>
                <a:cs typeface="Times New Roman" pitchFamily="18" charset="0"/>
              </a:rPr>
              <a:t>重载类型转换</a:t>
            </a:r>
            <a:endParaRPr lang="en-US" altLang="zh-CN" sz="1800" dirty="0" smtClean="0">
              <a:latin typeface="+mn-ea"/>
              <a:cs typeface="Times New Roman" pitchFamily="18" charset="0"/>
            </a:endParaRPr>
          </a:p>
          <a:p>
            <a:pPr>
              <a:lnSpc>
                <a:spcPts val="2880"/>
              </a:lnSpc>
              <a:spcBef>
                <a:spcPts val="0"/>
              </a:spcBef>
            </a:pPr>
            <a:endParaRPr lang="en-US" altLang="zh-CN" sz="1800" dirty="0" smtClean="0">
              <a:latin typeface="+mn-ea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编程知识点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4695825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43438" y="5572164"/>
            <a:ext cx="4500562" cy="1285860"/>
          </a:xfrm>
        </p:spPr>
        <p:txBody>
          <a:bodyPr/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前增量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类成员函数</a:t>
            </a:r>
            <a:r>
              <a:rPr lang="en-US" altLang="zh-CN" sz="16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1600" b="1" dirty="0" smtClean="0">
                <a:solidFill>
                  <a:srgbClr val="FF0000"/>
                </a:solidFill>
                <a:sym typeface="Wingdings" pitchFamily="2" charset="2"/>
              </a:rPr>
              <a:t>无参数</a:t>
            </a:r>
            <a:r>
              <a:rPr lang="en-US" altLang="zh-CN" sz="1600" b="1" dirty="0" smtClean="0">
                <a:solidFill>
                  <a:srgbClr val="FF0000"/>
                </a:solidFill>
                <a:sym typeface="Wingdings" pitchFamily="2" charset="2"/>
              </a:rPr>
              <a:t>+</a:t>
            </a:r>
            <a:r>
              <a:rPr lang="zh-CN" altLang="en-US" sz="1600" b="1" dirty="0" smtClean="0">
                <a:solidFill>
                  <a:srgbClr val="FF0000"/>
                </a:solidFill>
                <a:sym typeface="Wingdings" pitchFamily="2" charset="2"/>
              </a:rPr>
              <a:t>引用返回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前增量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友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元</a:t>
            </a:r>
            <a:r>
              <a:rPr lang="en-US" altLang="zh-CN" sz="16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1600" b="1" dirty="0" smtClean="0">
                <a:solidFill>
                  <a:srgbClr val="FF0000"/>
                </a:solidFill>
                <a:sym typeface="Wingdings" pitchFamily="2" charset="2"/>
              </a:rPr>
              <a:t>单参数</a:t>
            </a:r>
            <a:r>
              <a:rPr lang="en-US" altLang="zh-CN" sz="1600" b="1" dirty="0" err="1" smtClean="0">
                <a:solidFill>
                  <a:srgbClr val="FF0000"/>
                </a:solidFill>
                <a:sym typeface="Wingdings" pitchFamily="2" charset="2"/>
              </a:rPr>
              <a:t>int</a:t>
            </a:r>
            <a:r>
              <a:rPr lang="en-US" altLang="zh-CN" sz="1600" b="1" dirty="0" smtClean="0">
                <a:solidFill>
                  <a:srgbClr val="FF0000"/>
                </a:solidFill>
                <a:sym typeface="Wingdings" pitchFamily="2" charset="2"/>
              </a:rPr>
              <a:t>+</a:t>
            </a:r>
            <a:r>
              <a:rPr lang="zh-CN" altLang="en-US" sz="1600" b="1" dirty="0" smtClean="0">
                <a:solidFill>
                  <a:srgbClr val="FF0000"/>
                </a:solidFill>
                <a:sym typeface="Wingdings" pitchFamily="2" charset="2"/>
              </a:rPr>
              <a:t>引用</a:t>
            </a:r>
            <a:r>
              <a:rPr lang="zh-CN" altLang="en-US" sz="1600" b="1" dirty="0" smtClean="0">
                <a:solidFill>
                  <a:srgbClr val="FF0000"/>
                </a:solidFill>
                <a:sym typeface="Wingdings" pitchFamily="2" charset="2"/>
              </a:rPr>
              <a:t>返回</a:t>
            </a:r>
            <a:endParaRPr lang="en-US" altLang="zh-CN" sz="16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  <a:sym typeface="Wingdings" pitchFamily="2" charset="2"/>
              </a:rPr>
              <a:t>后增量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类成员函数</a:t>
            </a:r>
            <a:r>
              <a:rPr lang="en-US" altLang="zh-CN" sz="16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1600" b="1" dirty="0" smtClean="0">
                <a:solidFill>
                  <a:srgbClr val="FF0000"/>
                </a:solidFill>
                <a:sym typeface="Wingdings" pitchFamily="2" charset="2"/>
              </a:rPr>
              <a:t>单参数</a:t>
            </a:r>
            <a:r>
              <a:rPr lang="en-US" altLang="zh-CN" sz="1600" b="1" dirty="0" err="1" smtClean="0">
                <a:solidFill>
                  <a:srgbClr val="FF0000"/>
                </a:solidFill>
                <a:sym typeface="Wingdings" pitchFamily="2" charset="2"/>
              </a:rPr>
              <a:t>int</a:t>
            </a:r>
            <a:r>
              <a:rPr lang="en-US" altLang="zh-CN" sz="1600" b="1" dirty="0" smtClean="0">
                <a:solidFill>
                  <a:srgbClr val="FF0000"/>
                </a:solidFill>
                <a:sym typeface="Wingdings" pitchFamily="2" charset="2"/>
              </a:rPr>
              <a:t>+</a:t>
            </a:r>
            <a:r>
              <a:rPr lang="zh-CN" altLang="en-US" sz="1600" b="1" dirty="0" smtClean="0">
                <a:solidFill>
                  <a:srgbClr val="FF0000"/>
                </a:solidFill>
                <a:sym typeface="Wingdings" pitchFamily="2" charset="2"/>
              </a:rPr>
              <a:t>值返回</a:t>
            </a:r>
            <a:endParaRPr lang="en-US" altLang="zh-CN" sz="16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后增量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友元</a:t>
            </a:r>
            <a:r>
              <a:rPr lang="en-US" altLang="zh-CN" sz="16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1600" b="1" dirty="0" smtClean="0">
                <a:solidFill>
                  <a:srgbClr val="FF0000"/>
                </a:solidFill>
                <a:sym typeface="Wingdings" pitchFamily="2" charset="2"/>
              </a:rPr>
              <a:t>双参数含对象和</a:t>
            </a:r>
            <a:r>
              <a:rPr lang="en-US" altLang="zh-CN" sz="1600" b="1" dirty="0" err="1" smtClean="0">
                <a:solidFill>
                  <a:srgbClr val="FF0000"/>
                </a:solidFill>
                <a:sym typeface="Wingdings" pitchFamily="2" charset="2"/>
              </a:rPr>
              <a:t>int</a:t>
            </a:r>
            <a:r>
              <a:rPr lang="en-US" altLang="zh-CN" sz="1600" b="1" dirty="0" smtClean="0">
                <a:solidFill>
                  <a:srgbClr val="FF0000"/>
                </a:solidFill>
                <a:sym typeface="Wingdings" pitchFamily="2" charset="2"/>
              </a:rPr>
              <a:t>+</a:t>
            </a:r>
            <a:r>
              <a:rPr lang="zh-CN" altLang="en-US" sz="1600" b="1" dirty="0" smtClean="0">
                <a:solidFill>
                  <a:srgbClr val="FF0000"/>
                </a:solidFill>
                <a:sym typeface="Wingdings" pitchFamily="2" charset="2"/>
              </a:rPr>
              <a:t>值</a:t>
            </a:r>
            <a:r>
              <a:rPr lang="zh-CN" altLang="en-US" sz="1600" b="1" dirty="0" smtClean="0">
                <a:solidFill>
                  <a:srgbClr val="FF0000"/>
                </a:solidFill>
                <a:sym typeface="Wingdings" pitchFamily="2" charset="2"/>
              </a:rPr>
              <a:t>返回</a:t>
            </a:r>
            <a:endParaRPr lang="zh-CN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24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4714876" y="2857496"/>
            <a:ext cx="228601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285728"/>
            <a:ext cx="40576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53257" y="2476515"/>
            <a:ext cx="23907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571612"/>
            <a:ext cx="3929090" cy="1285884"/>
          </a:xfrm>
        </p:spPr>
        <p:txBody>
          <a:bodyPr/>
          <a:lstStyle/>
          <a:p>
            <a:r>
              <a:rPr lang="zh-CN" altLang="en-US" sz="1800" b="1" dirty="0" smtClean="0">
                <a:solidFill>
                  <a:srgbClr val="FF0000"/>
                </a:solidFill>
              </a:rPr>
              <a:t>注意构造函数参数不要带默认值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r>
              <a:rPr lang="zh-CN" altLang="en-US" sz="1800" b="1" dirty="0" smtClean="0">
                <a:solidFill>
                  <a:srgbClr val="FF0000"/>
                </a:solidFill>
              </a:rPr>
              <a:t>在比较中，对象自动转换为整数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r>
              <a:rPr lang="zh-CN" altLang="en-US" sz="1800" b="1" dirty="0" smtClean="0">
                <a:solidFill>
                  <a:srgbClr val="FF0000"/>
                </a:solidFill>
              </a:rPr>
              <a:t>没有重载比较运算符也可以比较</a:t>
            </a:r>
            <a:endParaRPr lang="zh-CN" altLang="en-US" sz="1800" b="1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24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程序讲解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357166"/>
            <a:ext cx="4895850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3857652" cy="5143536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圆括号运算符</a:t>
            </a:r>
            <a:r>
              <a:rPr lang="en-US" altLang="zh-CN" sz="2000" dirty="0" smtClean="0">
                <a:solidFill>
                  <a:srgbClr val="000000"/>
                </a:solidFill>
                <a:latin typeface="隶书" pitchFamily="49" charset="-122"/>
              </a:rPr>
              <a:t>()</a:t>
            </a:r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重载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 smtClean="0">
                <a:latin typeface="+mn-ea"/>
              </a:rPr>
              <a:t>圆括号运算符重载又称为函数调用运算符重载，在</a:t>
            </a:r>
            <a:r>
              <a:rPr lang="en-US" altLang="zh-CN" sz="1800" dirty="0" smtClean="0">
                <a:latin typeface="+mn-ea"/>
              </a:rPr>
              <a:t>C++</a:t>
            </a:r>
            <a:r>
              <a:rPr lang="zh-CN" altLang="en-US" sz="1800" dirty="0" smtClean="0">
                <a:latin typeface="+mn-ea"/>
              </a:rPr>
              <a:t>中，把</a:t>
            </a:r>
            <a:r>
              <a:rPr lang="en-US" altLang="zh-CN" sz="1800" dirty="0" smtClean="0">
                <a:latin typeface="+mn-ea"/>
              </a:rPr>
              <a:t>()</a:t>
            </a:r>
            <a:r>
              <a:rPr lang="zh-CN" altLang="en-US" sz="1800" dirty="0" smtClean="0">
                <a:latin typeface="+mn-ea"/>
              </a:rPr>
              <a:t>的使用采用函数调用的方法</a:t>
            </a:r>
            <a:endParaRPr lang="en-US" altLang="zh-CN" sz="1800" dirty="0" smtClean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b="1" dirty="0" smtClean="0">
                <a:solidFill>
                  <a:srgbClr val="FF0000"/>
                </a:solidFill>
                <a:latin typeface="隶书" pitchFamily="49" charset="-122"/>
              </a:rPr>
              <a:t>()</a:t>
            </a:r>
            <a:r>
              <a:rPr lang="zh-CN" altLang="en-US" sz="1800" b="1" dirty="0" smtClean="0">
                <a:solidFill>
                  <a:srgbClr val="FF0000"/>
                </a:solidFill>
                <a:latin typeface="隶书" pitchFamily="49" charset="-122"/>
              </a:rPr>
              <a:t>重载代替了</a:t>
            </a:r>
            <a:r>
              <a:rPr lang="en-US" altLang="zh-CN" sz="1800" b="1" dirty="0" smtClean="0">
                <a:solidFill>
                  <a:srgbClr val="FF0000"/>
                </a:solidFill>
                <a:latin typeface="隶书" pitchFamily="49" charset="-122"/>
              </a:rPr>
              <a:t>set</a:t>
            </a:r>
            <a:r>
              <a:rPr lang="zh-CN" altLang="en-US" sz="1800" b="1" dirty="0" smtClean="0">
                <a:solidFill>
                  <a:srgbClr val="FF0000"/>
                </a:solidFill>
                <a:latin typeface="隶书" pitchFamily="49" charset="-122"/>
              </a:rPr>
              <a:t>方法</a:t>
            </a:r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，而且避免了构造函数只能在定义时初始化的限制</a:t>
            </a:r>
            <a:endParaRPr lang="zh-CN" altLang="en-US" sz="1800" dirty="0" smtClean="0">
              <a:latin typeface="+mn-ea"/>
            </a:endParaRPr>
          </a:p>
          <a:p>
            <a:pPr lvl="1"/>
            <a:r>
              <a:rPr lang="zh-CN" altLang="en-US" sz="1800" b="1" dirty="0" smtClean="0">
                <a:solidFill>
                  <a:srgbClr val="FF0000"/>
                </a:solidFill>
                <a:latin typeface="+mn-ea"/>
              </a:rPr>
              <a:t>通过</a:t>
            </a:r>
            <a:r>
              <a:rPr lang="en-US" altLang="zh-CN" sz="1800" b="1" dirty="0" smtClean="0">
                <a:solidFill>
                  <a:srgbClr val="FF0000"/>
                </a:solidFill>
                <a:latin typeface="隶书" pitchFamily="49" charset="-122"/>
              </a:rPr>
              <a:t>()</a:t>
            </a:r>
            <a:r>
              <a:rPr lang="zh-CN" altLang="en-US" sz="1800" b="1" dirty="0" smtClean="0">
                <a:solidFill>
                  <a:srgbClr val="FF0000"/>
                </a:solidFill>
                <a:latin typeface="隶书" pitchFamily="49" charset="-122"/>
              </a:rPr>
              <a:t>重载，可以把一个对象作为一个函数使用</a:t>
            </a:r>
            <a:endParaRPr lang="en-US" altLang="zh-CN" sz="1800" b="1" dirty="0" smtClean="0">
              <a:solidFill>
                <a:srgbClr val="FF0000"/>
              </a:solidFill>
              <a:latin typeface="隶书" pitchFamily="49" charset="-122"/>
            </a:endParaRPr>
          </a:p>
          <a:p>
            <a:pPr lvl="1" eaLnBrk="1" hangingPunct="1"/>
            <a:endParaRPr lang="zh-CN" altLang="en-US" sz="1800" dirty="0" smtClean="0">
              <a:solidFill>
                <a:srgbClr val="000000"/>
              </a:solidFill>
              <a:latin typeface="+mn-ea"/>
            </a:endParaRPr>
          </a:p>
          <a:p>
            <a:pPr lvl="1" eaLnBrk="1" hangingPunct="1">
              <a:buNone/>
            </a:pPr>
            <a:endParaRPr lang="en-US" altLang="zh-CN" sz="1800" dirty="0" smtClean="0">
              <a:solidFill>
                <a:srgbClr val="000000"/>
              </a:solidFill>
              <a:latin typeface="+mn-ea"/>
            </a:endParaRPr>
          </a:p>
          <a:p>
            <a:pPr lvl="1" eaLnBrk="1" hangingPunct="1"/>
            <a:endParaRPr lang="zh-CN" altLang="en-US" sz="1800" dirty="0" smtClean="0">
              <a:solidFill>
                <a:srgbClr val="000000"/>
              </a:solidFill>
              <a:latin typeface="隶书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6.</a:t>
            </a:r>
            <a:r>
              <a:rPr lang="zh-CN" altLang="en-US" sz="3600" dirty="0" smtClean="0"/>
              <a:t>其他运算符重载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6147" y="1000108"/>
            <a:ext cx="4847853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7429552" cy="857256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圆括号运算符</a:t>
            </a:r>
            <a:r>
              <a:rPr lang="en-US" altLang="zh-CN" sz="2000" dirty="0" smtClean="0">
                <a:solidFill>
                  <a:srgbClr val="000000"/>
                </a:solidFill>
                <a:latin typeface="隶书" pitchFamily="49" charset="-122"/>
              </a:rPr>
              <a:t>()</a:t>
            </a:r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重载示例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 smtClean="0">
                <a:latin typeface="+mn-ea"/>
              </a:rPr>
              <a:t>通过</a:t>
            </a:r>
            <a:r>
              <a:rPr lang="en-US" altLang="zh-CN" sz="1800" dirty="0" smtClean="0">
                <a:solidFill>
                  <a:srgbClr val="000000"/>
                </a:solidFill>
                <a:latin typeface="隶书" pitchFamily="49" charset="-122"/>
              </a:rPr>
              <a:t>()</a:t>
            </a:r>
            <a:r>
              <a:rPr lang="zh-CN" altLang="en-US" sz="1800" dirty="0" smtClean="0">
                <a:solidFill>
                  <a:srgbClr val="000000"/>
                </a:solidFill>
                <a:latin typeface="隶书" pitchFamily="49" charset="-122"/>
              </a:rPr>
              <a:t>重载，可以把一个对象作为一个函数使用</a:t>
            </a:r>
            <a:endParaRPr lang="en-US" altLang="zh-CN" sz="1800" dirty="0" smtClean="0">
              <a:solidFill>
                <a:srgbClr val="000000"/>
              </a:solidFill>
              <a:latin typeface="隶书" pitchFamily="49" charset="-122"/>
            </a:endParaRPr>
          </a:p>
          <a:p>
            <a:pPr lvl="1" eaLnBrk="1" hangingPunct="1"/>
            <a:endParaRPr lang="zh-CN" altLang="en-US" sz="1800" dirty="0" smtClean="0">
              <a:solidFill>
                <a:srgbClr val="000000"/>
              </a:solidFill>
              <a:latin typeface="+mn-ea"/>
            </a:endParaRPr>
          </a:p>
          <a:p>
            <a:pPr lvl="1" eaLnBrk="1" hangingPunct="1">
              <a:buNone/>
            </a:pPr>
            <a:endParaRPr lang="en-US" altLang="zh-CN" sz="1800" dirty="0" smtClean="0">
              <a:solidFill>
                <a:srgbClr val="000000"/>
              </a:solidFill>
              <a:latin typeface="+mn-ea"/>
            </a:endParaRPr>
          </a:p>
          <a:p>
            <a:pPr lvl="1" eaLnBrk="1" hangingPunct="1"/>
            <a:endParaRPr lang="zh-CN" altLang="en-US" sz="1800" dirty="0" smtClean="0">
              <a:solidFill>
                <a:srgbClr val="000000"/>
              </a:solidFill>
              <a:latin typeface="隶书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6.</a:t>
            </a:r>
            <a:r>
              <a:rPr lang="zh-CN" altLang="en-US" sz="3600" dirty="0" smtClean="0"/>
              <a:t>其他运算符重载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42976" y="2000240"/>
            <a:ext cx="6858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数学函数的抽象：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= (x+5)*y</a:t>
            </a:r>
          </a:p>
          <a:p>
            <a:r>
              <a:rPr lang="en-US" altLang="zh-CN" dirty="0" smtClean="0"/>
              <a:t>class F {</a:t>
            </a:r>
          </a:p>
          <a:p>
            <a:r>
              <a:rPr lang="en-US" altLang="zh-CN" dirty="0" smtClean="0"/>
              <a:t>public:</a:t>
            </a:r>
          </a:p>
          <a:p>
            <a:r>
              <a:rPr lang="en-US" altLang="zh-CN" dirty="0" smtClean="0"/>
              <a:t>   double operator () (double x, double y) ;</a:t>
            </a:r>
          </a:p>
          <a:p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double F::operator ()(double x, double y)  </a:t>
            </a:r>
          </a:p>
          <a:p>
            <a:r>
              <a:rPr lang="en-US" altLang="zh-CN" dirty="0" smtClean="0"/>
              <a:t>{     return (x + 5) * y; 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void main( ){</a:t>
            </a:r>
          </a:p>
          <a:p>
            <a:r>
              <a:rPr lang="en-US" altLang="zh-CN" dirty="0" smtClean="0"/>
              <a:t>    F </a:t>
            </a:r>
            <a:r>
              <a:rPr lang="en-US" altLang="zh-CN" dirty="0" err="1" smtClean="0"/>
              <a:t>f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   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f(1.5, 2.2)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</a:t>
            </a:r>
          </a:p>
          <a:p>
            <a:r>
              <a:rPr lang="en-US" altLang="zh-CN" dirty="0" smtClean="0"/>
              <a:t>    //f</a:t>
            </a:r>
            <a:r>
              <a:rPr lang="zh-CN" altLang="en-US" dirty="0" smtClean="0"/>
              <a:t>对象等价于一个函数，执行</a:t>
            </a:r>
            <a:r>
              <a:rPr lang="en-US" altLang="zh-CN" dirty="0" smtClean="0"/>
              <a:t>(1.5+5)*2.2</a:t>
            </a:r>
            <a:r>
              <a:rPr lang="zh-CN" altLang="en-US" dirty="0" smtClean="0"/>
              <a:t>的功能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7929618" cy="3786214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隶书" pitchFamily="49" charset="-122"/>
              </a:rPr>
              <a:t>比较运算符重载</a:t>
            </a:r>
          </a:p>
          <a:p>
            <a:pPr lvl="1">
              <a:lnSpc>
                <a:spcPct val="120000"/>
              </a:lnSpc>
            </a:pPr>
            <a:r>
              <a:rPr lang="zh-CN" altLang="en-US" sz="1800" b="1" dirty="0" smtClean="0">
                <a:solidFill>
                  <a:srgbClr val="FF0000"/>
                </a:solidFill>
                <a:latin typeface="Times New Roman" pitchFamily="18" charset="0"/>
              </a:rPr>
              <a:t>比较运算符（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&gt;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&lt;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= =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itchFamily="18" charset="0"/>
              </a:rPr>
              <a:t>等）重载必须返回真（非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itchFamily="18" charset="0"/>
              </a:rPr>
              <a:t>）或假（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itchFamily="18" charset="0"/>
              </a:rPr>
              <a:t>）</a:t>
            </a:r>
            <a:endParaRPr lang="zh-CN" altLang="en-US" sz="2000" b="1" dirty="0" smtClean="0">
              <a:solidFill>
                <a:srgbClr val="FF0000"/>
              </a:solidFill>
            </a:endParaRPr>
          </a:p>
          <a:p>
            <a:pPr algn="just"/>
            <a:endParaRPr lang="en-US" altLang="zh-CN" sz="2000" dirty="0" smtClean="0"/>
          </a:p>
          <a:p>
            <a:pPr algn="just"/>
            <a:r>
              <a:rPr lang="zh-CN" altLang="en-US" sz="2000" dirty="0" smtClean="0"/>
              <a:t>例如，要求</a:t>
            </a:r>
            <a:r>
              <a:rPr lang="zh-CN" altLang="en-US" sz="2000" dirty="0" smtClean="0">
                <a:latin typeface="Times New Roman" pitchFamily="18" charset="0"/>
              </a:rPr>
              <a:t>编写一个程序测试输入的三条边能否构成一个三角形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1" algn="just"/>
            <a:r>
              <a:rPr lang="zh-CN" altLang="en-US" sz="1800" dirty="0" smtClean="0">
                <a:latin typeface="Times New Roman" pitchFamily="18" charset="0"/>
              </a:rPr>
              <a:t>分析：三条边</a:t>
            </a:r>
            <a:r>
              <a:rPr lang="en-US" altLang="zh-CN" sz="1800" dirty="0" smtClean="0">
                <a:latin typeface="Times New Roman" pitchFamily="18" charset="0"/>
              </a:rPr>
              <a:t>a\b\c</a:t>
            </a:r>
            <a:r>
              <a:rPr lang="zh-CN" altLang="en-US" sz="1800" dirty="0" smtClean="0">
                <a:latin typeface="Times New Roman" pitchFamily="18" charset="0"/>
              </a:rPr>
              <a:t>构成三角形的条件是任意两边和大于第三边</a:t>
            </a:r>
            <a:endParaRPr lang="en-US" altLang="zh-CN" sz="1800" dirty="0" smtClean="0">
              <a:latin typeface="Times New Roman" pitchFamily="18" charset="0"/>
            </a:endParaRPr>
          </a:p>
          <a:p>
            <a:pPr lvl="1" algn="just"/>
            <a:r>
              <a:rPr lang="zh-CN" altLang="en-US" sz="1800" dirty="0" smtClean="0">
                <a:latin typeface="Times New Roman" pitchFamily="18" charset="0"/>
              </a:rPr>
              <a:t>判断条件：</a:t>
            </a:r>
            <a:r>
              <a:rPr lang="en-US" altLang="zh-CN" sz="1800" dirty="0" smtClean="0">
                <a:latin typeface="+mn-ea"/>
              </a:rPr>
              <a:t>(</a:t>
            </a:r>
            <a:r>
              <a:rPr lang="en-US" altLang="zh-CN" sz="1800" dirty="0" err="1" smtClean="0">
                <a:latin typeface="+mn-ea"/>
              </a:rPr>
              <a:t>a+b</a:t>
            </a:r>
            <a:r>
              <a:rPr lang="en-US" altLang="zh-CN" sz="1800" dirty="0" smtClean="0">
                <a:latin typeface="+mn-ea"/>
              </a:rPr>
              <a:t>&gt;c &amp;&amp; </a:t>
            </a:r>
            <a:r>
              <a:rPr lang="en-US" altLang="zh-CN" sz="1800" dirty="0" err="1" smtClean="0">
                <a:latin typeface="+mn-ea"/>
              </a:rPr>
              <a:t>a+c</a:t>
            </a:r>
            <a:r>
              <a:rPr lang="en-US" altLang="zh-CN" sz="1800" dirty="0" smtClean="0">
                <a:latin typeface="+mn-ea"/>
              </a:rPr>
              <a:t>&gt;b &amp;&amp; </a:t>
            </a:r>
            <a:r>
              <a:rPr lang="en-US" altLang="zh-CN" sz="1800" dirty="0" err="1" smtClean="0">
                <a:latin typeface="+mn-ea"/>
              </a:rPr>
              <a:t>b+c</a:t>
            </a:r>
            <a:r>
              <a:rPr lang="en-US" altLang="zh-CN" sz="1800" dirty="0" smtClean="0">
                <a:latin typeface="+mn-ea"/>
              </a:rPr>
              <a:t>&gt;a)</a:t>
            </a:r>
          </a:p>
          <a:p>
            <a:pPr lvl="1" algn="just"/>
            <a:r>
              <a:rPr lang="zh-CN" altLang="en-US" sz="1800" dirty="0" smtClean="0">
                <a:latin typeface="+mn-ea"/>
              </a:rPr>
              <a:t>程序实现需要</a:t>
            </a:r>
            <a:r>
              <a:rPr lang="en-US" altLang="zh-CN" sz="1800" dirty="0" smtClean="0">
                <a:latin typeface="+mn-ea"/>
              </a:rPr>
              <a:t>+</a:t>
            </a:r>
            <a:r>
              <a:rPr lang="zh-CN" altLang="en-US" sz="1800" dirty="0" smtClean="0">
                <a:latin typeface="+mn-ea"/>
              </a:rPr>
              <a:t>重载和</a:t>
            </a:r>
            <a:r>
              <a:rPr lang="en-US" altLang="zh-CN" sz="1800" dirty="0" smtClean="0">
                <a:latin typeface="+mn-ea"/>
              </a:rPr>
              <a:t>&gt;</a:t>
            </a:r>
            <a:r>
              <a:rPr lang="zh-CN" altLang="en-US" sz="1800" dirty="0" smtClean="0">
                <a:latin typeface="+mn-ea"/>
              </a:rPr>
              <a:t>重载</a:t>
            </a:r>
            <a:endParaRPr lang="en-US" altLang="zh-CN" sz="1800" dirty="0" smtClean="0">
              <a:latin typeface="+mn-ea"/>
            </a:endParaRPr>
          </a:p>
          <a:p>
            <a:pPr lvl="1" algn="just"/>
            <a:endParaRPr lang="zh-CN" altLang="en-US" sz="1600" dirty="0" smtClean="0"/>
          </a:p>
          <a:p>
            <a:pPr lvl="1" eaLnBrk="1" hangingPunct="1">
              <a:buNone/>
            </a:pPr>
            <a:endParaRPr lang="zh-CN" altLang="en-US" sz="1800" dirty="0" smtClean="0">
              <a:solidFill>
                <a:srgbClr val="000000"/>
              </a:solidFill>
              <a:latin typeface="+mn-ea"/>
            </a:endParaRPr>
          </a:p>
          <a:p>
            <a:pPr lvl="1" eaLnBrk="1" hangingPunct="1">
              <a:buNone/>
            </a:pPr>
            <a:endParaRPr lang="en-US" altLang="zh-CN" sz="1800" dirty="0" smtClean="0">
              <a:solidFill>
                <a:srgbClr val="000000"/>
              </a:solidFill>
              <a:latin typeface="+mn-ea"/>
            </a:endParaRPr>
          </a:p>
          <a:p>
            <a:pPr lvl="1" eaLnBrk="1" hangingPunct="1"/>
            <a:endParaRPr lang="zh-CN" altLang="en-US" sz="1800" dirty="0" smtClean="0">
              <a:solidFill>
                <a:srgbClr val="000000"/>
              </a:solidFill>
              <a:latin typeface="隶书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6.</a:t>
            </a:r>
            <a:r>
              <a:rPr lang="zh-CN" altLang="en-US" sz="3600" dirty="0" smtClean="0"/>
              <a:t>其他运算符重载</a:t>
            </a:r>
            <a:endParaRPr lang="zh-CN" altLang="en-US" sz="36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5887</TotalTime>
  <Words>1952</Words>
  <Application>Microsoft Office PowerPoint</Application>
  <PresentationFormat>全屏显示(4:3)</PresentationFormat>
  <Paragraphs>251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聚合</vt:lpstr>
      <vt:lpstr>面向对象程序设计</vt:lpstr>
      <vt:lpstr>本章主要内容</vt:lpstr>
      <vt:lpstr>上节复习</vt:lpstr>
      <vt:lpstr>编程知识点</vt:lpstr>
      <vt:lpstr>程序讲解</vt:lpstr>
      <vt:lpstr>程序讲解</vt:lpstr>
      <vt:lpstr>6.其他运算符重载</vt:lpstr>
      <vt:lpstr>6.其他运算符重载</vt:lpstr>
      <vt:lpstr>6.其他运算符重载</vt:lpstr>
      <vt:lpstr>6.其他运算符重载</vt:lpstr>
      <vt:lpstr>7.输入/输出运算符重载</vt:lpstr>
      <vt:lpstr>7.输入/输出运算符重载</vt:lpstr>
      <vt:lpstr>7.输入/输出运算符重载</vt:lpstr>
      <vt:lpstr>7.输入/输出运算符重载</vt:lpstr>
      <vt:lpstr>7.输入/输出运算符重载</vt:lpstr>
      <vt:lpstr>8.运算符重载与继承</vt:lpstr>
      <vt:lpstr>8.运算符重载与继承</vt:lpstr>
      <vt:lpstr>8.运算符重载与继承</vt:lpstr>
      <vt:lpstr>8.运算符重载与继承</vt:lpstr>
      <vt:lpstr>8.运算符重载与继承</vt:lpstr>
      <vt:lpstr>8.运算符重载与继承</vt:lpstr>
      <vt:lpstr>8.运算符重载与继承</vt:lpstr>
      <vt:lpstr>8.运算符重载与继承</vt:lpstr>
      <vt:lpstr>8.运算符重载与继承</vt:lpstr>
      <vt:lpstr>8.运算符重载与继承</vt:lpstr>
      <vt:lpstr>8.运算符重载与继承</vt:lpstr>
      <vt:lpstr>8.运算符重载与继承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</dc:title>
  <dc:creator>BJC</dc:creator>
  <cp:lastModifiedBy>szubj</cp:lastModifiedBy>
  <cp:revision>790</cp:revision>
  <dcterms:created xsi:type="dcterms:W3CDTF">2015-01-19T08:02:15Z</dcterms:created>
  <dcterms:modified xsi:type="dcterms:W3CDTF">2018-06-03T13:27:18Z</dcterms:modified>
</cp:coreProperties>
</file>