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50"/>
  </p:notesMasterIdLst>
  <p:handoutMasterIdLst>
    <p:handoutMasterId r:id="rId51"/>
  </p:handoutMasterIdLst>
  <p:sldIdLst>
    <p:sldId id="1061" r:id="rId2"/>
    <p:sldId id="1062" r:id="rId3"/>
    <p:sldId id="1065" r:id="rId4"/>
    <p:sldId id="1056" r:id="rId5"/>
    <p:sldId id="1066" r:id="rId6"/>
    <p:sldId id="1058" r:id="rId7"/>
    <p:sldId id="1060" r:id="rId8"/>
    <p:sldId id="988" r:id="rId9"/>
    <p:sldId id="989" r:id="rId10"/>
    <p:sldId id="990" r:id="rId11"/>
    <p:sldId id="991" r:id="rId12"/>
    <p:sldId id="992" r:id="rId13"/>
    <p:sldId id="993" r:id="rId14"/>
    <p:sldId id="994" r:id="rId15"/>
    <p:sldId id="995" r:id="rId16"/>
    <p:sldId id="996" r:id="rId17"/>
    <p:sldId id="997" r:id="rId18"/>
    <p:sldId id="998" r:id="rId19"/>
    <p:sldId id="999" r:id="rId20"/>
    <p:sldId id="1000" r:id="rId21"/>
    <p:sldId id="1027" r:id="rId22"/>
    <p:sldId id="1028" r:id="rId23"/>
    <p:sldId id="1030" r:id="rId24"/>
    <p:sldId id="1031" r:id="rId25"/>
    <p:sldId id="1063" r:id="rId26"/>
    <p:sldId id="1033" r:id="rId27"/>
    <p:sldId id="1034" r:id="rId28"/>
    <p:sldId id="1035" r:id="rId29"/>
    <p:sldId id="1036" r:id="rId30"/>
    <p:sldId id="1037" r:id="rId31"/>
    <p:sldId id="1038" r:id="rId32"/>
    <p:sldId id="1039" r:id="rId33"/>
    <p:sldId id="1040" r:id="rId34"/>
    <p:sldId id="1041" r:id="rId35"/>
    <p:sldId id="1042" r:id="rId36"/>
    <p:sldId id="1043" r:id="rId37"/>
    <p:sldId id="1044" r:id="rId38"/>
    <p:sldId id="1045" r:id="rId39"/>
    <p:sldId id="1046" r:id="rId40"/>
    <p:sldId id="1064" r:id="rId41"/>
    <p:sldId id="1047" r:id="rId42"/>
    <p:sldId id="1048" r:id="rId43"/>
    <p:sldId id="1049" r:id="rId44"/>
    <p:sldId id="1050" r:id="rId45"/>
    <p:sldId id="1051" r:id="rId46"/>
    <p:sldId id="1052" r:id="rId47"/>
    <p:sldId id="1053" r:id="rId48"/>
    <p:sldId id="1054"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71" autoAdjust="0"/>
    <p:restoredTop sz="93302" autoAdjust="0"/>
  </p:normalViewPr>
  <p:slideViewPr>
    <p:cSldViewPr>
      <p:cViewPr>
        <p:scale>
          <a:sx n="100" d="100"/>
          <a:sy n="100" d="100"/>
        </p:scale>
        <p:origin x="-1949"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2018/6/10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2018/6/10</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2018/6/10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2018/6/10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2018/6/10</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2018/6/10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2018/6/10</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2018/6/10</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2018/6/10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2018/6/10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2018/6/10</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2018/6/10</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第十九章 函数模板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数据类型的严格性引出新问题：</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有许多数据结构，例如链表、堆栈、数组等，其基本操作是相同的，但由于具体数据类型的不同，而不得不单独为它们设置相应的程序副本。 </a:t>
            </a:r>
            <a:endParaRPr lang="en-US" altLang="zh-CN" sz="1800" dirty="0" smtClean="0">
              <a:latin typeface="+mn-ea"/>
              <a:cs typeface="Times New Roman" pitchFamily="18" charset="0"/>
            </a:endParaRPr>
          </a:p>
          <a:p>
            <a:pPr lvl="1">
              <a:lnSpc>
                <a:spcPts val="2880"/>
              </a:lnSpc>
              <a:spcBef>
                <a:spcPts val="0"/>
              </a:spcBef>
              <a:buNone/>
            </a:pPr>
            <a:r>
              <a:rPr lang="zh-CN" altLang="en-US" sz="1800" dirty="0" smtClean="0">
                <a:latin typeface="+mn-ea"/>
                <a:cs typeface="Times New Roman" pitchFamily="18" charset="0"/>
              </a:rPr>
              <a:t>如：设有两条链表</a:t>
            </a:r>
            <a:r>
              <a:rPr lang="en-US" altLang="zh-CN" sz="1800" dirty="0" smtClean="0">
                <a:latin typeface="+mn-ea"/>
                <a:cs typeface="Times New Roman" pitchFamily="18" charset="0"/>
              </a:rPr>
              <a:t>HA</a:t>
            </a:r>
            <a:r>
              <a:rPr lang="zh-CN" altLang="en-US" sz="1800" dirty="0" smtClean="0">
                <a:latin typeface="+mn-ea"/>
                <a:cs typeface="Times New Roman" pitchFamily="18" charset="0"/>
              </a:rPr>
              <a:t>、</a:t>
            </a:r>
            <a:r>
              <a:rPr lang="en-US" altLang="zh-CN" sz="1800" dirty="0" smtClean="0">
                <a:latin typeface="+mn-ea"/>
                <a:cs typeface="Times New Roman" pitchFamily="18" charset="0"/>
              </a:rPr>
              <a:t>HB</a:t>
            </a:r>
            <a:r>
              <a:rPr lang="zh-CN" altLang="en-US" sz="1800" dirty="0" smtClean="0">
                <a:latin typeface="+mn-ea"/>
                <a:cs typeface="Times New Roman" pitchFamily="18" charset="0"/>
              </a:rPr>
              <a:t>，它们的结点构成形式分别如下： </a:t>
            </a:r>
          </a:p>
          <a:p>
            <a:pPr lvl="1">
              <a:lnSpc>
                <a:spcPts val="2880"/>
              </a:lnSpc>
              <a:spcBef>
                <a:spcPts val="0"/>
              </a:spcBef>
              <a:buNone/>
            </a:pPr>
            <a:r>
              <a:rPr lang="zh-CN" altLang="en-US" sz="1800" dirty="0" smtClean="0">
                <a:latin typeface="+mn-ea"/>
                <a:cs typeface="Times New Roman" pitchFamily="18" charset="0"/>
              </a:rPr>
              <a:t>      </a:t>
            </a:r>
            <a:r>
              <a:rPr lang="en-US" altLang="zh-CN" sz="1800" dirty="0" err="1" smtClean="0">
                <a:latin typeface="+mn-ea"/>
                <a:cs typeface="Times New Roman" pitchFamily="18" charset="0"/>
              </a:rPr>
              <a:t>struct</a:t>
            </a:r>
            <a:r>
              <a:rPr lang="en-US" altLang="zh-CN" sz="1800" dirty="0" smtClean="0">
                <a:latin typeface="+mn-ea"/>
                <a:cs typeface="Times New Roman" pitchFamily="18" charset="0"/>
              </a:rPr>
              <a:t> </a:t>
            </a:r>
            <a:r>
              <a:rPr lang="en-US" altLang="zh-CN" sz="1800" dirty="0" err="1" smtClean="0">
                <a:latin typeface="+mn-ea"/>
                <a:cs typeface="Times New Roman" pitchFamily="18" charset="0"/>
              </a:rPr>
              <a:t>NodeA</a:t>
            </a:r>
            <a:r>
              <a:rPr lang="en-US" altLang="zh-CN" sz="1800" dirty="0" smtClean="0">
                <a:latin typeface="+mn-ea"/>
                <a:cs typeface="Times New Roman" pitchFamily="18" charset="0"/>
              </a:rPr>
              <a:t>                  </a:t>
            </a:r>
            <a:r>
              <a:rPr lang="en-US" altLang="zh-CN" sz="1800" dirty="0" err="1" smtClean="0">
                <a:latin typeface="+mn-ea"/>
                <a:cs typeface="Times New Roman" pitchFamily="18" charset="0"/>
              </a:rPr>
              <a:t>struct</a:t>
            </a:r>
            <a:r>
              <a:rPr lang="en-US" altLang="zh-CN" sz="1800" dirty="0" smtClean="0">
                <a:latin typeface="+mn-ea"/>
                <a:cs typeface="Times New Roman" pitchFamily="18" charset="0"/>
              </a:rPr>
              <a:t> </a:t>
            </a:r>
            <a:r>
              <a:rPr lang="en-US" altLang="zh-CN" sz="1800" dirty="0" err="1" smtClean="0">
                <a:latin typeface="+mn-ea"/>
                <a:cs typeface="Times New Roman" pitchFamily="18" charset="0"/>
              </a:rPr>
              <a:t>NodeB</a:t>
            </a:r>
            <a:r>
              <a:rPr lang="en-US" altLang="zh-CN" sz="1800" dirty="0" smtClean="0">
                <a:latin typeface="+mn-ea"/>
                <a:cs typeface="Times New Roman" pitchFamily="18" charset="0"/>
              </a:rPr>
              <a:t> </a:t>
            </a:r>
          </a:p>
          <a:p>
            <a:pPr lvl="1">
              <a:lnSpc>
                <a:spcPts val="2880"/>
              </a:lnSpc>
              <a:spcBef>
                <a:spcPts val="0"/>
              </a:spcBef>
              <a:buNone/>
            </a:pPr>
            <a:r>
              <a:rPr lang="en-US" altLang="zh-CN" sz="1800" dirty="0" smtClean="0">
                <a:latin typeface="+mn-ea"/>
                <a:cs typeface="Times New Roman" pitchFamily="18" charset="0"/>
              </a:rPr>
              <a:t>      { </a:t>
            </a:r>
            <a:r>
              <a:rPr lang="en-US" altLang="zh-CN" sz="1800" dirty="0" err="1" smtClean="0">
                <a:latin typeface="+mn-ea"/>
                <a:cs typeface="Times New Roman" pitchFamily="18" charset="0"/>
              </a:rPr>
              <a:t>int</a:t>
            </a:r>
            <a:r>
              <a:rPr lang="en-US" altLang="zh-CN" sz="1800" dirty="0" smtClean="0">
                <a:latin typeface="+mn-ea"/>
                <a:cs typeface="Times New Roman" pitchFamily="18" charset="0"/>
              </a:rPr>
              <a:t> </a:t>
            </a:r>
            <a:r>
              <a:rPr lang="en-US" altLang="zh-CN" sz="1800" dirty="0" err="1" smtClean="0">
                <a:latin typeface="+mn-ea"/>
                <a:cs typeface="Times New Roman" pitchFamily="18" charset="0"/>
              </a:rPr>
              <a:t>elementa</a:t>
            </a:r>
            <a:r>
              <a:rPr lang="en-US" altLang="zh-CN" sz="1800" dirty="0" smtClean="0">
                <a:latin typeface="+mn-ea"/>
                <a:cs typeface="Times New Roman" pitchFamily="18" charset="0"/>
              </a:rPr>
              <a:t>;                { char* </a:t>
            </a:r>
            <a:r>
              <a:rPr lang="en-US" altLang="zh-CN" sz="1800" dirty="0" err="1" smtClean="0">
                <a:latin typeface="+mn-ea"/>
                <a:cs typeface="Times New Roman" pitchFamily="18" charset="0"/>
              </a:rPr>
              <a:t>elementb</a:t>
            </a:r>
            <a:r>
              <a:rPr lang="en-US" altLang="zh-CN" sz="1800" dirty="0" smtClean="0">
                <a:latin typeface="+mn-ea"/>
                <a:cs typeface="Times New Roman" pitchFamily="18" charset="0"/>
              </a:rPr>
              <a:t>; </a:t>
            </a:r>
          </a:p>
          <a:p>
            <a:pPr lvl="1">
              <a:lnSpc>
                <a:spcPts val="2880"/>
              </a:lnSpc>
              <a:spcBef>
                <a:spcPts val="0"/>
              </a:spcBef>
              <a:buNone/>
            </a:pPr>
            <a:r>
              <a:rPr lang="en-US" altLang="zh-CN" sz="1800" dirty="0" smtClean="0">
                <a:latin typeface="+mn-ea"/>
                <a:cs typeface="Times New Roman" pitchFamily="18" charset="0"/>
              </a:rPr>
              <a:t>        </a:t>
            </a:r>
            <a:r>
              <a:rPr lang="en-US" altLang="zh-CN" sz="1800" dirty="0" err="1" smtClean="0">
                <a:latin typeface="+mn-ea"/>
                <a:cs typeface="Times New Roman" pitchFamily="18" charset="0"/>
              </a:rPr>
              <a:t>NodeA</a:t>
            </a:r>
            <a:r>
              <a:rPr lang="en-US" altLang="zh-CN" sz="1800" dirty="0" smtClean="0">
                <a:latin typeface="+mn-ea"/>
                <a:cs typeface="Times New Roman" pitchFamily="18" charset="0"/>
              </a:rPr>
              <a:t>* link;                   </a:t>
            </a:r>
            <a:r>
              <a:rPr lang="en-US" altLang="zh-CN" sz="1800" dirty="0" err="1" smtClean="0">
                <a:latin typeface="+mn-ea"/>
                <a:cs typeface="Times New Roman" pitchFamily="18" charset="0"/>
              </a:rPr>
              <a:t>NodeB</a:t>
            </a:r>
            <a:r>
              <a:rPr lang="en-US" altLang="zh-CN" sz="1800" dirty="0" smtClean="0">
                <a:latin typeface="+mn-ea"/>
                <a:cs typeface="Times New Roman" pitchFamily="18" charset="0"/>
              </a:rPr>
              <a:t>* link; </a:t>
            </a:r>
          </a:p>
          <a:p>
            <a:pPr lvl="1">
              <a:lnSpc>
                <a:spcPts val="2880"/>
              </a:lnSpc>
              <a:spcBef>
                <a:spcPts val="0"/>
              </a:spcBef>
              <a:buNone/>
            </a:pPr>
            <a:r>
              <a:rPr lang="en-US" altLang="zh-CN" sz="1800" dirty="0" smtClean="0">
                <a:latin typeface="+mn-ea"/>
                <a:cs typeface="Times New Roman" pitchFamily="18" charset="0"/>
              </a:rPr>
              <a:t>      };                                       }; </a:t>
            </a:r>
          </a:p>
          <a:p>
            <a:pPr lvl="1">
              <a:lnSpc>
                <a:spcPts val="2880"/>
              </a:lnSpc>
              <a:spcBef>
                <a:spcPts val="0"/>
              </a:spcBef>
            </a:pPr>
            <a:r>
              <a:rPr lang="zh-CN" altLang="en-US" sz="1800" dirty="0" smtClean="0">
                <a:latin typeface="+mn-ea"/>
                <a:cs typeface="Times New Roman" pitchFamily="18" charset="0"/>
              </a:rPr>
              <a:t>由于链结点构成形式不同，尽管链表建立、插入、删除等操作基本相同，但因链结点的类型不同，无法共用处理程序，只能分别设置。 </a:t>
            </a:r>
          </a:p>
          <a:p>
            <a:pPr lvl="1">
              <a:lnSpc>
                <a:spcPts val="2880"/>
              </a:lnSpc>
              <a:spcBef>
                <a:spcPts val="0"/>
              </a:spcBef>
              <a:buNone/>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模板概念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解决问题的思路 </a:t>
            </a:r>
          </a:p>
          <a:p>
            <a:pPr>
              <a:lnSpc>
                <a:spcPts val="2880"/>
              </a:lnSpc>
              <a:spcBef>
                <a:spcPts val="0"/>
              </a:spcBef>
              <a:buNone/>
            </a:pPr>
            <a:r>
              <a:rPr lang="en-US" altLang="zh-CN" sz="1800" dirty="0" smtClean="0">
                <a:latin typeface="+mn-ea"/>
                <a:cs typeface="Times New Roman" pitchFamily="18" charset="0"/>
              </a:rPr>
              <a:t>1) </a:t>
            </a:r>
            <a:r>
              <a:rPr lang="zh-CN" altLang="en-US" sz="1800" dirty="0" smtClean="0">
                <a:latin typeface="+mn-ea"/>
                <a:cs typeface="Times New Roman" pitchFamily="18" charset="0"/>
              </a:rPr>
              <a:t>代码复制</a:t>
            </a:r>
          </a:p>
          <a:p>
            <a:pPr>
              <a:lnSpc>
                <a:spcPts val="2880"/>
              </a:lnSpc>
              <a:spcBef>
                <a:spcPts val="0"/>
              </a:spcBef>
              <a:buNone/>
            </a:pPr>
            <a:r>
              <a:rPr lang="en-US" altLang="zh-CN" sz="1800" dirty="0" smtClean="0">
                <a:latin typeface="+mn-ea"/>
                <a:cs typeface="Times New Roman" pitchFamily="18" charset="0"/>
              </a:rPr>
              <a:t>2) </a:t>
            </a:r>
            <a:r>
              <a:rPr lang="zh-CN" altLang="en-US" sz="1800" dirty="0" smtClean="0">
                <a:latin typeface="+mn-ea"/>
                <a:cs typeface="Times New Roman" pitchFamily="18" charset="0"/>
              </a:rPr>
              <a:t>理想方法：把数据类型作为一种参数。</a:t>
            </a:r>
            <a:endParaRPr lang="en-US" altLang="zh-CN" sz="18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根据“把数据类型作为一种参数”的思路，因此引入模板</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模板指</a:t>
            </a:r>
            <a:r>
              <a:rPr lang="en-US" altLang="zh-CN" sz="1800" dirty="0" smtClean="0">
                <a:latin typeface="+mn-ea"/>
                <a:cs typeface="Times New Roman" pitchFamily="18" charset="0"/>
              </a:rPr>
              <a:t>C++</a:t>
            </a:r>
            <a:r>
              <a:rPr lang="zh-CN" altLang="en-US" sz="1800" dirty="0" smtClean="0">
                <a:latin typeface="+mn-ea"/>
                <a:cs typeface="Times New Roman" pitchFamily="18" charset="0"/>
              </a:rPr>
              <a:t>能够将数据类型作为一个可变化的数据类型形参进行定义的功能</a:t>
            </a:r>
          </a:p>
          <a:p>
            <a:pPr lvl="1">
              <a:lnSpc>
                <a:spcPts val="2880"/>
              </a:lnSpc>
              <a:spcBef>
                <a:spcPts val="0"/>
              </a:spcBef>
            </a:pPr>
            <a:r>
              <a:rPr lang="zh-CN" altLang="en-US" sz="1800" dirty="0" smtClean="0">
                <a:latin typeface="+mn-ea"/>
                <a:cs typeface="Times New Roman" pitchFamily="18" charset="0"/>
              </a:rPr>
              <a:t>或者说，</a:t>
            </a:r>
            <a:r>
              <a:rPr lang="zh-CN" altLang="en-US" sz="1800" dirty="0" smtClean="0">
                <a:solidFill>
                  <a:srgbClr val="FF0000"/>
                </a:solidFill>
                <a:latin typeface="+mn-ea"/>
                <a:cs typeface="Times New Roman" pitchFamily="18" charset="0"/>
              </a:rPr>
              <a:t>数据类型通过模板机制变成一个参数</a:t>
            </a: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模板概念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模板订制的方式：函数模板、类模板</a:t>
            </a:r>
          </a:p>
          <a:p>
            <a:pPr>
              <a:lnSpc>
                <a:spcPts val="2880"/>
              </a:lnSpc>
              <a:spcBef>
                <a:spcPts val="0"/>
              </a:spcBef>
            </a:pPr>
            <a:r>
              <a:rPr lang="zh-CN" altLang="en-US" sz="2000" dirty="0" smtClean="0">
                <a:latin typeface="+mn-ea"/>
                <a:cs typeface="Times New Roman" pitchFamily="18" charset="0"/>
              </a:rPr>
              <a:t>函数模板，是指一个函数带有数据类型可变化的形参，它实际上代表的是一组函数。</a:t>
            </a:r>
          </a:p>
          <a:p>
            <a:pPr lvl="1">
              <a:lnSpc>
                <a:spcPts val="2880"/>
              </a:lnSpc>
              <a:spcBef>
                <a:spcPts val="0"/>
              </a:spcBef>
            </a:pPr>
            <a:r>
              <a:rPr lang="zh-CN" altLang="en-US" sz="1800" dirty="0" smtClean="0">
                <a:latin typeface="+mn-ea"/>
                <a:cs typeface="Times New Roman" pitchFamily="18" charset="0"/>
              </a:rPr>
              <a:t>如求</a:t>
            </a:r>
            <a:r>
              <a:rPr lang="en-US" altLang="zh-CN" sz="1800" dirty="0" smtClean="0">
                <a:latin typeface="+mn-ea"/>
                <a:cs typeface="Times New Roman" pitchFamily="18" charset="0"/>
              </a:rPr>
              <a:t>2</a:t>
            </a:r>
            <a:r>
              <a:rPr lang="zh-CN" altLang="en-US" sz="1800" dirty="0" smtClean="0">
                <a:latin typeface="+mn-ea"/>
                <a:cs typeface="Times New Roman" pitchFamily="18" charset="0"/>
              </a:rPr>
              <a:t>个数的较大值，使用函数模板可表示求</a:t>
            </a:r>
            <a:r>
              <a:rPr lang="en-US" altLang="zh-CN" sz="1800" dirty="0" smtClean="0">
                <a:latin typeface="+mn-ea"/>
                <a:cs typeface="Times New Roman" pitchFamily="18" charset="0"/>
              </a:rPr>
              <a:t>2</a:t>
            </a:r>
            <a:r>
              <a:rPr lang="zh-CN" altLang="en-US" sz="1800" dirty="0" smtClean="0">
                <a:latin typeface="+mn-ea"/>
                <a:cs typeface="Times New Roman" pitchFamily="18" charset="0"/>
              </a:rPr>
              <a:t>个任意同类型</a:t>
            </a:r>
            <a:r>
              <a:rPr lang="en-US" altLang="zh-CN" sz="1800" dirty="0" smtClean="0">
                <a:latin typeface="+mn-ea"/>
                <a:cs typeface="Times New Roman" pitchFamily="18" charset="0"/>
              </a:rPr>
              <a:t>(</a:t>
            </a:r>
            <a:r>
              <a:rPr lang="zh-CN" altLang="en-US" sz="1800" dirty="0" smtClean="0">
                <a:latin typeface="+mn-ea"/>
                <a:cs typeface="Times New Roman" pitchFamily="18" charset="0"/>
              </a:rPr>
              <a:t>整数、浮点数、字符</a:t>
            </a:r>
            <a:r>
              <a:rPr lang="en-US" altLang="zh-CN" sz="1800" dirty="0" smtClean="0">
                <a:latin typeface="+mn-ea"/>
                <a:cs typeface="Times New Roman" pitchFamily="18" charset="0"/>
              </a:rPr>
              <a:t>)</a:t>
            </a:r>
            <a:r>
              <a:rPr lang="zh-CN" altLang="en-US" sz="1800" dirty="0" smtClean="0">
                <a:latin typeface="+mn-ea"/>
                <a:cs typeface="Times New Roman" pitchFamily="18" charset="0"/>
              </a:rPr>
              <a:t>的数据的三个函数，三个函数实际共用一个函数体。</a:t>
            </a:r>
            <a:endParaRPr lang="en-US" altLang="zh-CN" sz="18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类模板，是指类的数据成员的类型是不确定的，可以用一个数据类型形参来描述，这样构成的是一个类模板，它表示的是数据成员类型不同而处理数据的算法基本相同的一组类。</a:t>
            </a:r>
          </a:p>
          <a:p>
            <a:pPr lvl="1">
              <a:lnSpc>
                <a:spcPts val="2880"/>
              </a:lnSpc>
              <a:spcBef>
                <a:spcPts val="0"/>
              </a:spcBef>
            </a:pPr>
            <a:r>
              <a:rPr lang="zh-CN" altLang="en-US" sz="1800" dirty="0" smtClean="0">
                <a:latin typeface="+mn-ea"/>
                <a:cs typeface="Times New Roman" pitchFamily="18" charset="0"/>
              </a:rPr>
              <a:t>如一个数组类模板，可以表示整型数组类、浮点数组类和双精度数组类等</a:t>
            </a:r>
          </a:p>
          <a:p>
            <a:pPr>
              <a:lnSpc>
                <a:spcPts val="2880"/>
              </a:lnSpc>
              <a:spcBef>
                <a:spcPts val="0"/>
              </a:spcBef>
            </a:pPr>
            <a:r>
              <a:rPr lang="zh-CN" altLang="en-US" sz="2000" dirty="0" smtClean="0">
                <a:latin typeface="+mn-ea"/>
                <a:cs typeface="Times New Roman" pitchFamily="18" charset="0"/>
              </a:rPr>
              <a:t>模板的核心思想：</a:t>
            </a:r>
            <a:r>
              <a:rPr lang="zh-CN" altLang="en-US" sz="2000" b="1" dirty="0" smtClean="0">
                <a:solidFill>
                  <a:srgbClr val="FF0000"/>
                </a:solidFill>
                <a:latin typeface="+mn-ea"/>
                <a:cs typeface="Times New Roman" pitchFamily="18" charset="0"/>
              </a:rPr>
              <a:t>把类型作为一个变量</a:t>
            </a: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模板概念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函数模板的应用：</a:t>
            </a:r>
            <a:r>
              <a:rPr lang="zh-CN" altLang="en-US" sz="2000" dirty="0" smtClean="0">
                <a:latin typeface="+mn-ea"/>
              </a:rPr>
              <a:t>有些运算基本操作一样，仅仅在于操作数类型不同而不得不设计不同的函数版本。 </a:t>
            </a:r>
          </a:p>
          <a:p>
            <a:pPr eaLnBrk="1" hangingPunct="1">
              <a:lnSpc>
                <a:spcPct val="120000"/>
              </a:lnSpc>
              <a:buFont typeface="Wingdings" pitchFamily="2" charset="2"/>
              <a:buNone/>
            </a:pPr>
            <a:r>
              <a:rPr lang="zh-CN" altLang="en-US" sz="2000" dirty="0" smtClean="0">
                <a:latin typeface="+mn-ea"/>
              </a:rPr>
              <a:t>例：求两数的最大值</a:t>
            </a:r>
          </a:p>
          <a:p>
            <a:pPr eaLnBrk="1" hangingPunct="1">
              <a:lnSpc>
                <a:spcPct val="120000"/>
              </a:lnSpc>
              <a:buFont typeface="Wingdings" pitchFamily="2" charset="2"/>
              <a:buNone/>
            </a:pPr>
            <a:r>
              <a:rPr lang="zh-CN" altLang="en-US" sz="2000" dirty="0" smtClean="0">
                <a:latin typeface="+mn-ea"/>
              </a:rPr>
              <a:t>一般设计重载函数来实现： </a:t>
            </a:r>
          </a:p>
          <a:p>
            <a:pPr eaLnBrk="1" hangingPunct="1">
              <a:lnSpc>
                <a:spcPct val="120000"/>
              </a:lnSpc>
              <a:buFont typeface="Wingdings" pitchFamily="2" charset="2"/>
              <a:buNone/>
            </a:pPr>
            <a:r>
              <a:rPr lang="en-US" altLang="zh-CN" sz="2000" dirty="0" smtClean="0">
                <a:latin typeface="+mn-ea"/>
              </a:rPr>
              <a:t>     </a:t>
            </a:r>
            <a:r>
              <a:rPr lang="en-US" altLang="zh-CN" sz="2000" dirty="0" err="1" smtClean="0">
                <a:latin typeface="+mn-ea"/>
              </a:rPr>
              <a:t>int</a:t>
            </a:r>
            <a:r>
              <a:rPr lang="en-US" altLang="zh-CN" sz="2000" dirty="0" smtClean="0">
                <a:latin typeface="+mn-ea"/>
              </a:rPr>
              <a:t> max(</a:t>
            </a:r>
            <a:r>
              <a:rPr lang="en-US" altLang="zh-CN" sz="2000" dirty="0" err="1" smtClean="0">
                <a:latin typeface="+mn-ea"/>
              </a:rPr>
              <a:t>int</a:t>
            </a:r>
            <a:r>
              <a:rPr lang="en-US" altLang="zh-CN" sz="2000" dirty="0" smtClean="0">
                <a:latin typeface="+mn-ea"/>
              </a:rPr>
              <a:t> x, </a:t>
            </a:r>
            <a:r>
              <a:rPr lang="en-US" altLang="zh-CN" sz="2000" dirty="0" err="1" smtClean="0">
                <a:latin typeface="+mn-ea"/>
              </a:rPr>
              <a:t>int</a:t>
            </a:r>
            <a:r>
              <a:rPr lang="en-US" altLang="zh-CN" sz="2000" dirty="0" smtClean="0">
                <a:latin typeface="+mn-ea"/>
              </a:rPr>
              <a:t> y)    { return (x&gt;y)?x:y; } </a:t>
            </a:r>
          </a:p>
          <a:p>
            <a:pPr eaLnBrk="1" hangingPunct="1">
              <a:lnSpc>
                <a:spcPct val="120000"/>
              </a:lnSpc>
              <a:buFont typeface="Wingdings" pitchFamily="2" charset="2"/>
              <a:buNone/>
            </a:pPr>
            <a:r>
              <a:rPr lang="en-US" altLang="zh-CN" sz="2000" dirty="0" smtClean="0">
                <a:latin typeface="+mn-ea"/>
              </a:rPr>
              <a:t>     float max(float x, </a:t>
            </a:r>
            <a:r>
              <a:rPr lang="en-US" altLang="zh-CN" sz="2000" dirty="0" err="1" smtClean="0">
                <a:latin typeface="+mn-ea"/>
              </a:rPr>
              <a:t>int</a:t>
            </a:r>
            <a:r>
              <a:rPr lang="en-US" altLang="zh-CN" sz="2000" dirty="0" smtClean="0">
                <a:latin typeface="+mn-ea"/>
              </a:rPr>
              <a:t> y) { return (x&gt;y)?x:y; } </a:t>
            </a:r>
          </a:p>
          <a:p>
            <a:pPr eaLnBrk="1" hangingPunct="1">
              <a:lnSpc>
                <a:spcPct val="120000"/>
              </a:lnSpc>
              <a:buFont typeface="Wingdings" pitchFamily="2" charset="2"/>
              <a:buNone/>
            </a:pPr>
            <a:r>
              <a:rPr lang="zh-CN" altLang="en-US" sz="2000" dirty="0" smtClean="0">
                <a:latin typeface="+mn-ea"/>
              </a:rPr>
              <a:t>    其差异仅在于操作数的数据类型而已，因此能否把参数的类型变成一个参数，从而摆脱数据类型对函数运算的影响？？</a:t>
            </a: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ct val="120000"/>
              </a:lnSpc>
            </a:pPr>
            <a:r>
              <a:rPr lang="zh-CN" altLang="en-US" sz="2000" dirty="0" smtClean="0">
                <a:latin typeface="+mn-ea"/>
              </a:rPr>
              <a:t>函数模板的一般定义形式 ：</a:t>
            </a:r>
          </a:p>
          <a:p>
            <a:pPr eaLnBrk="1" hangingPunct="1">
              <a:lnSpc>
                <a:spcPct val="120000"/>
              </a:lnSpc>
              <a:buFont typeface="Wingdings" pitchFamily="2" charset="2"/>
              <a:buNone/>
            </a:pPr>
            <a:r>
              <a:rPr lang="en-US" altLang="zh-CN" sz="2000" dirty="0" smtClean="0">
                <a:latin typeface="+mn-ea"/>
              </a:rPr>
              <a:t>    </a:t>
            </a:r>
            <a:r>
              <a:rPr lang="en-US" altLang="zh-CN" sz="2000" dirty="0" smtClean="0">
                <a:solidFill>
                  <a:srgbClr val="FF0000"/>
                </a:solidFill>
                <a:latin typeface="+mn-ea"/>
              </a:rPr>
              <a:t>template &lt;class T1, class T2, …...&gt;</a:t>
            </a:r>
            <a:endParaRPr lang="zh-CN" altLang="en-US" sz="2000" dirty="0" smtClean="0">
              <a:solidFill>
                <a:srgbClr val="FF0000"/>
              </a:solidFill>
              <a:latin typeface="+mn-ea"/>
            </a:endParaRPr>
          </a:p>
          <a:p>
            <a:pPr eaLnBrk="1" hangingPunct="1">
              <a:lnSpc>
                <a:spcPct val="120000"/>
              </a:lnSpc>
              <a:buFont typeface="Wingdings" pitchFamily="2" charset="2"/>
              <a:buNone/>
            </a:pPr>
            <a:r>
              <a:rPr lang="zh-CN" altLang="en-US" sz="2000" dirty="0" smtClean="0">
                <a:solidFill>
                  <a:srgbClr val="FF0000"/>
                </a:solidFill>
                <a:latin typeface="+mn-ea"/>
              </a:rPr>
              <a:t>    返回值类型  函数名</a:t>
            </a:r>
            <a:r>
              <a:rPr lang="en-US" altLang="zh-CN" sz="2000" dirty="0" smtClean="0">
                <a:solidFill>
                  <a:srgbClr val="FF0000"/>
                </a:solidFill>
                <a:latin typeface="+mn-ea"/>
              </a:rPr>
              <a:t>(</a:t>
            </a:r>
            <a:r>
              <a:rPr lang="zh-CN" altLang="en-US" sz="2000" dirty="0" smtClean="0">
                <a:solidFill>
                  <a:srgbClr val="FF0000"/>
                </a:solidFill>
                <a:latin typeface="+mn-ea"/>
              </a:rPr>
              <a:t>形式参数表</a:t>
            </a:r>
            <a:r>
              <a:rPr lang="en-US" altLang="zh-CN" sz="2000" dirty="0" smtClean="0">
                <a:solidFill>
                  <a:srgbClr val="FF0000"/>
                </a:solidFill>
                <a:latin typeface="+mn-ea"/>
              </a:rPr>
              <a:t>) </a:t>
            </a:r>
          </a:p>
          <a:p>
            <a:pPr eaLnBrk="1" hangingPunct="1">
              <a:lnSpc>
                <a:spcPct val="120000"/>
              </a:lnSpc>
              <a:buFont typeface="Wingdings" pitchFamily="2" charset="2"/>
              <a:buNone/>
            </a:pPr>
            <a:r>
              <a:rPr lang="en-US" altLang="zh-CN" sz="2000" dirty="0" smtClean="0">
                <a:solidFill>
                  <a:srgbClr val="FF0000"/>
                </a:solidFill>
                <a:latin typeface="+mn-ea"/>
              </a:rPr>
              <a:t>    {    </a:t>
            </a:r>
            <a:r>
              <a:rPr lang="zh-CN" altLang="en-US" sz="2000" dirty="0" smtClean="0">
                <a:solidFill>
                  <a:srgbClr val="FF0000"/>
                </a:solidFill>
                <a:latin typeface="+mn-ea"/>
              </a:rPr>
              <a:t>函数体    </a:t>
            </a:r>
            <a:r>
              <a:rPr lang="en-US" altLang="zh-CN" sz="2000" dirty="0" smtClean="0">
                <a:solidFill>
                  <a:srgbClr val="FF0000"/>
                </a:solidFill>
                <a:latin typeface="+mn-ea"/>
              </a:rPr>
              <a:t>} </a:t>
            </a:r>
          </a:p>
          <a:p>
            <a:pPr lvl="1">
              <a:lnSpc>
                <a:spcPts val="2880"/>
              </a:lnSpc>
              <a:spcBef>
                <a:spcPts val="0"/>
              </a:spcBef>
            </a:pPr>
            <a:r>
              <a:rPr lang="zh-CN" altLang="en-US" sz="1800" dirty="0" smtClean="0">
                <a:latin typeface="+mn-ea"/>
                <a:cs typeface="Times New Roman" pitchFamily="18" charset="0"/>
              </a:rPr>
              <a:t>使用关键字</a:t>
            </a:r>
            <a:r>
              <a:rPr lang="en-US" altLang="zh-CN" sz="1800" dirty="0" smtClean="0">
                <a:latin typeface="+mn-ea"/>
                <a:cs typeface="Times New Roman" pitchFamily="18" charset="0"/>
              </a:rPr>
              <a:t>template </a:t>
            </a:r>
          </a:p>
          <a:p>
            <a:pPr lvl="1">
              <a:lnSpc>
                <a:spcPts val="2880"/>
              </a:lnSpc>
              <a:spcBef>
                <a:spcPts val="0"/>
              </a:spcBef>
            </a:pPr>
            <a:r>
              <a:rPr lang="zh-CN" altLang="en-US" sz="1800" dirty="0" smtClean="0">
                <a:latin typeface="+mn-ea"/>
                <a:cs typeface="Times New Roman" pitchFamily="18" charset="0"/>
              </a:rPr>
              <a:t>使用关键字</a:t>
            </a:r>
            <a:r>
              <a:rPr lang="en-US" altLang="zh-CN" sz="1800" dirty="0" smtClean="0">
                <a:latin typeface="+mn-ea"/>
                <a:cs typeface="Times New Roman" pitchFamily="18" charset="0"/>
              </a:rPr>
              <a:t>class</a:t>
            </a:r>
          </a:p>
          <a:p>
            <a:pPr lvl="1">
              <a:lnSpc>
                <a:spcPts val="2880"/>
              </a:lnSpc>
              <a:spcBef>
                <a:spcPts val="0"/>
              </a:spcBef>
            </a:pPr>
            <a:r>
              <a:rPr lang="en-US" altLang="zh-CN" sz="1800" dirty="0" smtClean="0">
                <a:latin typeface="+mn-ea"/>
                <a:cs typeface="Times New Roman" pitchFamily="18" charset="0"/>
              </a:rPr>
              <a:t>T</a:t>
            </a:r>
            <a:r>
              <a:rPr lang="zh-CN" altLang="en-US" sz="1800" dirty="0" smtClean="0">
                <a:latin typeface="+mn-ea"/>
                <a:cs typeface="Times New Roman" pitchFamily="18" charset="0"/>
              </a:rPr>
              <a:t>表示形式参数，先用</a:t>
            </a:r>
            <a:r>
              <a:rPr lang="en-US" altLang="zh-CN" sz="1800" dirty="0" smtClean="0">
                <a:latin typeface="+mn-ea"/>
                <a:cs typeface="Times New Roman" pitchFamily="18" charset="0"/>
              </a:rPr>
              <a:t>class</a:t>
            </a:r>
            <a:r>
              <a:rPr lang="zh-CN" altLang="en-US" sz="1800" dirty="0" smtClean="0">
                <a:latin typeface="+mn-ea"/>
                <a:cs typeface="Times New Roman" pitchFamily="18" charset="0"/>
              </a:rPr>
              <a:t>进行定义，再用在下面形式参数表中</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实际上只是函数头不同，函数体是基本不变的</a:t>
            </a:r>
            <a:endParaRPr lang="en-US" altLang="zh-CN" sz="18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lnSpc>
                <a:spcPct val="120000"/>
              </a:lnSpc>
            </a:pPr>
            <a:r>
              <a:rPr lang="zh-CN" altLang="en-US" sz="2000" dirty="0" smtClean="0">
                <a:latin typeface="+mn-ea"/>
              </a:rPr>
              <a:t>函数模板的示例</a:t>
            </a: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
        <p:nvSpPr>
          <p:cNvPr id="6" name="内容占位符 2"/>
          <p:cNvSpPr txBox="1">
            <a:spLocks/>
          </p:cNvSpPr>
          <p:nvPr/>
        </p:nvSpPr>
        <p:spPr bwMode="auto">
          <a:xfrm>
            <a:off x="142844" y="1785926"/>
            <a:ext cx="8678862" cy="3429024"/>
          </a:xfrm>
          <a:prstGeom prst="rect">
            <a:avLst/>
          </a:prstGeom>
          <a:noFill/>
          <a:ln w="19050">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en-US" altLang="zh-CN" sz="2000" b="1" i="0" u="none" strike="noStrike" kern="1200" cap="none" spc="0" normalizeH="0" baseline="0" noProof="0" dirty="0" err="1" smtClean="0">
                <a:ln>
                  <a:noFill/>
                </a:ln>
                <a:solidFill>
                  <a:srgbClr val="FF0000"/>
                </a:solidFill>
                <a:effectLst/>
                <a:uLnTx/>
                <a:uFillTx/>
                <a:latin typeface="+mn-lt"/>
                <a:ea typeface="宋体" charset="-122"/>
                <a:cs typeface="+mn-cs"/>
              </a:rPr>
              <a:t>int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max( </a:t>
            </a:r>
            <a:r>
              <a:rPr kumimoji="0" lang="en-US" altLang="zh-CN" sz="2000" b="1" i="0" u="none" strike="noStrike" kern="1200" cap="none" spc="0" normalizeH="0" baseline="0" noProof="0" dirty="0" err="1" smtClean="0">
                <a:ln>
                  <a:noFill/>
                </a:ln>
                <a:solidFill>
                  <a:srgbClr val="FF0000"/>
                </a:solidFill>
                <a:effectLst/>
                <a:uLnTx/>
                <a:uFillTx/>
                <a:latin typeface="+mn-lt"/>
                <a:ea typeface="宋体" charset="-122"/>
                <a:cs typeface="+mn-cs"/>
              </a:rPr>
              <a:t>int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x, </a:t>
            </a:r>
            <a:r>
              <a:rPr kumimoji="0" lang="en-US" altLang="zh-CN" sz="2000" b="1" i="0" u="none" strike="noStrike" kern="1200" cap="none" spc="0" normalizeH="0" baseline="0" noProof="0" dirty="0" err="1" smtClean="0">
                <a:ln>
                  <a:noFill/>
                </a:ln>
                <a:solidFill>
                  <a:srgbClr val="FF0000"/>
                </a:solidFill>
                <a:effectLst/>
                <a:uLnTx/>
                <a:uFillTx/>
                <a:latin typeface="+mn-lt"/>
                <a:ea typeface="宋体" charset="-122"/>
                <a:cs typeface="+mn-cs"/>
              </a:rPr>
              <a:t>int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y)   </a:t>
            </a:r>
          </a:p>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r>
              <a:rPr lang="en-US" altLang="zh-CN" sz="2000" b="1" dirty="0" smtClean="0">
                <a:latin typeface="+mn-lt"/>
                <a:ea typeface="宋体" charset="-122"/>
              </a:rPr>
              <a:t>       </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return (x&gt;y)?x:y; } </a:t>
            </a:r>
          </a:p>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r>
              <a:rPr kumimoji="0" lang="en-US" altLang="zh-CN" sz="2000" b="1" i="0" u="none" strike="noStrike" kern="1200" cap="none" spc="0" normalizeH="0" baseline="0" noProof="0" dirty="0" smtClean="0">
                <a:ln>
                  <a:noFill/>
                </a:ln>
                <a:solidFill>
                  <a:srgbClr val="FF0000"/>
                </a:solidFill>
                <a:effectLst/>
                <a:uLnTx/>
                <a:uFillTx/>
                <a:latin typeface="+mn-lt"/>
                <a:ea typeface="宋体" charset="-122"/>
                <a:cs typeface="+mn-cs"/>
              </a:rPr>
              <a:t>   float </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max(</a:t>
            </a:r>
            <a:r>
              <a:rPr kumimoji="0" lang="en-US" altLang="zh-CN" sz="2000" b="1" i="0" u="none" strike="noStrike" kern="1200" cap="none" spc="0" normalizeH="0" baseline="0" noProof="0" dirty="0" smtClean="0">
                <a:ln>
                  <a:noFill/>
                </a:ln>
                <a:solidFill>
                  <a:srgbClr val="FF0000"/>
                </a:solidFill>
                <a:effectLst/>
                <a:uLnTx/>
                <a:uFillTx/>
                <a:latin typeface="+mn-lt"/>
                <a:ea typeface="宋体" charset="-122"/>
                <a:cs typeface="+mn-cs"/>
              </a:rPr>
              <a:t>float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x, </a:t>
            </a:r>
            <a:r>
              <a:rPr kumimoji="0" lang="en-US" altLang="zh-CN" sz="2000" b="1" i="0" u="none" strike="noStrike" kern="1200" cap="none" spc="0" normalizeH="0" baseline="0" noProof="0" dirty="0" smtClean="0">
                <a:ln>
                  <a:noFill/>
                </a:ln>
                <a:solidFill>
                  <a:srgbClr val="FF0000"/>
                </a:solidFill>
                <a:effectLst/>
                <a:uLnTx/>
                <a:uFillTx/>
                <a:latin typeface="+mn-lt"/>
                <a:ea typeface="宋体" charset="-122"/>
                <a:cs typeface="+mn-cs"/>
              </a:rPr>
              <a:t>float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y)</a:t>
            </a:r>
          </a:p>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r>
              <a:rPr lang="en-US" altLang="zh-CN" sz="2000" b="1" dirty="0" smtClean="0">
                <a:latin typeface="+mn-lt"/>
                <a:ea typeface="宋体" charset="-122"/>
              </a:rPr>
              <a:t>       </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return (x&gt;y)?x:y; }</a:t>
            </a:r>
          </a:p>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endPar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endParaRPr>
          </a:p>
          <a:p>
            <a:pPr marL="365125" marR="0" lvl="0" indent="-255588" algn="l" defTabSz="914400" rtl="0" eaLnBrk="1" fontAlgn="base" latinLnBrk="0" hangingPunct="1">
              <a:lnSpc>
                <a:spcPct val="80000"/>
              </a:lnSpc>
              <a:spcBef>
                <a:spcPts val="400"/>
              </a:spcBef>
              <a:spcAft>
                <a:spcPct val="0"/>
              </a:spcAft>
              <a:buClr>
                <a:schemeClr val="accent1"/>
              </a:buClr>
              <a:buSzPct val="68000"/>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en-US" altLang="zh-CN" sz="2000" b="1" i="0" u="none" strike="noStrike" kern="1200" cap="none" spc="0" normalizeH="0" baseline="0" noProof="0" dirty="0" smtClean="0">
                <a:ln>
                  <a:noFill/>
                </a:ln>
                <a:solidFill>
                  <a:srgbClr val="FF0000"/>
                </a:solidFill>
                <a:effectLst/>
                <a:uLnTx/>
                <a:uFillTx/>
                <a:latin typeface="+mn-lt"/>
                <a:ea typeface="宋体" charset="-122"/>
                <a:cs typeface="+mn-cs"/>
              </a:rPr>
              <a:t>template&lt;class T &gt;</a:t>
            </a:r>
          </a:p>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a:t>
            </a:r>
            <a:r>
              <a:rPr kumimoji="0" lang="en-US" altLang="zh-CN" sz="2000" b="1" i="0" u="none" strike="noStrike" kern="1200" cap="none" spc="0" normalizeH="0" baseline="0" noProof="0" dirty="0" smtClean="0">
                <a:ln>
                  <a:noFill/>
                </a:ln>
                <a:solidFill>
                  <a:srgbClr val="FF0000"/>
                </a:solidFill>
                <a:effectLst/>
                <a:uLnTx/>
                <a:uFillTx/>
                <a:latin typeface="+mn-lt"/>
                <a:ea typeface="宋体" charset="-122"/>
                <a:cs typeface="+mn-cs"/>
              </a:rPr>
              <a:t>   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max(</a:t>
            </a:r>
            <a:r>
              <a:rPr kumimoji="0" lang="en-US" altLang="zh-CN" sz="2000" b="1" i="0" u="none" strike="noStrike" kern="1200" cap="none" spc="0" normalizeH="0" baseline="0" noProof="0" dirty="0" smtClean="0">
                <a:ln>
                  <a:noFill/>
                </a:ln>
                <a:solidFill>
                  <a:srgbClr val="FF0000"/>
                </a:solidFill>
                <a:effectLst/>
                <a:uLnTx/>
                <a:uFillTx/>
                <a:latin typeface="+mn-lt"/>
                <a:ea typeface="宋体" charset="-122"/>
                <a:cs typeface="+mn-cs"/>
              </a:rPr>
              <a:t>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x, </a:t>
            </a:r>
            <a:r>
              <a:rPr kumimoji="0" lang="en-US" altLang="zh-CN" sz="2000" b="1" i="0" u="none" strike="noStrike" kern="1200" cap="none" spc="0" normalizeH="0" baseline="0" noProof="0" dirty="0" smtClean="0">
                <a:ln>
                  <a:noFill/>
                </a:ln>
                <a:solidFill>
                  <a:srgbClr val="FF0000"/>
                </a:solidFill>
                <a:effectLst/>
                <a:uLnTx/>
                <a:uFillTx/>
                <a:latin typeface="+mn-lt"/>
                <a:ea typeface="宋体" charset="-122"/>
                <a:cs typeface="+mn-cs"/>
              </a:rPr>
              <a:t>T</a:t>
            </a: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y)</a:t>
            </a:r>
          </a:p>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r>
              <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rPr>
              <a:t>     {    return (x&gt;y)?x:y;      }</a:t>
            </a:r>
            <a:endParaRPr kumimoji="0" lang="zh-CN" altLang="en-US" sz="2000" b="1" i="0" u="none" strike="noStrike" kern="1200" cap="none" spc="0" normalizeH="0" baseline="0" noProof="0" dirty="0" smtClean="0">
              <a:ln>
                <a:noFill/>
              </a:ln>
              <a:solidFill>
                <a:schemeClr val="tx1"/>
              </a:solidFill>
              <a:effectLst/>
              <a:uLnTx/>
              <a:uFillTx/>
              <a:latin typeface="+mn-lt"/>
              <a:ea typeface="宋体" charset="-122"/>
              <a:cs typeface="+mn-cs"/>
            </a:endParaRPr>
          </a:p>
          <a:p>
            <a:pPr marL="365125" marR="0" lvl="0" indent="-255588" algn="l" defTabSz="914400" rtl="0" eaLnBrk="1" fontAlgn="base" latinLnBrk="0" hangingPunct="1">
              <a:lnSpc>
                <a:spcPct val="120000"/>
              </a:lnSpc>
              <a:spcBef>
                <a:spcPts val="400"/>
              </a:spcBef>
              <a:spcAft>
                <a:spcPct val="0"/>
              </a:spcAft>
              <a:buClr>
                <a:schemeClr val="accent1"/>
              </a:buClr>
              <a:buSzPct val="68000"/>
              <a:buFont typeface="Wingdings" pitchFamily="2" charset="2"/>
              <a:buNone/>
              <a:tabLst/>
              <a:defRPr/>
            </a:pPr>
            <a:endParaRPr kumimoji="0" lang="en-US" altLang="zh-CN" sz="2000" b="1" i="0" u="none" strike="noStrike" kern="1200" cap="none" spc="0" normalizeH="0" baseline="0" noProof="0" dirty="0" smtClean="0">
              <a:ln>
                <a:noFill/>
              </a:ln>
              <a:solidFill>
                <a:schemeClr val="tx1"/>
              </a:solidFill>
              <a:effectLst/>
              <a:uLnTx/>
              <a:uFillTx/>
              <a:latin typeface="+mn-lt"/>
              <a:ea typeface="宋体" charset="-122"/>
              <a:cs typeface="+mn-cs"/>
            </a:endParaRPr>
          </a:p>
          <a:p>
            <a:pPr marL="365125" marR="0" lvl="0" indent="-255588" algn="l" defTabSz="914400" rtl="0" eaLnBrk="1" fontAlgn="base" latinLnBrk="0" hangingPunct="1">
              <a:lnSpc>
                <a:spcPct val="100000"/>
              </a:lnSpc>
              <a:spcBef>
                <a:spcPts val="400"/>
              </a:spcBef>
              <a:spcAft>
                <a:spcPct val="0"/>
              </a:spcAft>
              <a:buClr>
                <a:schemeClr val="accent1"/>
              </a:buClr>
              <a:buSzPct val="68000"/>
              <a:buFont typeface="Wingdings 3" pitchFamily="18" charset="2"/>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7" name="矩形 6"/>
          <p:cNvSpPr/>
          <p:nvPr/>
        </p:nvSpPr>
        <p:spPr>
          <a:xfrm>
            <a:off x="4000496" y="2500306"/>
            <a:ext cx="4786346" cy="2585323"/>
          </a:xfrm>
          <a:prstGeom prst="rect">
            <a:avLst/>
          </a:prstGeom>
        </p:spPr>
        <p:txBody>
          <a:bodyPr wrap="square">
            <a:spAutoFit/>
          </a:bodyPr>
          <a:lstStyle/>
          <a:p>
            <a:pPr eaLnBrk="1" hangingPunct="1">
              <a:lnSpc>
                <a:spcPct val="150000"/>
              </a:lnSpc>
            </a:pPr>
            <a:r>
              <a:rPr lang="en-US" altLang="zh-CN" dirty="0" smtClean="0">
                <a:solidFill>
                  <a:srgbClr val="000000"/>
                </a:solidFill>
                <a:latin typeface="+mn-ea"/>
                <a:ea typeface="+mn-ea"/>
              </a:rPr>
              <a:t>1</a:t>
            </a:r>
            <a:r>
              <a:rPr lang="zh-CN" altLang="en-US" dirty="0" smtClean="0">
                <a:solidFill>
                  <a:srgbClr val="000000"/>
                </a:solidFill>
                <a:latin typeface="+mn-ea"/>
                <a:ea typeface="+mn-ea"/>
              </a:rPr>
              <a:t>、使用关键字</a:t>
            </a:r>
            <a:r>
              <a:rPr lang="en-US" altLang="zh-CN" dirty="0" smtClean="0">
                <a:solidFill>
                  <a:srgbClr val="000000"/>
                </a:solidFill>
                <a:latin typeface="+mn-ea"/>
                <a:ea typeface="+mn-ea"/>
              </a:rPr>
              <a:t>template</a:t>
            </a:r>
            <a:r>
              <a:rPr lang="zh-CN" altLang="en-US" dirty="0" smtClean="0">
                <a:solidFill>
                  <a:srgbClr val="000000"/>
                </a:solidFill>
                <a:latin typeface="+mn-ea"/>
                <a:ea typeface="+mn-ea"/>
              </a:rPr>
              <a:t>定义模板</a:t>
            </a:r>
            <a:endParaRPr lang="en-US" altLang="zh-CN" dirty="0" smtClean="0">
              <a:solidFill>
                <a:srgbClr val="000000"/>
              </a:solidFill>
              <a:latin typeface="+mn-ea"/>
              <a:ea typeface="+mn-ea"/>
            </a:endParaRPr>
          </a:p>
          <a:p>
            <a:pPr eaLnBrk="1" hangingPunct="1">
              <a:lnSpc>
                <a:spcPct val="150000"/>
              </a:lnSpc>
            </a:pPr>
            <a:r>
              <a:rPr lang="en-US" altLang="zh-CN" dirty="0" smtClean="0">
                <a:solidFill>
                  <a:srgbClr val="000000"/>
                </a:solidFill>
                <a:latin typeface="+mn-ea"/>
                <a:ea typeface="+mn-ea"/>
              </a:rPr>
              <a:t>2</a:t>
            </a:r>
            <a:r>
              <a:rPr lang="zh-CN" altLang="en-US" dirty="0" smtClean="0">
                <a:solidFill>
                  <a:srgbClr val="000000"/>
                </a:solidFill>
                <a:latin typeface="+mn-ea"/>
                <a:ea typeface="+mn-ea"/>
              </a:rPr>
              <a:t>、使用关键字</a:t>
            </a:r>
            <a:r>
              <a:rPr lang="en-US" altLang="zh-CN" dirty="0" smtClean="0">
                <a:solidFill>
                  <a:srgbClr val="000000"/>
                </a:solidFill>
                <a:latin typeface="+mn-ea"/>
                <a:ea typeface="+mn-ea"/>
              </a:rPr>
              <a:t>class</a:t>
            </a:r>
            <a:r>
              <a:rPr lang="zh-CN" altLang="en-US" dirty="0" smtClean="0">
                <a:solidFill>
                  <a:srgbClr val="000000"/>
                </a:solidFill>
                <a:latin typeface="+mn-ea"/>
                <a:ea typeface="+mn-ea"/>
              </a:rPr>
              <a:t>声明类型的模版形参</a:t>
            </a:r>
            <a:endParaRPr lang="en-US" altLang="zh-CN" dirty="0" smtClean="0">
              <a:solidFill>
                <a:srgbClr val="000000"/>
              </a:solidFill>
              <a:latin typeface="+mn-ea"/>
              <a:ea typeface="+mn-ea"/>
            </a:endParaRPr>
          </a:p>
          <a:p>
            <a:pPr eaLnBrk="1" hangingPunct="1">
              <a:lnSpc>
                <a:spcPct val="150000"/>
              </a:lnSpc>
            </a:pPr>
            <a:r>
              <a:rPr lang="zh-CN" altLang="en-US" dirty="0" smtClean="0">
                <a:solidFill>
                  <a:srgbClr val="FF0000"/>
                </a:solidFill>
                <a:latin typeface="+mn-ea"/>
                <a:ea typeface="+mn-ea"/>
              </a:rPr>
              <a:t>即把</a:t>
            </a:r>
            <a:r>
              <a:rPr lang="en-US" altLang="zh-CN" dirty="0" err="1" smtClean="0">
                <a:solidFill>
                  <a:srgbClr val="FF0000"/>
                </a:solidFill>
                <a:latin typeface="+mn-ea"/>
                <a:ea typeface="+mn-ea"/>
              </a:rPr>
              <a:t>int</a:t>
            </a:r>
            <a:r>
              <a:rPr lang="en-US" altLang="zh-CN" dirty="0" smtClean="0">
                <a:solidFill>
                  <a:srgbClr val="FF0000"/>
                </a:solidFill>
                <a:latin typeface="+mn-ea"/>
                <a:ea typeface="+mn-ea"/>
              </a:rPr>
              <a:t>\float</a:t>
            </a:r>
            <a:r>
              <a:rPr lang="zh-CN" altLang="en-US" dirty="0" smtClean="0">
                <a:solidFill>
                  <a:srgbClr val="FF0000"/>
                </a:solidFill>
                <a:latin typeface="+mn-ea"/>
                <a:ea typeface="+mn-ea"/>
              </a:rPr>
              <a:t>当成一个模板，统一用</a:t>
            </a:r>
            <a:r>
              <a:rPr lang="en-US" altLang="zh-CN" dirty="0" smtClean="0">
                <a:solidFill>
                  <a:srgbClr val="FF0000"/>
                </a:solidFill>
                <a:latin typeface="+mn-ea"/>
                <a:ea typeface="+mn-ea"/>
              </a:rPr>
              <a:t>T</a:t>
            </a:r>
            <a:r>
              <a:rPr lang="zh-CN" altLang="en-US" dirty="0" smtClean="0">
                <a:solidFill>
                  <a:srgbClr val="FF0000"/>
                </a:solidFill>
                <a:latin typeface="+mn-ea"/>
                <a:ea typeface="+mn-ea"/>
              </a:rPr>
              <a:t>代替</a:t>
            </a:r>
            <a:endParaRPr lang="en-US" altLang="zh-CN" dirty="0" smtClean="0">
              <a:solidFill>
                <a:srgbClr val="FF0000"/>
              </a:solidFill>
              <a:latin typeface="+mn-ea"/>
              <a:ea typeface="+mn-ea"/>
            </a:endParaRPr>
          </a:p>
          <a:p>
            <a:pPr eaLnBrk="1" hangingPunct="1">
              <a:lnSpc>
                <a:spcPct val="150000"/>
              </a:lnSpc>
            </a:pPr>
            <a:r>
              <a:rPr lang="en-US" altLang="zh-CN" dirty="0" smtClean="0">
                <a:solidFill>
                  <a:srgbClr val="000000"/>
                </a:solidFill>
                <a:latin typeface="+mn-ea"/>
                <a:ea typeface="+mn-ea"/>
              </a:rPr>
              <a:t>3、</a:t>
            </a:r>
            <a:r>
              <a:rPr lang="zh-CN" altLang="en-US" dirty="0" smtClean="0">
                <a:solidFill>
                  <a:srgbClr val="000000"/>
                </a:solidFill>
                <a:latin typeface="+mn-ea"/>
                <a:ea typeface="+mn-ea"/>
              </a:rPr>
              <a:t>修改原函数定义，把函数头和函数体内，所有涉及数据类型的地方都用模板形参来替换，主要是返回类型、参数、变量定义等地方</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20000"/>
              </a:lnSpc>
            </a:pPr>
            <a:r>
              <a:rPr lang="zh-CN" altLang="en-US" sz="2000" dirty="0" smtClean="0">
                <a:latin typeface="+mn-ea"/>
              </a:rPr>
              <a:t>定义函数模板时，由保留字</a:t>
            </a:r>
            <a:r>
              <a:rPr lang="en-US" altLang="zh-CN" sz="2000" dirty="0" smtClean="0">
                <a:latin typeface="+mn-ea"/>
              </a:rPr>
              <a:t>template</a:t>
            </a:r>
            <a:r>
              <a:rPr lang="zh-CN" altLang="en-US" sz="2000" dirty="0" smtClean="0">
                <a:latin typeface="+mn-ea"/>
              </a:rPr>
              <a:t>给出的每一个模板形参都必须出现在</a:t>
            </a:r>
            <a:r>
              <a:rPr lang="zh-CN" altLang="en-US" sz="2000" dirty="0" smtClean="0">
                <a:solidFill>
                  <a:srgbClr val="FF0000"/>
                </a:solidFill>
                <a:latin typeface="+mn-ea"/>
              </a:rPr>
              <a:t>函数形式参数表</a:t>
            </a:r>
            <a:r>
              <a:rPr lang="zh-CN" altLang="en-US" sz="2000" dirty="0" smtClean="0">
                <a:latin typeface="+mn-ea"/>
              </a:rPr>
              <a:t>中。</a:t>
            </a:r>
            <a:endParaRPr lang="en-US" altLang="zh-CN" sz="2000" dirty="0" smtClean="0">
              <a:latin typeface="+mn-ea"/>
            </a:endParaRPr>
          </a:p>
          <a:p>
            <a:pPr>
              <a:lnSpc>
                <a:spcPct val="120000"/>
              </a:lnSpc>
            </a:pPr>
            <a:r>
              <a:rPr lang="zh-CN" altLang="en-US" sz="2000" dirty="0" smtClean="0"/>
              <a:t>常见的模板设计错误</a:t>
            </a:r>
            <a:endParaRPr lang="zh-CN" altLang="en-US" sz="2000" dirty="0" smtClean="0">
              <a:latin typeface="+mn-ea"/>
            </a:endParaRPr>
          </a:p>
          <a:p>
            <a:pPr marL="971550" lvl="1" indent="-514350" eaLnBrk="1" hangingPunct="1">
              <a:buNone/>
            </a:pPr>
            <a:r>
              <a:rPr lang="en-US" altLang="zh-CN" sz="1800" dirty="0" smtClean="0"/>
              <a:t>1. </a:t>
            </a:r>
            <a:r>
              <a:rPr lang="zh-CN" altLang="en-US" sz="1800" dirty="0" smtClean="0"/>
              <a:t>没有把关键字</a:t>
            </a:r>
            <a:r>
              <a:rPr lang="en-US" altLang="zh-CN" sz="1800" dirty="0" smtClean="0"/>
              <a:t>class</a:t>
            </a:r>
            <a:r>
              <a:rPr lang="zh-CN" altLang="en-US" sz="1800" dirty="0" smtClean="0"/>
              <a:t>放在函数模板的每一个形式参数之前。</a:t>
            </a:r>
            <a:endParaRPr lang="en-US" altLang="zh-CN" sz="1800" dirty="0" smtClean="0"/>
          </a:p>
          <a:p>
            <a:pPr marL="971550" lvl="1" indent="-514350" eaLnBrk="1" hangingPunct="1">
              <a:buFontTx/>
              <a:buNone/>
            </a:pPr>
            <a:r>
              <a:rPr lang="en-US" altLang="zh-CN" sz="1600" dirty="0" smtClean="0"/>
              <a:t>	</a:t>
            </a:r>
            <a:r>
              <a:rPr lang="en-US" altLang="zh-CN" sz="1800" dirty="0" smtClean="0"/>
              <a:t>template&lt; T1, T2&gt;			//error</a:t>
            </a:r>
          </a:p>
          <a:p>
            <a:pPr marL="971550" lvl="1" indent="-514350" eaLnBrk="1" hangingPunct="1">
              <a:buFontTx/>
              <a:buNone/>
            </a:pPr>
            <a:r>
              <a:rPr lang="en-US" altLang="zh-CN" sz="1800" dirty="0" smtClean="0"/>
              <a:t>	template&lt;</a:t>
            </a:r>
            <a:r>
              <a:rPr lang="en-US" altLang="zh-CN" sz="1800" dirty="0" smtClean="0">
                <a:solidFill>
                  <a:srgbClr val="FF0000"/>
                </a:solidFill>
              </a:rPr>
              <a:t>class</a:t>
            </a:r>
            <a:r>
              <a:rPr lang="en-US" altLang="zh-CN" sz="1800" dirty="0" smtClean="0"/>
              <a:t> T1,</a:t>
            </a:r>
            <a:r>
              <a:rPr lang="en-US" altLang="zh-CN" sz="1800" dirty="0" smtClean="0">
                <a:solidFill>
                  <a:srgbClr val="FF0000"/>
                </a:solidFill>
              </a:rPr>
              <a:t>class</a:t>
            </a:r>
            <a:r>
              <a:rPr lang="en-US" altLang="zh-CN" sz="1800" dirty="0" smtClean="0"/>
              <a:t> T2&gt;		//ok</a:t>
            </a:r>
          </a:p>
          <a:p>
            <a:pPr marL="971550" lvl="1" indent="-514350" eaLnBrk="1" hangingPunct="1">
              <a:buFontTx/>
              <a:buNone/>
            </a:pPr>
            <a:endParaRPr lang="en-US" altLang="zh-CN" sz="1800" dirty="0" smtClean="0"/>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20000"/>
              </a:lnSpc>
            </a:pPr>
            <a:r>
              <a:rPr lang="zh-CN" altLang="en-US" sz="2000" dirty="0" smtClean="0"/>
              <a:t>常见的模板设计错误</a:t>
            </a:r>
            <a:endParaRPr lang="zh-CN" altLang="en-US" sz="2000" dirty="0" smtClean="0">
              <a:latin typeface="+mn-ea"/>
            </a:endParaRPr>
          </a:p>
          <a:p>
            <a:pPr marL="971550" lvl="1" indent="-514350" eaLnBrk="1" hangingPunct="1">
              <a:buFontTx/>
              <a:buNone/>
            </a:pPr>
            <a:r>
              <a:rPr lang="en-US" altLang="zh-CN" sz="1800" dirty="0" smtClean="0"/>
              <a:t>2. </a:t>
            </a:r>
            <a:r>
              <a:rPr lang="zh-CN" altLang="en-US" sz="1800" dirty="0" smtClean="0"/>
              <a:t>函数模板中的某些形式参数，在后面的</a:t>
            </a:r>
            <a:r>
              <a:rPr lang="zh-CN" altLang="en-US" sz="1800" dirty="0" smtClean="0">
                <a:solidFill>
                  <a:srgbClr val="FF0000"/>
                </a:solidFill>
              </a:rPr>
              <a:t>函数参数列表中</a:t>
            </a:r>
            <a:r>
              <a:rPr lang="zh-CN" altLang="en-US" sz="1800" dirty="0" smtClean="0"/>
              <a:t>没有被用到。</a:t>
            </a:r>
            <a:endParaRPr lang="en-US" altLang="zh-CN" sz="1800" dirty="0" smtClean="0"/>
          </a:p>
          <a:p>
            <a:pPr eaLnBrk="1" hangingPunct="1">
              <a:lnSpc>
                <a:spcPct val="120000"/>
              </a:lnSpc>
              <a:buFontTx/>
              <a:buNone/>
            </a:pPr>
            <a:r>
              <a:rPr lang="en-US" altLang="zh-CN" sz="1800" dirty="0" smtClean="0"/>
              <a:t>	      template&lt;class TYPE&gt;</a:t>
            </a:r>
          </a:p>
          <a:p>
            <a:pPr eaLnBrk="1" hangingPunct="1">
              <a:lnSpc>
                <a:spcPct val="120000"/>
              </a:lnSpc>
              <a:buFont typeface="Wingdings" pitchFamily="2" charset="2"/>
              <a:buNone/>
            </a:pPr>
            <a:r>
              <a:rPr lang="en-US" altLang="zh-CN" sz="1800" dirty="0" smtClean="0"/>
              <a:t>         TYPE* </a:t>
            </a:r>
            <a:r>
              <a:rPr lang="en-US" altLang="zh-CN" sz="1800" dirty="0" err="1" smtClean="0"/>
              <a:t>func</a:t>
            </a:r>
            <a:r>
              <a:rPr lang="en-US" altLang="zh-CN" sz="1800" dirty="0" smtClean="0"/>
              <a:t>( ){...}</a:t>
            </a:r>
          </a:p>
          <a:p>
            <a:pPr eaLnBrk="1" hangingPunct="1">
              <a:lnSpc>
                <a:spcPct val="120000"/>
              </a:lnSpc>
              <a:buFont typeface="Wingdings" pitchFamily="2" charset="2"/>
              <a:buNone/>
            </a:pPr>
            <a:r>
              <a:rPr lang="en-US" altLang="zh-CN" sz="1800" dirty="0" smtClean="0"/>
              <a:t>         void main(){ char* s = </a:t>
            </a:r>
            <a:r>
              <a:rPr lang="en-US" altLang="zh-CN" sz="1800" dirty="0" err="1" smtClean="0"/>
              <a:t>func</a:t>
            </a:r>
            <a:r>
              <a:rPr lang="en-US" altLang="zh-CN" sz="1800" dirty="0" smtClean="0"/>
              <a:t>(); }</a:t>
            </a:r>
          </a:p>
          <a:p>
            <a:pPr eaLnBrk="1" hangingPunct="1">
              <a:lnSpc>
                <a:spcPct val="120000"/>
              </a:lnSpc>
              <a:buFont typeface="Wingdings" pitchFamily="2" charset="2"/>
              <a:buNone/>
            </a:pPr>
            <a:r>
              <a:rPr lang="en-US" altLang="zh-CN" sz="1800" dirty="0" smtClean="0"/>
              <a:t>    </a:t>
            </a:r>
            <a:r>
              <a:rPr lang="zh-CN" altLang="en-US" sz="1800" dirty="0" smtClean="0">
                <a:latin typeface="+mn-ea"/>
              </a:rPr>
              <a:t>尽管</a:t>
            </a:r>
            <a:r>
              <a:rPr lang="en-US" altLang="zh-CN" sz="1800" dirty="0" err="1" smtClean="0">
                <a:latin typeface="+mn-ea"/>
              </a:rPr>
              <a:t>func</a:t>
            </a:r>
            <a:r>
              <a:rPr lang="en-US" altLang="zh-CN" sz="1800" dirty="0" smtClean="0">
                <a:latin typeface="+mn-ea"/>
              </a:rPr>
              <a:t>()</a:t>
            </a:r>
            <a:r>
              <a:rPr lang="zh-CN" altLang="en-US" sz="1800" dirty="0" smtClean="0">
                <a:latin typeface="+mn-ea"/>
              </a:rPr>
              <a:t>的返回值用到了模板形参</a:t>
            </a:r>
            <a:r>
              <a:rPr lang="en-US" altLang="zh-CN" sz="1800" dirty="0" smtClean="0">
                <a:latin typeface="+mn-ea"/>
              </a:rPr>
              <a:t>TYPE</a:t>
            </a:r>
            <a:r>
              <a:rPr lang="zh-CN" altLang="en-US" sz="1800" dirty="0" smtClean="0">
                <a:latin typeface="+mn-ea"/>
              </a:rPr>
              <a:t>，但函数的参数表中没有用到这个模板形参。在调用</a:t>
            </a:r>
            <a:r>
              <a:rPr lang="en-US" altLang="zh-CN" sz="1800" dirty="0" err="1" smtClean="0">
                <a:latin typeface="+mn-ea"/>
              </a:rPr>
              <a:t>func</a:t>
            </a:r>
            <a:r>
              <a:rPr lang="en-US" altLang="zh-CN" sz="1800" dirty="0" smtClean="0">
                <a:latin typeface="+mn-ea"/>
              </a:rPr>
              <a:t>()</a:t>
            </a:r>
            <a:r>
              <a:rPr lang="zh-CN" altLang="en-US" sz="1800" dirty="0" smtClean="0">
                <a:latin typeface="+mn-ea"/>
              </a:rPr>
              <a:t>时，编译器无法根据实参确定究竟应该用什么具体的类型来代替模板参数</a:t>
            </a:r>
            <a:r>
              <a:rPr lang="en-US" altLang="zh-CN" sz="1800" dirty="0" smtClean="0">
                <a:latin typeface="+mn-ea"/>
              </a:rPr>
              <a:t>TYPE</a:t>
            </a:r>
            <a:r>
              <a:rPr lang="zh-CN" altLang="en-US" sz="1800" dirty="0" smtClean="0">
                <a:latin typeface="+mn-ea"/>
              </a:rPr>
              <a:t>。</a:t>
            </a:r>
          </a:p>
          <a:p>
            <a:pPr eaLnBrk="1" hangingPunct="1">
              <a:lnSpc>
                <a:spcPct val="120000"/>
              </a:lnSpc>
              <a:buFont typeface="Wingdings" pitchFamily="2" charset="2"/>
              <a:buNone/>
            </a:pPr>
            <a:r>
              <a:rPr lang="en-US" altLang="zh-CN" b="1" dirty="0" smtClean="0"/>
              <a:t>	</a:t>
            </a: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
        <p:nvSpPr>
          <p:cNvPr id="6" name="矩形 5"/>
          <p:cNvSpPr/>
          <p:nvPr/>
        </p:nvSpPr>
        <p:spPr>
          <a:xfrm>
            <a:off x="4357686" y="2071678"/>
            <a:ext cx="4357718" cy="369332"/>
          </a:xfrm>
          <a:prstGeom prst="rect">
            <a:avLst/>
          </a:prstGeom>
        </p:spPr>
        <p:txBody>
          <a:bodyPr wrap="square">
            <a:spAutoFit/>
          </a:bodyPr>
          <a:lstStyle/>
          <a:p>
            <a:pPr>
              <a:buNone/>
            </a:pPr>
            <a:r>
              <a:rPr lang="zh-CN" altLang="en-US" b="1" dirty="0" smtClean="0">
                <a:solidFill>
                  <a:srgbClr val="FF0000"/>
                </a:solidFill>
                <a:latin typeface="+mn-ea"/>
              </a:rPr>
              <a:t>注意：函数模板要一定要带参数！！</a:t>
            </a:r>
            <a:endParaRPr lang="en-US" altLang="zh-CN" b="1" dirty="0" smtClean="0">
              <a:solidFill>
                <a:srgbClr val="FF0000"/>
              </a:solidFill>
              <a:latin typeface="+mn-ea"/>
            </a:endParaRPr>
          </a:p>
        </p:txBody>
      </p:sp>
      <p:pic>
        <p:nvPicPr>
          <p:cNvPr id="2050" name="Picture 2"/>
          <p:cNvPicPr>
            <a:picLocks noChangeAspect="1" noChangeArrowheads="1"/>
          </p:cNvPicPr>
          <p:nvPr/>
        </p:nvPicPr>
        <p:blipFill>
          <a:blip r:embed="rId2"/>
          <a:srcRect/>
          <a:stretch>
            <a:fillRect/>
          </a:stretch>
        </p:blipFill>
        <p:spPr bwMode="auto">
          <a:xfrm>
            <a:off x="3786182" y="4071942"/>
            <a:ext cx="4152905" cy="2473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20000"/>
              </a:lnSpc>
            </a:pPr>
            <a:r>
              <a:rPr lang="zh-CN" altLang="en-US" sz="2000" dirty="0" smtClean="0"/>
              <a:t>函数模板的实例化</a:t>
            </a:r>
            <a:endParaRPr lang="en-US" altLang="zh-CN" sz="2000" dirty="0" smtClean="0"/>
          </a:p>
          <a:p>
            <a:pPr lvl="1">
              <a:lnSpc>
                <a:spcPct val="120000"/>
              </a:lnSpc>
            </a:pPr>
            <a:r>
              <a:rPr lang="zh-CN" altLang="en-US" sz="1800" dirty="0" smtClean="0">
                <a:latin typeface="+mn-ea"/>
              </a:rPr>
              <a:t>函数模板是含参数化类型的函数，它还不是一个具体的，可供执行的函数，必须把它所包含的类型形式参数实例化，才能成为具体的、可执行的函数。</a:t>
            </a:r>
            <a:endParaRPr lang="en-US" altLang="zh-CN" sz="1800" dirty="0" smtClean="0">
              <a:latin typeface="+mn-ea"/>
            </a:endParaRPr>
          </a:p>
          <a:p>
            <a:pPr lvl="1">
              <a:lnSpc>
                <a:spcPct val="120000"/>
              </a:lnSpc>
            </a:pPr>
            <a:r>
              <a:rPr lang="zh-CN" altLang="en-US" sz="1800" dirty="0" smtClean="0">
                <a:latin typeface="+mn-ea"/>
              </a:rPr>
              <a:t>函数模板实例化的逻辑示意图</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pic>
        <p:nvPicPr>
          <p:cNvPr id="6" name="Picture 3" descr="funshilihua"/>
          <p:cNvPicPr>
            <a:picLocks noChangeAspect="1" noChangeArrowheads="1"/>
          </p:cNvPicPr>
          <p:nvPr/>
        </p:nvPicPr>
        <p:blipFill>
          <a:blip r:embed="rId2"/>
          <a:srcRect/>
          <a:stretch>
            <a:fillRect/>
          </a:stretch>
        </p:blipFill>
        <p:spPr bwMode="auto">
          <a:xfrm>
            <a:off x="571472" y="2643182"/>
            <a:ext cx="8135938" cy="307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20000"/>
              </a:lnSpc>
            </a:pPr>
            <a:r>
              <a:rPr lang="zh-CN" altLang="en-US" sz="2000" dirty="0" smtClean="0"/>
              <a:t>函数模板实例化的示例</a:t>
            </a:r>
            <a:endParaRPr lang="en-US" altLang="zh-CN" sz="2000" dirty="0" smtClean="0"/>
          </a:p>
          <a:p>
            <a:pPr eaLnBrk="1" hangingPunct="1">
              <a:lnSpc>
                <a:spcPct val="110000"/>
              </a:lnSpc>
              <a:buFont typeface="Wingdings" pitchFamily="2" charset="2"/>
              <a:buNone/>
            </a:pPr>
            <a:r>
              <a:rPr lang="en-US" altLang="zh-CN" sz="2000" b="1" dirty="0" smtClean="0">
                <a:latin typeface="Times New Roman" pitchFamily="18" charset="0"/>
                <a:ea typeface="宋体" charset="-122"/>
              </a:rPr>
              <a:t>template&lt;class T&gt;</a:t>
            </a:r>
          </a:p>
          <a:p>
            <a:pPr eaLnBrk="1" hangingPunct="1">
              <a:lnSpc>
                <a:spcPct val="110000"/>
              </a:lnSpc>
              <a:buFont typeface="Wingdings" pitchFamily="2" charset="2"/>
              <a:buNone/>
            </a:pPr>
            <a:r>
              <a:rPr lang="en-US" altLang="zh-CN" sz="2000" b="1" dirty="0" smtClean="0">
                <a:latin typeface="Times New Roman" pitchFamily="18" charset="0"/>
                <a:ea typeface="宋体" charset="-122"/>
              </a:rPr>
              <a:t>T abs(T x) {    return x&lt;0?-x:x;    }</a:t>
            </a:r>
          </a:p>
          <a:p>
            <a:pPr eaLnBrk="1" hangingPunct="1">
              <a:lnSpc>
                <a:spcPct val="110000"/>
              </a:lnSpc>
              <a:buFont typeface="Wingdings" pitchFamily="2" charset="2"/>
              <a:buNone/>
            </a:pPr>
            <a:endParaRPr lang="en-US" altLang="zh-CN" sz="900" b="1" dirty="0" smtClean="0">
              <a:latin typeface="Times New Roman" pitchFamily="18" charset="0"/>
              <a:ea typeface="宋体" charset="-122"/>
            </a:endParaRPr>
          </a:p>
          <a:p>
            <a:pPr eaLnBrk="1" hangingPunct="1">
              <a:lnSpc>
                <a:spcPct val="110000"/>
              </a:lnSpc>
              <a:buFont typeface="Wingdings" pitchFamily="2" charset="2"/>
              <a:buNone/>
            </a:pPr>
            <a:r>
              <a:rPr lang="en-US" altLang="zh-CN" sz="2000" b="1" dirty="0" smtClean="0">
                <a:latin typeface="Times New Roman" pitchFamily="18" charset="0"/>
                <a:ea typeface="宋体" charset="-122"/>
              </a:rPr>
              <a:t>void main() {</a:t>
            </a:r>
          </a:p>
          <a:p>
            <a:pPr eaLnBrk="1" hangingPunct="1">
              <a:lnSpc>
                <a:spcPct val="110000"/>
              </a:lnSpc>
              <a:buFont typeface="Wingdings" pitchFamily="2" charset="2"/>
              <a:buNone/>
            </a:pPr>
            <a:r>
              <a:rPr lang="en-US" altLang="zh-CN" sz="2000" b="1" dirty="0" smtClean="0">
                <a:latin typeface="Times New Roman" pitchFamily="18" charset="0"/>
                <a:ea typeface="宋体" charset="-122"/>
              </a:rPr>
              <a:t>    </a:t>
            </a:r>
            <a:r>
              <a:rPr lang="en-US" altLang="zh-CN" sz="2000" b="1" dirty="0" err="1" smtClean="0">
                <a:latin typeface="Times New Roman" pitchFamily="18" charset="0"/>
                <a:ea typeface="宋体" charset="-122"/>
              </a:rPr>
              <a:t>int</a:t>
            </a:r>
            <a:r>
              <a:rPr lang="en-US" altLang="zh-CN" sz="2000" b="1" dirty="0" smtClean="0">
                <a:latin typeface="Times New Roman" pitchFamily="18" charset="0"/>
                <a:ea typeface="宋体" charset="-122"/>
              </a:rPr>
              <a:t> n=-5;</a:t>
            </a:r>
          </a:p>
          <a:p>
            <a:pPr eaLnBrk="1" hangingPunct="1">
              <a:lnSpc>
                <a:spcPct val="110000"/>
              </a:lnSpc>
              <a:buFont typeface="Wingdings" pitchFamily="2" charset="2"/>
              <a:buNone/>
            </a:pPr>
            <a:r>
              <a:rPr lang="en-US" altLang="zh-CN" sz="2000" b="1" dirty="0" smtClean="0">
                <a:latin typeface="Times New Roman" pitchFamily="18" charset="0"/>
                <a:ea typeface="宋体" charset="-122"/>
              </a:rPr>
              <a:t>    double d=-5.5;</a:t>
            </a:r>
          </a:p>
          <a:p>
            <a:pPr eaLnBrk="1" hangingPunct="1">
              <a:lnSpc>
                <a:spcPct val="110000"/>
              </a:lnSpc>
              <a:buFont typeface="Wingdings" pitchFamily="2" charset="2"/>
              <a:buNone/>
            </a:pPr>
            <a:r>
              <a:rPr lang="en-US" altLang="zh-CN" sz="2000" b="1" dirty="0" smtClean="0">
                <a:latin typeface="Times New Roman" pitchFamily="18" charset="0"/>
                <a:ea typeface="宋体" charset="-122"/>
              </a:rPr>
              <a:t>    </a:t>
            </a:r>
            <a:r>
              <a:rPr lang="en-US" altLang="zh-CN" sz="2000" b="1" dirty="0" err="1" smtClean="0">
                <a:latin typeface="Times New Roman" pitchFamily="18" charset="0"/>
                <a:ea typeface="宋体" charset="-122"/>
              </a:rPr>
              <a:t>cout</a:t>
            </a:r>
            <a:r>
              <a:rPr lang="en-US" altLang="zh-CN" sz="2000" b="1" dirty="0" smtClean="0">
                <a:latin typeface="Times New Roman" pitchFamily="18" charset="0"/>
                <a:ea typeface="宋体" charset="-122"/>
              </a:rPr>
              <a:t>&lt;&lt;abs(n)&lt;&lt;</a:t>
            </a:r>
            <a:r>
              <a:rPr lang="en-US" altLang="zh-CN" sz="2000" b="1" dirty="0" err="1" smtClean="0">
                <a:latin typeface="Times New Roman" pitchFamily="18" charset="0"/>
                <a:ea typeface="宋体" charset="-122"/>
              </a:rPr>
              <a:t>endl</a:t>
            </a:r>
            <a:r>
              <a:rPr lang="en-US" altLang="zh-CN" sz="2000" b="1" dirty="0" smtClean="0">
                <a:latin typeface="Times New Roman" pitchFamily="18" charset="0"/>
                <a:ea typeface="宋体" charset="-122"/>
              </a:rPr>
              <a:t>;</a:t>
            </a:r>
          </a:p>
          <a:p>
            <a:pPr eaLnBrk="1" hangingPunct="1">
              <a:lnSpc>
                <a:spcPct val="110000"/>
              </a:lnSpc>
              <a:buFont typeface="Wingdings" pitchFamily="2" charset="2"/>
              <a:buNone/>
            </a:pPr>
            <a:r>
              <a:rPr lang="en-US" altLang="zh-CN" sz="2000" b="1" dirty="0" smtClean="0">
                <a:latin typeface="Times New Roman" pitchFamily="18" charset="0"/>
                <a:ea typeface="宋体" charset="-122"/>
              </a:rPr>
              <a:t>    </a:t>
            </a:r>
            <a:r>
              <a:rPr lang="en-US" altLang="zh-CN" sz="2000" b="1" dirty="0" err="1" smtClean="0">
                <a:latin typeface="Times New Roman" pitchFamily="18" charset="0"/>
                <a:ea typeface="宋体" charset="-122"/>
              </a:rPr>
              <a:t>cout</a:t>
            </a:r>
            <a:r>
              <a:rPr lang="en-US" altLang="zh-CN" sz="2000" b="1" dirty="0" smtClean="0">
                <a:latin typeface="Times New Roman" pitchFamily="18" charset="0"/>
                <a:ea typeface="宋体" charset="-122"/>
              </a:rPr>
              <a:t>&lt;&lt;abs(d)&lt;&lt;</a:t>
            </a:r>
            <a:r>
              <a:rPr lang="en-US" altLang="zh-CN" sz="2000" b="1" dirty="0" err="1" smtClean="0">
                <a:latin typeface="Times New Roman" pitchFamily="18" charset="0"/>
                <a:ea typeface="宋体" charset="-122"/>
              </a:rPr>
              <a:t>endl</a:t>
            </a:r>
            <a:r>
              <a:rPr lang="en-US" altLang="zh-CN" sz="2000" b="1" dirty="0" smtClean="0">
                <a:latin typeface="Times New Roman" pitchFamily="18" charset="0"/>
                <a:ea typeface="宋体" charset="-122"/>
              </a:rPr>
              <a:t>;</a:t>
            </a:r>
          </a:p>
          <a:p>
            <a:pPr eaLnBrk="1" hangingPunct="1">
              <a:lnSpc>
                <a:spcPct val="110000"/>
              </a:lnSpc>
              <a:buFont typeface="Wingdings" pitchFamily="2" charset="2"/>
              <a:buNone/>
            </a:pPr>
            <a:r>
              <a:rPr lang="en-US" altLang="zh-CN" sz="2000" b="1" dirty="0" smtClean="0">
                <a:latin typeface="Times New Roman" pitchFamily="18" charset="0"/>
                <a:ea typeface="宋体" charset="-122"/>
              </a:rPr>
              <a:t>}</a:t>
            </a:r>
          </a:p>
          <a:p>
            <a:pPr>
              <a:lnSpc>
                <a:spcPct val="120000"/>
              </a:lnSpc>
            </a:pPr>
            <a:endParaRPr lang="en-US" altLang="zh-CN" sz="2000" dirty="0" smtClean="0"/>
          </a:p>
        </p:txBody>
      </p:sp>
      <p:sp>
        <p:nvSpPr>
          <p:cNvPr id="3" name="标题 2"/>
          <p:cNvSpPr>
            <a:spLocks noGrp="1"/>
          </p:cNvSpPr>
          <p:nvPr>
            <p:ph type="title"/>
          </p:nvPr>
        </p:nvSpPr>
        <p:spPr>
          <a:xfrm>
            <a:off x="428596" y="28572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sp>
        <p:nvSpPr>
          <p:cNvPr id="7" name="矩形 6"/>
          <p:cNvSpPr/>
          <p:nvPr/>
        </p:nvSpPr>
        <p:spPr>
          <a:xfrm>
            <a:off x="4214810" y="2786058"/>
            <a:ext cx="4572000" cy="3083921"/>
          </a:xfrm>
          <a:prstGeom prst="rect">
            <a:avLst/>
          </a:prstGeom>
        </p:spPr>
        <p:txBody>
          <a:bodyPr>
            <a:spAutoFit/>
          </a:bodyPr>
          <a:lstStyle/>
          <a:p>
            <a:pPr eaLnBrk="1" hangingPunct="1">
              <a:lnSpc>
                <a:spcPct val="120000"/>
              </a:lnSpc>
            </a:pPr>
            <a:r>
              <a:rPr lang="en-US" altLang="zh-CN" dirty="0" smtClean="0">
                <a:latin typeface="+mn-ea"/>
                <a:ea typeface="+mn-ea"/>
              </a:rPr>
              <a:t>1</a:t>
            </a:r>
            <a:r>
              <a:rPr lang="zh-CN" altLang="en-US" dirty="0" smtClean="0">
                <a:latin typeface="+mn-ea"/>
                <a:ea typeface="+mn-ea"/>
              </a:rPr>
              <a:t>、编译器从调用</a:t>
            </a:r>
            <a:r>
              <a:rPr lang="en-US" altLang="zh-CN" dirty="0" smtClean="0">
                <a:latin typeface="+mn-ea"/>
                <a:ea typeface="+mn-ea"/>
              </a:rPr>
              <a:t>abs()</a:t>
            </a:r>
            <a:r>
              <a:rPr lang="zh-CN" altLang="en-US" dirty="0" smtClean="0">
                <a:latin typeface="+mn-ea"/>
                <a:ea typeface="+mn-ea"/>
              </a:rPr>
              <a:t>时实参的类型，推导出函数模板的类型参数。</a:t>
            </a:r>
            <a:endParaRPr lang="en-US" altLang="zh-CN" dirty="0" smtClean="0">
              <a:latin typeface="+mn-ea"/>
              <a:ea typeface="+mn-ea"/>
            </a:endParaRPr>
          </a:p>
          <a:p>
            <a:pPr eaLnBrk="1" hangingPunct="1">
              <a:lnSpc>
                <a:spcPct val="120000"/>
              </a:lnSpc>
            </a:pPr>
            <a:r>
              <a:rPr lang="en-US" altLang="zh-CN" dirty="0" smtClean="0">
                <a:latin typeface="+mn-ea"/>
                <a:ea typeface="+mn-ea"/>
              </a:rPr>
              <a:t>   </a:t>
            </a:r>
            <a:r>
              <a:rPr lang="zh-CN" altLang="en-US" dirty="0" smtClean="0">
                <a:latin typeface="+mn-ea"/>
                <a:ea typeface="+mn-ea"/>
              </a:rPr>
              <a:t>例如，对于调用表达式</a:t>
            </a:r>
            <a:r>
              <a:rPr lang="en-US" altLang="zh-CN" dirty="0" smtClean="0">
                <a:latin typeface="+mn-ea"/>
                <a:ea typeface="+mn-ea"/>
              </a:rPr>
              <a:t>abs(n)</a:t>
            </a:r>
            <a:r>
              <a:rPr lang="zh-CN" altLang="en-US" dirty="0" smtClean="0">
                <a:latin typeface="+mn-ea"/>
                <a:ea typeface="+mn-ea"/>
              </a:rPr>
              <a:t>，由于实参</a:t>
            </a:r>
            <a:r>
              <a:rPr lang="en-US" altLang="zh-CN" dirty="0" smtClean="0">
                <a:latin typeface="+mn-ea"/>
                <a:ea typeface="+mn-ea"/>
              </a:rPr>
              <a:t>n</a:t>
            </a:r>
            <a:r>
              <a:rPr lang="zh-CN" altLang="en-US" dirty="0" smtClean="0">
                <a:latin typeface="+mn-ea"/>
                <a:ea typeface="+mn-ea"/>
              </a:rPr>
              <a:t>为</a:t>
            </a:r>
            <a:r>
              <a:rPr lang="en-US" altLang="zh-CN" dirty="0" err="1" smtClean="0">
                <a:latin typeface="+mn-ea"/>
                <a:ea typeface="+mn-ea"/>
              </a:rPr>
              <a:t>int</a:t>
            </a:r>
            <a:r>
              <a:rPr lang="zh-CN" altLang="en-US" dirty="0" smtClean="0">
                <a:latin typeface="+mn-ea"/>
                <a:ea typeface="+mn-ea"/>
              </a:rPr>
              <a:t>型，所以推导出模板中类型参数</a:t>
            </a:r>
            <a:r>
              <a:rPr lang="en-US" altLang="zh-CN" dirty="0" smtClean="0">
                <a:latin typeface="+mn-ea"/>
                <a:ea typeface="+mn-ea"/>
              </a:rPr>
              <a:t>T</a:t>
            </a:r>
            <a:r>
              <a:rPr lang="zh-CN" altLang="en-US" dirty="0" smtClean="0">
                <a:latin typeface="+mn-ea"/>
                <a:ea typeface="+mn-ea"/>
              </a:rPr>
              <a:t>为</a:t>
            </a:r>
            <a:r>
              <a:rPr lang="en-US" altLang="zh-CN" dirty="0" err="1" smtClean="0">
                <a:latin typeface="+mn-ea"/>
                <a:ea typeface="+mn-ea"/>
              </a:rPr>
              <a:t>int</a:t>
            </a:r>
            <a:r>
              <a:rPr lang="zh-CN" altLang="en-US" dirty="0" smtClean="0">
                <a:latin typeface="+mn-ea"/>
                <a:ea typeface="+mn-ea"/>
              </a:rPr>
              <a:t>。</a:t>
            </a:r>
          </a:p>
          <a:p>
            <a:pPr eaLnBrk="1" hangingPunct="1">
              <a:lnSpc>
                <a:spcPct val="120000"/>
              </a:lnSpc>
            </a:pPr>
            <a:r>
              <a:rPr lang="en-US" altLang="zh-CN" dirty="0" smtClean="0">
                <a:latin typeface="+mn-ea"/>
                <a:ea typeface="+mn-ea"/>
              </a:rPr>
              <a:t>2</a:t>
            </a:r>
            <a:r>
              <a:rPr lang="zh-CN" altLang="en-US" dirty="0" smtClean="0">
                <a:latin typeface="+mn-ea"/>
                <a:ea typeface="+mn-ea"/>
              </a:rPr>
              <a:t>、当类型参数的含义确定后，编译器将以函数模板为样板，生成一个函数：</a:t>
            </a:r>
            <a:br>
              <a:rPr lang="zh-CN" altLang="en-US" dirty="0" smtClean="0">
                <a:latin typeface="+mn-ea"/>
                <a:ea typeface="+mn-ea"/>
              </a:rPr>
            </a:br>
            <a:r>
              <a:rPr lang="zh-CN" altLang="en-US" dirty="0" smtClean="0">
                <a:latin typeface="+mn-ea"/>
                <a:ea typeface="+mn-ea"/>
              </a:rPr>
              <a:t>    </a:t>
            </a:r>
            <a:r>
              <a:rPr lang="en-US" altLang="zh-CN" dirty="0" err="1" smtClean="0">
                <a:latin typeface="+mn-ea"/>
                <a:ea typeface="+mn-ea"/>
              </a:rPr>
              <a:t>int</a:t>
            </a:r>
            <a:r>
              <a:rPr lang="en-US" altLang="zh-CN" dirty="0" smtClean="0">
                <a:latin typeface="+mn-ea"/>
                <a:ea typeface="+mn-ea"/>
              </a:rPr>
              <a:t> abs(</a:t>
            </a:r>
            <a:r>
              <a:rPr lang="en-US" altLang="zh-CN" dirty="0" err="1" smtClean="0">
                <a:latin typeface="+mn-ea"/>
                <a:ea typeface="+mn-ea"/>
              </a:rPr>
              <a:t>int</a:t>
            </a:r>
            <a:r>
              <a:rPr lang="en-US" altLang="zh-CN" dirty="0" smtClean="0">
                <a:latin typeface="+mn-ea"/>
                <a:ea typeface="+mn-ea"/>
              </a:rPr>
              <a:t> x)</a:t>
            </a:r>
            <a:br>
              <a:rPr lang="en-US" altLang="zh-CN" dirty="0" smtClean="0">
                <a:latin typeface="+mn-ea"/>
                <a:ea typeface="+mn-ea"/>
              </a:rPr>
            </a:br>
            <a:r>
              <a:rPr lang="en-US" altLang="zh-CN" dirty="0" smtClean="0">
                <a:latin typeface="+mn-ea"/>
                <a:ea typeface="+mn-ea"/>
              </a:rPr>
              <a:t>   {    return x&lt;0?-x:x;  }</a:t>
            </a:r>
            <a:endParaRPr lang="en-US" altLang="zh-CN" dirty="0" smtClean="0">
              <a:solidFill>
                <a:schemeClr val="hlink"/>
              </a:solidFill>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smtClean="0"/>
              <a:t>输入输出运算符重载</a:t>
            </a:r>
            <a:endParaRPr lang="en-US" altLang="zh-CN" sz="1800" dirty="0" smtClean="0"/>
          </a:p>
          <a:p>
            <a:pPr lvl="1">
              <a:lnSpc>
                <a:spcPts val="2880"/>
              </a:lnSpc>
              <a:spcBef>
                <a:spcPts val="0"/>
              </a:spcBef>
            </a:pPr>
            <a:r>
              <a:rPr lang="zh-CN" altLang="en-US" sz="1600" dirty="0" smtClean="0"/>
              <a:t>使用</a:t>
            </a:r>
            <a:r>
              <a:rPr lang="en-US" altLang="zh-CN" sz="1600" dirty="0" err="1" smtClean="0"/>
              <a:t>istream</a:t>
            </a:r>
            <a:r>
              <a:rPr lang="zh-CN" altLang="en-US" sz="1600" dirty="0" smtClean="0"/>
              <a:t>和</a:t>
            </a:r>
            <a:r>
              <a:rPr lang="en-US" altLang="zh-CN" sz="1600" dirty="0" err="1" smtClean="0"/>
              <a:t>ostream</a:t>
            </a:r>
            <a:r>
              <a:rPr lang="zh-CN" altLang="en-US" sz="1600" dirty="0" smtClean="0"/>
              <a:t>流对象，重载</a:t>
            </a:r>
            <a:r>
              <a:rPr lang="en-US" altLang="zh-CN" sz="1600" dirty="0" smtClean="0"/>
              <a:t>&lt;&lt;</a:t>
            </a:r>
            <a:r>
              <a:rPr lang="zh-CN" altLang="en-US" sz="1600" dirty="0" smtClean="0"/>
              <a:t>和</a:t>
            </a:r>
            <a:r>
              <a:rPr lang="en-US" altLang="zh-CN" sz="1600" dirty="0" smtClean="0"/>
              <a:t>&gt;&gt;，</a:t>
            </a:r>
            <a:r>
              <a:rPr lang="zh-CN" altLang="en-US" sz="1600" dirty="0" smtClean="0"/>
              <a:t>不是重载</a:t>
            </a:r>
            <a:r>
              <a:rPr lang="en-US" altLang="zh-CN" sz="1600" dirty="0" err="1" smtClean="0"/>
              <a:t>cin</a:t>
            </a:r>
            <a:r>
              <a:rPr lang="zh-CN" altLang="en-US" sz="1600" dirty="0" smtClean="0"/>
              <a:t>或</a:t>
            </a:r>
            <a:r>
              <a:rPr lang="en-US" altLang="zh-CN" sz="1600" dirty="0" err="1" smtClean="0"/>
              <a:t>cout</a:t>
            </a:r>
            <a:endParaRPr lang="en-US" altLang="zh-CN" sz="1600" dirty="0" smtClean="0"/>
          </a:p>
          <a:p>
            <a:pPr lvl="1">
              <a:lnSpc>
                <a:spcPts val="2880"/>
              </a:lnSpc>
              <a:spcBef>
                <a:spcPts val="0"/>
              </a:spcBef>
            </a:pPr>
            <a:r>
              <a:rPr lang="zh-CN" altLang="en-US" sz="1600" dirty="0" smtClean="0"/>
              <a:t>重载都是双参数：流对象、类对象</a:t>
            </a:r>
            <a:endParaRPr lang="en-US" altLang="zh-CN" sz="1600" dirty="0" smtClean="0"/>
          </a:p>
          <a:p>
            <a:pPr lvl="1">
              <a:lnSpc>
                <a:spcPts val="2880"/>
              </a:lnSpc>
              <a:spcBef>
                <a:spcPts val="0"/>
              </a:spcBef>
            </a:pPr>
            <a:r>
              <a:rPr lang="zh-CN" altLang="en-US" sz="1600" dirty="0" smtClean="0"/>
              <a:t>总体思路：把类的输入输出内容封装到流对象中，并返回流对象，再</a:t>
            </a:r>
            <a:r>
              <a:rPr lang="en-US" altLang="zh-CN" sz="1600" dirty="0" err="1" smtClean="0"/>
              <a:t>cin</a:t>
            </a:r>
            <a:r>
              <a:rPr lang="en-US" altLang="zh-CN" sz="1600" dirty="0" smtClean="0"/>
              <a:t>/</a:t>
            </a:r>
            <a:r>
              <a:rPr lang="en-US" altLang="zh-CN" sz="1600" dirty="0" err="1" smtClean="0"/>
              <a:t>cout</a:t>
            </a:r>
            <a:endParaRPr lang="en-US" altLang="zh-CN" sz="1600" dirty="0" smtClean="0"/>
          </a:p>
          <a:p>
            <a:pPr lvl="1">
              <a:lnSpc>
                <a:spcPts val="2880"/>
              </a:lnSpc>
              <a:spcBef>
                <a:spcPts val="0"/>
              </a:spcBef>
            </a:pPr>
            <a:r>
              <a:rPr lang="zh-CN" altLang="en-US" sz="1600" dirty="0" smtClean="0"/>
              <a:t>方式</a:t>
            </a:r>
            <a:r>
              <a:rPr lang="en-US" altLang="zh-CN" sz="1600" dirty="0" smtClean="0"/>
              <a:t>1</a:t>
            </a:r>
            <a:r>
              <a:rPr lang="zh-CN" altLang="en-US" sz="1600" dirty="0" smtClean="0"/>
              <a:t>：类成员函数封装</a:t>
            </a:r>
            <a:r>
              <a:rPr lang="en-US" altLang="zh-CN" sz="1600" dirty="0" smtClean="0"/>
              <a:t>+</a:t>
            </a:r>
            <a:r>
              <a:rPr lang="zh-CN" altLang="en-US" sz="1600" dirty="0" smtClean="0"/>
              <a:t>全局函数重载</a:t>
            </a:r>
            <a:endParaRPr lang="en-US" altLang="zh-CN" sz="1600" dirty="0" smtClean="0"/>
          </a:p>
          <a:p>
            <a:pPr lvl="1">
              <a:lnSpc>
                <a:spcPts val="2880"/>
              </a:lnSpc>
              <a:spcBef>
                <a:spcPts val="0"/>
              </a:spcBef>
            </a:pPr>
            <a:r>
              <a:rPr lang="zh-CN" altLang="en-US" sz="1600" dirty="0" smtClean="0"/>
              <a:t>方式</a:t>
            </a:r>
            <a:r>
              <a:rPr lang="en-US" altLang="zh-CN" sz="1600" dirty="0" smtClean="0"/>
              <a:t>2：</a:t>
            </a:r>
            <a:r>
              <a:rPr lang="zh-CN" altLang="en-US" sz="1600" dirty="0" smtClean="0"/>
              <a:t>友元</a:t>
            </a:r>
            <a:endParaRPr lang="en-US" altLang="zh-CN" sz="1600" dirty="0" smtClean="0"/>
          </a:p>
          <a:p>
            <a:pPr>
              <a:lnSpc>
                <a:spcPts val="2880"/>
              </a:lnSpc>
              <a:spcBef>
                <a:spcPts val="0"/>
              </a:spcBef>
            </a:pPr>
            <a:r>
              <a:rPr lang="zh-CN" altLang="en-US" sz="1800" dirty="0" smtClean="0"/>
              <a:t>运算符重载与继承</a:t>
            </a:r>
            <a:endParaRPr lang="en-US" altLang="zh-CN" sz="1600" dirty="0" smtClean="0"/>
          </a:p>
          <a:p>
            <a:pPr lvl="1">
              <a:lnSpc>
                <a:spcPts val="2880"/>
              </a:lnSpc>
              <a:spcBef>
                <a:spcPts val="0"/>
              </a:spcBef>
            </a:pPr>
            <a:r>
              <a:rPr lang="zh-CN" altLang="en-US" sz="1600" dirty="0" smtClean="0"/>
              <a:t>基类重载运算符，派生类使用运算符时，会把派生类对象转成基类，容易引发错误</a:t>
            </a:r>
            <a:endParaRPr lang="en-US" altLang="zh-CN" sz="1600" dirty="0" smtClean="0"/>
          </a:p>
          <a:p>
            <a:pPr lvl="1">
              <a:lnSpc>
                <a:spcPts val="2880"/>
              </a:lnSpc>
              <a:spcBef>
                <a:spcPts val="0"/>
              </a:spcBef>
            </a:pPr>
            <a:r>
              <a:rPr lang="zh-CN" altLang="en-US" sz="1600" dirty="0" smtClean="0"/>
              <a:t>输出重载在继承机制中的应用，建立虚基类（把输出函数统一为纯虚函数），再通过全局函数重载输出运算符</a:t>
            </a: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20000"/>
              </a:lnSpc>
            </a:pPr>
            <a:r>
              <a:rPr lang="zh-CN" altLang="en-US" sz="2000" dirty="0" smtClean="0"/>
              <a:t>根据以下代码写出函数模板</a:t>
            </a:r>
            <a:endParaRPr lang="en-US" altLang="zh-CN" sz="2000" dirty="0" smtClean="0"/>
          </a:p>
          <a:p>
            <a:pPr eaLnBrk="1" hangingPunct="1">
              <a:buFontTx/>
              <a:buNone/>
            </a:pPr>
            <a:r>
              <a:rPr lang="fr-FR" altLang="zh-CN" sz="1800" b="1" dirty="0" smtClean="0">
                <a:ea typeface="宋体" charset="-122"/>
              </a:rPr>
              <a:t>void change(int&amp; x,int&amp; y)</a:t>
            </a:r>
          </a:p>
          <a:p>
            <a:pPr eaLnBrk="1" hangingPunct="1">
              <a:buFontTx/>
              <a:buNone/>
            </a:pPr>
            <a:r>
              <a:rPr lang="fr-FR" altLang="zh-CN" sz="1800" b="1" dirty="0" smtClean="0">
                <a:ea typeface="宋体" charset="-122"/>
              </a:rPr>
              <a:t>{	int temp;</a:t>
            </a:r>
          </a:p>
          <a:p>
            <a:pPr eaLnBrk="1" hangingPunct="1">
              <a:buFontTx/>
              <a:buNone/>
            </a:pPr>
            <a:r>
              <a:rPr lang="fr-FR" altLang="zh-CN" sz="1800" b="1" dirty="0" smtClean="0">
                <a:ea typeface="宋体" charset="-122"/>
              </a:rPr>
              <a:t>	temp=x;</a:t>
            </a:r>
          </a:p>
          <a:p>
            <a:pPr eaLnBrk="1" hangingPunct="1">
              <a:buFontTx/>
              <a:buNone/>
            </a:pPr>
            <a:r>
              <a:rPr lang="fr-FR" altLang="zh-CN" sz="1800" b="1" dirty="0" smtClean="0">
                <a:ea typeface="宋体" charset="-122"/>
              </a:rPr>
              <a:t>	x=y;</a:t>
            </a:r>
          </a:p>
          <a:p>
            <a:pPr eaLnBrk="1" hangingPunct="1">
              <a:buFontTx/>
              <a:buNone/>
            </a:pPr>
            <a:r>
              <a:rPr lang="fr-FR" altLang="zh-CN" sz="1800" b="1" dirty="0" smtClean="0">
                <a:ea typeface="宋体" charset="-122"/>
              </a:rPr>
              <a:t>	y=temp;</a:t>
            </a:r>
          </a:p>
          <a:p>
            <a:pPr eaLnBrk="1" hangingPunct="1">
              <a:buFontTx/>
              <a:buNone/>
            </a:pPr>
            <a:r>
              <a:rPr lang="fr-FR" altLang="zh-CN" sz="1800" b="1" dirty="0" smtClean="0">
                <a:ea typeface="宋体" charset="-122"/>
              </a:rPr>
              <a:t>}</a:t>
            </a:r>
          </a:p>
          <a:p>
            <a:pPr eaLnBrk="1" hangingPunct="1">
              <a:buFontTx/>
              <a:buNone/>
            </a:pPr>
            <a:r>
              <a:rPr lang="fr-FR" altLang="zh-CN" sz="1800" b="1" dirty="0" smtClean="0">
                <a:ea typeface="宋体" charset="-122"/>
              </a:rPr>
              <a:t>void change(double&amp; x,double&amp; y)</a:t>
            </a:r>
          </a:p>
          <a:p>
            <a:pPr eaLnBrk="1" hangingPunct="1">
              <a:buFontTx/>
              <a:buNone/>
            </a:pPr>
            <a:r>
              <a:rPr lang="fr-FR" altLang="zh-CN" sz="1800" b="1" dirty="0" smtClean="0">
                <a:ea typeface="宋体" charset="-122"/>
              </a:rPr>
              <a:t>{	double temp;</a:t>
            </a:r>
          </a:p>
          <a:p>
            <a:pPr eaLnBrk="1" hangingPunct="1">
              <a:buFontTx/>
              <a:buNone/>
            </a:pPr>
            <a:r>
              <a:rPr lang="fr-FR" altLang="zh-CN" sz="1800" b="1" dirty="0" smtClean="0">
                <a:ea typeface="宋体" charset="-122"/>
              </a:rPr>
              <a:t>	temp=x;</a:t>
            </a:r>
          </a:p>
          <a:p>
            <a:pPr eaLnBrk="1" hangingPunct="1">
              <a:buFontTx/>
              <a:buNone/>
            </a:pPr>
            <a:r>
              <a:rPr lang="fr-FR" altLang="zh-CN" sz="1800" b="1" dirty="0" smtClean="0">
                <a:ea typeface="宋体" charset="-122"/>
              </a:rPr>
              <a:t>	x=y;</a:t>
            </a:r>
          </a:p>
          <a:p>
            <a:pPr eaLnBrk="1" hangingPunct="1">
              <a:buFontTx/>
              <a:buNone/>
            </a:pPr>
            <a:r>
              <a:rPr lang="fr-FR" altLang="zh-CN" sz="1800" b="1" dirty="0" smtClean="0">
                <a:ea typeface="宋体" charset="-122"/>
              </a:rPr>
              <a:t>	y=temp;</a:t>
            </a:r>
          </a:p>
          <a:p>
            <a:pPr eaLnBrk="1" hangingPunct="1">
              <a:buFontTx/>
              <a:buNone/>
            </a:pPr>
            <a:r>
              <a:rPr lang="fr-FR" altLang="zh-CN" sz="1800" b="1" dirty="0" smtClean="0">
                <a:ea typeface="宋体" charset="-122"/>
              </a:rPr>
              <a:t>}</a:t>
            </a:r>
            <a:endParaRPr lang="zh-CN" altLang="en-US" sz="1800" b="1" dirty="0" smtClean="0">
              <a:ea typeface="宋体" charset="-122"/>
            </a:endParaRPr>
          </a:p>
          <a:p>
            <a:pPr>
              <a:lnSpc>
                <a:spcPct val="120000"/>
              </a:lnSpc>
            </a:pPr>
            <a:endParaRPr lang="en-US" altLang="zh-CN" sz="2000" dirty="0" smtClean="0"/>
          </a:p>
        </p:txBody>
      </p:sp>
      <p:sp>
        <p:nvSpPr>
          <p:cNvPr id="3" name="标题 2"/>
          <p:cNvSpPr>
            <a:spLocks noGrp="1"/>
          </p:cNvSpPr>
          <p:nvPr>
            <p:ph type="title"/>
          </p:nvPr>
        </p:nvSpPr>
        <p:spPr>
          <a:xfrm>
            <a:off x="428596" y="28572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
        <p:nvSpPr>
          <p:cNvPr id="7" name="矩形 6"/>
          <p:cNvSpPr/>
          <p:nvPr/>
        </p:nvSpPr>
        <p:spPr>
          <a:xfrm>
            <a:off x="5286380" y="2071678"/>
            <a:ext cx="2857520" cy="2640723"/>
          </a:xfrm>
          <a:prstGeom prst="rect">
            <a:avLst/>
          </a:prstGeom>
        </p:spPr>
        <p:txBody>
          <a:bodyPr wrap="square">
            <a:spAutoFit/>
          </a:bodyPr>
          <a:lstStyle/>
          <a:p>
            <a:pPr eaLnBrk="1" hangingPunct="1">
              <a:buFontTx/>
              <a:buNone/>
            </a:pPr>
            <a:r>
              <a:rPr lang="fr-FR" altLang="zh-CN" b="1" dirty="0" smtClean="0">
                <a:ea typeface="宋体" charset="-122"/>
              </a:rPr>
              <a:t>template &lt;class T&gt;</a:t>
            </a:r>
          </a:p>
          <a:p>
            <a:pPr eaLnBrk="1" hangingPunct="1">
              <a:buFontTx/>
              <a:buNone/>
            </a:pPr>
            <a:r>
              <a:rPr lang="fr-FR" altLang="zh-CN" b="1" dirty="0" smtClean="0">
                <a:ea typeface="宋体" charset="-122"/>
              </a:rPr>
              <a:t>void change(T&amp; x,T&amp; y)</a:t>
            </a:r>
          </a:p>
          <a:p>
            <a:pPr eaLnBrk="1" hangingPunct="1">
              <a:buFontTx/>
              <a:buNone/>
            </a:pPr>
            <a:r>
              <a:rPr lang="fr-FR" altLang="zh-CN" b="1" dirty="0" smtClean="0">
                <a:ea typeface="宋体" charset="-122"/>
              </a:rPr>
              <a:t>{</a:t>
            </a:r>
          </a:p>
          <a:p>
            <a:pPr eaLnBrk="1" hangingPunct="1">
              <a:buFontTx/>
              <a:buNone/>
            </a:pPr>
            <a:r>
              <a:rPr lang="fr-FR" altLang="zh-CN" b="1" dirty="0" smtClean="0">
                <a:ea typeface="宋体" charset="-122"/>
              </a:rPr>
              <a:t>   </a:t>
            </a:r>
            <a:r>
              <a:rPr lang="en-US" altLang="zh-CN" b="1" dirty="0" smtClean="0">
                <a:ea typeface="宋体" charset="-122"/>
              </a:rPr>
              <a:t>T</a:t>
            </a:r>
            <a:r>
              <a:rPr lang="fr-FR" altLang="zh-CN" b="1" dirty="0" smtClean="0">
                <a:ea typeface="宋体" charset="-122"/>
              </a:rPr>
              <a:t> temp;</a:t>
            </a:r>
          </a:p>
          <a:p>
            <a:pPr eaLnBrk="1" hangingPunct="1">
              <a:buFontTx/>
              <a:buNone/>
            </a:pPr>
            <a:r>
              <a:rPr lang="fr-FR" altLang="zh-CN" b="1" dirty="0" smtClean="0">
                <a:ea typeface="宋体" charset="-122"/>
              </a:rPr>
              <a:t>   temp=x;</a:t>
            </a:r>
          </a:p>
          <a:p>
            <a:pPr eaLnBrk="1" hangingPunct="1">
              <a:buFontTx/>
              <a:buNone/>
            </a:pPr>
            <a:r>
              <a:rPr lang="fr-FR" altLang="zh-CN" b="1" dirty="0" smtClean="0">
                <a:ea typeface="宋体" charset="-122"/>
              </a:rPr>
              <a:t>   x=y;</a:t>
            </a:r>
          </a:p>
          <a:p>
            <a:pPr eaLnBrk="1" hangingPunct="1">
              <a:buFontTx/>
              <a:buNone/>
            </a:pPr>
            <a:r>
              <a:rPr lang="fr-FR" altLang="zh-CN" b="1" dirty="0" smtClean="0">
                <a:ea typeface="宋体" charset="-122"/>
              </a:rPr>
              <a:t>   y=temp;</a:t>
            </a:r>
          </a:p>
          <a:p>
            <a:pPr eaLnBrk="1" hangingPunct="1">
              <a:buFontTx/>
              <a:buNone/>
            </a:pPr>
            <a:r>
              <a:rPr lang="fr-FR" altLang="zh-CN" b="1" dirty="0" smtClean="0">
                <a:ea typeface="宋体" charset="-122"/>
              </a:rPr>
              <a:t>}</a:t>
            </a:r>
          </a:p>
          <a:p>
            <a:pPr eaLnBrk="1" hangingPunct="1">
              <a:lnSpc>
                <a:spcPct val="120000"/>
              </a:lnSpc>
            </a:pPr>
            <a:endParaRPr lang="en-US" altLang="zh-CN" dirty="0" smtClean="0">
              <a:solidFill>
                <a:schemeClr val="hlink"/>
              </a:solidFill>
              <a:latin typeface="+mn-ea"/>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20000"/>
              </a:lnSpc>
            </a:pPr>
            <a:r>
              <a:rPr lang="zh-CN" altLang="en-US" sz="2000" dirty="0" smtClean="0"/>
              <a:t>函数模板引发的错误</a:t>
            </a:r>
            <a:endParaRPr lang="en-US" altLang="zh-CN" sz="2000" dirty="0" smtClean="0"/>
          </a:p>
          <a:p>
            <a:pPr eaLnBrk="1" hangingPunct="1">
              <a:lnSpc>
                <a:spcPct val="90000"/>
              </a:lnSpc>
              <a:buFont typeface="Wingdings" pitchFamily="2" charset="2"/>
              <a:buNone/>
            </a:pPr>
            <a:r>
              <a:rPr lang="en-US" altLang="zh-CN" sz="1800" dirty="0" smtClean="0">
                <a:latin typeface="+mn-ea"/>
              </a:rPr>
              <a:t>template &lt;class  TYPE&gt;</a:t>
            </a:r>
          </a:p>
          <a:p>
            <a:pPr eaLnBrk="1" hangingPunct="1">
              <a:lnSpc>
                <a:spcPct val="90000"/>
              </a:lnSpc>
              <a:buFont typeface="Wingdings" pitchFamily="2" charset="2"/>
              <a:buNone/>
            </a:pPr>
            <a:r>
              <a:rPr lang="en-US" altLang="zh-CN" sz="1800" dirty="0" smtClean="0">
                <a:latin typeface="+mn-ea"/>
              </a:rPr>
              <a:t>TYPE  max(</a:t>
            </a:r>
            <a:r>
              <a:rPr lang="en-US" altLang="zh-CN" sz="1800" b="1" dirty="0" smtClean="0">
                <a:solidFill>
                  <a:srgbClr val="FF0000"/>
                </a:solidFill>
                <a:latin typeface="+mn-ea"/>
              </a:rPr>
              <a:t>TYPE  a, TYPE  b</a:t>
            </a:r>
            <a:r>
              <a:rPr lang="en-US" altLang="zh-CN" sz="1800" dirty="0" smtClean="0">
                <a:latin typeface="+mn-ea"/>
              </a:rPr>
              <a:t>) //</a:t>
            </a:r>
            <a:r>
              <a:rPr lang="zh-CN" altLang="en-US" sz="1800" dirty="0" smtClean="0">
                <a:latin typeface="+mn-ea"/>
              </a:rPr>
              <a:t>同一个模板</a:t>
            </a:r>
            <a:endParaRPr lang="en-US" altLang="zh-CN" sz="1800" dirty="0" smtClean="0">
              <a:latin typeface="+mn-ea"/>
            </a:endParaRPr>
          </a:p>
          <a:p>
            <a:pPr eaLnBrk="1" hangingPunct="1">
              <a:lnSpc>
                <a:spcPct val="90000"/>
              </a:lnSpc>
              <a:buFont typeface="Wingdings" pitchFamily="2" charset="2"/>
              <a:buNone/>
            </a:pPr>
            <a:r>
              <a:rPr lang="en-US" altLang="zh-CN" sz="1800" dirty="0" smtClean="0">
                <a:latin typeface="+mn-ea"/>
              </a:rPr>
              <a:t>{  return  (a&gt;b)?  a:b;   }</a:t>
            </a:r>
          </a:p>
          <a:p>
            <a:pPr eaLnBrk="1" hangingPunct="1">
              <a:lnSpc>
                <a:spcPct val="90000"/>
              </a:lnSpc>
              <a:buFont typeface="Wingdings" pitchFamily="2" charset="2"/>
              <a:buNone/>
            </a:pPr>
            <a:endParaRPr lang="en-US" altLang="zh-CN" sz="1800" dirty="0" smtClean="0">
              <a:latin typeface="+mn-ea"/>
            </a:endParaRPr>
          </a:p>
          <a:p>
            <a:pPr eaLnBrk="1" hangingPunct="1">
              <a:lnSpc>
                <a:spcPct val="90000"/>
              </a:lnSpc>
              <a:buFont typeface="Wingdings" pitchFamily="2" charset="2"/>
              <a:buNone/>
            </a:pPr>
            <a:r>
              <a:rPr lang="en-US" altLang="zh-CN" sz="1800" dirty="0" smtClean="0">
                <a:latin typeface="+mn-ea"/>
              </a:rPr>
              <a:t>void  fun(</a:t>
            </a:r>
            <a:r>
              <a:rPr lang="en-US" altLang="zh-CN" sz="1800" dirty="0" err="1" smtClean="0">
                <a:latin typeface="+mn-ea"/>
              </a:rPr>
              <a:t>int</a:t>
            </a:r>
            <a:r>
              <a:rPr lang="en-US" altLang="zh-CN" sz="1800" dirty="0" smtClean="0">
                <a:latin typeface="+mn-ea"/>
              </a:rPr>
              <a:t> num,  char  cha)</a:t>
            </a:r>
          </a:p>
          <a:p>
            <a:pPr eaLnBrk="1" hangingPunct="1">
              <a:lnSpc>
                <a:spcPct val="90000"/>
              </a:lnSpc>
              <a:buFont typeface="Wingdings" pitchFamily="2" charset="2"/>
              <a:buNone/>
            </a:pPr>
            <a:r>
              <a:rPr lang="en-US" altLang="zh-CN" sz="1800" dirty="0" smtClean="0">
                <a:latin typeface="+mn-ea"/>
              </a:rPr>
              <a:t>{   max(num, num); //ok</a:t>
            </a:r>
          </a:p>
          <a:p>
            <a:pPr eaLnBrk="1" hangingPunct="1">
              <a:lnSpc>
                <a:spcPct val="90000"/>
              </a:lnSpc>
              <a:buFont typeface="Wingdings" pitchFamily="2" charset="2"/>
              <a:buNone/>
            </a:pPr>
            <a:r>
              <a:rPr lang="en-US" altLang="zh-CN" sz="1800" dirty="0" smtClean="0">
                <a:latin typeface="+mn-ea"/>
              </a:rPr>
              <a:t>    max(cha, cha); //ok</a:t>
            </a:r>
          </a:p>
          <a:p>
            <a:pPr eaLnBrk="1" hangingPunct="1">
              <a:lnSpc>
                <a:spcPct val="90000"/>
              </a:lnSpc>
              <a:buFont typeface="Wingdings" pitchFamily="2" charset="2"/>
              <a:buNone/>
            </a:pPr>
            <a:r>
              <a:rPr lang="en-US" altLang="zh-CN" sz="1800" dirty="0" smtClean="0">
                <a:latin typeface="+mn-ea"/>
              </a:rPr>
              <a:t>    max(num, cha); //error</a:t>
            </a:r>
            <a:r>
              <a:rPr lang="zh-CN" altLang="en-US" sz="1800" dirty="0" smtClean="0">
                <a:latin typeface="+mn-ea"/>
              </a:rPr>
              <a:t>，</a:t>
            </a:r>
            <a:r>
              <a:rPr lang="en-US" altLang="zh-CN" sz="1800" dirty="0" smtClean="0">
                <a:latin typeface="+mn-ea"/>
              </a:rPr>
              <a:t>max(</a:t>
            </a:r>
            <a:r>
              <a:rPr lang="en-US" altLang="zh-CN" sz="1800" dirty="0" err="1" smtClean="0">
                <a:latin typeface="+mn-ea"/>
              </a:rPr>
              <a:t>int</a:t>
            </a:r>
            <a:r>
              <a:rPr lang="en-US" altLang="zh-CN" sz="1800" dirty="0" smtClean="0">
                <a:latin typeface="+mn-ea"/>
              </a:rPr>
              <a:t>, char)</a:t>
            </a:r>
            <a:r>
              <a:rPr lang="zh-CN" altLang="en-US" sz="1800" dirty="0" smtClean="0">
                <a:latin typeface="+mn-ea"/>
              </a:rPr>
              <a:t>无法匹配</a:t>
            </a:r>
          </a:p>
          <a:p>
            <a:pPr eaLnBrk="1" hangingPunct="1">
              <a:lnSpc>
                <a:spcPct val="90000"/>
              </a:lnSpc>
              <a:buFont typeface="Wingdings" pitchFamily="2" charset="2"/>
              <a:buNone/>
            </a:pPr>
            <a:r>
              <a:rPr lang="en-US" altLang="zh-CN" sz="1800" dirty="0" smtClean="0">
                <a:latin typeface="+mn-ea"/>
              </a:rPr>
              <a:t>    max(cha, num); //error</a:t>
            </a:r>
            <a:r>
              <a:rPr lang="zh-CN" altLang="en-US" sz="1800" dirty="0" smtClean="0">
                <a:latin typeface="+mn-ea"/>
              </a:rPr>
              <a:t>，</a:t>
            </a:r>
            <a:r>
              <a:rPr lang="en-US" altLang="zh-CN" sz="1800" dirty="0" smtClean="0">
                <a:latin typeface="+mn-ea"/>
              </a:rPr>
              <a:t>max(</a:t>
            </a:r>
            <a:r>
              <a:rPr lang="en-US" altLang="zh-CN" sz="1800" dirty="0" err="1" smtClean="0">
                <a:latin typeface="+mn-ea"/>
              </a:rPr>
              <a:t>int</a:t>
            </a:r>
            <a:r>
              <a:rPr lang="en-US" altLang="zh-CN" sz="1800" dirty="0" smtClean="0">
                <a:latin typeface="+mn-ea"/>
              </a:rPr>
              <a:t>, char)</a:t>
            </a:r>
            <a:r>
              <a:rPr lang="zh-CN" altLang="en-US" sz="1800" dirty="0" smtClean="0">
                <a:latin typeface="+mn-ea"/>
              </a:rPr>
              <a:t>无法匹配</a:t>
            </a:r>
          </a:p>
          <a:p>
            <a:pPr eaLnBrk="1" hangingPunct="1">
              <a:lnSpc>
                <a:spcPct val="90000"/>
              </a:lnSpc>
              <a:buFont typeface="Wingdings" pitchFamily="2" charset="2"/>
              <a:buNone/>
            </a:pPr>
            <a:r>
              <a:rPr lang="zh-CN" altLang="en-US" sz="1800" dirty="0" smtClean="0">
                <a:latin typeface="+mn-ea"/>
              </a:rPr>
              <a:t> </a:t>
            </a:r>
            <a:r>
              <a:rPr lang="en-US" altLang="zh-CN" sz="1800" dirty="0" smtClean="0">
                <a:latin typeface="+mn-ea"/>
              </a:rPr>
              <a:t>}</a:t>
            </a:r>
          </a:p>
          <a:p>
            <a:pPr lvl="1">
              <a:lnSpc>
                <a:spcPct val="120000"/>
              </a:lnSpc>
            </a:pPr>
            <a:r>
              <a:rPr lang="zh-CN" altLang="en-US" sz="1800" dirty="0" smtClean="0">
                <a:latin typeface="Arial" charset="0"/>
              </a:rPr>
              <a:t>出现错误的原因在于模板类型并不知道</a:t>
            </a:r>
            <a:r>
              <a:rPr lang="en-US" altLang="zh-CN" sz="1800" dirty="0" err="1" smtClean="0">
                <a:latin typeface="Arial" charset="0"/>
              </a:rPr>
              <a:t>int</a:t>
            </a:r>
            <a:r>
              <a:rPr lang="zh-CN" altLang="en-US" sz="1800" dirty="0" smtClean="0">
                <a:latin typeface="Arial" charset="0"/>
              </a:rPr>
              <a:t>和</a:t>
            </a:r>
            <a:r>
              <a:rPr lang="en-US" altLang="zh-CN" sz="1800" dirty="0" smtClean="0">
                <a:latin typeface="Arial" charset="0"/>
              </a:rPr>
              <a:t>char</a:t>
            </a:r>
            <a:r>
              <a:rPr lang="zh-CN" altLang="en-US" sz="1800" dirty="0" smtClean="0">
                <a:latin typeface="Arial" charset="0"/>
              </a:rPr>
              <a:t>之间能进行隐式类型转换。但是，这样的转换在</a:t>
            </a:r>
            <a:r>
              <a:rPr lang="en-US" altLang="zh-CN" sz="1800" dirty="0" smtClean="0">
                <a:latin typeface="Arial" charset="0"/>
              </a:rPr>
              <a:t>C++</a:t>
            </a:r>
            <a:r>
              <a:rPr lang="zh-CN" altLang="en-US" sz="1800" dirty="0" smtClean="0">
                <a:latin typeface="Arial" charset="0"/>
              </a:rPr>
              <a:t>语言中是很普遍的。</a:t>
            </a:r>
            <a:endParaRPr lang="en-US" altLang="zh-CN" sz="1600" dirty="0" smtClean="0"/>
          </a:p>
          <a:p>
            <a:pPr lvl="1">
              <a:lnSpc>
                <a:spcPct val="120000"/>
              </a:lnSpc>
            </a:pPr>
            <a:r>
              <a:rPr lang="zh-CN" altLang="en-US" sz="1800" dirty="0" smtClean="0">
                <a:latin typeface="Arial" charset="0"/>
              </a:rPr>
              <a:t>因此，提出了</a:t>
            </a:r>
            <a:r>
              <a:rPr lang="zh-CN" altLang="en-US" sz="1800" b="1" dirty="0" smtClean="0">
                <a:solidFill>
                  <a:srgbClr val="FF0000"/>
                </a:solidFill>
                <a:latin typeface="Arial" charset="0"/>
              </a:rPr>
              <a:t>多模板</a:t>
            </a:r>
            <a:r>
              <a:rPr lang="zh-CN" altLang="en-US" sz="1800" dirty="0" smtClean="0">
                <a:latin typeface="Arial" charset="0"/>
              </a:rPr>
              <a:t>或</a:t>
            </a:r>
            <a:r>
              <a:rPr lang="zh-CN" altLang="en-US" sz="1800" b="1" dirty="0" smtClean="0">
                <a:solidFill>
                  <a:srgbClr val="FF0000"/>
                </a:solidFill>
                <a:latin typeface="Arial" charset="0"/>
              </a:rPr>
              <a:t>函数模板重载</a:t>
            </a:r>
            <a:r>
              <a:rPr lang="zh-CN" altLang="en-US" sz="1800" dirty="0" smtClean="0">
                <a:latin typeface="Arial" charset="0"/>
              </a:rPr>
              <a:t>来解决问题</a:t>
            </a:r>
          </a:p>
          <a:p>
            <a:pPr lvl="1">
              <a:lnSpc>
                <a:spcPct val="120000"/>
              </a:lnSpc>
            </a:pPr>
            <a:endParaRPr lang="en-US" altLang="zh-CN" sz="1600" dirty="0" smtClean="0"/>
          </a:p>
          <a:p>
            <a:pPr>
              <a:lnSpc>
                <a:spcPct val="120000"/>
              </a:lnSpc>
              <a:buNone/>
            </a:pP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r>
              <a:rPr lang="zh-CN" altLang="en-US" sz="2000" dirty="0" smtClean="0"/>
              <a:t>在实际应用中，函数模板不一定是单模板，</a:t>
            </a:r>
            <a:r>
              <a:rPr lang="en-US" altLang="zh-CN" sz="2000" dirty="0" smtClean="0">
                <a:latin typeface="+mn-ea"/>
              </a:rPr>
              <a:t>C++</a:t>
            </a:r>
            <a:r>
              <a:rPr lang="zh-CN" altLang="en-US" sz="2000" dirty="0" smtClean="0">
                <a:latin typeface="+mn-ea"/>
              </a:rPr>
              <a:t>语言允许一个函数模板可以使用多个模板参数</a:t>
            </a:r>
            <a:r>
              <a:rPr lang="en-US" altLang="zh-CN" sz="2000" dirty="0" smtClean="0">
                <a:latin typeface="+mn-ea"/>
              </a:rPr>
              <a:t>,</a:t>
            </a:r>
            <a:r>
              <a:rPr lang="zh-CN" altLang="en-US" sz="2000" dirty="0" smtClean="0">
                <a:latin typeface="+mn-ea"/>
              </a:rPr>
              <a:t>或者对函数模板进行重载。</a:t>
            </a:r>
            <a:endParaRPr lang="en-US" altLang="zh-CN" sz="2000" dirty="0" smtClean="0">
              <a:latin typeface="+mn-ea"/>
            </a:endParaRPr>
          </a:p>
          <a:p>
            <a:pPr eaLnBrk="1" hangingPunct="1"/>
            <a:r>
              <a:rPr lang="zh-CN" altLang="en-US" sz="2000" dirty="0" smtClean="0">
                <a:latin typeface="+mn-ea"/>
              </a:rPr>
              <a:t>使用</a:t>
            </a:r>
            <a:r>
              <a:rPr lang="zh-CN" altLang="en-US" sz="2000" b="1" dirty="0" smtClean="0">
                <a:solidFill>
                  <a:srgbClr val="FF0000"/>
                </a:solidFill>
                <a:latin typeface="+mn-ea"/>
              </a:rPr>
              <a:t>多个模板</a:t>
            </a:r>
            <a:endParaRPr lang="en-US" altLang="zh-CN" sz="2000" b="1" dirty="0" smtClean="0">
              <a:solidFill>
                <a:srgbClr val="FF0000"/>
              </a:solidFill>
              <a:latin typeface="+mn-ea"/>
            </a:endParaRPr>
          </a:p>
          <a:p>
            <a:pPr eaLnBrk="1" hangingPunct="1"/>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endParaRPr lang="en-US" altLang="zh-CN" sz="2000" b="1" dirty="0" smtClean="0">
              <a:solidFill>
                <a:srgbClr val="FF0000"/>
              </a:solidFill>
              <a:latin typeface="+mn-ea"/>
            </a:endParaRPr>
          </a:p>
          <a:p>
            <a:pPr>
              <a:lnSpc>
                <a:spcPct val="90000"/>
              </a:lnSpc>
              <a:buNone/>
            </a:pPr>
            <a:r>
              <a:rPr lang="en-US" altLang="zh-CN" sz="1600" b="1" dirty="0" smtClean="0">
                <a:solidFill>
                  <a:srgbClr val="FF0000"/>
                </a:solidFill>
                <a:latin typeface="+mn-ea"/>
              </a:rPr>
              <a:t>	</a:t>
            </a:r>
          </a:p>
          <a:p>
            <a:pPr>
              <a:lnSpc>
                <a:spcPct val="90000"/>
              </a:lnSpc>
              <a:buNone/>
            </a:pPr>
            <a:endParaRPr lang="en-US" altLang="zh-CN" sz="1600" b="1" dirty="0" smtClean="0">
              <a:solidFill>
                <a:srgbClr val="FF0000"/>
              </a:solidFill>
              <a:latin typeface="+mn-ea"/>
            </a:endParaRPr>
          </a:p>
          <a:p>
            <a:pPr>
              <a:lnSpc>
                <a:spcPct val="90000"/>
              </a:lnSpc>
              <a:buNone/>
            </a:pPr>
            <a:r>
              <a:rPr lang="en-US" altLang="zh-CN" sz="1600" b="1" dirty="0" smtClean="0">
                <a:solidFill>
                  <a:srgbClr val="FF0000"/>
                </a:solidFill>
                <a:latin typeface="+mn-ea"/>
              </a:rPr>
              <a:t>			</a:t>
            </a:r>
            <a:r>
              <a:rPr lang="zh-CN" altLang="en-US" sz="1600" b="1" dirty="0" smtClean="0">
                <a:solidFill>
                  <a:srgbClr val="FF0000"/>
                </a:solidFill>
                <a:latin typeface="+mn-ea"/>
              </a:rPr>
              <a:t>注意：</a:t>
            </a:r>
            <a:r>
              <a:rPr lang="en-US" altLang="zh-CN" sz="1600" b="1" dirty="0" smtClean="0">
                <a:solidFill>
                  <a:srgbClr val="FF0000"/>
                </a:solidFill>
                <a:latin typeface="+mn-ea"/>
              </a:rPr>
              <a:t>T1</a:t>
            </a:r>
            <a:r>
              <a:rPr lang="zh-CN" altLang="en-US" sz="1600" b="1" dirty="0" smtClean="0">
                <a:solidFill>
                  <a:srgbClr val="FF0000"/>
                </a:solidFill>
                <a:latin typeface="+mn-ea"/>
              </a:rPr>
              <a:t>和</a:t>
            </a:r>
            <a:r>
              <a:rPr lang="en-US" altLang="zh-CN" sz="1600" b="1" dirty="0" smtClean="0">
                <a:solidFill>
                  <a:srgbClr val="FF0000"/>
                </a:solidFill>
                <a:latin typeface="+mn-ea"/>
              </a:rPr>
              <a:t>T2</a:t>
            </a:r>
            <a:r>
              <a:rPr lang="zh-CN" altLang="en-US" sz="1600" b="1" dirty="0" smtClean="0">
                <a:solidFill>
                  <a:srgbClr val="FF0000"/>
                </a:solidFill>
                <a:latin typeface="+mn-ea"/>
              </a:rPr>
              <a:t>可以是同一种类型，只是不同的模板名</a:t>
            </a:r>
            <a:endParaRPr lang="en-US" altLang="zh-CN" sz="1600" b="1" dirty="0" smtClean="0">
              <a:solidFill>
                <a:srgbClr val="FF0000"/>
              </a:solidFill>
              <a:latin typeface="+mn-ea"/>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42975" y="2285992"/>
            <a:ext cx="6458285"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eaLnBrk="1" hangingPunct="1"/>
            <a:r>
              <a:rPr lang="zh-CN" altLang="en-US" sz="2000" dirty="0" smtClean="0">
                <a:latin typeface="+mn-ea"/>
              </a:rPr>
              <a:t>方法</a:t>
            </a:r>
            <a:r>
              <a:rPr lang="en-US" altLang="zh-CN" sz="2000" dirty="0" smtClean="0">
                <a:latin typeface="+mn-ea"/>
              </a:rPr>
              <a:t>2</a:t>
            </a:r>
            <a:r>
              <a:rPr lang="zh-CN" altLang="en-US" sz="2000" dirty="0" smtClean="0">
                <a:latin typeface="+mn-ea"/>
              </a:rPr>
              <a:t>，用</a:t>
            </a:r>
            <a:r>
              <a:rPr lang="zh-CN" altLang="en-US" sz="2000" b="1" dirty="0" smtClean="0">
                <a:solidFill>
                  <a:srgbClr val="FF0000"/>
                </a:solidFill>
                <a:latin typeface="+mn-ea"/>
              </a:rPr>
              <a:t>非模板函数重载</a:t>
            </a:r>
            <a:r>
              <a:rPr lang="zh-CN" altLang="en-US" sz="2000" dirty="0" smtClean="0">
                <a:latin typeface="+mn-ea"/>
              </a:rPr>
              <a:t>一个同名的函数模板，只用一个模版</a:t>
            </a:r>
            <a:endParaRPr lang="en-US" altLang="zh-CN" sz="2000" dirty="0" smtClean="0">
              <a:latin typeface="+mn-ea"/>
            </a:endParaRPr>
          </a:p>
          <a:p>
            <a:pPr eaLnBrk="1" hangingPunct="1">
              <a:lnSpc>
                <a:spcPct val="90000"/>
              </a:lnSpc>
              <a:buFont typeface="Wingdings" pitchFamily="2" charset="2"/>
              <a:buNone/>
            </a:pPr>
            <a:endParaRPr lang="en-US" altLang="zh-CN" sz="2000" b="1" dirty="0" smtClean="0">
              <a:ea typeface="宋体" charset="-122"/>
            </a:endParaRPr>
          </a:p>
          <a:p>
            <a:pPr>
              <a:lnSpc>
                <a:spcPct val="90000"/>
              </a:lnSpc>
              <a:buNone/>
            </a:pPr>
            <a:endParaRPr lang="zh-CN" altLang="en-US" sz="2000" b="1" dirty="0" smtClean="0">
              <a:ea typeface="宋体" charset="-122"/>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928662" y="1714488"/>
            <a:ext cx="6311685"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714908"/>
          </a:xfrm>
        </p:spPr>
        <p:txBody>
          <a:bodyPr/>
          <a:lstStyle/>
          <a:p>
            <a:r>
              <a:rPr lang="zh-CN" altLang="en-US" sz="2000" dirty="0" smtClean="0">
                <a:latin typeface="+mn-ea"/>
              </a:rPr>
              <a:t>定义重载函数时，要注意避免产生预期或非预期的二义性</a:t>
            </a:r>
            <a:endParaRPr lang="en-US" altLang="zh-CN" sz="2000" dirty="0" smtClean="0">
              <a:latin typeface="+mn-ea"/>
            </a:endParaRPr>
          </a:p>
          <a:p>
            <a:pPr>
              <a:buNone/>
            </a:pPr>
            <a:r>
              <a:rPr lang="en-US" altLang="zh-CN" sz="1800" dirty="0" smtClean="0">
                <a:latin typeface="+mn-ea"/>
              </a:rPr>
              <a:t>template&lt;class TYPE&gt;</a:t>
            </a:r>
          </a:p>
          <a:p>
            <a:pPr>
              <a:buNone/>
            </a:pPr>
            <a:r>
              <a:rPr lang="en-US" altLang="zh-CN" sz="1800" dirty="0" smtClean="0">
                <a:latin typeface="+mn-ea"/>
              </a:rPr>
              <a:t>TYPE  max( TYPE  x, TYPE  y)</a:t>
            </a:r>
          </a:p>
          <a:p>
            <a:pPr>
              <a:buNone/>
            </a:pPr>
            <a:r>
              <a:rPr lang="en-US" altLang="zh-CN" sz="1800" dirty="0" smtClean="0">
                <a:latin typeface="+mn-ea"/>
              </a:rPr>
              <a:t>{ return ( x&gt;y) ? x : y ;}</a:t>
            </a:r>
          </a:p>
          <a:p>
            <a:pPr>
              <a:buNone/>
            </a:pPr>
            <a:r>
              <a:rPr lang="en-US" altLang="zh-CN" sz="1800" dirty="0" err="1" smtClean="0">
                <a:latin typeface="+mn-ea"/>
              </a:rPr>
              <a:t>int</a:t>
            </a:r>
            <a:r>
              <a:rPr lang="en-US" altLang="zh-CN" sz="1800" dirty="0" smtClean="0">
                <a:latin typeface="+mn-ea"/>
              </a:rPr>
              <a:t> max(</a:t>
            </a:r>
            <a:r>
              <a:rPr lang="en-US" altLang="zh-CN" sz="1800" dirty="0" err="1" smtClean="0">
                <a:latin typeface="+mn-ea"/>
              </a:rPr>
              <a:t>int</a:t>
            </a:r>
            <a:r>
              <a:rPr lang="en-US" altLang="zh-CN" sz="1800" dirty="0" smtClean="0">
                <a:latin typeface="+mn-ea"/>
              </a:rPr>
              <a:t> x, float y) //</a:t>
            </a:r>
            <a:r>
              <a:rPr lang="zh-CN" altLang="en-US" sz="1800" dirty="0" smtClean="0">
                <a:latin typeface="+mn-ea"/>
              </a:rPr>
              <a:t>对函数模板的重载</a:t>
            </a:r>
            <a:endParaRPr lang="en-US" altLang="zh-CN" sz="1800" dirty="0" smtClean="0">
              <a:latin typeface="+mn-ea"/>
            </a:endParaRPr>
          </a:p>
          <a:p>
            <a:pPr>
              <a:buNone/>
            </a:pPr>
            <a:r>
              <a:rPr lang="en-US" altLang="zh-CN" sz="1800" dirty="0" smtClean="0">
                <a:latin typeface="+mn-ea"/>
              </a:rPr>
              <a:t>{ return ( x&gt;y) ? x : y ;}</a:t>
            </a:r>
          </a:p>
          <a:p>
            <a:pPr>
              <a:buNone/>
            </a:pPr>
            <a:r>
              <a:rPr lang="en-US" altLang="zh-CN" sz="1800" dirty="0" err="1" smtClean="0">
                <a:latin typeface="+mn-ea"/>
              </a:rPr>
              <a:t>int</a:t>
            </a:r>
            <a:r>
              <a:rPr lang="en-US" altLang="zh-CN" sz="1800" dirty="0" smtClean="0">
                <a:latin typeface="+mn-ea"/>
              </a:rPr>
              <a:t> max(</a:t>
            </a:r>
            <a:r>
              <a:rPr lang="en-US" altLang="zh-CN" sz="1800" dirty="0" err="1" smtClean="0">
                <a:latin typeface="+mn-ea"/>
              </a:rPr>
              <a:t>int</a:t>
            </a:r>
            <a:r>
              <a:rPr lang="en-US" altLang="zh-CN" sz="1800" dirty="0" smtClean="0">
                <a:latin typeface="+mn-ea"/>
              </a:rPr>
              <a:t> x, </a:t>
            </a:r>
            <a:r>
              <a:rPr lang="en-US" altLang="zh-CN" sz="1800" dirty="0" err="1" smtClean="0">
                <a:latin typeface="+mn-ea"/>
              </a:rPr>
              <a:t>int</a:t>
            </a:r>
            <a:r>
              <a:rPr lang="en-US" altLang="zh-CN" sz="1800" dirty="0" smtClean="0">
                <a:latin typeface="+mn-ea"/>
              </a:rPr>
              <a:t> y) //</a:t>
            </a:r>
            <a:r>
              <a:rPr lang="zh-CN" altLang="en-US" sz="1800" dirty="0" smtClean="0">
                <a:latin typeface="+mn-ea"/>
              </a:rPr>
              <a:t>对函数模板的重载</a:t>
            </a:r>
            <a:endParaRPr lang="en-US" altLang="zh-CN" sz="1800" dirty="0" smtClean="0">
              <a:latin typeface="+mn-ea"/>
            </a:endParaRPr>
          </a:p>
          <a:p>
            <a:pPr>
              <a:buNone/>
            </a:pPr>
            <a:r>
              <a:rPr lang="en-US" altLang="zh-CN" sz="1800" dirty="0" smtClean="0">
                <a:latin typeface="+mn-ea"/>
              </a:rPr>
              <a:t>{ return ( x&gt;y) ? x : y ;}</a:t>
            </a:r>
          </a:p>
          <a:p>
            <a:pPr>
              <a:buNone/>
            </a:pPr>
            <a:r>
              <a:rPr lang="en-US" altLang="zh-CN" sz="1800" dirty="0" smtClean="0">
                <a:latin typeface="+mn-ea"/>
              </a:rPr>
              <a:t>void main()</a:t>
            </a:r>
          </a:p>
          <a:p>
            <a:pPr>
              <a:buNone/>
            </a:pPr>
            <a:r>
              <a:rPr lang="en-US" altLang="zh-CN" sz="1800" dirty="0" smtClean="0">
                <a:latin typeface="+mn-ea"/>
              </a:rPr>
              <a:t>{  </a:t>
            </a:r>
            <a:r>
              <a:rPr lang="en-US" altLang="zh-CN" sz="1800" dirty="0" err="1" smtClean="0">
                <a:latin typeface="+mn-ea"/>
              </a:rPr>
              <a:t>int</a:t>
            </a:r>
            <a:r>
              <a:rPr lang="en-US" altLang="zh-CN" sz="1800" dirty="0" smtClean="0">
                <a:latin typeface="+mn-ea"/>
              </a:rPr>
              <a:t> </a:t>
            </a:r>
            <a:r>
              <a:rPr lang="en-US" altLang="zh-CN" sz="1800" dirty="0" err="1" smtClean="0">
                <a:latin typeface="+mn-ea"/>
              </a:rPr>
              <a:t>i</a:t>
            </a:r>
            <a:r>
              <a:rPr lang="en-US" altLang="zh-CN" sz="1800" dirty="0" smtClean="0">
                <a:latin typeface="+mn-ea"/>
              </a:rPr>
              <a:t> =5;</a:t>
            </a:r>
          </a:p>
          <a:p>
            <a:pPr>
              <a:buNone/>
            </a:pPr>
            <a:r>
              <a:rPr lang="en-US" altLang="zh-CN" sz="1800" dirty="0" smtClean="0">
                <a:latin typeface="+mn-ea"/>
              </a:rPr>
              <a:t>   double f = 6.6;</a:t>
            </a:r>
          </a:p>
          <a:p>
            <a:pPr>
              <a:buNone/>
            </a:pPr>
            <a:r>
              <a:rPr lang="en-US" altLang="zh-CN" sz="1800" dirty="0" smtClean="0">
                <a:latin typeface="+mn-ea"/>
              </a:rPr>
              <a:t>   </a:t>
            </a:r>
            <a:r>
              <a:rPr lang="en-US" altLang="zh-CN" sz="1800" dirty="0" err="1" smtClean="0">
                <a:latin typeface="+mn-ea"/>
              </a:rPr>
              <a:t>cout</a:t>
            </a:r>
            <a:r>
              <a:rPr lang="en-US" altLang="zh-CN" sz="1800" dirty="0" smtClean="0">
                <a:latin typeface="+mn-ea"/>
              </a:rPr>
              <a:t>&lt;&lt;max(</a:t>
            </a:r>
            <a:r>
              <a:rPr lang="en-US" altLang="zh-CN" sz="1800" dirty="0" err="1" smtClean="0">
                <a:latin typeface="+mn-ea"/>
              </a:rPr>
              <a:t>i</a:t>
            </a:r>
            <a:r>
              <a:rPr lang="en-US" altLang="zh-CN" sz="1800" dirty="0" smtClean="0">
                <a:latin typeface="+mn-ea"/>
              </a:rPr>
              <a:t> , f)&lt;&lt;</a:t>
            </a:r>
            <a:r>
              <a:rPr lang="en-US" altLang="zh-CN" sz="1800" dirty="0" err="1" smtClean="0">
                <a:latin typeface="+mn-ea"/>
              </a:rPr>
              <a:t>endl</a:t>
            </a:r>
            <a:r>
              <a:rPr lang="en-US" altLang="zh-CN" sz="1800" dirty="0" smtClean="0">
                <a:latin typeface="+mn-ea"/>
              </a:rPr>
              <a:t>; </a:t>
            </a:r>
          </a:p>
          <a:p>
            <a:pPr>
              <a:buNone/>
            </a:pPr>
            <a:r>
              <a:rPr lang="en-US" altLang="zh-CN" sz="1800" dirty="0" smtClean="0">
                <a:latin typeface="+mn-ea"/>
              </a:rPr>
              <a:t>}</a:t>
            </a:r>
          </a:p>
          <a:p>
            <a:pPr>
              <a:buNone/>
            </a:pPr>
            <a:endParaRPr lang="en-US" altLang="zh-CN" sz="2000" dirty="0" smtClean="0">
              <a:latin typeface="+mn-ea"/>
            </a:endParaRPr>
          </a:p>
          <a:p>
            <a:pPr>
              <a:buNone/>
            </a:pPr>
            <a:endParaRPr lang="en-US" altLang="zh-CN" sz="2000" dirty="0" smtClean="0">
              <a:latin typeface="+mn-ea"/>
            </a:endParaRPr>
          </a:p>
          <a:p>
            <a:pPr eaLnBrk="1" hangingPunct="1">
              <a:buFont typeface="Wingdings" pitchFamily="2" charset="2"/>
              <a:buNone/>
            </a:pPr>
            <a:r>
              <a:rPr lang="en-US" altLang="zh-CN" sz="2000" b="1" dirty="0" smtClean="0">
                <a:ea typeface="宋体" charset="-122"/>
              </a:rPr>
              <a:t>		</a:t>
            </a:r>
            <a:endParaRPr lang="en-US" altLang="zh-CN" sz="2000" dirty="0" smtClean="0">
              <a:latin typeface="+mn-ea"/>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
        <p:nvSpPr>
          <p:cNvPr id="6" name="矩形 5"/>
          <p:cNvSpPr/>
          <p:nvPr/>
        </p:nvSpPr>
        <p:spPr>
          <a:xfrm>
            <a:off x="1000100" y="5214950"/>
            <a:ext cx="3500462" cy="830997"/>
          </a:xfrm>
          <a:prstGeom prst="rect">
            <a:avLst/>
          </a:prstGeom>
        </p:spPr>
        <p:txBody>
          <a:bodyPr wrap="square">
            <a:spAutoFit/>
          </a:bodyPr>
          <a:lstStyle/>
          <a:p>
            <a:pPr>
              <a:buNone/>
            </a:pPr>
            <a:r>
              <a:rPr lang="zh-CN" altLang="en-US" sz="1600" dirty="0" smtClean="0">
                <a:solidFill>
                  <a:srgbClr val="FF0000"/>
                </a:solidFill>
                <a:latin typeface="+mn-ea"/>
              </a:rPr>
              <a:t>在</a:t>
            </a:r>
            <a:r>
              <a:rPr lang="en-US" altLang="zh-CN" sz="1600" dirty="0" smtClean="0">
                <a:solidFill>
                  <a:srgbClr val="FF0000"/>
                </a:solidFill>
                <a:latin typeface="+mn-ea"/>
              </a:rPr>
              <a:t>VC6</a:t>
            </a:r>
            <a:r>
              <a:rPr lang="zh-CN" altLang="en-US" sz="1600" dirty="0" smtClean="0">
                <a:solidFill>
                  <a:srgbClr val="FF0000"/>
                </a:solidFill>
                <a:latin typeface="+mn-ea"/>
              </a:rPr>
              <a:t>编译通过，但引发数据丢失</a:t>
            </a:r>
            <a:endParaRPr lang="en-US" altLang="zh-CN" sz="1600" dirty="0" smtClean="0">
              <a:solidFill>
                <a:srgbClr val="FF0000"/>
              </a:solidFill>
              <a:latin typeface="+mn-ea"/>
            </a:endParaRPr>
          </a:p>
          <a:p>
            <a:pPr>
              <a:buNone/>
            </a:pPr>
            <a:r>
              <a:rPr lang="zh-CN" altLang="en-US" sz="1600" dirty="0" smtClean="0">
                <a:solidFill>
                  <a:srgbClr val="FF0000"/>
                </a:solidFill>
                <a:latin typeface="+mn-ea"/>
              </a:rPr>
              <a:t>在其他</a:t>
            </a:r>
            <a:r>
              <a:rPr lang="en-US" altLang="zh-CN" sz="1600" dirty="0" smtClean="0">
                <a:solidFill>
                  <a:srgbClr val="FF0000"/>
                </a:solidFill>
                <a:latin typeface="+mn-ea"/>
              </a:rPr>
              <a:t>C++</a:t>
            </a:r>
            <a:r>
              <a:rPr lang="zh-CN" altLang="en-US" sz="1600" dirty="0" smtClean="0">
                <a:solidFill>
                  <a:srgbClr val="FF0000"/>
                </a:solidFill>
                <a:latin typeface="+mn-ea"/>
              </a:rPr>
              <a:t>编译器可能不能通过，因为两个重载都可以使用</a:t>
            </a:r>
            <a:endParaRPr lang="en-US" altLang="zh-CN" sz="1600" dirty="0" smtClean="0">
              <a:solidFill>
                <a:srgbClr val="FF0000"/>
              </a:solidFill>
              <a:latin typeface="+mn-ea"/>
            </a:endParaRPr>
          </a:p>
        </p:txBody>
      </p:sp>
      <p:grpSp>
        <p:nvGrpSpPr>
          <p:cNvPr id="4" name="组合 7"/>
          <p:cNvGrpSpPr/>
          <p:nvPr/>
        </p:nvGrpSpPr>
        <p:grpSpPr>
          <a:xfrm>
            <a:off x="5072066" y="4714884"/>
            <a:ext cx="3638550" cy="1833565"/>
            <a:chOff x="5000628" y="4857760"/>
            <a:chExt cx="3638550" cy="1833565"/>
          </a:xfrm>
        </p:grpSpPr>
        <p:pic>
          <p:nvPicPr>
            <p:cNvPr id="2050" name="Picture 2"/>
            <p:cNvPicPr>
              <a:picLocks noChangeAspect="1" noChangeArrowheads="1"/>
            </p:cNvPicPr>
            <p:nvPr/>
          </p:nvPicPr>
          <p:blipFill>
            <a:blip r:embed="rId2"/>
            <a:srcRect/>
            <a:stretch>
              <a:fillRect/>
            </a:stretch>
          </p:blipFill>
          <p:spPr bwMode="auto">
            <a:xfrm>
              <a:off x="5000628" y="5214950"/>
              <a:ext cx="3638550" cy="1476375"/>
            </a:xfrm>
            <a:prstGeom prst="rect">
              <a:avLst/>
            </a:prstGeom>
            <a:noFill/>
            <a:ln w="9525">
              <a:noFill/>
              <a:miter lim="800000"/>
              <a:headEnd/>
              <a:tailEnd/>
            </a:ln>
            <a:effectLst/>
          </p:spPr>
        </p:pic>
        <p:sp>
          <p:nvSpPr>
            <p:cNvPr id="7" name="矩形 6"/>
            <p:cNvSpPr/>
            <p:nvPr/>
          </p:nvSpPr>
          <p:spPr>
            <a:xfrm>
              <a:off x="6143636" y="4857760"/>
              <a:ext cx="1357322" cy="338554"/>
            </a:xfrm>
            <a:prstGeom prst="rect">
              <a:avLst/>
            </a:prstGeom>
          </p:spPr>
          <p:txBody>
            <a:bodyPr wrap="square">
              <a:spAutoFit/>
            </a:bodyPr>
            <a:lstStyle/>
            <a:p>
              <a:pPr>
                <a:buNone/>
              </a:pPr>
              <a:r>
                <a:rPr lang="en-US" altLang="zh-CN" sz="1600" dirty="0" smtClean="0">
                  <a:solidFill>
                    <a:srgbClr val="FF0000"/>
                  </a:solidFill>
                  <a:latin typeface="+mn-ea"/>
                </a:rPr>
                <a:t>DEV-C++</a:t>
              </a:r>
              <a:r>
                <a:rPr lang="zh-CN" altLang="en-US" sz="1600" dirty="0" smtClean="0">
                  <a:solidFill>
                    <a:srgbClr val="FF0000"/>
                  </a:solidFill>
                  <a:latin typeface="+mn-ea"/>
                </a:rPr>
                <a:t>报错</a:t>
              </a:r>
              <a:endParaRPr lang="en-US" altLang="zh-CN" sz="1600" dirty="0" smtClean="0">
                <a:solidFill>
                  <a:srgbClr val="FF0000"/>
                </a:solidFill>
                <a:latin typeface="+mn-ea"/>
              </a:endParaRPr>
            </a:p>
          </p:txBody>
        </p:sp>
      </p:grpSp>
      <p:grpSp>
        <p:nvGrpSpPr>
          <p:cNvPr id="8" name="组合 10"/>
          <p:cNvGrpSpPr/>
          <p:nvPr/>
        </p:nvGrpSpPr>
        <p:grpSpPr>
          <a:xfrm>
            <a:off x="5643570" y="3500438"/>
            <a:ext cx="3143272" cy="979914"/>
            <a:chOff x="5286380" y="3429000"/>
            <a:chExt cx="3143272" cy="979914"/>
          </a:xfrm>
        </p:grpSpPr>
        <p:pic>
          <p:nvPicPr>
            <p:cNvPr id="2051" name="Picture 3"/>
            <p:cNvPicPr>
              <a:picLocks noChangeAspect="1" noChangeArrowheads="1"/>
            </p:cNvPicPr>
            <p:nvPr/>
          </p:nvPicPr>
          <p:blipFill>
            <a:blip r:embed="rId3"/>
            <a:srcRect/>
            <a:stretch>
              <a:fillRect/>
            </a:stretch>
          </p:blipFill>
          <p:spPr bwMode="auto">
            <a:xfrm>
              <a:off x="5286380" y="3786190"/>
              <a:ext cx="3143272" cy="622724"/>
            </a:xfrm>
            <a:prstGeom prst="rect">
              <a:avLst/>
            </a:prstGeom>
            <a:noFill/>
            <a:ln w="9525">
              <a:noFill/>
              <a:miter lim="800000"/>
              <a:headEnd/>
              <a:tailEnd/>
            </a:ln>
            <a:effectLst/>
          </p:spPr>
        </p:pic>
        <p:sp>
          <p:nvSpPr>
            <p:cNvPr id="10" name="矩形 9"/>
            <p:cNvSpPr/>
            <p:nvPr/>
          </p:nvSpPr>
          <p:spPr>
            <a:xfrm>
              <a:off x="5429256" y="3429000"/>
              <a:ext cx="2714644" cy="338554"/>
            </a:xfrm>
            <a:prstGeom prst="rect">
              <a:avLst/>
            </a:prstGeom>
          </p:spPr>
          <p:txBody>
            <a:bodyPr wrap="square">
              <a:spAutoFit/>
            </a:bodyPr>
            <a:lstStyle/>
            <a:p>
              <a:pPr>
                <a:buNone/>
              </a:pPr>
              <a:r>
                <a:rPr lang="en-US" altLang="zh-CN" sz="1600" b="1" dirty="0" smtClean="0">
                  <a:solidFill>
                    <a:srgbClr val="FF0000"/>
                  </a:solidFill>
                  <a:latin typeface="+mn-ea"/>
                </a:rPr>
                <a:t>VC</a:t>
              </a:r>
              <a:r>
                <a:rPr lang="zh-CN" altLang="en-US" sz="1600" b="1" dirty="0" smtClean="0">
                  <a:solidFill>
                    <a:srgbClr val="FF0000"/>
                  </a:solidFill>
                  <a:latin typeface="+mn-ea"/>
                </a:rPr>
                <a:t>能运行，但数据精度丢失</a:t>
              </a:r>
              <a:endParaRPr lang="en-US" altLang="zh-CN" sz="1600" b="1" dirty="0" smtClean="0">
                <a:solidFill>
                  <a:srgbClr val="FF0000"/>
                </a:solidFill>
                <a:latin typeface="+mn-ea"/>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ct val="120000"/>
              </a:lnSpc>
            </a:pPr>
            <a:r>
              <a:rPr lang="zh-CN" altLang="en-US" sz="2000" dirty="0" smtClean="0"/>
              <a:t>函数模板综合示例</a:t>
            </a:r>
            <a:endParaRPr lang="en-US" altLang="zh-CN" sz="2000" dirty="0" smtClean="0"/>
          </a:p>
          <a:p>
            <a:pPr>
              <a:lnSpc>
                <a:spcPct val="120000"/>
              </a:lnSpc>
              <a:buNone/>
            </a:pPr>
            <a:r>
              <a:rPr lang="zh-CN" altLang="en-US" sz="2000" dirty="0" smtClean="0">
                <a:solidFill>
                  <a:srgbClr val="FF0000"/>
                </a:solidFill>
              </a:rPr>
              <a:t>类型转换</a:t>
            </a:r>
            <a:r>
              <a:rPr lang="en-US" altLang="zh-CN" sz="2000" dirty="0" smtClean="0">
                <a:solidFill>
                  <a:srgbClr val="FF0000"/>
                </a:solidFill>
              </a:rPr>
              <a:t>+</a:t>
            </a:r>
            <a:r>
              <a:rPr lang="zh-CN" altLang="en-US" sz="2000" dirty="0" smtClean="0">
                <a:solidFill>
                  <a:srgbClr val="FF0000"/>
                </a:solidFill>
              </a:rPr>
              <a:t>输出重载</a:t>
            </a:r>
            <a:r>
              <a:rPr lang="en-US" altLang="zh-CN" sz="2000" dirty="0" smtClean="0">
                <a:solidFill>
                  <a:srgbClr val="FF0000"/>
                </a:solidFill>
              </a:rPr>
              <a:t>+</a:t>
            </a:r>
            <a:r>
              <a:rPr lang="zh-CN" altLang="en-US" sz="2000" dirty="0" smtClean="0">
                <a:solidFill>
                  <a:srgbClr val="FF0000"/>
                </a:solidFill>
              </a:rPr>
              <a:t>函数模板</a:t>
            </a:r>
            <a:r>
              <a:rPr lang="en-US" altLang="zh-CN" sz="2000" dirty="0" smtClean="0">
                <a:solidFill>
                  <a:srgbClr val="FF0000"/>
                </a:solidFill>
              </a:rPr>
              <a:t>+</a:t>
            </a:r>
            <a:r>
              <a:rPr lang="zh-CN" altLang="en-US" sz="2000" dirty="0" smtClean="0">
                <a:solidFill>
                  <a:srgbClr val="FF0000"/>
                </a:solidFill>
              </a:rPr>
              <a:t>类对象作为</a:t>
            </a:r>
            <a:r>
              <a:rPr lang="zh-CN" altLang="en-US" sz="2000" dirty="0" smtClean="0">
                <a:solidFill>
                  <a:srgbClr val="FF0000"/>
                </a:solidFill>
              </a:rPr>
              <a:t>函数模板参数</a:t>
            </a:r>
            <a:endParaRPr lang="en-US" altLang="zh-CN" sz="2000" dirty="0" smtClean="0">
              <a:solidFill>
                <a:srgbClr val="FF0000"/>
              </a:solidFill>
            </a:endParaRPr>
          </a:p>
        </p:txBody>
      </p:sp>
      <p:sp>
        <p:nvSpPr>
          <p:cNvPr id="3" name="标题 2"/>
          <p:cNvSpPr>
            <a:spLocks noGrp="1"/>
          </p:cNvSpPr>
          <p:nvPr>
            <p:ph type="title"/>
          </p:nvPr>
        </p:nvSpPr>
        <p:spPr>
          <a:xfrm>
            <a:off x="428596" y="285728"/>
            <a:ext cx="8229600" cy="868346"/>
          </a:xfrm>
        </p:spPr>
        <p:txBody>
          <a:bodyPr>
            <a:normAutofit/>
          </a:bodyPr>
          <a:lstStyle/>
          <a:p>
            <a:r>
              <a:rPr lang="en-US" altLang="zh-CN" sz="3600" dirty="0" smtClean="0"/>
              <a:t>2.</a:t>
            </a:r>
            <a:r>
              <a:rPr lang="zh-CN" altLang="en-US" sz="3600" dirty="0" smtClean="0"/>
              <a:t>函数模板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0" y="2214554"/>
            <a:ext cx="4448744" cy="385765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286380" y="2428868"/>
            <a:ext cx="3433403"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类模板，是指类的数据成员的类型是不确定的，可以用一个数据类型形参来描述，这样构成的是一个类模板，它表示的是数据成员类型不同而处理数据的算法基本相同的一组类。</a:t>
            </a:r>
          </a:p>
          <a:p>
            <a:pPr lvl="1">
              <a:lnSpc>
                <a:spcPts val="2880"/>
              </a:lnSpc>
              <a:spcBef>
                <a:spcPts val="0"/>
              </a:spcBef>
            </a:pPr>
            <a:r>
              <a:rPr lang="zh-CN" altLang="en-US" sz="1800" dirty="0" smtClean="0">
                <a:latin typeface="+mn-ea"/>
                <a:cs typeface="Times New Roman" pitchFamily="18" charset="0"/>
              </a:rPr>
              <a:t>如一个数组类模板，可以表示整型数组类、浮点数组类和双精度数组类等</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类模板在调用时要指明数据类型</a:t>
            </a: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428992" y="3357562"/>
            <a:ext cx="3005138" cy="3262313"/>
          </a:xfrm>
          <a:prstGeom prst="rect">
            <a:avLst/>
          </a:prstGeom>
          <a:noFill/>
          <a:ln w="9525">
            <a:noFill/>
            <a:miter lim="800000"/>
            <a:headEnd/>
            <a:tailEnd/>
          </a:ln>
          <a:effectLst/>
        </p:spPr>
      </p:pic>
      <p:sp>
        <p:nvSpPr>
          <p:cNvPr id="2" name="内容占位符 1"/>
          <p:cNvSpPr>
            <a:spLocks noGrp="1"/>
          </p:cNvSpPr>
          <p:nvPr>
            <p:ph idx="1"/>
          </p:nvPr>
        </p:nvSpPr>
        <p:spPr>
          <a:xfrm>
            <a:off x="428596" y="1142984"/>
            <a:ext cx="5286412" cy="3786214"/>
          </a:xfrm>
        </p:spPr>
        <p:txBody>
          <a:bodyPr/>
          <a:lstStyle/>
          <a:p>
            <a:pPr>
              <a:lnSpc>
                <a:spcPts val="2880"/>
              </a:lnSpc>
              <a:spcBef>
                <a:spcPts val="0"/>
              </a:spcBef>
            </a:pPr>
            <a:r>
              <a:rPr lang="zh-CN" altLang="en-US" sz="2000" dirty="0" smtClean="0">
                <a:latin typeface="+mn-ea"/>
                <a:cs typeface="Times New Roman" pitchFamily="18" charset="0"/>
              </a:rPr>
              <a:t>类模板的引入</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三个数组类：整数数组、浮点数数组、字符数组</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三个类只有数据成员的类型不同，其他成员名称和成员函数的操作都是一致的，但要定义三个类</a:t>
            </a:r>
            <a:endParaRPr lang="en-US" altLang="zh-CN" sz="1600" dirty="0" smtClean="0">
              <a:latin typeface="+mn-ea"/>
              <a:cs typeface="Times New Roman" pitchFamily="18" charset="0"/>
            </a:endParaRPr>
          </a:p>
          <a:p>
            <a:pPr lvl="1">
              <a:lnSpc>
                <a:spcPts val="2880"/>
              </a:lnSpc>
              <a:spcBef>
                <a:spcPts val="0"/>
              </a:spcBef>
            </a:pPr>
            <a:endParaRPr lang="zh-CN" altLang="en-US" sz="1600" dirty="0" smtClean="0">
              <a:latin typeface="+mn-ea"/>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142844" y="2786058"/>
            <a:ext cx="3136099" cy="3210991"/>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715008" y="142852"/>
            <a:ext cx="3160454" cy="3433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在设计一个类时，将数据类型作为类的参数，使得数据成员的数据类型是可变的，可参数化的</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作为参数的类型可以是</a:t>
            </a:r>
            <a:r>
              <a:rPr lang="en-US" altLang="zh-CN" sz="1800" dirty="0" smtClean="0">
                <a:latin typeface="+mn-ea"/>
                <a:cs typeface="Times New Roman" pitchFamily="18" charset="0"/>
              </a:rPr>
              <a:t>C++</a:t>
            </a:r>
            <a:r>
              <a:rPr lang="zh-CN" altLang="en-US" sz="1800" dirty="0" smtClean="0">
                <a:latin typeface="+mn-ea"/>
                <a:cs typeface="Times New Roman" pitchFamily="18" charset="0"/>
              </a:rPr>
              <a:t>语言提供的基本数据类型和复合数据类型，也可以是程序自定义的类类型。</a:t>
            </a:r>
            <a:endParaRPr lang="en-US" altLang="zh-CN" sz="18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类模板的定义形式：</a:t>
            </a:r>
            <a:endParaRPr lang="en-US" altLang="zh-CN" sz="2000" dirty="0" smtClean="0">
              <a:latin typeface="+mn-ea"/>
              <a:cs typeface="Times New Roman" pitchFamily="18" charset="0"/>
            </a:endParaRPr>
          </a:p>
          <a:p>
            <a:pPr>
              <a:lnSpc>
                <a:spcPts val="2880"/>
              </a:lnSpc>
              <a:spcBef>
                <a:spcPts val="0"/>
              </a:spcBef>
              <a:buNone/>
            </a:pPr>
            <a:r>
              <a:rPr lang="en-US" altLang="zh-CN" sz="1800" dirty="0" smtClean="0">
                <a:latin typeface="+mn-ea"/>
                <a:cs typeface="Times New Roman" pitchFamily="18" charset="0"/>
              </a:rPr>
              <a:t>	template &lt;class </a:t>
            </a:r>
            <a:r>
              <a:rPr lang="zh-CN" altLang="en-US" sz="1800" dirty="0" smtClean="0">
                <a:latin typeface="+mn-ea"/>
                <a:cs typeface="Times New Roman" pitchFamily="18" charset="0"/>
              </a:rPr>
              <a:t>模板参数</a:t>
            </a:r>
            <a:r>
              <a:rPr lang="en-US" altLang="zh-CN" sz="1800" dirty="0" smtClean="0">
                <a:latin typeface="+mn-ea"/>
                <a:cs typeface="Times New Roman" pitchFamily="18" charset="0"/>
              </a:rPr>
              <a:t>1</a:t>
            </a:r>
            <a:r>
              <a:rPr lang="zh-CN" altLang="en-US" sz="1800" dirty="0" smtClean="0">
                <a:latin typeface="+mn-ea"/>
                <a:cs typeface="Times New Roman" pitchFamily="18" charset="0"/>
              </a:rPr>
              <a:t>，</a:t>
            </a:r>
            <a:r>
              <a:rPr lang="en-US" altLang="zh-CN" sz="1800" dirty="0" smtClean="0">
                <a:latin typeface="+mn-ea"/>
                <a:cs typeface="Times New Roman" pitchFamily="18" charset="0"/>
              </a:rPr>
              <a:t>class </a:t>
            </a:r>
            <a:r>
              <a:rPr lang="zh-CN" altLang="en-US" sz="1800" dirty="0" smtClean="0">
                <a:latin typeface="+mn-ea"/>
                <a:cs typeface="Times New Roman" pitchFamily="18" charset="0"/>
              </a:rPr>
              <a:t>模板参数</a:t>
            </a:r>
            <a:r>
              <a:rPr lang="en-US" altLang="zh-CN" sz="1800" dirty="0" smtClean="0">
                <a:latin typeface="+mn-ea"/>
                <a:cs typeface="Times New Roman" pitchFamily="18" charset="0"/>
              </a:rPr>
              <a:t>2</a:t>
            </a:r>
            <a:r>
              <a:rPr lang="zh-CN" altLang="en-US" sz="1800" dirty="0" smtClean="0">
                <a:latin typeface="+mn-ea"/>
                <a:cs typeface="Times New Roman" pitchFamily="18" charset="0"/>
              </a:rPr>
              <a:t>，</a:t>
            </a:r>
            <a:r>
              <a:rPr lang="en-US" altLang="zh-CN" sz="1800" dirty="0" smtClean="0">
                <a:latin typeface="+mn-ea"/>
                <a:cs typeface="Times New Roman" pitchFamily="18" charset="0"/>
              </a:rPr>
              <a:t>...&gt; </a:t>
            </a:r>
          </a:p>
          <a:p>
            <a:pPr>
              <a:lnSpc>
                <a:spcPts val="2880"/>
              </a:lnSpc>
              <a:spcBef>
                <a:spcPts val="0"/>
              </a:spcBef>
              <a:buNone/>
            </a:pPr>
            <a:r>
              <a:rPr lang="en-US" altLang="zh-CN" sz="1800" dirty="0" smtClean="0">
                <a:latin typeface="+mn-ea"/>
                <a:cs typeface="Times New Roman" pitchFamily="18" charset="0"/>
              </a:rPr>
              <a:t>  class </a:t>
            </a:r>
            <a:r>
              <a:rPr lang="zh-CN" altLang="en-US" sz="1800" dirty="0" smtClean="0">
                <a:latin typeface="+mn-ea"/>
                <a:cs typeface="Times New Roman" pitchFamily="18" charset="0"/>
              </a:rPr>
              <a:t>类名字 </a:t>
            </a:r>
          </a:p>
          <a:p>
            <a:pPr>
              <a:lnSpc>
                <a:spcPts val="2880"/>
              </a:lnSpc>
              <a:spcBef>
                <a:spcPts val="0"/>
              </a:spcBef>
              <a:buNone/>
            </a:pPr>
            <a:r>
              <a:rPr lang="zh-CN" altLang="en-US" sz="1800" dirty="0" smtClean="0">
                <a:latin typeface="+mn-ea"/>
                <a:cs typeface="Times New Roman" pitchFamily="18" charset="0"/>
              </a:rPr>
              <a:t>  </a:t>
            </a:r>
            <a:r>
              <a:rPr lang="en-US" altLang="zh-CN" sz="1800" dirty="0" smtClean="0">
                <a:latin typeface="+mn-ea"/>
                <a:cs typeface="Times New Roman" pitchFamily="18" charset="0"/>
              </a:rPr>
              <a:t>{ </a:t>
            </a:r>
          </a:p>
          <a:p>
            <a:pPr>
              <a:lnSpc>
                <a:spcPts val="2880"/>
              </a:lnSpc>
              <a:spcBef>
                <a:spcPts val="0"/>
              </a:spcBef>
              <a:buNone/>
            </a:pPr>
            <a:r>
              <a:rPr lang="en-US" altLang="zh-CN" sz="1800" dirty="0" smtClean="0">
                <a:latin typeface="+mn-ea"/>
                <a:cs typeface="Times New Roman" pitchFamily="18" charset="0"/>
              </a:rPr>
              <a:t>      …… </a:t>
            </a:r>
          </a:p>
          <a:p>
            <a:pPr>
              <a:lnSpc>
                <a:spcPts val="2880"/>
              </a:lnSpc>
              <a:spcBef>
                <a:spcPts val="0"/>
              </a:spcBef>
              <a:buNone/>
            </a:pPr>
            <a:r>
              <a:rPr lang="en-US" altLang="zh-CN" sz="1800" dirty="0" smtClean="0">
                <a:latin typeface="+mn-ea"/>
                <a:cs typeface="Times New Roman" pitchFamily="18" charset="0"/>
              </a:rPr>
              <a:t>  }</a:t>
            </a:r>
            <a:r>
              <a:rPr lang="zh-CN" altLang="en-US" sz="1800" dirty="0" smtClean="0">
                <a:latin typeface="+mn-ea"/>
                <a:cs typeface="Times New Roman" pitchFamily="18" charset="0"/>
              </a:rPr>
              <a:t>； </a:t>
            </a:r>
          </a:p>
          <a:p>
            <a:pPr>
              <a:lnSpc>
                <a:spcPts val="2880"/>
              </a:lnSpc>
              <a:spcBef>
                <a:spcPts val="0"/>
              </a:spcBef>
              <a:buNone/>
            </a:pPr>
            <a:r>
              <a:rPr lang="zh-CN" altLang="en-US" sz="1800" dirty="0" smtClean="0">
                <a:latin typeface="+mn-ea"/>
                <a:cs typeface="Times New Roman" pitchFamily="18" charset="0"/>
              </a:rPr>
              <a:t>     其中，用尖括号括起来的是模板形式参数表，它列出了类模板的每个模板形式参数，多个模板形式参数之间用逗号分隔开。每一个模板参数由保留字</a:t>
            </a:r>
            <a:r>
              <a:rPr lang="en-US" altLang="zh-CN" sz="1800" dirty="0" smtClean="0">
                <a:latin typeface="+mn-ea"/>
                <a:cs typeface="Times New Roman" pitchFamily="18" charset="0"/>
              </a:rPr>
              <a:t>class</a:t>
            </a:r>
            <a:r>
              <a:rPr lang="zh-CN" altLang="en-US" sz="1800" dirty="0" smtClean="0">
                <a:latin typeface="+mn-ea"/>
                <a:cs typeface="Times New Roman" pitchFamily="18" charset="0"/>
              </a:rPr>
              <a:t>引入。 </a:t>
            </a:r>
          </a:p>
          <a:p>
            <a:pPr>
              <a:lnSpc>
                <a:spcPts val="2880"/>
              </a:lnSpc>
              <a:spcBef>
                <a:spcPts val="0"/>
              </a:spcBef>
              <a:buNone/>
            </a:pPr>
            <a:endParaRPr lang="en-US" altLang="zh-CN"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zh-CN" altLang="en-US" sz="2000" dirty="0" smtClean="0">
              <a:latin typeface="+mn-ea"/>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600" dirty="0" smtClean="0">
              <a:latin typeface="+mn-ea"/>
              <a:cs typeface="Times New Roman" pitchFamily="18" charset="0"/>
            </a:endParaRP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28</a:t>
            </a:fld>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类模板的示例：定义数组类</a:t>
            </a:r>
            <a:endParaRPr lang="en-US" altLang="zh-CN" sz="2000" dirty="0" smtClean="0">
              <a:latin typeface="+mn-ea"/>
              <a:cs typeface="Times New Roman" pitchFamily="18" charset="0"/>
            </a:endParaRPr>
          </a:p>
          <a:p>
            <a:pPr>
              <a:lnSpc>
                <a:spcPct val="110000"/>
              </a:lnSpc>
              <a:spcBef>
                <a:spcPct val="0"/>
              </a:spcBef>
              <a:buFont typeface="Wingdings" pitchFamily="2" charset="2"/>
              <a:buNone/>
            </a:pPr>
            <a:r>
              <a:rPr lang="en-US" altLang="zh-CN" sz="1600" b="1" dirty="0" smtClean="0">
                <a:solidFill>
                  <a:srgbClr val="FF0000"/>
                </a:solidFill>
                <a:ea typeface="宋体" charset="-122"/>
              </a:rPr>
              <a:t>template&lt;class ELEMENT_TYPE&gt;</a:t>
            </a:r>
          </a:p>
          <a:p>
            <a:pPr>
              <a:lnSpc>
                <a:spcPct val="110000"/>
              </a:lnSpc>
              <a:spcBef>
                <a:spcPct val="0"/>
              </a:spcBef>
              <a:buFont typeface="Wingdings" pitchFamily="2" charset="2"/>
              <a:buNone/>
            </a:pPr>
            <a:r>
              <a:rPr lang="en-US" altLang="zh-CN" sz="1600" b="1" dirty="0" smtClean="0">
                <a:ea typeface="宋体" charset="-122"/>
              </a:rPr>
              <a:t>class List{ </a:t>
            </a:r>
          </a:p>
          <a:p>
            <a:pPr>
              <a:lnSpc>
                <a:spcPct val="110000"/>
              </a:lnSpc>
              <a:spcBef>
                <a:spcPct val="0"/>
              </a:spcBef>
              <a:buFont typeface="Wingdings" pitchFamily="2" charset="2"/>
              <a:buNone/>
            </a:pPr>
            <a:r>
              <a:rPr lang="en-US" altLang="zh-CN" sz="1600" b="1" dirty="0" smtClean="0">
                <a:ea typeface="宋体" charset="-122"/>
              </a:rPr>
              <a:t>protected:</a:t>
            </a:r>
          </a:p>
          <a:p>
            <a:pPr>
              <a:lnSpc>
                <a:spcPct val="110000"/>
              </a:lnSpc>
              <a:spcBef>
                <a:spcPct val="0"/>
              </a:spcBef>
              <a:buFont typeface="Wingdings" pitchFamily="2" charset="2"/>
              <a:buNone/>
            </a:pPr>
            <a:r>
              <a:rPr lang="en-US" altLang="zh-CN" sz="1600" b="1" dirty="0" smtClean="0">
                <a:ea typeface="宋体" charset="-122"/>
              </a:rPr>
              <a:t>     </a:t>
            </a:r>
            <a:r>
              <a:rPr lang="en-US" altLang="zh-CN" sz="1600" b="1" dirty="0" smtClean="0">
                <a:solidFill>
                  <a:srgbClr val="FF0000"/>
                </a:solidFill>
                <a:ea typeface="宋体" charset="-122"/>
              </a:rPr>
              <a:t>ELEMENT_TYPE</a:t>
            </a:r>
            <a:r>
              <a:rPr lang="en-US" altLang="zh-CN" sz="1600" b="1" dirty="0" smtClean="0">
                <a:ea typeface="宋体" charset="-122"/>
              </a:rPr>
              <a:t>* vector;</a:t>
            </a:r>
          </a:p>
          <a:p>
            <a:pPr>
              <a:lnSpc>
                <a:spcPct val="110000"/>
              </a:lnSpc>
              <a:spcBef>
                <a:spcPct val="0"/>
              </a:spcBef>
              <a:buFont typeface="Wingdings" pitchFamily="2" charset="2"/>
              <a:buNone/>
            </a:pPr>
            <a:r>
              <a:rPr lang="en-US" altLang="zh-CN" sz="1600" b="1" dirty="0" smtClean="0">
                <a:ea typeface="宋体" charset="-122"/>
              </a:rPr>
              <a:t>     </a:t>
            </a:r>
            <a:r>
              <a:rPr lang="en-US" altLang="zh-CN" sz="1600" b="1" dirty="0" err="1" smtClean="0">
                <a:ea typeface="宋体" charset="-122"/>
              </a:rPr>
              <a:t>int</a:t>
            </a:r>
            <a:r>
              <a:rPr lang="en-US" altLang="zh-CN" sz="1600" b="1" dirty="0" smtClean="0">
                <a:ea typeface="宋体" charset="-122"/>
              </a:rPr>
              <a:t> size;</a:t>
            </a:r>
          </a:p>
          <a:p>
            <a:pPr>
              <a:lnSpc>
                <a:spcPct val="110000"/>
              </a:lnSpc>
              <a:spcBef>
                <a:spcPct val="0"/>
              </a:spcBef>
              <a:buFont typeface="Wingdings" pitchFamily="2" charset="2"/>
              <a:buNone/>
            </a:pPr>
            <a:r>
              <a:rPr lang="en-US" altLang="zh-CN" sz="1600" b="1" dirty="0" smtClean="0">
                <a:ea typeface="宋体" charset="-122"/>
              </a:rPr>
              <a:t>public:</a:t>
            </a:r>
          </a:p>
          <a:p>
            <a:pPr>
              <a:lnSpc>
                <a:spcPct val="110000"/>
              </a:lnSpc>
              <a:spcBef>
                <a:spcPct val="0"/>
              </a:spcBef>
              <a:buFont typeface="Wingdings" pitchFamily="2" charset="2"/>
              <a:buNone/>
            </a:pPr>
            <a:r>
              <a:rPr lang="en-US" altLang="zh-CN" sz="1600" b="1" dirty="0" smtClean="0">
                <a:ea typeface="宋体" charset="-122"/>
              </a:rPr>
              <a:t>      List (</a:t>
            </a:r>
            <a:r>
              <a:rPr lang="en-US" altLang="zh-CN" sz="1600" b="1" dirty="0" err="1" smtClean="0">
                <a:ea typeface="宋体" charset="-122"/>
              </a:rPr>
              <a:t>int</a:t>
            </a:r>
            <a:r>
              <a:rPr lang="en-US" altLang="zh-CN" sz="1600" b="1" dirty="0" smtClean="0">
                <a:ea typeface="宋体" charset="-122"/>
              </a:rPr>
              <a:t> length) {</a:t>
            </a:r>
          </a:p>
          <a:p>
            <a:pPr>
              <a:lnSpc>
                <a:spcPct val="110000"/>
              </a:lnSpc>
              <a:spcBef>
                <a:spcPct val="0"/>
              </a:spcBef>
              <a:buFont typeface="Wingdings" pitchFamily="2" charset="2"/>
              <a:buNone/>
            </a:pPr>
            <a:r>
              <a:rPr lang="en-US" altLang="zh-CN" sz="1600" b="1" dirty="0" smtClean="0">
                <a:ea typeface="宋体" charset="-122"/>
              </a:rPr>
              <a:t>		vector=new </a:t>
            </a:r>
            <a:r>
              <a:rPr lang="en-US" altLang="zh-CN" sz="1600" b="1" dirty="0" smtClean="0">
                <a:solidFill>
                  <a:srgbClr val="FF0000"/>
                </a:solidFill>
                <a:ea typeface="宋体" charset="-122"/>
              </a:rPr>
              <a:t>ELEMENT_TYPE</a:t>
            </a:r>
            <a:r>
              <a:rPr lang="en-US" altLang="zh-CN" sz="1600" b="1" dirty="0" smtClean="0">
                <a:ea typeface="宋体" charset="-122"/>
              </a:rPr>
              <a:t>[length];</a:t>
            </a:r>
          </a:p>
          <a:p>
            <a:pPr>
              <a:lnSpc>
                <a:spcPct val="110000"/>
              </a:lnSpc>
              <a:spcBef>
                <a:spcPct val="0"/>
              </a:spcBef>
              <a:buFont typeface="Wingdings" pitchFamily="2" charset="2"/>
              <a:buNone/>
            </a:pPr>
            <a:r>
              <a:rPr lang="en-US" altLang="zh-CN" sz="1600" b="1" dirty="0" smtClean="0">
                <a:ea typeface="宋体" charset="-122"/>
              </a:rPr>
              <a:t>          size=length;</a:t>
            </a:r>
          </a:p>
          <a:p>
            <a:pPr>
              <a:lnSpc>
                <a:spcPct val="110000"/>
              </a:lnSpc>
              <a:spcBef>
                <a:spcPct val="0"/>
              </a:spcBef>
              <a:buFont typeface="Wingdings" pitchFamily="2" charset="2"/>
              <a:buNone/>
            </a:pPr>
            <a:r>
              <a:rPr lang="en-US" altLang="zh-CN" sz="1600" b="1" dirty="0" smtClean="0">
                <a:ea typeface="宋体" charset="-122"/>
              </a:rPr>
              <a:t>      }</a:t>
            </a:r>
          </a:p>
          <a:p>
            <a:pPr>
              <a:lnSpc>
                <a:spcPct val="110000"/>
              </a:lnSpc>
              <a:spcBef>
                <a:spcPct val="0"/>
              </a:spcBef>
              <a:buFont typeface="Wingdings" pitchFamily="2" charset="2"/>
              <a:buNone/>
            </a:pPr>
            <a:r>
              <a:rPr lang="en-US" altLang="zh-CN" sz="1600" b="1" dirty="0" smtClean="0">
                <a:ea typeface="宋体" charset="-122"/>
              </a:rPr>
              <a:t>      ~List( ) </a:t>
            </a:r>
          </a:p>
          <a:p>
            <a:pPr>
              <a:lnSpc>
                <a:spcPct val="110000"/>
              </a:lnSpc>
              <a:spcBef>
                <a:spcPct val="0"/>
              </a:spcBef>
              <a:buFont typeface="Wingdings" pitchFamily="2" charset="2"/>
              <a:buNone/>
            </a:pPr>
            <a:r>
              <a:rPr lang="en-US" altLang="zh-CN" sz="1600" b="1" dirty="0" smtClean="0">
                <a:ea typeface="宋体" charset="-122"/>
              </a:rPr>
              <a:t>         { delete [ ] vector;  } </a:t>
            </a:r>
          </a:p>
          <a:p>
            <a:pPr>
              <a:lnSpc>
                <a:spcPct val="110000"/>
              </a:lnSpc>
              <a:spcBef>
                <a:spcPct val="0"/>
              </a:spcBef>
              <a:buFont typeface="Wingdings" pitchFamily="2" charset="2"/>
              <a:buNone/>
            </a:pPr>
            <a:r>
              <a:rPr lang="zh-CN" altLang="en-US" sz="1600" b="1" dirty="0" smtClean="0">
                <a:ea typeface="宋体" charset="-122"/>
              </a:rPr>
              <a:t>　 </a:t>
            </a:r>
            <a:r>
              <a:rPr lang="en-US" altLang="zh-CN" sz="1600" b="1" dirty="0" smtClean="0">
                <a:solidFill>
                  <a:srgbClr val="FF0000"/>
                </a:solidFill>
                <a:ea typeface="宋体" charset="-122"/>
              </a:rPr>
              <a:t>ELEMENT_TYPE</a:t>
            </a:r>
            <a:r>
              <a:rPr lang="en-US" altLang="zh-CN" sz="1600" b="1" dirty="0" smtClean="0">
                <a:ea typeface="宋体" charset="-122"/>
              </a:rPr>
              <a:t>&amp; operator[ ](</a:t>
            </a:r>
            <a:r>
              <a:rPr lang="en-US" altLang="zh-CN" sz="1600" b="1" dirty="0" err="1" smtClean="0">
                <a:ea typeface="宋体" charset="-122"/>
              </a:rPr>
              <a:t>int</a:t>
            </a:r>
            <a:r>
              <a:rPr lang="en-US" altLang="zh-CN" sz="1600" b="1" dirty="0" smtClean="0">
                <a:ea typeface="宋体" charset="-122"/>
              </a:rPr>
              <a:t> index) </a:t>
            </a:r>
          </a:p>
          <a:p>
            <a:pPr>
              <a:lnSpc>
                <a:spcPct val="110000"/>
              </a:lnSpc>
              <a:spcBef>
                <a:spcPct val="0"/>
              </a:spcBef>
              <a:buFont typeface="Wingdings" pitchFamily="2" charset="2"/>
              <a:buNone/>
            </a:pPr>
            <a:r>
              <a:rPr lang="en-US" altLang="zh-CN" sz="1600" b="1" dirty="0" smtClean="0">
                <a:ea typeface="宋体" charset="-122"/>
              </a:rPr>
              <a:t>	     { return vector[index];  }</a:t>
            </a:r>
          </a:p>
          <a:p>
            <a:pPr>
              <a:lnSpc>
                <a:spcPct val="110000"/>
              </a:lnSpc>
              <a:spcBef>
                <a:spcPct val="0"/>
              </a:spcBef>
              <a:buFont typeface="Wingdings" pitchFamily="2" charset="2"/>
              <a:buNone/>
            </a:pPr>
            <a:r>
              <a:rPr lang="en-US" altLang="zh-CN" sz="1600" b="1" dirty="0" smtClean="0">
                <a:ea typeface="宋体" charset="-122"/>
              </a:rPr>
              <a:t>};</a:t>
            </a:r>
          </a:p>
          <a:p>
            <a:pPr>
              <a:lnSpc>
                <a:spcPts val="2880"/>
              </a:lnSpc>
              <a:spcBef>
                <a:spcPts val="0"/>
              </a:spcBef>
              <a:buNone/>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sp>
        <p:nvSpPr>
          <p:cNvPr id="6" name="矩形 5"/>
          <p:cNvSpPr/>
          <p:nvPr/>
        </p:nvSpPr>
        <p:spPr>
          <a:xfrm>
            <a:off x="5643570" y="2214554"/>
            <a:ext cx="3357586" cy="2800767"/>
          </a:xfrm>
          <a:prstGeom prst="rect">
            <a:avLst/>
          </a:prstGeom>
        </p:spPr>
        <p:txBody>
          <a:bodyPr wrap="square">
            <a:spAutoFit/>
          </a:bodyPr>
          <a:lstStyle/>
          <a:p>
            <a:r>
              <a:rPr lang="nn-NO" altLang="zh-CN" sz="1600" b="1" dirty="0" smtClean="0">
                <a:latin typeface="+mn-lt"/>
                <a:ea typeface="宋体" charset="-122"/>
              </a:rPr>
              <a:t>void main()</a:t>
            </a:r>
          </a:p>
          <a:p>
            <a:r>
              <a:rPr lang="nn-NO" altLang="zh-CN" sz="1600" b="1" dirty="0" smtClean="0">
                <a:latin typeface="+mn-lt"/>
                <a:ea typeface="宋体" charset="-122"/>
              </a:rPr>
              <a:t>{ int i;</a:t>
            </a:r>
          </a:p>
          <a:p>
            <a:r>
              <a:rPr lang="nn-NO" altLang="zh-CN" sz="1600" b="1" dirty="0" smtClean="0">
                <a:latin typeface="+mn-lt"/>
                <a:ea typeface="宋体" charset="-122"/>
              </a:rPr>
              <a:t>  </a:t>
            </a:r>
            <a:r>
              <a:rPr lang="nn-NO" altLang="zh-CN" sz="1600" b="1" dirty="0" smtClean="0">
                <a:solidFill>
                  <a:srgbClr val="FF0000"/>
                </a:solidFill>
                <a:latin typeface="+mn-lt"/>
                <a:ea typeface="宋体" charset="-122"/>
              </a:rPr>
              <a:t>List&lt;int&gt;</a:t>
            </a:r>
            <a:r>
              <a:rPr lang="nn-NO" altLang="zh-CN" sz="1600" b="1" dirty="0" smtClean="0">
                <a:latin typeface="+mn-lt"/>
                <a:ea typeface="宋体" charset="-122"/>
              </a:rPr>
              <a:t> ilist(10);</a:t>
            </a:r>
          </a:p>
          <a:p>
            <a:r>
              <a:rPr lang="nn-NO" altLang="zh-CN" sz="1600" b="1" dirty="0" smtClean="0">
                <a:latin typeface="+mn-lt"/>
                <a:ea typeface="宋体" charset="-122"/>
              </a:rPr>
              <a:t>  for (i=0; i&lt;10; i++)</a:t>
            </a:r>
          </a:p>
          <a:p>
            <a:r>
              <a:rPr lang="nn-NO" altLang="zh-CN" sz="1600" b="1" dirty="0" smtClean="0">
                <a:latin typeface="+mn-lt"/>
                <a:ea typeface="宋体" charset="-122"/>
              </a:rPr>
              <a:t>     ilist[i] = 11*i;</a:t>
            </a:r>
          </a:p>
          <a:p>
            <a:r>
              <a:rPr lang="nn-NO" altLang="zh-CN" sz="1600" b="1" dirty="0" smtClean="0">
                <a:latin typeface="+mn-lt"/>
                <a:ea typeface="宋体" charset="-122"/>
              </a:rPr>
              <a:t>  for (i=0; i&lt;10; i++)</a:t>
            </a:r>
          </a:p>
          <a:p>
            <a:r>
              <a:rPr lang="nn-NO" altLang="zh-CN" sz="1600" b="1" dirty="0" smtClean="0">
                <a:latin typeface="+mn-lt"/>
                <a:ea typeface="宋体" charset="-122"/>
              </a:rPr>
              <a:t>     cout&lt;&lt;' '&lt;&lt;ilist[i];</a:t>
            </a:r>
          </a:p>
          <a:p>
            <a:r>
              <a:rPr lang="nn-NO" altLang="zh-CN" sz="1600" b="1" dirty="0" smtClean="0">
                <a:latin typeface="+mn-lt"/>
                <a:ea typeface="宋体" charset="-122"/>
              </a:rPr>
              <a:t>  cout&lt;&lt;endl;</a:t>
            </a:r>
          </a:p>
          <a:p>
            <a:r>
              <a:rPr lang="nn-NO" altLang="zh-CN" sz="1600" b="1" dirty="0" smtClean="0">
                <a:latin typeface="+mn-lt"/>
                <a:ea typeface="宋体" charset="-122"/>
              </a:rPr>
              <a:t>}</a:t>
            </a:r>
          </a:p>
          <a:p>
            <a:r>
              <a:rPr lang="nn-NO" altLang="zh-CN" sz="1600" b="1" dirty="0" smtClean="0">
                <a:solidFill>
                  <a:srgbClr val="FF0000"/>
                </a:solidFill>
                <a:latin typeface="+mn-lt"/>
                <a:ea typeface="宋体" charset="-122"/>
              </a:rPr>
              <a:t>//</a:t>
            </a:r>
            <a:r>
              <a:rPr lang="zh-CN" altLang="en-US" sz="1600" b="1" dirty="0" smtClean="0">
                <a:solidFill>
                  <a:srgbClr val="FF0000"/>
                </a:solidFill>
                <a:latin typeface="+mn-lt"/>
                <a:ea typeface="宋体" charset="-122"/>
              </a:rPr>
              <a:t>注意类模板在使用时，需要标出数据类型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smtClean="0"/>
              <a:t>增量运算符重载</a:t>
            </a:r>
            <a:endParaRPr lang="en-US" altLang="zh-CN" sz="1800" dirty="0" smtClean="0"/>
          </a:p>
          <a:p>
            <a:pPr lvl="1">
              <a:lnSpc>
                <a:spcPts val="2880"/>
              </a:lnSpc>
              <a:spcBef>
                <a:spcPts val="0"/>
              </a:spcBef>
            </a:pPr>
            <a:r>
              <a:rPr lang="zh-CN" altLang="en-US" sz="1600" dirty="0" smtClean="0"/>
              <a:t>前增量</a:t>
            </a:r>
            <a:r>
              <a:rPr lang="en-US" altLang="zh-CN" sz="1600" dirty="0" smtClean="0"/>
              <a:t>+</a:t>
            </a:r>
            <a:r>
              <a:rPr lang="zh-CN" altLang="en-US" sz="1600" dirty="0" smtClean="0"/>
              <a:t>类成员函数，无参数，引用返回</a:t>
            </a:r>
            <a:endParaRPr lang="en-US" altLang="zh-CN" sz="1600" dirty="0" smtClean="0"/>
          </a:p>
          <a:p>
            <a:pPr lvl="1">
              <a:lnSpc>
                <a:spcPts val="2880"/>
              </a:lnSpc>
              <a:spcBef>
                <a:spcPts val="0"/>
              </a:spcBef>
            </a:pPr>
            <a:r>
              <a:rPr lang="zh-CN" altLang="en-US" sz="1600" dirty="0" smtClean="0"/>
              <a:t>前增量</a:t>
            </a:r>
            <a:r>
              <a:rPr lang="en-US" altLang="zh-CN" sz="1600" dirty="0" smtClean="0"/>
              <a:t>+</a:t>
            </a:r>
            <a:r>
              <a:rPr lang="zh-CN" altLang="en-US" sz="1600" dirty="0" smtClean="0"/>
              <a:t>友元，单参数对象，引用返回</a:t>
            </a:r>
            <a:endParaRPr lang="en-US" altLang="zh-CN" sz="1600" dirty="0" smtClean="0"/>
          </a:p>
          <a:p>
            <a:pPr lvl="1">
              <a:lnSpc>
                <a:spcPts val="2880"/>
              </a:lnSpc>
              <a:spcBef>
                <a:spcPts val="0"/>
              </a:spcBef>
            </a:pPr>
            <a:r>
              <a:rPr lang="zh-CN" altLang="en-US" sz="1600" dirty="0" smtClean="0"/>
              <a:t>后增量</a:t>
            </a:r>
            <a:r>
              <a:rPr lang="en-US" altLang="zh-CN" sz="1600" dirty="0" smtClean="0"/>
              <a:t>+</a:t>
            </a:r>
            <a:r>
              <a:rPr lang="zh-CN" altLang="en-US" sz="1600" dirty="0" smtClean="0"/>
              <a:t>类成员函数，单参数</a:t>
            </a:r>
            <a:r>
              <a:rPr lang="en-US" altLang="zh-CN" sz="1600" dirty="0" err="1" smtClean="0"/>
              <a:t>int</a:t>
            </a:r>
            <a:r>
              <a:rPr lang="zh-CN" altLang="en-US" sz="1600" dirty="0" smtClean="0"/>
              <a:t>，值返回</a:t>
            </a:r>
            <a:endParaRPr lang="en-US" altLang="zh-CN" sz="1600" dirty="0" smtClean="0"/>
          </a:p>
          <a:p>
            <a:pPr lvl="1">
              <a:lnSpc>
                <a:spcPts val="2880"/>
              </a:lnSpc>
              <a:spcBef>
                <a:spcPts val="0"/>
              </a:spcBef>
            </a:pPr>
            <a:r>
              <a:rPr lang="zh-CN" altLang="en-US" sz="1600" dirty="0" smtClean="0"/>
              <a:t>后增量</a:t>
            </a:r>
            <a:r>
              <a:rPr lang="en-US" altLang="zh-CN" sz="1600" dirty="0" smtClean="0"/>
              <a:t>+</a:t>
            </a:r>
            <a:r>
              <a:rPr lang="zh-CN" altLang="en-US" sz="1600" dirty="0" smtClean="0"/>
              <a:t>友元，双参数对象</a:t>
            </a:r>
            <a:r>
              <a:rPr lang="en-US" altLang="zh-CN" sz="1600" dirty="0" smtClean="0"/>
              <a:t>+</a:t>
            </a:r>
            <a:r>
              <a:rPr lang="en-US" altLang="zh-CN" sz="1600" dirty="0" err="1" smtClean="0"/>
              <a:t>int</a:t>
            </a:r>
            <a:r>
              <a:rPr lang="zh-CN" altLang="en-US" sz="1600" dirty="0" smtClean="0"/>
              <a:t>，值返回</a:t>
            </a:r>
            <a:endParaRPr lang="en-US" altLang="zh-CN" sz="1600" dirty="0" smtClean="0"/>
          </a:p>
          <a:p>
            <a:pPr>
              <a:lnSpc>
                <a:spcPts val="2880"/>
              </a:lnSpc>
              <a:spcBef>
                <a:spcPts val="0"/>
              </a:spcBef>
            </a:pPr>
            <a:r>
              <a:rPr lang="zh-CN" altLang="en-US" sz="1800" dirty="0" smtClean="0"/>
              <a:t>输入输出运算符重载</a:t>
            </a:r>
            <a:endParaRPr lang="en-US" altLang="zh-CN" sz="1800" dirty="0" smtClean="0"/>
          </a:p>
          <a:p>
            <a:pPr>
              <a:lnSpc>
                <a:spcPts val="2880"/>
              </a:lnSpc>
              <a:spcBef>
                <a:spcPts val="0"/>
              </a:spcBef>
            </a:pPr>
            <a:r>
              <a:rPr lang="zh-CN" altLang="en-US" sz="1800" dirty="0" smtClean="0"/>
              <a:t>输出运算符重载与抽象类继承</a:t>
            </a: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编程知识点</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类模板使用的限制：</a:t>
            </a:r>
            <a:endParaRPr lang="en-US" altLang="zh-CN" sz="2000" dirty="0" smtClean="0">
              <a:latin typeface="+mn-ea"/>
              <a:cs typeface="Times New Roman" pitchFamily="18" charset="0"/>
            </a:endParaRPr>
          </a:p>
          <a:p>
            <a:pPr lvl="1">
              <a:lnSpc>
                <a:spcPct val="120000"/>
              </a:lnSpc>
              <a:defRPr/>
            </a:pPr>
            <a:r>
              <a:rPr lang="zh-CN" altLang="en-US" sz="1800" dirty="0" smtClean="0">
                <a:latin typeface="+mn-ea"/>
              </a:rPr>
              <a:t>用</a:t>
            </a:r>
            <a:r>
              <a:rPr lang="en-US" altLang="zh-CN" sz="1800" dirty="0" smtClean="0">
                <a:latin typeface="+mn-ea"/>
              </a:rPr>
              <a:t>template </a:t>
            </a:r>
            <a:r>
              <a:rPr lang="zh-CN" altLang="en-US" sz="1800" dirty="0" smtClean="0">
                <a:latin typeface="+mn-ea"/>
              </a:rPr>
              <a:t>引出模板形式参数；</a:t>
            </a:r>
          </a:p>
          <a:p>
            <a:pPr lvl="1">
              <a:lnSpc>
                <a:spcPct val="120000"/>
              </a:lnSpc>
              <a:defRPr/>
            </a:pPr>
            <a:r>
              <a:rPr lang="zh-CN" altLang="en-US" sz="1800" dirty="0" smtClean="0">
                <a:latin typeface="+mn-ea"/>
              </a:rPr>
              <a:t>类定义中数据类型使用模板形式参数。</a:t>
            </a:r>
          </a:p>
          <a:p>
            <a:pPr lvl="1">
              <a:lnSpc>
                <a:spcPct val="120000"/>
              </a:lnSpc>
              <a:defRPr/>
            </a:pPr>
            <a:r>
              <a:rPr lang="zh-CN" altLang="en-US" sz="1800" dirty="0" smtClean="0">
                <a:latin typeface="+mn-ea"/>
              </a:rPr>
              <a:t>类模板不能直接用于创建对象实例，创建对象时要实例化</a:t>
            </a:r>
            <a:endParaRPr lang="en-US" altLang="zh-CN" sz="1800" dirty="0" smtClean="0">
              <a:latin typeface="+mn-ea"/>
            </a:endParaRPr>
          </a:p>
          <a:p>
            <a:pPr lvl="1">
              <a:lnSpc>
                <a:spcPct val="120000"/>
              </a:lnSpc>
              <a:defRPr/>
            </a:pPr>
            <a:r>
              <a:rPr lang="zh-CN" altLang="en-US" sz="1800" dirty="0" smtClean="0">
                <a:latin typeface="+mn-ea"/>
              </a:rPr>
              <a:t>类模板的类界面</a:t>
            </a:r>
            <a:r>
              <a:rPr lang="en-US" altLang="zh-CN" sz="1800" dirty="0" smtClean="0">
                <a:latin typeface="+mn-ea"/>
              </a:rPr>
              <a:t>(.h)</a:t>
            </a:r>
            <a:r>
              <a:rPr lang="zh-CN" altLang="en-US" sz="1800" dirty="0" smtClean="0">
                <a:latin typeface="+mn-ea"/>
              </a:rPr>
              <a:t>与类实现</a:t>
            </a:r>
            <a:r>
              <a:rPr lang="en-US" altLang="zh-CN" sz="1800" dirty="0" smtClean="0">
                <a:latin typeface="+mn-ea"/>
              </a:rPr>
              <a:t>(.</a:t>
            </a:r>
            <a:r>
              <a:rPr lang="en-US" altLang="zh-CN" sz="1800" dirty="0" err="1" smtClean="0">
                <a:latin typeface="+mn-ea"/>
              </a:rPr>
              <a:t>cpp</a:t>
            </a:r>
            <a:r>
              <a:rPr lang="en-US" altLang="zh-CN" sz="1800" dirty="0" smtClean="0">
                <a:latin typeface="+mn-ea"/>
              </a:rPr>
              <a:t>)</a:t>
            </a:r>
            <a:r>
              <a:rPr lang="zh-CN" altLang="en-US" sz="1800" dirty="0" smtClean="0">
                <a:latin typeface="+mn-ea"/>
              </a:rPr>
              <a:t>要放在同一个文件模块中，一般放在同个文件夹下。</a:t>
            </a:r>
            <a:endParaRPr lang="en-US" altLang="zh-CN" sz="1800" dirty="0" smtClean="0">
              <a:latin typeface="+mn-ea"/>
            </a:endParaRPr>
          </a:p>
          <a:p>
            <a:pPr lvl="1">
              <a:lnSpc>
                <a:spcPct val="120000"/>
              </a:lnSpc>
              <a:defRPr/>
            </a:pPr>
            <a:r>
              <a:rPr lang="zh-CN" altLang="en-US" sz="1800" dirty="0" smtClean="0">
                <a:solidFill>
                  <a:srgbClr val="FF0000"/>
                </a:solidFill>
                <a:latin typeface="+mn-ea"/>
              </a:rPr>
              <a:t>在类定义之外实现成员函数时，必须逐一指明模板参数，否则产生语法错误。</a:t>
            </a:r>
            <a:endParaRPr lang="zh-CN" altLang="en-US" sz="1800" dirty="0" smtClean="0">
              <a:latin typeface="+mn-ea"/>
            </a:endParaRPr>
          </a:p>
          <a:p>
            <a:pPr lvl="1">
              <a:lnSpc>
                <a:spcPts val="2880"/>
              </a:lnSpc>
              <a:spcBef>
                <a:spcPts val="0"/>
              </a:spcBef>
            </a:pPr>
            <a:endParaRPr lang="en-US" altLang="zh-CN"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30</a:t>
            </a:fld>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类模板成员函数在类外定义的格式为：</a:t>
            </a:r>
          </a:p>
          <a:p>
            <a:pPr>
              <a:lnSpc>
                <a:spcPts val="2880"/>
              </a:lnSpc>
              <a:spcBef>
                <a:spcPts val="0"/>
              </a:spcBef>
              <a:buNone/>
            </a:pPr>
            <a:r>
              <a:rPr lang="en-US" altLang="zh-CN" sz="2000" dirty="0" smtClean="0">
                <a:latin typeface="+mn-ea"/>
                <a:cs typeface="Times New Roman" pitchFamily="18" charset="0"/>
              </a:rPr>
              <a:t>	template &lt;</a:t>
            </a:r>
            <a:r>
              <a:rPr lang="zh-CN" altLang="en-US" sz="2000" dirty="0" smtClean="0">
                <a:latin typeface="+mn-ea"/>
                <a:cs typeface="Times New Roman" pitchFamily="18" charset="0"/>
              </a:rPr>
              <a:t>模板形参表</a:t>
            </a:r>
            <a:r>
              <a:rPr lang="en-US" altLang="zh-CN" sz="2000" dirty="0" smtClean="0">
                <a:latin typeface="+mn-ea"/>
                <a:cs typeface="Times New Roman" pitchFamily="18" charset="0"/>
              </a:rPr>
              <a:t>&gt;</a:t>
            </a:r>
          </a:p>
          <a:p>
            <a:pPr>
              <a:lnSpc>
                <a:spcPts val="2880"/>
              </a:lnSpc>
              <a:spcBef>
                <a:spcPts val="0"/>
              </a:spcBef>
              <a:buNone/>
            </a:pPr>
            <a:r>
              <a:rPr lang="en-US" altLang="zh-CN" sz="2000" dirty="0" smtClean="0">
                <a:latin typeface="+mn-ea"/>
                <a:cs typeface="Times New Roman" pitchFamily="18" charset="0"/>
              </a:rPr>
              <a:t>  </a:t>
            </a:r>
            <a:r>
              <a:rPr lang="zh-CN" altLang="en-US" sz="2000" dirty="0" smtClean="0">
                <a:latin typeface="+mn-ea"/>
                <a:cs typeface="Times New Roman" pitchFamily="18" charset="0"/>
              </a:rPr>
              <a:t>返回类型  </a:t>
            </a:r>
            <a:r>
              <a:rPr lang="zh-CN" altLang="en-US" sz="2000" dirty="0" smtClean="0">
                <a:solidFill>
                  <a:srgbClr val="FF0000"/>
                </a:solidFill>
                <a:latin typeface="+mn-ea"/>
                <a:cs typeface="Times New Roman" pitchFamily="18" charset="0"/>
              </a:rPr>
              <a:t>类名</a:t>
            </a:r>
            <a:r>
              <a:rPr lang="en-US" altLang="zh-CN" sz="2000" dirty="0" smtClean="0">
                <a:solidFill>
                  <a:srgbClr val="FF0000"/>
                </a:solidFill>
                <a:latin typeface="+mn-ea"/>
                <a:cs typeface="Times New Roman" pitchFamily="18" charset="0"/>
              </a:rPr>
              <a:t>&lt;</a:t>
            </a:r>
            <a:r>
              <a:rPr lang="zh-CN" altLang="en-US" sz="2000" dirty="0" smtClean="0">
                <a:solidFill>
                  <a:srgbClr val="FF0000"/>
                </a:solidFill>
                <a:latin typeface="+mn-ea"/>
                <a:cs typeface="Times New Roman" pitchFamily="18" charset="0"/>
              </a:rPr>
              <a:t>类型名表</a:t>
            </a:r>
            <a:r>
              <a:rPr lang="en-US" altLang="zh-CN" sz="2000" dirty="0" smtClean="0">
                <a:solidFill>
                  <a:srgbClr val="FF0000"/>
                </a:solidFill>
                <a:latin typeface="+mn-ea"/>
                <a:cs typeface="Times New Roman" pitchFamily="18" charset="0"/>
              </a:rPr>
              <a:t>&gt;::</a:t>
            </a:r>
            <a:r>
              <a:rPr lang="zh-CN" altLang="en-US" sz="2000" dirty="0" smtClean="0">
                <a:latin typeface="+mn-ea"/>
                <a:cs typeface="Times New Roman" pitchFamily="18" charset="0"/>
              </a:rPr>
              <a:t>函数名</a:t>
            </a:r>
            <a:r>
              <a:rPr lang="en-US" altLang="zh-CN" sz="2000" dirty="0" smtClean="0">
                <a:latin typeface="+mn-ea"/>
                <a:cs typeface="Times New Roman" pitchFamily="18" charset="0"/>
              </a:rPr>
              <a:t>(</a:t>
            </a:r>
            <a:r>
              <a:rPr lang="zh-CN" altLang="en-US" sz="2000" dirty="0" smtClean="0">
                <a:latin typeface="+mn-ea"/>
                <a:cs typeface="Times New Roman" pitchFamily="18" charset="0"/>
              </a:rPr>
              <a:t>参数表</a:t>
            </a:r>
            <a:r>
              <a:rPr lang="en-US" altLang="zh-CN" sz="2000" dirty="0" smtClean="0">
                <a:latin typeface="+mn-ea"/>
                <a:cs typeface="Times New Roman" pitchFamily="18" charset="0"/>
              </a:rPr>
              <a:t>)</a:t>
            </a:r>
          </a:p>
          <a:p>
            <a:pPr>
              <a:lnSpc>
                <a:spcPts val="2880"/>
              </a:lnSpc>
              <a:spcBef>
                <a:spcPts val="0"/>
              </a:spcBef>
              <a:buNone/>
            </a:pPr>
            <a:r>
              <a:rPr lang="en-US" altLang="zh-CN" sz="2000" dirty="0" smtClean="0">
                <a:latin typeface="+mn-ea"/>
                <a:cs typeface="Times New Roman" pitchFamily="18" charset="0"/>
              </a:rPr>
              <a:t>  {</a:t>
            </a:r>
          </a:p>
          <a:p>
            <a:pPr>
              <a:lnSpc>
                <a:spcPts val="2880"/>
              </a:lnSpc>
              <a:spcBef>
                <a:spcPts val="0"/>
              </a:spcBef>
              <a:buNone/>
            </a:pPr>
            <a:r>
              <a:rPr lang="en-US" altLang="zh-CN" sz="2000" dirty="0" smtClean="0">
                <a:latin typeface="+mn-ea"/>
                <a:cs typeface="Times New Roman" pitchFamily="18" charset="0"/>
              </a:rPr>
              <a:t>         </a:t>
            </a:r>
            <a:r>
              <a:rPr lang="zh-CN" altLang="en-US" sz="2000" dirty="0" smtClean="0">
                <a:latin typeface="+mn-ea"/>
                <a:cs typeface="Times New Roman" pitchFamily="18" charset="0"/>
              </a:rPr>
              <a:t>成员函数体</a:t>
            </a:r>
          </a:p>
          <a:p>
            <a:pPr>
              <a:lnSpc>
                <a:spcPts val="2880"/>
              </a:lnSpc>
              <a:spcBef>
                <a:spcPts val="0"/>
              </a:spcBef>
              <a:buNone/>
            </a:pPr>
            <a:r>
              <a:rPr lang="zh-CN" altLang="en-US" sz="2000" dirty="0" smtClean="0">
                <a:latin typeface="+mn-ea"/>
                <a:cs typeface="Times New Roman" pitchFamily="18" charset="0"/>
              </a:rPr>
              <a:t>  </a:t>
            </a:r>
            <a:r>
              <a:rPr lang="en-US" altLang="zh-CN" sz="2000" dirty="0" smtClean="0">
                <a:latin typeface="+mn-ea"/>
                <a:cs typeface="Times New Roman" pitchFamily="18" charset="0"/>
              </a:rPr>
              <a:t>}</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1357322" cy="3786214"/>
          </a:xfrm>
        </p:spPr>
        <p:txBody>
          <a:bodyPr/>
          <a:lstStyle/>
          <a:p>
            <a:pPr>
              <a:lnSpc>
                <a:spcPts val="2880"/>
              </a:lnSpc>
              <a:spcBef>
                <a:spcPts val="0"/>
              </a:spcBef>
            </a:pPr>
            <a:r>
              <a:rPr lang="zh-CN" altLang="en-US" sz="2000" dirty="0" smtClean="0">
                <a:latin typeface="+mn-ea"/>
                <a:cs typeface="Times New Roman" pitchFamily="18" charset="0"/>
              </a:rPr>
              <a:t>类模板成员函数在类外定义的示例：</a:t>
            </a:r>
          </a:p>
          <a:p>
            <a:pPr>
              <a:lnSpc>
                <a:spcPct val="110000"/>
              </a:lnSpc>
              <a:spcBef>
                <a:spcPct val="0"/>
              </a:spcBef>
              <a:buFont typeface="Wingdings" pitchFamily="2" charset="2"/>
              <a:buNone/>
              <a:defRPr/>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32</a:t>
            </a:fld>
            <a:endParaRPr lang="zh-CN" altLang="en-US" dirty="0"/>
          </a:p>
        </p:txBody>
      </p:sp>
      <p:sp>
        <p:nvSpPr>
          <p:cNvPr id="6" name="矩形 5"/>
          <p:cNvSpPr/>
          <p:nvPr/>
        </p:nvSpPr>
        <p:spPr>
          <a:xfrm>
            <a:off x="2428860" y="2928934"/>
            <a:ext cx="6215090" cy="3410164"/>
          </a:xfrm>
          <a:prstGeom prst="rect">
            <a:avLst/>
          </a:prstGeom>
        </p:spPr>
        <p:txBody>
          <a:bodyPr wrap="square">
            <a:spAutoFit/>
          </a:bodyPr>
          <a:lstStyle/>
          <a:p>
            <a:pPr>
              <a:lnSpc>
                <a:spcPct val="110000"/>
              </a:lnSpc>
              <a:defRPr/>
            </a:pPr>
            <a:r>
              <a:rPr lang="en-US" altLang="zh-CN" sz="1400" b="1" dirty="0" smtClean="0">
                <a:solidFill>
                  <a:srgbClr val="FF0000"/>
                </a:solidFill>
              </a:rPr>
              <a:t>template&lt;class ELEMENT_TYPE&gt;</a:t>
            </a:r>
          </a:p>
          <a:p>
            <a:pPr>
              <a:lnSpc>
                <a:spcPct val="110000"/>
              </a:lnSpc>
              <a:defRPr/>
            </a:pPr>
            <a:r>
              <a:rPr lang="en-US" altLang="zh-CN" sz="1400" b="1" dirty="0" smtClean="0">
                <a:solidFill>
                  <a:srgbClr val="FF0000"/>
                </a:solidFill>
              </a:rPr>
              <a:t>List&lt; ELEMENT_TYPE &gt;::</a:t>
            </a:r>
            <a:r>
              <a:rPr lang="en-US" altLang="zh-CN" sz="1400" b="1" dirty="0" smtClean="0"/>
              <a:t>List (</a:t>
            </a:r>
            <a:r>
              <a:rPr lang="en-US" altLang="zh-CN" sz="1400" b="1" dirty="0" err="1" smtClean="0"/>
              <a:t>int</a:t>
            </a:r>
            <a:r>
              <a:rPr lang="en-US" altLang="zh-CN" sz="1400" b="1" dirty="0" smtClean="0"/>
              <a:t> length)</a:t>
            </a:r>
          </a:p>
          <a:p>
            <a:pPr>
              <a:lnSpc>
                <a:spcPct val="110000"/>
              </a:lnSpc>
              <a:defRPr/>
            </a:pPr>
            <a:r>
              <a:rPr lang="en-US" altLang="zh-CN" sz="1400" b="1" dirty="0" smtClean="0"/>
              <a:t>{                                    </a:t>
            </a:r>
          </a:p>
          <a:p>
            <a:pPr>
              <a:lnSpc>
                <a:spcPct val="110000"/>
              </a:lnSpc>
              <a:defRPr/>
            </a:pPr>
            <a:r>
              <a:rPr lang="en-US" altLang="zh-CN" sz="1400" b="1" dirty="0" smtClean="0"/>
              <a:t>          vector=new ELEMENT_TYPE[length];</a:t>
            </a:r>
          </a:p>
          <a:p>
            <a:pPr>
              <a:lnSpc>
                <a:spcPct val="110000"/>
              </a:lnSpc>
              <a:defRPr/>
            </a:pPr>
            <a:r>
              <a:rPr lang="en-US" altLang="zh-CN" sz="1400" b="1" dirty="0" smtClean="0"/>
              <a:t>          size=length;</a:t>
            </a:r>
          </a:p>
          <a:p>
            <a:pPr>
              <a:lnSpc>
                <a:spcPct val="110000"/>
              </a:lnSpc>
              <a:defRPr/>
            </a:pPr>
            <a:r>
              <a:rPr lang="en-US" altLang="zh-CN" sz="1400" b="1" dirty="0" smtClean="0"/>
              <a:t> }</a:t>
            </a:r>
          </a:p>
          <a:p>
            <a:pPr>
              <a:lnSpc>
                <a:spcPct val="110000"/>
              </a:lnSpc>
              <a:defRPr/>
            </a:pPr>
            <a:r>
              <a:rPr lang="en-US" altLang="zh-CN" sz="1400" b="1" dirty="0" smtClean="0">
                <a:solidFill>
                  <a:srgbClr val="FF0000"/>
                </a:solidFill>
              </a:rPr>
              <a:t>template&lt;class ELEMENT_TYPE&gt;</a:t>
            </a:r>
          </a:p>
          <a:p>
            <a:pPr>
              <a:lnSpc>
                <a:spcPct val="110000"/>
              </a:lnSpc>
              <a:defRPr/>
            </a:pPr>
            <a:r>
              <a:rPr lang="en-US" altLang="zh-CN" sz="1400" b="1" dirty="0" smtClean="0"/>
              <a:t>ELEMENT_TYPE&amp; </a:t>
            </a:r>
            <a:r>
              <a:rPr lang="en-US" altLang="zh-CN" sz="1400" b="1" dirty="0" smtClean="0">
                <a:solidFill>
                  <a:schemeClr val="tx2">
                    <a:lumMod val="50000"/>
                  </a:schemeClr>
                </a:solidFill>
              </a:rPr>
              <a:t>List&lt; ELEMENT_TYPE &gt;</a:t>
            </a:r>
            <a:r>
              <a:rPr lang="en-US" altLang="zh-CN" sz="1400" b="1" dirty="0" smtClean="0"/>
              <a:t>::operator[](</a:t>
            </a:r>
            <a:r>
              <a:rPr lang="en-US" altLang="zh-CN" sz="1400" b="1" dirty="0" err="1" smtClean="0"/>
              <a:t>int</a:t>
            </a:r>
            <a:r>
              <a:rPr lang="en-US" altLang="zh-CN" sz="1400" b="1" dirty="0" smtClean="0"/>
              <a:t> index) </a:t>
            </a:r>
          </a:p>
          <a:p>
            <a:pPr>
              <a:lnSpc>
                <a:spcPct val="110000"/>
              </a:lnSpc>
              <a:defRPr/>
            </a:pPr>
            <a:r>
              <a:rPr lang="en-US" altLang="zh-CN" sz="1400" b="1" dirty="0" smtClean="0"/>
              <a:t>{</a:t>
            </a:r>
          </a:p>
          <a:p>
            <a:pPr>
              <a:lnSpc>
                <a:spcPct val="110000"/>
              </a:lnSpc>
              <a:defRPr/>
            </a:pPr>
            <a:r>
              <a:rPr lang="en-US" altLang="zh-CN" sz="1400" b="1" dirty="0" smtClean="0"/>
              <a:t>          return vector[index];  </a:t>
            </a:r>
          </a:p>
          <a:p>
            <a:pPr>
              <a:lnSpc>
                <a:spcPct val="110000"/>
              </a:lnSpc>
              <a:defRPr/>
            </a:pPr>
            <a:r>
              <a:rPr lang="en-US" altLang="zh-CN" sz="1400" b="1" dirty="0" smtClean="0"/>
              <a:t>}</a:t>
            </a:r>
          </a:p>
          <a:p>
            <a:pPr>
              <a:lnSpc>
                <a:spcPct val="110000"/>
              </a:lnSpc>
              <a:defRPr/>
            </a:pPr>
            <a:r>
              <a:rPr lang="en-US" altLang="zh-CN" sz="1400" b="1" dirty="0" smtClean="0">
                <a:solidFill>
                  <a:srgbClr val="FF0000"/>
                </a:solidFill>
              </a:rPr>
              <a:t>1</a:t>
            </a:r>
            <a:r>
              <a:rPr lang="zh-CN" altLang="en-US" sz="1400" b="1" dirty="0" smtClean="0">
                <a:solidFill>
                  <a:srgbClr val="FF0000"/>
                </a:solidFill>
              </a:rPr>
              <a:t>、每个类成员函数的类外实现都要包含</a:t>
            </a:r>
            <a:r>
              <a:rPr lang="en-US" altLang="zh-CN" sz="1400" b="1" dirty="0" smtClean="0">
                <a:solidFill>
                  <a:srgbClr val="FF0000"/>
                </a:solidFill>
              </a:rPr>
              <a:t>template</a:t>
            </a:r>
          </a:p>
          <a:p>
            <a:pPr>
              <a:lnSpc>
                <a:spcPct val="110000"/>
              </a:lnSpc>
              <a:defRPr/>
            </a:pPr>
            <a:r>
              <a:rPr lang="en-US" altLang="zh-CN" sz="1400" b="1" dirty="0" smtClean="0">
                <a:solidFill>
                  <a:srgbClr val="FF0000"/>
                </a:solidFill>
              </a:rPr>
              <a:t>2、</a:t>
            </a:r>
            <a:r>
              <a:rPr lang="zh-CN" altLang="en-US" sz="1400" b="1" dirty="0" smtClean="0">
                <a:solidFill>
                  <a:srgbClr val="FF0000"/>
                </a:solidFill>
              </a:rPr>
              <a:t>类名和作用域</a:t>
            </a:r>
            <a:r>
              <a:rPr lang="en-US" altLang="zh-CN" sz="1400" b="1" dirty="0" smtClean="0">
                <a:solidFill>
                  <a:srgbClr val="FF0000"/>
                </a:solidFill>
              </a:rPr>
              <a:t>::</a:t>
            </a:r>
            <a:r>
              <a:rPr lang="zh-CN" altLang="en-US" sz="1400" b="1" dirty="0" smtClean="0">
                <a:solidFill>
                  <a:srgbClr val="FF0000"/>
                </a:solidFill>
              </a:rPr>
              <a:t>间要包含模板参数，  </a:t>
            </a:r>
            <a:r>
              <a:rPr lang="en-US" altLang="zh-CN" sz="1400" b="1" dirty="0" smtClean="0">
                <a:solidFill>
                  <a:srgbClr val="FF0000"/>
                </a:solidFill>
              </a:rPr>
              <a:t>List&lt;ELEMENT_TYPE&gt;::</a:t>
            </a:r>
          </a:p>
          <a:p>
            <a:pPr>
              <a:lnSpc>
                <a:spcPct val="110000"/>
              </a:lnSpc>
              <a:defRPr/>
            </a:pPr>
            <a:endParaRPr lang="zh-CN" altLang="en-US" sz="1400" dirty="0"/>
          </a:p>
        </p:txBody>
      </p:sp>
      <p:sp>
        <p:nvSpPr>
          <p:cNvPr id="7" name="矩形 6"/>
          <p:cNvSpPr/>
          <p:nvPr/>
        </p:nvSpPr>
        <p:spPr>
          <a:xfrm>
            <a:off x="2786050" y="214290"/>
            <a:ext cx="5072082" cy="2462213"/>
          </a:xfrm>
          <a:prstGeom prst="rect">
            <a:avLst/>
          </a:prstGeom>
        </p:spPr>
        <p:txBody>
          <a:bodyPr wrap="square">
            <a:spAutoFit/>
          </a:bodyPr>
          <a:lstStyle/>
          <a:p>
            <a:pPr>
              <a:lnSpc>
                <a:spcPct val="110000"/>
              </a:lnSpc>
            </a:pPr>
            <a:r>
              <a:rPr lang="en-US" altLang="zh-CN" sz="1400" b="1" dirty="0" smtClean="0">
                <a:ea typeface="宋体" charset="-122"/>
              </a:rPr>
              <a:t>template&lt;class ELEMENT_TYPE&gt;</a:t>
            </a:r>
          </a:p>
          <a:p>
            <a:pPr>
              <a:lnSpc>
                <a:spcPct val="110000"/>
              </a:lnSpc>
            </a:pPr>
            <a:r>
              <a:rPr lang="en-US" altLang="zh-CN" sz="1400" b="1" dirty="0" smtClean="0">
                <a:ea typeface="宋体" charset="-122"/>
              </a:rPr>
              <a:t>class List{ </a:t>
            </a:r>
          </a:p>
          <a:p>
            <a:pPr>
              <a:lnSpc>
                <a:spcPct val="110000"/>
              </a:lnSpc>
            </a:pPr>
            <a:r>
              <a:rPr lang="en-US" altLang="zh-CN" sz="1400" b="1" dirty="0" smtClean="0">
                <a:ea typeface="宋体" charset="-122"/>
              </a:rPr>
              <a:t>protected:</a:t>
            </a:r>
          </a:p>
          <a:p>
            <a:pPr>
              <a:lnSpc>
                <a:spcPct val="110000"/>
              </a:lnSpc>
            </a:pPr>
            <a:r>
              <a:rPr lang="en-US" altLang="zh-CN" sz="1400" b="1" dirty="0" smtClean="0">
                <a:ea typeface="宋体" charset="-122"/>
              </a:rPr>
              <a:t>     ELENENT_TYPE* vector;</a:t>
            </a:r>
          </a:p>
          <a:p>
            <a:pPr>
              <a:lnSpc>
                <a:spcPct val="110000"/>
              </a:lnSpc>
            </a:pPr>
            <a:r>
              <a:rPr lang="en-US" altLang="zh-CN" sz="1400" b="1" dirty="0" smtClean="0">
                <a:ea typeface="宋体" charset="-122"/>
              </a:rPr>
              <a:t>     </a:t>
            </a:r>
            <a:r>
              <a:rPr lang="en-US" altLang="zh-CN" sz="1400" b="1" dirty="0" err="1" smtClean="0">
                <a:ea typeface="宋体" charset="-122"/>
              </a:rPr>
              <a:t>int</a:t>
            </a:r>
            <a:r>
              <a:rPr lang="en-US" altLang="zh-CN" sz="1400" b="1" dirty="0" smtClean="0">
                <a:ea typeface="宋体" charset="-122"/>
              </a:rPr>
              <a:t> size;</a:t>
            </a:r>
          </a:p>
          <a:p>
            <a:pPr>
              <a:lnSpc>
                <a:spcPct val="110000"/>
              </a:lnSpc>
            </a:pPr>
            <a:r>
              <a:rPr lang="en-US" altLang="zh-CN" sz="1400" b="1" dirty="0" smtClean="0">
                <a:ea typeface="宋体" charset="-122"/>
              </a:rPr>
              <a:t>public:</a:t>
            </a:r>
          </a:p>
          <a:p>
            <a:pPr>
              <a:lnSpc>
                <a:spcPct val="110000"/>
              </a:lnSpc>
            </a:pPr>
            <a:r>
              <a:rPr lang="en-US" altLang="zh-CN" sz="1400" b="1" dirty="0" smtClean="0">
                <a:ea typeface="宋体" charset="-122"/>
              </a:rPr>
              <a:t>      List (</a:t>
            </a:r>
            <a:r>
              <a:rPr lang="en-US" altLang="zh-CN" sz="1400" b="1" dirty="0" err="1" smtClean="0">
                <a:ea typeface="宋体" charset="-122"/>
              </a:rPr>
              <a:t>int</a:t>
            </a:r>
            <a:r>
              <a:rPr lang="en-US" altLang="zh-CN" sz="1400" b="1" dirty="0" smtClean="0">
                <a:ea typeface="宋体" charset="-122"/>
              </a:rPr>
              <a:t> length);  </a:t>
            </a:r>
          </a:p>
          <a:p>
            <a:pPr>
              <a:lnSpc>
                <a:spcPct val="110000"/>
              </a:lnSpc>
            </a:pPr>
            <a:r>
              <a:rPr lang="en-US" altLang="zh-CN" sz="1400" b="1" dirty="0" smtClean="0">
                <a:ea typeface="宋体" charset="-122"/>
              </a:rPr>
              <a:t>      ~List( ) { delete [ ] vector;  }   </a:t>
            </a:r>
          </a:p>
          <a:p>
            <a:pPr>
              <a:lnSpc>
                <a:spcPct val="110000"/>
              </a:lnSpc>
            </a:pPr>
            <a:r>
              <a:rPr lang="en-US" altLang="zh-CN" sz="1400" b="1" dirty="0" smtClean="0">
                <a:ea typeface="宋体" charset="-122"/>
              </a:rPr>
              <a:t>      ELEMENT_TYPE&amp; operator[ ](</a:t>
            </a:r>
            <a:r>
              <a:rPr lang="en-US" altLang="zh-CN" sz="1400" b="1" dirty="0" err="1" smtClean="0">
                <a:ea typeface="宋体" charset="-122"/>
              </a:rPr>
              <a:t>int</a:t>
            </a:r>
            <a:r>
              <a:rPr lang="en-US" altLang="zh-CN" sz="1400" b="1" dirty="0" smtClean="0">
                <a:ea typeface="宋体" charset="-122"/>
              </a:rPr>
              <a:t> index);</a:t>
            </a:r>
          </a:p>
          <a:p>
            <a:pPr>
              <a:lnSpc>
                <a:spcPct val="110000"/>
              </a:lnSpc>
            </a:pPr>
            <a:r>
              <a:rPr lang="en-US" altLang="zh-CN" sz="1400" b="1" dirty="0" smtClean="0">
                <a:ea typeface="宋体"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类模板实例化</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类模板中的模板参数尚未确定，故不能直接利用类模板创建对象。 </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类模板实例化：用某一个具体的数据类型替代类模板中的模板参数。</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类模板的一个实例称为类模板对象</a:t>
            </a:r>
            <a:r>
              <a:rPr lang="en-US" altLang="zh-CN" sz="1800" dirty="0" smtClean="0">
                <a:latin typeface="+mn-ea"/>
                <a:cs typeface="Times New Roman" pitchFamily="18" charset="0"/>
              </a:rPr>
              <a:t>——</a:t>
            </a:r>
            <a:r>
              <a:rPr lang="zh-CN" altLang="en-US" sz="1800" dirty="0" smtClean="0">
                <a:latin typeface="+mn-ea"/>
                <a:cs typeface="Times New Roman" pitchFamily="18" charset="0"/>
              </a:rPr>
              <a:t>模板类。</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类模板是抽象的类，而模板类是实例化了的具体类。</a:t>
            </a:r>
            <a:endParaRPr lang="en-US" altLang="zh-CN"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在前面示例中，</a:t>
            </a:r>
            <a:r>
              <a:rPr lang="en-US" altLang="zh-CN" sz="2000" dirty="0" smtClean="0">
                <a:latin typeface="+mn-ea"/>
                <a:cs typeface="Times New Roman" pitchFamily="18" charset="0"/>
              </a:rPr>
              <a:t>List &lt;</a:t>
            </a:r>
            <a:r>
              <a:rPr lang="en-US" altLang="zh-CN" sz="2000" dirty="0" err="1" smtClean="0">
                <a:latin typeface="+mn-ea"/>
                <a:cs typeface="Times New Roman" pitchFamily="18" charset="0"/>
              </a:rPr>
              <a:t>int</a:t>
            </a:r>
            <a:r>
              <a:rPr lang="en-US" altLang="zh-CN" sz="2000" dirty="0" smtClean="0">
                <a:latin typeface="+mn-ea"/>
                <a:cs typeface="Times New Roman" pitchFamily="18" charset="0"/>
              </a:rPr>
              <a:t>&gt; </a:t>
            </a:r>
            <a:r>
              <a:rPr lang="en-US" altLang="zh-CN" sz="2000" dirty="0" err="1" smtClean="0">
                <a:latin typeface="+mn-ea"/>
                <a:cs typeface="Times New Roman" pitchFamily="18" charset="0"/>
              </a:rPr>
              <a:t>int_list</a:t>
            </a:r>
            <a:r>
              <a:rPr lang="en-US" altLang="zh-CN" sz="2000" dirty="0" smtClean="0">
                <a:latin typeface="+mn-ea"/>
                <a:cs typeface="Times New Roman" pitchFamily="18" charset="0"/>
              </a:rPr>
              <a:t> </a:t>
            </a:r>
            <a:r>
              <a:rPr lang="zh-CN" altLang="en-US" sz="2000" dirty="0" smtClean="0">
                <a:latin typeface="+mn-ea"/>
                <a:cs typeface="Times New Roman" pitchFamily="18" charset="0"/>
              </a:rPr>
              <a:t>实际上进行了两个实例化步骤</a:t>
            </a:r>
          </a:p>
          <a:p>
            <a:pPr lvl="1">
              <a:lnSpc>
                <a:spcPts val="2880"/>
              </a:lnSpc>
              <a:spcBef>
                <a:spcPts val="0"/>
              </a:spcBef>
            </a:pPr>
            <a:r>
              <a:rPr lang="zh-CN" altLang="en-US" sz="1800" dirty="0" smtClean="0">
                <a:latin typeface="+mn-ea"/>
                <a:cs typeface="Times New Roman" pitchFamily="18" charset="0"/>
              </a:rPr>
              <a:t>首先根据</a:t>
            </a:r>
            <a:r>
              <a:rPr lang="en-US" altLang="zh-CN" sz="1800" dirty="0" smtClean="0">
                <a:latin typeface="+mn-ea"/>
                <a:cs typeface="Times New Roman" pitchFamily="18" charset="0"/>
              </a:rPr>
              <a:t>List&lt;</a:t>
            </a:r>
            <a:r>
              <a:rPr lang="en-US" altLang="zh-CN" sz="1800" dirty="0" err="1" smtClean="0">
                <a:latin typeface="+mn-ea"/>
                <a:cs typeface="Times New Roman" pitchFamily="18" charset="0"/>
              </a:rPr>
              <a:t>int</a:t>
            </a:r>
            <a:r>
              <a:rPr lang="en-US" altLang="zh-CN" sz="1800" dirty="0" smtClean="0">
                <a:latin typeface="+mn-ea"/>
                <a:cs typeface="Times New Roman" pitchFamily="18" charset="0"/>
              </a:rPr>
              <a:t>&gt;</a:t>
            </a:r>
            <a:r>
              <a:rPr lang="zh-CN" altLang="en-US" sz="1800" dirty="0" smtClean="0">
                <a:latin typeface="+mn-ea"/>
                <a:cs typeface="Times New Roman" pitchFamily="18" charset="0"/>
              </a:rPr>
              <a:t>将类模板</a:t>
            </a:r>
            <a:r>
              <a:rPr lang="en-US" altLang="zh-CN" sz="1800" dirty="0" smtClean="0">
                <a:latin typeface="+mn-ea"/>
                <a:cs typeface="Times New Roman" pitchFamily="18" charset="0"/>
              </a:rPr>
              <a:t>List</a:t>
            </a:r>
            <a:r>
              <a:rPr lang="zh-CN" altLang="en-US" sz="1800" dirty="0" smtClean="0">
                <a:latin typeface="+mn-ea"/>
                <a:cs typeface="Times New Roman" pitchFamily="18" charset="0"/>
              </a:rPr>
              <a:t>实例化为一种具体数据类型</a:t>
            </a:r>
            <a:r>
              <a:rPr lang="en-US" altLang="zh-CN" sz="1800" dirty="0" smtClean="0">
                <a:latin typeface="+mn-ea"/>
                <a:cs typeface="Times New Roman" pitchFamily="18" charset="0"/>
              </a:rPr>
              <a:t>List&lt;</a:t>
            </a:r>
            <a:r>
              <a:rPr lang="en-US" altLang="zh-CN" sz="1800" dirty="0" err="1" smtClean="0">
                <a:latin typeface="+mn-ea"/>
                <a:cs typeface="Times New Roman" pitchFamily="18" charset="0"/>
              </a:rPr>
              <a:t>int</a:t>
            </a:r>
            <a:r>
              <a:rPr lang="en-US" altLang="zh-CN" sz="1800" dirty="0" smtClean="0">
                <a:latin typeface="+mn-ea"/>
                <a:cs typeface="Times New Roman" pitchFamily="18" charset="0"/>
              </a:rPr>
              <a:t>&gt;</a:t>
            </a:r>
          </a:p>
          <a:p>
            <a:pPr lvl="1">
              <a:lnSpc>
                <a:spcPts val="2880"/>
              </a:lnSpc>
              <a:spcBef>
                <a:spcPts val="0"/>
              </a:spcBef>
            </a:pPr>
            <a:r>
              <a:rPr lang="zh-CN" altLang="en-US" sz="1800" dirty="0" smtClean="0">
                <a:latin typeface="+mn-ea"/>
                <a:cs typeface="Times New Roman" pitchFamily="18" charset="0"/>
              </a:rPr>
              <a:t>然后根据类类型</a:t>
            </a:r>
            <a:r>
              <a:rPr lang="en-US" altLang="zh-CN" sz="1800" dirty="0" smtClean="0">
                <a:latin typeface="+mn-ea"/>
                <a:cs typeface="Times New Roman" pitchFamily="18" charset="0"/>
              </a:rPr>
              <a:t>List&lt;</a:t>
            </a:r>
            <a:r>
              <a:rPr lang="en-US" altLang="zh-CN" sz="1800" dirty="0" err="1" smtClean="0">
                <a:latin typeface="+mn-ea"/>
                <a:cs typeface="Times New Roman" pitchFamily="18" charset="0"/>
              </a:rPr>
              <a:t>int</a:t>
            </a:r>
            <a:r>
              <a:rPr lang="en-US" altLang="zh-CN" sz="1800" dirty="0" smtClean="0">
                <a:latin typeface="+mn-ea"/>
                <a:cs typeface="Times New Roman" pitchFamily="18" charset="0"/>
              </a:rPr>
              <a:t>&gt;</a:t>
            </a:r>
            <a:r>
              <a:rPr lang="zh-CN" altLang="en-US" sz="1800" dirty="0" smtClean="0">
                <a:latin typeface="+mn-ea"/>
                <a:cs typeface="Times New Roman" pitchFamily="18" charset="0"/>
              </a:rPr>
              <a:t>创建一个对象实例</a:t>
            </a:r>
            <a:r>
              <a:rPr lang="en-US" altLang="zh-CN" sz="1800" dirty="0" err="1" smtClean="0">
                <a:latin typeface="+mn-ea"/>
                <a:cs typeface="Times New Roman" pitchFamily="18" charset="0"/>
              </a:rPr>
              <a:t>int_list</a:t>
            </a:r>
            <a:r>
              <a:rPr lang="zh-CN" altLang="en-US" sz="1800" dirty="0" smtClean="0">
                <a:latin typeface="+mn-ea"/>
                <a:cs typeface="Times New Roman" pitchFamily="18" charset="0"/>
              </a:rPr>
              <a:t>。</a:t>
            </a: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ts val="2880"/>
              </a:lnSpc>
              <a:spcBef>
                <a:spcPts val="0"/>
              </a:spcBef>
            </a:pPr>
            <a:r>
              <a:rPr lang="zh-CN" altLang="en-US" sz="2000" dirty="0" smtClean="0">
                <a:latin typeface="+mn-ea"/>
                <a:cs typeface="Times New Roman" pitchFamily="18" charset="0"/>
              </a:rPr>
              <a:t>示例，根据以下的类建立一个类模板，使得这个类能够支持整数、浮点数、字符三种类型的数据。并满足新的主函数代码</a:t>
            </a:r>
          </a:p>
          <a:p>
            <a:pPr eaLnBrk="1" hangingPunct="1">
              <a:buFontTx/>
              <a:buNone/>
            </a:pPr>
            <a:r>
              <a:rPr lang="en-US" altLang="zh-CN" sz="1800" dirty="0" smtClean="0">
                <a:latin typeface="Arial" charset="0"/>
                <a:ea typeface="宋体" charset="-122"/>
              </a:rPr>
              <a:t>class	 </a:t>
            </a:r>
            <a:r>
              <a:rPr lang="en-US" altLang="zh-CN" sz="1800" dirty="0" err="1" smtClean="0">
                <a:latin typeface="Arial" charset="0"/>
                <a:ea typeface="宋体" charset="-122"/>
              </a:rPr>
              <a:t>MyInt</a:t>
            </a:r>
            <a:r>
              <a:rPr lang="en-US" altLang="zh-CN" sz="1800" dirty="0" smtClean="0">
                <a:latin typeface="Arial" charset="0"/>
                <a:ea typeface="宋体" charset="-122"/>
              </a:rPr>
              <a:t> {</a:t>
            </a:r>
          </a:p>
          <a:p>
            <a:pPr eaLnBrk="1" hangingPunct="1">
              <a:buFontTx/>
              <a:buNone/>
            </a:pPr>
            <a:r>
              <a:rPr lang="en-US" altLang="zh-CN" sz="1800" dirty="0" smtClean="0">
                <a:latin typeface="Arial" charset="0"/>
                <a:ea typeface="宋体" charset="-122"/>
              </a:rPr>
              <a:t>private:</a:t>
            </a:r>
          </a:p>
          <a:p>
            <a:pPr eaLnBrk="1" hangingPunct="1">
              <a:buFontTx/>
              <a:buNone/>
            </a:pPr>
            <a:r>
              <a:rPr lang="en-US" altLang="zh-CN" sz="1800" dirty="0" smtClean="0">
                <a:latin typeface="Arial" charset="0"/>
                <a:ea typeface="宋体" charset="-122"/>
              </a:rPr>
              <a:t>		</a:t>
            </a:r>
            <a:r>
              <a:rPr lang="en-US" altLang="zh-CN" sz="1800" dirty="0" err="1" smtClean="0">
                <a:latin typeface="Arial" charset="0"/>
                <a:ea typeface="宋体" charset="-122"/>
              </a:rPr>
              <a:t>int</a:t>
            </a:r>
            <a:r>
              <a:rPr lang="en-US" altLang="zh-CN" sz="1800" dirty="0" smtClean="0">
                <a:latin typeface="Arial" charset="0"/>
                <a:ea typeface="宋体" charset="-122"/>
              </a:rPr>
              <a:t> t1,t2,t3;</a:t>
            </a:r>
          </a:p>
          <a:p>
            <a:pPr eaLnBrk="1" hangingPunct="1">
              <a:buFontTx/>
              <a:buNone/>
            </a:pPr>
            <a:r>
              <a:rPr lang="en-US" altLang="zh-CN" sz="1800" dirty="0" smtClean="0">
                <a:latin typeface="Arial" charset="0"/>
                <a:ea typeface="宋体" charset="-122"/>
              </a:rPr>
              <a:t> public:</a:t>
            </a:r>
          </a:p>
          <a:p>
            <a:pPr eaLnBrk="1" hangingPunct="1">
              <a:buFontTx/>
              <a:buNone/>
            </a:pPr>
            <a:r>
              <a:rPr lang="en-US" altLang="zh-CN" sz="1800" dirty="0" smtClean="0">
                <a:latin typeface="Arial" charset="0"/>
                <a:ea typeface="宋体" charset="-122"/>
              </a:rPr>
              <a:t>		</a:t>
            </a:r>
            <a:r>
              <a:rPr lang="en-US" altLang="zh-CN" sz="1800" dirty="0" err="1" smtClean="0">
                <a:latin typeface="Arial" charset="0"/>
                <a:ea typeface="宋体" charset="-122"/>
              </a:rPr>
              <a:t>MyInt</a:t>
            </a:r>
            <a:r>
              <a:rPr lang="en-US" altLang="zh-CN" sz="1800" dirty="0" smtClean="0">
                <a:latin typeface="Arial" charset="0"/>
                <a:ea typeface="宋体" charset="-122"/>
              </a:rPr>
              <a:t>();</a:t>
            </a:r>
          </a:p>
          <a:p>
            <a:pPr eaLnBrk="1" hangingPunct="1">
              <a:buFontTx/>
              <a:buNone/>
            </a:pPr>
            <a:r>
              <a:rPr lang="en-US" altLang="zh-CN" sz="1800" dirty="0" smtClean="0">
                <a:latin typeface="Arial" charset="0"/>
                <a:ea typeface="宋体" charset="-122"/>
              </a:rPr>
              <a:t>		</a:t>
            </a:r>
            <a:r>
              <a:rPr lang="en-US" altLang="zh-CN" sz="1800" dirty="0" err="1" smtClean="0">
                <a:latin typeface="Arial" charset="0"/>
                <a:ea typeface="宋体" charset="-122"/>
              </a:rPr>
              <a:t>MyInt</a:t>
            </a:r>
            <a:r>
              <a:rPr lang="en-US" altLang="zh-CN" sz="1800" dirty="0" smtClean="0">
                <a:latin typeface="Arial" charset="0"/>
                <a:ea typeface="宋体" charset="-122"/>
              </a:rPr>
              <a:t>(</a:t>
            </a:r>
            <a:r>
              <a:rPr lang="en-US" altLang="zh-CN" sz="1800" dirty="0" err="1" smtClean="0">
                <a:latin typeface="Arial" charset="0"/>
                <a:ea typeface="宋体" charset="-122"/>
              </a:rPr>
              <a:t>int</a:t>
            </a:r>
            <a:r>
              <a:rPr lang="en-US" altLang="zh-CN" sz="1800" dirty="0" smtClean="0">
                <a:latin typeface="Arial" charset="0"/>
                <a:ea typeface="宋体" charset="-122"/>
              </a:rPr>
              <a:t> t1_val,int t2_val,int t3_val);</a:t>
            </a:r>
          </a:p>
          <a:p>
            <a:pPr eaLnBrk="1" hangingPunct="1">
              <a:buFontTx/>
              <a:buNone/>
            </a:pPr>
            <a:r>
              <a:rPr lang="en-US" altLang="zh-CN" sz="1800" dirty="0" smtClean="0">
                <a:latin typeface="Arial" charset="0"/>
                <a:ea typeface="宋体" charset="-122"/>
              </a:rPr>
              <a:t>		</a:t>
            </a:r>
            <a:r>
              <a:rPr lang="en-US" altLang="zh-CN" sz="1800" dirty="0" err="1" smtClean="0">
                <a:latin typeface="Arial" charset="0"/>
                <a:ea typeface="宋体" charset="-122"/>
              </a:rPr>
              <a:t>int</a:t>
            </a:r>
            <a:r>
              <a:rPr lang="en-US" altLang="zh-CN" sz="1800" dirty="0" smtClean="0">
                <a:latin typeface="Arial" charset="0"/>
                <a:ea typeface="宋体" charset="-122"/>
              </a:rPr>
              <a:t> </a:t>
            </a:r>
            <a:r>
              <a:rPr lang="en-US" altLang="zh-CN" sz="1800" dirty="0" err="1" smtClean="0">
                <a:latin typeface="Arial" charset="0"/>
                <a:ea typeface="宋体" charset="-122"/>
              </a:rPr>
              <a:t>getMax</a:t>
            </a:r>
            <a:r>
              <a:rPr lang="en-US" altLang="zh-CN" sz="1800" dirty="0" smtClean="0">
                <a:latin typeface="Arial" charset="0"/>
                <a:ea typeface="宋体" charset="-122"/>
              </a:rPr>
              <a:t>();</a:t>
            </a:r>
          </a:p>
          <a:p>
            <a:pPr eaLnBrk="1" hangingPunct="1">
              <a:buFontTx/>
              <a:buNone/>
            </a:pPr>
            <a:r>
              <a:rPr lang="en-US" altLang="zh-CN" sz="1800" dirty="0" smtClean="0">
                <a:latin typeface="Arial" charset="0"/>
                <a:ea typeface="宋体" charset="-122"/>
              </a:rPr>
              <a:t>		</a:t>
            </a:r>
            <a:r>
              <a:rPr lang="en-US" altLang="zh-CN" sz="1800" dirty="0" err="1" smtClean="0">
                <a:latin typeface="Arial" charset="0"/>
                <a:ea typeface="宋体" charset="-122"/>
              </a:rPr>
              <a:t>int</a:t>
            </a:r>
            <a:r>
              <a:rPr lang="en-US" altLang="zh-CN" sz="1800" dirty="0" smtClean="0">
                <a:latin typeface="Arial" charset="0"/>
                <a:ea typeface="宋体" charset="-122"/>
              </a:rPr>
              <a:t> </a:t>
            </a:r>
            <a:r>
              <a:rPr lang="en-US" altLang="zh-CN" sz="1800" dirty="0" err="1" smtClean="0">
                <a:latin typeface="Arial" charset="0"/>
                <a:ea typeface="宋体" charset="-122"/>
              </a:rPr>
              <a:t>getMin</a:t>
            </a:r>
            <a:r>
              <a:rPr lang="en-US" altLang="zh-CN" sz="1800" dirty="0" smtClean="0">
                <a:latin typeface="Arial" charset="0"/>
                <a:ea typeface="宋体" charset="-122"/>
              </a:rPr>
              <a:t>();</a:t>
            </a:r>
          </a:p>
          <a:p>
            <a:pPr eaLnBrk="1" hangingPunct="1">
              <a:buFontTx/>
              <a:buNone/>
            </a:pPr>
            <a:r>
              <a:rPr lang="en-US" altLang="zh-CN" sz="1800" dirty="0" smtClean="0">
                <a:latin typeface="Arial" charset="0"/>
                <a:ea typeface="宋体" charset="-122"/>
              </a:rPr>
              <a:t>		void sort();</a:t>
            </a:r>
          </a:p>
          <a:p>
            <a:pPr eaLnBrk="1" hangingPunct="1">
              <a:buFontTx/>
              <a:buNone/>
            </a:pPr>
            <a:r>
              <a:rPr lang="en-US" altLang="zh-CN" sz="1800" dirty="0" smtClean="0">
                <a:latin typeface="Arial" charset="0"/>
                <a:ea typeface="宋体" charset="-122"/>
              </a:rPr>
              <a:t>             void show();</a:t>
            </a:r>
          </a:p>
          <a:p>
            <a:pPr eaLnBrk="1" hangingPunct="1">
              <a:buFontTx/>
              <a:buNone/>
            </a:pPr>
            <a:r>
              <a:rPr lang="en-US" altLang="zh-CN" sz="1800" dirty="0" smtClean="0">
                <a:latin typeface="Arial" charset="0"/>
                <a:ea typeface="宋体" charset="-122"/>
              </a:rPr>
              <a:t>};	 </a:t>
            </a: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34</a:t>
            </a:fld>
            <a:endParaRPr lang="zh-CN" altLang="en-US" dirty="0"/>
          </a:p>
        </p:txBody>
      </p:sp>
      <p:sp>
        <p:nvSpPr>
          <p:cNvPr id="6" name="矩形 5"/>
          <p:cNvSpPr/>
          <p:nvPr/>
        </p:nvSpPr>
        <p:spPr>
          <a:xfrm>
            <a:off x="5572132" y="2285992"/>
            <a:ext cx="3214710" cy="2031325"/>
          </a:xfrm>
          <a:prstGeom prst="rect">
            <a:avLst/>
          </a:prstGeom>
        </p:spPr>
        <p:txBody>
          <a:bodyPr wrap="square">
            <a:spAutoFit/>
          </a:bodyPr>
          <a:lstStyle/>
          <a:p>
            <a:pPr eaLnBrk="1" hangingPunct="1">
              <a:buFontTx/>
              <a:buNone/>
            </a:pPr>
            <a:r>
              <a:rPr lang="en-US" altLang="zh-CN" dirty="0" smtClean="0">
                <a:latin typeface="Arial" charset="0"/>
                <a:ea typeface="宋体" charset="-122"/>
              </a:rPr>
              <a:t>void main() //</a:t>
            </a:r>
            <a:r>
              <a:rPr lang="zh-CN" altLang="en-US" dirty="0" smtClean="0">
                <a:latin typeface="Arial" charset="0"/>
                <a:ea typeface="宋体" charset="-122"/>
              </a:rPr>
              <a:t>原主函数</a:t>
            </a:r>
            <a:endParaRPr lang="en-US" altLang="zh-CN" dirty="0" smtClean="0">
              <a:latin typeface="Arial" charset="0"/>
              <a:ea typeface="宋体" charset="-122"/>
            </a:endParaRPr>
          </a:p>
          <a:p>
            <a:pPr eaLnBrk="1" hangingPunct="1">
              <a:buFontTx/>
              <a:buNone/>
            </a:pPr>
            <a:r>
              <a:rPr lang="en-US" altLang="zh-CN" dirty="0" smtClean="0">
                <a:latin typeface="Arial" charset="0"/>
                <a:ea typeface="宋体" charset="-122"/>
              </a:rPr>
              <a:t>{  </a:t>
            </a:r>
            <a:r>
              <a:rPr lang="en-US" altLang="zh-CN" dirty="0" err="1" smtClean="0">
                <a:latin typeface="Arial" charset="0"/>
                <a:ea typeface="宋体" charset="-122"/>
              </a:rPr>
              <a:t>MyInt</a:t>
            </a:r>
            <a:r>
              <a:rPr lang="en-US" altLang="zh-CN" dirty="0" smtClean="0">
                <a:latin typeface="Arial" charset="0"/>
                <a:ea typeface="宋体" charset="-122"/>
              </a:rPr>
              <a:t> m(5,3,4);</a:t>
            </a:r>
          </a:p>
          <a:p>
            <a:pPr eaLnBrk="1" hangingPunct="1">
              <a:buFontTx/>
              <a:buNone/>
            </a:pPr>
            <a:r>
              <a:rPr lang="en-US" altLang="zh-CN" dirty="0" smtClean="0">
                <a:latin typeface="Arial" charset="0"/>
                <a:ea typeface="宋体" charset="-122"/>
              </a:rPr>
              <a:t>    </a:t>
            </a:r>
            <a:r>
              <a:rPr lang="en-US" altLang="zh-CN" dirty="0" err="1" smtClean="0">
                <a:latin typeface="Arial" charset="0"/>
                <a:ea typeface="宋体" charset="-122"/>
              </a:rPr>
              <a:t>cout</a:t>
            </a:r>
            <a:r>
              <a:rPr lang="en-US" altLang="zh-CN" dirty="0" smtClean="0">
                <a:latin typeface="Arial" charset="0"/>
                <a:ea typeface="宋体" charset="-122"/>
              </a:rPr>
              <a:t>&lt;&lt;</a:t>
            </a:r>
            <a:r>
              <a:rPr lang="en-US" altLang="zh-CN" dirty="0" err="1" smtClean="0">
                <a:latin typeface="Arial" charset="0"/>
                <a:ea typeface="宋体" charset="-122"/>
              </a:rPr>
              <a:t>m.getMax</a:t>
            </a:r>
            <a:r>
              <a:rPr lang="en-US" altLang="zh-CN" dirty="0" smtClean="0">
                <a:latin typeface="Arial" charset="0"/>
                <a:ea typeface="宋体" charset="-122"/>
              </a:rPr>
              <a:t>()&lt;&lt;</a:t>
            </a:r>
            <a:r>
              <a:rPr lang="en-US" altLang="zh-CN" dirty="0" err="1" smtClean="0">
                <a:latin typeface="Arial" charset="0"/>
                <a:ea typeface="宋体" charset="-122"/>
              </a:rPr>
              <a:t>endl</a:t>
            </a:r>
            <a:r>
              <a:rPr lang="en-US" altLang="zh-CN" dirty="0" smtClean="0">
                <a:latin typeface="Arial" charset="0"/>
                <a:ea typeface="宋体" charset="-122"/>
              </a:rPr>
              <a:t>;</a:t>
            </a:r>
          </a:p>
          <a:p>
            <a:pPr eaLnBrk="1" hangingPunct="1">
              <a:buFontTx/>
              <a:buNone/>
            </a:pPr>
            <a:r>
              <a:rPr lang="en-US" altLang="zh-CN" dirty="0" smtClean="0">
                <a:latin typeface="Arial" charset="0"/>
                <a:ea typeface="宋体" charset="-122"/>
              </a:rPr>
              <a:t>    </a:t>
            </a:r>
            <a:r>
              <a:rPr lang="en-US" altLang="zh-CN" dirty="0" err="1" smtClean="0">
                <a:latin typeface="Arial" charset="0"/>
                <a:ea typeface="宋体" charset="-122"/>
              </a:rPr>
              <a:t>cout</a:t>
            </a:r>
            <a:r>
              <a:rPr lang="en-US" altLang="zh-CN" dirty="0" smtClean="0">
                <a:latin typeface="Arial" charset="0"/>
                <a:ea typeface="宋体" charset="-122"/>
              </a:rPr>
              <a:t>&lt;&lt;</a:t>
            </a:r>
            <a:r>
              <a:rPr lang="en-US" altLang="zh-CN" dirty="0" err="1" smtClean="0">
                <a:latin typeface="Arial" charset="0"/>
                <a:ea typeface="宋体" charset="-122"/>
              </a:rPr>
              <a:t>m.getMin</a:t>
            </a:r>
            <a:r>
              <a:rPr lang="en-US" altLang="zh-CN" dirty="0" smtClean="0">
                <a:latin typeface="Arial" charset="0"/>
                <a:ea typeface="宋体" charset="-122"/>
              </a:rPr>
              <a:t>()&lt;&lt;</a:t>
            </a:r>
            <a:r>
              <a:rPr lang="en-US" altLang="zh-CN" dirty="0" err="1" smtClean="0">
                <a:latin typeface="Arial" charset="0"/>
                <a:ea typeface="宋体" charset="-122"/>
              </a:rPr>
              <a:t>endl</a:t>
            </a:r>
            <a:r>
              <a:rPr lang="en-US" altLang="zh-CN" dirty="0" smtClean="0">
                <a:latin typeface="Arial" charset="0"/>
                <a:ea typeface="宋体" charset="-122"/>
              </a:rPr>
              <a:t>; </a:t>
            </a:r>
          </a:p>
          <a:p>
            <a:pPr eaLnBrk="1" hangingPunct="1">
              <a:buFontTx/>
              <a:buNone/>
            </a:pPr>
            <a:r>
              <a:rPr lang="en-US" altLang="zh-CN" dirty="0" smtClean="0">
                <a:latin typeface="Arial" charset="0"/>
                <a:ea typeface="宋体" charset="-122"/>
              </a:rPr>
              <a:t>    </a:t>
            </a:r>
            <a:r>
              <a:rPr lang="en-US" altLang="zh-CN" dirty="0" err="1" smtClean="0">
                <a:latin typeface="Arial" charset="0"/>
                <a:ea typeface="宋体" charset="-122"/>
              </a:rPr>
              <a:t>m.sort</a:t>
            </a:r>
            <a:r>
              <a:rPr lang="en-US" altLang="zh-CN" dirty="0" smtClean="0">
                <a:latin typeface="Arial" charset="0"/>
                <a:ea typeface="宋体" charset="-122"/>
              </a:rPr>
              <a:t>();</a:t>
            </a:r>
          </a:p>
          <a:p>
            <a:pPr eaLnBrk="1" hangingPunct="1">
              <a:buFontTx/>
              <a:buNone/>
            </a:pPr>
            <a:r>
              <a:rPr lang="en-US" altLang="zh-CN" dirty="0" smtClean="0">
                <a:latin typeface="Arial" charset="0"/>
                <a:ea typeface="宋体" charset="-122"/>
              </a:rPr>
              <a:t>    </a:t>
            </a:r>
            <a:r>
              <a:rPr lang="en-US" altLang="zh-CN" dirty="0" err="1" smtClean="0">
                <a:latin typeface="Arial" charset="0"/>
                <a:ea typeface="宋体" charset="-122"/>
              </a:rPr>
              <a:t>m.show</a:t>
            </a:r>
            <a:r>
              <a:rPr lang="en-US" altLang="zh-CN" dirty="0" smtClean="0">
                <a:latin typeface="Arial" charset="0"/>
                <a:ea typeface="宋体" charset="-122"/>
              </a:rPr>
              <a:t>();</a:t>
            </a:r>
          </a:p>
          <a:p>
            <a:pPr eaLnBrk="1" hangingPunct="1">
              <a:buFontTx/>
              <a:buNone/>
            </a:pPr>
            <a:r>
              <a:rPr lang="en-US" altLang="zh-CN" dirty="0" smtClean="0">
                <a:latin typeface="Arial" charset="0"/>
                <a:ea typeface="宋体" charset="-122"/>
              </a:rPr>
              <a:t>} </a:t>
            </a:r>
          </a:p>
        </p:txBody>
      </p:sp>
      <p:sp>
        <p:nvSpPr>
          <p:cNvPr id="7" name="矩形 6"/>
          <p:cNvSpPr/>
          <p:nvPr/>
        </p:nvSpPr>
        <p:spPr>
          <a:xfrm>
            <a:off x="1643042" y="5786454"/>
            <a:ext cx="6186309" cy="369332"/>
          </a:xfrm>
          <a:prstGeom prst="rect">
            <a:avLst/>
          </a:prstGeom>
        </p:spPr>
        <p:txBody>
          <a:bodyPr wrap="none">
            <a:spAutoFit/>
          </a:bodyPr>
          <a:lstStyle/>
          <a:p>
            <a:r>
              <a:rPr lang="zh-CN" altLang="en-US" b="1" dirty="0" smtClean="0">
                <a:solidFill>
                  <a:srgbClr val="FF0000"/>
                </a:solidFill>
                <a:latin typeface="+mn-ea"/>
                <a:cs typeface="Times New Roman" pitchFamily="18" charset="0"/>
              </a:rPr>
              <a:t>给出一个类界面和主函数，要求实现并支持多种数据类型</a:t>
            </a:r>
            <a:endParaRPr lang="zh-CN" altLang="en-US" b="1" dirty="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5786446" y="4357694"/>
            <a:ext cx="3041217"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35</a:t>
            </a:fld>
            <a:endParaRPr lang="zh-CN" altLang="en-US" dirty="0"/>
          </a:p>
        </p:txBody>
      </p:sp>
      <p:sp>
        <p:nvSpPr>
          <p:cNvPr id="7" name="矩形 6"/>
          <p:cNvSpPr/>
          <p:nvPr/>
        </p:nvSpPr>
        <p:spPr>
          <a:xfrm>
            <a:off x="357158" y="1714488"/>
            <a:ext cx="2786082" cy="584775"/>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根据类界面实现类成员函数</a:t>
            </a:r>
            <a:endParaRPr lang="en-US" altLang="zh-CN" sz="1600" b="1" dirty="0" smtClean="0">
              <a:solidFill>
                <a:srgbClr val="FF0000"/>
              </a:solidFill>
              <a:latin typeface="+mn-ea"/>
              <a:cs typeface="Times New Roman" pitchFamily="18" charset="0"/>
            </a:endParaRPr>
          </a:p>
          <a:p>
            <a:r>
              <a:rPr lang="zh-CN" altLang="en-US" sz="1600" b="1" dirty="0" smtClean="0">
                <a:solidFill>
                  <a:srgbClr val="FF0000"/>
                </a:solidFill>
                <a:latin typeface="+mn-ea"/>
                <a:cs typeface="Times New Roman" pitchFamily="18" charset="0"/>
              </a:rPr>
              <a:t>满足原主函数要求</a:t>
            </a:r>
            <a:endParaRPr lang="zh-CN" altLang="en-US" sz="1600" b="1" dirty="0">
              <a:solidFill>
                <a:srgbClr val="FF0000"/>
              </a:solidFill>
            </a:endParaRPr>
          </a:p>
        </p:txBody>
      </p:sp>
      <p:pic>
        <p:nvPicPr>
          <p:cNvPr id="4099" name="Picture 3"/>
          <p:cNvPicPr>
            <a:picLocks noChangeAspect="1" noChangeArrowheads="1"/>
          </p:cNvPicPr>
          <p:nvPr/>
        </p:nvPicPr>
        <p:blipFill>
          <a:blip r:embed="rId2"/>
          <a:srcRect/>
          <a:stretch>
            <a:fillRect/>
          </a:stretch>
        </p:blipFill>
        <p:spPr bwMode="auto">
          <a:xfrm>
            <a:off x="1" y="2428867"/>
            <a:ext cx="2895570" cy="1722547"/>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3071802" y="378086"/>
            <a:ext cx="3143272" cy="5875062"/>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25965" y="4357694"/>
            <a:ext cx="2483844" cy="1285884"/>
          </a:xfrm>
          <a:prstGeom prst="rect">
            <a:avLst/>
          </a:prstGeom>
          <a:noFill/>
          <a:ln w="9525">
            <a:noFill/>
            <a:miter lim="800000"/>
            <a:headEnd/>
            <a:tailEnd/>
          </a:ln>
          <a:effectLst/>
        </p:spPr>
      </p:pic>
      <p:sp>
        <p:nvSpPr>
          <p:cNvPr id="12" name="矩形 11"/>
          <p:cNvSpPr/>
          <p:nvPr/>
        </p:nvSpPr>
        <p:spPr>
          <a:xfrm>
            <a:off x="642910" y="5500702"/>
            <a:ext cx="1214446" cy="338554"/>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原主函数</a:t>
            </a:r>
            <a:endParaRPr lang="zh-CN" altLang="en-US" sz="1600" b="1" dirty="0">
              <a:solidFill>
                <a:srgbClr val="FF0000"/>
              </a:solidFill>
            </a:endParaRPr>
          </a:p>
        </p:txBody>
      </p:sp>
      <p:pic>
        <p:nvPicPr>
          <p:cNvPr id="4102" name="Picture 6"/>
          <p:cNvPicPr>
            <a:picLocks noChangeAspect="1" noChangeArrowheads="1"/>
          </p:cNvPicPr>
          <p:nvPr/>
        </p:nvPicPr>
        <p:blipFill>
          <a:blip r:embed="rId5"/>
          <a:srcRect/>
          <a:stretch>
            <a:fillRect/>
          </a:stretch>
        </p:blipFill>
        <p:spPr bwMode="auto">
          <a:xfrm>
            <a:off x="6174472" y="2571744"/>
            <a:ext cx="2969528" cy="3714776"/>
          </a:xfrm>
          <a:prstGeom prst="rect">
            <a:avLst/>
          </a:prstGeom>
          <a:noFill/>
          <a:ln w="9525">
            <a:noFill/>
            <a:miter lim="800000"/>
            <a:headEnd/>
            <a:tailEnd/>
          </a:ln>
          <a:effectLst/>
        </p:spPr>
      </p:pic>
      <p:sp>
        <p:nvSpPr>
          <p:cNvPr id="14" name="矩形 13"/>
          <p:cNvSpPr/>
          <p:nvPr/>
        </p:nvSpPr>
        <p:spPr>
          <a:xfrm>
            <a:off x="6786546" y="1571612"/>
            <a:ext cx="2357454" cy="830997"/>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假设新主函数满足三种数据类型要求</a:t>
            </a:r>
            <a:endParaRPr lang="en-US" altLang="zh-CN" sz="1600" b="1" dirty="0" smtClean="0">
              <a:solidFill>
                <a:srgbClr val="FF0000"/>
              </a:solidFill>
              <a:latin typeface="+mn-ea"/>
              <a:cs typeface="Times New Roman" pitchFamily="18" charset="0"/>
            </a:endParaRPr>
          </a:p>
          <a:p>
            <a:r>
              <a:rPr lang="zh-CN" altLang="en-US" sz="1600" b="1" dirty="0" smtClean="0">
                <a:solidFill>
                  <a:srgbClr val="FF0000"/>
                </a:solidFill>
                <a:latin typeface="+mn-ea"/>
                <a:cs typeface="Times New Roman" pitchFamily="18" charset="0"/>
              </a:rPr>
              <a:t>注意类名改成</a:t>
            </a:r>
            <a:r>
              <a:rPr lang="en-US" altLang="zh-CN" sz="1600" b="1" dirty="0" smtClean="0">
                <a:solidFill>
                  <a:srgbClr val="FF0000"/>
                </a:solidFill>
                <a:latin typeface="+mn-ea"/>
                <a:cs typeface="Times New Roman" pitchFamily="18" charset="0"/>
              </a:rPr>
              <a:t>My</a:t>
            </a:r>
            <a:endParaRPr lang="zh-CN" altLang="en-US" sz="1600"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36</a:t>
            </a:fld>
            <a:endParaRPr lang="zh-CN" altLang="en-US" dirty="0"/>
          </a:p>
        </p:txBody>
      </p:sp>
      <p:grpSp>
        <p:nvGrpSpPr>
          <p:cNvPr id="2" name="组合 20"/>
          <p:cNvGrpSpPr/>
          <p:nvPr/>
        </p:nvGrpSpPr>
        <p:grpSpPr>
          <a:xfrm>
            <a:off x="6429388" y="642918"/>
            <a:ext cx="2714612" cy="3871918"/>
            <a:chOff x="6643702" y="1785926"/>
            <a:chExt cx="2500298" cy="3443290"/>
          </a:xfrm>
        </p:grpSpPr>
        <p:pic>
          <p:nvPicPr>
            <p:cNvPr id="4102" name="Picture 6"/>
            <p:cNvPicPr>
              <a:picLocks noChangeAspect="1" noChangeArrowheads="1"/>
            </p:cNvPicPr>
            <p:nvPr/>
          </p:nvPicPr>
          <p:blipFill>
            <a:blip r:embed="rId2"/>
            <a:srcRect/>
            <a:stretch>
              <a:fillRect/>
            </a:stretch>
          </p:blipFill>
          <p:spPr bwMode="auto">
            <a:xfrm>
              <a:off x="6677025" y="2143116"/>
              <a:ext cx="2466975" cy="3086100"/>
            </a:xfrm>
            <a:prstGeom prst="rect">
              <a:avLst/>
            </a:prstGeom>
            <a:noFill/>
            <a:ln w="9525">
              <a:noFill/>
              <a:miter lim="800000"/>
              <a:headEnd/>
              <a:tailEnd/>
            </a:ln>
            <a:effectLst/>
          </p:spPr>
        </p:pic>
        <p:sp>
          <p:nvSpPr>
            <p:cNvPr id="14" name="矩形 13"/>
            <p:cNvSpPr/>
            <p:nvPr/>
          </p:nvSpPr>
          <p:spPr>
            <a:xfrm>
              <a:off x="6643702" y="1785926"/>
              <a:ext cx="2357454" cy="338554"/>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新主函数</a:t>
              </a:r>
              <a:r>
                <a:rPr lang="en-US" altLang="zh-CN" sz="1600" b="1" dirty="0" smtClean="0">
                  <a:solidFill>
                    <a:srgbClr val="FF0000"/>
                  </a:solidFill>
                  <a:latin typeface="+mn-ea"/>
                  <a:cs typeface="Times New Roman" pitchFamily="18" charset="0"/>
                </a:rPr>
                <a:t>,</a:t>
              </a:r>
              <a:r>
                <a:rPr lang="zh-CN" altLang="en-US" sz="1600" b="1" dirty="0" smtClean="0">
                  <a:solidFill>
                    <a:srgbClr val="FF0000"/>
                  </a:solidFill>
                  <a:latin typeface="+mn-ea"/>
                  <a:cs typeface="Times New Roman" pitchFamily="18" charset="0"/>
                </a:rPr>
                <a:t>类名改成</a:t>
              </a:r>
              <a:r>
                <a:rPr lang="en-US" altLang="zh-CN" sz="1600" b="1" dirty="0" smtClean="0">
                  <a:solidFill>
                    <a:srgbClr val="FF0000"/>
                  </a:solidFill>
                  <a:latin typeface="+mn-ea"/>
                  <a:cs typeface="Times New Roman" pitchFamily="18" charset="0"/>
                </a:rPr>
                <a:t>My</a:t>
              </a:r>
              <a:endParaRPr lang="zh-CN" altLang="en-US" sz="1600" b="1" dirty="0">
                <a:solidFill>
                  <a:srgbClr val="FF0000"/>
                </a:solidFill>
              </a:endParaRPr>
            </a:p>
          </p:txBody>
        </p:sp>
      </p:grpSp>
      <p:sp>
        <p:nvSpPr>
          <p:cNvPr id="11" name="矩形 10"/>
          <p:cNvSpPr/>
          <p:nvPr/>
        </p:nvSpPr>
        <p:spPr>
          <a:xfrm>
            <a:off x="214282" y="1214423"/>
            <a:ext cx="2643206" cy="1071569"/>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用类模板方法改造类界面</a:t>
            </a:r>
            <a:endParaRPr lang="en-US" altLang="zh-CN" sz="1600" b="1" dirty="0" smtClean="0">
              <a:solidFill>
                <a:srgbClr val="FF0000"/>
              </a:solidFill>
              <a:latin typeface="+mn-ea"/>
              <a:cs typeface="Times New Roman" pitchFamily="18" charset="0"/>
            </a:endParaRPr>
          </a:p>
          <a:p>
            <a:r>
              <a:rPr lang="en-US" altLang="zh-CN" sz="1600" b="1" dirty="0" smtClean="0">
                <a:solidFill>
                  <a:srgbClr val="FF0000"/>
                </a:solidFill>
                <a:latin typeface="+mn-ea"/>
                <a:cs typeface="Times New Roman" pitchFamily="18" charset="0"/>
              </a:rPr>
              <a:t>1、</a:t>
            </a:r>
            <a:r>
              <a:rPr lang="zh-CN" altLang="en-US" sz="1600" b="1" dirty="0" smtClean="0">
                <a:solidFill>
                  <a:srgbClr val="FF0000"/>
                </a:solidFill>
                <a:latin typeface="+mn-ea"/>
                <a:cs typeface="Times New Roman" pitchFamily="18" charset="0"/>
              </a:rPr>
              <a:t>增加</a:t>
            </a:r>
            <a:r>
              <a:rPr lang="en-US" altLang="zh-CN" sz="1600" b="1" dirty="0" smtClean="0">
                <a:solidFill>
                  <a:srgbClr val="FF0000"/>
                </a:solidFill>
                <a:latin typeface="+mn-ea"/>
                <a:cs typeface="Times New Roman" pitchFamily="18" charset="0"/>
              </a:rPr>
              <a:t>template</a:t>
            </a:r>
            <a:r>
              <a:rPr lang="zh-CN" altLang="en-US" sz="1600" b="1" dirty="0" smtClean="0">
                <a:solidFill>
                  <a:srgbClr val="FF0000"/>
                </a:solidFill>
                <a:latin typeface="+mn-ea"/>
                <a:cs typeface="Times New Roman" pitchFamily="18" charset="0"/>
              </a:rPr>
              <a:t>定义</a:t>
            </a:r>
            <a:endParaRPr lang="en-US" altLang="zh-CN" sz="1600" b="1" dirty="0" smtClean="0">
              <a:solidFill>
                <a:srgbClr val="FF0000"/>
              </a:solidFill>
              <a:latin typeface="+mn-ea"/>
              <a:cs typeface="Times New Roman" pitchFamily="18" charset="0"/>
            </a:endParaRPr>
          </a:p>
          <a:p>
            <a:r>
              <a:rPr lang="en-US" altLang="zh-CN" sz="1600" b="1" dirty="0" smtClean="0">
                <a:solidFill>
                  <a:srgbClr val="FF0000"/>
                </a:solidFill>
                <a:latin typeface="+mn-ea"/>
                <a:cs typeface="Times New Roman" pitchFamily="18" charset="0"/>
              </a:rPr>
              <a:t>2、</a:t>
            </a:r>
            <a:r>
              <a:rPr lang="zh-CN" altLang="en-US" sz="1600" b="1" dirty="0" smtClean="0">
                <a:solidFill>
                  <a:srgbClr val="FF0000"/>
                </a:solidFill>
                <a:latin typeface="+mn-ea"/>
                <a:cs typeface="Times New Roman" pitchFamily="18" charset="0"/>
              </a:rPr>
              <a:t>凡是类内</a:t>
            </a:r>
            <a:r>
              <a:rPr lang="en-US" altLang="zh-CN" sz="1600" b="1" dirty="0" err="1" smtClean="0">
                <a:solidFill>
                  <a:srgbClr val="FF0000"/>
                </a:solidFill>
                <a:latin typeface="+mn-ea"/>
                <a:cs typeface="Times New Roman" pitchFamily="18" charset="0"/>
              </a:rPr>
              <a:t>int</a:t>
            </a:r>
            <a:r>
              <a:rPr lang="zh-CN" altLang="en-US" sz="1600" b="1" dirty="0" smtClean="0">
                <a:solidFill>
                  <a:srgbClr val="FF0000"/>
                </a:solidFill>
                <a:latin typeface="+mn-ea"/>
                <a:cs typeface="Times New Roman" pitchFamily="18" charset="0"/>
              </a:rPr>
              <a:t>都替换成形参</a:t>
            </a:r>
            <a:r>
              <a:rPr lang="en-US" altLang="zh-CN" sz="1600" b="1" dirty="0" err="1" smtClean="0">
                <a:solidFill>
                  <a:srgbClr val="FF0000"/>
                </a:solidFill>
                <a:latin typeface="+mn-ea"/>
                <a:cs typeface="Times New Roman" pitchFamily="18" charset="0"/>
              </a:rPr>
              <a:t>EType</a:t>
            </a:r>
            <a:endParaRPr lang="zh-CN" altLang="en-US" sz="1600" b="1" dirty="0">
              <a:solidFill>
                <a:srgbClr val="FF0000"/>
              </a:solidFill>
            </a:endParaRPr>
          </a:p>
        </p:txBody>
      </p:sp>
      <p:pic>
        <p:nvPicPr>
          <p:cNvPr id="5124" name="Picture 4"/>
          <p:cNvPicPr>
            <a:picLocks noChangeAspect="1" noChangeArrowheads="1"/>
          </p:cNvPicPr>
          <p:nvPr/>
        </p:nvPicPr>
        <p:blipFill>
          <a:blip r:embed="rId3"/>
          <a:srcRect/>
          <a:stretch>
            <a:fillRect/>
          </a:stretch>
        </p:blipFill>
        <p:spPr bwMode="auto">
          <a:xfrm>
            <a:off x="39522" y="2357430"/>
            <a:ext cx="2979872" cy="1785950"/>
          </a:xfrm>
          <a:prstGeom prst="rect">
            <a:avLst/>
          </a:prstGeom>
          <a:noFill/>
          <a:ln w="9525">
            <a:noFill/>
            <a:miter lim="800000"/>
            <a:headEnd/>
            <a:tailEnd/>
          </a:ln>
          <a:effectLst/>
        </p:spPr>
      </p:pic>
      <p:sp>
        <p:nvSpPr>
          <p:cNvPr id="17" name="矩形 16"/>
          <p:cNvSpPr/>
          <p:nvPr/>
        </p:nvSpPr>
        <p:spPr>
          <a:xfrm>
            <a:off x="142844" y="4286256"/>
            <a:ext cx="2928958" cy="1815882"/>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用类模板在类外改造类函数</a:t>
            </a:r>
            <a:endParaRPr lang="en-US" altLang="zh-CN" sz="1600" b="1" dirty="0" smtClean="0">
              <a:solidFill>
                <a:srgbClr val="FF0000"/>
              </a:solidFill>
              <a:latin typeface="+mn-ea"/>
              <a:cs typeface="Times New Roman" pitchFamily="18" charset="0"/>
            </a:endParaRPr>
          </a:p>
          <a:p>
            <a:r>
              <a:rPr lang="en-US" altLang="zh-CN" sz="1600" b="1" dirty="0" smtClean="0">
                <a:solidFill>
                  <a:srgbClr val="FF0000"/>
                </a:solidFill>
                <a:latin typeface="+mn-ea"/>
                <a:cs typeface="Times New Roman" pitchFamily="18" charset="0"/>
              </a:rPr>
              <a:t>1、</a:t>
            </a:r>
            <a:r>
              <a:rPr lang="zh-CN" altLang="en-US" sz="1600" b="1" dirty="0" smtClean="0">
                <a:solidFill>
                  <a:srgbClr val="FF0000"/>
                </a:solidFill>
                <a:latin typeface="+mn-ea"/>
                <a:cs typeface="Times New Roman" pitchFamily="18" charset="0"/>
              </a:rPr>
              <a:t>每个类函数都增加</a:t>
            </a:r>
            <a:r>
              <a:rPr lang="en-US" altLang="zh-CN" sz="1600" b="1" dirty="0" smtClean="0">
                <a:solidFill>
                  <a:srgbClr val="FF0000"/>
                </a:solidFill>
                <a:latin typeface="+mn-ea"/>
                <a:cs typeface="Times New Roman" pitchFamily="18" charset="0"/>
              </a:rPr>
              <a:t>template</a:t>
            </a:r>
            <a:r>
              <a:rPr lang="zh-CN" altLang="en-US" sz="1600" b="1" dirty="0" smtClean="0">
                <a:solidFill>
                  <a:srgbClr val="FF0000"/>
                </a:solidFill>
                <a:latin typeface="+mn-ea"/>
                <a:cs typeface="Times New Roman" pitchFamily="18" charset="0"/>
              </a:rPr>
              <a:t>定义</a:t>
            </a:r>
            <a:endParaRPr lang="en-US" altLang="zh-CN" sz="1600" b="1" dirty="0" smtClean="0">
              <a:solidFill>
                <a:srgbClr val="FF0000"/>
              </a:solidFill>
              <a:latin typeface="+mn-ea"/>
              <a:cs typeface="Times New Roman" pitchFamily="18" charset="0"/>
            </a:endParaRPr>
          </a:p>
          <a:p>
            <a:r>
              <a:rPr lang="en-US" altLang="zh-CN" sz="1600" b="1" dirty="0" smtClean="0">
                <a:solidFill>
                  <a:srgbClr val="FF0000"/>
                </a:solidFill>
                <a:latin typeface="+mn-ea"/>
                <a:cs typeface="Times New Roman" pitchFamily="18" charset="0"/>
              </a:rPr>
              <a:t>2、</a:t>
            </a:r>
            <a:r>
              <a:rPr lang="zh-CN" altLang="en-US" sz="1600" b="1" dirty="0" smtClean="0">
                <a:solidFill>
                  <a:srgbClr val="FF0000"/>
                </a:solidFill>
                <a:latin typeface="+mn-ea"/>
                <a:cs typeface="Times New Roman" pitchFamily="18" charset="0"/>
              </a:rPr>
              <a:t>每个类名后增加</a:t>
            </a:r>
            <a:r>
              <a:rPr lang="en-US" altLang="zh-CN" sz="1600" b="1" dirty="0" smtClean="0">
                <a:solidFill>
                  <a:srgbClr val="FF0000"/>
                </a:solidFill>
                <a:latin typeface="+mn-ea"/>
                <a:cs typeface="Times New Roman" pitchFamily="18" charset="0"/>
              </a:rPr>
              <a:t>&lt;</a:t>
            </a:r>
            <a:r>
              <a:rPr lang="zh-CN" altLang="en-US" sz="1600" b="1" dirty="0" smtClean="0">
                <a:solidFill>
                  <a:srgbClr val="FF0000"/>
                </a:solidFill>
                <a:latin typeface="+mn-ea"/>
                <a:cs typeface="Times New Roman" pitchFamily="18" charset="0"/>
              </a:rPr>
              <a:t>形参</a:t>
            </a:r>
            <a:r>
              <a:rPr lang="en-US" altLang="zh-CN" sz="1600" b="1" dirty="0" smtClean="0">
                <a:solidFill>
                  <a:srgbClr val="FF0000"/>
                </a:solidFill>
                <a:latin typeface="+mn-ea"/>
                <a:cs typeface="Times New Roman" pitchFamily="18" charset="0"/>
              </a:rPr>
              <a:t>&gt;</a:t>
            </a:r>
          </a:p>
          <a:p>
            <a:r>
              <a:rPr lang="en-US" altLang="zh-CN" sz="1600" b="1" dirty="0" smtClean="0">
                <a:solidFill>
                  <a:srgbClr val="FF0000"/>
                </a:solidFill>
                <a:latin typeface="+mn-ea"/>
                <a:cs typeface="Times New Roman" pitchFamily="18" charset="0"/>
              </a:rPr>
              <a:t>3、</a:t>
            </a:r>
            <a:r>
              <a:rPr lang="zh-CN" altLang="en-US" sz="1600" b="1" dirty="0" smtClean="0">
                <a:solidFill>
                  <a:srgbClr val="FF0000"/>
                </a:solidFill>
                <a:latin typeface="+mn-ea"/>
                <a:cs typeface="Times New Roman" pitchFamily="18" charset="0"/>
              </a:rPr>
              <a:t>函数内的</a:t>
            </a:r>
            <a:r>
              <a:rPr lang="en-US" altLang="zh-CN" sz="1600" b="1" dirty="0" err="1" smtClean="0">
                <a:solidFill>
                  <a:srgbClr val="FF0000"/>
                </a:solidFill>
                <a:latin typeface="+mn-ea"/>
                <a:cs typeface="Times New Roman" pitchFamily="18" charset="0"/>
              </a:rPr>
              <a:t>int</a:t>
            </a:r>
            <a:r>
              <a:rPr lang="zh-CN" altLang="en-US" sz="1600" b="1" dirty="0" smtClean="0">
                <a:solidFill>
                  <a:srgbClr val="FF0000"/>
                </a:solidFill>
                <a:latin typeface="+mn-ea"/>
                <a:cs typeface="Times New Roman" pitchFamily="18" charset="0"/>
              </a:rPr>
              <a:t>都替换成形参</a:t>
            </a:r>
            <a:r>
              <a:rPr lang="en-US" altLang="zh-CN" sz="1600" b="1" dirty="0" err="1" smtClean="0">
                <a:solidFill>
                  <a:srgbClr val="FF0000"/>
                </a:solidFill>
                <a:latin typeface="+mn-ea"/>
                <a:cs typeface="Times New Roman" pitchFamily="18" charset="0"/>
              </a:rPr>
              <a:t>EType</a:t>
            </a:r>
            <a:endParaRPr lang="zh-CN" altLang="en-US" sz="1600" b="1" dirty="0" smtClean="0">
              <a:solidFill>
                <a:srgbClr val="FF0000"/>
              </a:solidFill>
            </a:endParaRPr>
          </a:p>
          <a:p>
            <a:endParaRPr lang="en-US" altLang="zh-CN" sz="1600" b="1" dirty="0" smtClean="0">
              <a:solidFill>
                <a:srgbClr val="FF0000"/>
              </a:solidFill>
              <a:latin typeface="+mn-ea"/>
              <a:cs typeface="Times New Roman" pitchFamily="18" charset="0"/>
            </a:endParaRPr>
          </a:p>
        </p:txBody>
      </p:sp>
      <p:pic>
        <p:nvPicPr>
          <p:cNvPr id="5127" name="Picture 7"/>
          <p:cNvPicPr>
            <a:picLocks noChangeAspect="1" noChangeArrowheads="1"/>
          </p:cNvPicPr>
          <p:nvPr/>
        </p:nvPicPr>
        <p:blipFill>
          <a:blip r:embed="rId4"/>
          <a:srcRect/>
          <a:stretch>
            <a:fillRect/>
          </a:stretch>
        </p:blipFill>
        <p:spPr bwMode="auto">
          <a:xfrm>
            <a:off x="3000364" y="49308"/>
            <a:ext cx="3357586" cy="6665796"/>
          </a:xfrm>
          <a:prstGeom prst="rect">
            <a:avLst/>
          </a:prstGeom>
          <a:noFill/>
          <a:ln w="9525">
            <a:noFill/>
            <a:miter lim="800000"/>
            <a:headEnd/>
            <a:tailEnd/>
          </a:ln>
          <a:effectLst/>
        </p:spPr>
      </p:pic>
      <p:pic>
        <p:nvPicPr>
          <p:cNvPr id="5128" name="Picture 8"/>
          <p:cNvPicPr>
            <a:picLocks noChangeAspect="1" noChangeArrowheads="1"/>
          </p:cNvPicPr>
          <p:nvPr/>
        </p:nvPicPr>
        <p:blipFill>
          <a:blip r:embed="rId5"/>
          <a:srcRect/>
          <a:stretch>
            <a:fillRect/>
          </a:stretch>
        </p:blipFill>
        <p:spPr bwMode="auto">
          <a:xfrm>
            <a:off x="6456418" y="4643446"/>
            <a:ext cx="2687582" cy="20716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类模板比函数模板做多的工作</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类模板中要先改编类界面</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在类外实现时，每个类成员函数都要增加</a:t>
            </a:r>
            <a:r>
              <a:rPr lang="en-US" altLang="zh-CN" sz="1800" dirty="0" smtClean="0">
                <a:latin typeface="+mn-ea"/>
                <a:cs typeface="Times New Roman" pitchFamily="18" charset="0"/>
              </a:rPr>
              <a:t>template</a:t>
            </a:r>
            <a:r>
              <a:rPr lang="zh-CN" altLang="en-US" sz="1800" dirty="0" smtClean="0">
                <a:latin typeface="+mn-ea"/>
                <a:cs typeface="Times New Roman" pitchFamily="18" charset="0"/>
              </a:rPr>
              <a:t>的声明，</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在类外实现时，每个类成员函数的类名与作用域之间都要增加模板参数表</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在主函数创建对象时，必须指明类型</a:t>
            </a:r>
            <a:endParaRPr lang="en-US" altLang="zh-CN" sz="1800" dirty="0" smtClean="0">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类的成员函数可以不</a:t>
            </a:r>
            <a:r>
              <a:rPr lang="zh-CN" altLang="en-US" sz="1800" b="1" dirty="0" smtClean="0">
                <a:solidFill>
                  <a:srgbClr val="FF0000"/>
                </a:solidFill>
                <a:latin typeface="+mn-ea"/>
                <a:cs typeface="Times New Roman" pitchFamily="18" charset="0"/>
              </a:rPr>
              <a:t>含模板参数</a:t>
            </a:r>
            <a:endParaRPr lang="en-US" altLang="zh-CN" sz="1800" b="1" dirty="0" smtClean="0">
              <a:solidFill>
                <a:srgbClr val="FF0000"/>
              </a:solidFill>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37</a:t>
            </a:fld>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0066"/>
          </a:xfrm>
        </p:spPr>
        <p:txBody>
          <a:bodyPr/>
          <a:lstStyle/>
          <a:p>
            <a:pPr>
              <a:lnSpc>
                <a:spcPts val="2880"/>
              </a:lnSpc>
              <a:spcBef>
                <a:spcPts val="0"/>
              </a:spcBef>
            </a:pPr>
            <a:r>
              <a:rPr lang="zh-CN" altLang="en-US" sz="2000" dirty="0" smtClean="0">
                <a:latin typeface="+mn-ea"/>
                <a:cs typeface="Times New Roman" pitchFamily="18" charset="0"/>
              </a:rPr>
              <a:t>类模板的应用，课本</a:t>
            </a:r>
            <a:r>
              <a:rPr lang="en-US" altLang="zh-CN" sz="2000" dirty="0" smtClean="0">
                <a:latin typeface="+mn-ea"/>
                <a:cs typeface="Times New Roman" pitchFamily="18" charset="0"/>
              </a:rPr>
              <a:t>20.5</a:t>
            </a:r>
            <a:r>
              <a:rPr lang="zh-CN" altLang="en-US" sz="2000" dirty="0" smtClean="0">
                <a:latin typeface="+mn-ea"/>
                <a:cs typeface="Times New Roman" pitchFamily="18" charset="0"/>
              </a:rPr>
              <a:t>的链表例子，</a:t>
            </a:r>
            <a:r>
              <a:rPr lang="en-US" altLang="zh-CN" sz="2000" dirty="0" smtClean="0">
                <a:latin typeface="+mn-ea"/>
                <a:cs typeface="Times New Roman" pitchFamily="18" charset="0"/>
              </a:rPr>
              <a:t>P443</a:t>
            </a: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38</a:t>
            </a:fld>
            <a:endParaRPr lang="zh-CN" altLang="en-US" dirty="0"/>
          </a:p>
        </p:txBody>
      </p:sp>
      <p:sp>
        <p:nvSpPr>
          <p:cNvPr id="17" name="矩形 16"/>
          <p:cNvSpPr/>
          <p:nvPr/>
        </p:nvSpPr>
        <p:spPr>
          <a:xfrm>
            <a:off x="214282" y="1571612"/>
            <a:ext cx="2143140" cy="830997"/>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类界面</a:t>
            </a:r>
            <a:endParaRPr lang="en-US" altLang="zh-CN" sz="1600" b="1" dirty="0" smtClean="0">
              <a:solidFill>
                <a:srgbClr val="FF0000"/>
              </a:solidFill>
              <a:latin typeface="+mn-ea"/>
              <a:cs typeface="Times New Roman" pitchFamily="18" charset="0"/>
            </a:endParaRPr>
          </a:p>
          <a:p>
            <a:r>
              <a:rPr lang="en-US" altLang="zh-CN" sz="1600" b="1" dirty="0" smtClean="0">
                <a:solidFill>
                  <a:srgbClr val="FF0000"/>
                </a:solidFill>
                <a:latin typeface="+mn-ea"/>
                <a:cs typeface="Times New Roman" pitchFamily="18" charset="0"/>
              </a:rPr>
              <a:t>1、</a:t>
            </a:r>
            <a:r>
              <a:rPr lang="zh-CN" altLang="en-US" sz="1600" b="1" dirty="0" smtClean="0">
                <a:solidFill>
                  <a:srgbClr val="FF0000"/>
                </a:solidFill>
                <a:latin typeface="+mn-ea"/>
                <a:cs typeface="Times New Roman" pitchFamily="18" charset="0"/>
              </a:rPr>
              <a:t>使用类模板</a:t>
            </a:r>
            <a:endParaRPr lang="en-US" altLang="zh-CN" sz="1600" b="1" dirty="0" smtClean="0">
              <a:solidFill>
                <a:srgbClr val="FF0000"/>
              </a:solidFill>
              <a:latin typeface="+mn-ea"/>
              <a:cs typeface="Times New Roman" pitchFamily="18" charset="0"/>
            </a:endParaRPr>
          </a:p>
          <a:p>
            <a:r>
              <a:rPr lang="en-US" altLang="zh-CN" sz="1600" b="1" dirty="0" smtClean="0">
                <a:solidFill>
                  <a:srgbClr val="FF0000"/>
                </a:solidFill>
                <a:latin typeface="+mn-ea"/>
                <a:cs typeface="Times New Roman" pitchFamily="18" charset="0"/>
              </a:rPr>
              <a:t>2、</a:t>
            </a:r>
            <a:r>
              <a:rPr lang="zh-CN" altLang="en-US" sz="1600" b="1" dirty="0" smtClean="0">
                <a:solidFill>
                  <a:srgbClr val="FF0000"/>
                </a:solidFill>
                <a:latin typeface="+mn-ea"/>
                <a:cs typeface="Times New Roman" pitchFamily="18" charset="0"/>
              </a:rPr>
              <a:t>包含了一个结构体</a:t>
            </a:r>
            <a:endParaRPr lang="zh-CN" altLang="en-US" sz="1600" b="1" dirty="0">
              <a:solidFill>
                <a:srgbClr val="FF0000"/>
              </a:solidFill>
            </a:endParaRPr>
          </a:p>
        </p:txBody>
      </p:sp>
      <p:pic>
        <p:nvPicPr>
          <p:cNvPr id="2051" name="Picture 3"/>
          <p:cNvPicPr>
            <a:picLocks noChangeAspect="1" noChangeArrowheads="1"/>
          </p:cNvPicPr>
          <p:nvPr/>
        </p:nvPicPr>
        <p:blipFill>
          <a:blip r:embed="rId2"/>
          <a:srcRect/>
          <a:stretch>
            <a:fillRect/>
          </a:stretch>
        </p:blipFill>
        <p:spPr bwMode="auto">
          <a:xfrm>
            <a:off x="214282" y="2357430"/>
            <a:ext cx="1628776" cy="280859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500298" y="1642047"/>
            <a:ext cx="3571900" cy="5215953"/>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019151" y="0"/>
            <a:ext cx="3124849" cy="4929198"/>
          </a:xfrm>
          <a:prstGeom prst="rect">
            <a:avLst/>
          </a:prstGeom>
          <a:noFill/>
          <a:ln w="9525">
            <a:noFill/>
            <a:miter lim="800000"/>
            <a:headEnd/>
            <a:tailEnd/>
          </a:ln>
          <a:effectLst/>
        </p:spPr>
      </p:pic>
      <p:sp>
        <p:nvSpPr>
          <p:cNvPr id="21" name="矩形 20"/>
          <p:cNvSpPr/>
          <p:nvPr/>
        </p:nvSpPr>
        <p:spPr>
          <a:xfrm>
            <a:off x="428596" y="5143512"/>
            <a:ext cx="2143140" cy="830997"/>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采用头插法</a:t>
            </a:r>
            <a:endParaRPr lang="en-US" altLang="zh-CN" sz="1600" b="1" dirty="0" smtClean="0">
              <a:solidFill>
                <a:srgbClr val="FF0000"/>
              </a:solidFill>
              <a:latin typeface="+mn-ea"/>
              <a:cs typeface="Times New Roman" pitchFamily="18" charset="0"/>
            </a:endParaRPr>
          </a:p>
          <a:p>
            <a:r>
              <a:rPr lang="zh-CN" altLang="en-US" sz="1600" b="1" dirty="0" smtClean="0">
                <a:solidFill>
                  <a:srgbClr val="FF0000"/>
                </a:solidFill>
                <a:latin typeface="+mn-ea"/>
                <a:cs typeface="Times New Roman" pitchFamily="18" charset="0"/>
              </a:rPr>
              <a:t>代码中的</a:t>
            </a:r>
            <a:r>
              <a:rPr lang="en-US" altLang="zh-CN" sz="1600" b="1" dirty="0" smtClean="0">
                <a:solidFill>
                  <a:srgbClr val="FF0000"/>
                </a:solidFill>
                <a:latin typeface="+mn-ea"/>
                <a:cs typeface="Times New Roman" pitchFamily="18" charset="0"/>
              </a:rPr>
              <a:t>1-7</a:t>
            </a:r>
            <a:r>
              <a:rPr lang="zh-CN" altLang="en-US" sz="1600" b="1" dirty="0" smtClean="0">
                <a:solidFill>
                  <a:srgbClr val="FF0000"/>
                </a:solidFill>
                <a:latin typeface="+mn-ea"/>
                <a:cs typeface="Times New Roman" pitchFamily="18" charset="0"/>
              </a:rPr>
              <a:t>标识对应课本</a:t>
            </a:r>
            <a:r>
              <a:rPr lang="en-US" altLang="zh-CN" sz="1600" b="1" dirty="0" smtClean="0">
                <a:solidFill>
                  <a:srgbClr val="FF0000"/>
                </a:solidFill>
                <a:latin typeface="+mn-ea"/>
                <a:cs typeface="Times New Roman" pitchFamily="18" charset="0"/>
              </a:rPr>
              <a:t>P443</a:t>
            </a:r>
            <a:r>
              <a:rPr lang="zh-CN" altLang="en-US" sz="1600" b="1" dirty="0" smtClean="0">
                <a:solidFill>
                  <a:srgbClr val="FF0000"/>
                </a:solidFill>
                <a:latin typeface="+mn-ea"/>
                <a:cs typeface="Times New Roman" pitchFamily="18" charset="0"/>
              </a:rPr>
              <a:t>的说明</a:t>
            </a:r>
            <a:endParaRPr lang="zh-CN" altLang="en-US" sz="1600" b="1"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a:lnSpc>
                <a:spcPts val="2880"/>
              </a:lnSpc>
              <a:spcBef>
                <a:spcPts val="0"/>
              </a:spcBef>
            </a:pPr>
            <a:r>
              <a:rPr lang="zh-CN" altLang="en-US" sz="2000" dirty="0" smtClean="0">
                <a:latin typeface="+mn-ea"/>
                <a:cs typeface="Times New Roman" pitchFamily="18" charset="0"/>
              </a:rPr>
              <a:t>类模板的应用，课本</a:t>
            </a:r>
            <a:r>
              <a:rPr lang="en-US" altLang="zh-CN" sz="2000" dirty="0" smtClean="0">
                <a:latin typeface="+mn-ea"/>
                <a:cs typeface="Times New Roman" pitchFamily="18" charset="0"/>
              </a:rPr>
              <a:t>20.5</a:t>
            </a:r>
            <a:r>
              <a:rPr lang="zh-CN" altLang="en-US" sz="2000" dirty="0" smtClean="0">
                <a:latin typeface="+mn-ea"/>
                <a:cs typeface="Times New Roman" pitchFamily="18" charset="0"/>
              </a:rPr>
              <a:t>的链表例子，</a:t>
            </a:r>
            <a:r>
              <a:rPr lang="en-US" altLang="zh-CN" sz="2000" dirty="0" smtClean="0">
                <a:latin typeface="+mn-ea"/>
                <a:cs typeface="Times New Roman" pitchFamily="18" charset="0"/>
              </a:rPr>
              <a:t>P443</a:t>
            </a: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39</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857488" y="4929198"/>
            <a:ext cx="4313203" cy="63817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28662" y="2214554"/>
            <a:ext cx="3643338" cy="2575258"/>
          </a:xfrm>
          <a:prstGeom prst="rect">
            <a:avLst/>
          </a:prstGeom>
          <a:noFill/>
          <a:ln w="9525">
            <a:noFill/>
            <a:miter lim="800000"/>
            <a:headEnd/>
            <a:tailEnd/>
          </a:ln>
          <a:effectLst/>
        </p:spPr>
      </p:pic>
      <p:sp>
        <p:nvSpPr>
          <p:cNvPr id="7" name="矩形 6"/>
          <p:cNvSpPr/>
          <p:nvPr/>
        </p:nvSpPr>
        <p:spPr>
          <a:xfrm>
            <a:off x="5000628" y="3857628"/>
            <a:ext cx="2143140" cy="584775"/>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查找指定的数值</a:t>
            </a:r>
            <a:r>
              <a:rPr lang="en-US" altLang="zh-CN" sz="1600" b="1" dirty="0" smtClean="0">
                <a:solidFill>
                  <a:srgbClr val="FF0000"/>
                </a:solidFill>
                <a:latin typeface="+mn-ea"/>
                <a:cs typeface="Times New Roman" pitchFamily="18" charset="0"/>
              </a:rPr>
              <a:t>3.6</a:t>
            </a:r>
          </a:p>
          <a:p>
            <a:r>
              <a:rPr lang="zh-CN" altLang="en-US" sz="1600" b="1" dirty="0" smtClean="0">
                <a:solidFill>
                  <a:srgbClr val="FF0000"/>
                </a:solidFill>
                <a:latin typeface="+mn-ea"/>
                <a:cs typeface="Times New Roman" pitchFamily="18" charset="0"/>
              </a:rPr>
              <a:t>并把它删除掉</a:t>
            </a:r>
            <a:endParaRPr lang="en-US" altLang="zh-CN" sz="1600" b="1" dirty="0" smtClean="0">
              <a:solidFill>
                <a:srgbClr val="FF0000"/>
              </a:solidFill>
              <a:latin typeface="+mn-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500066"/>
          </a:xfrm>
        </p:spPr>
        <p:txBody>
          <a:bodyPr/>
          <a:lstStyle/>
          <a:p>
            <a:r>
              <a:rPr lang="zh-CN" altLang="en-US" sz="1800" dirty="0" smtClean="0"/>
              <a:t>定义三维点</a:t>
            </a:r>
            <a:r>
              <a:rPr lang="en-US" altLang="zh-CN" sz="1800" dirty="0" smtClean="0"/>
              <a:t>Point</a:t>
            </a:r>
            <a:r>
              <a:rPr lang="zh-CN" altLang="en-US" sz="1800" dirty="0" smtClean="0"/>
              <a:t>类，利用友元函数重载</a:t>
            </a:r>
            <a:r>
              <a:rPr lang="en-US" altLang="zh-CN" sz="1800" dirty="0" smtClean="0"/>
              <a:t>“++”</a:t>
            </a:r>
            <a:r>
              <a:rPr lang="zh-CN" altLang="en-US" sz="1800" dirty="0" smtClean="0"/>
              <a:t>和</a:t>
            </a:r>
            <a:r>
              <a:rPr lang="en-US" altLang="zh-CN" sz="1800" dirty="0" smtClean="0"/>
              <a:t>“--”</a:t>
            </a:r>
            <a:r>
              <a:rPr lang="zh-CN" altLang="en-US" sz="1800" dirty="0" smtClean="0"/>
              <a:t>运算符，实现点移动</a:t>
            </a:r>
            <a:endParaRPr lang="en-US" altLang="zh-CN" sz="1800" dirty="0" smtClean="0"/>
          </a:p>
          <a:p>
            <a:pPr lvl="1"/>
            <a:r>
              <a:rPr lang="zh-CN" altLang="en-US" sz="1600" dirty="0" smtClean="0">
                <a:solidFill>
                  <a:srgbClr val="FF0000"/>
                </a:solidFill>
              </a:rPr>
              <a:t>根据已有类框架判断前后增量，要用一个对象保存初始值且不能改变</a:t>
            </a:r>
            <a:endParaRPr lang="zh-CN" altLang="en-US" sz="1800" dirty="0" smtClean="0">
              <a:solidFill>
                <a:srgbClr val="FF0000"/>
              </a:solidFill>
            </a:endParaRPr>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sp>
        <p:nvSpPr>
          <p:cNvPr id="12" name="矩形 11"/>
          <p:cNvSpPr/>
          <p:nvPr/>
        </p:nvSpPr>
        <p:spPr>
          <a:xfrm>
            <a:off x="6858016" y="3429000"/>
            <a:ext cx="2093843" cy="1384995"/>
          </a:xfrm>
          <a:prstGeom prst="rect">
            <a:avLst/>
          </a:prstGeom>
        </p:spPr>
        <p:txBody>
          <a:bodyPr wrap="none">
            <a:spAutoFit/>
          </a:bodyPr>
          <a:lstStyle/>
          <a:p>
            <a:pPr>
              <a:buNone/>
            </a:pPr>
            <a:r>
              <a:rPr lang="zh-CN" altLang="en-US" sz="1400" b="1" dirty="0" smtClean="0">
                <a:solidFill>
                  <a:srgbClr val="FF0000"/>
                </a:solidFill>
              </a:rPr>
              <a:t>采用友元方式重载</a:t>
            </a:r>
            <a:endParaRPr lang="en-US" altLang="zh-CN" sz="1400" b="1" dirty="0" smtClean="0">
              <a:solidFill>
                <a:srgbClr val="FF0000"/>
              </a:solidFill>
            </a:endParaRPr>
          </a:p>
          <a:p>
            <a:pPr>
              <a:buNone/>
            </a:pPr>
            <a:endParaRPr lang="en-US" altLang="zh-CN" sz="1400" b="1" dirty="0" smtClean="0">
              <a:solidFill>
                <a:srgbClr val="FF0000"/>
              </a:solidFill>
            </a:endParaRPr>
          </a:p>
          <a:p>
            <a:r>
              <a:rPr lang="zh-CN" altLang="en-US" sz="1400" b="1" dirty="0" smtClean="0">
                <a:solidFill>
                  <a:srgbClr val="FF0000"/>
                </a:solidFill>
              </a:rPr>
              <a:t>值返回的两种使用方式</a:t>
            </a:r>
            <a:endParaRPr lang="en-US" altLang="zh-CN" sz="1400" b="1" dirty="0" smtClean="0">
              <a:solidFill>
                <a:srgbClr val="FF0000"/>
              </a:solidFill>
            </a:endParaRPr>
          </a:p>
          <a:p>
            <a:r>
              <a:rPr lang="en-US" altLang="zh-CN" sz="1400" b="1" dirty="0" smtClean="0">
                <a:solidFill>
                  <a:srgbClr val="FF0000"/>
                </a:solidFill>
              </a:rPr>
              <a:t>1、</a:t>
            </a:r>
            <a:r>
              <a:rPr lang="zh-CN" altLang="en-US" sz="1400" b="1" dirty="0" smtClean="0">
                <a:solidFill>
                  <a:srgbClr val="FF0000"/>
                </a:solidFill>
              </a:rPr>
              <a:t>用新对象接着</a:t>
            </a:r>
            <a:endParaRPr lang="en-US" altLang="zh-CN" sz="1400" b="1" dirty="0" smtClean="0">
              <a:solidFill>
                <a:srgbClr val="FF0000"/>
              </a:solidFill>
            </a:endParaRPr>
          </a:p>
          <a:p>
            <a:r>
              <a:rPr lang="en-US" altLang="zh-CN" sz="1400" b="1" dirty="0" smtClean="0">
                <a:solidFill>
                  <a:srgbClr val="FF0000"/>
                </a:solidFill>
              </a:rPr>
              <a:t>2、</a:t>
            </a:r>
            <a:r>
              <a:rPr lang="zh-CN" altLang="en-US" sz="1400" b="1" dirty="0" smtClean="0">
                <a:solidFill>
                  <a:srgbClr val="FF0000"/>
                </a:solidFill>
              </a:rPr>
              <a:t>直接调用对象的方法</a:t>
            </a:r>
            <a:endParaRPr lang="en-US" altLang="zh-CN" sz="1400" b="1" dirty="0" smtClean="0">
              <a:solidFill>
                <a:srgbClr val="FF0000"/>
              </a:solidFill>
            </a:endParaRPr>
          </a:p>
          <a:p>
            <a:pPr>
              <a:buNone/>
            </a:pPr>
            <a:endParaRPr lang="en-US" altLang="zh-CN" sz="1400" b="1" dirty="0" smtClean="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406" y="1500174"/>
            <a:ext cx="3934543" cy="27860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2" y="4344422"/>
            <a:ext cx="2928958" cy="251357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429124" y="1857364"/>
            <a:ext cx="2214578" cy="4796597"/>
          </a:xfrm>
          <a:prstGeom prst="rect">
            <a:avLst/>
          </a:prstGeom>
          <a:noFill/>
          <a:ln w="9525">
            <a:noFill/>
            <a:miter lim="800000"/>
            <a:headEnd/>
            <a:tailEnd/>
          </a:ln>
          <a:effectLst/>
        </p:spPr>
      </p:pic>
      <p:cxnSp>
        <p:nvCxnSpPr>
          <p:cNvPr id="9" name="直接连接符 8"/>
          <p:cNvCxnSpPr/>
          <p:nvPr/>
        </p:nvCxnSpPr>
        <p:spPr>
          <a:xfrm>
            <a:off x="4786314" y="3143248"/>
            <a:ext cx="928694"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36216" y="2515546"/>
            <a:ext cx="3564280" cy="6991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a:lnSpc>
                <a:spcPts val="2880"/>
              </a:lnSpc>
              <a:spcBef>
                <a:spcPts val="0"/>
              </a:spcBef>
            </a:pPr>
            <a:r>
              <a:rPr lang="zh-CN" altLang="en-US" sz="2000" dirty="0" smtClean="0">
                <a:latin typeface="+mn-ea"/>
                <a:cs typeface="Times New Roman" pitchFamily="18" charset="0"/>
              </a:rPr>
              <a:t>类模板与函数模板的混合应用</a:t>
            </a: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40</a:t>
            </a:fld>
            <a:endParaRPr lang="zh-CN" altLang="en-US" dirty="0"/>
          </a:p>
        </p:txBody>
      </p:sp>
      <p:sp>
        <p:nvSpPr>
          <p:cNvPr id="11" name="矩形 10"/>
          <p:cNvSpPr/>
          <p:nvPr/>
        </p:nvSpPr>
        <p:spPr>
          <a:xfrm>
            <a:off x="0" y="1928802"/>
            <a:ext cx="2571768" cy="338554"/>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函数模板调用函数模板</a:t>
            </a:r>
            <a:endParaRPr lang="en-US" altLang="zh-CN" sz="1600" b="1" dirty="0" smtClean="0">
              <a:solidFill>
                <a:srgbClr val="FF0000"/>
              </a:solidFill>
              <a:latin typeface="+mn-ea"/>
              <a:cs typeface="Times New Roman" pitchFamily="18" charset="0"/>
            </a:endParaRPr>
          </a:p>
        </p:txBody>
      </p:sp>
      <p:sp>
        <p:nvSpPr>
          <p:cNvPr id="12" name="矩形 11"/>
          <p:cNvSpPr/>
          <p:nvPr/>
        </p:nvSpPr>
        <p:spPr>
          <a:xfrm>
            <a:off x="214282" y="3571876"/>
            <a:ext cx="3429024" cy="338554"/>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类</a:t>
            </a:r>
            <a:r>
              <a:rPr lang="zh-CN" altLang="en-US" sz="1600" b="1" dirty="0" smtClean="0">
                <a:solidFill>
                  <a:srgbClr val="FF0000"/>
                </a:solidFill>
                <a:latin typeface="+mn-ea"/>
                <a:cs typeface="Times New Roman" pitchFamily="18" charset="0"/>
              </a:rPr>
              <a:t>模板内调用函数模板</a:t>
            </a:r>
            <a:endParaRPr lang="en-US" altLang="zh-CN" sz="1600" b="1" dirty="0" smtClean="0">
              <a:solidFill>
                <a:srgbClr val="FF0000"/>
              </a:solidFill>
              <a:latin typeface="+mn-ea"/>
              <a:cs typeface="Times New Roman" pitchFamily="18" charset="0"/>
            </a:endParaRPr>
          </a:p>
        </p:txBody>
      </p:sp>
      <p:pic>
        <p:nvPicPr>
          <p:cNvPr id="1029" name="Picture 5"/>
          <p:cNvPicPr>
            <a:picLocks noChangeAspect="1" noChangeArrowheads="1"/>
          </p:cNvPicPr>
          <p:nvPr/>
        </p:nvPicPr>
        <p:blipFill>
          <a:blip r:embed="rId2"/>
          <a:srcRect/>
          <a:stretch>
            <a:fillRect/>
          </a:stretch>
        </p:blipFill>
        <p:spPr bwMode="auto">
          <a:xfrm>
            <a:off x="2285984" y="1643050"/>
            <a:ext cx="3209307" cy="1571636"/>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214282" y="4023902"/>
            <a:ext cx="4286280" cy="2834098"/>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5857884" y="3143248"/>
            <a:ext cx="3184094" cy="1714512"/>
          </a:xfrm>
          <a:prstGeom prst="rect">
            <a:avLst/>
          </a:prstGeom>
          <a:noFill/>
          <a:ln w="9525">
            <a:noFill/>
            <a:miter lim="800000"/>
            <a:headEnd/>
            <a:tailEnd/>
          </a:ln>
          <a:effectLst/>
        </p:spPr>
      </p:pic>
      <p:sp>
        <p:nvSpPr>
          <p:cNvPr id="16" name="矩形 15"/>
          <p:cNvSpPr/>
          <p:nvPr/>
        </p:nvSpPr>
        <p:spPr>
          <a:xfrm>
            <a:off x="7215206" y="4714884"/>
            <a:ext cx="1428760" cy="1323439"/>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输入</a:t>
            </a:r>
            <a:endParaRPr lang="en-US" altLang="zh-CN" sz="1600" b="1" dirty="0" smtClean="0">
              <a:solidFill>
                <a:srgbClr val="FF0000"/>
              </a:solidFill>
              <a:latin typeface="+mn-ea"/>
              <a:cs typeface="Times New Roman" pitchFamily="18" charset="0"/>
            </a:endParaRPr>
          </a:p>
          <a:p>
            <a:r>
              <a:rPr lang="en-US" altLang="zh-CN" sz="1600" b="1" dirty="0" smtClean="0">
                <a:solidFill>
                  <a:srgbClr val="FF0000"/>
                </a:solidFill>
                <a:latin typeface="+mn-ea"/>
                <a:cs typeface="Times New Roman" pitchFamily="18" charset="0"/>
              </a:rPr>
              <a:t>8 9 6</a:t>
            </a:r>
          </a:p>
          <a:p>
            <a:r>
              <a:rPr lang="en-US" altLang="zh-CN" sz="1600" b="1" dirty="0" err="1" smtClean="0">
                <a:solidFill>
                  <a:srgbClr val="FF0000"/>
                </a:solidFill>
                <a:latin typeface="+mn-ea"/>
                <a:cs typeface="Times New Roman" pitchFamily="18" charset="0"/>
              </a:rPr>
              <a:t>abc</a:t>
            </a:r>
            <a:endParaRPr lang="en-US" altLang="zh-CN" sz="1600" b="1" dirty="0" smtClean="0">
              <a:solidFill>
                <a:srgbClr val="FF0000"/>
              </a:solidFill>
              <a:latin typeface="+mn-ea"/>
              <a:cs typeface="Times New Roman" pitchFamily="18" charset="0"/>
            </a:endParaRPr>
          </a:p>
          <a:p>
            <a:r>
              <a:rPr lang="en-US" altLang="zh-CN" sz="1600" b="1" dirty="0" err="1" smtClean="0">
                <a:solidFill>
                  <a:srgbClr val="FF0000"/>
                </a:solidFill>
                <a:latin typeface="+mn-ea"/>
                <a:cs typeface="Times New Roman" pitchFamily="18" charset="0"/>
              </a:rPr>
              <a:t>cde</a:t>
            </a:r>
            <a:endParaRPr lang="en-US" altLang="zh-CN" sz="1600" b="1" dirty="0" smtClean="0">
              <a:solidFill>
                <a:srgbClr val="FF0000"/>
              </a:solidFill>
              <a:latin typeface="+mn-ea"/>
              <a:cs typeface="Times New Roman" pitchFamily="18" charset="0"/>
            </a:endParaRPr>
          </a:p>
          <a:p>
            <a:r>
              <a:rPr lang="en-US" altLang="zh-CN" sz="1600" b="1" dirty="0" err="1" smtClean="0">
                <a:solidFill>
                  <a:srgbClr val="FF0000"/>
                </a:solidFill>
                <a:latin typeface="+mn-ea"/>
                <a:cs typeface="Times New Roman" pitchFamily="18" charset="0"/>
              </a:rPr>
              <a:t>bcf</a:t>
            </a:r>
            <a:endParaRPr lang="en-US" altLang="zh-CN" sz="1600" b="1" dirty="0" smtClean="0">
              <a:solidFill>
                <a:srgbClr val="FF0000"/>
              </a:solidFill>
              <a:latin typeface="+mn-ea"/>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a:lnSpc>
                <a:spcPts val="2880"/>
              </a:lnSpc>
              <a:spcBef>
                <a:spcPts val="0"/>
              </a:spcBef>
            </a:pPr>
            <a:r>
              <a:rPr lang="zh-CN" altLang="en-US" sz="2000" dirty="0" smtClean="0">
                <a:latin typeface="+mn-ea"/>
                <a:cs typeface="Times New Roman" pitchFamily="18" charset="0"/>
              </a:rPr>
              <a:t>类模板的继承</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类模板的派生与普通类的派生一样，都受到继承方式和继承成员的访问控制影响。</a:t>
            </a:r>
            <a:endParaRPr lang="en-US" altLang="zh-CN" sz="18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类模板的继承分三种情况：</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普通类派生出类模板</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类模板派生出类模板</a:t>
            </a:r>
            <a:endParaRPr lang="en-US" altLang="zh-CN"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类模板派生普通类</a:t>
            </a: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41</a:t>
            </a:fld>
            <a:endParaRPr lang="zh-CN" altLang="en-US" dirty="0"/>
          </a:p>
        </p:txBody>
      </p:sp>
      <p:grpSp>
        <p:nvGrpSpPr>
          <p:cNvPr id="4" name="组合 15"/>
          <p:cNvGrpSpPr/>
          <p:nvPr/>
        </p:nvGrpSpPr>
        <p:grpSpPr>
          <a:xfrm>
            <a:off x="571472" y="4143380"/>
            <a:ext cx="7635875" cy="665162"/>
            <a:chOff x="717538" y="3521077"/>
            <a:chExt cx="7635875" cy="665162"/>
          </a:xfrm>
        </p:grpSpPr>
        <p:sp>
          <p:nvSpPr>
            <p:cNvPr id="6" name="TextBox 1"/>
            <p:cNvSpPr txBox="1">
              <a:spLocks noChangeArrowheads="1"/>
            </p:cNvSpPr>
            <p:nvPr/>
          </p:nvSpPr>
          <p:spPr bwMode="auto">
            <a:xfrm>
              <a:off x="717538" y="3714752"/>
              <a:ext cx="1108075" cy="461962"/>
            </a:xfrm>
            <a:prstGeom prst="rect">
              <a:avLst/>
            </a:prstGeom>
            <a:noFill/>
            <a:ln w="9525">
              <a:noFill/>
              <a:miter lim="800000"/>
              <a:headEnd/>
              <a:tailEnd/>
            </a:ln>
          </p:spPr>
          <p:txBody>
            <a:bodyPr wrap="none">
              <a:spAutoFit/>
            </a:bodyPr>
            <a:lstStyle/>
            <a:p>
              <a:r>
                <a:rPr lang="zh-CN" altLang="en-US" sz="2400" b="1" dirty="0">
                  <a:solidFill>
                    <a:srgbClr val="0000F1"/>
                  </a:solidFill>
                  <a:latin typeface="华文楷体" pitchFamily="2" charset="-122"/>
                  <a:ea typeface="华文楷体" pitchFamily="2" charset="-122"/>
                </a:rPr>
                <a:t>普通类</a:t>
              </a:r>
            </a:p>
          </p:txBody>
        </p:sp>
        <p:sp>
          <p:nvSpPr>
            <p:cNvPr id="7" name="TextBox 4"/>
            <p:cNvSpPr txBox="1">
              <a:spLocks noChangeArrowheads="1"/>
            </p:cNvSpPr>
            <p:nvPr/>
          </p:nvSpPr>
          <p:spPr bwMode="auto">
            <a:xfrm>
              <a:off x="2928926" y="3714752"/>
              <a:ext cx="1108075" cy="461962"/>
            </a:xfrm>
            <a:prstGeom prst="rect">
              <a:avLst/>
            </a:prstGeom>
            <a:noFill/>
            <a:ln w="9525">
              <a:noFill/>
              <a:miter lim="800000"/>
              <a:headEnd/>
              <a:tailEnd/>
            </a:ln>
          </p:spPr>
          <p:txBody>
            <a:bodyPr wrap="none">
              <a:spAutoFit/>
            </a:bodyPr>
            <a:lstStyle/>
            <a:p>
              <a:r>
                <a:rPr lang="zh-CN" altLang="en-US" sz="2400" b="1" dirty="0">
                  <a:solidFill>
                    <a:srgbClr val="0000F1"/>
                  </a:solidFill>
                  <a:latin typeface="华文楷体" pitchFamily="2" charset="-122"/>
                  <a:ea typeface="华文楷体" pitchFamily="2" charset="-122"/>
                </a:rPr>
                <a:t>类模板</a:t>
              </a:r>
            </a:p>
          </p:txBody>
        </p:sp>
        <p:sp>
          <p:nvSpPr>
            <p:cNvPr id="8" name="TextBox 5"/>
            <p:cNvSpPr txBox="1">
              <a:spLocks noChangeArrowheads="1"/>
            </p:cNvSpPr>
            <p:nvPr/>
          </p:nvSpPr>
          <p:spPr bwMode="auto">
            <a:xfrm>
              <a:off x="5087926" y="3714752"/>
              <a:ext cx="1108075" cy="461962"/>
            </a:xfrm>
            <a:prstGeom prst="rect">
              <a:avLst/>
            </a:prstGeom>
            <a:noFill/>
            <a:ln w="9525">
              <a:noFill/>
              <a:miter lim="800000"/>
              <a:headEnd/>
              <a:tailEnd/>
            </a:ln>
          </p:spPr>
          <p:txBody>
            <a:bodyPr wrap="none">
              <a:spAutoFit/>
            </a:bodyPr>
            <a:lstStyle/>
            <a:p>
              <a:r>
                <a:rPr lang="zh-CN" altLang="en-US" sz="2400" b="1">
                  <a:solidFill>
                    <a:srgbClr val="0000F1"/>
                  </a:solidFill>
                  <a:latin typeface="华文楷体" pitchFamily="2" charset="-122"/>
                  <a:ea typeface="华文楷体" pitchFamily="2" charset="-122"/>
                </a:rPr>
                <a:t>类模板</a:t>
              </a:r>
            </a:p>
          </p:txBody>
        </p:sp>
        <p:cxnSp>
          <p:nvCxnSpPr>
            <p:cNvPr id="9" name="直接箭头连接符 8"/>
            <p:cNvCxnSpPr>
              <a:endCxn id="7" idx="1"/>
            </p:cNvCxnSpPr>
            <p:nvPr/>
          </p:nvCxnSpPr>
          <p:spPr>
            <a:xfrm>
              <a:off x="1825613" y="3946527"/>
              <a:ext cx="1103313"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037001" y="3954464"/>
              <a:ext cx="1101725"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6"/>
            <p:cNvSpPr txBox="1">
              <a:spLocks noChangeArrowheads="1"/>
            </p:cNvSpPr>
            <p:nvPr/>
          </p:nvSpPr>
          <p:spPr bwMode="auto">
            <a:xfrm>
              <a:off x="2136763" y="3521077"/>
              <a:ext cx="646113" cy="369887"/>
            </a:xfrm>
            <a:prstGeom prst="rect">
              <a:avLst/>
            </a:prstGeom>
            <a:noFill/>
            <a:ln w="9525">
              <a:noFill/>
              <a:miter lim="800000"/>
              <a:headEnd/>
              <a:tailEnd/>
            </a:ln>
          </p:spPr>
          <p:txBody>
            <a:bodyPr wrap="none">
              <a:spAutoFit/>
            </a:bodyPr>
            <a:lstStyle/>
            <a:p>
              <a:r>
                <a:rPr lang="zh-CN" altLang="en-US">
                  <a:solidFill>
                    <a:srgbClr val="000079"/>
                  </a:solidFill>
                  <a:latin typeface="Arial" charset="0"/>
                </a:rPr>
                <a:t>继承</a:t>
              </a:r>
            </a:p>
          </p:txBody>
        </p:sp>
        <p:sp>
          <p:nvSpPr>
            <p:cNvPr id="12" name="TextBox 10"/>
            <p:cNvSpPr txBox="1">
              <a:spLocks noChangeArrowheads="1"/>
            </p:cNvSpPr>
            <p:nvPr/>
          </p:nvSpPr>
          <p:spPr bwMode="auto">
            <a:xfrm>
              <a:off x="4264013" y="3521077"/>
              <a:ext cx="646113" cy="369887"/>
            </a:xfrm>
            <a:prstGeom prst="rect">
              <a:avLst/>
            </a:prstGeom>
            <a:noFill/>
            <a:ln w="9525">
              <a:noFill/>
              <a:miter lim="800000"/>
              <a:headEnd/>
              <a:tailEnd/>
            </a:ln>
          </p:spPr>
          <p:txBody>
            <a:bodyPr wrap="none">
              <a:spAutoFit/>
            </a:bodyPr>
            <a:lstStyle/>
            <a:p>
              <a:r>
                <a:rPr lang="zh-CN" altLang="en-US">
                  <a:solidFill>
                    <a:srgbClr val="000079"/>
                  </a:solidFill>
                  <a:latin typeface="Arial" charset="0"/>
                </a:rPr>
                <a:t>继承</a:t>
              </a:r>
            </a:p>
          </p:txBody>
        </p:sp>
        <p:sp>
          <p:nvSpPr>
            <p:cNvPr id="13" name="TextBox 11"/>
            <p:cNvSpPr txBox="1">
              <a:spLocks noChangeArrowheads="1"/>
            </p:cNvSpPr>
            <p:nvPr/>
          </p:nvSpPr>
          <p:spPr bwMode="auto">
            <a:xfrm>
              <a:off x="7245338" y="3724277"/>
              <a:ext cx="1108075" cy="461962"/>
            </a:xfrm>
            <a:prstGeom prst="rect">
              <a:avLst/>
            </a:prstGeom>
            <a:noFill/>
            <a:ln w="9525">
              <a:noFill/>
              <a:miter lim="800000"/>
              <a:headEnd/>
              <a:tailEnd/>
            </a:ln>
          </p:spPr>
          <p:txBody>
            <a:bodyPr wrap="none">
              <a:spAutoFit/>
            </a:bodyPr>
            <a:lstStyle/>
            <a:p>
              <a:r>
                <a:rPr lang="zh-CN" altLang="en-US" sz="2400" b="1">
                  <a:solidFill>
                    <a:srgbClr val="0000F1"/>
                  </a:solidFill>
                  <a:latin typeface="华文楷体" pitchFamily="2" charset="-122"/>
                  <a:ea typeface="华文楷体" pitchFamily="2" charset="-122"/>
                </a:rPr>
                <a:t>普通类</a:t>
              </a:r>
            </a:p>
          </p:txBody>
        </p:sp>
        <p:cxnSp>
          <p:nvCxnSpPr>
            <p:cNvPr id="14" name="直接箭头连接符 13"/>
            <p:cNvCxnSpPr/>
            <p:nvPr/>
          </p:nvCxnSpPr>
          <p:spPr>
            <a:xfrm>
              <a:off x="6115038" y="3954464"/>
              <a:ext cx="1103313"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3"/>
            <p:cNvSpPr txBox="1">
              <a:spLocks noChangeArrowheads="1"/>
            </p:cNvSpPr>
            <p:nvPr/>
          </p:nvSpPr>
          <p:spPr bwMode="auto">
            <a:xfrm>
              <a:off x="6343638" y="3540127"/>
              <a:ext cx="646113" cy="368300"/>
            </a:xfrm>
            <a:prstGeom prst="rect">
              <a:avLst/>
            </a:prstGeom>
            <a:noFill/>
            <a:ln w="9525">
              <a:noFill/>
              <a:miter lim="800000"/>
              <a:headEnd/>
              <a:tailEnd/>
            </a:ln>
          </p:spPr>
          <p:txBody>
            <a:bodyPr wrap="none">
              <a:spAutoFit/>
            </a:bodyPr>
            <a:lstStyle/>
            <a:p>
              <a:r>
                <a:rPr lang="zh-CN" altLang="en-US">
                  <a:solidFill>
                    <a:srgbClr val="000079"/>
                  </a:solidFill>
                  <a:latin typeface="Arial" charset="0"/>
                </a:rPr>
                <a:t>继承</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eaLnBrk="1" hangingPunct="1">
              <a:lnSpc>
                <a:spcPts val="2880"/>
              </a:lnSpc>
              <a:spcBef>
                <a:spcPts val="0"/>
              </a:spcBef>
            </a:pPr>
            <a:r>
              <a:rPr lang="zh-CN" altLang="en-US" sz="2000" dirty="0" smtClean="0">
                <a:latin typeface="+mn-ea"/>
                <a:cs typeface="Times New Roman" pitchFamily="18" charset="0"/>
              </a:rPr>
              <a:t>普通类派生出类模板</a:t>
            </a:r>
          </a:p>
          <a:p>
            <a:pPr lvl="1">
              <a:lnSpc>
                <a:spcPts val="2880"/>
              </a:lnSpc>
              <a:spcBef>
                <a:spcPts val="0"/>
              </a:spcBef>
            </a:pPr>
            <a:r>
              <a:rPr lang="zh-CN" altLang="en-US" sz="1800" dirty="0" smtClean="0">
                <a:latin typeface="+mn-ea"/>
                <a:cs typeface="Times New Roman" pitchFamily="18" charset="0"/>
              </a:rPr>
              <a:t>普通类为基类</a:t>
            </a:r>
          </a:p>
          <a:p>
            <a:pPr lvl="1">
              <a:lnSpc>
                <a:spcPts val="2880"/>
              </a:lnSpc>
              <a:spcBef>
                <a:spcPts val="0"/>
              </a:spcBef>
            </a:pPr>
            <a:r>
              <a:rPr lang="zh-CN" altLang="en-US" sz="1800" dirty="0" smtClean="0">
                <a:latin typeface="+mn-ea"/>
                <a:cs typeface="Times New Roman" pitchFamily="18" charset="0"/>
              </a:rPr>
              <a:t>生成派生类时引入了形式化类型参数，派生类成为了类模板。</a:t>
            </a:r>
            <a:endParaRPr lang="en-US" altLang="zh-CN"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17" name="Text Box 4"/>
          <p:cNvSpPr txBox="1">
            <a:spLocks noChangeArrowheads="1"/>
          </p:cNvSpPr>
          <p:nvPr/>
        </p:nvSpPr>
        <p:spPr bwMode="auto">
          <a:xfrm>
            <a:off x="3643306" y="2571744"/>
            <a:ext cx="4286280" cy="3730252"/>
          </a:xfrm>
          <a:prstGeom prst="rect">
            <a:avLst/>
          </a:prstGeom>
          <a:solidFill>
            <a:schemeClr val="bg1"/>
          </a:solidFill>
          <a:ln w="9525">
            <a:noFill/>
            <a:miter lim="800000"/>
            <a:headEnd/>
            <a:tailEnd/>
          </a:ln>
          <a:effectLst/>
        </p:spPr>
        <p:txBody>
          <a:bodyPr wrap="square">
            <a:spAutoFit/>
          </a:bodyPr>
          <a:lstStyle/>
          <a:p>
            <a:pPr>
              <a:spcBef>
                <a:spcPct val="20000"/>
              </a:spcBef>
              <a:buClr>
                <a:srgbClr val="CC00CC"/>
              </a:buClr>
              <a:buFont typeface="Wingdings" pitchFamily="2" charset="2"/>
              <a:buNone/>
              <a:defRPr/>
            </a:pPr>
            <a:r>
              <a:rPr lang="en-US" altLang="zh-CN" b="1" dirty="0" smtClean="0">
                <a:solidFill>
                  <a:srgbClr val="463416"/>
                </a:solidFill>
                <a:latin typeface="Arial" charset="0"/>
                <a:ea typeface="宋体" pitchFamily="2" charset="-122"/>
              </a:rPr>
              <a:t>template&lt;class </a:t>
            </a:r>
            <a:r>
              <a:rPr lang="en-US" altLang="zh-CN" b="1" dirty="0">
                <a:solidFill>
                  <a:srgbClr val="463416"/>
                </a:solidFill>
                <a:latin typeface="Arial" charset="0"/>
                <a:ea typeface="宋体" pitchFamily="2" charset="-122"/>
              </a:rPr>
              <a:t>TYPE&gt;</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class </a:t>
            </a:r>
            <a:r>
              <a:rPr lang="en-US" altLang="zh-CN" b="1" dirty="0" smtClean="0">
                <a:solidFill>
                  <a:srgbClr val="463416"/>
                </a:solidFill>
                <a:latin typeface="Arial" charset="0"/>
                <a:ea typeface="宋体" pitchFamily="2" charset="-122"/>
              </a:rPr>
              <a:t>DRV: </a:t>
            </a:r>
            <a:r>
              <a:rPr lang="en-US" altLang="zh-CN" b="1" dirty="0">
                <a:solidFill>
                  <a:srgbClr val="463416"/>
                </a:solidFill>
                <a:latin typeface="Arial" charset="0"/>
                <a:ea typeface="宋体" pitchFamily="2" charset="-122"/>
              </a:rPr>
              <a:t>public BASE</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public:</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     void </a:t>
            </a:r>
            <a:r>
              <a:rPr lang="en-US" altLang="zh-CN" b="1" dirty="0" err="1">
                <a:solidFill>
                  <a:srgbClr val="463416"/>
                </a:solidFill>
                <a:latin typeface="Arial" charset="0"/>
                <a:ea typeface="宋体" pitchFamily="2" charset="-122"/>
              </a:rPr>
              <a:t>set_value</a:t>
            </a:r>
            <a:r>
              <a:rPr lang="en-US" altLang="zh-CN" b="1" dirty="0">
                <a:solidFill>
                  <a:srgbClr val="463416"/>
                </a:solidFill>
                <a:latin typeface="Arial" charset="0"/>
                <a:ea typeface="宋体" pitchFamily="2" charset="-122"/>
              </a:rPr>
              <a:t>(TYPE </a:t>
            </a:r>
            <a:r>
              <a:rPr lang="en-US" altLang="zh-CN" b="1" dirty="0" err="1">
                <a:solidFill>
                  <a:srgbClr val="463416"/>
                </a:solidFill>
                <a:latin typeface="Arial" charset="0"/>
                <a:ea typeface="宋体" pitchFamily="2" charset="-122"/>
              </a:rPr>
              <a:t>obj</a:t>
            </a:r>
            <a:r>
              <a:rPr lang="en-US" altLang="zh-CN" b="1" dirty="0">
                <a:solidFill>
                  <a:srgbClr val="463416"/>
                </a:solidFill>
                <a:latin typeface="Arial" charset="0"/>
                <a:ea typeface="宋体" pitchFamily="2" charset="-122"/>
              </a:rPr>
              <a:t>)</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     {</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          ......</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      }</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private:</a:t>
            </a:r>
          </a:p>
          <a:p>
            <a:pPr>
              <a:spcBef>
                <a:spcPct val="20000"/>
              </a:spcBef>
              <a:buClr>
                <a:srgbClr val="CC00CC"/>
              </a:buClr>
              <a:buFont typeface="Wingdings" pitchFamily="2" charset="2"/>
              <a:buNone/>
              <a:defRPr/>
            </a:pPr>
            <a:r>
              <a:rPr lang="en-US" altLang="zh-CN" b="1" dirty="0">
                <a:solidFill>
                  <a:srgbClr val="463416"/>
                </a:solidFill>
                <a:latin typeface="Arial" charset="0"/>
                <a:ea typeface="宋体" pitchFamily="2" charset="-122"/>
              </a:rPr>
              <a:t>       TYPE  element;</a:t>
            </a:r>
          </a:p>
          <a:p>
            <a:pPr>
              <a:spcBef>
                <a:spcPct val="20000"/>
              </a:spcBef>
              <a:buClr>
                <a:srgbClr val="CC00CC"/>
              </a:buClr>
              <a:buFont typeface="Wingdings" pitchFamily="2" charset="2"/>
              <a:buNone/>
              <a:defRPr/>
            </a:pPr>
            <a:r>
              <a:rPr lang="en-US" altLang="zh-CN" b="1" dirty="0" smtClean="0">
                <a:solidFill>
                  <a:srgbClr val="463416"/>
                </a:solidFill>
                <a:latin typeface="Arial" charset="0"/>
                <a:ea typeface="宋体" pitchFamily="2" charset="-122"/>
              </a:rPr>
              <a:t>};</a:t>
            </a:r>
            <a:endParaRPr lang="en-US" altLang="zh-CN" sz="2000" b="1" dirty="0">
              <a:solidFill>
                <a:srgbClr val="463416"/>
              </a:solidFill>
              <a:latin typeface="Arial" charset="0"/>
              <a:ea typeface="宋体" pitchFamily="2" charset="-122"/>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42</a:t>
            </a:fld>
            <a:endParaRPr lang="zh-CN" altLang="en-US" dirty="0"/>
          </a:p>
        </p:txBody>
      </p:sp>
      <p:sp>
        <p:nvSpPr>
          <p:cNvPr id="16" name="矩形 15"/>
          <p:cNvSpPr/>
          <p:nvPr/>
        </p:nvSpPr>
        <p:spPr>
          <a:xfrm>
            <a:off x="428596" y="2357430"/>
            <a:ext cx="3000396" cy="3693319"/>
          </a:xfrm>
          <a:prstGeom prst="rect">
            <a:avLst/>
          </a:prstGeom>
        </p:spPr>
        <p:txBody>
          <a:bodyPr wrap="square">
            <a:spAutoFit/>
          </a:bodyPr>
          <a:lstStyle/>
          <a:p>
            <a:pPr>
              <a:spcBef>
                <a:spcPct val="20000"/>
              </a:spcBef>
            </a:pPr>
            <a:r>
              <a:rPr lang="en-US" altLang="zh-CN" b="1" dirty="0" smtClean="0">
                <a:latin typeface="Arial" charset="0"/>
              </a:rPr>
              <a:t>class BASE{</a:t>
            </a:r>
          </a:p>
          <a:p>
            <a:pPr>
              <a:spcBef>
                <a:spcPct val="20000"/>
              </a:spcBef>
            </a:pPr>
            <a:r>
              <a:rPr lang="en-US" altLang="zh-CN" b="1" dirty="0" smtClean="0">
                <a:latin typeface="Arial" charset="0"/>
              </a:rPr>
              <a:t>public: </a:t>
            </a:r>
          </a:p>
          <a:p>
            <a:pPr>
              <a:spcBef>
                <a:spcPct val="20000"/>
              </a:spcBef>
            </a:pPr>
            <a:r>
              <a:rPr lang="en-US" altLang="zh-CN" b="1" dirty="0" smtClean="0">
                <a:latin typeface="Arial" charset="0"/>
              </a:rPr>
              <a:t>       void </a:t>
            </a:r>
            <a:r>
              <a:rPr lang="en-US" altLang="zh-CN" b="1" dirty="0" err="1" smtClean="0">
                <a:latin typeface="Arial" charset="0"/>
              </a:rPr>
              <a:t>get_value</a:t>
            </a:r>
            <a:r>
              <a:rPr lang="en-US" altLang="zh-CN" b="1" dirty="0" smtClean="0">
                <a:latin typeface="Arial" charset="0"/>
              </a:rPr>
              <a:t>( )</a:t>
            </a:r>
          </a:p>
          <a:p>
            <a:pPr>
              <a:spcBef>
                <a:spcPct val="20000"/>
              </a:spcBef>
            </a:pPr>
            <a:r>
              <a:rPr lang="en-US" altLang="zh-CN" b="1" dirty="0" smtClean="0">
                <a:latin typeface="Arial" charset="0"/>
              </a:rPr>
              <a:t>       {</a:t>
            </a:r>
          </a:p>
          <a:p>
            <a:pPr>
              <a:spcBef>
                <a:spcPct val="20000"/>
              </a:spcBef>
            </a:pPr>
            <a:r>
              <a:rPr lang="en-US" altLang="zh-CN" b="1" dirty="0" smtClean="0">
                <a:latin typeface="Arial" charset="0"/>
              </a:rPr>
              <a:t>              … </a:t>
            </a:r>
          </a:p>
          <a:p>
            <a:pPr>
              <a:spcBef>
                <a:spcPct val="20000"/>
              </a:spcBef>
            </a:pPr>
            <a:r>
              <a:rPr lang="en-US" altLang="zh-CN" b="1" dirty="0" smtClean="0">
                <a:latin typeface="Arial" charset="0"/>
              </a:rPr>
              <a:t>        }</a:t>
            </a:r>
          </a:p>
          <a:p>
            <a:pPr>
              <a:spcBef>
                <a:spcPct val="20000"/>
              </a:spcBef>
            </a:pPr>
            <a:r>
              <a:rPr lang="en-US" altLang="zh-CN" b="1" dirty="0" smtClean="0">
                <a:latin typeface="Arial" charset="0"/>
              </a:rPr>
              <a:t>protected: </a:t>
            </a:r>
          </a:p>
          <a:p>
            <a:pPr>
              <a:spcBef>
                <a:spcPct val="20000"/>
              </a:spcBef>
            </a:pPr>
            <a:r>
              <a:rPr lang="en-US" altLang="zh-CN" b="1" dirty="0" smtClean="0">
                <a:latin typeface="Arial" charset="0"/>
              </a:rPr>
              <a:t>       </a:t>
            </a:r>
            <a:r>
              <a:rPr lang="en-US" altLang="zh-CN" b="1" dirty="0" err="1" smtClean="0">
                <a:latin typeface="Arial" charset="0"/>
              </a:rPr>
              <a:t>int</a:t>
            </a:r>
            <a:r>
              <a:rPr lang="en-US" altLang="zh-CN" b="1" dirty="0" smtClean="0">
                <a:latin typeface="Arial" charset="0"/>
              </a:rPr>
              <a:t> value1;</a:t>
            </a:r>
          </a:p>
          <a:p>
            <a:pPr>
              <a:spcBef>
                <a:spcPct val="20000"/>
              </a:spcBef>
            </a:pPr>
            <a:r>
              <a:rPr lang="en-US" altLang="zh-CN" b="1" dirty="0" smtClean="0">
                <a:latin typeface="Arial" charset="0"/>
              </a:rPr>
              <a:t>private: </a:t>
            </a:r>
          </a:p>
          <a:p>
            <a:pPr>
              <a:spcBef>
                <a:spcPct val="20000"/>
              </a:spcBef>
            </a:pPr>
            <a:r>
              <a:rPr lang="en-US" altLang="zh-CN" b="1" dirty="0" smtClean="0">
                <a:latin typeface="Arial" charset="0"/>
              </a:rPr>
              <a:t>       </a:t>
            </a:r>
            <a:r>
              <a:rPr lang="en-US" altLang="zh-CN" b="1" dirty="0" err="1" smtClean="0">
                <a:latin typeface="Arial" charset="0"/>
              </a:rPr>
              <a:t>int</a:t>
            </a:r>
            <a:r>
              <a:rPr lang="en-US" altLang="zh-CN" b="1" dirty="0" smtClean="0">
                <a:latin typeface="Arial" charset="0"/>
              </a:rPr>
              <a:t> value2;</a:t>
            </a:r>
          </a:p>
          <a:p>
            <a:pPr>
              <a:spcBef>
                <a:spcPct val="20000"/>
              </a:spcBef>
            </a:pPr>
            <a:r>
              <a:rPr lang="en-US" altLang="zh-CN" b="1" dirty="0" smtClean="0">
                <a:latin typeface="Arial" charset="0"/>
              </a:rPr>
              <a:t>};</a:t>
            </a:r>
            <a:endParaRPr lang="en-US" altLang="zh-CN" b="1" dirty="0">
              <a:latin typeface="Arial" charset="0"/>
            </a:endParaRPr>
          </a:p>
        </p:txBody>
      </p:sp>
      <p:sp>
        <p:nvSpPr>
          <p:cNvPr id="7" name="矩形 6"/>
          <p:cNvSpPr/>
          <p:nvPr/>
        </p:nvSpPr>
        <p:spPr>
          <a:xfrm>
            <a:off x="6286512" y="5143512"/>
            <a:ext cx="2643206" cy="1323439"/>
          </a:xfrm>
          <a:prstGeom prst="rect">
            <a:avLst/>
          </a:prstGeom>
        </p:spPr>
        <p:txBody>
          <a:bodyPr wrap="square">
            <a:spAutoFit/>
          </a:bodyPr>
          <a:lstStyle/>
          <a:p>
            <a:r>
              <a:rPr lang="zh-CN" altLang="en-US" sz="1600" b="1" dirty="0" smtClean="0">
                <a:solidFill>
                  <a:srgbClr val="FF0000"/>
                </a:solidFill>
                <a:latin typeface="+mn-ea"/>
                <a:cs typeface="Times New Roman" pitchFamily="18" charset="0"/>
              </a:rPr>
              <a:t>派生类包含三个数据成员，两个是</a:t>
            </a:r>
            <a:r>
              <a:rPr lang="en-US" altLang="zh-CN" sz="1600" b="1" dirty="0" err="1" smtClean="0">
                <a:solidFill>
                  <a:srgbClr val="FF0000"/>
                </a:solidFill>
                <a:latin typeface="+mn-ea"/>
                <a:cs typeface="Times New Roman" pitchFamily="18" charset="0"/>
              </a:rPr>
              <a:t>int</a:t>
            </a:r>
            <a:r>
              <a:rPr lang="zh-CN" altLang="en-US" sz="1600" b="1" dirty="0" smtClean="0">
                <a:solidFill>
                  <a:srgbClr val="FF0000"/>
                </a:solidFill>
                <a:latin typeface="+mn-ea"/>
                <a:cs typeface="Times New Roman" pitchFamily="18" charset="0"/>
              </a:rPr>
              <a:t>类型，一个待</a:t>
            </a:r>
            <a:r>
              <a:rPr lang="zh-CN" altLang="en-US" sz="1600" b="1" dirty="0" smtClean="0">
                <a:solidFill>
                  <a:srgbClr val="FF0000"/>
                </a:solidFill>
                <a:latin typeface="+mn-ea"/>
                <a:cs typeface="Times New Roman" pitchFamily="18" charset="0"/>
              </a:rPr>
              <a:t>定</a:t>
            </a:r>
            <a:endParaRPr lang="en-US" altLang="zh-CN" sz="1600" b="1" dirty="0" smtClean="0">
              <a:solidFill>
                <a:srgbClr val="FF0000"/>
              </a:solidFill>
              <a:latin typeface="+mn-ea"/>
              <a:cs typeface="Times New Roman" pitchFamily="18" charset="0"/>
            </a:endParaRPr>
          </a:p>
          <a:p>
            <a:endParaRPr lang="en-US" altLang="zh-CN" sz="1600" b="1" dirty="0" smtClean="0">
              <a:solidFill>
                <a:srgbClr val="FF0000"/>
              </a:solidFill>
              <a:latin typeface="+mn-ea"/>
              <a:cs typeface="Times New Roman" pitchFamily="18" charset="0"/>
            </a:endParaRPr>
          </a:p>
          <a:p>
            <a:r>
              <a:rPr lang="zh-CN" altLang="en-US" sz="1600" b="1" dirty="0" smtClean="0">
                <a:solidFill>
                  <a:srgbClr val="FF0000"/>
                </a:solidFill>
                <a:latin typeface="+mn-ea"/>
                <a:cs typeface="Times New Roman" pitchFamily="18" charset="0"/>
              </a:rPr>
              <a:t>派生类新增数据成员为类模板参数</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eaLnBrk="1" hangingPunct="1">
              <a:lnSpc>
                <a:spcPts val="2880"/>
              </a:lnSpc>
              <a:spcBef>
                <a:spcPts val="0"/>
              </a:spcBef>
            </a:pPr>
            <a:r>
              <a:rPr lang="zh-CN" altLang="en-US" sz="2000" dirty="0" smtClean="0">
                <a:latin typeface="+mn-ea"/>
                <a:cs typeface="Times New Roman" pitchFamily="18" charset="0"/>
              </a:rPr>
              <a:t>类模板派生出类模板</a:t>
            </a:r>
          </a:p>
          <a:p>
            <a:pPr lvl="1">
              <a:lnSpc>
                <a:spcPts val="2880"/>
              </a:lnSpc>
              <a:spcBef>
                <a:spcPts val="0"/>
              </a:spcBef>
            </a:pPr>
            <a:r>
              <a:rPr lang="zh-CN" altLang="en-US" sz="1800" dirty="0" smtClean="0">
                <a:latin typeface="+mn-ea"/>
                <a:cs typeface="Times New Roman" pitchFamily="18" charset="0"/>
              </a:rPr>
              <a:t>基类是类模板，派生类也是类模板</a:t>
            </a:r>
          </a:p>
          <a:p>
            <a:pPr lvl="1">
              <a:lnSpc>
                <a:spcPts val="2880"/>
              </a:lnSpc>
              <a:spcBef>
                <a:spcPts val="0"/>
              </a:spcBef>
            </a:pPr>
            <a:r>
              <a:rPr lang="zh-CN" altLang="en-US" sz="1800" dirty="0" smtClean="0">
                <a:latin typeface="+mn-ea"/>
                <a:cs typeface="Times New Roman" pitchFamily="18" charset="0"/>
              </a:rPr>
              <a:t>生成派生类时可以加入形式化类型参数，也可能未加入形式化类型参数</a:t>
            </a:r>
          </a:p>
          <a:p>
            <a:pPr eaLnBrk="1" hangingPunct="1">
              <a:lnSpc>
                <a:spcPts val="2880"/>
              </a:lnSpc>
              <a:spcBef>
                <a:spcPts val="0"/>
              </a:spcBef>
            </a:pPr>
            <a:r>
              <a:rPr lang="zh-CN" altLang="en-US" sz="2000" dirty="0" smtClean="0">
                <a:latin typeface="+mn-ea"/>
                <a:cs typeface="Times New Roman" pitchFamily="18" charset="0"/>
              </a:rPr>
              <a:t>注意：</a:t>
            </a:r>
          </a:p>
          <a:p>
            <a:pPr lvl="1">
              <a:lnSpc>
                <a:spcPts val="2880"/>
              </a:lnSpc>
              <a:spcBef>
                <a:spcPts val="0"/>
              </a:spcBef>
            </a:pPr>
            <a:r>
              <a:rPr lang="zh-CN" altLang="en-US" sz="1800" b="1" dirty="0" smtClean="0">
                <a:solidFill>
                  <a:srgbClr val="FF0000"/>
                </a:solidFill>
                <a:latin typeface="+mn-ea"/>
                <a:cs typeface="Times New Roman" pitchFamily="18" charset="0"/>
              </a:rPr>
              <a:t>派生类的模板形式参数表中必须包含基类的所有模板形式参数。</a:t>
            </a:r>
            <a:endParaRPr lang="en-US" altLang="zh-CN" sz="1800" b="1" dirty="0" smtClean="0">
              <a:solidFill>
                <a:srgbClr val="FF0000"/>
              </a:solidFill>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在派生类模板实例化时，要为基类参数传递实际模板参数</a:t>
            </a:r>
            <a:endParaRPr lang="en-US" altLang="zh-CN" sz="1800" b="1" dirty="0" smtClean="0">
              <a:solidFill>
                <a:srgbClr val="FF0000"/>
              </a:solidFill>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在派生类模板的实例化时，实际模板参数也传递给了基类模板，从而完成了基类模板的实例化工作。</a:t>
            </a: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43</a:t>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eaLnBrk="1" hangingPunct="1">
              <a:lnSpc>
                <a:spcPts val="2880"/>
              </a:lnSpc>
              <a:spcBef>
                <a:spcPts val="0"/>
              </a:spcBef>
            </a:pPr>
            <a:r>
              <a:rPr lang="zh-CN" altLang="en-US" sz="2000" dirty="0" smtClean="0">
                <a:latin typeface="+mn-ea"/>
                <a:cs typeface="Times New Roman" pitchFamily="18" charset="0"/>
              </a:rPr>
              <a:t>类模板派生出类模板</a:t>
            </a: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44</a:t>
            </a:fld>
            <a:endParaRPr lang="zh-CN" altLang="en-US" dirty="0"/>
          </a:p>
        </p:txBody>
      </p:sp>
      <p:sp>
        <p:nvSpPr>
          <p:cNvPr id="7" name="矩形 6"/>
          <p:cNvSpPr/>
          <p:nvPr/>
        </p:nvSpPr>
        <p:spPr>
          <a:xfrm>
            <a:off x="142844" y="1571612"/>
            <a:ext cx="5500726" cy="3760004"/>
          </a:xfrm>
          <a:prstGeom prst="rect">
            <a:avLst/>
          </a:prstGeom>
        </p:spPr>
        <p:txBody>
          <a:bodyPr wrap="square">
            <a:spAutoFit/>
          </a:bodyPr>
          <a:lstStyle/>
          <a:p>
            <a:pPr>
              <a:lnSpc>
                <a:spcPts val="2200"/>
              </a:lnSpc>
              <a:buClr>
                <a:schemeClr val="hlink"/>
              </a:buClr>
              <a:buFont typeface="Wingdings" pitchFamily="2" charset="2"/>
              <a:buNone/>
            </a:pPr>
            <a:r>
              <a:rPr lang="en-US" altLang="zh-CN" b="1" dirty="0" smtClean="0">
                <a:ea typeface="宋体" charset="-122"/>
              </a:rPr>
              <a:t>template&lt;class TYPE&gt;</a:t>
            </a:r>
          </a:p>
          <a:p>
            <a:pPr>
              <a:lnSpc>
                <a:spcPts val="2200"/>
              </a:lnSpc>
              <a:buFont typeface="Wingdings" pitchFamily="2" charset="2"/>
              <a:buNone/>
            </a:pPr>
            <a:r>
              <a:rPr lang="en-US" altLang="zh-CN" b="1" dirty="0" smtClean="0">
                <a:ea typeface="宋体" charset="-122"/>
              </a:rPr>
              <a:t>class BASE {</a:t>
            </a:r>
          </a:p>
          <a:p>
            <a:pPr>
              <a:lnSpc>
                <a:spcPts val="2200"/>
              </a:lnSpc>
              <a:buFont typeface="Wingdings" pitchFamily="2" charset="2"/>
              <a:buNone/>
            </a:pPr>
            <a:r>
              <a:rPr lang="en-US" altLang="zh-CN" b="1" dirty="0" smtClean="0">
                <a:ea typeface="宋体" charset="-122"/>
              </a:rPr>
              <a:t>public:  </a:t>
            </a:r>
          </a:p>
          <a:p>
            <a:pPr>
              <a:lnSpc>
                <a:spcPts val="2200"/>
              </a:lnSpc>
              <a:buFont typeface="Wingdings" pitchFamily="2" charset="2"/>
              <a:buNone/>
            </a:pPr>
            <a:r>
              <a:rPr lang="en-US" altLang="zh-CN" b="1" dirty="0" smtClean="0">
                <a:ea typeface="宋体" charset="-122"/>
              </a:rPr>
              <a:t>   void show(TYPE </a:t>
            </a:r>
            <a:r>
              <a:rPr lang="en-US" altLang="zh-CN" b="1" dirty="0" err="1" smtClean="0">
                <a:ea typeface="宋体" charset="-122"/>
              </a:rPr>
              <a:t>obj</a:t>
            </a:r>
            <a:r>
              <a:rPr lang="en-US" altLang="zh-CN" b="1" dirty="0" smtClean="0">
                <a:ea typeface="宋体" charset="-122"/>
              </a:rPr>
              <a:t>){</a:t>
            </a:r>
            <a:r>
              <a:rPr lang="en-US" altLang="zh-CN" b="1" dirty="0" err="1" smtClean="0">
                <a:ea typeface="宋体" charset="-122"/>
              </a:rPr>
              <a:t>cout</a:t>
            </a:r>
            <a:r>
              <a:rPr lang="en-US" altLang="zh-CN" b="1" dirty="0" smtClean="0">
                <a:ea typeface="宋体" charset="-122"/>
              </a:rPr>
              <a:t>&lt;&lt;</a:t>
            </a:r>
            <a:r>
              <a:rPr lang="en-US" altLang="zh-CN" b="1" dirty="0" err="1" smtClean="0">
                <a:ea typeface="宋体" charset="-122"/>
              </a:rPr>
              <a:t>obj</a:t>
            </a:r>
            <a:r>
              <a:rPr lang="en-US" altLang="zh-CN" b="1" dirty="0" smtClean="0">
                <a:ea typeface="宋体" charset="-122"/>
              </a:rPr>
              <a:t>&lt;&lt;</a:t>
            </a:r>
            <a:r>
              <a:rPr lang="en-US" altLang="zh-CN" b="1" dirty="0" err="1" smtClean="0">
                <a:ea typeface="宋体" charset="-122"/>
              </a:rPr>
              <a:t>endl</a:t>
            </a:r>
            <a:r>
              <a:rPr lang="en-US" altLang="zh-CN" b="1" dirty="0" smtClean="0">
                <a:ea typeface="宋体" charset="-122"/>
              </a:rPr>
              <a:t>;}</a:t>
            </a:r>
          </a:p>
          <a:p>
            <a:pPr>
              <a:lnSpc>
                <a:spcPts val="2200"/>
              </a:lnSpc>
              <a:buFont typeface="Wingdings" pitchFamily="2" charset="2"/>
              <a:buNone/>
            </a:pPr>
            <a:r>
              <a:rPr lang="en-US" altLang="zh-CN" b="1" dirty="0" smtClean="0">
                <a:ea typeface="宋体" charset="-122"/>
              </a:rPr>
              <a:t> };</a:t>
            </a:r>
          </a:p>
          <a:p>
            <a:pPr>
              <a:lnSpc>
                <a:spcPts val="2200"/>
              </a:lnSpc>
              <a:buFont typeface="Wingdings" pitchFamily="2" charset="2"/>
              <a:buNone/>
            </a:pPr>
            <a:r>
              <a:rPr lang="en-US" altLang="zh-CN" b="1" dirty="0" smtClean="0">
                <a:ea typeface="宋体" charset="-122"/>
              </a:rPr>
              <a:t>template&lt;class TYPE1, class TYPE2&gt;</a:t>
            </a:r>
          </a:p>
          <a:p>
            <a:pPr>
              <a:lnSpc>
                <a:spcPts val="2200"/>
              </a:lnSpc>
              <a:buFont typeface="Wingdings" pitchFamily="2" charset="2"/>
              <a:buNone/>
            </a:pPr>
            <a:r>
              <a:rPr lang="en-US" altLang="zh-CN" b="1" dirty="0" smtClean="0">
                <a:ea typeface="宋体" charset="-122"/>
              </a:rPr>
              <a:t>class DRV: public </a:t>
            </a:r>
            <a:r>
              <a:rPr lang="en-US" altLang="zh-CN" b="1" dirty="0" smtClean="0">
                <a:solidFill>
                  <a:srgbClr val="FF0000"/>
                </a:solidFill>
                <a:ea typeface="宋体" charset="-122"/>
              </a:rPr>
              <a:t>BASE&lt;TYPE2&gt;</a:t>
            </a:r>
          </a:p>
          <a:p>
            <a:pPr>
              <a:lnSpc>
                <a:spcPts val="2200"/>
              </a:lnSpc>
              <a:buFont typeface="Wingdings" pitchFamily="2" charset="2"/>
              <a:buNone/>
            </a:pPr>
            <a:r>
              <a:rPr lang="en-US" altLang="zh-CN" b="1" dirty="0" smtClean="0">
                <a:ea typeface="宋体" charset="-122"/>
              </a:rPr>
              <a:t> {</a:t>
            </a:r>
          </a:p>
          <a:p>
            <a:pPr>
              <a:lnSpc>
                <a:spcPts val="2200"/>
              </a:lnSpc>
              <a:buFont typeface="Wingdings" pitchFamily="2" charset="2"/>
              <a:buNone/>
            </a:pPr>
            <a:r>
              <a:rPr lang="en-US" altLang="zh-CN" b="1" dirty="0" smtClean="0">
                <a:ea typeface="宋体" charset="-122"/>
              </a:rPr>
              <a:t>public:  </a:t>
            </a:r>
          </a:p>
          <a:p>
            <a:pPr>
              <a:lnSpc>
                <a:spcPts val="2200"/>
              </a:lnSpc>
              <a:buFont typeface="Wingdings" pitchFamily="2" charset="2"/>
              <a:buNone/>
            </a:pPr>
            <a:r>
              <a:rPr lang="en-US" altLang="zh-CN" b="1" dirty="0" smtClean="0">
                <a:ea typeface="宋体" charset="-122"/>
              </a:rPr>
              <a:t>   void show2(TYPE1 obj1, TYPE2 obj2){</a:t>
            </a:r>
          </a:p>
          <a:p>
            <a:pPr>
              <a:lnSpc>
                <a:spcPts val="2200"/>
              </a:lnSpc>
              <a:buFont typeface="Wingdings" pitchFamily="2" charset="2"/>
              <a:buNone/>
            </a:pPr>
            <a:r>
              <a:rPr lang="en-US" altLang="zh-CN" b="1" dirty="0" smtClean="0">
                <a:ea typeface="宋体" charset="-122"/>
              </a:rPr>
              <a:t>       </a:t>
            </a:r>
            <a:r>
              <a:rPr lang="en-US" altLang="zh-CN" b="1" dirty="0" err="1" smtClean="0">
                <a:ea typeface="宋体" charset="-122"/>
              </a:rPr>
              <a:t>cout</a:t>
            </a:r>
            <a:r>
              <a:rPr lang="en-US" altLang="zh-CN" b="1" dirty="0" smtClean="0">
                <a:ea typeface="宋体" charset="-122"/>
              </a:rPr>
              <a:t>&lt;&lt;obj1&lt;&lt;obj2&lt;&lt;</a:t>
            </a:r>
            <a:r>
              <a:rPr lang="en-US" altLang="zh-CN" b="1" dirty="0" err="1" smtClean="0">
                <a:ea typeface="宋体" charset="-122"/>
              </a:rPr>
              <a:t>endl</a:t>
            </a:r>
            <a:r>
              <a:rPr lang="en-US" altLang="zh-CN" b="1" dirty="0" smtClean="0">
                <a:ea typeface="宋体" charset="-122"/>
              </a:rPr>
              <a:t>;</a:t>
            </a:r>
          </a:p>
          <a:p>
            <a:pPr>
              <a:lnSpc>
                <a:spcPts val="2200"/>
              </a:lnSpc>
              <a:buFont typeface="Wingdings" pitchFamily="2" charset="2"/>
              <a:buNone/>
            </a:pPr>
            <a:r>
              <a:rPr lang="en-US" altLang="zh-CN" b="1" dirty="0" smtClean="0">
                <a:ea typeface="宋体" charset="-122"/>
              </a:rPr>
              <a:t>    }</a:t>
            </a:r>
          </a:p>
          <a:p>
            <a:pPr>
              <a:lnSpc>
                <a:spcPts val="2200"/>
              </a:lnSpc>
              <a:buFont typeface="Wingdings" pitchFamily="2" charset="2"/>
              <a:buNone/>
            </a:pPr>
            <a:r>
              <a:rPr lang="en-US" altLang="zh-CN" b="1" dirty="0" smtClean="0">
                <a:ea typeface="宋体" charset="-122"/>
              </a:rPr>
              <a:t>};</a:t>
            </a:r>
          </a:p>
        </p:txBody>
      </p:sp>
      <p:sp>
        <p:nvSpPr>
          <p:cNvPr id="6" name="矩形 5"/>
          <p:cNvSpPr/>
          <p:nvPr/>
        </p:nvSpPr>
        <p:spPr>
          <a:xfrm>
            <a:off x="4357686" y="4643446"/>
            <a:ext cx="4572000" cy="2031325"/>
          </a:xfrm>
          <a:prstGeom prst="rect">
            <a:avLst/>
          </a:prstGeom>
        </p:spPr>
        <p:txBody>
          <a:bodyPr>
            <a:spAutoFit/>
          </a:bodyPr>
          <a:lstStyle/>
          <a:p>
            <a:pPr marL="342900" indent="-342900" eaLnBrk="0" hangingPunct="0">
              <a:spcBef>
                <a:spcPct val="20000"/>
              </a:spcBef>
              <a:buClr>
                <a:srgbClr val="CC00CC"/>
              </a:buClr>
              <a:buFont typeface="Wingdings" pitchFamily="2" charset="2"/>
              <a:buNone/>
              <a:defRPr/>
            </a:pPr>
            <a:r>
              <a:rPr lang="en-US" altLang="zh-CN" b="1" kern="0" dirty="0" err="1" smtClean="0">
                <a:solidFill>
                  <a:srgbClr val="463416"/>
                </a:solidFill>
                <a:latin typeface="Times New Roman" pitchFamily="18" charset="0"/>
              </a:rPr>
              <a:t>int</a:t>
            </a:r>
            <a:r>
              <a:rPr lang="en-US" altLang="zh-CN" b="1" kern="0" dirty="0" smtClean="0">
                <a:solidFill>
                  <a:srgbClr val="463416"/>
                </a:solidFill>
                <a:latin typeface="Times New Roman" pitchFamily="18" charset="0"/>
              </a:rPr>
              <a:t> main( )</a:t>
            </a:r>
          </a:p>
          <a:p>
            <a:pPr marL="342900" indent="-342900" eaLnBrk="0" hangingPunct="0">
              <a:spcBef>
                <a:spcPct val="20000"/>
              </a:spcBef>
              <a:buClr>
                <a:srgbClr val="CC00CC"/>
              </a:buClr>
              <a:buFont typeface="Wingdings" pitchFamily="2" charset="2"/>
              <a:buNone/>
              <a:defRPr/>
            </a:pPr>
            <a:r>
              <a:rPr lang="en-US" altLang="zh-CN" b="1" kern="0" dirty="0" smtClean="0">
                <a:solidFill>
                  <a:srgbClr val="463416"/>
                </a:solidFill>
                <a:latin typeface="Times New Roman" pitchFamily="18" charset="0"/>
              </a:rPr>
              <a:t>{</a:t>
            </a:r>
          </a:p>
          <a:p>
            <a:pPr marL="342900" indent="-342900" eaLnBrk="0" hangingPunct="0">
              <a:spcBef>
                <a:spcPct val="20000"/>
              </a:spcBef>
              <a:buClr>
                <a:srgbClr val="FF5050"/>
              </a:buClr>
              <a:buFont typeface="Wingdings" pitchFamily="2" charset="2"/>
              <a:buNone/>
              <a:defRPr/>
            </a:pPr>
            <a:r>
              <a:rPr lang="en-US" altLang="zh-CN" b="1" kern="0" dirty="0" smtClean="0">
                <a:solidFill>
                  <a:srgbClr val="463416"/>
                </a:solidFill>
                <a:latin typeface="Times New Roman" pitchFamily="18" charset="0"/>
              </a:rPr>
              <a:t>    DERIVED&lt;char*, double&gt; </a:t>
            </a:r>
            <a:r>
              <a:rPr lang="en-US" altLang="zh-CN" b="1" kern="0" dirty="0" err="1" smtClean="0">
                <a:solidFill>
                  <a:srgbClr val="463416"/>
                </a:solidFill>
                <a:latin typeface="Times New Roman" pitchFamily="18" charset="0"/>
              </a:rPr>
              <a:t>obj</a:t>
            </a:r>
            <a:r>
              <a:rPr lang="en-US" altLang="zh-CN" b="1" kern="0" dirty="0" smtClean="0">
                <a:solidFill>
                  <a:srgbClr val="463416"/>
                </a:solidFill>
                <a:latin typeface="Times New Roman" pitchFamily="18" charset="0"/>
              </a:rPr>
              <a:t>; </a:t>
            </a:r>
          </a:p>
          <a:p>
            <a:pPr marL="342900" indent="-342900" eaLnBrk="0" hangingPunct="0">
              <a:spcBef>
                <a:spcPct val="20000"/>
              </a:spcBef>
              <a:buClr>
                <a:srgbClr val="FF5050"/>
              </a:buClr>
              <a:buFont typeface="Wingdings" pitchFamily="2" charset="2"/>
              <a:buNone/>
              <a:defRPr/>
            </a:pPr>
            <a:r>
              <a:rPr lang="en-US" altLang="zh-CN" b="1" kern="0" dirty="0" smtClean="0">
                <a:solidFill>
                  <a:srgbClr val="463416"/>
                </a:solidFill>
                <a:latin typeface="Times New Roman" pitchFamily="18" charset="0"/>
              </a:rPr>
              <a:t>    </a:t>
            </a:r>
            <a:r>
              <a:rPr lang="en-US" altLang="zh-CN" b="1" kern="0" dirty="0" err="1" smtClean="0">
                <a:solidFill>
                  <a:srgbClr val="463416"/>
                </a:solidFill>
                <a:latin typeface="Times New Roman" pitchFamily="18" charset="0"/>
              </a:rPr>
              <a:t>obj.show</a:t>
            </a:r>
            <a:r>
              <a:rPr lang="en-US" altLang="zh-CN" b="1" kern="0" dirty="0" smtClean="0">
                <a:solidFill>
                  <a:srgbClr val="463416"/>
                </a:solidFill>
                <a:latin typeface="Times New Roman" pitchFamily="18" charset="0"/>
              </a:rPr>
              <a:t>(3.14); </a:t>
            </a:r>
          </a:p>
          <a:p>
            <a:pPr marL="342900" indent="-342900" eaLnBrk="0" hangingPunct="0">
              <a:spcBef>
                <a:spcPct val="20000"/>
              </a:spcBef>
              <a:buClr>
                <a:srgbClr val="FF5050"/>
              </a:buClr>
              <a:buFont typeface="Wingdings" pitchFamily="2" charset="2"/>
              <a:buNone/>
              <a:defRPr/>
            </a:pPr>
            <a:r>
              <a:rPr lang="en-US" altLang="zh-CN" b="1" kern="0" dirty="0" smtClean="0">
                <a:solidFill>
                  <a:srgbClr val="463416"/>
                </a:solidFill>
                <a:latin typeface="Times New Roman" pitchFamily="18" charset="0"/>
              </a:rPr>
              <a:t>    obj.show2(“Pi is ”,3.14159);    </a:t>
            </a:r>
          </a:p>
          <a:p>
            <a:pPr marL="342900" indent="-342900" eaLnBrk="0" hangingPunct="0">
              <a:spcBef>
                <a:spcPct val="20000"/>
              </a:spcBef>
              <a:buClr>
                <a:srgbClr val="FF5050"/>
              </a:buClr>
              <a:buFont typeface="Wingdings" pitchFamily="2" charset="2"/>
              <a:buNone/>
              <a:defRPr/>
            </a:pPr>
            <a:r>
              <a:rPr lang="en-US" altLang="zh-CN" b="1" kern="0" dirty="0" smtClean="0">
                <a:solidFill>
                  <a:srgbClr val="463416"/>
                </a:solidFill>
                <a:latin typeface="Times New Roman" pitchFamily="18" charset="0"/>
              </a:rPr>
              <a:t>}</a:t>
            </a:r>
            <a:endParaRPr lang="en-US" altLang="zh-CN" b="1" kern="0" dirty="0">
              <a:solidFill>
                <a:srgbClr val="463416"/>
              </a:solidFill>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eaLnBrk="1" hangingPunct="1">
              <a:lnSpc>
                <a:spcPts val="2880"/>
              </a:lnSpc>
              <a:spcBef>
                <a:spcPts val="0"/>
              </a:spcBef>
            </a:pPr>
            <a:r>
              <a:rPr lang="zh-CN" altLang="en-US" sz="2000" dirty="0" smtClean="0">
                <a:latin typeface="+mn-ea"/>
                <a:cs typeface="Times New Roman" pitchFamily="18" charset="0"/>
              </a:rPr>
              <a:t>类模板派生出普通类</a:t>
            </a:r>
          </a:p>
          <a:p>
            <a:pPr lvl="1">
              <a:lnSpc>
                <a:spcPts val="2880"/>
              </a:lnSpc>
              <a:spcBef>
                <a:spcPts val="0"/>
              </a:spcBef>
            </a:pPr>
            <a:r>
              <a:rPr lang="zh-CN" altLang="en-US" sz="1800" dirty="0" smtClean="0">
                <a:latin typeface="+mn-ea"/>
                <a:cs typeface="Times New Roman" pitchFamily="18" charset="0"/>
              </a:rPr>
              <a:t>基类是类模板，派生类是普通类</a:t>
            </a:r>
          </a:p>
          <a:p>
            <a:pPr lvl="1">
              <a:lnSpc>
                <a:spcPts val="2880"/>
              </a:lnSpc>
              <a:spcBef>
                <a:spcPts val="0"/>
              </a:spcBef>
            </a:pPr>
            <a:r>
              <a:rPr lang="zh-CN" altLang="en-US" sz="1800" b="1" dirty="0" smtClean="0">
                <a:solidFill>
                  <a:srgbClr val="FF0000"/>
                </a:solidFill>
                <a:latin typeface="+mn-ea"/>
                <a:cs typeface="Times New Roman" pitchFamily="18" charset="0"/>
              </a:rPr>
              <a:t>生成派生类时，必须对基类指定了实际类型参数，即基类的实际类型已经知道，这时候派生类变成了非类模板（普通类）</a:t>
            </a:r>
            <a:r>
              <a:rPr lang="zh-CN" altLang="en-US" sz="1800" dirty="0" smtClean="0">
                <a:latin typeface="+mn-ea"/>
                <a:cs typeface="Times New Roman" pitchFamily="18" charset="0"/>
              </a:rPr>
              <a:t>。</a:t>
            </a:r>
            <a:endParaRPr lang="en-US" altLang="zh-CN"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eaLnBrk="1" hangingPunct="1">
              <a:lnSpc>
                <a:spcPts val="2880"/>
              </a:lnSpc>
              <a:spcBef>
                <a:spcPts val="0"/>
              </a:spcBef>
            </a:pPr>
            <a:r>
              <a:rPr lang="zh-CN" altLang="en-US" sz="2000" dirty="0" smtClean="0">
                <a:latin typeface="+mn-ea"/>
                <a:cs typeface="Times New Roman" pitchFamily="18" charset="0"/>
              </a:rPr>
              <a:t>类模板派生出普通类</a:t>
            </a: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46</a:t>
            </a:fld>
            <a:endParaRPr lang="zh-CN" altLang="en-US" dirty="0"/>
          </a:p>
        </p:txBody>
      </p:sp>
      <p:sp>
        <p:nvSpPr>
          <p:cNvPr id="7" name="矩形 6"/>
          <p:cNvSpPr/>
          <p:nvPr/>
        </p:nvSpPr>
        <p:spPr>
          <a:xfrm>
            <a:off x="142844" y="1571612"/>
            <a:ext cx="5500726" cy="4324261"/>
          </a:xfrm>
          <a:prstGeom prst="rect">
            <a:avLst/>
          </a:prstGeom>
        </p:spPr>
        <p:txBody>
          <a:bodyPr wrap="square">
            <a:spAutoFit/>
          </a:bodyPr>
          <a:lstStyle/>
          <a:p>
            <a:pPr>
              <a:lnSpc>
                <a:spcPts val="2200"/>
              </a:lnSpc>
              <a:buClr>
                <a:schemeClr val="hlink"/>
              </a:buClr>
              <a:buFont typeface="Wingdings" pitchFamily="2" charset="2"/>
              <a:buNone/>
            </a:pPr>
            <a:r>
              <a:rPr lang="en-US" altLang="zh-CN" b="1" dirty="0" smtClean="0">
                <a:ea typeface="宋体" charset="-122"/>
              </a:rPr>
              <a:t>template&lt;class TYPE&gt;</a:t>
            </a:r>
          </a:p>
          <a:p>
            <a:pPr>
              <a:lnSpc>
                <a:spcPts val="2200"/>
              </a:lnSpc>
              <a:buClr>
                <a:schemeClr val="hlink"/>
              </a:buClr>
              <a:buFont typeface="Wingdings" pitchFamily="2" charset="2"/>
              <a:buNone/>
            </a:pPr>
            <a:r>
              <a:rPr lang="en-US" altLang="zh-CN" b="1" dirty="0" smtClean="0">
                <a:ea typeface="宋体" charset="-122"/>
              </a:rPr>
              <a:t>class BASE {</a:t>
            </a:r>
          </a:p>
          <a:p>
            <a:pPr>
              <a:lnSpc>
                <a:spcPts val="2200"/>
              </a:lnSpc>
              <a:buClr>
                <a:schemeClr val="hlink"/>
              </a:buClr>
              <a:buFont typeface="Wingdings" pitchFamily="2" charset="2"/>
              <a:buNone/>
            </a:pPr>
            <a:r>
              <a:rPr lang="en-US" altLang="zh-CN" b="1" dirty="0" smtClean="0">
                <a:ea typeface="宋体" charset="-122"/>
              </a:rPr>
              <a:t>public:  </a:t>
            </a:r>
          </a:p>
          <a:p>
            <a:pPr>
              <a:lnSpc>
                <a:spcPts val="2200"/>
              </a:lnSpc>
              <a:buClr>
                <a:schemeClr val="hlink"/>
              </a:buClr>
              <a:buFont typeface="Wingdings" pitchFamily="2" charset="2"/>
              <a:buNone/>
            </a:pPr>
            <a:r>
              <a:rPr lang="en-US" altLang="zh-CN" b="1" dirty="0" smtClean="0">
                <a:ea typeface="宋体" charset="-122"/>
              </a:rPr>
              <a:t>   void show(TYPE </a:t>
            </a:r>
            <a:r>
              <a:rPr lang="en-US" altLang="zh-CN" b="1" dirty="0" err="1" smtClean="0">
                <a:ea typeface="宋体" charset="-122"/>
              </a:rPr>
              <a:t>obj</a:t>
            </a:r>
            <a:r>
              <a:rPr lang="en-US" altLang="zh-CN" b="1" dirty="0" smtClean="0">
                <a:ea typeface="宋体" charset="-122"/>
              </a:rPr>
              <a:t>)</a:t>
            </a:r>
          </a:p>
          <a:p>
            <a:pPr>
              <a:lnSpc>
                <a:spcPts val="2200"/>
              </a:lnSpc>
              <a:buClr>
                <a:schemeClr val="hlink"/>
              </a:buClr>
              <a:buFont typeface="Wingdings" pitchFamily="2" charset="2"/>
              <a:buNone/>
            </a:pPr>
            <a:r>
              <a:rPr lang="en-US" altLang="zh-CN" b="1" dirty="0" smtClean="0">
                <a:ea typeface="宋体" charset="-122"/>
              </a:rPr>
              <a:t>	{</a:t>
            </a:r>
            <a:r>
              <a:rPr lang="en-US" altLang="zh-CN" b="1" dirty="0" err="1" smtClean="0">
                <a:ea typeface="宋体" charset="-122"/>
              </a:rPr>
              <a:t>cout</a:t>
            </a:r>
            <a:r>
              <a:rPr lang="en-US" altLang="zh-CN" b="1" dirty="0" smtClean="0">
                <a:ea typeface="宋体" charset="-122"/>
              </a:rPr>
              <a:t>&lt;&lt;</a:t>
            </a:r>
            <a:r>
              <a:rPr lang="en-US" altLang="zh-CN" b="1" dirty="0" err="1" smtClean="0">
                <a:ea typeface="宋体" charset="-122"/>
              </a:rPr>
              <a:t>obj</a:t>
            </a:r>
            <a:r>
              <a:rPr lang="en-US" altLang="zh-CN" b="1" dirty="0" smtClean="0">
                <a:ea typeface="宋体" charset="-122"/>
              </a:rPr>
              <a:t>&lt;&lt;</a:t>
            </a:r>
            <a:r>
              <a:rPr lang="en-US" altLang="zh-CN" b="1" dirty="0" err="1" smtClean="0">
                <a:ea typeface="宋体" charset="-122"/>
              </a:rPr>
              <a:t>endl</a:t>
            </a:r>
            <a:r>
              <a:rPr lang="en-US" altLang="zh-CN" b="1" dirty="0" smtClean="0">
                <a:ea typeface="宋体" charset="-122"/>
              </a:rPr>
              <a:t>;}</a:t>
            </a:r>
          </a:p>
          <a:p>
            <a:pPr>
              <a:lnSpc>
                <a:spcPts val="2200"/>
              </a:lnSpc>
              <a:buClr>
                <a:schemeClr val="hlink"/>
              </a:buClr>
              <a:buFont typeface="Wingdings" pitchFamily="2" charset="2"/>
              <a:buNone/>
            </a:pPr>
            <a:r>
              <a:rPr lang="en-US" altLang="zh-CN" b="1" dirty="0" smtClean="0">
                <a:ea typeface="宋体" charset="-122"/>
              </a:rPr>
              <a:t> };</a:t>
            </a:r>
          </a:p>
          <a:p>
            <a:pPr>
              <a:lnSpc>
                <a:spcPts val="2200"/>
              </a:lnSpc>
              <a:buClr>
                <a:schemeClr val="hlink"/>
              </a:buClr>
              <a:buFont typeface="Wingdings" pitchFamily="2" charset="2"/>
              <a:buNone/>
            </a:pPr>
            <a:endParaRPr lang="en-US" altLang="zh-CN" b="1" dirty="0" smtClean="0">
              <a:ea typeface="宋体" charset="-122"/>
            </a:endParaRPr>
          </a:p>
          <a:p>
            <a:pPr>
              <a:lnSpc>
                <a:spcPts val="2200"/>
              </a:lnSpc>
              <a:buClr>
                <a:schemeClr val="hlink"/>
              </a:buClr>
              <a:buFont typeface="Wingdings" pitchFamily="2" charset="2"/>
              <a:buNone/>
            </a:pPr>
            <a:r>
              <a:rPr lang="en-US" altLang="zh-CN" b="1" dirty="0" smtClean="0">
                <a:ea typeface="宋体" charset="-122"/>
              </a:rPr>
              <a:t>class DRV: public BASE&lt;double&gt;</a:t>
            </a:r>
          </a:p>
          <a:p>
            <a:pPr>
              <a:lnSpc>
                <a:spcPts val="2200"/>
              </a:lnSpc>
              <a:buClr>
                <a:schemeClr val="hlink"/>
              </a:buClr>
              <a:buFont typeface="Wingdings" pitchFamily="2" charset="2"/>
              <a:buNone/>
            </a:pPr>
            <a:r>
              <a:rPr lang="en-US" altLang="zh-CN" b="1" dirty="0" smtClean="0">
                <a:ea typeface="宋体" charset="-122"/>
              </a:rPr>
              <a:t>{ //</a:t>
            </a:r>
            <a:r>
              <a:rPr lang="zh-CN" altLang="en-US" b="1" dirty="0" smtClean="0">
                <a:ea typeface="宋体" charset="-122"/>
              </a:rPr>
              <a:t>已经指定基类的数据类型</a:t>
            </a:r>
            <a:endParaRPr lang="en-US" altLang="zh-CN" b="1" dirty="0" smtClean="0">
              <a:ea typeface="宋体" charset="-122"/>
            </a:endParaRPr>
          </a:p>
          <a:p>
            <a:pPr>
              <a:lnSpc>
                <a:spcPts val="2200"/>
              </a:lnSpc>
              <a:buClr>
                <a:schemeClr val="hlink"/>
              </a:buClr>
              <a:buFont typeface="Wingdings" pitchFamily="2" charset="2"/>
              <a:buNone/>
            </a:pPr>
            <a:r>
              <a:rPr lang="en-US" altLang="zh-CN" b="1" dirty="0" smtClean="0">
                <a:ea typeface="宋体" charset="-122"/>
              </a:rPr>
              <a:t>public:  </a:t>
            </a:r>
          </a:p>
          <a:p>
            <a:pPr>
              <a:lnSpc>
                <a:spcPts val="2200"/>
              </a:lnSpc>
              <a:buClr>
                <a:schemeClr val="hlink"/>
              </a:buClr>
              <a:buFont typeface="Wingdings" pitchFamily="2" charset="2"/>
              <a:buNone/>
            </a:pPr>
            <a:r>
              <a:rPr lang="en-US" altLang="zh-CN" b="1" dirty="0" smtClean="0">
                <a:ea typeface="宋体" charset="-122"/>
              </a:rPr>
              <a:t>   void show2(double </a:t>
            </a:r>
            <a:r>
              <a:rPr lang="en-US" altLang="zh-CN" b="1" dirty="0" err="1" smtClean="0">
                <a:ea typeface="宋体" charset="-122"/>
              </a:rPr>
              <a:t>obj</a:t>
            </a:r>
            <a:r>
              <a:rPr lang="en-US" altLang="zh-CN" b="1" dirty="0" smtClean="0">
                <a:ea typeface="宋体" charset="-122"/>
              </a:rPr>
              <a:t>)</a:t>
            </a:r>
          </a:p>
          <a:p>
            <a:pPr>
              <a:lnSpc>
                <a:spcPts val="2200"/>
              </a:lnSpc>
              <a:buClr>
                <a:schemeClr val="hlink"/>
              </a:buClr>
              <a:buFont typeface="Wingdings" pitchFamily="2" charset="2"/>
              <a:buNone/>
            </a:pPr>
            <a:r>
              <a:rPr lang="en-US" altLang="zh-CN" b="1" dirty="0" smtClean="0">
                <a:ea typeface="宋体" charset="-122"/>
              </a:rPr>
              <a:t>   {</a:t>
            </a:r>
          </a:p>
          <a:p>
            <a:pPr>
              <a:lnSpc>
                <a:spcPts val="2200"/>
              </a:lnSpc>
              <a:buClr>
                <a:schemeClr val="hlink"/>
              </a:buClr>
              <a:buFont typeface="Wingdings" pitchFamily="2" charset="2"/>
              <a:buNone/>
            </a:pPr>
            <a:r>
              <a:rPr lang="en-US" altLang="zh-CN" b="1" dirty="0" smtClean="0">
                <a:ea typeface="宋体" charset="-122"/>
              </a:rPr>
              <a:t>       </a:t>
            </a:r>
            <a:r>
              <a:rPr lang="en-US" altLang="zh-CN" b="1" dirty="0" err="1" smtClean="0">
                <a:ea typeface="宋体" charset="-122"/>
              </a:rPr>
              <a:t>cout</a:t>
            </a:r>
            <a:r>
              <a:rPr lang="en-US" altLang="zh-CN" b="1" dirty="0" smtClean="0">
                <a:ea typeface="宋体" charset="-122"/>
              </a:rPr>
              <a:t>&lt;&lt;</a:t>
            </a:r>
            <a:r>
              <a:rPr lang="en-US" altLang="zh-CN" b="1" dirty="0" err="1" smtClean="0">
                <a:ea typeface="宋体" charset="-122"/>
              </a:rPr>
              <a:t>obj</a:t>
            </a:r>
            <a:r>
              <a:rPr lang="en-US" altLang="zh-CN" b="1" dirty="0" smtClean="0">
                <a:ea typeface="宋体" charset="-122"/>
              </a:rPr>
              <a:t>*2&lt;&lt;</a:t>
            </a:r>
            <a:r>
              <a:rPr lang="en-US" altLang="zh-CN" b="1" dirty="0" err="1" smtClean="0">
                <a:ea typeface="宋体" charset="-122"/>
              </a:rPr>
              <a:t>endl</a:t>
            </a:r>
            <a:r>
              <a:rPr lang="en-US" altLang="zh-CN" b="1" dirty="0" smtClean="0">
                <a:ea typeface="宋体" charset="-122"/>
              </a:rPr>
              <a:t>;</a:t>
            </a:r>
          </a:p>
          <a:p>
            <a:pPr>
              <a:lnSpc>
                <a:spcPts val="2200"/>
              </a:lnSpc>
              <a:buClr>
                <a:schemeClr val="hlink"/>
              </a:buClr>
              <a:buFont typeface="Wingdings" pitchFamily="2" charset="2"/>
              <a:buNone/>
            </a:pPr>
            <a:r>
              <a:rPr lang="en-US" altLang="zh-CN" b="1" dirty="0" smtClean="0">
                <a:ea typeface="宋体" charset="-122"/>
              </a:rPr>
              <a:t>   }</a:t>
            </a:r>
          </a:p>
          <a:p>
            <a:pPr>
              <a:lnSpc>
                <a:spcPts val="2200"/>
              </a:lnSpc>
              <a:buClr>
                <a:schemeClr val="hlink"/>
              </a:buClr>
              <a:buFont typeface="Wingdings" pitchFamily="2" charset="2"/>
              <a:buNone/>
            </a:pPr>
            <a:r>
              <a:rPr lang="en-US" altLang="zh-CN" b="1" dirty="0" smtClean="0">
                <a:ea typeface="宋体" charset="-122"/>
              </a:rPr>
              <a:t>};</a:t>
            </a:r>
          </a:p>
        </p:txBody>
      </p:sp>
      <p:sp>
        <p:nvSpPr>
          <p:cNvPr id="8" name="矩形 7"/>
          <p:cNvSpPr/>
          <p:nvPr/>
        </p:nvSpPr>
        <p:spPr>
          <a:xfrm>
            <a:off x="4786314" y="2714620"/>
            <a:ext cx="3571900" cy="2031325"/>
          </a:xfrm>
          <a:prstGeom prst="rect">
            <a:avLst/>
          </a:prstGeom>
        </p:spPr>
        <p:txBody>
          <a:bodyPr wrap="square">
            <a:spAutoFit/>
          </a:bodyPr>
          <a:lstStyle/>
          <a:p>
            <a:r>
              <a:rPr lang="en-US" altLang="zh-CN" b="1" dirty="0" smtClean="0">
                <a:ea typeface="宋体" charset="-122"/>
              </a:rPr>
              <a:t>void main( )</a:t>
            </a:r>
          </a:p>
          <a:p>
            <a:r>
              <a:rPr lang="en-US" altLang="zh-CN" b="1" dirty="0" smtClean="0">
                <a:ea typeface="宋体" charset="-122"/>
              </a:rPr>
              <a:t>{</a:t>
            </a:r>
          </a:p>
          <a:p>
            <a:r>
              <a:rPr lang="en-US" altLang="zh-CN" b="1" dirty="0" smtClean="0">
                <a:ea typeface="宋体" charset="-122"/>
              </a:rPr>
              <a:t>    DRV </a:t>
            </a:r>
            <a:r>
              <a:rPr lang="en-US" altLang="zh-CN" b="1" dirty="0" err="1" smtClean="0">
                <a:ea typeface="宋体" charset="-122"/>
              </a:rPr>
              <a:t>obj</a:t>
            </a:r>
            <a:r>
              <a:rPr lang="en-US" altLang="zh-CN" b="1" dirty="0" smtClean="0">
                <a:ea typeface="宋体" charset="-122"/>
              </a:rPr>
              <a:t>; </a:t>
            </a:r>
          </a:p>
          <a:p>
            <a:r>
              <a:rPr lang="en-US" altLang="zh-CN" b="1" dirty="0" smtClean="0">
                <a:ea typeface="宋体" charset="-122"/>
              </a:rPr>
              <a:t>    </a:t>
            </a:r>
            <a:r>
              <a:rPr lang="en-US" altLang="zh-CN" b="1" dirty="0" err="1" smtClean="0">
                <a:ea typeface="宋体" charset="-122"/>
              </a:rPr>
              <a:t>obj.show</a:t>
            </a:r>
            <a:r>
              <a:rPr lang="en-US" altLang="zh-CN" b="1" dirty="0" smtClean="0">
                <a:ea typeface="宋体" charset="-122"/>
              </a:rPr>
              <a:t>(11.11); </a:t>
            </a:r>
          </a:p>
          <a:p>
            <a:r>
              <a:rPr lang="en-US" altLang="zh-CN" b="1" dirty="0" smtClean="0">
                <a:ea typeface="宋体" charset="-122"/>
              </a:rPr>
              <a:t>    obj.show2(11.11);    </a:t>
            </a:r>
          </a:p>
          <a:p>
            <a:endParaRPr lang="en-US" altLang="zh-CN" b="1" dirty="0" smtClean="0">
              <a:ea typeface="宋体" charset="-122"/>
            </a:endParaRPr>
          </a:p>
          <a:p>
            <a:r>
              <a:rPr lang="en-US" altLang="zh-CN" b="1" dirty="0" smtClean="0">
                <a:ea typeface="宋体" charset="-122"/>
              </a:rPr>
              <a:t>}</a:t>
            </a:r>
            <a:endParaRPr lang="zh-CN" altLang="en-US" b="1" dirty="0" smtClean="0">
              <a:ea typeface="宋体"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2071702"/>
          </a:xfrm>
        </p:spPr>
        <p:txBody>
          <a:bodyPr/>
          <a:lstStyle/>
          <a:p>
            <a:pPr eaLnBrk="1" hangingPunct="1">
              <a:lnSpc>
                <a:spcPts val="2880"/>
              </a:lnSpc>
              <a:spcBef>
                <a:spcPts val="0"/>
              </a:spcBef>
            </a:pPr>
            <a:r>
              <a:rPr lang="zh-CN" altLang="en-US" sz="2000" dirty="0" smtClean="0">
                <a:latin typeface="+mn-ea"/>
                <a:cs typeface="Times New Roman" pitchFamily="18" charset="0"/>
              </a:rPr>
              <a:t>类模板与继承的一种经典应用：</a:t>
            </a:r>
            <a:r>
              <a:rPr lang="zh-CN" altLang="en-US" sz="2000" b="1" dirty="0" smtClean="0">
                <a:solidFill>
                  <a:srgbClr val="FF0000"/>
                </a:solidFill>
                <a:latin typeface="+mn-ea"/>
                <a:cs typeface="Times New Roman" pitchFamily="18" charset="0"/>
              </a:rPr>
              <a:t>递归模板模式。</a:t>
            </a:r>
            <a:r>
              <a:rPr lang="zh-CN" altLang="en-US" sz="2000" dirty="0" smtClean="0">
                <a:latin typeface="+mn-ea"/>
                <a:cs typeface="Times New Roman" pitchFamily="18" charset="0"/>
              </a:rPr>
              <a:t>这是一种通用的模板设计模式，即派生类将本身作为模板参数传递给基类，如：</a:t>
            </a:r>
          </a:p>
          <a:p>
            <a:pPr eaLnBrk="1" hangingPunct="1">
              <a:lnSpc>
                <a:spcPts val="2880"/>
              </a:lnSpc>
              <a:spcBef>
                <a:spcPts val="0"/>
              </a:spcBef>
              <a:buNone/>
            </a:pPr>
            <a:r>
              <a:rPr lang="zh-CN" altLang="en-US" sz="2000" dirty="0" smtClean="0">
                <a:latin typeface="+mn-ea"/>
                <a:cs typeface="Times New Roman" pitchFamily="18" charset="0"/>
              </a:rPr>
              <a:t>    </a:t>
            </a:r>
            <a:r>
              <a:rPr lang="en-US" altLang="zh-CN" sz="2000" dirty="0" smtClean="0">
                <a:latin typeface="+mn-ea"/>
                <a:cs typeface="Times New Roman" pitchFamily="18" charset="0"/>
              </a:rPr>
              <a:t>template&lt;class </a:t>
            </a:r>
            <a:r>
              <a:rPr lang="en-US" altLang="zh-CN" sz="2000" b="1" dirty="0" err="1" smtClean="0">
                <a:solidFill>
                  <a:srgbClr val="FF0000"/>
                </a:solidFill>
                <a:latin typeface="+mn-ea"/>
                <a:cs typeface="Times New Roman" pitchFamily="18" charset="0"/>
              </a:rPr>
              <a:t>DerivedT</a:t>
            </a:r>
            <a:r>
              <a:rPr lang="en-US" altLang="zh-CN" sz="2000" b="1" dirty="0" smtClean="0">
                <a:solidFill>
                  <a:srgbClr val="FF0000"/>
                </a:solidFill>
                <a:latin typeface="+mn-ea"/>
                <a:cs typeface="Times New Roman" pitchFamily="18" charset="0"/>
              </a:rPr>
              <a:t>&gt;</a:t>
            </a:r>
          </a:p>
          <a:p>
            <a:pPr eaLnBrk="1" hangingPunct="1">
              <a:lnSpc>
                <a:spcPts val="2880"/>
              </a:lnSpc>
              <a:spcBef>
                <a:spcPts val="0"/>
              </a:spcBef>
              <a:buNone/>
            </a:pPr>
            <a:r>
              <a:rPr lang="en-US" altLang="zh-CN" sz="2000" dirty="0" smtClean="0">
                <a:latin typeface="+mn-ea"/>
                <a:cs typeface="Times New Roman" pitchFamily="18" charset="0"/>
              </a:rPr>
              <a:t>    class Base {</a:t>
            </a:r>
          </a:p>
          <a:p>
            <a:pPr eaLnBrk="1" hangingPunct="1">
              <a:lnSpc>
                <a:spcPts val="2880"/>
              </a:lnSpc>
              <a:spcBef>
                <a:spcPts val="0"/>
              </a:spcBef>
              <a:buNone/>
            </a:pPr>
            <a:r>
              <a:rPr lang="en-US" altLang="zh-CN" sz="2000" dirty="0" smtClean="0">
                <a:latin typeface="+mn-ea"/>
                <a:cs typeface="Times New Roman" pitchFamily="18" charset="0"/>
              </a:rPr>
              <a:t>        ... ...</a:t>
            </a:r>
          </a:p>
          <a:p>
            <a:pPr eaLnBrk="1" hangingPunct="1">
              <a:lnSpc>
                <a:spcPts val="2880"/>
              </a:lnSpc>
              <a:spcBef>
                <a:spcPts val="0"/>
              </a:spcBef>
              <a:buNone/>
            </a:pPr>
            <a:r>
              <a:rPr lang="en-US" altLang="zh-CN" sz="2000" dirty="0" smtClean="0">
                <a:latin typeface="+mn-ea"/>
                <a:cs typeface="Times New Roman" pitchFamily="18" charset="0"/>
              </a:rPr>
              <a:t>    };</a:t>
            </a:r>
          </a:p>
          <a:p>
            <a:pPr eaLnBrk="1" hangingPunct="1">
              <a:lnSpc>
                <a:spcPts val="2880"/>
              </a:lnSpc>
              <a:spcBef>
                <a:spcPts val="0"/>
              </a:spcBef>
              <a:buNone/>
            </a:pPr>
            <a:r>
              <a:rPr lang="en-US" altLang="zh-CN" sz="2000" dirty="0" smtClean="0">
                <a:latin typeface="+mn-ea"/>
                <a:cs typeface="Times New Roman" pitchFamily="18" charset="0"/>
              </a:rPr>
              <a:t>    class </a:t>
            </a:r>
            <a:r>
              <a:rPr lang="en-US" altLang="zh-CN" sz="2000" b="1" dirty="0" err="1" smtClean="0">
                <a:solidFill>
                  <a:srgbClr val="FF0000"/>
                </a:solidFill>
                <a:latin typeface="+mn-ea"/>
                <a:cs typeface="Times New Roman" pitchFamily="18" charset="0"/>
              </a:rPr>
              <a:t>MyDerived</a:t>
            </a:r>
            <a:r>
              <a:rPr lang="en-US" altLang="zh-CN" sz="2000" dirty="0" smtClean="0">
                <a:latin typeface="+mn-ea"/>
                <a:cs typeface="Times New Roman" pitchFamily="18" charset="0"/>
              </a:rPr>
              <a:t> : public Base&lt;</a:t>
            </a:r>
            <a:r>
              <a:rPr lang="en-US" altLang="zh-CN" sz="2000" b="1" dirty="0" err="1" smtClean="0">
                <a:solidFill>
                  <a:srgbClr val="FF0000"/>
                </a:solidFill>
                <a:latin typeface="+mn-ea"/>
                <a:cs typeface="Times New Roman" pitchFamily="18" charset="0"/>
              </a:rPr>
              <a:t>MyDerived</a:t>
            </a:r>
            <a:r>
              <a:rPr lang="en-US" altLang="zh-CN" sz="2000" dirty="0" smtClean="0">
                <a:latin typeface="+mn-ea"/>
                <a:cs typeface="Times New Roman" pitchFamily="18" charset="0"/>
              </a:rPr>
              <a:t>&gt; {</a:t>
            </a:r>
          </a:p>
          <a:p>
            <a:pPr eaLnBrk="1" hangingPunct="1">
              <a:lnSpc>
                <a:spcPts val="2880"/>
              </a:lnSpc>
              <a:spcBef>
                <a:spcPts val="0"/>
              </a:spcBef>
              <a:buNone/>
            </a:pPr>
            <a:r>
              <a:rPr lang="en-US" altLang="zh-CN" sz="2000" dirty="0" smtClean="0">
                <a:latin typeface="+mn-ea"/>
                <a:cs typeface="Times New Roman" pitchFamily="18" charset="0"/>
              </a:rPr>
              <a:t>        ... ...</a:t>
            </a:r>
          </a:p>
          <a:p>
            <a:pPr eaLnBrk="1" hangingPunct="1">
              <a:lnSpc>
                <a:spcPts val="2880"/>
              </a:lnSpc>
              <a:spcBef>
                <a:spcPts val="0"/>
              </a:spcBef>
              <a:buNone/>
            </a:pPr>
            <a:r>
              <a:rPr lang="en-US" altLang="zh-CN" sz="2000" dirty="0" smtClean="0">
                <a:latin typeface="+mn-ea"/>
                <a:cs typeface="Times New Roman" pitchFamily="18" charset="0"/>
              </a:rPr>
              <a:t>    };</a:t>
            </a:r>
          </a:p>
          <a:p>
            <a:pPr lvl="1">
              <a:lnSpc>
                <a:spcPts val="2880"/>
              </a:lnSpc>
              <a:spcBef>
                <a:spcPts val="0"/>
              </a:spcBef>
            </a:pPr>
            <a:r>
              <a:rPr lang="zh-CN" altLang="en-US" sz="1800" b="1" dirty="0" smtClean="0">
                <a:solidFill>
                  <a:srgbClr val="FF0000"/>
                </a:solidFill>
                <a:latin typeface="+mn-ea"/>
                <a:cs typeface="Times New Roman" pitchFamily="18" charset="0"/>
              </a:rPr>
              <a:t>应用场景：基类需要统计派生类的继承情况</a:t>
            </a: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47</a:t>
            </a:fld>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2500330" cy="4071966"/>
          </a:xfrm>
        </p:spPr>
        <p:txBody>
          <a:bodyPr/>
          <a:lstStyle/>
          <a:p>
            <a:pPr>
              <a:lnSpc>
                <a:spcPts val="2880"/>
              </a:lnSpc>
              <a:spcBef>
                <a:spcPts val="0"/>
              </a:spcBef>
            </a:pPr>
            <a:r>
              <a:rPr lang="zh-CN" altLang="en-US" sz="1800" b="1" dirty="0" smtClean="0">
                <a:solidFill>
                  <a:srgbClr val="FF0000"/>
                </a:solidFill>
                <a:latin typeface="+mn-ea"/>
                <a:cs typeface="Times New Roman" pitchFamily="18" charset="0"/>
              </a:rPr>
              <a:t>递归模板模式</a:t>
            </a:r>
            <a:r>
              <a:rPr lang="zh-CN" altLang="en-US" sz="1800" dirty="0" smtClean="0">
                <a:latin typeface="+mn-ea"/>
                <a:cs typeface="Times New Roman" pitchFamily="18" charset="0"/>
              </a:rPr>
              <a:t>的一个著名的用例，称为</a:t>
            </a:r>
            <a:r>
              <a:rPr lang="en-US" altLang="zh-CN" sz="1800" dirty="0" err="1" smtClean="0">
                <a:latin typeface="+mn-ea"/>
                <a:cs typeface="Times New Roman" pitchFamily="18" charset="0"/>
              </a:rPr>
              <a:t>MeyersCounting</a:t>
            </a:r>
            <a:r>
              <a:rPr lang="zh-CN" altLang="en-US" sz="1800" dirty="0" smtClean="0">
                <a:latin typeface="+mn-ea"/>
                <a:cs typeface="Times New Roman" pitchFamily="18" charset="0"/>
              </a:rPr>
              <a:t>，是</a:t>
            </a:r>
            <a:r>
              <a:rPr lang="en-US" altLang="zh-CN" sz="1800" dirty="0" smtClean="0">
                <a:latin typeface="+mn-ea"/>
                <a:cs typeface="Times New Roman" pitchFamily="18" charset="0"/>
              </a:rPr>
              <a:t>《Effective C++》</a:t>
            </a:r>
            <a:r>
              <a:rPr lang="zh-CN" altLang="en-US" sz="1800" dirty="0" smtClean="0">
                <a:latin typeface="+mn-ea"/>
                <a:cs typeface="Times New Roman" pitchFamily="18" charset="0"/>
              </a:rPr>
              <a:t>的作者</a:t>
            </a:r>
            <a:r>
              <a:rPr lang="en-US" altLang="zh-CN" sz="1800" dirty="0" smtClean="0">
                <a:latin typeface="+mn-ea"/>
                <a:cs typeface="Times New Roman" pitchFamily="18" charset="0"/>
              </a:rPr>
              <a:t>Scott Meyers</a:t>
            </a:r>
            <a:r>
              <a:rPr lang="zh-CN" altLang="en-US" sz="1800" dirty="0" smtClean="0">
                <a:latin typeface="+mn-ea"/>
                <a:cs typeface="Times New Roman" pitchFamily="18" charset="0"/>
              </a:rPr>
              <a:t>所设计的。</a:t>
            </a:r>
            <a:endParaRPr lang="en-US" altLang="zh-CN" sz="1800" dirty="0" smtClean="0">
              <a:latin typeface="+mn-ea"/>
              <a:cs typeface="Times New Roman" pitchFamily="18" charset="0"/>
            </a:endParaRPr>
          </a:p>
          <a:p>
            <a:pPr>
              <a:lnSpc>
                <a:spcPts val="2880"/>
              </a:lnSpc>
              <a:spcBef>
                <a:spcPts val="0"/>
              </a:spcBef>
            </a:pPr>
            <a:endParaRPr lang="en-US" altLang="zh-CN" sz="1800" dirty="0" smtClean="0">
              <a:latin typeface="+mn-ea"/>
              <a:cs typeface="Times New Roman" pitchFamily="18" charset="0"/>
            </a:endParaRPr>
          </a:p>
          <a:p>
            <a:pPr>
              <a:lnSpc>
                <a:spcPts val="2880"/>
              </a:lnSpc>
              <a:spcBef>
                <a:spcPts val="0"/>
              </a:spcBef>
            </a:pPr>
            <a:r>
              <a:rPr lang="zh-CN" altLang="en-US" sz="1800" dirty="0" smtClean="0">
                <a:latin typeface="+mn-ea"/>
                <a:cs typeface="Times New Roman" pitchFamily="18" charset="0"/>
              </a:rPr>
              <a:t>通过继承基类的代码，所有的派生</a:t>
            </a:r>
            <a:r>
              <a:rPr lang="zh-CN" altLang="en-US" sz="1800" dirty="0" smtClean="0">
                <a:latin typeface="+mn-ea"/>
                <a:cs typeface="Times New Roman" pitchFamily="18" charset="0"/>
              </a:rPr>
              <a:t>类的类对象计数功能</a:t>
            </a:r>
            <a:r>
              <a:rPr lang="zh-CN" altLang="en-US" sz="1800" dirty="0" smtClean="0">
                <a:latin typeface="+mn-ea"/>
                <a:cs typeface="Times New Roman" pitchFamily="18" charset="0"/>
              </a:rPr>
              <a:t>。</a:t>
            </a:r>
            <a:endParaRPr lang="en-US" altLang="zh-CN" sz="1800" dirty="0" smtClean="0">
              <a:latin typeface="+mn-ea"/>
              <a:cs typeface="Times New Roman" pitchFamily="18" charset="0"/>
            </a:endParaRPr>
          </a:p>
          <a:p>
            <a:pPr lvl="1">
              <a:lnSpc>
                <a:spcPts val="2880"/>
              </a:lnSpc>
              <a:spcBef>
                <a:spcPts val="0"/>
              </a:spcBef>
            </a:pPr>
            <a:endParaRPr lang="en-US" altLang="zh-CN" sz="14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类模板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48</a:t>
            </a:fld>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3071802" y="285728"/>
            <a:ext cx="5979361"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500066"/>
          </a:xfrm>
        </p:spPr>
        <p:txBody>
          <a:bodyPr/>
          <a:lstStyle/>
          <a:p>
            <a:r>
              <a:rPr lang="zh-CN" altLang="en-US" sz="1800" dirty="0" smtClean="0"/>
              <a:t>人民币类包括元角分属性，重载输出。</a:t>
            </a:r>
          </a:p>
          <a:p>
            <a:pPr lvl="1"/>
            <a:r>
              <a:rPr lang="en-US" altLang="zh-CN" sz="1400" dirty="0" smtClean="0"/>
              <a:t>OJ</a:t>
            </a:r>
            <a:r>
              <a:rPr lang="zh-CN" altLang="en-US" sz="1400" dirty="0" smtClean="0"/>
              <a:t>对</a:t>
            </a:r>
            <a:r>
              <a:rPr lang="en-US" altLang="zh-CN" sz="1400" dirty="0" smtClean="0"/>
              <a:t>double</a:t>
            </a:r>
            <a:r>
              <a:rPr lang="zh-CN" altLang="en-US" sz="1400" dirty="0" smtClean="0"/>
              <a:t>转换</a:t>
            </a:r>
            <a:r>
              <a:rPr lang="en-US" altLang="zh-CN" sz="1400" dirty="0" err="1" smtClean="0"/>
              <a:t>int</a:t>
            </a:r>
            <a:r>
              <a:rPr lang="zh-CN" altLang="en-US" sz="1400" dirty="0" smtClean="0"/>
              <a:t>的处理精度有偏差，要加</a:t>
            </a:r>
            <a:r>
              <a:rPr lang="en-US" altLang="zh-CN" sz="1400" dirty="0" smtClean="0"/>
              <a:t>0.5</a:t>
            </a:r>
            <a:r>
              <a:rPr lang="zh-CN" altLang="en-US" sz="1400" dirty="0" smtClean="0"/>
              <a:t>处理</a:t>
            </a: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1714487"/>
            <a:ext cx="4429124" cy="507778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254476" y="785795"/>
            <a:ext cx="3746680" cy="6072206"/>
          </a:xfrm>
          <a:prstGeom prst="rect">
            <a:avLst/>
          </a:prstGeom>
          <a:noFill/>
          <a:ln w="9525">
            <a:noFill/>
            <a:miter lim="800000"/>
            <a:headEnd/>
            <a:tailEnd/>
          </a:ln>
          <a:effectLst/>
        </p:spPr>
      </p:pic>
      <p:sp>
        <p:nvSpPr>
          <p:cNvPr id="14" name="矩形 13"/>
          <p:cNvSpPr/>
          <p:nvPr/>
        </p:nvSpPr>
        <p:spPr>
          <a:xfrm>
            <a:off x="3286116" y="2071678"/>
            <a:ext cx="1620957" cy="307777"/>
          </a:xfrm>
          <a:prstGeom prst="rect">
            <a:avLst/>
          </a:prstGeom>
        </p:spPr>
        <p:txBody>
          <a:bodyPr wrap="none">
            <a:spAutoFit/>
          </a:bodyPr>
          <a:lstStyle/>
          <a:p>
            <a:pPr>
              <a:buNone/>
            </a:pPr>
            <a:r>
              <a:rPr lang="zh-CN" altLang="en-US" sz="1400" b="1" dirty="0" smtClean="0">
                <a:solidFill>
                  <a:srgbClr val="FF0000"/>
                </a:solidFill>
              </a:rPr>
              <a:t>两种方式重载输出</a:t>
            </a:r>
            <a:endParaRPr lang="en-US" altLang="zh-CN" sz="1400" b="1"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500066"/>
          </a:xfrm>
        </p:spPr>
        <p:txBody>
          <a:bodyPr/>
          <a:lstStyle/>
          <a:p>
            <a:r>
              <a:rPr lang="zh-CN" altLang="en-US" sz="1800" dirty="0" smtClean="0"/>
              <a:t>时钟包含时分秒属性。前增量重载</a:t>
            </a:r>
            <a:r>
              <a:rPr lang="en-US" altLang="zh-CN" sz="1800" dirty="0" smtClean="0"/>
              <a:t>++</a:t>
            </a:r>
            <a:r>
              <a:rPr lang="zh-CN" altLang="en-US" sz="1800" dirty="0" smtClean="0"/>
              <a:t>来调快时钟</a:t>
            </a:r>
            <a:r>
              <a:rPr lang="en-US" altLang="zh-CN" sz="1800" dirty="0" smtClean="0"/>
              <a:t>，</a:t>
            </a:r>
            <a:r>
              <a:rPr lang="zh-CN" altLang="en-US" sz="1800" dirty="0" smtClean="0"/>
              <a:t>后增量重载</a:t>
            </a:r>
            <a:r>
              <a:rPr lang="en-US" altLang="zh-CN" sz="1800" dirty="0" smtClean="0"/>
              <a:t>--</a:t>
            </a:r>
            <a:r>
              <a:rPr lang="zh-CN" altLang="en-US" sz="1800" dirty="0" smtClean="0"/>
              <a:t>来调慢时钟</a:t>
            </a:r>
            <a:endParaRPr lang="en-US" altLang="zh-CN" sz="1800" dirty="0" smtClean="0"/>
          </a:p>
          <a:p>
            <a:pPr lvl="1"/>
            <a:r>
              <a:rPr lang="zh-CN" altLang="en-US" sz="1600" b="1" dirty="0" smtClean="0">
                <a:solidFill>
                  <a:srgbClr val="FF0000"/>
                </a:solidFill>
              </a:rPr>
              <a:t>程序难点：时分秒的循环递增或递减</a:t>
            </a:r>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pic>
        <p:nvPicPr>
          <p:cNvPr id="1029" name="Picture 5"/>
          <p:cNvPicPr>
            <a:picLocks noChangeAspect="1" noChangeArrowheads="1"/>
          </p:cNvPicPr>
          <p:nvPr/>
        </p:nvPicPr>
        <p:blipFill>
          <a:blip r:embed="rId2"/>
          <a:srcRect/>
          <a:stretch>
            <a:fillRect/>
          </a:stretch>
        </p:blipFill>
        <p:spPr bwMode="auto">
          <a:xfrm>
            <a:off x="142844" y="1357298"/>
            <a:ext cx="4457700" cy="18764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642910" y="3162300"/>
            <a:ext cx="2838450" cy="36957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5214942" y="1428736"/>
            <a:ext cx="3643338" cy="4366065"/>
          </a:xfrm>
          <a:prstGeom prst="rect">
            <a:avLst/>
          </a:prstGeom>
          <a:noFill/>
          <a:ln w="9525">
            <a:noFill/>
            <a:miter lim="800000"/>
            <a:headEnd/>
            <a:tailEnd/>
          </a:ln>
          <a:effectLst/>
        </p:spPr>
      </p:pic>
      <p:sp>
        <p:nvSpPr>
          <p:cNvPr id="13" name="矩形 12"/>
          <p:cNvSpPr/>
          <p:nvPr/>
        </p:nvSpPr>
        <p:spPr>
          <a:xfrm>
            <a:off x="6429388" y="5929330"/>
            <a:ext cx="2252540" cy="830997"/>
          </a:xfrm>
          <a:prstGeom prst="rect">
            <a:avLst/>
          </a:prstGeom>
        </p:spPr>
        <p:txBody>
          <a:bodyPr wrap="none">
            <a:spAutoFit/>
          </a:bodyPr>
          <a:lstStyle/>
          <a:p>
            <a:pPr>
              <a:buNone/>
            </a:pPr>
            <a:r>
              <a:rPr lang="zh-CN" altLang="en-US" sz="1600" b="1" dirty="0" smtClean="0">
                <a:solidFill>
                  <a:srgbClr val="FF0000"/>
                </a:solidFill>
              </a:rPr>
              <a:t>友元方式重载输出</a:t>
            </a:r>
            <a:endParaRPr lang="en-US" altLang="zh-CN" sz="1600" b="1" dirty="0" smtClean="0">
              <a:solidFill>
                <a:srgbClr val="FF0000"/>
              </a:solidFill>
            </a:endParaRPr>
          </a:p>
          <a:p>
            <a:pPr>
              <a:buNone/>
            </a:pPr>
            <a:r>
              <a:rPr lang="zh-CN" altLang="en-US" sz="1600" b="1" dirty="0" smtClean="0">
                <a:solidFill>
                  <a:srgbClr val="FF0000"/>
                </a:solidFill>
              </a:rPr>
              <a:t>成员函数方式重载增量</a:t>
            </a:r>
            <a:endParaRPr lang="en-US" altLang="zh-CN" sz="1600" b="1" dirty="0" smtClean="0">
              <a:solidFill>
                <a:srgbClr val="FF0000"/>
              </a:solidFill>
            </a:endParaRPr>
          </a:p>
          <a:p>
            <a:pPr>
              <a:buNone/>
            </a:pPr>
            <a:endParaRPr lang="en-US" altLang="zh-CN" sz="1600" b="1" dirty="0" smtClean="0">
              <a:solidFill>
                <a:srgbClr val="FF0000"/>
              </a:solidFill>
            </a:endParaRPr>
          </a:p>
        </p:txBody>
      </p:sp>
      <p:cxnSp>
        <p:nvCxnSpPr>
          <p:cNvPr id="9" name="直接连接符 8"/>
          <p:cNvCxnSpPr/>
          <p:nvPr/>
        </p:nvCxnSpPr>
        <p:spPr>
          <a:xfrm>
            <a:off x="500034" y="3071810"/>
            <a:ext cx="4143404"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870266" y="3842388"/>
            <a:ext cx="1987882" cy="12296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5929322" y="5286388"/>
            <a:ext cx="928694"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0" y="1484934"/>
            <a:ext cx="5219700" cy="5191125"/>
          </a:xfrm>
          <a:prstGeom prst="rect">
            <a:avLst/>
          </a:prstGeom>
          <a:noFill/>
          <a:ln w="9525">
            <a:noFill/>
            <a:miter lim="800000"/>
            <a:headEnd/>
            <a:tailEnd/>
          </a:ln>
          <a:effectLst/>
        </p:spPr>
      </p:pic>
      <p:sp>
        <p:nvSpPr>
          <p:cNvPr id="2" name="内容占位符 1"/>
          <p:cNvSpPr>
            <a:spLocks noGrp="1"/>
          </p:cNvSpPr>
          <p:nvPr>
            <p:ph idx="1"/>
          </p:nvPr>
        </p:nvSpPr>
        <p:spPr>
          <a:xfrm>
            <a:off x="0" y="714356"/>
            <a:ext cx="8786842" cy="500066"/>
          </a:xfrm>
        </p:spPr>
        <p:txBody>
          <a:bodyPr/>
          <a:lstStyle/>
          <a:p>
            <a:r>
              <a:rPr lang="zh-CN" altLang="en-US" sz="1600" dirty="0" smtClean="0"/>
              <a:t>学生类包含属性：姓名、出生年月日，重载减法运算，找出出生日期相差最大的两个学生</a:t>
            </a:r>
            <a:endParaRPr lang="en-US" altLang="zh-CN" sz="1600" dirty="0" smtClean="0"/>
          </a:p>
          <a:p>
            <a:pPr lvl="1"/>
            <a:r>
              <a:rPr lang="zh-CN" altLang="en-US" sz="1400" b="1" dirty="0" smtClean="0">
                <a:solidFill>
                  <a:srgbClr val="FF0000"/>
                </a:solidFill>
              </a:rPr>
              <a:t>程序难点：计算日期差值，二次遍历比较</a:t>
            </a:r>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5248275" y="2266970"/>
            <a:ext cx="3895725" cy="4019550"/>
          </a:xfrm>
          <a:prstGeom prst="rect">
            <a:avLst/>
          </a:prstGeom>
          <a:noFill/>
          <a:ln w="9525">
            <a:noFill/>
            <a:miter lim="800000"/>
            <a:headEnd/>
            <a:tailEnd/>
          </a:ln>
          <a:effectLst/>
        </p:spPr>
      </p:pic>
      <p:cxnSp>
        <p:nvCxnSpPr>
          <p:cNvPr id="10" name="直接连接符 9"/>
          <p:cNvCxnSpPr/>
          <p:nvPr/>
        </p:nvCxnSpPr>
        <p:spPr>
          <a:xfrm flipV="1">
            <a:off x="285720" y="3286124"/>
            <a:ext cx="3571900" cy="15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572100" y="3191826"/>
            <a:ext cx="1857420" cy="15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72132" y="4286256"/>
            <a:ext cx="2143140" cy="13573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模板概念</a:t>
            </a:r>
            <a:endParaRPr lang="en-US" altLang="zh-CN" dirty="0" smtClean="0"/>
          </a:p>
          <a:p>
            <a:pPr marL="566737" indent="-457200">
              <a:buClr>
                <a:srgbClr val="FF0000"/>
              </a:buClr>
              <a:buSzPct val="100000"/>
              <a:buFont typeface="+mj-lt"/>
              <a:buAutoNum type="arabicPeriod"/>
            </a:pPr>
            <a:r>
              <a:rPr lang="zh-CN" altLang="en-US" dirty="0" smtClean="0"/>
              <a:t>函数模板</a:t>
            </a:r>
            <a:endParaRPr lang="en-US" altLang="zh-CN" dirty="0" smtClean="0"/>
          </a:p>
          <a:p>
            <a:pPr marL="566737" indent="-457200">
              <a:buClr>
                <a:srgbClr val="FF0000"/>
              </a:buClr>
              <a:buSzPct val="100000"/>
              <a:buFont typeface="+mj-lt"/>
              <a:buAutoNum type="arabicPeriod"/>
            </a:pPr>
            <a:r>
              <a:rPr lang="zh-CN" altLang="en-US" dirty="0" smtClean="0"/>
              <a:t>类模板</a:t>
            </a:r>
            <a:endParaRPr lang="en-US" altLang="zh-CN" dirty="0" smtClean="0"/>
          </a:p>
          <a:p>
            <a:pPr marL="566737" indent="-457200">
              <a:buClr>
                <a:srgbClr val="FF0000"/>
              </a:buClr>
              <a:buSzPct val="100000"/>
              <a:buNone/>
            </a:pPr>
            <a:endParaRPr lang="en-US" altLang="zh-CN" dirty="0" smtClean="0"/>
          </a:p>
          <a:p>
            <a:pPr marL="566737" indent="-457200">
              <a:buClr>
                <a:srgbClr val="FF0000"/>
              </a:buClr>
              <a:buSzPct val="100000"/>
              <a:buFont typeface="+mj-lt"/>
              <a:buAutoNum type="arabicPeriod"/>
            </a:pP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数据类型的严格性 </a:t>
            </a:r>
          </a:p>
          <a:p>
            <a:pPr lvl="1">
              <a:lnSpc>
                <a:spcPts val="2880"/>
              </a:lnSpc>
              <a:spcBef>
                <a:spcPts val="0"/>
              </a:spcBef>
              <a:buNone/>
            </a:pPr>
            <a:r>
              <a:rPr lang="zh-CN" altLang="en-US" sz="1800" dirty="0" smtClean="0">
                <a:latin typeface="+mn-ea"/>
                <a:cs typeface="Times New Roman" pitchFamily="18" charset="0"/>
              </a:rPr>
              <a:t>①通常程序设计语言遵循“先声明、后使用”的原则，编译程序在生成目标代码时，就知道需要分配多大的存储空间以及如何引用这个数据</a:t>
            </a:r>
            <a:endParaRPr lang="en-US" altLang="zh-CN" sz="1800" dirty="0" smtClean="0">
              <a:latin typeface="+mn-ea"/>
              <a:cs typeface="Times New Roman" pitchFamily="18" charset="0"/>
            </a:endParaRPr>
          </a:p>
          <a:p>
            <a:pPr lvl="1">
              <a:lnSpc>
                <a:spcPts val="2880"/>
              </a:lnSpc>
              <a:spcBef>
                <a:spcPts val="0"/>
              </a:spcBef>
              <a:buNone/>
            </a:pPr>
            <a:r>
              <a:rPr lang="zh-CN" altLang="en-US" sz="2000" dirty="0" smtClean="0">
                <a:latin typeface="+mn-ea"/>
                <a:cs typeface="Times New Roman" pitchFamily="18" charset="0"/>
              </a:rPr>
              <a:t>②</a:t>
            </a:r>
            <a:r>
              <a:rPr lang="zh-CN" altLang="en-US" sz="1800" dirty="0" smtClean="0">
                <a:latin typeface="+mn-ea"/>
                <a:cs typeface="Times New Roman" pitchFamily="18" charset="0"/>
              </a:rPr>
              <a:t>数据的取值范围、可进行的运算等信息就由其所属类型决定。</a:t>
            </a:r>
            <a:endParaRPr lang="en-US" altLang="zh-CN" sz="1800" dirty="0" smtClean="0">
              <a:latin typeface="+mn-ea"/>
              <a:cs typeface="Times New Roman" pitchFamily="18" charset="0"/>
            </a:endParaRPr>
          </a:p>
          <a:p>
            <a:pPr lvl="1">
              <a:lnSpc>
                <a:spcPts val="2880"/>
              </a:lnSpc>
              <a:spcBef>
                <a:spcPts val="0"/>
              </a:spcBef>
              <a:buNone/>
            </a:pPr>
            <a:r>
              <a:rPr lang="zh-CN" altLang="en-US" sz="1800" dirty="0" smtClean="0">
                <a:latin typeface="+mn-ea"/>
                <a:cs typeface="Times New Roman" pitchFamily="18" charset="0"/>
              </a:rPr>
              <a:t>③一个数据属于某一特定类型后，在该数据上允许操作的运算也就确定了下来。如果程序中对数据作不允许的运算，这种错误在编译程序的语法分析过程阶段可以检测出来，避免了产生严重错误。</a:t>
            </a: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模板概念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7246</TotalTime>
  <Words>3322</Words>
  <Application>Microsoft Office PowerPoint</Application>
  <PresentationFormat>全屏显示(4:3)</PresentationFormat>
  <Paragraphs>563</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聚合</vt:lpstr>
      <vt:lpstr>面向对象程序设计</vt:lpstr>
      <vt:lpstr>上节复习</vt:lpstr>
      <vt:lpstr>编程知识点</vt:lpstr>
      <vt:lpstr>程序讲解</vt:lpstr>
      <vt:lpstr>程序讲解</vt:lpstr>
      <vt:lpstr>程序讲解</vt:lpstr>
      <vt:lpstr>程序讲解</vt:lpstr>
      <vt:lpstr>本章主要内容</vt:lpstr>
      <vt:lpstr>1.模板概念</vt:lpstr>
      <vt:lpstr>1.模板概念</vt:lpstr>
      <vt:lpstr>1.模板概念</vt:lpstr>
      <vt:lpstr>1.模板概念</vt:lpstr>
      <vt:lpstr>2.函数模板</vt:lpstr>
      <vt:lpstr>2.函数模板</vt:lpstr>
      <vt:lpstr>2.函数模板</vt:lpstr>
      <vt:lpstr>2.函数模板</vt:lpstr>
      <vt:lpstr>2.函数模板</vt:lpstr>
      <vt:lpstr>2.函数模板</vt:lpstr>
      <vt:lpstr>2.函数模板</vt:lpstr>
      <vt:lpstr>2.函数模板</vt:lpstr>
      <vt:lpstr>2.函数模板</vt:lpstr>
      <vt:lpstr>2.函数模板</vt:lpstr>
      <vt:lpstr>2.函数模板</vt:lpstr>
      <vt:lpstr>2.函数模板</vt:lpstr>
      <vt:lpstr>2.函数模板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lpstr>3.类模板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szubj</cp:lastModifiedBy>
  <cp:revision>926</cp:revision>
  <dcterms:created xsi:type="dcterms:W3CDTF">2015-01-19T08:02:15Z</dcterms:created>
  <dcterms:modified xsi:type="dcterms:W3CDTF">2018-06-10T12:17:53Z</dcterms:modified>
</cp:coreProperties>
</file>