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5"/>
  </p:notesMasterIdLst>
  <p:handoutMasterIdLst>
    <p:handoutMasterId r:id="rId36"/>
  </p:handoutMasterIdLst>
  <p:sldIdLst>
    <p:sldId id="256" r:id="rId2"/>
    <p:sldId id="996" r:id="rId3"/>
    <p:sldId id="1038" r:id="rId4"/>
    <p:sldId id="997" r:id="rId5"/>
    <p:sldId id="1020" r:id="rId6"/>
    <p:sldId id="1021" r:id="rId7"/>
    <p:sldId id="1022" r:id="rId8"/>
    <p:sldId id="1023" r:id="rId9"/>
    <p:sldId id="1024" r:id="rId10"/>
    <p:sldId id="333" r:id="rId11"/>
    <p:sldId id="954" r:id="rId12"/>
    <p:sldId id="981" r:id="rId13"/>
    <p:sldId id="983" r:id="rId14"/>
    <p:sldId id="985" r:id="rId15"/>
    <p:sldId id="986" r:id="rId16"/>
    <p:sldId id="987" r:id="rId17"/>
    <p:sldId id="988" r:id="rId18"/>
    <p:sldId id="1027" r:id="rId19"/>
    <p:sldId id="989" r:id="rId20"/>
    <p:sldId id="1025" r:id="rId21"/>
    <p:sldId id="1026" r:id="rId22"/>
    <p:sldId id="991" r:id="rId23"/>
    <p:sldId id="1028" r:id="rId24"/>
    <p:sldId id="992" r:id="rId25"/>
    <p:sldId id="1029" r:id="rId26"/>
    <p:sldId id="1032" r:id="rId27"/>
    <p:sldId id="1031" r:id="rId28"/>
    <p:sldId id="1034" r:id="rId29"/>
    <p:sldId id="1035" r:id="rId30"/>
    <p:sldId id="1036" r:id="rId31"/>
    <p:sldId id="1030" r:id="rId32"/>
    <p:sldId id="995" r:id="rId33"/>
    <p:sldId id="1037"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890" autoAdjust="0"/>
    <p:restoredTop sz="91770" autoAdjust="0"/>
  </p:normalViewPr>
  <p:slideViewPr>
    <p:cSldViewPr>
      <p:cViewPr>
        <p:scale>
          <a:sx n="100" d="100"/>
          <a:sy n="100" d="100"/>
        </p:scale>
        <p:origin x="-2189" y="-2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2018/6/10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2018/6/10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2018/6/10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2018/6/10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2018/6/10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2018/6/10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2018/6/10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2018/6/10</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2018/6/10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2018/6/10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2018/6/10</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2018/6/10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第二十一章 异常处理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异常概念</a:t>
            </a:r>
            <a:endParaRPr lang="en-US" altLang="zh-CN" dirty="0" smtClean="0"/>
          </a:p>
          <a:p>
            <a:pPr marL="566737" indent="-457200">
              <a:buClr>
                <a:srgbClr val="FF0000"/>
              </a:buClr>
              <a:buSzPct val="100000"/>
              <a:buFont typeface="+mj-lt"/>
              <a:buAutoNum type="arabicPeriod"/>
            </a:pPr>
            <a:r>
              <a:rPr lang="zh-CN" altLang="en-US" dirty="0" smtClean="0"/>
              <a:t>异常处理的实现</a:t>
            </a:r>
            <a:endParaRPr lang="en-US" altLang="zh-CN" dirty="0" smtClean="0"/>
          </a:p>
          <a:p>
            <a:pPr marL="566737" indent="-457200">
              <a:buClr>
                <a:srgbClr val="FF0000"/>
              </a:buClr>
              <a:buSzPct val="100000"/>
              <a:buFont typeface="+mj-lt"/>
              <a:buAutoNum type="arabicPeriod"/>
            </a:pPr>
            <a:r>
              <a:rPr lang="zh-CN" altLang="en-US" dirty="0" smtClean="0"/>
              <a:t>异常处理类</a:t>
            </a:r>
            <a:endParaRPr lang="en-US" altLang="zh-CN" dirty="0" smtClean="0"/>
          </a:p>
          <a:p>
            <a:pPr marL="566737" indent="-457200">
              <a:buClr>
                <a:srgbClr val="FF0000"/>
              </a:buClr>
              <a:buSzPct val="100000"/>
              <a:buNone/>
            </a:pPr>
            <a:endParaRPr lang="en-US" altLang="zh-CN" dirty="0" smtClean="0"/>
          </a:p>
          <a:p>
            <a:pPr marL="566737" indent="-457200">
              <a:buClr>
                <a:srgbClr val="FF0000"/>
              </a:buClr>
              <a:buSzPct val="100000"/>
              <a:buFont typeface="+mj-lt"/>
              <a:buAutoNum type="arabicPeriod"/>
            </a:pP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程序终止：</a:t>
            </a:r>
          </a:p>
          <a:p>
            <a:pPr lvl="1">
              <a:lnSpc>
                <a:spcPts val="2880"/>
              </a:lnSpc>
              <a:spcBef>
                <a:spcPts val="0"/>
              </a:spcBef>
            </a:pPr>
            <a:r>
              <a:rPr lang="zh-CN" altLang="en-US" sz="1800" dirty="0" smtClean="0">
                <a:latin typeface="+mn-ea"/>
                <a:cs typeface="Times New Roman" pitchFamily="18" charset="0"/>
              </a:rPr>
              <a:t>执行正常结束而终止</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程序执行中发生错误而终止</a:t>
            </a:r>
          </a:p>
          <a:p>
            <a:pPr eaLnBrk="1" hangingPunct="1">
              <a:lnSpc>
                <a:spcPts val="2880"/>
              </a:lnSpc>
              <a:spcBef>
                <a:spcPts val="0"/>
              </a:spcBef>
            </a:pPr>
            <a:r>
              <a:rPr lang="zh-CN" altLang="en-US" sz="2000" dirty="0" smtClean="0">
                <a:latin typeface="+mn-ea"/>
                <a:cs typeface="Times New Roman" pitchFamily="18" charset="0"/>
              </a:rPr>
              <a:t>程序编制者不仅要考虑程序没有错误的理想情况，更要考虑程序存在错误时的情况，应该能够尽快地发现错误，消除错误。</a:t>
            </a:r>
            <a:endParaRPr lang="en-US" altLang="zh-CN" sz="20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r>
              <a:rPr lang="zh-CN" altLang="en-US" sz="2000" dirty="0" smtClean="0">
                <a:latin typeface="+mn-ea"/>
                <a:cs typeface="Times New Roman" pitchFamily="18" charset="0"/>
              </a:rPr>
              <a:t>在运行没有异常处理的程序时，如果运行情况出现异常，由于程序本身不能处理，程序只能终止运行。</a:t>
            </a:r>
          </a:p>
          <a:p>
            <a:pPr eaLnBrk="1" hangingPunct="1">
              <a:lnSpc>
                <a:spcPts val="2880"/>
              </a:lnSpc>
              <a:spcBef>
                <a:spcPts val="0"/>
              </a:spcBef>
            </a:pPr>
            <a:r>
              <a:rPr lang="zh-CN" altLang="en-US" sz="2000" dirty="0" smtClean="0">
                <a:latin typeface="+mn-ea"/>
                <a:cs typeface="Times New Roman" pitchFamily="18" charset="0"/>
              </a:rPr>
              <a:t>如果在程序中设置了异常处理机制，则在运行情况出现异常时，由于程序本身已规定了处理的方法，于是程序的流程就转到异常处理代码段处理。用户可以指定进行任何的处理。</a:t>
            </a:r>
          </a:p>
          <a:p>
            <a:pPr eaLnBrk="1" hangingPunct="1">
              <a:lnSpc>
                <a:spcPts val="2880"/>
              </a:lnSpc>
              <a:spcBef>
                <a:spcPts val="0"/>
              </a:spcBef>
            </a:pPr>
            <a:endParaRPr lang="zh-CN" altLang="en-US" sz="20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异常概念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异常（</a:t>
            </a:r>
            <a:r>
              <a:rPr lang="en-US" altLang="zh-CN" sz="2000" dirty="0" smtClean="0">
                <a:latin typeface="+mn-ea"/>
                <a:cs typeface="Times New Roman" pitchFamily="18" charset="0"/>
              </a:rPr>
              <a:t>exception</a:t>
            </a:r>
            <a:r>
              <a:rPr lang="zh-CN" altLang="en-US" sz="2000" dirty="0" smtClean="0">
                <a:latin typeface="+mn-ea"/>
                <a:cs typeface="Times New Roman" pitchFamily="18" charset="0"/>
              </a:rPr>
              <a:t>）</a:t>
            </a:r>
            <a:r>
              <a:rPr lang="en-US" altLang="zh-CN" sz="2000" dirty="0" smtClean="0">
                <a:latin typeface="+mn-ea"/>
                <a:cs typeface="Times New Roman" pitchFamily="18" charset="0"/>
              </a:rPr>
              <a:t>——</a:t>
            </a:r>
            <a:r>
              <a:rPr lang="zh-CN" altLang="en-US" sz="2000" dirty="0" smtClean="0">
                <a:latin typeface="+mn-ea"/>
                <a:cs typeface="Times New Roman" pitchFamily="18" charset="0"/>
              </a:rPr>
              <a:t>是程序可能检测到的运行时不正常的情况，如存储空间耗尽、数组越界、被</a:t>
            </a:r>
            <a:r>
              <a:rPr lang="en-US" altLang="zh-CN" sz="2000" dirty="0" smtClean="0">
                <a:latin typeface="+mn-ea"/>
                <a:cs typeface="Times New Roman" pitchFamily="18" charset="0"/>
              </a:rPr>
              <a:t>0</a:t>
            </a:r>
            <a:r>
              <a:rPr lang="zh-CN" altLang="en-US" sz="2000" dirty="0" smtClean="0">
                <a:latin typeface="+mn-ea"/>
                <a:cs typeface="Times New Roman" pitchFamily="18" charset="0"/>
              </a:rPr>
              <a:t>除等等</a:t>
            </a:r>
          </a:p>
          <a:p>
            <a:pPr eaLnBrk="1" hangingPunct="1">
              <a:lnSpc>
                <a:spcPts val="2880"/>
              </a:lnSpc>
              <a:spcBef>
                <a:spcPts val="0"/>
              </a:spcBef>
            </a:pPr>
            <a:r>
              <a:rPr lang="zh-CN" altLang="en-US" sz="2000" dirty="0" smtClean="0">
                <a:latin typeface="+mn-ea"/>
                <a:cs typeface="Times New Roman" pitchFamily="18" charset="0"/>
              </a:rPr>
              <a:t>可以预见可能发生在什么地方，但是无法确知怎样发生和何时发生。</a:t>
            </a:r>
          </a:p>
          <a:p>
            <a:pPr lvl="1">
              <a:lnSpc>
                <a:spcPts val="2880"/>
              </a:lnSpc>
              <a:spcBef>
                <a:spcPts val="0"/>
              </a:spcBef>
            </a:pPr>
            <a:r>
              <a:rPr lang="zh-CN" altLang="en-US" sz="1800" dirty="0" smtClean="0">
                <a:latin typeface="+mn-ea"/>
                <a:cs typeface="Times New Roman" pitchFamily="18" charset="0"/>
              </a:rPr>
              <a:t>只要出现与人们期望的情况不同，都可以认为是异常。</a:t>
            </a:r>
            <a:endParaRPr lang="en-US" altLang="zh-CN" sz="18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r>
              <a:rPr lang="zh-CN" altLang="en-US" sz="2000" dirty="0" smtClean="0">
                <a:latin typeface="+mn-ea"/>
                <a:cs typeface="Times New Roman" pitchFamily="18" charset="0"/>
              </a:rPr>
              <a:t>异常处理机制是对所能预料的运行错误进行处理的一套实现机制，是用于管理程序运行期间错误的一种</a:t>
            </a:r>
            <a:r>
              <a:rPr lang="zh-CN" altLang="en-US" sz="2000" dirty="0" smtClean="0">
                <a:solidFill>
                  <a:srgbClr val="FF0000"/>
                </a:solidFill>
                <a:latin typeface="+mn-ea"/>
                <a:cs typeface="Times New Roman" pitchFamily="18" charset="0"/>
              </a:rPr>
              <a:t>结构化</a:t>
            </a:r>
            <a:r>
              <a:rPr lang="zh-CN" altLang="en-US" sz="2000" dirty="0" smtClean="0">
                <a:latin typeface="+mn-ea"/>
                <a:cs typeface="Times New Roman" pitchFamily="18" charset="0"/>
              </a:rPr>
              <a:t>方法。</a:t>
            </a:r>
          </a:p>
          <a:p>
            <a:pPr lvl="1">
              <a:lnSpc>
                <a:spcPts val="2880"/>
              </a:lnSpc>
              <a:spcBef>
                <a:spcPts val="0"/>
              </a:spcBef>
            </a:pPr>
            <a:r>
              <a:rPr lang="zh-CN" altLang="en-US" sz="1800" dirty="0" smtClean="0">
                <a:latin typeface="+mn-ea"/>
                <a:cs typeface="Times New Roman" pitchFamily="18" charset="0"/>
              </a:rPr>
              <a:t>所谓结构化是指程序的控制不会由于异常而随意跳转</a:t>
            </a:r>
          </a:p>
          <a:p>
            <a:pPr lvl="1">
              <a:lnSpc>
                <a:spcPts val="2880"/>
              </a:lnSpc>
              <a:spcBef>
                <a:spcPts val="0"/>
              </a:spcBef>
            </a:pPr>
            <a:r>
              <a:rPr lang="zh-CN" altLang="en-US" sz="1800" dirty="0" smtClean="0">
                <a:latin typeface="+mn-ea"/>
                <a:cs typeface="Times New Roman" pitchFamily="18" charset="0"/>
              </a:rPr>
              <a:t>异常处理机制将程序中的正常处理代码与异常处理代码显式地区别开来，提高了程序的可读性</a:t>
            </a: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异常概念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语言异常处理机制的基本思想是：</a:t>
            </a:r>
          </a:p>
          <a:p>
            <a:pPr lvl="1">
              <a:lnSpc>
                <a:spcPts val="2880"/>
              </a:lnSpc>
              <a:spcBef>
                <a:spcPts val="0"/>
              </a:spcBef>
            </a:pPr>
            <a:r>
              <a:rPr lang="zh-CN" altLang="en-US" sz="1800" dirty="0" smtClean="0">
                <a:latin typeface="+mn-ea"/>
                <a:cs typeface="Times New Roman" pitchFamily="18" charset="0"/>
              </a:rPr>
              <a:t>将异常的检测和异常的处理分离</a:t>
            </a:r>
          </a:p>
          <a:p>
            <a:pPr eaLnBrk="1" hangingPunct="1">
              <a:lnSpc>
                <a:spcPts val="2880"/>
              </a:lnSpc>
              <a:spcBef>
                <a:spcPts val="0"/>
              </a:spcBef>
            </a:pPr>
            <a:r>
              <a:rPr lang="zh-CN" altLang="en-US" sz="2000" dirty="0" smtClean="0">
                <a:latin typeface="+mn-ea"/>
                <a:cs typeface="Times New Roman" pitchFamily="18" charset="0"/>
              </a:rPr>
              <a:t>分离的原因：</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当程序员自己编写的程序遇到异常条件，自己检测异常是否存在，并根据自己意愿相应处理。</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假如设计的类供其它程序员重用：虽然检测到异常存在，但无法确定其它程序员将如何处理；另一方面，这些程序员想按自己意愿处理异常，但又无法检测异常条件是否存在。</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异常概念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异常处理机制是通过</a:t>
            </a:r>
            <a:r>
              <a:rPr lang="en-US" altLang="zh-CN" sz="2000" dirty="0" smtClean="0">
                <a:latin typeface="+mn-ea"/>
                <a:cs typeface="Times New Roman" pitchFamily="18" charset="0"/>
              </a:rPr>
              <a:t>try</a:t>
            </a:r>
            <a:r>
              <a:rPr lang="zh-CN" altLang="en-US" sz="2000" dirty="0" smtClean="0">
                <a:latin typeface="+mn-ea"/>
                <a:cs typeface="Times New Roman" pitchFamily="18" charset="0"/>
              </a:rPr>
              <a:t>语句块、</a:t>
            </a:r>
            <a:r>
              <a:rPr lang="en-US" altLang="zh-CN" sz="2000" dirty="0" smtClean="0">
                <a:latin typeface="+mn-ea"/>
                <a:cs typeface="Times New Roman" pitchFamily="18" charset="0"/>
              </a:rPr>
              <a:t>throw</a:t>
            </a:r>
            <a:r>
              <a:rPr lang="zh-CN" altLang="en-US" sz="2000" dirty="0" smtClean="0">
                <a:latin typeface="+mn-ea"/>
                <a:cs typeface="Times New Roman" pitchFamily="18" charset="0"/>
              </a:rPr>
              <a:t>表达式和</a:t>
            </a:r>
            <a:r>
              <a:rPr lang="en-US" altLang="zh-CN" sz="2000" dirty="0" smtClean="0">
                <a:latin typeface="+mn-ea"/>
                <a:cs typeface="Times New Roman" pitchFamily="18" charset="0"/>
              </a:rPr>
              <a:t>catch</a:t>
            </a:r>
            <a:r>
              <a:rPr lang="zh-CN" altLang="en-US" sz="2000" dirty="0" smtClean="0">
                <a:latin typeface="+mn-ea"/>
                <a:cs typeface="Times New Roman" pitchFamily="18" charset="0"/>
              </a:rPr>
              <a:t>语句块来实现：</a:t>
            </a:r>
          </a:p>
          <a:p>
            <a:pPr lvl="1">
              <a:lnSpc>
                <a:spcPts val="2880"/>
              </a:lnSpc>
              <a:spcBef>
                <a:spcPts val="0"/>
              </a:spcBef>
            </a:pPr>
            <a:r>
              <a:rPr lang="zh-CN" altLang="en-US" sz="1800" dirty="0" smtClean="0">
                <a:latin typeface="+mn-ea"/>
                <a:cs typeface="Times New Roman" pitchFamily="18" charset="0"/>
              </a:rPr>
              <a:t>定义异常，</a:t>
            </a:r>
            <a:r>
              <a:rPr lang="en-US" altLang="zh-CN" sz="1800" dirty="0" smtClean="0">
                <a:latin typeface="+mn-ea"/>
                <a:cs typeface="Times New Roman" pitchFamily="18" charset="0"/>
              </a:rPr>
              <a:t>try</a:t>
            </a:r>
            <a:r>
              <a:rPr lang="zh-CN" altLang="en-US" sz="1800" dirty="0" smtClean="0">
                <a:latin typeface="+mn-ea"/>
                <a:cs typeface="Times New Roman" pitchFamily="18" charset="0"/>
              </a:rPr>
              <a:t>语句块包括了所有可能出现异常的代码</a:t>
            </a:r>
          </a:p>
          <a:p>
            <a:pPr lvl="1">
              <a:lnSpc>
                <a:spcPts val="2880"/>
              </a:lnSpc>
              <a:spcBef>
                <a:spcPts val="0"/>
              </a:spcBef>
            </a:pPr>
            <a:r>
              <a:rPr lang="zh-CN" altLang="en-US" sz="1800" dirty="0" smtClean="0">
                <a:latin typeface="+mn-ea"/>
                <a:cs typeface="Times New Roman" pitchFamily="18" charset="0"/>
              </a:rPr>
              <a:t>抛掷异常，</a:t>
            </a:r>
            <a:r>
              <a:rPr lang="en-US" altLang="zh-CN" sz="1800" dirty="0" smtClean="0">
                <a:latin typeface="+mn-ea"/>
                <a:cs typeface="Times New Roman" pitchFamily="18" charset="0"/>
              </a:rPr>
              <a:t>throw</a:t>
            </a:r>
            <a:r>
              <a:rPr lang="zh-CN" altLang="en-US" sz="1800" dirty="0" smtClean="0">
                <a:latin typeface="+mn-ea"/>
                <a:cs typeface="Times New Roman" pitchFamily="18" charset="0"/>
              </a:rPr>
              <a:t>表达式检测是否产生异常，若是，则抛掷异常</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异常处理，</a:t>
            </a:r>
            <a:r>
              <a:rPr lang="en-US" altLang="zh-CN" sz="1800" dirty="0" smtClean="0">
                <a:latin typeface="+mn-ea"/>
                <a:cs typeface="Times New Roman" pitchFamily="18" charset="0"/>
              </a:rPr>
              <a:t>catch</a:t>
            </a:r>
            <a:r>
              <a:rPr lang="zh-CN" altLang="en-US" sz="1800" dirty="0" smtClean="0">
                <a:latin typeface="+mn-ea"/>
                <a:cs typeface="Times New Roman" pitchFamily="18" charset="0"/>
              </a:rPr>
              <a:t>语句块俘获</a:t>
            </a:r>
            <a:r>
              <a:rPr lang="en-US" altLang="zh-CN" sz="1800" dirty="0" smtClean="0">
                <a:latin typeface="+mn-ea"/>
                <a:cs typeface="Times New Roman" pitchFamily="18" charset="0"/>
              </a:rPr>
              <a:t>try</a:t>
            </a:r>
            <a:r>
              <a:rPr lang="zh-CN" altLang="en-US" sz="1800" dirty="0" smtClean="0">
                <a:latin typeface="+mn-ea"/>
                <a:cs typeface="Times New Roman" pitchFamily="18" charset="0"/>
              </a:rPr>
              <a:t>语句块中的异常并实现异常处理功能</a:t>
            </a:r>
            <a:endParaRPr lang="en-US" altLang="zh-CN"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1800" dirty="0" smtClean="0">
                <a:latin typeface="+mn-ea"/>
                <a:cs typeface="Times New Roman" pitchFamily="18" charset="0"/>
              </a:rPr>
              <a:t>应用程序控制流程进入</a:t>
            </a:r>
            <a:r>
              <a:rPr lang="en-US" altLang="zh-CN" sz="1800" dirty="0" smtClean="0">
                <a:latin typeface="+mn-ea"/>
                <a:cs typeface="Times New Roman" pitchFamily="18" charset="0"/>
              </a:rPr>
              <a:t>try</a:t>
            </a:r>
            <a:r>
              <a:rPr lang="zh-CN" altLang="en-US" sz="1800" dirty="0" smtClean="0">
                <a:latin typeface="+mn-ea"/>
                <a:cs typeface="Times New Roman" pitchFamily="18" charset="0"/>
              </a:rPr>
              <a:t>语句块</a:t>
            </a:r>
            <a:endParaRPr lang="en-US" altLang="zh-CN" sz="1800" dirty="0" smtClean="0">
              <a:latin typeface="+mn-ea"/>
              <a:cs typeface="Times New Roman" pitchFamily="18" charset="0"/>
            </a:endParaRPr>
          </a:p>
          <a:p>
            <a:pPr eaLnBrk="1" hangingPunct="1">
              <a:lnSpc>
                <a:spcPts val="2880"/>
              </a:lnSpc>
              <a:spcBef>
                <a:spcPts val="0"/>
              </a:spcBef>
            </a:pPr>
            <a:r>
              <a:rPr lang="zh-CN" altLang="en-US" sz="1800" dirty="0" smtClean="0">
                <a:latin typeface="+mn-ea"/>
                <a:cs typeface="Times New Roman" pitchFamily="18" charset="0"/>
              </a:rPr>
              <a:t>当调用</a:t>
            </a:r>
            <a:r>
              <a:rPr lang="en-US" altLang="zh-CN" sz="1800" dirty="0" smtClean="0">
                <a:latin typeface="+mn-ea"/>
                <a:cs typeface="Times New Roman" pitchFamily="18" charset="0"/>
              </a:rPr>
              <a:t>CA</a:t>
            </a:r>
            <a:r>
              <a:rPr lang="zh-CN" altLang="en-US" sz="1800" dirty="0" smtClean="0">
                <a:latin typeface="+mn-ea"/>
                <a:cs typeface="Times New Roman" pitchFamily="18" charset="0"/>
              </a:rPr>
              <a:t>类的成员函数时出现错误会通过</a:t>
            </a:r>
            <a:r>
              <a:rPr lang="en-US" altLang="zh-CN" sz="1800" dirty="0" smtClean="0">
                <a:latin typeface="+mn-ea"/>
                <a:cs typeface="Times New Roman" pitchFamily="18" charset="0"/>
              </a:rPr>
              <a:t>throw</a:t>
            </a:r>
            <a:r>
              <a:rPr lang="zh-CN" altLang="en-US" sz="1800" dirty="0" smtClean="0">
                <a:latin typeface="+mn-ea"/>
                <a:cs typeface="Times New Roman" pitchFamily="18" charset="0"/>
              </a:rPr>
              <a:t>表达式抛出异常</a:t>
            </a:r>
            <a:endParaRPr lang="en-US" altLang="zh-CN" sz="1800" dirty="0" smtClean="0">
              <a:latin typeface="+mn-ea"/>
              <a:cs typeface="Times New Roman" pitchFamily="18" charset="0"/>
            </a:endParaRPr>
          </a:p>
          <a:p>
            <a:pPr eaLnBrk="1" hangingPunct="1">
              <a:lnSpc>
                <a:spcPts val="2880"/>
              </a:lnSpc>
              <a:spcBef>
                <a:spcPts val="0"/>
              </a:spcBef>
            </a:pPr>
            <a:r>
              <a:rPr lang="zh-CN" altLang="en-US" sz="1800" dirty="0" smtClean="0">
                <a:latin typeface="+mn-ea"/>
                <a:cs typeface="Times New Roman" pitchFamily="18" charset="0"/>
              </a:rPr>
              <a:t>控制流程接着转向</a:t>
            </a:r>
            <a:r>
              <a:rPr lang="en-US" altLang="zh-CN" sz="1800" dirty="0" smtClean="0">
                <a:latin typeface="+mn-ea"/>
                <a:cs typeface="Times New Roman" pitchFamily="18" charset="0"/>
              </a:rPr>
              <a:t>catch</a:t>
            </a:r>
            <a:r>
              <a:rPr lang="zh-CN" altLang="en-US" sz="1800" dirty="0" smtClean="0">
                <a:latin typeface="+mn-ea"/>
                <a:cs typeface="Times New Roman" pitchFamily="18" charset="0"/>
              </a:rPr>
              <a:t>语句块中的异常处理代码。</a:t>
            </a:r>
            <a:endParaRPr lang="en-US" altLang="zh-CN" sz="1800" dirty="0" smtClean="0">
              <a:latin typeface="+mn-ea"/>
              <a:cs typeface="Times New Roman" pitchFamily="18" charset="0"/>
            </a:endParaRPr>
          </a:p>
          <a:p>
            <a:pPr eaLnBrk="1" hangingPunct="1">
              <a:lnSpc>
                <a:spcPts val="2880"/>
              </a:lnSpc>
              <a:spcBef>
                <a:spcPts val="0"/>
              </a:spcBef>
            </a:pPr>
            <a:r>
              <a:rPr lang="zh-CN" altLang="en-US" sz="1800" dirty="0" smtClean="0">
                <a:latin typeface="+mn-ea"/>
                <a:cs typeface="Times New Roman" pitchFamily="18" charset="0"/>
              </a:rPr>
              <a:t>如果抛出的异常的类型为</a:t>
            </a:r>
            <a:r>
              <a:rPr lang="en-US" altLang="zh-CN" sz="1800" dirty="0" err="1" smtClean="0">
                <a:latin typeface="+mn-ea"/>
                <a:cs typeface="Times New Roman" pitchFamily="18" charset="0"/>
              </a:rPr>
              <a:t>CAError</a:t>
            </a:r>
            <a:r>
              <a:rPr lang="zh-CN" altLang="en-US" sz="1800" dirty="0" smtClean="0">
                <a:latin typeface="+mn-ea"/>
                <a:cs typeface="Times New Roman" pitchFamily="18" charset="0"/>
              </a:rPr>
              <a:t>，</a:t>
            </a:r>
            <a:r>
              <a:rPr lang="en-US" altLang="zh-CN" sz="1800" dirty="0" smtClean="0">
                <a:latin typeface="+mn-ea"/>
                <a:cs typeface="Times New Roman" pitchFamily="18" charset="0"/>
              </a:rPr>
              <a:t>catch</a:t>
            </a:r>
            <a:r>
              <a:rPr lang="zh-CN" altLang="en-US" sz="1800" dirty="0" smtClean="0">
                <a:latin typeface="+mn-ea"/>
                <a:cs typeface="Times New Roman" pitchFamily="18" charset="0"/>
              </a:rPr>
              <a:t>语句块中的异常处理代码可能会调用</a:t>
            </a:r>
            <a:r>
              <a:rPr lang="en-US" altLang="zh-CN" sz="1800" dirty="0" err="1" smtClean="0">
                <a:latin typeface="+mn-ea"/>
                <a:cs typeface="Times New Roman" pitchFamily="18" charset="0"/>
              </a:rPr>
              <a:t>CAError</a:t>
            </a:r>
            <a:r>
              <a:rPr lang="zh-CN" altLang="en-US" sz="1800" dirty="0" smtClean="0">
                <a:latin typeface="+mn-ea"/>
                <a:cs typeface="Times New Roman" pitchFamily="18" charset="0"/>
              </a:rPr>
              <a:t>异常处理类的成员函数来实现异常处理</a:t>
            </a:r>
            <a:endParaRPr lang="zh-CN" altLang="en-US" sz="2000" dirty="0" smtClean="0">
              <a:latin typeface="+mn-ea"/>
              <a:cs typeface="Times New Roman" pitchFamily="18" charset="0"/>
            </a:endParaRPr>
          </a:p>
          <a:p>
            <a:pPr eaLnBrk="1" hangingPunct="1">
              <a:lnSpc>
                <a:spcPts val="2880"/>
              </a:lnSpc>
              <a:spcBef>
                <a:spcPts val="0"/>
              </a:spcBef>
            </a:pPr>
            <a:endParaRPr lang="zh-CN" altLang="en-US"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pic>
        <p:nvPicPr>
          <p:cNvPr id="6" name="Picture 2"/>
          <p:cNvPicPr>
            <a:picLocks noChangeAspect="1" noChangeArrowheads="1"/>
          </p:cNvPicPr>
          <p:nvPr/>
        </p:nvPicPr>
        <p:blipFill>
          <a:blip r:embed="rId2"/>
          <a:srcRect/>
          <a:stretch>
            <a:fillRect/>
          </a:stretch>
        </p:blipFill>
        <p:spPr bwMode="auto">
          <a:xfrm>
            <a:off x="1428728" y="3286124"/>
            <a:ext cx="6748463" cy="345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异常处理语句的格式</a:t>
            </a:r>
            <a:endParaRPr lang="en-US" altLang="zh-CN" sz="2000" dirty="0" smtClean="0">
              <a:latin typeface="+mn-ea"/>
              <a:cs typeface="Times New Roman" pitchFamily="18" charset="0"/>
            </a:endParaRPr>
          </a:p>
          <a:p>
            <a:pPr lvl="1">
              <a:lnSpc>
                <a:spcPts val="2880"/>
              </a:lnSpc>
              <a:spcBef>
                <a:spcPts val="0"/>
              </a:spcBef>
            </a:pPr>
            <a:r>
              <a:rPr lang="en-US" altLang="zh-CN" sz="1600" dirty="0" smtClean="0">
                <a:latin typeface="+mn-ea"/>
                <a:cs typeface="Times New Roman" pitchFamily="18" charset="0"/>
              </a:rPr>
              <a:t>try</a:t>
            </a:r>
            <a:r>
              <a:rPr lang="zh-CN" altLang="en-US" sz="1600" dirty="0" smtClean="0">
                <a:latin typeface="+mn-ea"/>
                <a:cs typeface="Times New Roman" pitchFamily="18" charset="0"/>
              </a:rPr>
              <a:t>语句块的格式为：</a:t>
            </a:r>
          </a:p>
          <a:p>
            <a:pPr lvl="1">
              <a:lnSpc>
                <a:spcPts val="2880"/>
              </a:lnSpc>
              <a:spcBef>
                <a:spcPts val="0"/>
              </a:spcBef>
              <a:buNone/>
            </a:pPr>
            <a:r>
              <a:rPr lang="en-US" altLang="zh-CN" sz="1600" dirty="0" smtClean="0">
                <a:latin typeface="+mn-ea"/>
                <a:cs typeface="Times New Roman" pitchFamily="18" charset="0"/>
              </a:rPr>
              <a:t>		try </a:t>
            </a:r>
          </a:p>
          <a:p>
            <a:pPr lvl="1">
              <a:lnSpc>
                <a:spcPts val="2880"/>
              </a:lnSpc>
              <a:spcBef>
                <a:spcPts val="0"/>
              </a:spcBef>
              <a:buNone/>
            </a:pPr>
            <a:r>
              <a:rPr lang="en-US" altLang="zh-CN" sz="1600" dirty="0" smtClean="0">
                <a:latin typeface="+mn-ea"/>
                <a:cs typeface="Times New Roman" pitchFamily="18" charset="0"/>
              </a:rPr>
              <a:t>		{  </a:t>
            </a:r>
            <a:r>
              <a:rPr lang="zh-CN" altLang="en-US" sz="1600" dirty="0" smtClean="0">
                <a:latin typeface="+mn-ea"/>
                <a:cs typeface="Times New Roman" pitchFamily="18" charset="0"/>
              </a:rPr>
              <a:t>。。。。。。 </a:t>
            </a:r>
            <a:r>
              <a:rPr lang="en-US" altLang="zh-CN" sz="1600" dirty="0" smtClean="0">
                <a:latin typeface="+mn-ea"/>
                <a:cs typeface="Times New Roman" pitchFamily="18" charset="0"/>
              </a:rPr>
              <a:t>//try</a:t>
            </a:r>
            <a:r>
              <a:rPr lang="zh-CN" altLang="en-US" sz="1600" dirty="0" smtClean="0">
                <a:latin typeface="+mn-ea"/>
                <a:cs typeface="Times New Roman" pitchFamily="18" charset="0"/>
              </a:rPr>
              <a:t>语句块    </a:t>
            </a:r>
            <a:r>
              <a:rPr lang="en-US" altLang="zh-CN" sz="1600" dirty="0" smtClean="0">
                <a:latin typeface="+mn-ea"/>
                <a:cs typeface="Times New Roman" pitchFamily="18" charset="0"/>
              </a:rPr>
              <a:t>}</a:t>
            </a:r>
          </a:p>
          <a:p>
            <a:pPr lvl="1">
              <a:lnSpc>
                <a:spcPts val="2880"/>
              </a:lnSpc>
              <a:spcBef>
                <a:spcPts val="0"/>
              </a:spcBef>
            </a:pPr>
            <a:r>
              <a:rPr lang="en-US" altLang="zh-CN" sz="1600" dirty="0" smtClean="0">
                <a:latin typeface="+mn-ea"/>
                <a:cs typeface="Times New Roman" pitchFamily="18" charset="0"/>
              </a:rPr>
              <a:t>catch</a:t>
            </a:r>
            <a:r>
              <a:rPr lang="zh-CN" altLang="en-US" sz="1600" dirty="0" smtClean="0">
                <a:latin typeface="+mn-ea"/>
                <a:cs typeface="Times New Roman" pitchFamily="18" charset="0"/>
              </a:rPr>
              <a:t>语句块的格式为：</a:t>
            </a:r>
          </a:p>
          <a:p>
            <a:pPr lvl="2">
              <a:lnSpc>
                <a:spcPts val="2880"/>
              </a:lnSpc>
              <a:spcBef>
                <a:spcPts val="0"/>
              </a:spcBef>
              <a:buNone/>
            </a:pPr>
            <a:r>
              <a:rPr lang="en-US" altLang="zh-CN" sz="1600" dirty="0" smtClean="0">
                <a:latin typeface="+mn-ea"/>
                <a:cs typeface="Times New Roman" pitchFamily="18" charset="0"/>
              </a:rPr>
              <a:t>   catch (/*signature*/)</a:t>
            </a:r>
          </a:p>
          <a:p>
            <a:pPr lvl="2">
              <a:lnSpc>
                <a:spcPts val="2880"/>
              </a:lnSpc>
              <a:spcBef>
                <a:spcPts val="0"/>
              </a:spcBef>
              <a:buNone/>
            </a:pPr>
            <a:r>
              <a:rPr lang="en-US" altLang="zh-CN" sz="1600" dirty="0" smtClean="0">
                <a:latin typeface="+mn-ea"/>
                <a:cs typeface="Times New Roman" pitchFamily="18" charset="0"/>
              </a:rPr>
              <a:t>  {   </a:t>
            </a:r>
            <a:r>
              <a:rPr lang="zh-CN" altLang="en-US" sz="1600" dirty="0" smtClean="0">
                <a:latin typeface="+mn-ea"/>
                <a:cs typeface="Times New Roman" pitchFamily="18" charset="0"/>
              </a:rPr>
              <a:t>。。。。。。。。</a:t>
            </a:r>
            <a:r>
              <a:rPr lang="en-US" altLang="zh-CN" sz="1600" dirty="0" smtClean="0">
                <a:latin typeface="+mn-ea"/>
                <a:cs typeface="Times New Roman" pitchFamily="18" charset="0"/>
              </a:rPr>
              <a:t>       //</a:t>
            </a:r>
            <a:r>
              <a:rPr lang="zh-CN" altLang="en-US" sz="1600" dirty="0" smtClean="0">
                <a:latin typeface="+mn-ea"/>
                <a:cs typeface="Times New Roman" pitchFamily="18" charset="0"/>
              </a:rPr>
              <a:t>异常处理代码         </a:t>
            </a:r>
            <a:r>
              <a:rPr lang="en-US" altLang="zh-CN" sz="1600" dirty="0" smtClean="0">
                <a:latin typeface="+mn-ea"/>
                <a:cs typeface="Times New Roman" pitchFamily="18" charset="0"/>
              </a:rPr>
              <a:t>}</a:t>
            </a:r>
          </a:p>
          <a:p>
            <a:pPr lvl="1">
              <a:lnSpc>
                <a:spcPts val="2880"/>
              </a:lnSpc>
              <a:spcBef>
                <a:spcPts val="0"/>
              </a:spcBef>
            </a:pPr>
            <a:r>
              <a:rPr lang="en-US" altLang="zh-CN" sz="1600" dirty="0" smtClean="0">
                <a:latin typeface="+mn-ea"/>
                <a:cs typeface="Times New Roman" pitchFamily="18" charset="0"/>
              </a:rPr>
              <a:t>throw</a:t>
            </a:r>
            <a:r>
              <a:rPr lang="zh-CN" altLang="en-US" sz="1600" dirty="0" smtClean="0">
                <a:latin typeface="+mn-ea"/>
                <a:cs typeface="Times New Roman" pitchFamily="18" charset="0"/>
              </a:rPr>
              <a:t>表达式的格式为：</a:t>
            </a:r>
          </a:p>
          <a:p>
            <a:pPr lvl="1">
              <a:lnSpc>
                <a:spcPts val="2880"/>
              </a:lnSpc>
              <a:spcBef>
                <a:spcPts val="0"/>
              </a:spcBef>
              <a:buNone/>
            </a:pPr>
            <a:r>
              <a:rPr lang="zh-CN" altLang="en-US" sz="1600" dirty="0" smtClean="0">
                <a:latin typeface="+mn-ea"/>
                <a:cs typeface="Times New Roman" pitchFamily="18" charset="0"/>
              </a:rPr>
              <a:t>   </a:t>
            </a:r>
            <a:r>
              <a:rPr lang="en-US" altLang="zh-CN" sz="1600" dirty="0" smtClean="0">
                <a:latin typeface="+mn-ea"/>
                <a:cs typeface="Times New Roman" pitchFamily="18" charset="0"/>
              </a:rPr>
              <a:t>throw </a:t>
            </a:r>
            <a:r>
              <a:rPr lang="zh-CN" altLang="en-US" sz="1600" dirty="0" smtClean="0">
                <a:latin typeface="+mn-ea"/>
                <a:cs typeface="Times New Roman" pitchFamily="18" charset="0"/>
              </a:rPr>
              <a:t>表达式</a:t>
            </a:r>
            <a:r>
              <a:rPr lang="en-US" altLang="zh-CN" sz="1600" dirty="0" smtClean="0">
                <a:latin typeface="+mn-ea"/>
                <a:cs typeface="Times New Roman" pitchFamily="18" charset="0"/>
              </a:rPr>
              <a:t>;   //</a:t>
            </a:r>
            <a:r>
              <a:rPr lang="zh-CN" altLang="en-US" sz="1600" dirty="0" smtClean="0">
                <a:latin typeface="+mn-ea"/>
                <a:cs typeface="Times New Roman" pitchFamily="18" charset="0"/>
              </a:rPr>
              <a:t>抛出表达式异常，表达式的类型可以是基本数据类型、类对象等</a:t>
            </a:r>
          </a:p>
          <a:p>
            <a:pPr lvl="1">
              <a:lnSpc>
                <a:spcPts val="2880"/>
              </a:lnSpc>
              <a:spcBef>
                <a:spcPts val="0"/>
              </a:spcBef>
              <a:buNone/>
            </a:pPr>
            <a:r>
              <a:rPr lang="en-US" altLang="zh-CN" sz="1600" dirty="0" smtClean="0">
                <a:latin typeface="+mn-ea"/>
                <a:cs typeface="Times New Roman" pitchFamily="18" charset="0"/>
              </a:rPr>
              <a:t>   throw; //</a:t>
            </a:r>
            <a:r>
              <a:rPr lang="zh-CN" altLang="en-US" sz="1600" dirty="0" smtClean="0">
                <a:latin typeface="+mn-ea"/>
                <a:cs typeface="Times New Roman" pitchFamily="18" charset="0"/>
              </a:rPr>
              <a:t>出现在</a:t>
            </a:r>
            <a:r>
              <a:rPr lang="en-US" altLang="zh-CN" sz="1600" dirty="0" smtClean="0">
                <a:latin typeface="+mn-ea"/>
                <a:cs typeface="Times New Roman" pitchFamily="18" charset="0"/>
              </a:rPr>
              <a:t>catch</a:t>
            </a:r>
            <a:r>
              <a:rPr lang="zh-CN" altLang="en-US" sz="1600" dirty="0" smtClean="0">
                <a:latin typeface="+mn-ea"/>
                <a:cs typeface="Times New Roman" pitchFamily="18" charset="0"/>
              </a:rPr>
              <a:t>语句块中的异常处理代码中，重新抛出异常给调用链的上一层 </a:t>
            </a:r>
          </a:p>
          <a:p>
            <a:pPr lvl="1">
              <a:lnSpc>
                <a:spcPts val="2880"/>
              </a:lnSpc>
              <a:spcBef>
                <a:spcPts val="0"/>
              </a:spcBef>
            </a:pPr>
            <a:endParaRPr lang="zh-CN" altLang="en-US" sz="1600" dirty="0" smtClean="0">
              <a:latin typeface="+mn-ea"/>
              <a:cs typeface="Times New Roman" pitchFamily="18" charset="0"/>
            </a:endParaRPr>
          </a:p>
          <a:p>
            <a:pPr eaLnBrk="1" hangingPunct="1">
              <a:lnSpc>
                <a:spcPts val="2880"/>
              </a:lnSpc>
              <a:spcBef>
                <a:spcPts val="0"/>
              </a:spcBef>
            </a:pPr>
            <a:endParaRPr lang="zh-CN" altLang="en-US"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en-US" altLang="zh-CN" sz="2000" dirty="0" smtClean="0">
                <a:latin typeface="+mn-ea"/>
                <a:cs typeface="Times New Roman" pitchFamily="18" charset="0"/>
              </a:rPr>
              <a:t>try\catch\throw</a:t>
            </a:r>
            <a:r>
              <a:rPr lang="zh-CN" altLang="en-US" sz="2000" dirty="0" smtClean="0">
                <a:latin typeface="+mn-ea"/>
                <a:cs typeface="Times New Roman" pitchFamily="18" charset="0"/>
              </a:rPr>
              <a:t>三个语句的关系</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在</a:t>
            </a:r>
            <a:r>
              <a:rPr lang="en-US" altLang="zh-CN" sz="1800" dirty="0" smtClean="0">
                <a:latin typeface="+mn-ea"/>
                <a:cs typeface="Times New Roman" pitchFamily="18" charset="0"/>
              </a:rPr>
              <a:t>try</a:t>
            </a:r>
            <a:r>
              <a:rPr lang="zh-CN" altLang="en-US" sz="1800" dirty="0" smtClean="0">
                <a:latin typeface="+mn-ea"/>
                <a:cs typeface="Times New Roman" pitchFamily="18" charset="0"/>
              </a:rPr>
              <a:t>语句块中，用</a:t>
            </a:r>
            <a:r>
              <a:rPr lang="en-US" altLang="zh-CN" sz="1800" dirty="0" smtClean="0">
                <a:latin typeface="+mn-ea"/>
                <a:cs typeface="Times New Roman" pitchFamily="18" charset="0"/>
              </a:rPr>
              <a:t>throw</a:t>
            </a:r>
            <a:r>
              <a:rPr lang="zh-CN" altLang="en-US" sz="1800" dirty="0" smtClean="0">
                <a:latin typeface="+mn-ea"/>
                <a:cs typeface="Times New Roman" pitchFamily="18" charset="0"/>
              </a:rPr>
              <a:t>表达式抛出异常。</a:t>
            </a:r>
          </a:p>
          <a:p>
            <a:pPr lvl="1">
              <a:lnSpc>
                <a:spcPts val="2880"/>
              </a:lnSpc>
              <a:spcBef>
                <a:spcPts val="0"/>
              </a:spcBef>
            </a:pPr>
            <a:r>
              <a:rPr lang="en-US" altLang="zh-CN" sz="1800" dirty="0" smtClean="0">
                <a:latin typeface="+mn-ea"/>
                <a:cs typeface="Times New Roman" pitchFamily="18" charset="0"/>
              </a:rPr>
              <a:t>try</a:t>
            </a:r>
            <a:r>
              <a:rPr lang="zh-CN" altLang="en-US" sz="1800" dirty="0" smtClean="0">
                <a:latin typeface="+mn-ea"/>
                <a:cs typeface="Times New Roman" pitchFamily="18" charset="0"/>
              </a:rPr>
              <a:t>语句块之后紧跟一个或多个</a:t>
            </a:r>
            <a:r>
              <a:rPr lang="en-US" altLang="zh-CN" sz="1800" dirty="0" smtClean="0">
                <a:latin typeface="+mn-ea"/>
                <a:cs typeface="Times New Roman" pitchFamily="18" charset="0"/>
              </a:rPr>
              <a:t>catch</a:t>
            </a:r>
            <a:r>
              <a:rPr lang="zh-CN" altLang="en-US" sz="1800" dirty="0" smtClean="0">
                <a:latin typeface="+mn-ea"/>
                <a:cs typeface="Times New Roman" pitchFamily="18" charset="0"/>
              </a:rPr>
              <a:t>语句。</a:t>
            </a:r>
          </a:p>
          <a:p>
            <a:pPr lvl="1">
              <a:lnSpc>
                <a:spcPts val="2880"/>
              </a:lnSpc>
              <a:spcBef>
                <a:spcPts val="0"/>
              </a:spcBef>
            </a:pPr>
            <a:r>
              <a:rPr lang="en-US" altLang="zh-CN" sz="1800" dirty="0" smtClean="0">
                <a:latin typeface="+mn-ea"/>
                <a:cs typeface="Times New Roman" pitchFamily="18" charset="0"/>
              </a:rPr>
              <a:t>catch( )</a:t>
            </a:r>
            <a:r>
              <a:rPr lang="zh-CN" altLang="en-US" sz="1800" dirty="0" smtClean="0">
                <a:latin typeface="+mn-ea"/>
                <a:cs typeface="Times New Roman" pitchFamily="18" charset="0"/>
              </a:rPr>
              <a:t>括号中的只能有一个形参，当形参的类型与抛出异常的类型完全匹配时，该</a:t>
            </a:r>
            <a:r>
              <a:rPr lang="en-US" altLang="zh-CN" sz="1800" dirty="0" smtClean="0">
                <a:latin typeface="+mn-ea"/>
                <a:cs typeface="Times New Roman" pitchFamily="18" charset="0"/>
              </a:rPr>
              <a:t>catch( )</a:t>
            </a:r>
            <a:r>
              <a:rPr lang="zh-CN" altLang="en-US" sz="1800" dirty="0" smtClean="0">
                <a:latin typeface="+mn-ea"/>
                <a:cs typeface="Times New Roman" pitchFamily="18" charset="0"/>
              </a:rPr>
              <a:t>语句即捕获这个异常，并转到其语句块中进行异常处理</a:t>
            </a:r>
            <a:endParaRPr lang="en-US" altLang="zh-CN" sz="1800" dirty="0" smtClean="0">
              <a:latin typeface="+mn-ea"/>
              <a:cs typeface="Times New Roman" pitchFamily="18" charset="0"/>
            </a:endParaRPr>
          </a:p>
          <a:p>
            <a:pPr eaLnBrk="1" hangingPunct="1">
              <a:lnSpc>
                <a:spcPts val="2880"/>
              </a:lnSpc>
              <a:spcBef>
                <a:spcPts val="0"/>
              </a:spcBef>
            </a:pPr>
            <a:r>
              <a:rPr lang="en-US" altLang="zh-CN" sz="2000" dirty="0" smtClean="0">
                <a:latin typeface="+mn-ea"/>
                <a:cs typeface="Times New Roman" pitchFamily="18" charset="0"/>
              </a:rPr>
              <a:t>throw</a:t>
            </a:r>
            <a:r>
              <a:rPr lang="zh-CN" altLang="en-US" sz="2000" dirty="0" smtClean="0">
                <a:latin typeface="+mn-ea"/>
                <a:cs typeface="Times New Roman" pitchFamily="18" charset="0"/>
              </a:rPr>
              <a:t>抛出的异常可以是任何的数据类型异常，如</a:t>
            </a:r>
            <a:r>
              <a:rPr lang="en-US" altLang="zh-CN" sz="2000" dirty="0" err="1" smtClean="0">
                <a:latin typeface="+mn-ea"/>
                <a:cs typeface="Times New Roman" pitchFamily="18" charset="0"/>
              </a:rPr>
              <a:t>int</a:t>
            </a:r>
            <a:r>
              <a:rPr lang="zh-CN" altLang="en-US" sz="2000" dirty="0" smtClean="0">
                <a:latin typeface="+mn-ea"/>
                <a:cs typeface="Times New Roman" pitchFamily="18" charset="0"/>
              </a:rPr>
              <a:t>类型、</a:t>
            </a:r>
            <a:r>
              <a:rPr lang="en-US" altLang="zh-CN" sz="2000" dirty="0" smtClean="0">
                <a:latin typeface="+mn-ea"/>
                <a:cs typeface="Times New Roman" pitchFamily="18" charset="0"/>
              </a:rPr>
              <a:t>char</a:t>
            </a:r>
            <a:r>
              <a:rPr lang="zh-CN" altLang="en-US" sz="2000" dirty="0" smtClean="0">
                <a:latin typeface="+mn-ea"/>
                <a:cs typeface="Times New Roman" pitchFamily="18" charset="0"/>
              </a:rPr>
              <a:t>类型、</a:t>
            </a:r>
            <a:r>
              <a:rPr lang="en-US" altLang="zh-CN" sz="2000" dirty="0" smtClean="0">
                <a:latin typeface="+mn-ea"/>
                <a:cs typeface="Times New Roman" pitchFamily="18" charset="0"/>
              </a:rPr>
              <a:t>double</a:t>
            </a:r>
            <a:r>
              <a:rPr lang="zh-CN" altLang="en-US" sz="2000" dirty="0" smtClean="0">
                <a:latin typeface="+mn-ea"/>
                <a:cs typeface="Times New Roman" pitchFamily="18" charset="0"/>
              </a:rPr>
              <a:t>类型、</a:t>
            </a:r>
            <a:r>
              <a:rPr lang="en-US" altLang="zh-CN" sz="2000" dirty="0" smtClean="0">
                <a:latin typeface="+mn-ea"/>
                <a:cs typeface="Times New Roman" pitchFamily="18" charset="0"/>
              </a:rPr>
              <a:t>char*</a:t>
            </a:r>
            <a:r>
              <a:rPr lang="zh-CN" altLang="en-US" sz="2000" dirty="0" smtClean="0">
                <a:latin typeface="+mn-ea"/>
                <a:cs typeface="Times New Roman" pitchFamily="18" charset="0"/>
              </a:rPr>
              <a:t>类型以及用户自定义的对象等。</a:t>
            </a: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4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异常处理的简单示例，课本</a:t>
            </a:r>
            <a:r>
              <a:rPr lang="en-US" altLang="zh-CN" sz="2000" dirty="0" smtClean="0">
                <a:latin typeface="+mn-ea"/>
                <a:cs typeface="Times New Roman" pitchFamily="18" charset="0"/>
              </a:rPr>
              <a:t>P453</a:t>
            </a:r>
          </a:p>
          <a:p>
            <a:pPr lvl="1">
              <a:lnSpc>
                <a:spcPts val="2880"/>
              </a:lnSpc>
              <a:spcBef>
                <a:spcPts val="0"/>
              </a:spcBef>
            </a:pPr>
            <a:r>
              <a:rPr lang="zh-CN" altLang="en-US" sz="1600" dirty="0" smtClean="0">
                <a:latin typeface="+mn-ea"/>
                <a:cs typeface="Times New Roman" pitchFamily="18" charset="0"/>
              </a:rPr>
              <a:t>假设该程序对应的执行文件为</a:t>
            </a:r>
            <a:r>
              <a:rPr lang="en-US" altLang="zh-CN" sz="1600" dirty="0" smtClean="0">
                <a:latin typeface="+mn-ea"/>
                <a:cs typeface="Times New Roman" pitchFamily="18" charset="0"/>
              </a:rPr>
              <a:t>test</a:t>
            </a:r>
          </a:p>
          <a:p>
            <a:pPr lvl="1">
              <a:lnSpc>
                <a:spcPts val="2880"/>
              </a:lnSpc>
              <a:spcBef>
                <a:spcPts val="0"/>
              </a:spcBef>
            </a:pPr>
            <a:r>
              <a:rPr lang="zh-CN" altLang="en-US" sz="1600" dirty="0" smtClean="0">
                <a:latin typeface="+mn-ea"/>
                <a:cs typeface="Times New Roman" pitchFamily="18" charset="0"/>
              </a:rPr>
              <a:t>在命令行中输入</a:t>
            </a:r>
            <a:r>
              <a:rPr lang="en-US" altLang="zh-CN" sz="1600" dirty="0" smtClean="0">
                <a:latin typeface="+mn-ea"/>
                <a:cs typeface="Times New Roman" pitchFamily="18" charset="0"/>
              </a:rPr>
              <a:t>test abc.txt，</a:t>
            </a:r>
            <a:r>
              <a:rPr lang="zh-CN" altLang="en-US" sz="1600" dirty="0" smtClean="0">
                <a:latin typeface="+mn-ea"/>
                <a:cs typeface="Times New Roman" pitchFamily="18" charset="0"/>
              </a:rPr>
              <a:t>那么就会尝试去打开文件</a:t>
            </a:r>
            <a:r>
              <a:rPr lang="en-US" altLang="zh-CN" sz="1600" dirty="0" smtClean="0">
                <a:latin typeface="+mn-ea"/>
                <a:cs typeface="Times New Roman" pitchFamily="18" charset="0"/>
              </a:rPr>
              <a:t>abc.txt</a:t>
            </a:r>
          </a:p>
          <a:p>
            <a:pPr lvl="1">
              <a:lnSpc>
                <a:spcPts val="2880"/>
              </a:lnSpc>
              <a:spcBef>
                <a:spcPts val="0"/>
              </a:spcBef>
            </a:pPr>
            <a:r>
              <a:rPr lang="en-US" altLang="zh-CN" sz="1600" dirty="0" smtClean="0">
                <a:latin typeface="+mn-ea"/>
                <a:cs typeface="Times New Roman" pitchFamily="18" charset="0"/>
              </a:rPr>
              <a:t>“abc.txt”</a:t>
            </a:r>
            <a:r>
              <a:rPr lang="zh-CN" altLang="en-US" sz="1600" dirty="0" smtClean="0">
                <a:latin typeface="+mn-ea"/>
                <a:cs typeface="Times New Roman" pitchFamily="18" charset="0"/>
              </a:rPr>
              <a:t>这个字符串对应程序中的</a:t>
            </a:r>
            <a:r>
              <a:rPr lang="en-US" altLang="zh-CN" sz="1600" dirty="0" err="1" smtClean="0">
                <a:latin typeface="+mn-ea"/>
                <a:cs typeface="Times New Roman" pitchFamily="18" charset="0"/>
              </a:rPr>
              <a:t>argv</a:t>
            </a:r>
            <a:r>
              <a:rPr lang="en-US" altLang="zh-CN" sz="1600" dirty="0" smtClean="0">
                <a:latin typeface="+mn-ea"/>
                <a:cs typeface="Times New Roman" pitchFamily="18" charset="0"/>
              </a:rPr>
              <a:t>[1]，</a:t>
            </a:r>
            <a:r>
              <a:rPr lang="zh-CN" altLang="en-US" sz="1600" dirty="0" smtClean="0">
                <a:latin typeface="+mn-ea"/>
                <a:cs typeface="Times New Roman" pitchFamily="18" charset="0"/>
              </a:rPr>
              <a:t>也是字符串</a:t>
            </a:r>
            <a:r>
              <a:rPr lang="en-US" altLang="zh-CN" sz="1600" dirty="0" smtClean="0">
                <a:latin typeface="+mn-ea"/>
                <a:cs typeface="Times New Roman" pitchFamily="18" charset="0"/>
              </a:rPr>
              <a:t>s</a:t>
            </a:r>
          </a:p>
          <a:p>
            <a:pPr lvl="1">
              <a:lnSpc>
                <a:spcPts val="2880"/>
              </a:lnSpc>
              <a:spcBef>
                <a:spcPts val="0"/>
              </a:spcBef>
            </a:pPr>
            <a:r>
              <a:rPr lang="zh-CN" altLang="en-US" sz="1600" dirty="0" smtClean="0">
                <a:latin typeface="+mn-ea"/>
                <a:cs typeface="Times New Roman" pitchFamily="18" charset="0"/>
              </a:rPr>
              <a:t>如果打开失败，会输出错误信息</a:t>
            </a: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4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643438" y="2857496"/>
            <a:ext cx="3638550"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428760"/>
          </a:xfrm>
        </p:spPr>
        <p:txBody>
          <a:bodyPr/>
          <a:lstStyle/>
          <a:p>
            <a:pPr eaLnBrk="1" hangingPunct="1">
              <a:lnSpc>
                <a:spcPts val="2880"/>
              </a:lnSpc>
              <a:spcBef>
                <a:spcPts val="0"/>
              </a:spcBef>
            </a:pPr>
            <a:r>
              <a:rPr lang="zh-CN" altLang="en-US" sz="2000" dirty="0" smtClean="0">
                <a:latin typeface="+mn-ea"/>
                <a:cs typeface="Times New Roman" pitchFamily="18" charset="0"/>
              </a:rPr>
              <a:t>异常处理示例：已知某商店一周内的收入，求一周内前</a:t>
            </a:r>
            <a:r>
              <a:rPr lang="en-US" altLang="zh-CN" sz="2000" dirty="0" smtClean="0">
                <a:latin typeface="+mn-ea"/>
                <a:cs typeface="Times New Roman" pitchFamily="18" charset="0"/>
              </a:rPr>
              <a:t>n</a:t>
            </a:r>
            <a:r>
              <a:rPr lang="zh-CN" altLang="en-US" sz="2000" dirty="0" smtClean="0">
                <a:latin typeface="+mn-ea"/>
                <a:cs typeface="Times New Roman" pitchFamily="18" charset="0"/>
              </a:rPr>
              <a:t>天的平均收入</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因为一周</a:t>
            </a:r>
            <a:r>
              <a:rPr lang="en-US" altLang="zh-CN" sz="1600" dirty="0" smtClean="0">
                <a:latin typeface="+mn-ea"/>
                <a:cs typeface="Times New Roman" pitchFamily="18" charset="0"/>
              </a:rPr>
              <a:t>7</a:t>
            </a:r>
            <a:r>
              <a:rPr lang="zh-CN" altLang="en-US" sz="1600" dirty="0" smtClean="0">
                <a:latin typeface="+mn-ea"/>
                <a:cs typeface="Times New Roman" pitchFamily="18" charset="0"/>
              </a:rPr>
              <a:t>天，所以</a:t>
            </a:r>
            <a:r>
              <a:rPr lang="en-US" altLang="zh-CN" sz="1600" dirty="0" smtClean="0">
                <a:latin typeface="+mn-ea"/>
                <a:cs typeface="Times New Roman" pitchFamily="18" charset="0"/>
              </a:rPr>
              <a:t>n&gt;0，n&lt;=7，</a:t>
            </a:r>
            <a:r>
              <a:rPr lang="zh-CN" altLang="en-US" sz="1600" dirty="0" smtClean="0">
                <a:latin typeface="+mn-ea"/>
                <a:cs typeface="Times New Roman" pitchFamily="18" charset="0"/>
              </a:rPr>
              <a:t>现在用异常处理机制来检查</a:t>
            </a:r>
            <a:r>
              <a:rPr lang="en-US" altLang="zh-CN" sz="1600" dirty="0" smtClean="0">
                <a:latin typeface="+mn-ea"/>
                <a:cs typeface="Times New Roman" pitchFamily="18" charset="0"/>
              </a:rPr>
              <a:t>n</a:t>
            </a:r>
            <a:r>
              <a:rPr lang="zh-CN" altLang="en-US" sz="1600" dirty="0" smtClean="0">
                <a:latin typeface="+mn-ea"/>
                <a:cs typeface="Times New Roman" pitchFamily="18" charset="0"/>
              </a:rPr>
              <a:t>的合法性</a:t>
            </a:r>
            <a:endParaRPr lang="en-US" altLang="zh-CN" sz="1600" dirty="0" smtClean="0">
              <a:latin typeface="+mn-ea"/>
              <a:cs typeface="Times New Roman" pitchFamily="18" charset="0"/>
            </a:endParaRPr>
          </a:p>
          <a:p>
            <a:pPr eaLnBrk="1" hangingPunct="1">
              <a:lnSpc>
                <a:spcPts val="2880"/>
              </a:lnSpc>
              <a:spcBef>
                <a:spcPts val="0"/>
              </a:spcBef>
            </a:pPr>
            <a:endParaRPr lang="zh-CN" altLang="en-US" sz="14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42844" y="2000240"/>
            <a:ext cx="7029450" cy="46291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72132" y="3929066"/>
            <a:ext cx="35814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模板，面对不同类型的数据但操作运算是相同的，把数据类型定义为参数</a:t>
            </a:r>
            <a:endParaRPr lang="en-US" altLang="zh-CN" sz="1800" dirty="0" smtClean="0"/>
          </a:p>
          <a:p>
            <a:pPr>
              <a:lnSpc>
                <a:spcPts val="2880"/>
              </a:lnSpc>
              <a:spcBef>
                <a:spcPts val="0"/>
              </a:spcBef>
            </a:pPr>
            <a:r>
              <a:rPr lang="zh-CN" altLang="en-US" sz="1800" dirty="0" smtClean="0"/>
              <a:t>函数模板</a:t>
            </a:r>
            <a:endParaRPr lang="en-US" altLang="zh-CN" sz="1800" dirty="0" smtClean="0"/>
          </a:p>
          <a:p>
            <a:pPr lvl="1">
              <a:lnSpc>
                <a:spcPts val="2880"/>
              </a:lnSpc>
              <a:spcBef>
                <a:spcPts val="0"/>
              </a:spcBef>
            </a:pPr>
            <a:r>
              <a:rPr lang="zh-CN" altLang="en-US" sz="1600" dirty="0" smtClean="0"/>
              <a:t>在函数声明前模板声明，包含</a:t>
            </a:r>
            <a:r>
              <a:rPr lang="en-US" altLang="zh-CN" sz="1600" dirty="0" err="1" smtClean="0">
                <a:latin typeface="+mn-ea"/>
                <a:cs typeface="Times New Roman" pitchFamily="18" charset="0"/>
              </a:rPr>
              <a:t>template、class</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函数模板的参数列表一般都要包含模板参数</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改造函数的函数头、函数体，凡是与数据类型相关的代码，用模板参数来替换</a:t>
            </a:r>
            <a:endParaRPr lang="en-US" altLang="zh-CN" sz="1600" dirty="0" smtClean="0">
              <a:latin typeface="+mn-ea"/>
              <a:cs typeface="Times New Roman" pitchFamily="18" charset="0"/>
            </a:endParaRPr>
          </a:p>
          <a:p>
            <a:pPr>
              <a:lnSpc>
                <a:spcPts val="2880"/>
              </a:lnSpc>
              <a:spcBef>
                <a:spcPts val="0"/>
              </a:spcBef>
            </a:pPr>
            <a:r>
              <a:rPr lang="zh-CN" altLang="en-US" sz="1800" dirty="0" smtClean="0"/>
              <a:t>类模板</a:t>
            </a:r>
            <a:endParaRPr lang="en-US" altLang="zh-CN" sz="1800" dirty="0" smtClean="0"/>
          </a:p>
          <a:p>
            <a:pPr lvl="1">
              <a:lnSpc>
                <a:spcPts val="2880"/>
              </a:lnSpc>
              <a:spcBef>
                <a:spcPts val="0"/>
              </a:spcBef>
            </a:pPr>
            <a:r>
              <a:rPr lang="zh-CN" altLang="en-US" sz="1600" dirty="0" smtClean="0"/>
              <a:t>在类声明前模板声明，包含</a:t>
            </a:r>
            <a:r>
              <a:rPr lang="en-US" altLang="zh-CN" sz="1600" dirty="0" err="1" smtClean="0">
                <a:latin typeface="+mn-ea"/>
                <a:cs typeface="Times New Roman" pitchFamily="18" charset="0"/>
              </a:rPr>
              <a:t>template、class</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t>将类内相关数据成员用模板参数代替</a:t>
            </a:r>
            <a:endParaRPr lang="en-US" altLang="zh-CN" sz="1600" dirty="0" smtClean="0"/>
          </a:p>
          <a:p>
            <a:pPr lvl="1">
              <a:lnSpc>
                <a:spcPts val="2880"/>
              </a:lnSpc>
              <a:spcBef>
                <a:spcPts val="0"/>
              </a:spcBef>
            </a:pPr>
            <a:r>
              <a:rPr lang="zh-CN" altLang="en-US" sz="1600" dirty="0" smtClean="0"/>
              <a:t>成员函数在类外实现时，要加模板声明，作用域</a:t>
            </a:r>
            <a:r>
              <a:rPr lang="en-US" altLang="zh-CN" sz="1600" dirty="0" smtClean="0"/>
              <a:t>::</a:t>
            </a:r>
            <a:r>
              <a:rPr lang="zh-CN" altLang="en-US" sz="1600" dirty="0" smtClean="0"/>
              <a:t>前要加尖括号</a:t>
            </a:r>
            <a:r>
              <a:rPr lang="en-US" altLang="zh-CN" sz="1600" dirty="0" smtClean="0"/>
              <a:t>&lt;</a:t>
            </a:r>
            <a:r>
              <a:rPr lang="zh-CN" altLang="en-US" sz="1600" dirty="0" smtClean="0"/>
              <a:t>模板参数</a:t>
            </a:r>
            <a:r>
              <a:rPr lang="en-US" altLang="zh-CN" sz="1600" dirty="0" smtClean="0"/>
              <a:t>&gt;</a:t>
            </a:r>
          </a:p>
          <a:p>
            <a:pPr lvl="1">
              <a:lnSpc>
                <a:spcPts val="2880"/>
              </a:lnSpc>
              <a:spcBef>
                <a:spcPts val="0"/>
              </a:spcBef>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428760"/>
          </a:xfrm>
        </p:spPr>
        <p:txBody>
          <a:bodyPr/>
          <a:lstStyle/>
          <a:p>
            <a:pPr eaLnBrk="1" hangingPunct="1">
              <a:lnSpc>
                <a:spcPts val="2880"/>
              </a:lnSpc>
              <a:spcBef>
                <a:spcPts val="0"/>
              </a:spcBef>
            </a:pPr>
            <a:r>
              <a:rPr lang="zh-CN" altLang="en-US" sz="2000" dirty="0" smtClean="0">
                <a:latin typeface="+mn-ea"/>
                <a:cs typeface="Times New Roman" pitchFamily="18" charset="0"/>
              </a:rPr>
              <a:t>异常处理示例：代码分析：</a:t>
            </a:r>
            <a:r>
              <a:rPr lang="zh-CN" altLang="en-US" sz="2000" b="1" dirty="0" smtClean="0">
                <a:solidFill>
                  <a:srgbClr val="FF0000"/>
                </a:solidFill>
                <a:latin typeface="+mn-ea"/>
                <a:cs typeface="Times New Roman" pitchFamily="18" charset="0"/>
              </a:rPr>
              <a:t>异常检测、异常抛出、异常处理</a:t>
            </a:r>
            <a:endParaRPr lang="en-US" altLang="zh-CN" sz="2000" b="1" dirty="0" smtClean="0">
              <a:solidFill>
                <a:srgbClr val="FF0000"/>
              </a:solidFill>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主函数调用</a:t>
            </a:r>
            <a:r>
              <a:rPr lang="en-US" altLang="zh-CN" sz="1600" dirty="0" err="1" smtClean="0">
                <a:latin typeface="+mn-ea"/>
                <a:cs typeface="Times New Roman" pitchFamily="18" charset="0"/>
              </a:rPr>
              <a:t>call_week_average</a:t>
            </a:r>
            <a:r>
              <a:rPr lang="zh-CN" altLang="en-US" sz="1600" dirty="0" smtClean="0">
                <a:latin typeface="+mn-ea"/>
                <a:cs typeface="Times New Roman" pitchFamily="18" charset="0"/>
              </a:rPr>
              <a:t>函数</a:t>
            </a:r>
            <a:r>
              <a:rPr lang="en-US" altLang="zh-CN" sz="1600" dirty="0" smtClean="0">
                <a:latin typeface="+mn-ea"/>
                <a:cs typeface="Times New Roman" pitchFamily="18" charset="0"/>
              </a:rPr>
              <a:t>，call</a:t>
            </a:r>
            <a:r>
              <a:rPr lang="zh-CN" altLang="en-US" sz="1600" dirty="0" smtClean="0">
                <a:latin typeface="+mn-ea"/>
                <a:cs typeface="Times New Roman" pitchFamily="18" charset="0"/>
              </a:rPr>
              <a:t>是主处理函数</a:t>
            </a:r>
            <a:endParaRPr lang="en-US" altLang="zh-CN" sz="1600" dirty="0" smtClean="0">
              <a:latin typeface="+mn-ea"/>
              <a:cs typeface="Times New Roman" pitchFamily="18" charset="0"/>
            </a:endParaRPr>
          </a:p>
          <a:p>
            <a:pPr lvl="1">
              <a:lnSpc>
                <a:spcPts val="2880"/>
              </a:lnSpc>
              <a:spcBef>
                <a:spcPts val="0"/>
              </a:spcBef>
            </a:pPr>
            <a:r>
              <a:rPr lang="en-US" altLang="zh-CN" sz="1600" dirty="0" err="1" smtClean="0">
                <a:latin typeface="+mn-ea"/>
                <a:cs typeface="Times New Roman" pitchFamily="18" charset="0"/>
              </a:rPr>
              <a:t>call_week_average</a:t>
            </a:r>
            <a:r>
              <a:rPr lang="zh-CN" altLang="en-US" sz="1600" dirty="0" smtClean="0">
                <a:latin typeface="+mn-ea"/>
                <a:cs typeface="Times New Roman" pitchFamily="18" charset="0"/>
              </a:rPr>
              <a:t>调用</a:t>
            </a:r>
            <a:r>
              <a:rPr lang="en-US" altLang="zh-CN" sz="1600" dirty="0" err="1" smtClean="0">
                <a:latin typeface="+mn-ea"/>
                <a:cs typeface="Times New Roman" pitchFamily="18" charset="0"/>
              </a:rPr>
              <a:t>week_average</a:t>
            </a:r>
            <a:endParaRPr lang="en-US" altLang="zh-CN" sz="1600" dirty="0" smtClean="0">
              <a:latin typeface="+mn-ea"/>
              <a:cs typeface="Times New Roman" pitchFamily="18" charset="0"/>
            </a:endParaRPr>
          </a:p>
          <a:p>
            <a:pPr lvl="1">
              <a:lnSpc>
                <a:spcPts val="2880"/>
              </a:lnSpc>
              <a:spcBef>
                <a:spcPts val="0"/>
              </a:spcBef>
            </a:pPr>
            <a:r>
              <a:rPr lang="en-US" altLang="zh-CN" sz="1600" dirty="0" err="1" smtClean="0">
                <a:latin typeface="+mn-ea"/>
                <a:cs typeface="Times New Roman" pitchFamily="18" charset="0"/>
              </a:rPr>
              <a:t>week_average</a:t>
            </a:r>
            <a:r>
              <a:rPr lang="zh-CN" altLang="en-US" sz="1600" dirty="0" smtClean="0">
                <a:latin typeface="+mn-ea"/>
                <a:cs typeface="Times New Roman" pitchFamily="18" charset="0"/>
              </a:rPr>
              <a:t>调用函数模板</a:t>
            </a:r>
            <a:r>
              <a:rPr lang="en-US" altLang="zh-CN" sz="1600" dirty="0" smtClean="0">
                <a:latin typeface="+mn-ea"/>
                <a:cs typeface="Times New Roman" pitchFamily="18" charset="0"/>
              </a:rPr>
              <a:t>average</a:t>
            </a: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函数模板</a:t>
            </a:r>
            <a:r>
              <a:rPr lang="en-US" altLang="zh-CN" sz="1600" dirty="0" smtClean="0">
                <a:latin typeface="+mn-ea"/>
                <a:cs typeface="Times New Roman" pitchFamily="18" charset="0"/>
              </a:rPr>
              <a:t>average</a:t>
            </a:r>
            <a:r>
              <a:rPr lang="zh-CN" altLang="en-US" sz="1600" dirty="0" smtClean="0">
                <a:latin typeface="+mn-ea"/>
                <a:cs typeface="Times New Roman" pitchFamily="18" charset="0"/>
              </a:rPr>
              <a:t>负责</a:t>
            </a:r>
            <a:r>
              <a:rPr lang="zh-CN" altLang="en-US" sz="1600" dirty="0" smtClean="0">
                <a:solidFill>
                  <a:srgbClr val="FF0000"/>
                </a:solidFill>
                <a:latin typeface="+mn-ea"/>
                <a:cs typeface="Times New Roman" pitchFamily="18" charset="0"/>
              </a:rPr>
              <a:t>实际的错误检查和异常抛出</a:t>
            </a:r>
            <a:r>
              <a:rPr lang="en-US" altLang="zh-CN" sz="1600" dirty="0" smtClean="0">
                <a:solidFill>
                  <a:srgbClr val="FF0000"/>
                </a:solidFill>
                <a:latin typeface="+mn-ea"/>
                <a:cs typeface="Times New Roman" pitchFamily="18" charset="0"/>
              </a:rPr>
              <a:t>(throw)</a:t>
            </a:r>
          </a:p>
          <a:p>
            <a:pPr lvl="1">
              <a:lnSpc>
                <a:spcPts val="2880"/>
              </a:lnSpc>
              <a:spcBef>
                <a:spcPts val="0"/>
              </a:spcBef>
            </a:pPr>
            <a:r>
              <a:rPr lang="zh-CN" altLang="en-US" sz="1600" dirty="0" smtClean="0">
                <a:latin typeface="+mn-ea"/>
                <a:cs typeface="Times New Roman" pitchFamily="18" charset="0"/>
              </a:rPr>
              <a:t>因为</a:t>
            </a:r>
            <a:r>
              <a:rPr lang="en-US" altLang="zh-CN" sz="1600" dirty="0" err="1" smtClean="0">
                <a:latin typeface="+mn-ea"/>
                <a:cs typeface="Times New Roman" pitchFamily="18" charset="0"/>
              </a:rPr>
              <a:t>week_average</a:t>
            </a:r>
            <a:r>
              <a:rPr lang="zh-CN" altLang="en-US" sz="1600" dirty="0" smtClean="0">
                <a:latin typeface="+mn-ea"/>
                <a:cs typeface="Times New Roman" pitchFamily="18" charset="0"/>
              </a:rPr>
              <a:t>调用</a:t>
            </a:r>
            <a:r>
              <a:rPr lang="en-US" altLang="zh-CN" sz="1600" dirty="0" smtClean="0">
                <a:latin typeface="+mn-ea"/>
                <a:cs typeface="Times New Roman" pitchFamily="18" charset="0"/>
              </a:rPr>
              <a:t>average，</a:t>
            </a:r>
            <a:r>
              <a:rPr lang="zh-CN" altLang="en-US" sz="1600" dirty="0" smtClean="0">
                <a:latin typeface="+mn-ea"/>
                <a:cs typeface="Times New Roman" pitchFamily="18" charset="0"/>
              </a:rPr>
              <a:t>所以它有</a:t>
            </a:r>
            <a:r>
              <a:rPr lang="zh-CN" altLang="en-US" sz="1600" dirty="0" smtClean="0">
                <a:solidFill>
                  <a:srgbClr val="FF0000"/>
                </a:solidFill>
                <a:latin typeface="+mn-ea"/>
                <a:cs typeface="Times New Roman" pitchFamily="18" charset="0"/>
              </a:rPr>
              <a:t>异常检测和异常处理</a:t>
            </a:r>
            <a:r>
              <a:rPr lang="en-US" altLang="zh-CN" sz="1600" dirty="0" smtClean="0">
                <a:solidFill>
                  <a:srgbClr val="FF0000"/>
                </a:solidFill>
                <a:latin typeface="+mn-ea"/>
                <a:cs typeface="Times New Roman" pitchFamily="18" charset="0"/>
              </a:rPr>
              <a:t>(try</a:t>
            </a:r>
            <a:r>
              <a:rPr lang="zh-CN" altLang="en-US" sz="1600" dirty="0" smtClean="0">
                <a:solidFill>
                  <a:srgbClr val="FF0000"/>
                </a:solidFill>
                <a:latin typeface="+mn-ea"/>
                <a:cs typeface="Times New Roman" pitchFamily="18" charset="0"/>
              </a:rPr>
              <a:t>和</a:t>
            </a:r>
            <a:r>
              <a:rPr lang="en-US" altLang="zh-CN" sz="1600" dirty="0" smtClean="0">
                <a:solidFill>
                  <a:srgbClr val="FF0000"/>
                </a:solidFill>
                <a:latin typeface="+mn-ea"/>
                <a:cs typeface="Times New Roman" pitchFamily="18" charset="0"/>
              </a:rPr>
              <a:t>catch)</a:t>
            </a:r>
          </a:p>
          <a:p>
            <a:pPr lvl="1">
              <a:lnSpc>
                <a:spcPts val="2880"/>
              </a:lnSpc>
              <a:spcBef>
                <a:spcPts val="0"/>
              </a:spcBef>
            </a:pPr>
            <a:r>
              <a:rPr lang="zh-CN" altLang="en-US" sz="1600" dirty="0" smtClean="0">
                <a:latin typeface="+mn-ea"/>
                <a:cs typeface="Times New Roman" pitchFamily="18" charset="0"/>
              </a:rPr>
              <a:t>因为</a:t>
            </a:r>
            <a:r>
              <a:rPr lang="en-US" altLang="zh-CN" sz="1600" dirty="0" err="1" smtClean="0">
                <a:latin typeface="+mn-ea"/>
                <a:cs typeface="Times New Roman" pitchFamily="18" charset="0"/>
              </a:rPr>
              <a:t>call_week_average</a:t>
            </a:r>
            <a:r>
              <a:rPr lang="zh-CN" altLang="en-US" sz="1600" dirty="0" smtClean="0">
                <a:latin typeface="+mn-ea"/>
                <a:cs typeface="Times New Roman" pitchFamily="18" charset="0"/>
              </a:rPr>
              <a:t>调用</a:t>
            </a:r>
            <a:r>
              <a:rPr lang="en-US" altLang="zh-CN" sz="1600" dirty="0" err="1" smtClean="0">
                <a:latin typeface="+mn-ea"/>
                <a:cs typeface="Times New Roman" pitchFamily="18" charset="0"/>
              </a:rPr>
              <a:t>week_average</a:t>
            </a:r>
            <a:r>
              <a:rPr lang="en-US" altLang="zh-CN" sz="1600" dirty="0" smtClean="0">
                <a:latin typeface="+mn-ea"/>
                <a:cs typeface="Times New Roman" pitchFamily="18" charset="0"/>
              </a:rPr>
              <a:t>，</a:t>
            </a:r>
            <a:r>
              <a:rPr lang="zh-CN" altLang="en-US" sz="1600" dirty="0" smtClean="0">
                <a:latin typeface="+mn-ea"/>
                <a:cs typeface="Times New Roman" pitchFamily="18" charset="0"/>
              </a:rPr>
              <a:t>所以它有</a:t>
            </a:r>
            <a:r>
              <a:rPr lang="zh-CN" altLang="en-US" sz="1600" dirty="0" smtClean="0">
                <a:solidFill>
                  <a:srgbClr val="FF0000"/>
                </a:solidFill>
                <a:latin typeface="+mn-ea"/>
                <a:cs typeface="Times New Roman" pitchFamily="18" charset="0"/>
              </a:rPr>
              <a:t>异常检测和异常处理</a:t>
            </a:r>
            <a:r>
              <a:rPr lang="en-US" altLang="zh-CN" sz="1600" dirty="0" smtClean="0">
                <a:solidFill>
                  <a:srgbClr val="FF0000"/>
                </a:solidFill>
                <a:latin typeface="+mn-ea"/>
                <a:cs typeface="Times New Roman" pitchFamily="18" charset="0"/>
              </a:rPr>
              <a:t>(try</a:t>
            </a:r>
            <a:r>
              <a:rPr lang="zh-CN" altLang="en-US" sz="1600" dirty="0" smtClean="0">
                <a:solidFill>
                  <a:srgbClr val="FF0000"/>
                </a:solidFill>
                <a:latin typeface="+mn-ea"/>
                <a:cs typeface="Times New Roman" pitchFamily="18" charset="0"/>
              </a:rPr>
              <a:t>和</a:t>
            </a:r>
            <a:r>
              <a:rPr lang="en-US" altLang="zh-CN" sz="1600" dirty="0" smtClean="0">
                <a:solidFill>
                  <a:srgbClr val="FF0000"/>
                </a:solidFill>
                <a:latin typeface="+mn-ea"/>
                <a:cs typeface="Times New Roman" pitchFamily="18" charset="0"/>
              </a:rPr>
              <a:t>catch)</a:t>
            </a:r>
          </a:p>
          <a:p>
            <a:pPr lvl="1">
              <a:lnSpc>
                <a:spcPts val="2880"/>
              </a:lnSpc>
              <a:spcBef>
                <a:spcPts val="0"/>
              </a:spcBef>
            </a:pPr>
            <a:r>
              <a:rPr lang="zh-CN" altLang="en-US" sz="1600" dirty="0" smtClean="0">
                <a:latin typeface="+mn-ea"/>
                <a:cs typeface="Times New Roman" pitchFamily="18" charset="0"/>
              </a:rPr>
              <a:t>而且</a:t>
            </a:r>
            <a:r>
              <a:rPr lang="en-US" altLang="zh-CN" sz="1600" dirty="0" err="1" smtClean="0">
                <a:latin typeface="+mn-ea"/>
                <a:cs typeface="Times New Roman" pitchFamily="18" charset="0"/>
              </a:rPr>
              <a:t>call_week_average</a:t>
            </a:r>
            <a:r>
              <a:rPr lang="zh-CN" altLang="en-US" sz="1600" dirty="0" smtClean="0">
                <a:latin typeface="+mn-ea"/>
                <a:cs typeface="Times New Roman" pitchFamily="18" charset="0"/>
              </a:rPr>
              <a:t>是循环调用自身，一直到正常处理结束</a:t>
            </a:r>
            <a:endParaRPr lang="en-US" altLang="zh-CN" sz="1600" dirty="0" smtClean="0">
              <a:solidFill>
                <a:srgbClr val="FF0000"/>
              </a:solidFill>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785794"/>
            <a:ext cx="2643206" cy="428628"/>
          </a:xfrm>
        </p:spPr>
        <p:txBody>
          <a:bodyPr/>
          <a:lstStyle/>
          <a:p>
            <a:pPr eaLnBrk="1" hangingPunct="1">
              <a:lnSpc>
                <a:spcPts val="2880"/>
              </a:lnSpc>
              <a:spcBef>
                <a:spcPts val="0"/>
              </a:spcBef>
            </a:pPr>
            <a:r>
              <a:rPr lang="zh-CN" altLang="en-US" sz="2000" dirty="0" smtClean="0">
                <a:latin typeface="+mn-ea"/>
                <a:cs typeface="Times New Roman" pitchFamily="18" charset="0"/>
              </a:rPr>
              <a:t>异常处理示例结果</a:t>
            </a:r>
            <a:endParaRPr lang="zh-CN" altLang="en-US" sz="1400" dirty="0" smtClean="0">
              <a:latin typeface="+mn-ea"/>
              <a:cs typeface="Times New Roman" pitchFamily="18" charset="0"/>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0" y="2000240"/>
            <a:ext cx="7029450" cy="46291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62600" y="4143380"/>
            <a:ext cx="3581400" cy="14287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928926" y="142852"/>
            <a:ext cx="5988475"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因为不知道可能被抛出的全部异常，所以不能为每种可能的异常写一个</a:t>
            </a:r>
            <a:r>
              <a:rPr lang="en-US" altLang="zh-CN" sz="2000" dirty="0" smtClean="0">
                <a:latin typeface="+mn-ea"/>
                <a:cs typeface="Times New Roman" pitchFamily="18" charset="0"/>
              </a:rPr>
              <a:t>catch</a:t>
            </a:r>
            <a:r>
              <a:rPr lang="zh-CN" altLang="en-US" sz="2000" dirty="0" smtClean="0">
                <a:latin typeface="+mn-ea"/>
                <a:cs typeface="Times New Roman" pitchFamily="18" charset="0"/>
              </a:rPr>
              <a:t>子句来释放资源。此时可使用如下</a:t>
            </a:r>
            <a:r>
              <a:rPr lang="en-US" altLang="zh-CN" sz="2000" dirty="0" smtClean="0">
                <a:latin typeface="+mn-ea"/>
                <a:cs typeface="Times New Roman" pitchFamily="18" charset="0"/>
              </a:rPr>
              <a:t>catch</a:t>
            </a:r>
            <a:r>
              <a:rPr lang="zh-CN" altLang="en-US" sz="2000" dirty="0" smtClean="0">
                <a:latin typeface="+mn-ea"/>
                <a:cs typeface="Times New Roman" pitchFamily="18" charset="0"/>
              </a:rPr>
              <a:t>子句，捕获所有异常：</a:t>
            </a: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
        <p:nvSpPr>
          <p:cNvPr id="6" name="Text Box 4"/>
          <p:cNvSpPr txBox="1">
            <a:spLocks noChangeArrowheads="1"/>
          </p:cNvSpPr>
          <p:nvPr/>
        </p:nvSpPr>
        <p:spPr bwMode="auto">
          <a:xfrm>
            <a:off x="2714612" y="2000240"/>
            <a:ext cx="5398914" cy="523862"/>
          </a:xfrm>
          <a:prstGeom prst="rect">
            <a:avLst/>
          </a:prstGeom>
          <a:noFill/>
          <a:ln w="9525" algn="ctr">
            <a:noFill/>
            <a:miter lim="800000"/>
            <a:headEnd/>
            <a:tailEnd/>
          </a:ln>
          <a:effectLst/>
        </p:spPr>
        <p:txBody>
          <a:bodyPr wrap="none" lIns="92075" tIns="46038" rIns="92075" bIns="46038">
            <a:spAutoFit/>
          </a:bodyPr>
          <a:lstStyle/>
          <a:p>
            <a:pPr>
              <a:defRPr/>
            </a:pPr>
            <a:r>
              <a:rPr lang="en-US" altLang="zh-CN" sz="2800" dirty="0">
                <a:solidFill>
                  <a:srgbClr val="FF0000"/>
                </a:solidFill>
                <a:effectLst>
                  <a:outerShdw blurRad="38100" dist="38100" dir="2700000" algn="tl">
                    <a:srgbClr val="000000"/>
                  </a:outerShdw>
                </a:effectLst>
                <a:ea typeface="宋体" pitchFamily="2" charset="-122"/>
              </a:rPr>
              <a:t>catch(...){/*</a:t>
            </a:r>
            <a:r>
              <a:rPr lang="zh-CN" altLang="en-US" sz="2800" dirty="0">
                <a:solidFill>
                  <a:srgbClr val="FF0000"/>
                </a:solidFill>
                <a:effectLst>
                  <a:outerShdw blurRad="38100" dist="38100" dir="2700000" algn="tl">
                    <a:srgbClr val="000000"/>
                  </a:outerShdw>
                </a:effectLst>
                <a:ea typeface="宋体" pitchFamily="2" charset="-122"/>
              </a:rPr>
              <a:t>代码*</a:t>
            </a:r>
            <a:r>
              <a:rPr lang="en-US" altLang="zh-CN" sz="2800" dirty="0" smtClean="0">
                <a:solidFill>
                  <a:srgbClr val="FF0000"/>
                </a:solidFill>
                <a:effectLst>
                  <a:outerShdw blurRad="38100" dist="38100" dir="2700000" algn="tl">
                    <a:srgbClr val="000000"/>
                  </a:outerShdw>
                </a:effectLst>
                <a:ea typeface="宋体" pitchFamily="2" charset="-122"/>
              </a:rPr>
              <a:t>/} //</a:t>
            </a:r>
            <a:r>
              <a:rPr lang="zh-CN" altLang="en-US" sz="2800" dirty="0" smtClean="0">
                <a:solidFill>
                  <a:srgbClr val="FF0000"/>
                </a:solidFill>
                <a:effectLst>
                  <a:outerShdw blurRad="38100" dist="38100" dir="2700000" algn="tl">
                    <a:srgbClr val="000000"/>
                  </a:outerShdw>
                </a:effectLst>
                <a:ea typeface="宋体" pitchFamily="2" charset="-122"/>
              </a:rPr>
              <a:t>用三个点</a:t>
            </a:r>
            <a:r>
              <a:rPr lang="en-US" altLang="zh-CN" sz="2800" dirty="0" smtClean="0">
                <a:solidFill>
                  <a:srgbClr val="FF0000"/>
                </a:solidFill>
                <a:effectLst>
                  <a:outerShdw blurRad="38100" dist="38100" dir="2700000" algn="tl">
                    <a:srgbClr val="000000"/>
                  </a:outerShdw>
                </a:effectLst>
                <a:ea typeface="宋体" pitchFamily="2" charset="-122"/>
              </a:rPr>
              <a:t> </a:t>
            </a:r>
            <a:endParaRPr lang="zh-CN" altLang="en-US" sz="2800" dirty="0">
              <a:solidFill>
                <a:srgbClr val="FF0000"/>
              </a:solidFill>
              <a:effectLst>
                <a:outerShdw blurRad="38100" dist="38100" dir="2700000" algn="tl">
                  <a:srgbClr val="000000"/>
                </a:outerShdw>
              </a:effectLst>
              <a:ea typeface="宋体" pitchFamily="2" charset="-122"/>
            </a:endParaRPr>
          </a:p>
        </p:txBody>
      </p:sp>
      <p:sp>
        <p:nvSpPr>
          <p:cNvPr id="7" name="Text Box 5"/>
          <p:cNvSpPr txBox="1">
            <a:spLocks noChangeArrowheads="1"/>
          </p:cNvSpPr>
          <p:nvPr/>
        </p:nvSpPr>
        <p:spPr bwMode="auto">
          <a:xfrm>
            <a:off x="857224" y="2714620"/>
            <a:ext cx="7559675" cy="3416320"/>
          </a:xfrm>
          <a:prstGeom prst="rect">
            <a:avLst/>
          </a:prstGeom>
          <a:solidFill>
            <a:schemeClr val="bg2"/>
          </a:solidFill>
          <a:ln w="9525">
            <a:noFill/>
            <a:miter lim="800000"/>
            <a:headEnd/>
            <a:tailEnd/>
          </a:ln>
        </p:spPr>
        <p:txBody>
          <a:bodyPr>
            <a:spAutoFit/>
          </a:bodyPr>
          <a:lstStyle/>
          <a:p>
            <a:r>
              <a:rPr kumimoji="1" lang="en-US" altLang="zh-CN" b="1" dirty="0">
                <a:latin typeface="Arial" charset="0"/>
              </a:rPr>
              <a:t>void fun1(){</a:t>
            </a:r>
          </a:p>
          <a:p>
            <a:r>
              <a:rPr kumimoji="1" lang="en-US" altLang="zh-CN" b="1" dirty="0">
                <a:latin typeface="Arial" charset="0"/>
              </a:rPr>
              <a:t>   </a:t>
            </a:r>
            <a:r>
              <a:rPr kumimoji="1" lang="en-US" altLang="zh-CN" b="1" dirty="0" err="1">
                <a:latin typeface="Arial" charset="0"/>
              </a:rPr>
              <a:t>int</a:t>
            </a:r>
            <a:r>
              <a:rPr kumimoji="1" lang="en-US" altLang="zh-CN" b="1" dirty="0">
                <a:latin typeface="Arial" charset="0"/>
              </a:rPr>
              <a:t> *res;</a:t>
            </a:r>
          </a:p>
          <a:p>
            <a:r>
              <a:rPr kumimoji="1" lang="en-US" altLang="zh-CN" b="1" dirty="0">
                <a:latin typeface="Arial" charset="0"/>
              </a:rPr>
              <a:t>   res=new </a:t>
            </a:r>
            <a:r>
              <a:rPr kumimoji="1" lang="en-US" altLang="zh-CN" b="1" dirty="0" err="1">
                <a:latin typeface="Arial" charset="0"/>
              </a:rPr>
              <a:t>int</a:t>
            </a:r>
            <a:r>
              <a:rPr kumimoji="1" lang="en-US" altLang="zh-CN" b="1" dirty="0">
                <a:latin typeface="Arial" charset="0"/>
              </a:rPr>
              <a:t>[100]; </a:t>
            </a:r>
            <a:r>
              <a:rPr kumimoji="1" lang="en-US" altLang="zh-CN" b="1" dirty="0">
                <a:solidFill>
                  <a:srgbClr val="C00000"/>
                </a:solidFill>
                <a:latin typeface="Arial" charset="0"/>
              </a:rPr>
              <a:t>//</a:t>
            </a:r>
            <a:r>
              <a:rPr kumimoji="1" lang="zh-CN" altLang="en-US" b="1" dirty="0">
                <a:solidFill>
                  <a:srgbClr val="C00000"/>
                </a:solidFill>
                <a:latin typeface="Arial" charset="0"/>
              </a:rPr>
              <a:t>定义一个资源对象</a:t>
            </a:r>
          </a:p>
          <a:p>
            <a:r>
              <a:rPr kumimoji="1" lang="zh-CN" altLang="en-US" b="1" dirty="0">
                <a:latin typeface="Arial" charset="0"/>
              </a:rPr>
              <a:t>   </a:t>
            </a:r>
            <a:r>
              <a:rPr kumimoji="1" lang="en-US" altLang="zh-CN" b="1" dirty="0">
                <a:latin typeface="Arial" charset="0"/>
              </a:rPr>
              <a:t>try{           </a:t>
            </a:r>
            <a:r>
              <a:rPr kumimoji="1" lang="en-US" altLang="zh-CN" b="1" dirty="0">
                <a:solidFill>
                  <a:srgbClr val="C00000"/>
                </a:solidFill>
                <a:latin typeface="Arial" charset="0"/>
              </a:rPr>
              <a:t>//</a:t>
            </a:r>
            <a:r>
              <a:rPr kumimoji="1" lang="zh-CN" altLang="en-US" b="1" dirty="0">
                <a:solidFill>
                  <a:srgbClr val="C00000"/>
                </a:solidFill>
                <a:latin typeface="Arial" charset="0"/>
              </a:rPr>
              <a:t>代码包括使用资源</a:t>
            </a:r>
            <a:r>
              <a:rPr kumimoji="1" lang="en-US" altLang="zh-CN" b="1" dirty="0">
                <a:solidFill>
                  <a:srgbClr val="C00000"/>
                </a:solidFill>
                <a:latin typeface="Arial" charset="0"/>
              </a:rPr>
              <a:t>res</a:t>
            </a:r>
            <a:r>
              <a:rPr kumimoji="1" lang="zh-CN" altLang="en-US" b="1" dirty="0">
                <a:solidFill>
                  <a:srgbClr val="C00000"/>
                </a:solidFill>
                <a:latin typeface="Arial" charset="0"/>
              </a:rPr>
              <a:t>和某些可能</a:t>
            </a:r>
            <a:r>
              <a:rPr kumimoji="1" lang="zh-CN" altLang="en-US" b="1" dirty="0" smtClean="0">
                <a:solidFill>
                  <a:srgbClr val="C00000"/>
                </a:solidFill>
                <a:latin typeface="Arial" charset="0"/>
              </a:rPr>
              <a:t>引起异常</a:t>
            </a:r>
            <a:r>
              <a:rPr kumimoji="1" lang="zh-CN" altLang="en-US" b="1" dirty="0">
                <a:solidFill>
                  <a:srgbClr val="C00000"/>
                </a:solidFill>
                <a:latin typeface="Arial" charset="0"/>
              </a:rPr>
              <a:t>抛出的</a:t>
            </a:r>
            <a:r>
              <a:rPr kumimoji="1" lang="zh-CN" altLang="en-US" b="1" dirty="0" smtClean="0">
                <a:solidFill>
                  <a:srgbClr val="C00000"/>
                </a:solidFill>
                <a:latin typeface="Arial" charset="0"/>
              </a:rPr>
              <a:t>操作</a:t>
            </a:r>
            <a:endParaRPr kumimoji="1" lang="en-US" altLang="zh-CN" b="1" dirty="0" smtClean="0">
              <a:solidFill>
                <a:srgbClr val="C00000"/>
              </a:solidFill>
              <a:latin typeface="Arial" charset="0"/>
            </a:endParaRPr>
          </a:p>
          <a:p>
            <a:r>
              <a:rPr kumimoji="1" lang="en-US" altLang="zh-CN" b="1" dirty="0" smtClean="0">
                <a:solidFill>
                  <a:srgbClr val="00FF00"/>
                </a:solidFill>
                <a:latin typeface="Arial" charset="0"/>
              </a:rPr>
              <a:t>	</a:t>
            </a:r>
            <a:r>
              <a:rPr kumimoji="1" lang="en-US" altLang="zh-CN" b="1" dirty="0" smtClean="0">
                <a:solidFill>
                  <a:srgbClr val="FF0000"/>
                </a:solidFill>
                <a:latin typeface="Arial" charset="0"/>
              </a:rPr>
              <a:t>//</a:t>
            </a:r>
            <a:r>
              <a:rPr kumimoji="1" lang="zh-CN" altLang="en-US" b="1" dirty="0" smtClean="0">
                <a:solidFill>
                  <a:srgbClr val="FF0000"/>
                </a:solidFill>
                <a:latin typeface="Arial" charset="0"/>
              </a:rPr>
              <a:t>异常</a:t>
            </a:r>
            <a:r>
              <a:rPr kumimoji="1" lang="zh-CN" altLang="en-US" b="1" dirty="0">
                <a:solidFill>
                  <a:srgbClr val="FF0000"/>
                </a:solidFill>
                <a:latin typeface="Arial" charset="0"/>
              </a:rPr>
              <a:t>可能有多种</a:t>
            </a:r>
          </a:p>
          <a:p>
            <a:r>
              <a:rPr kumimoji="1" lang="zh-CN" altLang="en-US" b="1" dirty="0">
                <a:latin typeface="Arial" charset="0"/>
              </a:rPr>
              <a:t>  </a:t>
            </a:r>
            <a:r>
              <a:rPr kumimoji="1" lang="en-US" altLang="zh-CN" b="1" dirty="0">
                <a:latin typeface="Arial" charset="0"/>
              </a:rPr>
              <a:t>}</a:t>
            </a:r>
          </a:p>
          <a:p>
            <a:r>
              <a:rPr kumimoji="1" lang="en-US" altLang="zh-CN" b="1" dirty="0">
                <a:latin typeface="Arial" charset="0"/>
              </a:rPr>
              <a:t>  catch(...){ </a:t>
            </a:r>
            <a:r>
              <a:rPr kumimoji="1" lang="en-US" altLang="zh-CN" b="1" dirty="0">
                <a:solidFill>
                  <a:srgbClr val="FF0000"/>
                </a:solidFill>
                <a:latin typeface="Arial" charset="0"/>
              </a:rPr>
              <a:t>//</a:t>
            </a:r>
            <a:r>
              <a:rPr kumimoji="1" lang="zh-CN" altLang="en-US" b="1" dirty="0">
                <a:solidFill>
                  <a:srgbClr val="FF0000"/>
                </a:solidFill>
                <a:latin typeface="Arial" charset="0"/>
              </a:rPr>
              <a:t>不论是哪种异常都会执行这段代码</a:t>
            </a:r>
          </a:p>
          <a:p>
            <a:r>
              <a:rPr kumimoji="1" lang="zh-CN" altLang="en-US" b="1" dirty="0">
                <a:latin typeface="Arial" charset="0"/>
              </a:rPr>
              <a:t>     </a:t>
            </a:r>
            <a:r>
              <a:rPr kumimoji="1" lang="en-US" altLang="zh-CN" b="1" dirty="0">
                <a:latin typeface="Arial" charset="0"/>
              </a:rPr>
              <a:t>delete [ ] res; </a:t>
            </a:r>
            <a:r>
              <a:rPr kumimoji="1" lang="en-US" altLang="zh-CN" b="1" dirty="0">
                <a:solidFill>
                  <a:srgbClr val="C00000"/>
                </a:solidFill>
                <a:latin typeface="Arial" charset="0"/>
              </a:rPr>
              <a:t>//</a:t>
            </a:r>
            <a:r>
              <a:rPr kumimoji="1" lang="zh-CN" altLang="en-US" b="1" dirty="0">
                <a:solidFill>
                  <a:srgbClr val="C00000"/>
                </a:solidFill>
                <a:latin typeface="Arial" charset="0"/>
              </a:rPr>
              <a:t>释放资源对象</a:t>
            </a:r>
            <a:r>
              <a:rPr kumimoji="1" lang="en-US" altLang="zh-CN" b="1" dirty="0">
                <a:solidFill>
                  <a:srgbClr val="C00000"/>
                </a:solidFill>
                <a:latin typeface="Arial" charset="0"/>
              </a:rPr>
              <a:t>res</a:t>
            </a:r>
          </a:p>
          <a:p>
            <a:r>
              <a:rPr kumimoji="1" lang="en-US" altLang="zh-CN" b="1" dirty="0">
                <a:latin typeface="Arial" charset="0"/>
              </a:rPr>
              <a:t>     throw; </a:t>
            </a:r>
            <a:r>
              <a:rPr kumimoji="1" lang="en-US" altLang="zh-CN" b="1" dirty="0">
                <a:solidFill>
                  <a:srgbClr val="C00000"/>
                </a:solidFill>
                <a:latin typeface="Arial" charset="0"/>
              </a:rPr>
              <a:t>//</a:t>
            </a:r>
            <a:r>
              <a:rPr kumimoji="1" lang="zh-CN" altLang="en-US" b="1" dirty="0">
                <a:solidFill>
                  <a:srgbClr val="C00000"/>
                </a:solidFill>
                <a:latin typeface="Arial" charset="0"/>
              </a:rPr>
              <a:t>重新抛出异常</a:t>
            </a:r>
          </a:p>
          <a:p>
            <a:r>
              <a:rPr kumimoji="1" lang="zh-CN" altLang="en-US" b="1" dirty="0">
                <a:latin typeface="Arial" charset="0"/>
              </a:rPr>
              <a:t>  </a:t>
            </a:r>
            <a:r>
              <a:rPr kumimoji="1" lang="en-US" altLang="zh-CN" b="1" dirty="0">
                <a:latin typeface="Arial" charset="0"/>
              </a:rPr>
              <a:t>}</a:t>
            </a:r>
          </a:p>
          <a:p>
            <a:r>
              <a:rPr kumimoji="1" lang="en-US" altLang="zh-CN" b="1" dirty="0">
                <a:latin typeface="Arial" charset="0"/>
              </a:rPr>
              <a:t> delete [ ] res; </a:t>
            </a:r>
            <a:r>
              <a:rPr kumimoji="1" lang="en-US" altLang="zh-CN" b="1" dirty="0">
                <a:solidFill>
                  <a:srgbClr val="C00000"/>
                </a:solidFill>
                <a:latin typeface="Arial" charset="0"/>
              </a:rPr>
              <a:t>//</a:t>
            </a:r>
            <a:r>
              <a:rPr kumimoji="1" lang="zh-CN" altLang="en-US" b="1" dirty="0">
                <a:solidFill>
                  <a:srgbClr val="C00000"/>
                </a:solidFill>
                <a:latin typeface="Arial" charset="0"/>
              </a:rPr>
              <a:t>正常退出前释放资源对象</a:t>
            </a:r>
            <a:r>
              <a:rPr kumimoji="1" lang="en-US" altLang="zh-CN" b="1" dirty="0">
                <a:solidFill>
                  <a:srgbClr val="C00000"/>
                </a:solidFill>
                <a:latin typeface="Arial" charset="0"/>
              </a:rPr>
              <a:t>res;</a:t>
            </a:r>
          </a:p>
          <a:p>
            <a:r>
              <a:rPr kumimoji="1" lang="en-US" altLang="zh-CN" b="1" dirty="0">
                <a:solidFill>
                  <a:srgbClr val="C00000"/>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因为不知道可能被抛出的全部异常，所以不能为每种可能的异常写一个</a:t>
            </a:r>
            <a:r>
              <a:rPr lang="en-US" altLang="zh-CN" sz="2000" dirty="0" smtClean="0">
                <a:latin typeface="+mn-ea"/>
                <a:cs typeface="Times New Roman" pitchFamily="18" charset="0"/>
              </a:rPr>
              <a:t>catch</a:t>
            </a:r>
            <a:r>
              <a:rPr lang="zh-CN" altLang="en-US" sz="2000" dirty="0" smtClean="0">
                <a:latin typeface="+mn-ea"/>
                <a:cs typeface="Times New Roman" pitchFamily="18" charset="0"/>
              </a:rPr>
              <a:t>子句来释放资源。此时可使用三个点来捕获所有异常：</a:t>
            </a: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
        <p:nvSpPr>
          <p:cNvPr id="6" name="Text Box 4"/>
          <p:cNvSpPr txBox="1">
            <a:spLocks noChangeArrowheads="1"/>
          </p:cNvSpPr>
          <p:nvPr/>
        </p:nvSpPr>
        <p:spPr bwMode="auto">
          <a:xfrm>
            <a:off x="0" y="3214686"/>
            <a:ext cx="4392228" cy="1016305"/>
          </a:xfrm>
          <a:prstGeom prst="rect">
            <a:avLst/>
          </a:prstGeom>
          <a:noFill/>
          <a:ln w="9525" algn="ctr">
            <a:noFill/>
            <a:miter lim="800000"/>
            <a:headEnd/>
            <a:tailEnd/>
          </a:ln>
          <a:effectLst/>
        </p:spPr>
        <p:txBody>
          <a:bodyPr wrap="none" lIns="92075" tIns="46038" rIns="92075" bIns="46038">
            <a:spAutoFit/>
          </a:bodyPr>
          <a:lstStyle/>
          <a:p>
            <a:pPr>
              <a:defRPr/>
            </a:pPr>
            <a:r>
              <a:rPr lang="en-US" altLang="zh-CN" sz="2000" b="1" dirty="0">
                <a:solidFill>
                  <a:srgbClr val="FF0000"/>
                </a:solidFill>
                <a:ea typeface="宋体" pitchFamily="2" charset="-122"/>
              </a:rPr>
              <a:t>catch</a:t>
            </a:r>
            <a:r>
              <a:rPr lang="en-US" altLang="zh-CN" sz="2000" b="1" dirty="0" smtClean="0">
                <a:solidFill>
                  <a:srgbClr val="FF0000"/>
                </a:solidFill>
                <a:ea typeface="宋体" pitchFamily="2" charset="-122"/>
              </a:rPr>
              <a:t>(...) //</a:t>
            </a:r>
            <a:r>
              <a:rPr lang="zh-CN" altLang="en-US" sz="2000" b="1" dirty="0" smtClean="0">
                <a:solidFill>
                  <a:srgbClr val="FF0000"/>
                </a:solidFill>
                <a:ea typeface="宋体" pitchFamily="2" charset="-122"/>
              </a:rPr>
              <a:t>用三个点</a:t>
            </a:r>
            <a:r>
              <a:rPr lang="en-US" altLang="zh-CN" sz="2000" b="1" dirty="0" smtClean="0">
                <a:solidFill>
                  <a:srgbClr val="FF0000"/>
                </a:solidFill>
                <a:ea typeface="宋体" pitchFamily="2" charset="-122"/>
              </a:rPr>
              <a:t> </a:t>
            </a:r>
          </a:p>
          <a:p>
            <a:pPr>
              <a:defRPr/>
            </a:pPr>
            <a:r>
              <a:rPr lang="en-US" altLang="zh-CN" sz="2000" b="1" dirty="0" smtClean="0">
                <a:solidFill>
                  <a:srgbClr val="FF0000"/>
                </a:solidFill>
                <a:ea typeface="宋体" pitchFamily="2" charset="-122"/>
              </a:rPr>
              <a:t>//</a:t>
            </a:r>
            <a:r>
              <a:rPr lang="zh-CN" altLang="en-US" sz="2000" b="1" dirty="0" smtClean="0">
                <a:solidFill>
                  <a:srgbClr val="FF0000"/>
                </a:solidFill>
                <a:ea typeface="宋体" pitchFamily="2" charset="-122"/>
              </a:rPr>
              <a:t>以下代码只要触发</a:t>
            </a:r>
            <a:r>
              <a:rPr lang="en-US" altLang="zh-CN" sz="2000" b="1" dirty="0" smtClean="0">
                <a:solidFill>
                  <a:srgbClr val="FF0000"/>
                </a:solidFill>
                <a:ea typeface="宋体" pitchFamily="2" charset="-122"/>
              </a:rPr>
              <a:t>throw</a:t>
            </a:r>
          </a:p>
          <a:p>
            <a:pPr>
              <a:defRPr/>
            </a:pPr>
            <a:r>
              <a:rPr lang="en-US" altLang="zh-CN" sz="2000" b="1" dirty="0" smtClean="0">
                <a:solidFill>
                  <a:srgbClr val="FF0000"/>
                </a:solidFill>
              </a:rPr>
              <a:t>//</a:t>
            </a:r>
            <a:r>
              <a:rPr lang="zh-CN" altLang="en-US" sz="2000" b="1" dirty="0" smtClean="0">
                <a:solidFill>
                  <a:srgbClr val="FF0000"/>
                </a:solidFill>
                <a:ea typeface="宋体" pitchFamily="2" charset="-122"/>
              </a:rPr>
              <a:t>不管</a:t>
            </a:r>
            <a:r>
              <a:rPr lang="en-US" altLang="zh-CN" sz="2000" b="1" dirty="0" smtClean="0">
                <a:solidFill>
                  <a:srgbClr val="FF0000"/>
                </a:solidFill>
                <a:ea typeface="宋体" pitchFamily="2" charset="-122"/>
              </a:rPr>
              <a:t>throw</a:t>
            </a:r>
            <a:r>
              <a:rPr lang="zh-CN" altLang="en-US" sz="2000" b="1" dirty="0" smtClean="0">
                <a:solidFill>
                  <a:srgbClr val="FF0000"/>
                </a:solidFill>
                <a:ea typeface="宋体" pitchFamily="2" charset="-122"/>
              </a:rPr>
              <a:t>什么数据，</a:t>
            </a:r>
            <a:r>
              <a:rPr lang="en-US" altLang="zh-CN" sz="2000" b="1" dirty="0" smtClean="0">
                <a:solidFill>
                  <a:srgbClr val="FF0000"/>
                </a:solidFill>
                <a:ea typeface="宋体" pitchFamily="2" charset="-122"/>
              </a:rPr>
              <a:t>catch</a:t>
            </a:r>
            <a:r>
              <a:rPr lang="zh-CN" altLang="en-US" sz="2000" b="1" dirty="0" smtClean="0">
                <a:solidFill>
                  <a:srgbClr val="FF0000"/>
                </a:solidFill>
                <a:ea typeface="宋体" pitchFamily="2" charset="-122"/>
              </a:rPr>
              <a:t>都执行</a:t>
            </a:r>
            <a:endParaRPr lang="zh-CN" altLang="en-US" sz="2000" b="1" dirty="0">
              <a:solidFill>
                <a:srgbClr val="FF0000"/>
              </a:solidFill>
              <a:ea typeface="宋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4572000" y="2214554"/>
            <a:ext cx="4338610" cy="3786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带有异常说明的函数原型</a:t>
            </a:r>
          </a:p>
          <a:p>
            <a:pPr lvl="1">
              <a:lnSpc>
                <a:spcPts val="2880"/>
              </a:lnSpc>
              <a:spcBef>
                <a:spcPts val="0"/>
              </a:spcBef>
            </a:pPr>
            <a:r>
              <a:rPr lang="zh-CN" altLang="en-US" sz="1800" dirty="0" smtClean="0">
                <a:latin typeface="+mn-ea"/>
                <a:cs typeface="Times New Roman" pitchFamily="18" charset="0"/>
              </a:rPr>
              <a:t>可以在函数的声明中列出这个函数可能抛掷的所有异常类型。</a:t>
            </a:r>
          </a:p>
          <a:p>
            <a:pPr lvl="1">
              <a:lnSpc>
                <a:spcPts val="2880"/>
              </a:lnSpc>
              <a:spcBef>
                <a:spcPts val="0"/>
              </a:spcBef>
            </a:pPr>
            <a:r>
              <a:rPr lang="zh-CN" altLang="en-US" sz="1800" dirty="0" smtClean="0">
                <a:latin typeface="+mn-ea"/>
                <a:cs typeface="Times New Roman" pitchFamily="18" charset="0"/>
              </a:rPr>
              <a:t>例如：</a:t>
            </a:r>
            <a:r>
              <a:rPr lang="en-US" altLang="zh-CN" sz="1800" dirty="0" smtClean="0">
                <a:latin typeface="+mn-ea"/>
                <a:cs typeface="Times New Roman" pitchFamily="18" charset="0"/>
              </a:rPr>
              <a:t>void fun() throw(A</a:t>
            </a:r>
            <a:r>
              <a:rPr lang="zh-CN" altLang="en-US" sz="1800" dirty="0" smtClean="0">
                <a:latin typeface="+mn-ea"/>
                <a:cs typeface="Times New Roman" pitchFamily="18" charset="0"/>
              </a:rPr>
              <a:t>，</a:t>
            </a:r>
            <a:r>
              <a:rPr lang="en-US" altLang="zh-CN" sz="1800" dirty="0" smtClean="0">
                <a:latin typeface="+mn-ea"/>
                <a:cs typeface="Times New Roman" pitchFamily="18" charset="0"/>
              </a:rPr>
              <a:t>B</a:t>
            </a:r>
            <a:r>
              <a:rPr lang="zh-CN" altLang="en-US" sz="1800" dirty="0" smtClean="0">
                <a:latin typeface="+mn-ea"/>
                <a:cs typeface="Times New Roman" pitchFamily="18" charset="0"/>
              </a:rPr>
              <a:t>，</a:t>
            </a:r>
            <a:r>
              <a:rPr lang="en-US" altLang="zh-CN" sz="1800" dirty="0" smtClean="0">
                <a:latin typeface="+mn-ea"/>
                <a:cs typeface="Times New Roman" pitchFamily="18" charset="0"/>
              </a:rPr>
              <a:t>C</a:t>
            </a:r>
            <a:r>
              <a:rPr lang="zh-CN" altLang="en-US" sz="1800" dirty="0" smtClean="0">
                <a:latin typeface="+mn-ea"/>
                <a:cs typeface="Times New Roman" pitchFamily="18" charset="0"/>
              </a:rPr>
              <a:t>，</a:t>
            </a:r>
            <a:r>
              <a:rPr lang="en-US" altLang="zh-CN" sz="1800" dirty="0" smtClean="0">
                <a:latin typeface="+mn-ea"/>
                <a:cs typeface="Times New Roman" pitchFamily="18" charset="0"/>
              </a:rPr>
              <a:t>D);</a:t>
            </a:r>
          </a:p>
          <a:p>
            <a:pPr lvl="1">
              <a:lnSpc>
                <a:spcPts val="2880"/>
              </a:lnSpc>
              <a:spcBef>
                <a:spcPts val="0"/>
              </a:spcBef>
            </a:pPr>
            <a:r>
              <a:rPr lang="zh-CN" altLang="en-US" sz="1800" dirty="0" smtClean="0">
                <a:latin typeface="+mn-ea"/>
                <a:cs typeface="Times New Roman" pitchFamily="18" charset="0"/>
              </a:rPr>
              <a:t>若无异常接口声明，则此函数可以抛掷任何类型的异常。</a:t>
            </a:r>
          </a:p>
          <a:p>
            <a:pPr lvl="1">
              <a:lnSpc>
                <a:spcPts val="2880"/>
              </a:lnSpc>
              <a:spcBef>
                <a:spcPts val="0"/>
              </a:spcBef>
            </a:pPr>
            <a:r>
              <a:rPr lang="zh-CN" altLang="en-US" sz="1800" dirty="0" smtClean="0">
                <a:latin typeface="+mn-ea"/>
                <a:cs typeface="Times New Roman" pitchFamily="18" charset="0"/>
              </a:rPr>
              <a:t>不抛掷任何类型异常的函数声明：</a:t>
            </a:r>
            <a:r>
              <a:rPr lang="en-US" altLang="zh-CN" sz="1800" dirty="0" smtClean="0">
                <a:latin typeface="+mn-ea"/>
                <a:cs typeface="Times New Roman" pitchFamily="18" charset="0"/>
              </a:rPr>
              <a:t>void fun() throw();</a:t>
            </a: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带有异常说明的函数原型，示例</a:t>
            </a: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71472" y="1857364"/>
            <a:ext cx="4419600" cy="47720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714876" y="2643182"/>
            <a:ext cx="4234008" cy="785818"/>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572132" y="3500438"/>
            <a:ext cx="2428892" cy="907997"/>
          </a:xfrm>
          <a:prstGeom prst="rect">
            <a:avLst/>
          </a:prstGeom>
          <a:noFill/>
          <a:ln w="9525">
            <a:noFill/>
            <a:miter lim="800000"/>
            <a:headEnd/>
            <a:tailEnd/>
          </a:ln>
          <a:effectLst/>
        </p:spPr>
      </p:pic>
      <p:sp>
        <p:nvSpPr>
          <p:cNvPr id="8" name="Text Box 4"/>
          <p:cNvSpPr txBox="1">
            <a:spLocks noChangeArrowheads="1"/>
          </p:cNvSpPr>
          <p:nvPr/>
        </p:nvSpPr>
        <p:spPr bwMode="auto">
          <a:xfrm>
            <a:off x="4786314" y="2214554"/>
            <a:ext cx="4057201" cy="400752"/>
          </a:xfrm>
          <a:prstGeom prst="rect">
            <a:avLst/>
          </a:prstGeom>
          <a:noFill/>
          <a:ln w="9525" algn="ctr">
            <a:noFill/>
            <a:miter lim="800000"/>
            <a:headEnd/>
            <a:tailEnd/>
          </a:ln>
          <a:effectLst/>
        </p:spPr>
        <p:txBody>
          <a:bodyPr wrap="none" lIns="92075" tIns="46038" rIns="92075" bIns="46038">
            <a:spAutoFit/>
          </a:bodyPr>
          <a:lstStyle/>
          <a:p>
            <a:pPr>
              <a:defRPr/>
            </a:pPr>
            <a:r>
              <a:rPr lang="zh-CN" altLang="en-US" sz="2000" b="1" dirty="0" smtClean="0">
                <a:solidFill>
                  <a:srgbClr val="FF0000"/>
                </a:solidFill>
                <a:ea typeface="宋体" pitchFamily="2" charset="-122"/>
              </a:rPr>
              <a:t>函数支持抛出整数和字符串的异常</a:t>
            </a:r>
            <a:endParaRPr lang="zh-CN" altLang="en-US" sz="2000" b="1" dirty="0">
              <a:solidFill>
                <a:srgbClr val="FF0000"/>
              </a:solidFill>
              <a:ea typeface="宋体" pitchFamily="2" charset="-122"/>
            </a:endParaRPr>
          </a:p>
        </p:txBody>
      </p:sp>
      <p:sp>
        <p:nvSpPr>
          <p:cNvPr id="9" name="矩形 8"/>
          <p:cNvSpPr/>
          <p:nvPr/>
        </p:nvSpPr>
        <p:spPr>
          <a:xfrm>
            <a:off x="5072034" y="4786322"/>
            <a:ext cx="4071966" cy="646331"/>
          </a:xfrm>
          <a:prstGeom prst="rect">
            <a:avLst/>
          </a:prstGeom>
        </p:spPr>
        <p:txBody>
          <a:bodyPr wrap="square">
            <a:spAutoFit/>
          </a:bodyPr>
          <a:lstStyle/>
          <a:p>
            <a:r>
              <a:rPr lang="zh-CN" altLang="en-US" b="1" dirty="0" smtClean="0">
                <a:solidFill>
                  <a:srgbClr val="FF0000"/>
                </a:solidFill>
              </a:rPr>
              <a:t>一般不必限制抛出类型，加限制反而会出错</a:t>
            </a:r>
          </a:p>
        </p:txBody>
      </p:sp>
      <p:sp>
        <p:nvSpPr>
          <p:cNvPr id="10" name="矩形 9"/>
          <p:cNvSpPr/>
          <p:nvPr/>
        </p:nvSpPr>
        <p:spPr>
          <a:xfrm>
            <a:off x="5072034" y="5572140"/>
            <a:ext cx="4071966" cy="923330"/>
          </a:xfrm>
          <a:prstGeom prst="rect">
            <a:avLst/>
          </a:prstGeom>
        </p:spPr>
        <p:txBody>
          <a:bodyPr wrap="square">
            <a:spAutoFit/>
          </a:bodyPr>
          <a:lstStyle/>
          <a:p>
            <a:r>
              <a:rPr lang="zh-CN" altLang="en-US" b="1" dirty="0" smtClean="0">
                <a:solidFill>
                  <a:srgbClr val="FF0000"/>
                </a:solidFill>
              </a:rPr>
              <a:t>主函数包含了一个多路异常处理</a:t>
            </a:r>
            <a:endParaRPr lang="en-US" altLang="zh-CN" b="1" dirty="0" smtClean="0">
              <a:solidFill>
                <a:srgbClr val="FF0000"/>
              </a:solidFill>
            </a:endParaRPr>
          </a:p>
          <a:p>
            <a:r>
              <a:rPr lang="zh-CN" altLang="en-US" b="1" dirty="0" smtClean="0">
                <a:solidFill>
                  <a:srgbClr val="FF0000"/>
                </a:solidFill>
              </a:rPr>
              <a:t>抛出错误代码，再具体做处理是一种常见的方法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0066"/>
          </a:xfrm>
        </p:spPr>
        <p:txBody>
          <a:bodyPr/>
          <a:lstStyle/>
          <a:p>
            <a:pPr eaLnBrk="1" hangingPunct="1">
              <a:lnSpc>
                <a:spcPts val="2880"/>
              </a:lnSpc>
              <a:spcBef>
                <a:spcPts val="0"/>
              </a:spcBef>
            </a:pPr>
            <a:r>
              <a:rPr lang="zh-CN" altLang="en-US" sz="2000" dirty="0" smtClean="0">
                <a:latin typeface="+mn-ea"/>
                <a:cs typeface="Times New Roman" pitchFamily="18" charset="0"/>
              </a:rPr>
              <a:t>常见的网页错误代码解释（基于</a:t>
            </a:r>
            <a:r>
              <a:rPr lang="en-US" altLang="zh-CN" sz="2000" dirty="0" smtClean="0">
                <a:latin typeface="+mn-ea"/>
                <a:cs typeface="Times New Roman" pitchFamily="18" charset="0"/>
              </a:rPr>
              <a:t>IIS</a:t>
            </a:r>
            <a:r>
              <a:rPr lang="zh-CN" altLang="en-US" sz="2000" dirty="0" smtClean="0">
                <a:latin typeface="+mn-ea"/>
                <a:cs typeface="Times New Roman" pitchFamily="18" charset="0"/>
              </a:rPr>
              <a:t>的</a:t>
            </a:r>
            <a:r>
              <a:rPr lang="en-US" altLang="zh-CN" sz="2000" dirty="0" smtClean="0">
                <a:latin typeface="+mn-ea"/>
                <a:cs typeface="Times New Roman" pitchFamily="18" charset="0"/>
              </a:rPr>
              <a:t>WEB</a:t>
            </a:r>
            <a:r>
              <a:rPr lang="zh-CN" altLang="en-US" sz="2000" dirty="0" smtClean="0">
                <a:latin typeface="+mn-ea"/>
                <a:cs typeface="Times New Roman" pitchFamily="18" charset="0"/>
              </a:rPr>
              <a:t> </a:t>
            </a:r>
            <a:r>
              <a:rPr lang="en-US" altLang="zh-CN" sz="2000" dirty="0" smtClean="0">
                <a:latin typeface="+mn-ea"/>
                <a:cs typeface="Times New Roman" pitchFamily="18" charset="0"/>
              </a:rPr>
              <a:t>SERVER</a:t>
            </a:r>
            <a:r>
              <a:rPr lang="zh-CN" altLang="en-US" sz="2000" dirty="0" smtClean="0">
                <a:latin typeface="+mn-ea"/>
                <a:cs typeface="Times New Roman" pitchFamily="18" charset="0"/>
              </a:rPr>
              <a:t>）</a:t>
            </a:r>
            <a:endParaRPr lang="en-US" altLang="zh-CN" sz="2000" dirty="0" smtClean="0">
              <a:latin typeface="+mn-ea"/>
              <a:cs typeface="Times New Roman" pitchFamily="18" charset="0"/>
            </a:endParaRPr>
          </a:p>
          <a:p>
            <a:pPr eaLnBrk="1" hangingPunct="1">
              <a:spcBef>
                <a:spcPts val="0"/>
              </a:spcBef>
              <a:buNone/>
            </a:pPr>
            <a:r>
              <a:rPr lang="en-US" altLang="zh-CN" sz="1600" dirty="0" smtClean="0">
                <a:latin typeface="+mn-ea"/>
                <a:cs typeface="Times New Roman" pitchFamily="18" charset="0"/>
              </a:rPr>
              <a:t>400 </a:t>
            </a:r>
            <a:r>
              <a:rPr lang="zh-CN" altLang="en-US" sz="1600" dirty="0" smtClean="0">
                <a:latin typeface="+mn-ea"/>
                <a:cs typeface="Times New Roman" pitchFamily="18" charset="0"/>
              </a:rPr>
              <a:t>无法解析此请求。  </a:t>
            </a:r>
          </a:p>
          <a:p>
            <a:pPr eaLnBrk="1" hangingPunct="1">
              <a:spcBef>
                <a:spcPts val="0"/>
              </a:spcBef>
              <a:buNone/>
            </a:pPr>
            <a:r>
              <a:rPr lang="en-US" altLang="zh-CN" sz="1600" dirty="0" smtClean="0">
                <a:latin typeface="+mn-ea"/>
                <a:cs typeface="Times New Roman" pitchFamily="18" charset="0"/>
              </a:rPr>
              <a:t>401.1 </a:t>
            </a:r>
            <a:r>
              <a:rPr lang="zh-CN" altLang="en-US" sz="1600" dirty="0" smtClean="0">
                <a:latin typeface="+mn-ea"/>
                <a:cs typeface="Times New Roman" pitchFamily="18" charset="0"/>
              </a:rPr>
              <a:t>未经授权：访问由于凭据无效被拒绝。  </a:t>
            </a:r>
          </a:p>
          <a:p>
            <a:pPr eaLnBrk="1" hangingPunct="1">
              <a:spcBef>
                <a:spcPts val="0"/>
              </a:spcBef>
              <a:buNone/>
            </a:pPr>
            <a:r>
              <a:rPr lang="en-US" altLang="zh-CN" sz="1600" dirty="0" smtClean="0">
                <a:latin typeface="+mn-ea"/>
                <a:cs typeface="Times New Roman" pitchFamily="18" charset="0"/>
              </a:rPr>
              <a:t>401.X </a:t>
            </a:r>
            <a:r>
              <a:rPr lang="zh-CN" altLang="en-US" sz="1600" dirty="0" smtClean="0">
                <a:latin typeface="+mn-ea"/>
                <a:cs typeface="Times New Roman" pitchFamily="18" charset="0"/>
              </a:rPr>
              <a:t>未经授权</a:t>
            </a:r>
            <a:r>
              <a:rPr lang="en-US" altLang="zh-CN" sz="1600" dirty="0" smtClean="0">
                <a:latin typeface="+mn-ea"/>
                <a:cs typeface="Times New Roman" pitchFamily="18" charset="0"/>
              </a:rPr>
              <a:t>:……</a:t>
            </a:r>
          </a:p>
          <a:p>
            <a:pPr eaLnBrk="1" hangingPunct="1">
              <a:spcBef>
                <a:spcPts val="0"/>
              </a:spcBef>
              <a:buNone/>
            </a:pPr>
            <a:r>
              <a:rPr lang="en-US" altLang="zh-CN" sz="1600" dirty="0" smtClean="0">
                <a:latin typeface="+mn-ea"/>
                <a:cs typeface="Times New Roman" pitchFamily="18" charset="0"/>
              </a:rPr>
              <a:t>403 </a:t>
            </a:r>
            <a:r>
              <a:rPr lang="zh-CN" altLang="en-US" sz="1600" dirty="0" smtClean="0">
                <a:latin typeface="+mn-ea"/>
                <a:cs typeface="Times New Roman" pitchFamily="18" charset="0"/>
              </a:rPr>
              <a:t>禁止访问：访问被拒绝。  </a:t>
            </a:r>
          </a:p>
          <a:p>
            <a:pPr eaLnBrk="1" hangingPunct="1">
              <a:spcBef>
                <a:spcPts val="0"/>
              </a:spcBef>
              <a:buNone/>
            </a:pPr>
            <a:r>
              <a:rPr lang="en-US" altLang="zh-CN" sz="1600" dirty="0" smtClean="0">
                <a:latin typeface="+mn-ea"/>
                <a:cs typeface="Times New Roman" pitchFamily="18" charset="0"/>
              </a:rPr>
              <a:t>403.1 </a:t>
            </a:r>
            <a:r>
              <a:rPr lang="zh-CN" altLang="en-US" sz="1600" dirty="0" smtClean="0">
                <a:latin typeface="+mn-ea"/>
                <a:cs typeface="Times New Roman" pitchFamily="18" charset="0"/>
              </a:rPr>
              <a:t>禁止访问：执行访问被拒绝。  </a:t>
            </a:r>
          </a:p>
          <a:p>
            <a:pPr eaLnBrk="1" hangingPunct="1">
              <a:spcBef>
                <a:spcPts val="0"/>
              </a:spcBef>
              <a:buNone/>
            </a:pPr>
            <a:r>
              <a:rPr lang="en-US" altLang="zh-CN" sz="1600" dirty="0" smtClean="0">
                <a:latin typeface="+mn-ea"/>
                <a:cs typeface="Times New Roman" pitchFamily="18" charset="0"/>
              </a:rPr>
              <a:t>403.X </a:t>
            </a:r>
            <a:r>
              <a:rPr lang="zh-CN" altLang="en-US" sz="1600" dirty="0" smtClean="0">
                <a:latin typeface="+mn-ea"/>
                <a:cs typeface="Times New Roman" pitchFamily="18" charset="0"/>
              </a:rPr>
              <a:t>禁止访问：</a:t>
            </a:r>
            <a:r>
              <a:rPr lang="en-US" altLang="zh-CN" sz="1600" dirty="0" smtClean="0">
                <a:latin typeface="+mn-ea"/>
                <a:cs typeface="Times New Roman" pitchFamily="18" charset="0"/>
              </a:rPr>
              <a:t>……</a:t>
            </a:r>
          </a:p>
          <a:p>
            <a:pPr eaLnBrk="1" hangingPunct="1">
              <a:spcBef>
                <a:spcPts val="0"/>
              </a:spcBef>
              <a:buNone/>
            </a:pPr>
            <a:r>
              <a:rPr lang="en-US" altLang="zh-CN" sz="1600" dirty="0" smtClean="0">
                <a:latin typeface="+mn-ea"/>
                <a:cs typeface="Times New Roman" pitchFamily="18" charset="0"/>
              </a:rPr>
              <a:t>404 </a:t>
            </a:r>
            <a:r>
              <a:rPr lang="zh-CN" altLang="en-US" sz="1600" dirty="0" smtClean="0">
                <a:latin typeface="+mn-ea"/>
                <a:cs typeface="Times New Roman" pitchFamily="18" charset="0"/>
              </a:rPr>
              <a:t>找不到文件或目录。</a:t>
            </a:r>
            <a:endParaRPr lang="en-US" altLang="zh-CN" sz="1600" dirty="0" smtClean="0">
              <a:latin typeface="+mn-ea"/>
              <a:cs typeface="Times New Roman" pitchFamily="18" charset="0"/>
            </a:endParaRPr>
          </a:p>
          <a:p>
            <a:pPr eaLnBrk="1" hangingPunct="1">
              <a:spcBef>
                <a:spcPts val="0"/>
              </a:spcBef>
              <a:buNone/>
            </a:pPr>
            <a:r>
              <a:rPr lang="en-US" altLang="zh-CN" sz="1600" dirty="0" smtClean="0">
                <a:latin typeface="+mn-ea"/>
                <a:cs typeface="Times New Roman" pitchFamily="18" charset="0"/>
              </a:rPr>
              <a:t>404.1 </a:t>
            </a:r>
            <a:r>
              <a:rPr lang="zh-CN" altLang="en-US" sz="1600" dirty="0" smtClean="0">
                <a:latin typeface="+mn-ea"/>
                <a:cs typeface="Times New Roman" pitchFamily="18" charset="0"/>
              </a:rPr>
              <a:t>文件或目录未找到：网站无法在所请求的端口访问。</a:t>
            </a:r>
            <a:endParaRPr lang="en-US" altLang="zh-CN" sz="1600" dirty="0" smtClean="0">
              <a:latin typeface="+mn-ea"/>
              <a:cs typeface="Times New Roman" pitchFamily="18" charset="0"/>
            </a:endParaRPr>
          </a:p>
          <a:p>
            <a:pPr eaLnBrk="1" hangingPunct="1">
              <a:spcBef>
                <a:spcPts val="0"/>
              </a:spcBef>
              <a:buNone/>
            </a:pPr>
            <a:r>
              <a:rPr lang="en-US" altLang="zh-CN" sz="1600" dirty="0" smtClean="0">
                <a:latin typeface="+mn-ea"/>
                <a:cs typeface="Times New Roman" pitchFamily="18" charset="0"/>
              </a:rPr>
              <a:t>405 </a:t>
            </a:r>
            <a:r>
              <a:rPr lang="zh-CN" altLang="en-US" sz="1600" dirty="0" smtClean="0">
                <a:latin typeface="+mn-ea"/>
                <a:cs typeface="Times New Roman" pitchFamily="18" charset="0"/>
              </a:rPr>
              <a:t>用于访问该页的 </a:t>
            </a:r>
            <a:r>
              <a:rPr lang="en-US" altLang="zh-CN" sz="1600" dirty="0" smtClean="0">
                <a:latin typeface="+mn-ea"/>
                <a:cs typeface="Times New Roman" pitchFamily="18" charset="0"/>
              </a:rPr>
              <a:t>HTTP </a:t>
            </a:r>
            <a:r>
              <a:rPr lang="zh-CN" altLang="en-US" sz="1600" dirty="0" smtClean="0">
                <a:latin typeface="+mn-ea"/>
                <a:cs typeface="Times New Roman" pitchFamily="18" charset="0"/>
              </a:rPr>
              <a:t>动作未被许可。  </a:t>
            </a:r>
          </a:p>
          <a:p>
            <a:pPr eaLnBrk="1" hangingPunct="1">
              <a:spcBef>
                <a:spcPts val="0"/>
              </a:spcBef>
              <a:buNone/>
            </a:pPr>
            <a:r>
              <a:rPr lang="en-US" altLang="zh-CN" sz="1600" dirty="0" smtClean="0">
                <a:latin typeface="+mn-ea"/>
                <a:cs typeface="Times New Roman" pitchFamily="18" charset="0"/>
              </a:rPr>
              <a:t>406 </a:t>
            </a:r>
            <a:r>
              <a:rPr lang="zh-CN" altLang="en-US" sz="1600" dirty="0" smtClean="0">
                <a:latin typeface="+mn-ea"/>
                <a:cs typeface="Times New Roman" pitchFamily="18" charset="0"/>
              </a:rPr>
              <a:t>客户端浏览器不接受所请求页面的 </a:t>
            </a:r>
            <a:r>
              <a:rPr lang="en-US" altLang="zh-CN" sz="1600" dirty="0" smtClean="0">
                <a:latin typeface="+mn-ea"/>
                <a:cs typeface="Times New Roman" pitchFamily="18" charset="0"/>
              </a:rPr>
              <a:t>MIME </a:t>
            </a:r>
            <a:r>
              <a:rPr lang="zh-CN" altLang="en-US" sz="1600" dirty="0" smtClean="0">
                <a:latin typeface="+mn-ea"/>
                <a:cs typeface="Times New Roman" pitchFamily="18" charset="0"/>
              </a:rPr>
              <a:t>类型。  </a:t>
            </a:r>
          </a:p>
          <a:p>
            <a:pPr eaLnBrk="1" hangingPunct="1">
              <a:spcBef>
                <a:spcPts val="0"/>
              </a:spcBef>
              <a:buNone/>
            </a:pPr>
            <a:r>
              <a:rPr lang="en-US" altLang="zh-CN" sz="1600" dirty="0" smtClean="0">
                <a:latin typeface="+mn-ea"/>
                <a:cs typeface="Times New Roman" pitchFamily="18" charset="0"/>
              </a:rPr>
              <a:t>407 Web </a:t>
            </a:r>
            <a:r>
              <a:rPr lang="zh-CN" altLang="en-US" sz="1600" dirty="0" smtClean="0">
                <a:latin typeface="+mn-ea"/>
                <a:cs typeface="Times New Roman" pitchFamily="18" charset="0"/>
              </a:rPr>
              <a:t>服务器需要初始的代理验证。  </a:t>
            </a:r>
          </a:p>
          <a:p>
            <a:pPr eaLnBrk="1" hangingPunct="1">
              <a:spcBef>
                <a:spcPts val="0"/>
              </a:spcBef>
              <a:buNone/>
            </a:pPr>
            <a:r>
              <a:rPr lang="en-US" altLang="zh-CN" sz="1600" dirty="0" smtClean="0">
                <a:latin typeface="+mn-ea"/>
                <a:cs typeface="Times New Roman" pitchFamily="18" charset="0"/>
              </a:rPr>
              <a:t>410 </a:t>
            </a:r>
            <a:r>
              <a:rPr lang="zh-CN" altLang="en-US" sz="1600" dirty="0" smtClean="0">
                <a:latin typeface="+mn-ea"/>
                <a:cs typeface="Times New Roman" pitchFamily="18" charset="0"/>
              </a:rPr>
              <a:t>文件已删除。  </a:t>
            </a:r>
          </a:p>
          <a:p>
            <a:pPr eaLnBrk="1" hangingPunct="1">
              <a:spcBef>
                <a:spcPts val="0"/>
              </a:spcBef>
              <a:buNone/>
            </a:pPr>
            <a:r>
              <a:rPr lang="en-US" altLang="zh-CN" sz="1600" dirty="0" smtClean="0">
                <a:latin typeface="+mn-ea"/>
                <a:cs typeface="Times New Roman" pitchFamily="18" charset="0"/>
              </a:rPr>
              <a:t>412 </a:t>
            </a:r>
            <a:r>
              <a:rPr lang="zh-CN" altLang="en-US" sz="1600" dirty="0" smtClean="0">
                <a:latin typeface="+mn-ea"/>
                <a:cs typeface="Times New Roman" pitchFamily="18" charset="0"/>
              </a:rPr>
              <a:t>客户端设置的前提条件在 </a:t>
            </a:r>
            <a:r>
              <a:rPr lang="en-US" altLang="zh-CN" sz="1600" dirty="0" smtClean="0">
                <a:latin typeface="+mn-ea"/>
                <a:cs typeface="Times New Roman" pitchFamily="18" charset="0"/>
              </a:rPr>
              <a:t>Web </a:t>
            </a:r>
            <a:r>
              <a:rPr lang="zh-CN" altLang="en-US" sz="1600" dirty="0" smtClean="0">
                <a:latin typeface="+mn-ea"/>
                <a:cs typeface="Times New Roman" pitchFamily="18" charset="0"/>
              </a:rPr>
              <a:t>服务器上评估时失败。  </a:t>
            </a:r>
          </a:p>
          <a:p>
            <a:pPr eaLnBrk="1" hangingPunct="1">
              <a:spcBef>
                <a:spcPts val="0"/>
              </a:spcBef>
              <a:buNone/>
            </a:pPr>
            <a:r>
              <a:rPr lang="en-US" altLang="zh-CN" sz="1600" dirty="0" smtClean="0">
                <a:latin typeface="+mn-ea"/>
                <a:cs typeface="Times New Roman" pitchFamily="18" charset="0"/>
              </a:rPr>
              <a:t>414 </a:t>
            </a:r>
            <a:r>
              <a:rPr lang="zh-CN" altLang="en-US" sz="1600" dirty="0" smtClean="0">
                <a:latin typeface="+mn-ea"/>
                <a:cs typeface="Times New Roman" pitchFamily="18" charset="0"/>
              </a:rPr>
              <a:t>请求 </a:t>
            </a:r>
            <a:r>
              <a:rPr lang="en-US" altLang="zh-CN" sz="1600" dirty="0" smtClean="0">
                <a:latin typeface="+mn-ea"/>
                <a:cs typeface="Times New Roman" pitchFamily="18" charset="0"/>
              </a:rPr>
              <a:t>URL </a:t>
            </a:r>
            <a:r>
              <a:rPr lang="zh-CN" altLang="en-US" sz="1600" dirty="0" smtClean="0">
                <a:latin typeface="+mn-ea"/>
                <a:cs typeface="Times New Roman" pitchFamily="18" charset="0"/>
              </a:rPr>
              <a:t>太大，因此在 </a:t>
            </a:r>
            <a:r>
              <a:rPr lang="en-US" altLang="zh-CN" sz="1600" dirty="0" smtClean="0">
                <a:latin typeface="+mn-ea"/>
                <a:cs typeface="Times New Roman" pitchFamily="18" charset="0"/>
              </a:rPr>
              <a:t>Web </a:t>
            </a:r>
            <a:r>
              <a:rPr lang="zh-CN" altLang="en-US" sz="1600" dirty="0" smtClean="0">
                <a:latin typeface="+mn-ea"/>
                <a:cs typeface="Times New Roman" pitchFamily="18" charset="0"/>
              </a:rPr>
              <a:t>服务器上不接受该 </a:t>
            </a:r>
            <a:r>
              <a:rPr lang="en-US" altLang="zh-CN" sz="1600" dirty="0" smtClean="0">
                <a:latin typeface="+mn-ea"/>
                <a:cs typeface="Times New Roman" pitchFamily="18" charset="0"/>
              </a:rPr>
              <a:t>URL</a:t>
            </a:r>
            <a:r>
              <a:rPr lang="zh-CN" altLang="en-US" sz="1600" dirty="0" smtClean="0">
                <a:latin typeface="+mn-ea"/>
                <a:cs typeface="Times New Roman" pitchFamily="18" charset="0"/>
              </a:rPr>
              <a:t>。  </a:t>
            </a:r>
          </a:p>
          <a:p>
            <a:pPr eaLnBrk="1" hangingPunct="1">
              <a:spcBef>
                <a:spcPts val="0"/>
              </a:spcBef>
              <a:buNone/>
            </a:pPr>
            <a:r>
              <a:rPr lang="en-US" altLang="zh-CN" sz="1600" dirty="0" smtClean="0">
                <a:latin typeface="+mn-ea"/>
                <a:cs typeface="Times New Roman" pitchFamily="18" charset="0"/>
              </a:rPr>
              <a:t>500 </a:t>
            </a:r>
            <a:r>
              <a:rPr lang="zh-CN" altLang="en-US" sz="1600" dirty="0" smtClean="0">
                <a:latin typeface="+mn-ea"/>
                <a:cs typeface="Times New Roman" pitchFamily="18" charset="0"/>
              </a:rPr>
              <a:t>服务器内部错误。</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带有多路异常处理，且是异常类的示例，课本</a:t>
            </a:r>
            <a:r>
              <a:rPr lang="en-US" altLang="zh-CN" sz="2000" dirty="0" smtClean="0">
                <a:latin typeface="+mn-ea"/>
                <a:cs typeface="Times New Roman" pitchFamily="18" charset="0"/>
              </a:rPr>
              <a:t>P458</a:t>
            </a:r>
            <a:endParaRPr lang="zh-CN" altLang="en-US" sz="20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sp>
        <p:nvSpPr>
          <p:cNvPr id="12" name="矩形 11"/>
          <p:cNvSpPr/>
          <p:nvPr/>
        </p:nvSpPr>
        <p:spPr>
          <a:xfrm>
            <a:off x="0" y="1571612"/>
            <a:ext cx="3500462" cy="923330"/>
          </a:xfrm>
          <a:prstGeom prst="rect">
            <a:avLst/>
          </a:prstGeom>
        </p:spPr>
        <p:txBody>
          <a:bodyPr wrap="square">
            <a:spAutoFit/>
          </a:bodyPr>
          <a:lstStyle/>
          <a:p>
            <a:r>
              <a:rPr lang="zh-CN" altLang="en-US" b="1" dirty="0" smtClean="0">
                <a:solidFill>
                  <a:srgbClr val="FF0000"/>
                </a:solidFill>
              </a:rPr>
              <a:t>类内包含两个异常类，用异常类去定义异常类对象，再捕捉</a:t>
            </a:r>
            <a:endParaRPr lang="en-US" altLang="zh-CN" b="1" dirty="0" smtClean="0">
              <a:solidFill>
                <a:srgbClr val="FF0000"/>
              </a:solidFill>
            </a:endParaRPr>
          </a:p>
          <a:p>
            <a:r>
              <a:rPr lang="zh-CN" altLang="en-US" b="1" dirty="0" smtClean="0">
                <a:solidFill>
                  <a:srgbClr val="FF0000"/>
                </a:solidFill>
              </a:rPr>
              <a:t>两个检查和抛出</a:t>
            </a:r>
          </a:p>
        </p:txBody>
      </p:sp>
      <p:sp>
        <p:nvSpPr>
          <p:cNvPr id="14" name="矩形 13"/>
          <p:cNvSpPr/>
          <p:nvPr/>
        </p:nvSpPr>
        <p:spPr>
          <a:xfrm>
            <a:off x="4286248" y="2000240"/>
            <a:ext cx="4071966" cy="369332"/>
          </a:xfrm>
          <a:prstGeom prst="rect">
            <a:avLst/>
          </a:prstGeom>
        </p:spPr>
        <p:txBody>
          <a:bodyPr wrap="square">
            <a:spAutoFit/>
          </a:bodyPr>
          <a:lstStyle/>
          <a:p>
            <a:r>
              <a:rPr lang="zh-CN" altLang="en-US" b="1" dirty="0" smtClean="0">
                <a:solidFill>
                  <a:srgbClr val="FF0000"/>
                </a:solidFill>
              </a:rPr>
              <a:t>捕捉到不同异常类对象，做不同处理</a:t>
            </a:r>
          </a:p>
        </p:txBody>
      </p:sp>
      <p:pic>
        <p:nvPicPr>
          <p:cNvPr id="7173" name="Picture 5"/>
          <p:cNvPicPr>
            <a:picLocks noChangeAspect="1" noChangeArrowheads="1"/>
          </p:cNvPicPr>
          <p:nvPr/>
        </p:nvPicPr>
        <p:blipFill>
          <a:blip r:embed="rId2"/>
          <a:srcRect/>
          <a:stretch>
            <a:fillRect/>
          </a:stretch>
        </p:blipFill>
        <p:spPr bwMode="auto">
          <a:xfrm>
            <a:off x="3171825" y="2400300"/>
            <a:ext cx="5972175" cy="44577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3"/>
          <a:srcRect/>
          <a:stretch>
            <a:fillRect/>
          </a:stretch>
        </p:blipFill>
        <p:spPr bwMode="auto">
          <a:xfrm>
            <a:off x="285720" y="2543175"/>
            <a:ext cx="261937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带有多路异常处理，且是异常类的示例，课本</a:t>
            </a:r>
            <a:r>
              <a:rPr lang="en-US" altLang="zh-CN" sz="2000" dirty="0" smtClean="0">
                <a:latin typeface="+mn-ea"/>
                <a:cs typeface="Times New Roman" pitchFamily="18" charset="0"/>
              </a:rPr>
              <a:t>P458</a:t>
            </a:r>
            <a:endParaRPr lang="zh-CN" altLang="en-US" sz="20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
        <p:nvSpPr>
          <p:cNvPr id="14" name="矩形 13"/>
          <p:cNvSpPr/>
          <p:nvPr/>
        </p:nvSpPr>
        <p:spPr>
          <a:xfrm>
            <a:off x="214282" y="1643050"/>
            <a:ext cx="4071966" cy="646331"/>
          </a:xfrm>
          <a:prstGeom prst="rect">
            <a:avLst/>
          </a:prstGeom>
        </p:spPr>
        <p:txBody>
          <a:bodyPr wrap="square">
            <a:spAutoFit/>
          </a:bodyPr>
          <a:lstStyle/>
          <a:p>
            <a:r>
              <a:rPr lang="en-US" altLang="zh-CN" b="1" dirty="0" smtClean="0">
                <a:solidFill>
                  <a:srgbClr val="FF0000"/>
                </a:solidFill>
              </a:rPr>
              <a:t>1、</a:t>
            </a:r>
            <a:r>
              <a:rPr lang="zh-CN" altLang="en-US" b="1" dirty="0" smtClean="0">
                <a:solidFill>
                  <a:srgbClr val="FF0000"/>
                </a:solidFill>
              </a:rPr>
              <a:t>检查字符串长度创建是否合法</a:t>
            </a:r>
            <a:endParaRPr lang="en-US" altLang="zh-CN" b="1" dirty="0" smtClean="0">
              <a:solidFill>
                <a:srgbClr val="FF0000"/>
              </a:solidFill>
            </a:endParaRPr>
          </a:p>
          <a:p>
            <a:r>
              <a:rPr lang="en-US" altLang="zh-CN" b="1" dirty="0" smtClean="0">
                <a:solidFill>
                  <a:srgbClr val="FF0000"/>
                </a:solidFill>
              </a:rPr>
              <a:t>2、</a:t>
            </a:r>
            <a:r>
              <a:rPr lang="zh-CN" altLang="en-US" b="1" dirty="0" smtClean="0">
                <a:solidFill>
                  <a:srgbClr val="FF0000"/>
                </a:solidFill>
              </a:rPr>
              <a:t>检查字符串输出是否越界</a:t>
            </a:r>
          </a:p>
        </p:txBody>
      </p:sp>
      <p:pic>
        <p:nvPicPr>
          <p:cNvPr id="8194" name="Picture 2"/>
          <p:cNvPicPr>
            <a:picLocks noChangeAspect="1" noChangeArrowheads="1"/>
          </p:cNvPicPr>
          <p:nvPr/>
        </p:nvPicPr>
        <p:blipFill>
          <a:blip r:embed="rId2"/>
          <a:srcRect/>
          <a:stretch>
            <a:fillRect/>
          </a:stretch>
        </p:blipFill>
        <p:spPr bwMode="auto">
          <a:xfrm>
            <a:off x="3500430" y="2214554"/>
            <a:ext cx="5512815" cy="128588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133725" y="3643314"/>
            <a:ext cx="6010275" cy="2514600"/>
          </a:xfrm>
          <a:prstGeom prst="rect">
            <a:avLst/>
          </a:prstGeom>
          <a:noFill/>
          <a:ln w="9525">
            <a:noFill/>
            <a:miter lim="800000"/>
            <a:headEnd/>
            <a:tailEnd/>
          </a:ln>
          <a:effectLst/>
        </p:spPr>
      </p:pic>
      <p:pic>
        <p:nvPicPr>
          <p:cNvPr id="11" name="Picture 6"/>
          <p:cNvPicPr>
            <a:picLocks noChangeAspect="1" noChangeArrowheads="1"/>
          </p:cNvPicPr>
          <p:nvPr/>
        </p:nvPicPr>
        <p:blipFill>
          <a:blip r:embed="rId4"/>
          <a:srcRect/>
          <a:stretch>
            <a:fillRect/>
          </a:stretch>
        </p:blipFill>
        <p:spPr bwMode="auto">
          <a:xfrm>
            <a:off x="357158" y="2357430"/>
            <a:ext cx="2619375" cy="4314825"/>
          </a:xfrm>
          <a:prstGeom prst="rect">
            <a:avLst/>
          </a:prstGeom>
          <a:noFill/>
          <a:ln w="9525">
            <a:noFill/>
            <a:miter lim="800000"/>
            <a:headEnd/>
            <a:tailEnd/>
          </a:ln>
          <a:effectLst/>
        </p:spPr>
      </p:pic>
      <p:sp>
        <p:nvSpPr>
          <p:cNvPr id="9" name="矩形 8"/>
          <p:cNvSpPr/>
          <p:nvPr/>
        </p:nvSpPr>
        <p:spPr>
          <a:xfrm>
            <a:off x="5572132" y="1785926"/>
            <a:ext cx="1928826" cy="369332"/>
          </a:xfrm>
          <a:prstGeom prst="rect">
            <a:avLst/>
          </a:prstGeom>
        </p:spPr>
        <p:txBody>
          <a:bodyPr wrap="square">
            <a:spAutoFit/>
          </a:bodyPr>
          <a:lstStyle/>
          <a:p>
            <a:r>
              <a:rPr lang="zh-CN" altLang="en-US" b="1" dirty="0" smtClean="0">
                <a:solidFill>
                  <a:srgbClr val="FF0000"/>
                </a:solidFill>
              </a:rPr>
              <a:t>合法的运行结果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带有多路异常处理，且是异常类的示例，课本</a:t>
            </a:r>
            <a:r>
              <a:rPr lang="en-US" altLang="zh-CN" sz="2000" dirty="0" smtClean="0">
                <a:latin typeface="+mn-ea"/>
                <a:cs typeface="Times New Roman" pitchFamily="18" charset="0"/>
              </a:rPr>
              <a:t>P458</a:t>
            </a:r>
            <a:endParaRPr lang="zh-CN" altLang="en-US" sz="20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
        <p:nvSpPr>
          <p:cNvPr id="14" name="矩形 13"/>
          <p:cNvSpPr/>
          <p:nvPr/>
        </p:nvSpPr>
        <p:spPr>
          <a:xfrm>
            <a:off x="214282" y="1643050"/>
            <a:ext cx="4071966" cy="646331"/>
          </a:xfrm>
          <a:prstGeom prst="rect">
            <a:avLst/>
          </a:prstGeom>
        </p:spPr>
        <p:txBody>
          <a:bodyPr wrap="square">
            <a:spAutoFit/>
          </a:bodyPr>
          <a:lstStyle/>
          <a:p>
            <a:r>
              <a:rPr lang="en-US" altLang="zh-CN" b="1" dirty="0" smtClean="0">
                <a:solidFill>
                  <a:srgbClr val="FF0000"/>
                </a:solidFill>
              </a:rPr>
              <a:t>1、</a:t>
            </a:r>
            <a:r>
              <a:rPr lang="zh-CN" altLang="en-US" b="1" dirty="0" smtClean="0">
                <a:solidFill>
                  <a:srgbClr val="FF0000"/>
                </a:solidFill>
              </a:rPr>
              <a:t>检查字符串长度创建是否合法</a:t>
            </a:r>
            <a:endParaRPr lang="en-US" altLang="zh-CN" b="1" dirty="0" smtClean="0">
              <a:solidFill>
                <a:srgbClr val="FF0000"/>
              </a:solidFill>
            </a:endParaRPr>
          </a:p>
          <a:p>
            <a:r>
              <a:rPr lang="en-US" altLang="zh-CN" b="1" dirty="0" smtClean="0">
                <a:solidFill>
                  <a:srgbClr val="FF0000"/>
                </a:solidFill>
              </a:rPr>
              <a:t>2、</a:t>
            </a:r>
            <a:r>
              <a:rPr lang="zh-CN" altLang="en-US" b="1" dirty="0" smtClean="0">
                <a:solidFill>
                  <a:srgbClr val="FF0000"/>
                </a:solidFill>
              </a:rPr>
              <a:t>检查字符串输出是否越界</a:t>
            </a:r>
          </a:p>
        </p:txBody>
      </p:sp>
      <p:pic>
        <p:nvPicPr>
          <p:cNvPr id="11" name="Picture 6"/>
          <p:cNvPicPr>
            <a:picLocks noChangeAspect="1" noChangeArrowheads="1"/>
          </p:cNvPicPr>
          <p:nvPr/>
        </p:nvPicPr>
        <p:blipFill>
          <a:blip r:embed="rId2"/>
          <a:srcRect/>
          <a:stretch>
            <a:fillRect/>
          </a:stretch>
        </p:blipFill>
        <p:spPr bwMode="auto">
          <a:xfrm>
            <a:off x="357158" y="2357430"/>
            <a:ext cx="2619375" cy="4314825"/>
          </a:xfrm>
          <a:prstGeom prst="rect">
            <a:avLst/>
          </a:prstGeom>
          <a:noFill/>
          <a:ln w="9525">
            <a:noFill/>
            <a:miter lim="800000"/>
            <a:headEnd/>
            <a:tailEnd/>
          </a:ln>
          <a:effectLst/>
        </p:spPr>
      </p:pic>
      <p:sp>
        <p:nvSpPr>
          <p:cNvPr id="9" name="矩形 8"/>
          <p:cNvSpPr/>
          <p:nvPr/>
        </p:nvSpPr>
        <p:spPr>
          <a:xfrm>
            <a:off x="5143504" y="1857364"/>
            <a:ext cx="3571900" cy="369332"/>
          </a:xfrm>
          <a:prstGeom prst="rect">
            <a:avLst/>
          </a:prstGeom>
        </p:spPr>
        <p:txBody>
          <a:bodyPr wrap="square">
            <a:spAutoFit/>
          </a:bodyPr>
          <a:lstStyle/>
          <a:p>
            <a:r>
              <a:rPr lang="zh-CN" altLang="en-US" b="1" dirty="0" smtClean="0">
                <a:solidFill>
                  <a:srgbClr val="FF0000"/>
                </a:solidFill>
              </a:rPr>
              <a:t>第一个检查非法的运行结果</a:t>
            </a:r>
          </a:p>
        </p:txBody>
      </p:sp>
      <p:pic>
        <p:nvPicPr>
          <p:cNvPr id="9218" name="Picture 2"/>
          <p:cNvPicPr>
            <a:picLocks noChangeAspect="1" noChangeArrowheads="1"/>
          </p:cNvPicPr>
          <p:nvPr/>
        </p:nvPicPr>
        <p:blipFill>
          <a:blip r:embed="rId3"/>
          <a:srcRect/>
          <a:stretch>
            <a:fillRect/>
          </a:stretch>
        </p:blipFill>
        <p:spPr bwMode="auto">
          <a:xfrm>
            <a:off x="3643306" y="2285992"/>
            <a:ext cx="5357850" cy="1000132"/>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857620" y="3429000"/>
            <a:ext cx="472440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2000" dirty="0" smtClean="0"/>
              <a:t>本次实验要求掌握的编程方法</a:t>
            </a:r>
            <a:endParaRPr lang="en-US" altLang="zh-CN" sz="2000" dirty="0" smtClean="0"/>
          </a:p>
          <a:p>
            <a:pPr lvl="1"/>
            <a:r>
              <a:rPr lang="zh-CN" altLang="en-US" sz="1800" dirty="0" smtClean="0"/>
              <a:t>函数模板语法</a:t>
            </a:r>
            <a:endParaRPr lang="en-US" altLang="zh-CN" sz="1800" dirty="0" smtClean="0"/>
          </a:p>
          <a:p>
            <a:pPr lvl="1"/>
            <a:r>
              <a:rPr lang="zh-CN" altLang="en-US" sz="1800" dirty="0" smtClean="0"/>
              <a:t>类模板语法，类模板成员函数的类外实现</a:t>
            </a:r>
            <a:endParaRPr lang="en-US" altLang="zh-CN" sz="1800" dirty="0" smtClean="0"/>
          </a:p>
          <a:p>
            <a:pPr lvl="1"/>
            <a:r>
              <a:rPr lang="zh-CN" altLang="en-US" sz="1800" dirty="0" smtClean="0"/>
              <a:t>在模板处理字符串类型，</a:t>
            </a:r>
            <a:r>
              <a:rPr lang="en-US" altLang="zh-CN" sz="1800" dirty="0" smtClean="0"/>
              <a:t>string</a:t>
            </a:r>
            <a:r>
              <a:rPr lang="zh-CN" altLang="en-US" sz="1800" dirty="0" smtClean="0"/>
              <a:t>会比</a:t>
            </a:r>
            <a:r>
              <a:rPr lang="en-US" altLang="zh-CN" sz="1800" dirty="0" smtClean="0"/>
              <a:t>char[]</a:t>
            </a:r>
            <a:r>
              <a:rPr lang="zh-CN" altLang="en-US" sz="1800" dirty="0" smtClean="0"/>
              <a:t>好用</a:t>
            </a:r>
            <a:endParaRPr lang="en-US" altLang="zh-CN" sz="1800" dirty="0" smtClean="0"/>
          </a:p>
          <a:p>
            <a:pPr lvl="1"/>
            <a:r>
              <a:rPr lang="zh-CN" altLang="en-US" sz="1800" dirty="0" smtClean="0"/>
              <a:t>类</a:t>
            </a:r>
            <a:r>
              <a:rPr lang="zh-CN" altLang="en-US" sz="1800" dirty="0" smtClean="0"/>
              <a:t>模板中的二维矩阵处理</a:t>
            </a:r>
            <a:endParaRPr lang="en-US" altLang="zh-CN" sz="1800" dirty="0" smtClean="0"/>
          </a:p>
          <a:p>
            <a:pPr lvl="1"/>
            <a:r>
              <a:rPr lang="zh-CN" altLang="en-US" sz="1800" dirty="0" smtClean="0"/>
              <a:t>类模板和函数模板的混合使用</a:t>
            </a:r>
            <a:endParaRPr lang="en-US" altLang="zh-CN"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实验编程知识点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zh-CN" altLang="en-US" sz="2000" dirty="0" smtClean="0">
                <a:latin typeface="+mn-ea"/>
                <a:cs typeface="Times New Roman" pitchFamily="18" charset="0"/>
              </a:rPr>
              <a:t>带有多路异常处理，且是异常类的示例，课本</a:t>
            </a:r>
            <a:r>
              <a:rPr lang="en-US" altLang="zh-CN" sz="2000" dirty="0" smtClean="0">
                <a:latin typeface="+mn-ea"/>
                <a:cs typeface="Times New Roman" pitchFamily="18" charset="0"/>
              </a:rPr>
              <a:t>P458</a:t>
            </a:r>
            <a:endParaRPr lang="zh-CN" altLang="en-US" sz="2000" dirty="0" smtClean="0">
              <a:latin typeface="+mn-ea"/>
              <a:cs typeface="Times New Roman" pitchFamily="18" charset="0"/>
            </a:endParaRPr>
          </a:p>
          <a:p>
            <a:pPr eaLnBrk="1" hangingPunct="1">
              <a:lnSpc>
                <a:spcPts val="2880"/>
              </a:lnSpc>
              <a:spcBef>
                <a:spcPts val="0"/>
              </a:spcBef>
            </a:pPr>
            <a:endParaRPr lang="en-US" altLang="zh-CN" sz="2000" dirty="0" smtClean="0">
              <a:latin typeface="+mn-ea"/>
              <a:cs typeface="Times New Roman" pitchFamily="18" charset="0"/>
            </a:endParaRPr>
          </a:p>
          <a:p>
            <a:pPr eaLnBrk="1" hangingPunct="1">
              <a:lnSpc>
                <a:spcPts val="2880"/>
              </a:lnSpc>
              <a:spcBef>
                <a:spcPts val="0"/>
              </a:spcBef>
            </a:pP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sp>
        <p:nvSpPr>
          <p:cNvPr id="14" name="矩形 13"/>
          <p:cNvSpPr/>
          <p:nvPr/>
        </p:nvSpPr>
        <p:spPr>
          <a:xfrm>
            <a:off x="214282" y="1643050"/>
            <a:ext cx="4071966" cy="646331"/>
          </a:xfrm>
          <a:prstGeom prst="rect">
            <a:avLst/>
          </a:prstGeom>
        </p:spPr>
        <p:txBody>
          <a:bodyPr wrap="square">
            <a:spAutoFit/>
          </a:bodyPr>
          <a:lstStyle/>
          <a:p>
            <a:r>
              <a:rPr lang="en-US" altLang="zh-CN" b="1" dirty="0" smtClean="0">
                <a:solidFill>
                  <a:srgbClr val="FF0000"/>
                </a:solidFill>
              </a:rPr>
              <a:t>1、</a:t>
            </a:r>
            <a:r>
              <a:rPr lang="zh-CN" altLang="en-US" b="1" dirty="0" smtClean="0">
                <a:solidFill>
                  <a:srgbClr val="FF0000"/>
                </a:solidFill>
              </a:rPr>
              <a:t>检查字符串长度创建是否合法</a:t>
            </a:r>
            <a:endParaRPr lang="en-US" altLang="zh-CN" b="1" dirty="0" smtClean="0">
              <a:solidFill>
                <a:srgbClr val="FF0000"/>
              </a:solidFill>
            </a:endParaRPr>
          </a:p>
          <a:p>
            <a:r>
              <a:rPr lang="en-US" altLang="zh-CN" b="1" dirty="0" smtClean="0">
                <a:solidFill>
                  <a:srgbClr val="FF0000"/>
                </a:solidFill>
              </a:rPr>
              <a:t>2、</a:t>
            </a:r>
            <a:r>
              <a:rPr lang="zh-CN" altLang="en-US" b="1" dirty="0" smtClean="0">
                <a:solidFill>
                  <a:srgbClr val="FF0000"/>
                </a:solidFill>
              </a:rPr>
              <a:t>检查字符串输出是否越界</a:t>
            </a:r>
          </a:p>
        </p:txBody>
      </p:sp>
      <p:sp>
        <p:nvSpPr>
          <p:cNvPr id="9" name="矩形 8"/>
          <p:cNvSpPr/>
          <p:nvPr/>
        </p:nvSpPr>
        <p:spPr>
          <a:xfrm>
            <a:off x="5143504" y="1857364"/>
            <a:ext cx="3571900" cy="369332"/>
          </a:xfrm>
          <a:prstGeom prst="rect">
            <a:avLst/>
          </a:prstGeom>
        </p:spPr>
        <p:txBody>
          <a:bodyPr wrap="square">
            <a:spAutoFit/>
          </a:bodyPr>
          <a:lstStyle/>
          <a:p>
            <a:r>
              <a:rPr lang="zh-CN" altLang="en-US" b="1" dirty="0" smtClean="0">
                <a:solidFill>
                  <a:srgbClr val="FF0000"/>
                </a:solidFill>
              </a:rPr>
              <a:t>第二个检查非法的运行结果</a:t>
            </a:r>
          </a:p>
        </p:txBody>
      </p:sp>
      <p:pic>
        <p:nvPicPr>
          <p:cNvPr id="10242" name="Picture 2"/>
          <p:cNvPicPr>
            <a:picLocks noChangeAspect="1" noChangeArrowheads="1"/>
          </p:cNvPicPr>
          <p:nvPr/>
        </p:nvPicPr>
        <p:blipFill>
          <a:blip r:embed="rId2"/>
          <a:srcRect/>
          <a:stretch>
            <a:fillRect/>
          </a:stretch>
        </p:blipFill>
        <p:spPr bwMode="auto">
          <a:xfrm>
            <a:off x="3714744" y="2214554"/>
            <a:ext cx="5214974" cy="1000132"/>
          </a:xfrm>
          <a:prstGeom prst="rect">
            <a:avLst/>
          </a:prstGeom>
          <a:noFill/>
          <a:ln w="9525">
            <a:noFill/>
            <a:miter lim="800000"/>
            <a:headEnd/>
            <a:tailEnd/>
          </a:ln>
          <a:effectLst/>
        </p:spPr>
      </p:pic>
      <p:pic>
        <p:nvPicPr>
          <p:cNvPr id="12" name="Picture 3"/>
          <p:cNvPicPr>
            <a:picLocks noChangeAspect="1" noChangeArrowheads="1"/>
          </p:cNvPicPr>
          <p:nvPr/>
        </p:nvPicPr>
        <p:blipFill>
          <a:blip r:embed="rId3"/>
          <a:srcRect/>
          <a:stretch>
            <a:fillRect/>
          </a:stretch>
        </p:blipFill>
        <p:spPr bwMode="auto">
          <a:xfrm>
            <a:off x="3133725" y="3500438"/>
            <a:ext cx="6010275" cy="2514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285720" y="3143248"/>
            <a:ext cx="251460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可以将各种异常处理函数封装在一个称为异常处理类的类中来实现异常处理。</a:t>
            </a:r>
          </a:p>
          <a:p>
            <a:pPr eaLnBrk="1" hangingPunct="1">
              <a:lnSpc>
                <a:spcPts val="2880"/>
              </a:lnSpc>
              <a:spcBef>
                <a:spcPts val="0"/>
              </a:spcBef>
            </a:pPr>
            <a:r>
              <a:rPr lang="zh-CN" altLang="en-US" sz="2000" dirty="0" smtClean="0">
                <a:latin typeface="+mn-ea"/>
                <a:cs typeface="Times New Roman" pitchFamily="18" charset="0"/>
              </a:rPr>
              <a:t>当</a:t>
            </a:r>
            <a:r>
              <a:rPr lang="en-US" altLang="zh-CN" sz="2000" dirty="0" smtClean="0">
                <a:latin typeface="+mn-ea"/>
                <a:cs typeface="Times New Roman" pitchFamily="18" charset="0"/>
              </a:rPr>
              <a:t>throw</a:t>
            </a:r>
            <a:r>
              <a:rPr lang="zh-CN" altLang="en-US" sz="2000" dirty="0" smtClean="0">
                <a:latin typeface="+mn-ea"/>
                <a:cs typeface="Times New Roman" pitchFamily="18" charset="0"/>
              </a:rPr>
              <a:t>关键字后面出现某个异常处理类的构造函数名时，将创建一个该异常处理类的对象，这时抛出的是一个类异常，该类异常被相应的</a:t>
            </a:r>
            <a:r>
              <a:rPr lang="en-US" altLang="zh-CN" sz="2000" dirty="0" smtClean="0">
                <a:latin typeface="+mn-ea"/>
                <a:cs typeface="Times New Roman" pitchFamily="18" charset="0"/>
              </a:rPr>
              <a:t>catch</a:t>
            </a:r>
            <a:r>
              <a:rPr lang="zh-CN" altLang="en-US" sz="2000" dirty="0" smtClean="0">
                <a:latin typeface="+mn-ea"/>
                <a:cs typeface="Times New Roman" pitchFamily="18" charset="0"/>
              </a:rPr>
              <a:t>语句块俘获后，可利用对象名调用异常处理类的成员函数实现相关的异常处理</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3929090" cy="428628"/>
          </a:xfrm>
        </p:spPr>
        <p:txBody>
          <a:bodyPr/>
          <a:lstStyle/>
          <a:p>
            <a:pPr eaLnBrk="1" hangingPunct="1">
              <a:lnSpc>
                <a:spcPts val="2880"/>
              </a:lnSpc>
              <a:spcBef>
                <a:spcPts val="0"/>
              </a:spcBef>
            </a:pPr>
            <a:r>
              <a:rPr lang="zh-CN" altLang="en-US" sz="2000" dirty="0" smtClean="0">
                <a:latin typeface="+mn-ea"/>
                <a:cs typeface="Times New Roman" pitchFamily="18" charset="0"/>
              </a:rPr>
              <a:t>异常处理类的示例</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异常处理的实现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0" y="1609725"/>
            <a:ext cx="5448300" cy="52482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000628" y="2643182"/>
            <a:ext cx="2952750" cy="14859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5429256" y="4214818"/>
            <a:ext cx="2214578" cy="1286312"/>
          </a:xfrm>
          <a:prstGeom prst="rect">
            <a:avLst/>
          </a:prstGeom>
          <a:noFill/>
          <a:ln w="9525">
            <a:noFill/>
            <a:miter lim="800000"/>
            <a:headEnd/>
            <a:tailEnd/>
          </a:ln>
          <a:effectLst/>
        </p:spPr>
      </p:pic>
      <p:sp>
        <p:nvSpPr>
          <p:cNvPr id="8" name="矩形 7"/>
          <p:cNvSpPr/>
          <p:nvPr/>
        </p:nvSpPr>
        <p:spPr>
          <a:xfrm>
            <a:off x="4786314" y="1142984"/>
            <a:ext cx="3571900" cy="1477328"/>
          </a:xfrm>
          <a:prstGeom prst="rect">
            <a:avLst/>
          </a:prstGeom>
        </p:spPr>
        <p:txBody>
          <a:bodyPr wrap="square">
            <a:spAutoFit/>
          </a:bodyPr>
          <a:lstStyle/>
          <a:p>
            <a:r>
              <a:rPr lang="zh-CN" altLang="en-US" b="1" dirty="0" smtClean="0">
                <a:solidFill>
                  <a:srgbClr val="FF0000"/>
                </a:solidFill>
              </a:rPr>
              <a:t>实际应用中，错误信息集合往往以文件、数据库来保存</a:t>
            </a:r>
            <a:endParaRPr lang="en-US" altLang="zh-CN" b="1" dirty="0" smtClean="0">
              <a:solidFill>
                <a:srgbClr val="FF0000"/>
              </a:solidFill>
            </a:endParaRPr>
          </a:p>
          <a:p>
            <a:r>
              <a:rPr lang="zh-CN" altLang="en-US" b="1" dirty="0" smtClean="0">
                <a:solidFill>
                  <a:srgbClr val="FF0000"/>
                </a:solidFill>
              </a:rPr>
              <a:t>也有设置一个错误网页集合，网址直接跳转到错误网页上</a:t>
            </a:r>
            <a:endParaRPr lang="en-US" altLang="zh-CN" b="1" dirty="0" smtClean="0">
              <a:solidFill>
                <a:srgbClr val="FF0000"/>
              </a:solidFill>
            </a:endParaRPr>
          </a:p>
          <a:p>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71546"/>
            <a:ext cx="8429684" cy="5286412"/>
          </a:xfrm>
        </p:spPr>
        <p:txBody>
          <a:bodyPr/>
          <a:lstStyle/>
          <a:p>
            <a:pPr marL="452437" indent="-342900">
              <a:lnSpc>
                <a:spcPts val="2000"/>
              </a:lnSpc>
              <a:spcBef>
                <a:spcPts val="600"/>
              </a:spcBef>
              <a:buClr>
                <a:srgbClr val="FF0000"/>
              </a:buClr>
              <a:buSzPct val="110000"/>
              <a:buFont typeface="+mj-lt"/>
              <a:buAutoNum type="arabicPeriod"/>
            </a:pPr>
            <a:r>
              <a:rPr lang="zh-CN" altLang="en-US" sz="1800" dirty="0" smtClean="0"/>
              <a:t>继承机制</a:t>
            </a:r>
            <a:endParaRPr lang="en-US" altLang="zh-CN" sz="1800" dirty="0" smtClean="0"/>
          </a:p>
          <a:p>
            <a:pPr lvl="1">
              <a:lnSpc>
                <a:spcPts val="2000"/>
              </a:lnSpc>
              <a:spcBef>
                <a:spcPts val="0"/>
              </a:spcBef>
            </a:pPr>
            <a:r>
              <a:rPr lang="zh-CN" altLang="en-US" sz="1600" dirty="0" smtClean="0"/>
              <a:t>基类</a:t>
            </a:r>
            <a:r>
              <a:rPr lang="en-US" altLang="zh-CN" sz="1600" dirty="0" smtClean="0"/>
              <a:t>--</a:t>
            </a:r>
            <a:r>
              <a:rPr lang="zh-CN" altLang="en-US" sz="1600" dirty="0" smtClean="0"/>
              <a:t>派生类，</a:t>
            </a:r>
            <a:r>
              <a:rPr lang="en-US" altLang="zh-CN" sz="1600" dirty="0" smtClean="0"/>
              <a:t>protected</a:t>
            </a:r>
            <a:r>
              <a:rPr lang="zh-CN" altLang="en-US" sz="1600" dirty="0" smtClean="0"/>
              <a:t>语法和继承语法</a:t>
            </a:r>
            <a:endParaRPr lang="en-US" altLang="zh-CN" sz="1600" dirty="0" smtClean="0"/>
          </a:p>
          <a:p>
            <a:pPr lvl="1">
              <a:lnSpc>
                <a:spcPts val="2000"/>
              </a:lnSpc>
              <a:spcBef>
                <a:spcPts val="0"/>
              </a:spcBef>
            </a:pPr>
            <a:r>
              <a:rPr lang="zh-CN" altLang="en-US" sz="1600" dirty="0" smtClean="0"/>
              <a:t>继承与构造</a:t>
            </a:r>
            <a:endParaRPr lang="en-US" altLang="zh-CN" sz="1600" dirty="0" smtClean="0"/>
          </a:p>
          <a:p>
            <a:pPr lvl="1">
              <a:lnSpc>
                <a:spcPts val="2000"/>
              </a:lnSpc>
              <a:spcBef>
                <a:spcPts val="0"/>
              </a:spcBef>
            </a:pPr>
            <a:r>
              <a:rPr lang="zh-CN" altLang="en-US" sz="1600" dirty="0" smtClean="0"/>
              <a:t>虚函数，基类指针访问派生类对象</a:t>
            </a:r>
            <a:endParaRPr lang="en-US" altLang="zh-CN" sz="1600" dirty="0" smtClean="0"/>
          </a:p>
          <a:p>
            <a:pPr lvl="1">
              <a:lnSpc>
                <a:spcPts val="2000"/>
              </a:lnSpc>
              <a:spcBef>
                <a:spcPts val="0"/>
              </a:spcBef>
            </a:pPr>
            <a:r>
              <a:rPr lang="zh-CN" altLang="en-US" sz="1600" dirty="0" smtClean="0"/>
              <a:t>纯虚函数，抽象类</a:t>
            </a:r>
            <a:endParaRPr lang="en-US" altLang="zh-CN" sz="1600" dirty="0" smtClean="0"/>
          </a:p>
          <a:p>
            <a:pPr marL="452437" indent="-342900">
              <a:lnSpc>
                <a:spcPts val="2000"/>
              </a:lnSpc>
              <a:spcBef>
                <a:spcPts val="600"/>
              </a:spcBef>
              <a:buClr>
                <a:srgbClr val="FF0000"/>
              </a:buClr>
              <a:buSzPct val="110000"/>
              <a:buFont typeface="+mj-lt"/>
              <a:buAutoNum type="arabicPeriod"/>
            </a:pPr>
            <a:r>
              <a:rPr lang="zh-CN" altLang="en-US" sz="1800" dirty="0" smtClean="0"/>
              <a:t>多重继承</a:t>
            </a:r>
            <a:endParaRPr lang="en-US" altLang="zh-CN" sz="1800" dirty="0" smtClean="0"/>
          </a:p>
          <a:p>
            <a:pPr lvl="1">
              <a:lnSpc>
                <a:spcPts val="2000"/>
              </a:lnSpc>
              <a:spcBef>
                <a:spcPts val="0"/>
              </a:spcBef>
            </a:pPr>
            <a:r>
              <a:rPr lang="zh-CN" altLang="en-US" sz="1600" dirty="0" smtClean="0"/>
              <a:t>虚基类</a:t>
            </a:r>
            <a:r>
              <a:rPr lang="en-US" altLang="zh-CN" sz="1600" dirty="0" smtClean="0"/>
              <a:t>—</a:t>
            </a:r>
            <a:r>
              <a:rPr lang="zh-CN" altLang="en-US" sz="1600" dirty="0" smtClean="0"/>
              <a:t>基类</a:t>
            </a:r>
            <a:r>
              <a:rPr lang="en-US" altLang="zh-CN" sz="1600" dirty="0" smtClean="0"/>
              <a:t>—</a:t>
            </a:r>
            <a:r>
              <a:rPr lang="zh-CN" altLang="en-US" sz="1600" dirty="0" smtClean="0"/>
              <a:t>派生类</a:t>
            </a:r>
            <a:endParaRPr lang="en-US" altLang="zh-CN" sz="1600" dirty="0" smtClean="0"/>
          </a:p>
          <a:p>
            <a:pPr lvl="1">
              <a:lnSpc>
                <a:spcPts val="2000"/>
              </a:lnSpc>
              <a:spcBef>
                <a:spcPts val="0"/>
              </a:spcBef>
            </a:pPr>
            <a:r>
              <a:rPr lang="zh-CN" altLang="en-US" sz="1600" dirty="0" smtClean="0"/>
              <a:t>多重继承与构造</a:t>
            </a:r>
            <a:endParaRPr lang="en-US" altLang="zh-CN" sz="1600" dirty="0" smtClean="0"/>
          </a:p>
          <a:p>
            <a:pPr marL="452437" indent="-342900">
              <a:lnSpc>
                <a:spcPts val="2000"/>
              </a:lnSpc>
              <a:spcBef>
                <a:spcPts val="600"/>
              </a:spcBef>
              <a:buClr>
                <a:srgbClr val="FF0000"/>
              </a:buClr>
              <a:buSzPct val="110000"/>
              <a:buFont typeface="+mj-lt"/>
              <a:buAutoNum type="arabicPeriod"/>
            </a:pPr>
            <a:r>
              <a:rPr lang="zh-CN" altLang="en-US" sz="1800" dirty="0" smtClean="0"/>
              <a:t>运算符重载</a:t>
            </a:r>
            <a:endParaRPr lang="en-US" altLang="zh-CN" sz="1800" dirty="0" smtClean="0"/>
          </a:p>
          <a:p>
            <a:pPr lvl="1">
              <a:lnSpc>
                <a:spcPts val="2000"/>
              </a:lnSpc>
              <a:spcBef>
                <a:spcPts val="0"/>
              </a:spcBef>
            </a:pPr>
            <a:r>
              <a:rPr lang="zh-CN" altLang="en-US" sz="1600" dirty="0" smtClean="0"/>
              <a:t>重载三要素：重载方式、返回值、参数</a:t>
            </a:r>
            <a:endParaRPr lang="en-US" altLang="zh-CN" sz="1600" dirty="0" smtClean="0"/>
          </a:p>
          <a:p>
            <a:pPr lvl="1">
              <a:lnSpc>
                <a:spcPts val="2000"/>
              </a:lnSpc>
              <a:spcBef>
                <a:spcPts val="0"/>
              </a:spcBef>
            </a:pPr>
            <a:r>
              <a:rPr lang="zh-CN" altLang="en-US" sz="1600" dirty="0" smtClean="0"/>
              <a:t>重载方式：类成员函数、友元</a:t>
            </a:r>
            <a:endParaRPr lang="en-US" altLang="zh-CN" sz="1600" dirty="0" smtClean="0"/>
          </a:p>
          <a:p>
            <a:pPr lvl="1">
              <a:lnSpc>
                <a:spcPts val="2000"/>
              </a:lnSpc>
              <a:spcBef>
                <a:spcPts val="0"/>
              </a:spcBef>
            </a:pPr>
            <a:r>
              <a:rPr lang="zh-CN" altLang="en-US" sz="1600" dirty="0" smtClean="0"/>
              <a:t>返回值：值返回、引用返回</a:t>
            </a:r>
            <a:endParaRPr lang="en-US" altLang="zh-CN" sz="1600" dirty="0" smtClean="0"/>
          </a:p>
          <a:p>
            <a:pPr lvl="1">
              <a:lnSpc>
                <a:spcPts val="2000"/>
              </a:lnSpc>
              <a:spcBef>
                <a:spcPts val="0"/>
              </a:spcBef>
            </a:pPr>
            <a:r>
              <a:rPr lang="zh-CN" altLang="en-US" sz="1600" dirty="0" smtClean="0"/>
              <a:t>参数：类成员函数方式的参数少</a:t>
            </a:r>
            <a:r>
              <a:rPr lang="en-US" altLang="zh-CN" sz="1600" dirty="0" smtClean="0"/>
              <a:t>1</a:t>
            </a:r>
          </a:p>
          <a:p>
            <a:pPr lvl="1">
              <a:lnSpc>
                <a:spcPts val="2000"/>
              </a:lnSpc>
              <a:spcBef>
                <a:spcPts val="0"/>
              </a:spcBef>
            </a:pPr>
            <a:r>
              <a:rPr lang="zh-CN" altLang="en-US" sz="1600" dirty="0" smtClean="0"/>
              <a:t>加减乘除重载、递增递减重载、前增量和后增量重载方式</a:t>
            </a:r>
            <a:endParaRPr lang="en-US" altLang="zh-CN" sz="1600" dirty="0" smtClean="0"/>
          </a:p>
          <a:p>
            <a:pPr lvl="1">
              <a:lnSpc>
                <a:spcPts val="2000"/>
              </a:lnSpc>
              <a:spcBef>
                <a:spcPts val="0"/>
              </a:spcBef>
            </a:pPr>
            <a:r>
              <a:rPr lang="zh-CN" altLang="en-US" sz="1600" dirty="0" smtClean="0"/>
              <a:t>输出重载、类型重载</a:t>
            </a:r>
            <a:endParaRPr lang="en-US" altLang="zh-CN" sz="1600" dirty="0" smtClean="0"/>
          </a:p>
          <a:p>
            <a:pPr marL="452437" indent="-342900">
              <a:lnSpc>
                <a:spcPts val="2000"/>
              </a:lnSpc>
              <a:spcBef>
                <a:spcPts val="600"/>
              </a:spcBef>
              <a:buClr>
                <a:srgbClr val="FF0000"/>
              </a:buClr>
              <a:buSzPct val="110000"/>
              <a:buFont typeface="+mj-lt"/>
              <a:buAutoNum type="arabicPeriod"/>
            </a:pPr>
            <a:r>
              <a:rPr lang="zh-CN" altLang="en-US" sz="1800" dirty="0" smtClean="0"/>
              <a:t>模板</a:t>
            </a:r>
            <a:endParaRPr lang="en-US" altLang="zh-CN" sz="1800" dirty="0" smtClean="0"/>
          </a:p>
          <a:p>
            <a:pPr lvl="1">
              <a:lnSpc>
                <a:spcPts val="2000"/>
              </a:lnSpc>
              <a:spcBef>
                <a:spcPts val="0"/>
              </a:spcBef>
            </a:pPr>
            <a:r>
              <a:rPr lang="zh-CN" altLang="en-US" sz="1600" dirty="0" smtClean="0"/>
              <a:t>函数模板，</a:t>
            </a:r>
            <a:r>
              <a:rPr lang="en-US" altLang="zh-CN" sz="1600" dirty="0" smtClean="0"/>
              <a:t>template</a:t>
            </a:r>
            <a:r>
              <a:rPr lang="zh-CN" altLang="en-US" sz="1600" dirty="0" smtClean="0"/>
              <a:t>和</a:t>
            </a:r>
            <a:r>
              <a:rPr lang="en-US" altLang="zh-CN" sz="1600" dirty="0" smtClean="0"/>
              <a:t>class</a:t>
            </a:r>
            <a:r>
              <a:rPr lang="zh-CN" altLang="en-US" sz="1600" dirty="0" smtClean="0"/>
              <a:t>用法</a:t>
            </a:r>
            <a:endParaRPr lang="en-US" altLang="zh-CN" sz="1600" dirty="0" smtClean="0"/>
          </a:p>
          <a:p>
            <a:pPr lvl="1">
              <a:lnSpc>
                <a:spcPts val="2000"/>
              </a:lnSpc>
              <a:spcBef>
                <a:spcPts val="0"/>
              </a:spcBef>
            </a:pPr>
            <a:r>
              <a:rPr lang="zh-CN" altLang="en-US" sz="1600" dirty="0" smtClean="0"/>
              <a:t>类模板，成员函数在类外定义的语法</a:t>
            </a:r>
            <a:endParaRPr lang="en-US" altLang="zh-CN" sz="1600" dirty="0" smtClean="0"/>
          </a:p>
          <a:p>
            <a:pPr lvl="1">
              <a:lnSpc>
                <a:spcPts val="2000"/>
              </a:lnSpc>
              <a:spcBef>
                <a:spcPts val="0"/>
              </a:spcBef>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阶段二知识点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33</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4429156" cy="1928826"/>
          </a:xfrm>
        </p:spPr>
        <p:txBody>
          <a:bodyPr/>
          <a:lstStyle/>
          <a:p>
            <a:r>
              <a:rPr lang="zh-CN" altLang="en-US" sz="1600" dirty="0" smtClean="0"/>
              <a:t>编写一个在数组中进行查找的函数模板，其中数组为具有</a:t>
            </a:r>
            <a:r>
              <a:rPr lang="en-US" altLang="zh-CN" sz="1600" dirty="0" smtClean="0"/>
              <a:t>n</a:t>
            </a:r>
            <a:r>
              <a:rPr lang="zh-CN" altLang="en-US" sz="1600" dirty="0" smtClean="0"/>
              <a:t>个元素，类型为</a:t>
            </a:r>
            <a:r>
              <a:rPr lang="en-US" altLang="zh-CN" sz="1600" dirty="0" smtClean="0"/>
              <a:t>T</a:t>
            </a:r>
            <a:r>
              <a:rPr lang="zh-CN" altLang="en-US" sz="1600" dirty="0" smtClean="0"/>
              <a:t>，要查找的元素为</a:t>
            </a:r>
            <a:r>
              <a:rPr lang="en-US" altLang="zh-CN" sz="1600" dirty="0" smtClean="0"/>
              <a:t>key</a:t>
            </a:r>
            <a:r>
              <a:rPr lang="zh-CN" altLang="en-US" sz="1600" dirty="0" smtClean="0"/>
              <a:t>。</a:t>
            </a:r>
          </a:p>
          <a:p>
            <a:r>
              <a:rPr lang="zh-CN" altLang="en-US" sz="1600" b="1" dirty="0" smtClean="0">
                <a:solidFill>
                  <a:srgbClr val="FF0000"/>
                </a:solidFill>
              </a:rPr>
              <a:t>编程思路：先编写函数是支持整数的，再修改函数为函数模板</a:t>
            </a:r>
            <a:endParaRPr lang="en-US" altLang="zh-CN" sz="1600" b="1" dirty="0" smtClean="0">
              <a:solidFill>
                <a:srgbClr val="FF0000"/>
              </a:solidFill>
            </a:endParaRPr>
          </a:p>
          <a:p>
            <a:r>
              <a:rPr lang="zh-CN" altLang="en-US" sz="1600" b="1" dirty="0" smtClean="0">
                <a:solidFill>
                  <a:srgbClr val="FF0000"/>
                </a:solidFill>
              </a:rPr>
              <a:t>难点：字符串</a:t>
            </a:r>
            <a:r>
              <a:rPr lang="zh-CN" altLang="en-US" sz="1600" b="1" dirty="0" smtClean="0">
                <a:solidFill>
                  <a:srgbClr val="FF0000"/>
                </a:solidFill>
              </a:rPr>
              <a:t>比较可以用</a:t>
            </a:r>
            <a:r>
              <a:rPr lang="en-US" altLang="zh-CN" sz="1600" b="1" dirty="0" smtClean="0">
                <a:solidFill>
                  <a:srgbClr val="FF0000"/>
                </a:solidFill>
              </a:rPr>
              <a:t>string</a:t>
            </a:r>
            <a:r>
              <a:rPr lang="zh-CN" altLang="en-US" sz="1600" b="1" dirty="0" smtClean="0">
                <a:solidFill>
                  <a:srgbClr val="FF0000"/>
                </a:solidFill>
              </a:rPr>
              <a:t>，用</a:t>
            </a:r>
            <a:r>
              <a:rPr lang="en-US" altLang="zh-CN" sz="1600" b="1" dirty="0" smtClean="0">
                <a:solidFill>
                  <a:srgbClr val="FF0000"/>
                </a:solidFill>
              </a:rPr>
              <a:t>char[]</a:t>
            </a:r>
            <a:r>
              <a:rPr lang="zh-CN" altLang="en-US" sz="1600" b="1" dirty="0" smtClean="0">
                <a:solidFill>
                  <a:srgbClr val="FF0000"/>
                </a:solidFill>
              </a:rPr>
              <a:t>需要用</a:t>
            </a:r>
            <a:r>
              <a:rPr lang="en-US" altLang="zh-CN" sz="1600" b="1" dirty="0" err="1" smtClean="0">
                <a:solidFill>
                  <a:srgbClr val="FF0000"/>
                </a:solidFill>
              </a:rPr>
              <a:t>strcmp</a:t>
            </a:r>
            <a:endParaRPr lang="en-US" altLang="zh-CN" sz="1600" b="1"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Picture 2"/>
          <p:cNvPicPr>
            <a:picLocks noChangeAspect="1" noChangeArrowheads="1"/>
          </p:cNvPicPr>
          <p:nvPr/>
        </p:nvPicPr>
        <p:blipFill>
          <a:blip r:embed="rId2"/>
          <a:srcRect/>
          <a:stretch>
            <a:fillRect/>
          </a:stretch>
        </p:blipFill>
        <p:spPr bwMode="auto">
          <a:xfrm>
            <a:off x="642910" y="5143512"/>
            <a:ext cx="2781300" cy="12573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285720" y="3357562"/>
            <a:ext cx="2905125" cy="11144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929190" y="400050"/>
            <a:ext cx="3695700" cy="6457950"/>
          </a:xfrm>
          <a:prstGeom prst="rect">
            <a:avLst/>
          </a:prstGeom>
          <a:noFill/>
          <a:ln w="9525">
            <a:noFill/>
            <a:miter lim="800000"/>
            <a:headEnd/>
            <a:tailEnd/>
          </a:ln>
          <a:effectLst/>
        </p:spPr>
      </p:pic>
      <p:sp>
        <p:nvSpPr>
          <p:cNvPr id="12" name="矩形 11"/>
          <p:cNvSpPr/>
          <p:nvPr/>
        </p:nvSpPr>
        <p:spPr>
          <a:xfrm>
            <a:off x="285720" y="3000372"/>
            <a:ext cx="3357586" cy="338554"/>
          </a:xfrm>
          <a:prstGeom prst="rect">
            <a:avLst/>
          </a:prstGeom>
        </p:spPr>
        <p:txBody>
          <a:bodyPr wrap="square">
            <a:spAutoFit/>
          </a:bodyPr>
          <a:lstStyle/>
          <a:p>
            <a:r>
              <a:rPr lang="zh-CN" altLang="en-US" sz="1600" b="1" dirty="0" smtClean="0">
                <a:solidFill>
                  <a:srgbClr val="FF0000"/>
                </a:solidFill>
              </a:rPr>
              <a:t>先写整数函数，再改造成模板</a:t>
            </a:r>
            <a:endParaRPr lang="en-US" altLang="zh-CN" sz="1600" b="1" dirty="0" smtClean="0">
              <a:solidFill>
                <a:srgbClr val="FF0000"/>
              </a:solidFill>
            </a:endParaRPr>
          </a:p>
        </p:txBody>
      </p:sp>
      <p:sp>
        <p:nvSpPr>
          <p:cNvPr id="10" name="矩形 9"/>
          <p:cNvSpPr/>
          <p:nvPr/>
        </p:nvSpPr>
        <p:spPr>
          <a:xfrm>
            <a:off x="571472" y="4786322"/>
            <a:ext cx="3357586" cy="338554"/>
          </a:xfrm>
          <a:prstGeom prst="rect">
            <a:avLst/>
          </a:prstGeom>
        </p:spPr>
        <p:txBody>
          <a:bodyPr wrap="square">
            <a:spAutoFit/>
          </a:bodyPr>
          <a:lstStyle/>
          <a:p>
            <a:r>
              <a:rPr lang="zh-CN" altLang="en-US" sz="1600" b="1" dirty="0" smtClean="0">
                <a:solidFill>
                  <a:srgbClr val="FF0000"/>
                </a:solidFill>
              </a:rPr>
              <a:t>注意不是所有</a:t>
            </a:r>
            <a:r>
              <a:rPr lang="en-US" altLang="zh-CN" sz="1600" b="1" dirty="0" err="1" smtClean="0">
                <a:solidFill>
                  <a:srgbClr val="FF0000"/>
                </a:solidFill>
              </a:rPr>
              <a:t>int</a:t>
            </a:r>
            <a:r>
              <a:rPr lang="zh-CN" altLang="en-US" sz="1600" b="1" dirty="0" smtClean="0">
                <a:solidFill>
                  <a:srgbClr val="FF0000"/>
                </a:solidFill>
              </a:rPr>
              <a:t>都用模板替换</a:t>
            </a:r>
            <a:endParaRPr lang="en-US" altLang="zh-CN" sz="1600" b="1"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001056" cy="1214446"/>
          </a:xfrm>
        </p:spPr>
        <p:txBody>
          <a:bodyPr/>
          <a:lstStyle/>
          <a:p>
            <a:r>
              <a:rPr lang="zh-CN" altLang="en-US" sz="1800" dirty="0" smtClean="0"/>
              <a:t>接上一题的代码改进</a:t>
            </a:r>
          </a:p>
          <a:p>
            <a:r>
              <a:rPr lang="zh-CN" altLang="en-US" sz="1800" b="1" dirty="0" smtClean="0">
                <a:solidFill>
                  <a:srgbClr val="FF0000"/>
                </a:solidFill>
              </a:rPr>
              <a:t>主函数代码太多冗余</a:t>
            </a:r>
            <a:r>
              <a:rPr lang="zh-CN" altLang="en-US" sz="1800" b="1" dirty="0" smtClean="0">
                <a:solidFill>
                  <a:srgbClr val="FF0000"/>
                </a:solidFill>
              </a:rPr>
              <a:t>，再加一个函数模板做进一步代码封装</a:t>
            </a:r>
            <a:endParaRPr lang="en-US" altLang="zh-CN" sz="1800" b="1"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2"/>
          <a:srcRect/>
          <a:stretch>
            <a:fillRect/>
          </a:stretch>
        </p:blipFill>
        <p:spPr bwMode="auto">
          <a:xfrm>
            <a:off x="142844" y="3571876"/>
            <a:ext cx="4324707" cy="29289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72066" y="2214554"/>
            <a:ext cx="3892987" cy="3000396"/>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214282" y="1857364"/>
            <a:ext cx="3160590"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4929222" cy="2071702"/>
          </a:xfrm>
        </p:spPr>
        <p:txBody>
          <a:bodyPr/>
          <a:lstStyle/>
          <a:p>
            <a:r>
              <a:rPr lang="zh-CN" altLang="en-US" sz="1800" dirty="0" smtClean="0"/>
              <a:t>编写一个进行升序排序的函数模板，其中数组为具有</a:t>
            </a:r>
            <a:r>
              <a:rPr lang="en-US" altLang="zh-CN" sz="1800" dirty="0" smtClean="0"/>
              <a:t>n</a:t>
            </a:r>
            <a:r>
              <a:rPr lang="zh-CN" altLang="en-US" sz="1800" dirty="0" smtClean="0"/>
              <a:t>个元素，类型为</a:t>
            </a:r>
            <a:r>
              <a:rPr lang="en-US" altLang="zh-CN" sz="1800" dirty="0" smtClean="0"/>
              <a:t>T</a:t>
            </a:r>
            <a:r>
              <a:rPr lang="zh-CN" altLang="en-US" sz="1800" dirty="0" smtClean="0"/>
              <a:t>。</a:t>
            </a:r>
          </a:p>
          <a:p>
            <a:pPr>
              <a:buNone/>
            </a:pPr>
            <a:r>
              <a:rPr lang="en-US" altLang="zh-CN" sz="1800" dirty="0" smtClean="0"/>
              <a:t>	</a:t>
            </a:r>
            <a:r>
              <a:rPr lang="zh-CN" altLang="en-US" sz="1800" dirty="0" smtClean="0"/>
              <a:t>注意：必须使用函数模板</a:t>
            </a:r>
          </a:p>
          <a:p>
            <a:r>
              <a:rPr lang="zh-CN" altLang="en-US" sz="1800" b="1" dirty="0" smtClean="0">
                <a:solidFill>
                  <a:srgbClr val="FF0000"/>
                </a:solidFill>
              </a:rPr>
              <a:t>编程难点：</a:t>
            </a:r>
            <a:endParaRPr lang="en-US" altLang="zh-CN" sz="1800" b="1" dirty="0" smtClean="0">
              <a:solidFill>
                <a:srgbClr val="FF0000"/>
              </a:solidFill>
            </a:endParaRPr>
          </a:p>
          <a:p>
            <a:pPr lvl="1"/>
            <a:r>
              <a:rPr lang="zh-CN" altLang="en-US" sz="1600" b="1" dirty="0" smtClean="0">
                <a:solidFill>
                  <a:srgbClr val="FF0000"/>
                </a:solidFill>
              </a:rPr>
              <a:t>字符串用</a:t>
            </a:r>
            <a:r>
              <a:rPr lang="en-US" altLang="zh-CN" sz="1600" b="1" dirty="0" smtClean="0">
                <a:solidFill>
                  <a:srgbClr val="FF0000"/>
                </a:solidFill>
              </a:rPr>
              <a:t>string</a:t>
            </a:r>
            <a:r>
              <a:rPr lang="zh-CN" altLang="en-US" sz="1600" b="1" dirty="0" smtClean="0">
                <a:solidFill>
                  <a:srgbClr val="FF0000"/>
                </a:solidFill>
              </a:rPr>
              <a:t>，比较时不需要用</a:t>
            </a:r>
            <a:r>
              <a:rPr lang="en-US" altLang="zh-CN" sz="1600" b="1" dirty="0" err="1" smtClean="0">
                <a:solidFill>
                  <a:srgbClr val="FF0000"/>
                </a:solidFill>
              </a:rPr>
              <a:t>strcmp</a:t>
            </a:r>
            <a:endParaRPr lang="en-US" altLang="zh-CN" sz="1600" b="1" dirty="0" smtClean="0">
              <a:solidFill>
                <a:srgbClr val="FF0000"/>
              </a:solidFill>
            </a:endParaRPr>
          </a:p>
          <a:p>
            <a:pPr lvl="1"/>
            <a:r>
              <a:rPr lang="zh-CN" altLang="en-US" sz="1600" b="1" dirty="0" smtClean="0">
                <a:solidFill>
                  <a:srgbClr val="FF0000"/>
                </a:solidFill>
              </a:rPr>
              <a:t>掌握一种排序方法</a:t>
            </a:r>
            <a:endParaRPr lang="en-US" altLang="zh-CN" sz="1600" b="1" dirty="0" smtClean="0">
              <a:solidFill>
                <a:srgbClr val="FF0000"/>
              </a:solidFill>
            </a:endParaRPr>
          </a:p>
          <a:p>
            <a:endParaRPr lang="en-US" altLang="zh-CN" sz="1800" b="1"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1071538" y="3071810"/>
            <a:ext cx="3076579" cy="305318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572132" y="428604"/>
            <a:ext cx="2928958" cy="581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001056" cy="1214446"/>
          </a:xfrm>
        </p:spPr>
        <p:txBody>
          <a:bodyPr/>
          <a:lstStyle/>
          <a:p>
            <a:r>
              <a:rPr lang="zh-CN" altLang="en-US" sz="1600" dirty="0" smtClean="0"/>
              <a:t>定义一个列表类，该列表包含属性：数值列表（用长度为</a:t>
            </a:r>
            <a:r>
              <a:rPr lang="en-US" altLang="zh-CN" sz="1600" dirty="0" smtClean="0"/>
              <a:t>100</a:t>
            </a:r>
            <a:r>
              <a:rPr lang="zh-CN" altLang="en-US" sz="1600" dirty="0" smtClean="0"/>
              <a:t>的数组表示），数据长度（实际的数据个数）；包含的方法：初始化、插入、删除、打印</a:t>
            </a:r>
            <a:r>
              <a:rPr lang="en-US" altLang="zh-CN" sz="1600" dirty="0" smtClean="0"/>
              <a:t>.</a:t>
            </a:r>
          </a:p>
          <a:p>
            <a:pPr lvl="1"/>
            <a:r>
              <a:rPr lang="zh-CN" altLang="en-US" sz="1400" dirty="0" smtClean="0"/>
              <a:t>使用类模板的方法，使得这个类支持整数</a:t>
            </a:r>
            <a:r>
              <a:rPr lang="en-US" altLang="zh-CN" sz="1400" dirty="0" err="1" smtClean="0"/>
              <a:t>int</a:t>
            </a:r>
            <a:r>
              <a:rPr lang="zh-CN" altLang="en-US" sz="1400" dirty="0" smtClean="0"/>
              <a:t>类型和浮点数</a:t>
            </a:r>
            <a:r>
              <a:rPr lang="en-US" altLang="zh-CN" sz="1400" dirty="0" smtClean="0"/>
              <a:t>double</a:t>
            </a:r>
            <a:r>
              <a:rPr lang="zh-CN" altLang="en-US" sz="1400" dirty="0" smtClean="0"/>
              <a:t>类型</a:t>
            </a:r>
          </a:p>
        </p:txBody>
      </p:sp>
      <p:sp>
        <p:nvSpPr>
          <p:cNvPr id="3" name="标题 2"/>
          <p:cNvSpPr>
            <a:spLocks noGrp="1"/>
          </p:cNvSpPr>
          <p:nvPr>
            <p:ph type="title"/>
          </p:nvPr>
        </p:nvSpPr>
        <p:spPr>
          <a:xfrm>
            <a:off x="214282" y="142852"/>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 name="Picture 2"/>
          <p:cNvPicPr>
            <a:picLocks noChangeAspect="1" noChangeArrowheads="1"/>
          </p:cNvPicPr>
          <p:nvPr/>
        </p:nvPicPr>
        <p:blipFill>
          <a:blip r:embed="rId2"/>
          <a:srcRect/>
          <a:stretch>
            <a:fillRect/>
          </a:stretch>
        </p:blipFill>
        <p:spPr bwMode="auto">
          <a:xfrm>
            <a:off x="0" y="2571744"/>
            <a:ext cx="2385222" cy="1747071"/>
          </a:xfrm>
          <a:prstGeom prst="rect">
            <a:avLst/>
          </a:prstGeom>
          <a:noFill/>
          <a:ln w="9525">
            <a:noFill/>
            <a:miter lim="800000"/>
            <a:headEnd/>
            <a:tailEnd/>
          </a:ln>
          <a:effectLst/>
        </p:spPr>
      </p:pic>
      <p:sp>
        <p:nvSpPr>
          <p:cNvPr id="9" name="矩形 8"/>
          <p:cNvSpPr/>
          <p:nvPr/>
        </p:nvSpPr>
        <p:spPr>
          <a:xfrm>
            <a:off x="71406" y="2000240"/>
            <a:ext cx="5747086" cy="369332"/>
          </a:xfrm>
          <a:prstGeom prst="rect">
            <a:avLst/>
          </a:prstGeom>
        </p:spPr>
        <p:txBody>
          <a:bodyPr wrap="none">
            <a:spAutoFit/>
          </a:bodyPr>
          <a:lstStyle/>
          <a:p>
            <a:r>
              <a:rPr lang="zh-CN" altLang="en-US" b="1" dirty="0" smtClean="0">
                <a:solidFill>
                  <a:srgbClr val="FF0000"/>
                </a:solidFill>
              </a:rPr>
              <a:t>注意本题有插入删除操作，数组长度会变化，</a:t>
            </a:r>
            <a:r>
              <a:rPr lang="zh-CN" altLang="en-US" b="1" dirty="0" smtClean="0">
                <a:solidFill>
                  <a:srgbClr val="FF0000"/>
                </a:solidFill>
              </a:rPr>
              <a:t>不用</a:t>
            </a:r>
            <a:r>
              <a:rPr lang="en-US" altLang="zh-CN" b="1" dirty="0" smtClean="0">
                <a:solidFill>
                  <a:srgbClr val="FF0000"/>
                </a:solidFill>
              </a:rPr>
              <a:t>new</a:t>
            </a:r>
            <a:endParaRPr lang="zh-CN" altLang="en-US" dirty="0"/>
          </a:p>
        </p:txBody>
      </p:sp>
      <p:pic>
        <p:nvPicPr>
          <p:cNvPr id="1028" name="Picture 4"/>
          <p:cNvPicPr>
            <a:picLocks noChangeAspect="1" noChangeArrowheads="1"/>
          </p:cNvPicPr>
          <p:nvPr/>
        </p:nvPicPr>
        <p:blipFill>
          <a:blip r:embed="rId3"/>
          <a:srcRect/>
          <a:stretch>
            <a:fillRect/>
          </a:stretch>
        </p:blipFill>
        <p:spPr bwMode="auto">
          <a:xfrm>
            <a:off x="2928926" y="2786058"/>
            <a:ext cx="2814639" cy="314456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0" y="4286256"/>
            <a:ext cx="2500298" cy="2573528"/>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6000761" y="2169778"/>
            <a:ext cx="3143240" cy="4688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001056" cy="642942"/>
          </a:xfrm>
        </p:spPr>
        <p:txBody>
          <a:bodyPr/>
          <a:lstStyle/>
          <a:p>
            <a:r>
              <a:rPr lang="zh-CN" altLang="en-US" sz="1800" dirty="0" smtClean="0"/>
              <a:t>类模板和函数模板的混合使用方法，把主函数的输入、插入、删除、输出操作封装成一个函数模板</a:t>
            </a:r>
            <a:endParaRPr lang="en-US" altLang="zh-CN" sz="1800" dirty="0" smtClean="0"/>
          </a:p>
          <a:p>
            <a:endParaRPr lang="en-US" altLang="zh-CN" sz="1400" b="1"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42844" y="1785926"/>
            <a:ext cx="881973" cy="369332"/>
          </a:xfrm>
          <a:prstGeom prst="rect">
            <a:avLst/>
          </a:prstGeom>
        </p:spPr>
        <p:txBody>
          <a:bodyPr wrap="none">
            <a:spAutoFit/>
          </a:bodyPr>
          <a:lstStyle/>
          <a:p>
            <a:r>
              <a:rPr lang="zh-CN" altLang="en-US" b="1" dirty="0" smtClean="0">
                <a:solidFill>
                  <a:srgbClr val="FF0000"/>
                </a:solidFill>
              </a:rPr>
              <a:t>类界面</a:t>
            </a:r>
            <a:endParaRPr lang="zh-CN" altLang="en-US" dirty="0"/>
          </a:p>
        </p:txBody>
      </p:sp>
      <p:sp>
        <p:nvSpPr>
          <p:cNvPr id="15" name="矩形 14"/>
          <p:cNvSpPr/>
          <p:nvPr/>
        </p:nvSpPr>
        <p:spPr>
          <a:xfrm>
            <a:off x="3357554" y="1643050"/>
            <a:ext cx="4357718" cy="646331"/>
          </a:xfrm>
          <a:prstGeom prst="rect">
            <a:avLst/>
          </a:prstGeom>
        </p:spPr>
        <p:txBody>
          <a:bodyPr wrap="square">
            <a:spAutoFit/>
          </a:bodyPr>
          <a:lstStyle/>
          <a:p>
            <a:r>
              <a:rPr lang="zh-CN" altLang="en-US" b="1" dirty="0" smtClean="0">
                <a:solidFill>
                  <a:srgbClr val="FF0000"/>
                </a:solidFill>
              </a:rPr>
              <a:t>把主函数的操作封装成一个函数模板</a:t>
            </a:r>
            <a:endParaRPr lang="en-US" altLang="zh-CN" b="1" dirty="0" smtClean="0">
              <a:solidFill>
                <a:srgbClr val="FF0000"/>
              </a:solidFill>
            </a:endParaRPr>
          </a:p>
          <a:p>
            <a:r>
              <a:rPr lang="zh-CN" altLang="en-US" b="1" dirty="0" smtClean="0">
                <a:solidFill>
                  <a:srgbClr val="FF0000"/>
                </a:solidFill>
              </a:rPr>
              <a:t>函数参数包括类模板对象</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85720" y="2143116"/>
            <a:ext cx="2809875" cy="3619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357554" y="2285992"/>
            <a:ext cx="3990975" cy="25527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643702" y="4786322"/>
            <a:ext cx="1752600"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000108"/>
            <a:ext cx="8001056" cy="642942"/>
          </a:xfrm>
        </p:spPr>
        <p:txBody>
          <a:bodyPr/>
          <a:lstStyle/>
          <a:p>
            <a:r>
              <a:rPr lang="zh-CN" altLang="en-US" sz="1800" dirty="0" smtClean="0"/>
              <a:t>设计一个矩阵类模板</a:t>
            </a:r>
            <a:r>
              <a:rPr lang="en-US" altLang="zh-CN" sz="1800" dirty="0" smtClean="0"/>
              <a:t>Matrix</a:t>
            </a:r>
            <a:r>
              <a:rPr lang="zh-CN" altLang="en-US" sz="1800" dirty="0" smtClean="0"/>
              <a:t>，支持任意数据类型的数据。要求至少包含</a:t>
            </a:r>
            <a:r>
              <a:rPr lang="en-US" altLang="zh-CN" sz="1800" dirty="0" smtClean="0"/>
              <a:t>2</a:t>
            </a:r>
            <a:r>
              <a:rPr lang="zh-CN" altLang="en-US" sz="1800" dirty="0" smtClean="0"/>
              <a:t>个成员函数：矩阵转置函数</a:t>
            </a:r>
            <a:r>
              <a:rPr lang="en-US" altLang="zh-CN" sz="1800" dirty="0" smtClean="0"/>
              <a:t>transport</a:t>
            </a:r>
            <a:r>
              <a:rPr lang="zh-CN" altLang="en-US" sz="1800" dirty="0" smtClean="0"/>
              <a:t>、以及打印输出函数</a:t>
            </a:r>
            <a:r>
              <a:rPr lang="en-US" altLang="zh-CN" sz="1800" dirty="0" smtClean="0"/>
              <a:t>print</a:t>
            </a:r>
          </a:p>
          <a:p>
            <a:r>
              <a:rPr lang="zh-CN" altLang="en-US" sz="1800" b="1" dirty="0" smtClean="0">
                <a:solidFill>
                  <a:srgbClr val="FF0000"/>
                </a:solidFill>
              </a:rPr>
              <a:t>编程难点：矩阵转置</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程序分析</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
        <p:nvSpPr>
          <p:cNvPr id="1026" name="AutoShape 2" descr="http://192.168.109.125/JudgeOnline/upload/201505/12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214282" y="2000240"/>
            <a:ext cx="881973" cy="369332"/>
          </a:xfrm>
          <a:prstGeom prst="rect">
            <a:avLst/>
          </a:prstGeom>
        </p:spPr>
        <p:txBody>
          <a:bodyPr wrap="none">
            <a:spAutoFit/>
          </a:bodyPr>
          <a:lstStyle/>
          <a:p>
            <a:r>
              <a:rPr lang="zh-CN" altLang="en-US" b="1" dirty="0" smtClean="0">
                <a:solidFill>
                  <a:srgbClr val="FF0000"/>
                </a:solidFill>
              </a:rPr>
              <a:t>类界面</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71406" y="2285992"/>
            <a:ext cx="1895475" cy="15811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901" y="3857628"/>
            <a:ext cx="2867025" cy="15906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2" y="5429264"/>
            <a:ext cx="2638425" cy="14382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357554" y="2500306"/>
            <a:ext cx="2590800" cy="36766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6362700" y="2571744"/>
            <a:ext cx="2781300" cy="4152900"/>
          </a:xfrm>
          <a:prstGeom prst="rect">
            <a:avLst/>
          </a:prstGeom>
          <a:noFill/>
          <a:ln w="9525">
            <a:noFill/>
            <a:miter lim="800000"/>
            <a:headEnd/>
            <a:tailEnd/>
          </a:ln>
          <a:effectLst/>
        </p:spPr>
      </p:pic>
      <p:sp>
        <p:nvSpPr>
          <p:cNvPr id="16" name="矩形 15"/>
          <p:cNvSpPr/>
          <p:nvPr/>
        </p:nvSpPr>
        <p:spPr>
          <a:xfrm>
            <a:off x="7143768" y="2143116"/>
            <a:ext cx="881973" cy="369332"/>
          </a:xfrm>
          <a:prstGeom prst="rect">
            <a:avLst/>
          </a:prstGeom>
        </p:spPr>
        <p:txBody>
          <a:bodyPr wrap="none">
            <a:spAutoFit/>
          </a:bodyPr>
          <a:lstStyle/>
          <a:p>
            <a:r>
              <a:rPr lang="zh-CN" altLang="en-US" b="1" dirty="0" smtClean="0">
                <a:solidFill>
                  <a:srgbClr val="FF0000"/>
                </a:solidFill>
              </a:rPr>
              <a:t>主函数</a:t>
            </a:r>
            <a:endParaRPr lang="zh-CN" altLang="en-US" dirty="0"/>
          </a:p>
        </p:txBody>
      </p:sp>
      <p:sp>
        <p:nvSpPr>
          <p:cNvPr id="17" name="矩形 16"/>
          <p:cNvSpPr/>
          <p:nvPr/>
        </p:nvSpPr>
        <p:spPr>
          <a:xfrm>
            <a:off x="3714744" y="2071678"/>
            <a:ext cx="1579278" cy="369332"/>
          </a:xfrm>
          <a:prstGeom prst="rect">
            <a:avLst/>
          </a:prstGeom>
        </p:spPr>
        <p:txBody>
          <a:bodyPr wrap="none">
            <a:spAutoFit/>
          </a:bodyPr>
          <a:lstStyle/>
          <a:p>
            <a:r>
              <a:rPr lang="zh-CN" altLang="en-US" b="1" dirty="0" smtClean="0">
                <a:solidFill>
                  <a:srgbClr val="FF0000"/>
                </a:solidFill>
              </a:rPr>
              <a:t>矩阵转置方法</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6329</TotalTime>
  <Words>2194</Words>
  <Application>Microsoft Office PowerPoint</Application>
  <PresentationFormat>全屏显示(4:3)</PresentationFormat>
  <Paragraphs>257</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聚合</vt:lpstr>
      <vt:lpstr>面向对象程序设计</vt:lpstr>
      <vt:lpstr>上节复习</vt:lpstr>
      <vt:lpstr>实验编程知识点</vt:lpstr>
      <vt:lpstr>程序分析</vt:lpstr>
      <vt:lpstr>程序分析</vt:lpstr>
      <vt:lpstr>程序分析</vt:lpstr>
      <vt:lpstr>程序分析</vt:lpstr>
      <vt:lpstr>程序分析</vt:lpstr>
      <vt:lpstr>程序分析</vt:lpstr>
      <vt:lpstr>本章主要内容</vt:lpstr>
      <vt:lpstr>1.异常概念</vt:lpstr>
      <vt:lpstr>1.异常概念</vt:lpstr>
      <vt:lpstr>1.异常概念</vt:lpstr>
      <vt:lpstr>2.异常处理的实现</vt:lpstr>
      <vt:lpstr>2.异常处理的实现</vt:lpstr>
      <vt:lpstr>2.异常处理的实现</vt:lpstr>
      <vt:lpstr>2.异常处理的实现</vt:lpstr>
      <vt:lpstr>2.异常处理的实现</vt:lpstr>
      <vt:lpstr>2.异常处理的实现</vt:lpstr>
      <vt:lpstr>2.异常处理的实现</vt:lpstr>
      <vt:lpstr>幻灯片 21</vt:lpstr>
      <vt:lpstr>2.异常处理的实现</vt:lpstr>
      <vt:lpstr>2.异常处理的实现</vt:lpstr>
      <vt:lpstr>2.异常处理的实现</vt:lpstr>
      <vt:lpstr>2.异常处理的实现</vt:lpstr>
      <vt:lpstr>2.异常处理的实现</vt:lpstr>
      <vt:lpstr>2.异常处理的实现</vt:lpstr>
      <vt:lpstr>2.异常处理的实现</vt:lpstr>
      <vt:lpstr>2.异常处理的实现</vt:lpstr>
      <vt:lpstr>2.异常处理的实现</vt:lpstr>
      <vt:lpstr>2.异常处理的实现</vt:lpstr>
      <vt:lpstr>2.异常处理的实现</vt:lpstr>
      <vt:lpstr>阶段二知识点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870</cp:revision>
  <dcterms:created xsi:type="dcterms:W3CDTF">2015-01-19T08:02:15Z</dcterms:created>
  <dcterms:modified xsi:type="dcterms:W3CDTF">2018-06-10T12:31:50Z</dcterms:modified>
</cp:coreProperties>
</file>