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1"/>
  </p:notesMasterIdLst>
  <p:handoutMasterIdLst>
    <p:handoutMasterId r:id="rId22"/>
  </p:handoutMasterIdLst>
  <p:sldIdLst>
    <p:sldId id="256" r:id="rId2"/>
    <p:sldId id="693" r:id="rId3"/>
    <p:sldId id="694" r:id="rId4"/>
    <p:sldId id="675" r:id="rId5"/>
    <p:sldId id="683" r:id="rId6"/>
    <p:sldId id="695" r:id="rId7"/>
    <p:sldId id="678" r:id="rId8"/>
    <p:sldId id="696" r:id="rId9"/>
    <p:sldId id="679" r:id="rId10"/>
    <p:sldId id="699" r:id="rId11"/>
    <p:sldId id="700" r:id="rId12"/>
    <p:sldId id="698" r:id="rId13"/>
    <p:sldId id="701" r:id="rId14"/>
    <p:sldId id="702" r:id="rId15"/>
    <p:sldId id="697" r:id="rId16"/>
    <p:sldId id="703" r:id="rId17"/>
    <p:sldId id="677" r:id="rId18"/>
    <p:sldId id="686" r:id="rId19"/>
    <p:sldId id="704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90" autoAdjust="0"/>
    <p:restoredTop sz="94660"/>
  </p:normalViewPr>
  <p:slideViewPr>
    <p:cSldViewPr>
      <p:cViewPr varScale="1">
        <p:scale>
          <a:sx n="110" d="100"/>
          <a:sy n="110" d="100"/>
        </p:scale>
        <p:origin x="-190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40B6B-78AE-4017-B7E7-CC67B38BADDC}" type="datetimeFigureOut">
              <a:rPr lang="zh-CN" altLang="en-US" smtClean="0"/>
              <a:pPr/>
              <a:t>2018/6/17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9072E-8C30-4346-B477-D812B115D3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F08B-64EE-48BE-B0BA-D219D27F4B30}" type="datetimeFigureOut">
              <a:rPr lang="zh-CN" altLang="en-US" smtClean="0"/>
              <a:pPr/>
              <a:t>2018/6/17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EB867-7509-4723-9538-9D475DF7F6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02FB08-2637-4CF6-AD74-C07441CFA7C0}" type="datetimeFigureOut">
              <a:rPr lang="zh-CN" altLang="en-US"/>
              <a:pPr>
                <a:defRPr/>
              </a:pPr>
              <a:t>2018/6/17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70B242F-C22E-4D80-AB00-A977E93DF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8E2B-3710-4EF4-AD09-B19F395B998A}" type="datetimeFigureOut">
              <a:rPr lang="zh-CN" altLang="en-US"/>
              <a:pPr>
                <a:defRPr/>
              </a:pPr>
              <a:t>2018/6/17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3D130-6308-4B60-BBB9-EB1083D29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58-4F79-4953-AF5F-6691901059F3}" type="datetimeFigureOut">
              <a:rPr lang="zh-CN" altLang="en-US"/>
              <a:pPr>
                <a:defRPr/>
              </a:pPr>
              <a:t>2018/6/17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1D1BB-5AC8-407A-8769-279EE3441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4A2116-F5B9-497E-AA07-F410CB2728DA}" type="datetimeFigureOut">
              <a:rPr lang="zh-CN" altLang="en-US"/>
              <a:pPr>
                <a:defRPr/>
              </a:pPr>
              <a:t>2018/6/17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225276-B3E6-49CC-9263-AF43A9AFE5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12770D-696A-473C-B529-8B5F2D8ED26E}" type="datetimeFigureOut">
              <a:rPr lang="zh-CN" altLang="en-US"/>
              <a:pPr>
                <a:defRPr/>
              </a:pPr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590A9B-DCE3-4E93-AD74-84DA078AC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312E4B-101C-47E1-95B7-7C58E32A2F05}" type="datetimeFigureOut">
              <a:rPr lang="zh-CN" altLang="en-US"/>
              <a:pPr>
                <a:defRPr/>
              </a:pPr>
              <a:t>2018/6/17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6A20B3-D9A0-41F8-8A02-F68E9C58F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8D4554-7E5F-4CEB-94C4-2EFB8084A2FF}" type="datetimeFigureOut">
              <a:rPr lang="zh-CN" altLang="en-US"/>
              <a:pPr>
                <a:defRPr/>
              </a:pPr>
              <a:t>2018/6/17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CC6EFD-604C-4D56-8EB0-1A6F2A97AA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CCC1-36BB-44E1-9AD8-06E049E4C9DB}" type="datetimeFigureOut">
              <a:rPr lang="zh-CN" altLang="en-US"/>
              <a:pPr>
                <a:defRPr/>
              </a:pPr>
              <a:t>2018/6/17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996D-3AFF-4A3A-B8D2-6E8C3CF496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91B5A6-B3C5-473D-9B4E-D2B5064AD3D0}" type="datetimeFigureOut">
              <a:rPr lang="zh-CN" altLang="en-US"/>
              <a:pPr>
                <a:defRPr/>
              </a:pPr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9CD4B-988C-4FC3-8655-DF6A3C7668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5E8970-D81A-4845-B363-F1F3C3089575}" type="datetimeFigureOut">
              <a:rPr lang="zh-CN" altLang="en-US"/>
              <a:pPr>
                <a:defRPr/>
              </a:pPr>
              <a:t>2018/6/17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BF92EA9-3D29-43C7-A249-8CB1893758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28596" y="1214422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1E30BA-3C34-4183-A909-4D733F30C1A1}" type="datetimeFigureOut">
              <a:rPr lang="zh-CN" altLang="en-US"/>
              <a:pPr>
                <a:defRPr/>
              </a:pPr>
              <a:t>2018/6/17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6A43F19-69B5-4382-A06C-E34D724156A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55" r:id="rId2"/>
    <p:sldLayoutId id="2147483960" r:id="rId3"/>
    <p:sldLayoutId id="2147483961" r:id="rId4"/>
    <p:sldLayoutId id="2147483962" r:id="rId5"/>
    <p:sldLayoutId id="2147483963" r:id="rId6"/>
    <p:sldLayoutId id="2147483956" r:id="rId7"/>
    <p:sldLayoutId id="2147483964" r:id="rId8"/>
    <p:sldLayoutId id="2147483965" r:id="rId9"/>
    <p:sldLayoutId id="2147483957" r:id="rId10"/>
    <p:sldLayoutId id="214748395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714348" y="3143248"/>
            <a:ext cx="7772400" cy="1200150"/>
          </a:xfrm>
        </p:spPr>
        <p:txBody>
          <a:bodyPr/>
          <a:lstStyle/>
          <a:p>
            <a:pPr marR="0" algn="ctr"/>
            <a:r>
              <a:rPr lang="zh-CN" altLang="en-US" sz="3200" b="1" dirty="0" smtClean="0">
                <a:solidFill>
                  <a:srgbClr val="FF0000"/>
                </a:solidFill>
              </a:rPr>
              <a:t> 阶段二复习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14356"/>
            <a:ext cx="8286808" cy="500066"/>
          </a:xfrm>
        </p:spPr>
        <p:txBody>
          <a:bodyPr/>
          <a:lstStyle/>
          <a:p>
            <a:r>
              <a:rPr lang="zh-CN" altLang="en-US" sz="1800" dirty="0" smtClean="0"/>
              <a:t>定义一个复数类，属性包含实部和虚部，通过运算符重载实现加、减、乘</a:t>
            </a:r>
            <a:endParaRPr lang="en-US" altLang="zh-CN" sz="1800" dirty="0" smtClean="0"/>
          </a:p>
          <a:p>
            <a:pPr lvl="1"/>
            <a:r>
              <a:rPr lang="zh-CN" altLang="en-US" sz="1600" b="1" dirty="0" smtClean="0">
                <a:solidFill>
                  <a:srgbClr val="FF0000"/>
                </a:solidFill>
              </a:rPr>
              <a:t>程序难点：友元实现运算符重载</a:t>
            </a:r>
          </a:p>
          <a:p>
            <a:pPr lvl="1"/>
            <a:endParaRPr lang="en-US" altLang="zh-CN" sz="1600" dirty="0" smtClean="0"/>
          </a:p>
          <a:p>
            <a:endParaRPr lang="zh-CN" altLang="en-US" sz="2000" dirty="0" smtClean="0"/>
          </a:p>
          <a:p>
            <a:pPr>
              <a:spcBef>
                <a:spcPts val="0"/>
              </a:spcBef>
              <a:buNone/>
            </a:pPr>
            <a:endParaRPr lang="zh-CN" altLang="en-US" sz="2000" dirty="0" smtClean="0"/>
          </a:p>
          <a:p>
            <a:pPr>
              <a:buNone/>
            </a:pPr>
            <a:endParaRPr lang="zh-CN" altLang="en-US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57884" y="4500570"/>
            <a:ext cx="2872902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采用友元方式重载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注意友元方式需要提前声明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二元运算采用值返回</a:t>
            </a:r>
          </a:p>
          <a:p>
            <a:pPr>
              <a:buNone/>
            </a:pP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如果创建临时对象是无参的，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构造函数参数要带默认值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注意两种临时对象用法</a:t>
            </a: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4828167" cy="337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7" y="1857364"/>
            <a:ext cx="33586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494322"/>
            <a:ext cx="4286247" cy="236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连接符 12"/>
          <p:cNvCxnSpPr/>
          <p:nvPr/>
        </p:nvCxnSpPr>
        <p:spPr>
          <a:xfrm>
            <a:off x="357158" y="2972664"/>
            <a:ext cx="314327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14348" y="5805504"/>
            <a:ext cx="4071966" cy="7143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642942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下标运算符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[]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重载示例</a:t>
            </a:r>
            <a:endParaRPr lang="zh-CN" altLang="en-US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程序讲解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785926"/>
            <a:ext cx="3500462" cy="484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连接符 7"/>
          <p:cNvCxnSpPr/>
          <p:nvPr/>
        </p:nvCxnSpPr>
        <p:spPr>
          <a:xfrm>
            <a:off x="3286116" y="3429000"/>
            <a:ext cx="235745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929322" y="3143248"/>
            <a:ext cx="16722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返回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值是引用，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所以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[]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是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方法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也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是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set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方法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2-2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增量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运算符重载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前</a:t>
            </a:r>
            <a:r>
              <a:rPr lang="zh-CN" altLang="en-US" sz="1800" dirty="0" smtClean="0"/>
              <a:t>增量又称为前缀运算，</a:t>
            </a:r>
            <a:r>
              <a:rPr lang="en-US" altLang="zh-CN" sz="1800" dirty="0" smtClean="0"/>
              <a:t>++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，</a:t>
            </a:r>
            <a:r>
              <a:rPr lang="zh-CN" altLang="en-US" sz="1800" dirty="0" smtClean="0"/>
              <a:t>引用</a:t>
            </a:r>
            <a:r>
              <a:rPr lang="zh-CN" altLang="en-US" sz="1800" dirty="0" smtClean="0"/>
              <a:t>返回</a:t>
            </a:r>
            <a:endParaRPr lang="en-US" altLang="zh-CN" sz="1800" dirty="0" smtClean="0"/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成员</a:t>
            </a:r>
            <a:r>
              <a:rPr lang="zh-CN" altLang="en-US" sz="1800" dirty="0" smtClean="0"/>
              <a:t>函数方式无参数，友元方式一个参数对象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后</a:t>
            </a:r>
            <a:r>
              <a:rPr lang="zh-CN" altLang="en-US" sz="1800" dirty="0" smtClean="0"/>
              <a:t>增量又称为后缀运算，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++，</a:t>
            </a:r>
            <a:r>
              <a:rPr lang="zh-CN" altLang="en-US" sz="1800" dirty="0" smtClean="0"/>
              <a:t>值返回</a:t>
            </a:r>
            <a:endParaRPr lang="en-US" altLang="zh-CN" sz="1800" dirty="0" smtClean="0"/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后增量重载比前增量重载多一个参数</a:t>
            </a:r>
            <a:r>
              <a:rPr lang="en-US" altLang="zh-CN" sz="1800" dirty="0" err="1" smtClean="0"/>
              <a:t>int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int</a:t>
            </a:r>
            <a:r>
              <a:rPr lang="zh-CN" altLang="en-US" sz="1800" dirty="0" smtClean="0"/>
              <a:t>无用纯粹作为区分</a:t>
            </a:r>
            <a:endParaRPr lang="en-US" altLang="zh-CN" sz="1800" dirty="0" smtClean="0"/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成员</a:t>
            </a:r>
            <a:r>
              <a:rPr lang="zh-CN" altLang="en-US" sz="1800" dirty="0" smtClean="0"/>
              <a:t>函数方式一个参数</a:t>
            </a:r>
            <a:r>
              <a:rPr lang="en-US" altLang="zh-CN" sz="1800" dirty="0" err="1" smtClean="0"/>
              <a:t>int</a:t>
            </a:r>
            <a:r>
              <a:rPr lang="zh-CN" altLang="en-US" sz="1800" dirty="0" smtClean="0"/>
              <a:t>，友元方式两个参数：</a:t>
            </a:r>
            <a:r>
              <a:rPr lang="zh-CN" altLang="en-US" sz="1800" dirty="0" smtClean="0"/>
              <a:t>对象、</a:t>
            </a:r>
            <a:r>
              <a:rPr lang="en-US" altLang="zh-CN" sz="1800" dirty="0" err="1" smtClean="0"/>
              <a:t>int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14356"/>
            <a:ext cx="8286808" cy="500066"/>
          </a:xfrm>
        </p:spPr>
        <p:txBody>
          <a:bodyPr/>
          <a:lstStyle/>
          <a:p>
            <a:r>
              <a:rPr lang="zh-CN" altLang="en-US" sz="1800" dirty="0" smtClean="0"/>
              <a:t>时钟包含时分秒属性。前增量重载</a:t>
            </a:r>
            <a:r>
              <a:rPr lang="en-US" altLang="zh-CN" sz="1800" dirty="0" smtClean="0"/>
              <a:t>++</a:t>
            </a:r>
            <a:r>
              <a:rPr lang="zh-CN" altLang="en-US" sz="1800" dirty="0" smtClean="0"/>
              <a:t>来调快时钟</a:t>
            </a:r>
            <a:r>
              <a:rPr lang="en-US" altLang="zh-CN" sz="1800" dirty="0" smtClean="0"/>
              <a:t>，</a:t>
            </a:r>
            <a:r>
              <a:rPr lang="zh-CN" altLang="en-US" sz="1800" dirty="0" smtClean="0"/>
              <a:t>后增量重载</a:t>
            </a:r>
            <a:r>
              <a:rPr lang="en-US" altLang="zh-CN" sz="1800" dirty="0" smtClean="0"/>
              <a:t>--</a:t>
            </a:r>
            <a:r>
              <a:rPr lang="zh-CN" altLang="en-US" sz="1800" dirty="0" smtClean="0"/>
              <a:t>来调慢时钟</a:t>
            </a:r>
            <a:endParaRPr lang="en-US" altLang="zh-CN" sz="1800" dirty="0" smtClean="0"/>
          </a:p>
          <a:p>
            <a:pPr lvl="1"/>
            <a:r>
              <a:rPr lang="zh-CN" altLang="en-US" sz="1600" b="1" dirty="0" smtClean="0">
                <a:solidFill>
                  <a:srgbClr val="FF0000"/>
                </a:solidFill>
              </a:rPr>
              <a:t>程序难点：时分秒的循环递增或递减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57298"/>
            <a:ext cx="44577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162300"/>
            <a:ext cx="28384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1428736"/>
            <a:ext cx="3643338" cy="436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6429388" y="5929330"/>
            <a:ext cx="22525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友元方式重载输出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成员函数方式重载增量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70266" y="3842388"/>
            <a:ext cx="1987882" cy="12296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500034" y="2742328"/>
            <a:ext cx="228601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00100" y="5286388"/>
            <a:ext cx="107157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00100" y="5786454"/>
            <a:ext cx="207170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07027" y="6664491"/>
            <a:ext cx="92869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0034" y="2915080"/>
            <a:ext cx="2500330" cy="138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14356"/>
            <a:ext cx="8286808" cy="500066"/>
          </a:xfrm>
        </p:spPr>
        <p:txBody>
          <a:bodyPr/>
          <a:lstStyle/>
          <a:p>
            <a:r>
              <a:rPr lang="zh-CN" altLang="en-US" sz="1800" dirty="0" smtClean="0"/>
              <a:t>定义三维点</a:t>
            </a:r>
            <a:r>
              <a:rPr lang="en-US" altLang="zh-CN" sz="1800" dirty="0" smtClean="0"/>
              <a:t>Point</a:t>
            </a:r>
            <a:r>
              <a:rPr lang="zh-CN" altLang="en-US" sz="1800" dirty="0" smtClean="0"/>
              <a:t>类，利用友元函数重载</a:t>
            </a:r>
            <a:r>
              <a:rPr lang="en-US" altLang="zh-CN" sz="1800" dirty="0" smtClean="0"/>
              <a:t>“++”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“--”</a:t>
            </a:r>
            <a:r>
              <a:rPr lang="zh-CN" altLang="en-US" sz="1800" dirty="0" smtClean="0"/>
              <a:t>运算符，实现点移动</a:t>
            </a:r>
            <a:endParaRPr lang="en-US" altLang="zh-CN" sz="1800" dirty="0" smtClean="0"/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根据已有类框架判断前后增量，要用一个对象保存初始值且不能改变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zh-CN" altLang="en-US" sz="1800" dirty="0" smtClean="0"/>
          </a:p>
          <a:p>
            <a:pPr>
              <a:buNone/>
            </a:pP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58016" y="3429000"/>
            <a:ext cx="209384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solidFill>
                  <a:srgbClr val="FF0000"/>
                </a:solidFill>
              </a:rPr>
              <a:t>采用友元方式重载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值返回的两种使用方式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</a:rPr>
              <a:t>1、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用新对象接着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</a:rPr>
              <a:t>2、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直接调用对象的方法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500174"/>
            <a:ext cx="393454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344422"/>
            <a:ext cx="2928958" cy="251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857364"/>
            <a:ext cx="2214578" cy="479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连接符 8"/>
          <p:cNvCxnSpPr/>
          <p:nvPr/>
        </p:nvCxnSpPr>
        <p:spPr>
          <a:xfrm>
            <a:off x="4786314" y="3143248"/>
            <a:ext cx="92869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36216" y="2515546"/>
            <a:ext cx="3564280" cy="6991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2-3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输入输出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运算符重载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友元方式，要提前声明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全局</a:t>
            </a:r>
            <a:r>
              <a:rPr lang="zh-CN" altLang="en-US" sz="1800" dirty="0" smtClean="0"/>
              <a:t>函数输出，</a:t>
            </a:r>
            <a:r>
              <a:rPr lang="zh-CN" altLang="en-US" sz="1800" dirty="0" smtClean="0"/>
              <a:t>两参数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ostream</a:t>
            </a:r>
            <a:r>
              <a:rPr lang="zh-CN" altLang="en-US" sz="1800" dirty="0" smtClean="0"/>
              <a:t>对象引用、类对象</a:t>
            </a:r>
            <a:r>
              <a:rPr lang="zh-CN" altLang="en-US" sz="1800" dirty="0" smtClean="0"/>
              <a:t>），</a:t>
            </a:r>
            <a:r>
              <a:rPr lang="en-US" altLang="zh-CN" sz="1800" dirty="0" err="1" smtClean="0"/>
              <a:t>ostream</a:t>
            </a:r>
            <a:r>
              <a:rPr lang="zh-CN" altLang="en-US" sz="1800" dirty="0" smtClean="0"/>
              <a:t>值返回，将输出信息装入</a:t>
            </a:r>
            <a:r>
              <a:rPr lang="en-US" altLang="zh-CN" sz="1800" dirty="0" err="1" smtClean="0"/>
              <a:t>ostream</a:t>
            </a:r>
            <a:r>
              <a:rPr lang="zh-CN" altLang="en-US" sz="1800" dirty="0" smtClean="0"/>
              <a:t>对象</a:t>
            </a:r>
            <a:r>
              <a:rPr lang="zh-CN" altLang="en-US" sz="1800" dirty="0" smtClean="0"/>
              <a:t>中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全局</a:t>
            </a:r>
            <a:r>
              <a:rPr lang="zh-CN" altLang="en-US" sz="1800" dirty="0" smtClean="0"/>
              <a:t>函数输入，</a:t>
            </a:r>
            <a:r>
              <a:rPr lang="zh-CN" altLang="en-US" sz="1800" dirty="0" smtClean="0"/>
              <a:t>两参数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istream</a:t>
            </a:r>
            <a:r>
              <a:rPr lang="zh-CN" altLang="en-US" sz="1800" dirty="0" smtClean="0"/>
              <a:t>对象引用、类对象</a:t>
            </a:r>
            <a:r>
              <a:rPr lang="zh-CN" altLang="en-US" sz="1800" dirty="0" smtClean="0"/>
              <a:t>），无返回</a:t>
            </a:r>
            <a:r>
              <a:rPr lang="zh-CN" altLang="en-US" sz="1800" dirty="0" smtClean="0"/>
              <a:t>，</a:t>
            </a:r>
            <a:r>
              <a:rPr lang="zh-CN" altLang="en-US" sz="1800" dirty="0" smtClean="0"/>
              <a:t>将输入信息输入到类对象的数据成员中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0"/>
            <a:ext cx="5000660" cy="482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642942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输入输出重载示例</a:t>
            </a:r>
            <a:endParaRPr lang="zh-CN" altLang="en-US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程序讲解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57290" y="3786190"/>
            <a:ext cx="400052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429256" y="1857364"/>
            <a:ext cx="1011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提前声明</a:t>
            </a:r>
            <a:endParaRPr lang="zh-CN" altLang="en-US" sz="16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357290" y="4772468"/>
            <a:ext cx="400052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643042" y="6072206"/>
            <a:ext cx="107157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571604" y="6215082"/>
            <a:ext cx="400052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654728" y="3136321"/>
            <a:ext cx="4572032" cy="3641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29388" y="3143248"/>
            <a:ext cx="1011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友元重载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3714744" y="3929066"/>
            <a:ext cx="1643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将输出信息封装到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out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对象中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14876" y="4857760"/>
            <a:ext cx="2000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将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in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对象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导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入到类对象的数据成员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函数模板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语法关键字</a:t>
            </a:r>
            <a:r>
              <a:rPr lang="en-US" altLang="zh-CN" sz="1600" dirty="0" err="1" smtClean="0">
                <a:latin typeface="+mn-ea"/>
                <a:cs typeface="Times New Roman" pitchFamily="18" charset="0"/>
              </a:rPr>
              <a:t>template、class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函数模板的参数列表一般都要包含模板参数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函数模板的编写，与模板类型相关的代码，用模板参数来替换</a:t>
            </a: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类模板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语法关键字</a:t>
            </a:r>
            <a:r>
              <a:rPr lang="en-US" altLang="zh-CN" sz="1600" dirty="0" err="1" smtClean="0">
                <a:latin typeface="+mn-ea"/>
                <a:cs typeface="Times New Roman" pitchFamily="18" charset="0"/>
              </a:rPr>
              <a:t>template、class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成员函数在类外实现时，要加模板声明，作用域</a:t>
            </a:r>
            <a:r>
              <a:rPr lang="en-US" altLang="zh-CN" sz="1600" dirty="0" smtClean="0"/>
              <a:t>::</a:t>
            </a:r>
            <a:r>
              <a:rPr lang="zh-CN" altLang="en-US" sz="1600" dirty="0" smtClean="0"/>
              <a:t>前要加尖括号</a:t>
            </a:r>
            <a:r>
              <a:rPr lang="en-US" altLang="zh-CN" sz="1600" dirty="0" smtClean="0"/>
              <a:t>&lt;</a:t>
            </a:r>
            <a:r>
              <a:rPr lang="zh-CN" altLang="en-US" sz="1600" dirty="0" smtClean="0"/>
              <a:t>模板参数</a:t>
            </a:r>
            <a:r>
              <a:rPr lang="en-US" altLang="zh-CN" sz="1600" dirty="0" smtClean="0"/>
              <a:t>&gt;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派生类必须对基类的纯虚函数重定义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函数模板</a:t>
            </a:r>
            <a:r>
              <a:rPr lang="en-US" altLang="zh-CN" sz="3600" dirty="0" smtClean="0"/>
              <a:t>+</a:t>
            </a:r>
            <a:r>
              <a:rPr lang="zh-CN" altLang="en-US" sz="3600" dirty="0" smtClean="0"/>
              <a:t>类模板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000108"/>
            <a:ext cx="4429156" cy="1928826"/>
          </a:xfrm>
        </p:spPr>
        <p:txBody>
          <a:bodyPr/>
          <a:lstStyle/>
          <a:p>
            <a:r>
              <a:rPr lang="zh-CN" altLang="en-US" sz="1600" dirty="0" smtClean="0"/>
              <a:t>编写一个在数组中进行查找的函数模板，其中数组为具有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个元素，类型为</a:t>
            </a:r>
            <a:r>
              <a:rPr lang="en-US" altLang="zh-CN" sz="1600" dirty="0" smtClean="0"/>
              <a:t>T</a:t>
            </a:r>
            <a:r>
              <a:rPr lang="zh-CN" altLang="en-US" sz="1600" dirty="0" smtClean="0"/>
              <a:t>，要查找的元素为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。</a:t>
            </a: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编程思路：先编写函数是支持整数的，再修改函数为函数模板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难点：字符串比较应该用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string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类型，不需要用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strcmp</a:t>
            </a: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程序分析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1026" name="AutoShape 2" descr="http://192.168.109.125/JudgeOnline/upload/201505/12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3643314"/>
            <a:ext cx="363467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-7781"/>
            <a:ext cx="3929090" cy="686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000108"/>
            <a:ext cx="8001056" cy="1214446"/>
          </a:xfrm>
        </p:spPr>
        <p:txBody>
          <a:bodyPr/>
          <a:lstStyle/>
          <a:p>
            <a:r>
              <a:rPr lang="zh-CN" altLang="en-US" sz="1600" dirty="0" smtClean="0"/>
              <a:t>定义一个列表类，该列表包含属性：数值列表（用长度为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的数组表示），数据长度（实际的数据个数）；包含的方法：初始化、插入、删除、打印</a:t>
            </a:r>
            <a:r>
              <a:rPr lang="en-US" altLang="zh-CN" sz="1600" dirty="0" smtClean="0"/>
              <a:t>.</a:t>
            </a:r>
          </a:p>
          <a:p>
            <a:pPr lvl="1"/>
            <a:r>
              <a:rPr lang="zh-CN" altLang="en-US" sz="1400" dirty="0" smtClean="0"/>
              <a:t>使用类模板的方法，使得这个类支持整数</a:t>
            </a:r>
            <a:r>
              <a:rPr lang="en-US" altLang="zh-CN" sz="1400" dirty="0" err="1" smtClean="0"/>
              <a:t>int</a:t>
            </a:r>
            <a:r>
              <a:rPr lang="zh-CN" altLang="en-US" sz="1400" dirty="0" smtClean="0"/>
              <a:t>类型和浮点数</a:t>
            </a:r>
            <a:r>
              <a:rPr lang="en-US" altLang="zh-CN" sz="1400" dirty="0" smtClean="0"/>
              <a:t>double</a:t>
            </a:r>
            <a:r>
              <a:rPr lang="zh-CN" altLang="en-US" sz="1400" dirty="0" smtClean="0"/>
              <a:t>类型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4282" y="142852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程序分析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1026" name="AutoShape 2" descr="http://192.168.109.125/JudgeOnline/upload/201505/12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71744"/>
            <a:ext cx="2385222" cy="174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1406" y="2000240"/>
            <a:ext cx="5747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注意本题有插入删除操作，数组长度会变化，不用</a:t>
            </a:r>
            <a:r>
              <a:rPr lang="en-US" altLang="zh-CN" b="1" dirty="0" smtClean="0">
                <a:solidFill>
                  <a:srgbClr val="FF0000"/>
                </a:solidFill>
              </a:rPr>
              <a:t>new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786058"/>
            <a:ext cx="2814639" cy="31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286256"/>
            <a:ext cx="2500298" cy="257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1" y="2169778"/>
            <a:ext cx="3143240" cy="468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2"/>
          </a:xfrm>
        </p:spPr>
        <p:txBody>
          <a:bodyPr/>
          <a:lstStyle/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继承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运算符重载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函数模板</a:t>
            </a:r>
            <a:r>
              <a:rPr lang="en-US" altLang="zh-CN" dirty="0" smtClean="0"/>
              <a:t>+</a:t>
            </a:r>
            <a:r>
              <a:rPr lang="zh-CN" altLang="en-US" dirty="0" smtClean="0"/>
              <a:t>类模板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知识点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86808" cy="4714908"/>
          </a:xfrm>
        </p:spPr>
        <p:txBody>
          <a:bodyPr/>
          <a:lstStyle/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继承</a:t>
            </a:r>
            <a:endParaRPr lang="en-US" altLang="zh-CN" dirty="0" smtClean="0"/>
          </a:p>
          <a:p>
            <a:pPr marL="822325" lvl="1" indent="-457200">
              <a:buClr>
                <a:srgbClr val="FF0000"/>
              </a:buClr>
              <a:buSzPct val="100000"/>
              <a:buNone/>
            </a:pPr>
            <a:r>
              <a:rPr lang="en-US" altLang="zh-CN" dirty="0" smtClean="0"/>
              <a:t>--</a:t>
            </a:r>
            <a:r>
              <a:rPr lang="zh-CN" altLang="en-US" dirty="0" smtClean="0"/>
              <a:t>虚函数，全局函数的应用场景</a:t>
            </a:r>
            <a:endParaRPr lang="en-US" altLang="zh-CN" dirty="0" smtClean="0"/>
          </a:p>
          <a:p>
            <a:pPr marL="822325" lvl="1" indent="-457200">
              <a:buClr>
                <a:srgbClr val="FF0000"/>
              </a:buClr>
              <a:buSzPct val="100000"/>
              <a:buNone/>
            </a:pPr>
            <a:r>
              <a:rPr lang="en-US" altLang="zh-CN" dirty="0" smtClean="0"/>
              <a:t>--</a:t>
            </a:r>
            <a:r>
              <a:rPr lang="zh-CN" altLang="en-US" dirty="0" smtClean="0"/>
              <a:t>虚拟继承，虚拟继承下</a:t>
            </a:r>
            <a:r>
              <a:rPr lang="zh-CN" altLang="en-US" dirty="0" smtClean="0"/>
              <a:t>的构造函数参数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运算符重载</a:t>
            </a:r>
            <a:endParaRPr lang="en-US" altLang="zh-CN" dirty="0" smtClean="0"/>
          </a:p>
          <a:p>
            <a:pPr marL="822325" lvl="1" indent="-457200">
              <a:buClr>
                <a:srgbClr val="FF0000"/>
              </a:buClr>
              <a:buSzPct val="100000"/>
              <a:buNone/>
            </a:pPr>
            <a:r>
              <a:rPr lang="en-US" altLang="zh-CN" dirty="0" smtClean="0"/>
              <a:t>--</a:t>
            </a:r>
            <a:r>
              <a:rPr lang="zh-CN" altLang="en-US" dirty="0" smtClean="0"/>
              <a:t>一般运算符重载：加</a:t>
            </a:r>
            <a:r>
              <a:rPr lang="zh-CN" altLang="en-US" dirty="0" smtClean="0"/>
              <a:t>减运算、下标运算</a:t>
            </a:r>
            <a:endParaRPr lang="en-US" altLang="zh-CN" dirty="0" smtClean="0"/>
          </a:p>
          <a:p>
            <a:pPr marL="822325" lvl="1" indent="-457200">
              <a:buClr>
                <a:srgbClr val="FF0000"/>
              </a:buClr>
              <a:buSzPct val="100000"/>
              <a:buNone/>
            </a:pPr>
            <a:r>
              <a:rPr lang="en-US" altLang="zh-CN" dirty="0" smtClean="0"/>
              <a:t>--</a:t>
            </a:r>
            <a:r>
              <a:rPr lang="zh-CN" altLang="en-US" dirty="0" smtClean="0"/>
              <a:t>前</a:t>
            </a:r>
            <a:r>
              <a:rPr lang="zh-CN" altLang="en-US" dirty="0" smtClean="0"/>
              <a:t>增量、后增量</a:t>
            </a:r>
            <a:r>
              <a:rPr lang="zh-CN" altLang="en-US" dirty="0" smtClean="0"/>
              <a:t>运算符</a:t>
            </a:r>
            <a:r>
              <a:rPr lang="zh-CN" altLang="en-US" dirty="0" smtClean="0"/>
              <a:t>重载</a:t>
            </a:r>
            <a:endParaRPr lang="en-US" altLang="zh-CN" dirty="0" smtClean="0"/>
          </a:p>
          <a:p>
            <a:pPr marL="822325" lvl="1" indent="-457200">
              <a:buClr>
                <a:srgbClr val="FF0000"/>
              </a:buClr>
              <a:buSzPct val="100000"/>
              <a:buNone/>
            </a:pPr>
            <a:r>
              <a:rPr lang="en-US" altLang="zh-CN" dirty="0" smtClean="0"/>
              <a:t>--</a:t>
            </a:r>
            <a:r>
              <a:rPr lang="zh-CN" altLang="en-US" dirty="0" smtClean="0"/>
              <a:t>输入输出运算符重载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模板</a:t>
            </a:r>
            <a:endParaRPr lang="en-US" altLang="zh-CN" dirty="0" smtClean="0"/>
          </a:p>
          <a:p>
            <a:pPr marL="822325" lvl="1" indent="-457200">
              <a:buClr>
                <a:srgbClr val="FF0000"/>
              </a:buClr>
              <a:buSzPct val="100000"/>
              <a:buNone/>
            </a:pPr>
            <a:r>
              <a:rPr lang="en-US" altLang="zh-CN" dirty="0" smtClean="0"/>
              <a:t>--</a:t>
            </a:r>
            <a:r>
              <a:rPr lang="zh-CN" altLang="en-US" dirty="0" smtClean="0"/>
              <a:t>函数模板</a:t>
            </a:r>
            <a:endParaRPr lang="en-US" altLang="zh-CN" dirty="0" smtClean="0"/>
          </a:p>
          <a:p>
            <a:pPr marL="822325" lvl="1" indent="-457200">
              <a:buClr>
                <a:srgbClr val="FF0000"/>
              </a:buClr>
              <a:buSzPct val="100000"/>
              <a:buNone/>
            </a:pPr>
            <a:r>
              <a:rPr lang="en-US" altLang="zh-CN" dirty="0" smtClean="0"/>
              <a:t>--</a:t>
            </a:r>
            <a:r>
              <a:rPr lang="zh-CN" altLang="en-US" dirty="0" smtClean="0"/>
              <a:t>类模板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 startAt="3"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编程知识点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类继承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类继承的语法，一般都用</a:t>
            </a:r>
            <a:r>
              <a:rPr lang="en-US" altLang="zh-CN" sz="1800" dirty="0" smtClean="0"/>
              <a:t>public</a:t>
            </a:r>
            <a:r>
              <a:rPr lang="zh-CN" altLang="en-US" sz="1800" dirty="0" smtClean="0"/>
              <a:t>继承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注意：不要用</a:t>
            </a:r>
            <a:r>
              <a:rPr lang="en-US" altLang="zh-CN" sz="1800" dirty="0" smtClean="0"/>
              <a:t>private，</a:t>
            </a:r>
            <a:r>
              <a:rPr lang="zh-CN" altLang="en-US" sz="1800" dirty="0" smtClean="0"/>
              <a:t>用</a:t>
            </a:r>
            <a:r>
              <a:rPr lang="en-US" altLang="zh-CN" sz="1800" dirty="0" smtClean="0"/>
              <a:t>protected</a:t>
            </a:r>
            <a:endParaRPr lang="en-US" altLang="zh-CN" sz="24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基类构造有参，派生类构造要包含基类构造的参数，并传递给基类</a:t>
            </a:r>
            <a:endParaRPr lang="en-US" altLang="zh-CN" sz="18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sz="2000" dirty="0" smtClean="0"/>
              <a:t>1-1</a:t>
            </a:r>
            <a:r>
              <a:rPr lang="zh-CN" altLang="en-US" sz="2000" dirty="0" smtClean="0"/>
              <a:t>虚</a:t>
            </a:r>
            <a:r>
              <a:rPr lang="zh-CN" altLang="en-US" sz="2000" dirty="0" smtClean="0"/>
              <a:t>函数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使用关键字</a:t>
            </a:r>
            <a:r>
              <a:rPr lang="en-US" altLang="zh-CN" sz="1800" dirty="0" smtClean="0"/>
              <a:t>virtual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基类和派生类都对某个成员函数</a:t>
            </a:r>
            <a:r>
              <a:rPr lang="zh-CN" altLang="en-US" sz="1800" dirty="0" smtClean="0"/>
              <a:t>进行</a:t>
            </a:r>
            <a:r>
              <a:rPr lang="zh-CN" altLang="en-US" sz="1800" dirty="0" smtClean="0"/>
              <a:t>重</a:t>
            </a:r>
            <a:r>
              <a:rPr lang="zh-CN" altLang="en-US" sz="1800" dirty="0" smtClean="0"/>
              <a:t>定义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应用场景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定义一个全局函数，参数是基类指针</a:t>
            </a:r>
            <a:endParaRPr lang="en-US" altLang="zh-CN" sz="1800" dirty="0" smtClean="0"/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主函数创建基类指针指向派生类对象，调用全局函数（实参数是基类指针）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应用场景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主函数创建基类指针，指向派生类对象，基类指针调用虚函数</a:t>
            </a:r>
            <a:endParaRPr lang="en-US" altLang="zh-CN" sz="1800" dirty="0" smtClean="0"/>
          </a:p>
          <a:p>
            <a:pPr lvl="2"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/>
          </a:p>
          <a:p>
            <a:pPr lvl="2"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/>
          </a:p>
          <a:p>
            <a:pPr lvl="2"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继承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19250"/>
            <a:ext cx="3357554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642918"/>
            <a:ext cx="8858280" cy="857256"/>
          </a:xfrm>
        </p:spPr>
        <p:txBody>
          <a:bodyPr/>
          <a:lstStyle/>
          <a:p>
            <a:r>
              <a:rPr lang="zh-CN" altLang="en-US" sz="1600" dirty="0" smtClean="0"/>
              <a:t>定义</a:t>
            </a:r>
            <a:r>
              <a:rPr lang="en-US" altLang="zh-CN" sz="1600" dirty="0" smtClean="0"/>
              <a:t>Animal</a:t>
            </a:r>
            <a:r>
              <a:rPr lang="zh-CN" altLang="en-US" sz="1600" dirty="0" smtClean="0"/>
              <a:t>基</a:t>
            </a:r>
            <a:r>
              <a:rPr lang="zh-CN" altLang="en-US" sz="1600" dirty="0" smtClean="0"/>
              <a:t>类，</a:t>
            </a:r>
            <a:r>
              <a:rPr lang="en-US" altLang="zh-CN" sz="1600" dirty="0" smtClean="0"/>
              <a:t>Animal</a:t>
            </a:r>
            <a:r>
              <a:rPr lang="zh-CN" altLang="en-US" sz="1600" dirty="0" smtClean="0"/>
              <a:t>类有函数</a:t>
            </a:r>
            <a:r>
              <a:rPr lang="en-US" altLang="zh-CN" sz="1600" dirty="0" smtClean="0"/>
              <a:t>Speak()</a:t>
            </a:r>
            <a:r>
              <a:rPr lang="zh-CN" altLang="en-US" sz="1600" dirty="0" smtClean="0"/>
              <a:t>，派生</a:t>
            </a:r>
            <a:r>
              <a:rPr lang="zh-CN" altLang="en-US" sz="1600" dirty="0" smtClean="0"/>
              <a:t>老虎、</a:t>
            </a:r>
            <a:r>
              <a:rPr lang="zh-CN" altLang="en-US" sz="1600" dirty="0" smtClean="0"/>
              <a:t>狗等类</a:t>
            </a:r>
            <a:r>
              <a:rPr lang="zh-CN" altLang="en-US" sz="1600" dirty="0" smtClean="0"/>
              <a:t>，其能发出不同的叫唤声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r>
              <a:rPr lang="zh-CN" altLang="en-US" sz="1600" b="1" dirty="0" smtClean="0">
                <a:solidFill>
                  <a:srgbClr val="FF0000"/>
                </a:solidFill>
              </a:rPr>
              <a:t>应用场景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：派生类重载基类函数，基类指针指向派生类对象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b="1" dirty="0" smtClean="0">
                <a:solidFill>
                  <a:srgbClr val="FF0000"/>
                </a:solidFill>
              </a:rPr>
              <a:t>统一基类指针调用函数输出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zh-CN" altLang="en-US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71438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857364"/>
            <a:ext cx="3643338" cy="444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285720" y="2714620"/>
            <a:ext cx="185738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57158" y="4214818"/>
            <a:ext cx="185738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29322" y="3500438"/>
            <a:ext cx="185738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43570" y="3000372"/>
            <a:ext cx="114300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715008" y="5429264"/>
            <a:ext cx="107157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214546" y="4000504"/>
            <a:ext cx="2143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派生类重载基类函数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43372" y="3214686"/>
            <a:ext cx="15001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基类指针指向派生类对象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6929454" y="5214950"/>
            <a:ext cx="1428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统一使用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基类指针调用函数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7327" y="1772072"/>
            <a:ext cx="33623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064340"/>
            <a:ext cx="43719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642918"/>
            <a:ext cx="8858280" cy="857256"/>
          </a:xfrm>
        </p:spPr>
        <p:txBody>
          <a:bodyPr/>
          <a:lstStyle/>
          <a:p>
            <a:r>
              <a:rPr lang="zh-CN" altLang="en-US" sz="1600" dirty="0" smtClean="0"/>
              <a:t>定义</a:t>
            </a:r>
            <a:r>
              <a:rPr lang="en-US" altLang="zh-CN" sz="1600" dirty="0" smtClean="0"/>
              <a:t>Animal</a:t>
            </a:r>
            <a:r>
              <a:rPr lang="zh-CN" altLang="en-US" sz="1600" dirty="0" smtClean="0"/>
              <a:t>基</a:t>
            </a:r>
            <a:r>
              <a:rPr lang="zh-CN" altLang="en-US" sz="1600" dirty="0" smtClean="0"/>
              <a:t>类，</a:t>
            </a:r>
            <a:r>
              <a:rPr lang="en-US" altLang="zh-CN" sz="1600" dirty="0" smtClean="0"/>
              <a:t>Animal</a:t>
            </a:r>
            <a:r>
              <a:rPr lang="zh-CN" altLang="en-US" sz="1600" dirty="0" smtClean="0"/>
              <a:t>类有函数</a:t>
            </a:r>
            <a:r>
              <a:rPr lang="en-US" altLang="zh-CN" sz="1600" dirty="0" smtClean="0"/>
              <a:t>Speak()</a:t>
            </a:r>
            <a:r>
              <a:rPr lang="zh-CN" altLang="en-US" sz="1600" dirty="0" smtClean="0"/>
              <a:t>，派生</a:t>
            </a:r>
            <a:r>
              <a:rPr lang="zh-CN" altLang="en-US" sz="1600" dirty="0" smtClean="0"/>
              <a:t>老虎、</a:t>
            </a:r>
            <a:r>
              <a:rPr lang="zh-CN" altLang="en-US" sz="1600" dirty="0" smtClean="0"/>
              <a:t>狗等类</a:t>
            </a:r>
            <a:r>
              <a:rPr lang="zh-CN" altLang="en-US" sz="1600" dirty="0" smtClean="0"/>
              <a:t>，其能发出不同的叫唤声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r>
              <a:rPr lang="zh-CN" altLang="en-US" sz="1600" b="1" dirty="0" smtClean="0">
                <a:solidFill>
                  <a:srgbClr val="FF0000"/>
                </a:solidFill>
              </a:rPr>
              <a:t>应用场景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：派生类重载基类函数，基类指针指向派生类对象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b="1" dirty="0" smtClean="0">
                <a:solidFill>
                  <a:srgbClr val="FF0000"/>
                </a:solidFill>
              </a:rPr>
              <a:t>使用全局函数（基类指针为参数）输出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zh-CN" altLang="en-US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71438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85720" y="2714620"/>
            <a:ext cx="185738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85720" y="3929066"/>
            <a:ext cx="107157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29322" y="3500438"/>
            <a:ext cx="185738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43570" y="3000372"/>
            <a:ext cx="114300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579059" y="5429264"/>
            <a:ext cx="107157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30896" y="3707825"/>
            <a:ext cx="2143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派生类重载基类函数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43372" y="3214686"/>
            <a:ext cx="15001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基类指针指向派生类对象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6715140" y="5286388"/>
            <a:ext cx="20717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统一使用全局函数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sz="2000" dirty="0" smtClean="0"/>
              <a:t>1-2</a:t>
            </a:r>
            <a:r>
              <a:rPr lang="zh-CN" altLang="en-US" sz="2000" dirty="0" smtClean="0"/>
              <a:t>虚拟</a:t>
            </a:r>
            <a:r>
              <a:rPr lang="zh-CN" altLang="en-US" sz="2000" dirty="0" smtClean="0"/>
              <a:t>继承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虚</a:t>
            </a:r>
            <a:r>
              <a:rPr lang="zh-CN" altLang="en-US" sz="1800" dirty="0" smtClean="0"/>
              <a:t>基类的继承三层次：虚基类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基类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派生类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虚基类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基类是虚拟继承，继承方式前面加</a:t>
            </a:r>
            <a:r>
              <a:rPr lang="en-US" altLang="zh-CN" sz="1800" dirty="0" smtClean="0"/>
              <a:t>virtual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基类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派生类是多重</a:t>
            </a:r>
            <a:r>
              <a:rPr lang="zh-CN" altLang="en-US" sz="1800" dirty="0" smtClean="0"/>
              <a:t>继承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在虚拟继承中，基类的构造函数、派生类的构造函数</a:t>
            </a:r>
            <a:endParaRPr lang="en-US" altLang="zh-CN" sz="18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继承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14356"/>
            <a:ext cx="8643966" cy="857256"/>
          </a:xfrm>
        </p:spPr>
        <p:txBody>
          <a:bodyPr/>
          <a:lstStyle/>
          <a:p>
            <a:r>
              <a:rPr lang="zh-CN" altLang="en-US" sz="1600" dirty="0" smtClean="0"/>
              <a:t>车类</a:t>
            </a:r>
            <a:r>
              <a:rPr lang="en-US" altLang="zh-CN" sz="1600" dirty="0" err="1" smtClean="0"/>
              <a:t>CVehicle</a:t>
            </a:r>
            <a:r>
              <a:rPr lang="zh-CN" altLang="en-US" sz="1600" dirty="0" smtClean="0"/>
              <a:t>派生出自行车类</a:t>
            </a:r>
            <a:r>
              <a:rPr lang="en-US" altLang="zh-CN" sz="1600" dirty="0" err="1" smtClean="0"/>
              <a:t>Cbicycle</a:t>
            </a:r>
            <a:r>
              <a:rPr lang="zh-CN" altLang="en-US" sz="1600" dirty="0" smtClean="0"/>
              <a:t>和汽车类</a:t>
            </a:r>
            <a:r>
              <a:rPr lang="en-US" altLang="zh-CN" sz="1600" dirty="0" err="1" smtClean="0"/>
              <a:t>CMotocar</a:t>
            </a:r>
            <a:r>
              <a:rPr lang="zh-CN" altLang="en-US" sz="1600" dirty="0" smtClean="0"/>
              <a:t>，各自添加属性</a:t>
            </a:r>
            <a:r>
              <a:rPr lang="en-US" altLang="zh-CN" sz="1600" dirty="0" smtClean="0"/>
              <a:t>；</a:t>
            </a:r>
            <a:r>
              <a:rPr lang="zh-CN" altLang="en-US" sz="1600" dirty="0" smtClean="0"/>
              <a:t>摩托车类</a:t>
            </a:r>
            <a:r>
              <a:rPr lang="en-US" altLang="zh-CN" sz="1600" dirty="0" err="1" smtClean="0"/>
              <a:t>Cmotocycle</a:t>
            </a:r>
            <a:r>
              <a:rPr lang="zh-CN" altLang="en-US" sz="1600" dirty="0" smtClean="0"/>
              <a:t>多重继承</a:t>
            </a:r>
            <a:r>
              <a:rPr lang="en-US" altLang="zh-CN" sz="1600" dirty="0" smtClean="0"/>
              <a:t>。</a:t>
            </a:r>
            <a:endParaRPr lang="en-US" altLang="zh-CN" sz="1800" dirty="0" smtClean="0"/>
          </a:p>
          <a:p>
            <a:pPr lvl="1"/>
            <a:r>
              <a:rPr lang="zh-CN" altLang="en-US" sz="1400" b="1" dirty="0" smtClean="0">
                <a:solidFill>
                  <a:srgbClr val="FF0000"/>
                </a:solidFill>
              </a:rPr>
              <a:t>程序难点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：虚拟继承写法，多重继承写法、构造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函数写法</a:t>
            </a:r>
            <a:endParaRPr lang="en-US" altLang="zh-CN" sz="1400" dirty="0" smtClean="0"/>
          </a:p>
          <a:p>
            <a:endParaRPr lang="zh-CN" altLang="en-US" sz="1800" dirty="0" smtClean="0"/>
          </a:p>
          <a:p>
            <a:pPr>
              <a:spcBef>
                <a:spcPts val="0"/>
              </a:spcBef>
              <a:buNone/>
            </a:pPr>
            <a:endParaRPr lang="zh-CN" altLang="en-US" sz="1800" dirty="0" smtClean="0"/>
          </a:p>
          <a:p>
            <a:pPr>
              <a:buNone/>
            </a:pP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29241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29025"/>
            <a:ext cx="52387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2475" y="2000240"/>
            <a:ext cx="45815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连接符 7"/>
          <p:cNvCxnSpPr/>
          <p:nvPr/>
        </p:nvCxnSpPr>
        <p:spPr>
          <a:xfrm>
            <a:off x="1142976" y="3786190"/>
            <a:ext cx="121444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786446" y="2143116"/>
            <a:ext cx="2643206" cy="257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357422" y="3786190"/>
            <a:ext cx="1011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虚拟继承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786710" y="1643050"/>
            <a:ext cx="1011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多重继承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4857752" y="2285992"/>
            <a:ext cx="4071966" cy="6429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86182" y="2428868"/>
            <a:ext cx="1011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构造函数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2-1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运算符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重载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使用</a:t>
            </a:r>
            <a:r>
              <a:rPr lang="en-US" altLang="zh-CN" sz="1800" dirty="0" smtClean="0"/>
              <a:t>operator</a:t>
            </a:r>
            <a:r>
              <a:rPr lang="zh-CN" altLang="en-US" sz="1800" dirty="0" smtClean="0"/>
              <a:t>关键字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成员函数方式重载：对象</a:t>
            </a:r>
            <a:r>
              <a:rPr lang="zh-CN" altLang="en-US" sz="1800" dirty="0" smtClean="0"/>
              <a:t>本身参与运算，少一个</a:t>
            </a:r>
            <a:r>
              <a:rPr lang="zh-CN" altLang="en-US" sz="1800" dirty="0" smtClean="0"/>
              <a:t>参数</a:t>
            </a:r>
            <a:endParaRPr lang="en-US" altLang="zh-CN" sz="1800" dirty="0" smtClean="0"/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一元运算无参数，二元运算一个参数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友元</a:t>
            </a:r>
            <a:r>
              <a:rPr lang="zh-CN" altLang="en-US" sz="1800" dirty="0" smtClean="0"/>
              <a:t>方式重载：要</a:t>
            </a:r>
            <a:r>
              <a:rPr lang="zh-CN" altLang="en-US" sz="1800" dirty="0" smtClean="0"/>
              <a:t>提前</a:t>
            </a:r>
            <a:r>
              <a:rPr lang="zh-CN" altLang="en-US" sz="1800" dirty="0" smtClean="0"/>
              <a:t>声明</a:t>
            </a:r>
            <a:endParaRPr lang="en-US" altLang="zh-CN" sz="1800" dirty="0" smtClean="0"/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一元运算一个参数，二元运算两个参数</a:t>
            </a:r>
            <a:endParaRPr lang="en-US" altLang="zh-CN" sz="18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一般运算：加、减、下标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4016</TotalTime>
  <Words>1112</Words>
  <Application>Microsoft Office PowerPoint</Application>
  <PresentationFormat>全屏显示(4:3)</PresentationFormat>
  <Paragraphs>165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聚合</vt:lpstr>
      <vt:lpstr>面向对象程序设计</vt:lpstr>
      <vt:lpstr>知识点</vt:lpstr>
      <vt:lpstr>编程知识点</vt:lpstr>
      <vt:lpstr>1.继承</vt:lpstr>
      <vt:lpstr>程序讲解</vt:lpstr>
      <vt:lpstr>程序讲解</vt:lpstr>
      <vt:lpstr>1.继承</vt:lpstr>
      <vt:lpstr>程序讲解</vt:lpstr>
      <vt:lpstr>2.运算符重载</vt:lpstr>
      <vt:lpstr>程序讲解</vt:lpstr>
      <vt:lpstr>程序讲解</vt:lpstr>
      <vt:lpstr>2.运算符重载</vt:lpstr>
      <vt:lpstr>程序讲解</vt:lpstr>
      <vt:lpstr>程序讲解</vt:lpstr>
      <vt:lpstr>2.运算符重载</vt:lpstr>
      <vt:lpstr>程序讲解</vt:lpstr>
      <vt:lpstr>3.函数模板+类模板</vt:lpstr>
      <vt:lpstr>程序分析</vt:lpstr>
      <vt:lpstr>程序分析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BJC</dc:creator>
  <cp:lastModifiedBy>szubj</cp:lastModifiedBy>
  <cp:revision>542</cp:revision>
  <dcterms:created xsi:type="dcterms:W3CDTF">2015-01-19T08:02:15Z</dcterms:created>
  <dcterms:modified xsi:type="dcterms:W3CDTF">2018-06-17T14:04:21Z</dcterms:modified>
</cp:coreProperties>
</file>