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D598-B39A-4B76-8407-33E5AD832E3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7E10-04EE-4571-BAF8-4797C2816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1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D598-B39A-4B76-8407-33E5AD832E3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7E10-04EE-4571-BAF8-4797C2816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23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D598-B39A-4B76-8407-33E5AD832E3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7E10-04EE-4571-BAF8-4797C2816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D598-B39A-4B76-8407-33E5AD832E3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7E10-04EE-4571-BAF8-4797C2816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5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D598-B39A-4B76-8407-33E5AD832E3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7E10-04EE-4571-BAF8-4797C2816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2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D598-B39A-4B76-8407-33E5AD832E3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7E10-04EE-4571-BAF8-4797C2816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9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D598-B39A-4B76-8407-33E5AD832E3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7E10-04EE-4571-BAF8-4797C2816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43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D598-B39A-4B76-8407-33E5AD832E3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7E10-04EE-4571-BAF8-4797C2816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13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D598-B39A-4B76-8407-33E5AD832E3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7E10-04EE-4571-BAF8-4797C2816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3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D598-B39A-4B76-8407-33E5AD832E3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7E10-04EE-4571-BAF8-4797C2816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21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D598-B39A-4B76-8407-33E5AD832E3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7E10-04EE-4571-BAF8-4797C2816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3D598-B39A-4B76-8407-33E5AD832E3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27E10-04EE-4571-BAF8-4797C2816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3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计算机系统</a:t>
            </a:r>
            <a:r>
              <a:rPr lang="en-US" altLang="zh-CN" dirty="0" smtClean="0"/>
              <a:t>3</a:t>
            </a:r>
            <a:r>
              <a:rPr lang="zh-CN" altLang="en-US" dirty="0" smtClean="0"/>
              <a:t>知识点回顾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周池</a:t>
            </a:r>
            <a:endParaRPr lang="en-US" altLang="zh-CN" dirty="0" smtClean="0"/>
          </a:p>
          <a:p>
            <a:r>
              <a:rPr lang="en-US" altLang="zh-CN" dirty="0" smtClean="0"/>
              <a:t>2019.01.04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69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Chapter4: </a:t>
            </a:r>
            <a:r>
              <a:rPr lang="zh-CN" altLang="en-US" dirty="0" smtClean="0"/>
              <a:t>处理器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流水线加速比</a:t>
            </a:r>
            <a:endParaRPr lang="en-US" altLang="zh-CN" sz="3200" dirty="0" smtClean="0"/>
          </a:p>
          <a:p>
            <a:r>
              <a:rPr lang="zh-CN" altLang="en-US" sz="3200" dirty="0"/>
              <a:t>流水</a:t>
            </a:r>
            <a:r>
              <a:rPr lang="zh-CN" altLang="en-US" sz="3200" dirty="0" smtClean="0"/>
              <a:t>化的数据通路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流水线寄存器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部件分级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控制信号的传递</a:t>
            </a:r>
            <a:endParaRPr lang="en-US" altLang="zh-CN" sz="2800" dirty="0" smtClean="0"/>
          </a:p>
          <a:p>
            <a:r>
              <a:rPr lang="zh-CN" altLang="en-US" sz="3200" dirty="0" smtClean="0"/>
              <a:t>流水线冒险</a:t>
            </a:r>
            <a:endParaRPr lang="en-US" altLang="zh-CN" sz="3200" dirty="0"/>
          </a:p>
          <a:p>
            <a:pPr lvl="1"/>
            <a:r>
              <a:rPr lang="zh-CN" altLang="en-US" sz="2800" dirty="0" smtClean="0"/>
              <a:t>冒险检测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冒险处理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250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Chapter5: </a:t>
            </a:r>
            <a:r>
              <a:rPr lang="zh-CN" altLang="en-US" dirty="0" smtClean="0"/>
              <a:t>存储器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替换</a:t>
            </a:r>
            <a:endParaRPr lang="en-US" altLang="zh-CN" dirty="0" smtClean="0"/>
          </a:p>
          <a:p>
            <a:r>
              <a:rPr lang="zh-CN" altLang="en-US" dirty="0"/>
              <a:t>组</a:t>
            </a:r>
            <a:r>
              <a:rPr lang="zh-CN" altLang="en-US" dirty="0" smtClean="0"/>
              <a:t>相连</a:t>
            </a:r>
            <a:endParaRPr lang="en-US" altLang="zh-CN" dirty="0" smtClean="0"/>
          </a:p>
          <a:p>
            <a:r>
              <a:rPr lang="en-US" altLang="zh-CN" dirty="0" smtClean="0"/>
              <a:t>TLB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64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Chapter1:</a:t>
            </a:r>
            <a:r>
              <a:rPr lang="zh-CN" altLang="en-US" dirty="0" smtClean="0"/>
              <a:t>计算机概要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60708"/>
            <a:ext cx="10515600" cy="51673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八个伟大思想</a:t>
            </a:r>
            <a:endParaRPr lang="en-US" altLang="zh-CN" sz="36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/>
              <a:t>面向</a:t>
            </a:r>
            <a:r>
              <a:rPr lang="zh-CN" altLang="en-US" sz="2800" dirty="0"/>
              <a:t>摩尔定律的设计</a:t>
            </a:r>
            <a:endParaRPr lang="en-US" altLang="zh-CN" sz="2800" b="1" i="1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使用抽象简化设计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加速大概率事件</a:t>
            </a:r>
            <a:endParaRPr lang="en-US" altLang="zh-CN" sz="2800" b="1" i="1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通过并行提高性能</a:t>
            </a:r>
            <a:endParaRPr lang="en-US" altLang="zh-CN" sz="2800" b="1" i="1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通过流水线提高性能</a:t>
            </a:r>
            <a:endParaRPr lang="en-US" altLang="zh-CN" sz="2800" b="1" i="1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通过预测提高性能</a:t>
            </a:r>
            <a:endParaRPr lang="en-US" altLang="zh-CN" sz="2800" b="1" i="1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存储器层次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通过冗余提高</a:t>
            </a:r>
            <a:r>
              <a:rPr lang="zh-CN" altLang="en-US" sz="2800" dirty="0" smtClean="0"/>
              <a:t>可靠性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4260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Chapter1:</a:t>
            </a:r>
            <a:r>
              <a:rPr lang="zh-CN" altLang="en-US" dirty="0" smtClean="0"/>
              <a:t>计算机概要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定义性能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性能与时间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性能改进例子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指令数和</a:t>
            </a:r>
            <a:r>
              <a:rPr lang="en-US" altLang="zh-CN" sz="2800" dirty="0" smtClean="0"/>
              <a:t>CPI</a:t>
            </a:r>
          </a:p>
          <a:p>
            <a:pPr lvl="1"/>
            <a:r>
              <a:rPr lang="en-US" altLang="zh-CN" sz="2800" dirty="0" smtClean="0"/>
              <a:t>CPI</a:t>
            </a:r>
            <a:r>
              <a:rPr lang="zh-CN" altLang="en-US" sz="2800" dirty="0" smtClean="0"/>
              <a:t>的例子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282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Chapter2: 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 code </a:t>
            </a:r>
            <a:r>
              <a:rPr lang="en-US" altLang="zh-CN" dirty="0" smtClean="0">
                <a:sym typeface="Wingdings" panose="05000000000000000000" pitchFamily="2" charset="2"/>
              </a:rPr>
              <a:t> MIPS code  </a:t>
            </a:r>
            <a:r>
              <a:rPr lang="zh-CN" altLang="en-US" dirty="0" smtClean="0">
                <a:sym typeface="Wingdings" panose="05000000000000000000" pitchFamily="2" charset="2"/>
              </a:rPr>
              <a:t>二进制</a:t>
            </a:r>
            <a:r>
              <a:rPr lang="en-US" altLang="zh-CN" dirty="0" smtClean="0">
                <a:sym typeface="Wingdings" panose="05000000000000000000" pitchFamily="2" charset="2"/>
              </a:rPr>
              <a:t>code</a:t>
            </a: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331913" y="2836944"/>
            <a:ext cx="6913562" cy="806450"/>
            <a:chOff x="703" y="981"/>
            <a:chExt cx="4355" cy="508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9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op</a:t>
              </a:r>
              <a:endParaRPr lang="en-AU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9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rs</a:t>
              </a:r>
              <a:endParaRPr lang="en-AU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9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rt</a:t>
              </a:r>
              <a:endParaRPr lang="en-AU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9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rd</a:t>
              </a:r>
              <a:endParaRPr lang="en-AU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9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shamt</a:t>
              </a:r>
              <a:endParaRPr lang="en-AU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9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funct</a:t>
              </a:r>
              <a:endParaRPr lang="en-AU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5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  <a:ea typeface="宋体" panose="02010600030101010101" pitchFamily="2" charset="-122"/>
                </a:rPr>
                <a:t>6 bits</a:t>
              </a:r>
              <a:endParaRPr lang="en-AU" altLang="zh-CN" sz="1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5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  <a:ea typeface="宋体" panose="02010600030101010101" pitchFamily="2" charset="-122"/>
                </a:rPr>
                <a:t>6 bits</a:t>
              </a:r>
              <a:endParaRPr lang="en-AU" altLang="zh-CN" sz="1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5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  <a:ea typeface="宋体" panose="02010600030101010101" pitchFamily="2" charset="-122"/>
                </a:rPr>
                <a:t>5 bits</a:t>
              </a:r>
              <a:endParaRPr lang="en-AU" altLang="zh-CN" sz="1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5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  <a:ea typeface="宋体" panose="02010600030101010101" pitchFamily="2" charset="-122"/>
                </a:rPr>
                <a:t>5 bits</a:t>
              </a:r>
              <a:endParaRPr lang="en-AU" altLang="zh-CN" sz="1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5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5 bits</a:t>
              </a:r>
              <a:endParaRPr lang="en-AU" altLang="zh-CN" sz="1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5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  <a:ea typeface="宋体" panose="02010600030101010101" pitchFamily="2" charset="-122"/>
                </a:rPr>
                <a:t>5 bits</a:t>
              </a:r>
              <a:endParaRPr lang="en-AU" altLang="zh-CN" sz="1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1331913" y="4261020"/>
            <a:ext cx="6913562" cy="806450"/>
            <a:chOff x="884" y="981"/>
            <a:chExt cx="4355" cy="508"/>
          </a:xfrm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9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op</a:t>
              </a:r>
              <a:endParaRPr lang="en-AU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9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rs</a:t>
              </a:r>
              <a:endParaRPr lang="en-AU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9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rt</a:t>
              </a:r>
              <a:endParaRPr lang="en-AU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9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constant or address</a:t>
              </a:r>
              <a:endParaRPr lang="en-AU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5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  <a:ea typeface="宋体" panose="02010600030101010101" pitchFamily="2" charset="-122"/>
                </a:rPr>
                <a:t>6 bits</a:t>
              </a:r>
              <a:endParaRPr lang="en-AU" altLang="zh-CN" sz="1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5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  <a:ea typeface="宋体" panose="02010600030101010101" pitchFamily="2" charset="-122"/>
                </a:rPr>
                <a:t>5 bits</a:t>
              </a:r>
              <a:endParaRPr lang="en-AU" altLang="zh-CN" sz="1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5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  <a:ea typeface="宋体" panose="02010600030101010101" pitchFamily="2" charset="-122"/>
                </a:rPr>
                <a:t>5 bits</a:t>
              </a:r>
              <a:endParaRPr lang="en-AU" altLang="zh-CN" sz="1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6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  <a:ea typeface="宋体" panose="02010600030101010101" pitchFamily="2" charset="-122"/>
                </a:rPr>
                <a:t>16 bits</a:t>
              </a:r>
              <a:endParaRPr lang="en-AU" altLang="zh-CN" sz="1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972166" y="2775537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R</a:t>
            </a:r>
            <a:r>
              <a:rPr lang="zh-CN" altLang="en-US" sz="3200" dirty="0" smtClean="0"/>
              <a:t>型</a:t>
            </a:r>
            <a:endParaRPr lang="zh-CN" altLang="en-US" sz="3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8974666" y="4217095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I</a:t>
            </a:r>
            <a:r>
              <a:rPr lang="zh-CN" altLang="en-US" sz="3200" dirty="0" smtClean="0"/>
              <a:t>型</a:t>
            </a:r>
            <a:endParaRPr lang="zh-CN" altLang="en-US" sz="3200" dirty="0"/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1403350" y="5713801"/>
            <a:ext cx="6913563" cy="773113"/>
            <a:chOff x="884" y="2356"/>
            <a:chExt cx="4355" cy="487"/>
          </a:xfrm>
        </p:grpSpPr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884" y="2356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op</a:t>
              </a:r>
              <a:endParaRPr lang="en-AU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1701" y="2356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address</a:t>
              </a:r>
              <a:endParaRPr lang="en-AU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1067" y="2631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6 bits</a:t>
              </a:r>
              <a:endParaRPr lang="en-AU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3244" y="2617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26 bits</a:t>
              </a:r>
              <a:endParaRPr lang="en-AU" altLang="zh-CN" sz="1600"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9022136" y="5628664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J</a:t>
            </a:r>
            <a:r>
              <a:rPr lang="zh-CN" altLang="en-US" sz="3200" dirty="0" smtClean="0"/>
              <a:t>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9884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Chapter2: 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 code </a:t>
            </a:r>
            <a:r>
              <a:rPr lang="en-US" altLang="zh-CN" dirty="0" smtClean="0">
                <a:sym typeface="Wingdings" panose="05000000000000000000" pitchFamily="2" charset="2"/>
              </a:rPr>
              <a:t> MIPS code  </a:t>
            </a:r>
            <a:r>
              <a:rPr lang="zh-CN" altLang="en-US" dirty="0" smtClean="0">
                <a:sym typeface="Wingdings" panose="05000000000000000000" pitchFamily="2" charset="2"/>
              </a:rPr>
              <a:t>二进制</a:t>
            </a:r>
            <a:r>
              <a:rPr lang="en-US" altLang="zh-CN" dirty="0" smtClean="0">
                <a:sym typeface="Wingdings" panose="05000000000000000000" pitchFamily="2" charset="2"/>
              </a:rPr>
              <a:t>code</a:t>
            </a:r>
            <a:endParaRPr lang="zh-CN" altLang="en-US" dirty="0"/>
          </a:p>
        </p:txBody>
      </p:sp>
      <p:pic>
        <p:nvPicPr>
          <p:cNvPr id="28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59" y="2837515"/>
            <a:ext cx="8412163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1075859" y="5183276"/>
            <a:ext cx="3522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跳转指令：</a:t>
            </a:r>
            <a:r>
              <a:rPr lang="en-US" altLang="zh-CN" sz="2800" dirty="0" err="1" smtClean="0"/>
              <a:t>beq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bne</a:t>
            </a:r>
            <a:r>
              <a:rPr lang="en-US" altLang="zh-CN" sz="2800" dirty="0" smtClean="0"/>
              <a:t>, j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0720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Chapter2: </a:t>
            </a:r>
            <a:r>
              <a:rPr lang="zh-CN" altLang="en-US" dirty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过程（</a:t>
            </a:r>
            <a:r>
              <a:rPr lang="en-US" altLang="zh-CN" sz="3200" dirty="0" smtClean="0"/>
              <a:t>procedure</a:t>
            </a:r>
            <a:r>
              <a:rPr lang="zh-CN" altLang="en-US" sz="3200" dirty="0" smtClean="0"/>
              <a:t>）</a:t>
            </a:r>
            <a:r>
              <a:rPr lang="zh-CN" altLang="en-US" sz="3200" dirty="0" smtClean="0"/>
              <a:t>调用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寄存器使用</a:t>
            </a:r>
            <a:r>
              <a:rPr lang="en-US" altLang="zh-CN" sz="2800" dirty="0" smtClean="0"/>
              <a:t>: e.g., </a:t>
            </a:r>
            <a:r>
              <a:rPr lang="en-US" altLang="zh-CN" sz="2800" dirty="0"/>
              <a:t>$s0 – $</a:t>
            </a:r>
            <a:r>
              <a:rPr lang="en-US" altLang="zh-CN" sz="2800" dirty="0" smtClean="0"/>
              <a:t>s7 </a:t>
            </a:r>
            <a:r>
              <a:rPr lang="zh-CN" altLang="en-US" sz="2800" dirty="0"/>
              <a:t>保存参数</a:t>
            </a:r>
            <a:endParaRPr lang="en-US" altLang="zh-CN" sz="2800" dirty="0"/>
          </a:p>
          <a:p>
            <a:pPr lvl="1"/>
            <a:r>
              <a:rPr lang="en-US" altLang="zh-CN" sz="2800" dirty="0" err="1" smtClean="0"/>
              <a:t>jal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jr</a:t>
            </a:r>
            <a:endParaRPr lang="en-US" altLang="zh-CN" sz="2800" dirty="0" smtClean="0"/>
          </a:p>
          <a:p>
            <a:pPr lvl="1"/>
            <a:r>
              <a:rPr lang="zh-CN" altLang="en-US" sz="2800" dirty="0"/>
              <a:t>叶</a:t>
            </a:r>
            <a:r>
              <a:rPr lang="zh-CN" altLang="en-US" sz="2800" dirty="0" smtClean="0"/>
              <a:t>过程和非叶过程需保存到堆栈的信息</a:t>
            </a:r>
            <a:endParaRPr lang="en-US" altLang="zh-CN" sz="2800" dirty="0" smtClean="0"/>
          </a:p>
          <a:p>
            <a:pPr lvl="1"/>
            <a:endParaRPr lang="en-US" altLang="zh-CN" sz="2800" dirty="0"/>
          </a:p>
          <a:p>
            <a:r>
              <a:rPr lang="zh-CN" altLang="en-US" sz="3200" dirty="0" smtClean="0"/>
              <a:t>寻址</a:t>
            </a:r>
            <a:endParaRPr lang="en-US" altLang="zh-CN" sz="3200" dirty="0" smtClean="0"/>
          </a:p>
          <a:p>
            <a:pPr lvl="1"/>
            <a:r>
              <a:rPr lang="zh-CN" altLang="en-US" dirty="0" smtClean="0"/>
              <a:t>目标地址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PC+offset</a:t>
            </a:r>
            <a:r>
              <a:rPr lang="en-US" altLang="zh-CN" dirty="0" smtClean="0"/>
              <a:t>*4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57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Chapter3: </a:t>
            </a:r>
            <a:r>
              <a:rPr lang="zh-CN" altLang="en-US" dirty="0" smtClean="0"/>
              <a:t>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整数运算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乘法器和优化后的乘法器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除法器和优化后的除法器</a:t>
            </a:r>
            <a:endParaRPr lang="en-US" altLang="zh-CN" sz="2800" dirty="0" smtClean="0"/>
          </a:p>
          <a:p>
            <a:pPr lvl="1"/>
            <a:r>
              <a:rPr lang="zh-CN" altLang="en-US" sz="2800" dirty="0"/>
              <a:t>画</a:t>
            </a:r>
            <a:r>
              <a:rPr lang="zh-CN" altLang="en-US" sz="2800" dirty="0" smtClean="0"/>
              <a:t>出结构、写出乘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除法运算的具体过程</a:t>
            </a:r>
            <a:endParaRPr lang="en-US" altLang="zh-CN" sz="2800" dirty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浮点数运算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浮点加法器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513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Chapter4: </a:t>
            </a:r>
            <a:r>
              <a:rPr lang="zh-CN" altLang="en-US" dirty="0" smtClean="0"/>
              <a:t>处理器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067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非流水化的数据通路</a:t>
            </a:r>
            <a:endParaRPr lang="en-US" altLang="zh-CN" sz="3200" dirty="0" smtClean="0"/>
          </a:p>
        </p:txBody>
      </p:sp>
      <p:pic>
        <p:nvPicPr>
          <p:cNvPr id="4" name="Picture 5" descr="f04-11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042" y="2443402"/>
            <a:ext cx="6055220" cy="402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05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Chapter4: </a:t>
            </a:r>
            <a:r>
              <a:rPr lang="zh-CN" altLang="en-US" dirty="0" smtClean="0"/>
              <a:t>处理器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位控制信号：</a:t>
            </a:r>
            <a:r>
              <a:rPr lang="en-US" altLang="zh-CN" dirty="0" smtClean="0"/>
              <a:t>7+1</a:t>
            </a:r>
          </a:p>
          <a:p>
            <a:r>
              <a:rPr lang="zh-CN" altLang="en-US" dirty="0" smtClean="0"/>
              <a:t>指令对应的控制信号真值表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80" y="3305309"/>
            <a:ext cx="825768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2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266</Words>
  <Application>Microsoft Office PowerPoint</Application>
  <PresentationFormat>宽屏</PresentationFormat>
  <Paragraphs>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Wingdings</vt:lpstr>
      <vt:lpstr>Office 主题</vt:lpstr>
      <vt:lpstr>计算机系统3知识点回顾</vt:lpstr>
      <vt:lpstr>Chapter1:计算机概要</vt:lpstr>
      <vt:lpstr>Chapter1:计算机概要</vt:lpstr>
      <vt:lpstr>Chapter2: 指令</vt:lpstr>
      <vt:lpstr>Chapter2: 指令</vt:lpstr>
      <vt:lpstr>Chapter2: 指令</vt:lpstr>
      <vt:lpstr>Chapter3: 运算</vt:lpstr>
      <vt:lpstr>Chapter4: 处理器</vt:lpstr>
      <vt:lpstr>Chapter4: 处理器</vt:lpstr>
      <vt:lpstr>Chapter4: 处理器</vt:lpstr>
      <vt:lpstr>Chapter5: 存储器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计算机系统3</dc:title>
  <dc:creator>admin</dc:creator>
  <cp:lastModifiedBy>admin</cp:lastModifiedBy>
  <cp:revision>21</cp:revision>
  <dcterms:created xsi:type="dcterms:W3CDTF">2019-01-02T00:33:54Z</dcterms:created>
  <dcterms:modified xsi:type="dcterms:W3CDTF">2019-01-02T02:30:19Z</dcterms:modified>
</cp:coreProperties>
</file>