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997" r:id="rId2"/>
    <p:sldId id="989" r:id="rId3"/>
    <p:sldId id="999" r:id="rId4"/>
    <p:sldId id="998" r:id="rId5"/>
  </p:sldIdLst>
  <p:sldSz cx="9144000" cy="6858000" type="screen4x3"/>
  <p:notesSz cx="6811963" cy="99393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FF"/>
    <a:srgbClr val="0033CC"/>
    <a:srgbClr val="CC3300"/>
    <a:srgbClr val="0066FF"/>
    <a:srgbClr val="0066CC"/>
    <a:srgbClr val="009242"/>
    <a:srgbClr val="3366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92" autoAdjust="0"/>
    <p:restoredTop sz="76498" autoAdjust="0"/>
  </p:normalViewPr>
  <p:slideViewPr>
    <p:cSldViewPr>
      <p:cViewPr varScale="1">
        <p:scale>
          <a:sx n="94" d="100"/>
          <a:sy n="94" d="100"/>
        </p:scale>
        <p:origin x="75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3131"/>
        <p:guide pos="214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9213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03E76-714B-4971-A829-4BFAAF730705}" type="datetimeFigureOut">
              <a:rPr lang="zh-CN" altLang="en-US" smtClean="0"/>
              <a:pPr/>
              <a:t>2019/9/24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9213" y="9440863"/>
            <a:ext cx="2951162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5D1A7-D3AF-413E-8643-80E0D3C8B3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652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6" y="0"/>
            <a:ext cx="295185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67287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1186"/>
            <a:ext cx="5449570" cy="447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646"/>
            <a:ext cx="295185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6" y="9440646"/>
            <a:ext cx="295185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9C4823F-1BC3-4BE6-B69E-164C7198AF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05038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6454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352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 indent="0" defTabSz="967105" eaLnBrk="0" hangingPunct="0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The University of Adelaide, School of Computer Science</a:t>
            </a:r>
          </a:p>
        </p:txBody>
      </p:sp>
      <p:sp>
        <p:nvSpPr>
          <p:cNvPr id="96258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6661" tIns="48331" rIns="96661" bIns="48331" anchor="t"/>
          <a:lstStyle/>
          <a:p>
            <a:pPr lvl="0" indent="0" algn="r" defTabSz="967105" eaLnBrk="0" hangingPunct="0"/>
            <a:fld id="{BB962C8B-B14F-4D97-AF65-F5344CB8AC3E}" type="datetime3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pPr lvl="0" indent="0" algn="r" defTabSz="967105" eaLnBrk="0" hangingPunct="0"/>
              <a:t>24 September 2019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6661" tIns="48331" rIns="96661" bIns="48331" anchor="b"/>
          <a:lstStyle/>
          <a:p>
            <a:pPr lvl="0" indent="0" defTabSz="967105" eaLnBrk="0" hangingPunct="0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2 — Instructions: Language of the Computer</a:t>
            </a:r>
          </a:p>
        </p:txBody>
      </p:sp>
      <p:sp>
        <p:nvSpPr>
          <p:cNvPr id="9626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6661" tIns="48331" rIns="96661" bIns="48331" anchor="b"/>
          <a:lstStyle/>
          <a:p>
            <a:pPr lvl="0" indent="0" algn="r" defTabSz="967105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pPr lvl="0" indent="0" algn="r" defTabSz="967105"/>
              <a:t>4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6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62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1896443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9B14B-6E3A-4C0B-8B38-B84BE43C5C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0403E-F1A1-472B-8002-1787FF9C17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7950E-9D8E-4533-889E-38443A7AF3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57753-3450-41C8-8B05-01BE030152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896DF-5A19-4640-B5FA-00976208C9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E6A6E-F1DB-407F-A51B-772F28F133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DFF87-F432-489C-97A8-A2A49E7406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54635-559B-4C5F-864D-CD50D70161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9866F-1CF7-4617-B977-EA500AD9FA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EDCAB-1955-4AA8-8DB3-30E801E7E7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504FC-3707-48A9-A472-B58CEEE747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AD49CAD-A214-44AD-9DE4-006E27BA29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函数调用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22050" y="3699031"/>
            <a:ext cx="1450250" cy="450050"/>
          </a:xfrm>
        </p:spPr>
        <p:txBody>
          <a:bodyPr/>
          <a:lstStyle/>
          <a:p>
            <a:r>
              <a:rPr lang="en-US" altLang="zh-CN" dirty="0" smtClean="0"/>
              <a:t>2.34</a:t>
            </a:r>
          </a:p>
        </p:txBody>
      </p:sp>
    </p:spTree>
    <p:extLst>
      <p:ext uri="{BB962C8B-B14F-4D97-AF65-F5344CB8AC3E}">
        <p14:creationId xmlns:p14="http://schemas.microsoft.com/office/powerpoint/2010/main" val="422641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课后练习（</a:t>
            </a:r>
            <a:r>
              <a:rPr lang="en-US" altLang="zh-CN" sz="3200" dirty="0" smtClean="0"/>
              <a:t>P115 2.34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288250" y="728700"/>
            <a:ext cx="85509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>
                <a:latin typeface="+mn-ea"/>
                <a:ea typeface="+mn-ea"/>
              </a:rPr>
              <a:t>请将下面的函数翻译成</a:t>
            </a:r>
            <a:r>
              <a:rPr lang="en-US" altLang="zh-CN" sz="2000" b="1" dirty="0">
                <a:latin typeface="+mn-ea"/>
                <a:ea typeface="+mn-ea"/>
              </a:rPr>
              <a:t>MIPS</a:t>
            </a:r>
            <a:r>
              <a:rPr lang="zh-CN" altLang="zh-CN" sz="2000" b="1" dirty="0">
                <a:latin typeface="+mn-ea"/>
                <a:ea typeface="+mn-ea"/>
              </a:rPr>
              <a:t>汇编语言。如果需要使用寄存器</a:t>
            </a:r>
            <a:r>
              <a:rPr lang="en-US" altLang="zh-CN" sz="2000" b="1" dirty="0">
                <a:latin typeface="+mn-ea"/>
                <a:ea typeface="+mn-ea"/>
              </a:rPr>
              <a:t>$t0</a:t>
            </a:r>
            <a:r>
              <a:rPr lang="zh-CN" altLang="zh-CN" sz="2000" b="1" dirty="0">
                <a:latin typeface="+mn-ea"/>
                <a:ea typeface="+mn-ea"/>
              </a:rPr>
              <a:t>到</a:t>
            </a:r>
            <a:r>
              <a:rPr lang="en-US" altLang="zh-CN" sz="2000" b="1" dirty="0">
                <a:latin typeface="+mn-ea"/>
                <a:ea typeface="+mn-ea"/>
              </a:rPr>
              <a:t>$t7,</a:t>
            </a:r>
            <a:r>
              <a:rPr lang="zh-CN" altLang="zh-CN" sz="2000" b="1" dirty="0">
                <a:latin typeface="+mn-ea"/>
                <a:ea typeface="+mn-ea"/>
              </a:rPr>
              <a:t>请从编号小的寄存器开始使用</a:t>
            </a:r>
            <a:r>
              <a:rPr lang="zh-CN" altLang="zh-CN" sz="2000" b="1" dirty="0" smtClean="0">
                <a:latin typeface="+mn-ea"/>
                <a:ea typeface="+mn-ea"/>
              </a:rPr>
              <a:t>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endParaRPr lang="en-US" altLang="zh-CN" sz="2000" b="1" dirty="0">
              <a:latin typeface="+mn-ea"/>
              <a:ea typeface="+mn-ea"/>
            </a:endParaRPr>
          </a:p>
          <a:p>
            <a:r>
              <a:rPr lang="zh-CN" altLang="zh-CN" sz="2000" b="1" dirty="0" smtClean="0">
                <a:latin typeface="+mn-ea"/>
                <a:ea typeface="+mn-ea"/>
              </a:rPr>
              <a:t>假设</a:t>
            </a:r>
            <a:r>
              <a:rPr lang="zh-CN" altLang="zh-CN" sz="2000" b="1" dirty="0">
                <a:latin typeface="+mn-ea"/>
                <a:ea typeface="+mn-ea"/>
              </a:rPr>
              <a:t>函数</a:t>
            </a:r>
            <a:r>
              <a:rPr lang="en-US" altLang="zh-CN" sz="2000" b="1" dirty="0" err="1">
                <a:latin typeface="+mn-ea"/>
                <a:ea typeface="+mn-ea"/>
              </a:rPr>
              <a:t>func</a:t>
            </a:r>
            <a:r>
              <a:rPr lang="zh-CN" altLang="zh-CN" sz="2000" b="1" dirty="0">
                <a:latin typeface="+mn-ea"/>
                <a:ea typeface="+mn-ea"/>
              </a:rPr>
              <a:t>的声明</a:t>
            </a:r>
            <a:r>
              <a:rPr lang="zh-CN" altLang="zh-CN" sz="2000" b="1" dirty="0" smtClean="0">
                <a:latin typeface="+mn-ea"/>
                <a:ea typeface="+mn-ea"/>
              </a:rPr>
              <a:t>为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r>
              <a:rPr lang="en-US" altLang="zh-CN" sz="2000" b="1" dirty="0" smtClean="0">
                <a:latin typeface="+mn-ea"/>
                <a:ea typeface="+mn-ea"/>
              </a:rPr>
              <a:t>“</a:t>
            </a:r>
            <a:r>
              <a:rPr lang="en-US" altLang="zh-CN" sz="2000" b="1" dirty="0" err="1">
                <a:latin typeface="+mn-ea"/>
                <a:ea typeface="+mn-ea"/>
              </a:rPr>
              <a:t>int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err="1" smtClean="0">
                <a:latin typeface="+mn-ea"/>
                <a:ea typeface="+mn-ea"/>
              </a:rPr>
              <a:t>f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ea"/>
                <a:ea typeface="+mn-ea"/>
              </a:rPr>
              <a:t>unc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en-US" altLang="zh-CN" sz="2000" b="1" dirty="0" err="1" smtClean="0"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a, </a:t>
            </a:r>
            <a:r>
              <a:rPr lang="en-US" altLang="zh-CN" sz="2000" b="1" dirty="0" err="1">
                <a:latin typeface="+mn-ea"/>
                <a:ea typeface="+mn-ea"/>
              </a:rPr>
              <a:t>int</a:t>
            </a:r>
            <a:r>
              <a:rPr lang="en-US" altLang="zh-CN" sz="2000" b="1" dirty="0">
                <a:latin typeface="+mn-ea"/>
                <a:ea typeface="+mn-ea"/>
              </a:rPr>
              <a:t> b);”, 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endParaRPr lang="en-US" altLang="zh-CN" sz="2000" b="1" dirty="0" smtClean="0">
              <a:latin typeface="+mn-ea"/>
              <a:ea typeface="+mn-ea"/>
            </a:endParaRPr>
          </a:p>
          <a:p>
            <a:r>
              <a:rPr lang="zh-CN" altLang="zh-CN" sz="2000" b="1" dirty="0" smtClean="0">
                <a:latin typeface="+mn-ea"/>
                <a:ea typeface="+mn-ea"/>
              </a:rPr>
              <a:t>函数</a:t>
            </a:r>
            <a:r>
              <a:rPr lang="en-US" altLang="zh-CN" sz="2000" b="1" dirty="0">
                <a:latin typeface="+mn-ea"/>
                <a:ea typeface="+mn-ea"/>
              </a:rPr>
              <a:t>f</a:t>
            </a:r>
            <a:r>
              <a:rPr lang="zh-CN" altLang="zh-CN" sz="2000" b="1" dirty="0">
                <a:latin typeface="+mn-ea"/>
                <a:ea typeface="+mn-ea"/>
              </a:rPr>
              <a:t>的代码如下：</a:t>
            </a:r>
            <a:endParaRPr lang="zh-CN" altLang="zh-CN" sz="2000" dirty="0">
              <a:latin typeface="+mn-ea"/>
              <a:ea typeface="+mn-ea"/>
            </a:endParaRPr>
          </a:p>
          <a:p>
            <a:r>
              <a:rPr lang="en-US" altLang="zh-CN" sz="2000" b="1" dirty="0" err="1">
                <a:latin typeface="+mn-ea"/>
                <a:ea typeface="+mn-ea"/>
              </a:rPr>
              <a:t>int</a:t>
            </a:r>
            <a:r>
              <a:rPr lang="en-US" altLang="zh-CN" sz="2000" b="1" dirty="0">
                <a:latin typeface="+mn-ea"/>
                <a:ea typeface="+mn-ea"/>
              </a:rPr>
              <a:t> f (</a:t>
            </a:r>
            <a:r>
              <a:rPr lang="en-US" altLang="zh-CN" sz="2000" b="1" dirty="0" err="1">
                <a:latin typeface="+mn-ea"/>
                <a:ea typeface="+mn-ea"/>
              </a:rPr>
              <a:t>int</a:t>
            </a:r>
            <a:r>
              <a:rPr lang="en-US" altLang="zh-CN" sz="2000" b="1" dirty="0">
                <a:latin typeface="+mn-ea"/>
                <a:ea typeface="+mn-ea"/>
              </a:rPr>
              <a:t> a, </a:t>
            </a:r>
            <a:r>
              <a:rPr lang="en-US" altLang="zh-CN" sz="2000" b="1" dirty="0" err="1">
                <a:latin typeface="+mn-ea"/>
                <a:ea typeface="+mn-ea"/>
              </a:rPr>
              <a:t>int</a:t>
            </a:r>
            <a:r>
              <a:rPr lang="en-US" altLang="zh-CN" sz="2000" b="1" dirty="0">
                <a:latin typeface="+mn-ea"/>
                <a:ea typeface="+mn-ea"/>
              </a:rPr>
              <a:t> b, </a:t>
            </a:r>
            <a:r>
              <a:rPr lang="en-US" altLang="zh-CN" sz="2000" b="1" dirty="0" err="1">
                <a:latin typeface="+mn-ea"/>
                <a:ea typeface="+mn-ea"/>
              </a:rPr>
              <a:t>int</a:t>
            </a:r>
            <a:r>
              <a:rPr lang="en-US" altLang="zh-CN" sz="2000" b="1" dirty="0">
                <a:latin typeface="+mn-ea"/>
                <a:ea typeface="+mn-ea"/>
              </a:rPr>
              <a:t> c, </a:t>
            </a:r>
            <a:r>
              <a:rPr lang="en-US" altLang="zh-CN" sz="2000" b="1" dirty="0" err="1">
                <a:latin typeface="+mn-ea"/>
                <a:ea typeface="+mn-ea"/>
              </a:rPr>
              <a:t>int</a:t>
            </a:r>
            <a:r>
              <a:rPr lang="en-US" altLang="zh-CN" sz="2000" b="1" dirty="0">
                <a:latin typeface="+mn-ea"/>
                <a:ea typeface="+mn-ea"/>
              </a:rPr>
              <a:t> d){</a:t>
            </a:r>
            <a:endParaRPr lang="zh-CN" altLang="zh-CN" sz="2000" dirty="0">
              <a:latin typeface="+mn-ea"/>
              <a:ea typeface="+mn-ea"/>
            </a:endParaRPr>
          </a:p>
          <a:p>
            <a:r>
              <a:rPr lang="en-US" altLang="zh-CN" sz="2000" b="1" dirty="0">
                <a:latin typeface="+mn-ea"/>
                <a:ea typeface="+mn-ea"/>
              </a:rPr>
              <a:t>	return </a:t>
            </a:r>
            <a:r>
              <a:rPr lang="en-US" altLang="zh-CN" sz="2000" b="1" dirty="0" err="1">
                <a:latin typeface="+mn-ea"/>
                <a:ea typeface="+mn-ea"/>
              </a:rPr>
              <a:t>func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en-US" altLang="zh-CN" sz="2000" b="1" dirty="0" err="1">
                <a:latin typeface="+mn-ea"/>
                <a:ea typeface="+mn-ea"/>
              </a:rPr>
              <a:t>func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en-US" altLang="zh-CN" sz="2000" b="1" dirty="0" err="1">
                <a:latin typeface="+mn-ea"/>
                <a:ea typeface="+mn-ea"/>
              </a:rPr>
              <a:t>a,b</a:t>
            </a:r>
            <a:r>
              <a:rPr lang="en-US" altLang="zh-CN" sz="2000" b="1" dirty="0">
                <a:latin typeface="+mn-ea"/>
                <a:ea typeface="+mn-ea"/>
              </a:rPr>
              <a:t>),</a:t>
            </a:r>
            <a:r>
              <a:rPr lang="en-US" altLang="zh-CN" sz="2000" b="1" dirty="0" err="1">
                <a:latin typeface="+mn-ea"/>
                <a:ea typeface="+mn-ea"/>
              </a:rPr>
              <a:t>c+d</a:t>
            </a:r>
            <a:r>
              <a:rPr lang="en-US" altLang="zh-CN" sz="2000" b="1" dirty="0">
                <a:latin typeface="+mn-ea"/>
                <a:ea typeface="+mn-ea"/>
              </a:rPr>
              <a:t>);</a:t>
            </a:r>
            <a:endParaRPr lang="zh-CN" altLang="zh-CN" sz="2000" dirty="0">
              <a:latin typeface="+mn-ea"/>
              <a:ea typeface="+mn-ea"/>
            </a:endParaRPr>
          </a:p>
          <a:p>
            <a:r>
              <a:rPr lang="en-US" altLang="zh-CN" sz="2000" b="1" dirty="0" smtClean="0">
                <a:latin typeface="+mn-ea"/>
                <a:ea typeface="+mn-ea"/>
              </a:rPr>
              <a:t>}</a:t>
            </a:r>
            <a:endParaRPr lang="en-US" altLang="zh-CN" sz="20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课后练习（</a:t>
            </a:r>
            <a:r>
              <a:rPr lang="en-US" altLang="zh-CN" sz="3200" dirty="0" smtClean="0"/>
              <a:t>P115 2.34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288250" y="728700"/>
            <a:ext cx="85509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>
                <a:latin typeface="+mn-ea"/>
                <a:ea typeface="+mn-ea"/>
              </a:rPr>
              <a:t>请将下面的函数翻译成</a:t>
            </a:r>
            <a:r>
              <a:rPr lang="en-US" altLang="zh-CN" sz="2000" b="1" dirty="0">
                <a:latin typeface="+mn-ea"/>
                <a:ea typeface="+mn-ea"/>
              </a:rPr>
              <a:t>MIPS</a:t>
            </a:r>
            <a:r>
              <a:rPr lang="zh-CN" altLang="zh-CN" sz="2000" b="1" dirty="0">
                <a:latin typeface="+mn-ea"/>
                <a:ea typeface="+mn-ea"/>
              </a:rPr>
              <a:t>汇编语言。如果需要使用寄存器</a:t>
            </a:r>
            <a:r>
              <a:rPr lang="en-US" altLang="zh-CN" sz="2000" b="1" dirty="0">
                <a:latin typeface="+mn-ea"/>
                <a:ea typeface="+mn-ea"/>
              </a:rPr>
              <a:t>$t0</a:t>
            </a:r>
            <a:r>
              <a:rPr lang="zh-CN" altLang="zh-CN" sz="2000" b="1" dirty="0">
                <a:latin typeface="+mn-ea"/>
                <a:ea typeface="+mn-ea"/>
              </a:rPr>
              <a:t>到</a:t>
            </a:r>
            <a:r>
              <a:rPr lang="en-US" altLang="zh-CN" sz="2000" b="1" dirty="0">
                <a:latin typeface="+mn-ea"/>
                <a:ea typeface="+mn-ea"/>
              </a:rPr>
              <a:t>$t7,</a:t>
            </a:r>
            <a:r>
              <a:rPr lang="zh-CN" altLang="zh-CN" sz="2000" b="1" dirty="0">
                <a:latin typeface="+mn-ea"/>
                <a:ea typeface="+mn-ea"/>
              </a:rPr>
              <a:t>请从编号小的寄存器开始使用</a:t>
            </a:r>
            <a:r>
              <a:rPr lang="zh-CN" altLang="zh-CN" sz="2000" b="1" dirty="0" smtClean="0">
                <a:latin typeface="+mn-ea"/>
                <a:ea typeface="+mn-ea"/>
              </a:rPr>
              <a:t>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endParaRPr lang="en-US" altLang="zh-CN" sz="2000" b="1" dirty="0">
              <a:latin typeface="+mn-ea"/>
              <a:ea typeface="+mn-ea"/>
            </a:endParaRPr>
          </a:p>
          <a:p>
            <a:r>
              <a:rPr lang="zh-CN" altLang="zh-CN" sz="2000" b="1" dirty="0" smtClean="0">
                <a:latin typeface="+mn-ea"/>
                <a:ea typeface="+mn-ea"/>
              </a:rPr>
              <a:t>假设</a:t>
            </a:r>
            <a:r>
              <a:rPr lang="zh-CN" altLang="zh-CN" sz="2000" b="1" dirty="0">
                <a:latin typeface="+mn-ea"/>
                <a:ea typeface="+mn-ea"/>
              </a:rPr>
              <a:t>函数</a:t>
            </a:r>
            <a:r>
              <a:rPr lang="en-US" altLang="zh-CN" sz="2000" b="1" dirty="0" err="1">
                <a:latin typeface="+mn-ea"/>
                <a:ea typeface="+mn-ea"/>
              </a:rPr>
              <a:t>func</a:t>
            </a:r>
            <a:r>
              <a:rPr lang="zh-CN" altLang="zh-CN" sz="2000" b="1" dirty="0">
                <a:latin typeface="+mn-ea"/>
                <a:ea typeface="+mn-ea"/>
              </a:rPr>
              <a:t>的声明</a:t>
            </a:r>
            <a:r>
              <a:rPr lang="zh-CN" altLang="zh-CN" sz="2000" b="1" dirty="0" smtClean="0">
                <a:latin typeface="+mn-ea"/>
                <a:ea typeface="+mn-ea"/>
              </a:rPr>
              <a:t>为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r>
              <a:rPr lang="en-US" altLang="zh-CN" sz="2000" b="1" dirty="0" smtClean="0">
                <a:latin typeface="+mn-ea"/>
                <a:ea typeface="+mn-ea"/>
              </a:rPr>
              <a:t>“</a:t>
            </a:r>
            <a:r>
              <a:rPr lang="en-US" altLang="zh-CN" sz="2000" b="1" dirty="0" err="1">
                <a:latin typeface="+mn-ea"/>
                <a:ea typeface="+mn-ea"/>
              </a:rPr>
              <a:t>int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err="1" smtClean="0">
                <a:latin typeface="+mn-ea"/>
                <a:ea typeface="+mn-ea"/>
              </a:rPr>
              <a:t>f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ea"/>
                <a:ea typeface="+mn-ea"/>
              </a:rPr>
              <a:t>unc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en-US" altLang="zh-CN" sz="2000" b="1" dirty="0" err="1" smtClean="0"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a, </a:t>
            </a:r>
            <a:r>
              <a:rPr lang="en-US" altLang="zh-CN" sz="2000" b="1" dirty="0" err="1">
                <a:latin typeface="+mn-ea"/>
                <a:ea typeface="+mn-ea"/>
              </a:rPr>
              <a:t>int</a:t>
            </a:r>
            <a:r>
              <a:rPr lang="en-US" altLang="zh-CN" sz="2000" b="1" dirty="0">
                <a:latin typeface="+mn-ea"/>
                <a:ea typeface="+mn-ea"/>
              </a:rPr>
              <a:t> b);”, 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endParaRPr lang="en-US" altLang="zh-CN" sz="2000" b="1" dirty="0" smtClean="0">
              <a:latin typeface="+mn-ea"/>
              <a:ea typeface="+mn-ea"/>
            </a:endParaRPr>
          </a:p>
          <a:p>
            <a:r>
              <a:rPr lang="zh-CN" altLang="zh-CN" sz="2000" b="1" dirty="0" smtClean="0">
                <a:latin typeface="+mn-ea"/>
                <a:ea typeface="+mn-ea"/>
              </a:rPr>
              <a:t>函数</a:t>
            </a:r>
            <a:r>
              <a:rPr lang="en-US" altLang="zh-CN" sz="2000" b="1" dirty="0">
                <a:latin typeface="+mn-ea"/>
                <a:ea typeface="+mn-ea"/>
              </a:rPr>
              <a:t>f</a:t>
            </a:r>
            <a:r>
              <a:rPr lang="zh-CN" altLang="zh-CN" sz="2000" b="1" dirty="0">
                <a:latin typeface="+mn-ea"/>
                <a:ea typeface="+mn-ea"/>
              </a:rPr>
              <a:t>的代码如下：</a:t>
            </a:r>
            <a:endParaRPr lang="zh-CN" altLang="zh-CN" sz="2000" dirty="0">
              <a:latin typeface="+mn-ea"/>
              <a:ea typeface="+mn-ea"/>
            </a:endParaRPr>
          </a:p>
          <a:p>
            <a:r>
              <a:rPr lang="en-US" altLang="zh-CN" sz="2000" b="1" dirty="0" err="1">
                <a:latin typeface="+mn-ea"/>
                <a:ea typeface="+mn-ea"/>
              </a:rPr>
              <a:t>int</a:t>
            </a:r>
            <a:r>
              <a:rPr lang="en-US" altLang="zh-CN" sz="2000" b="1" dirty="0">
                <a:latin typeface="+mn-ea"/>
                <a:ea typeface="+mn-ea"/>
              </a:rPr>
              <a:t> f (</a:t>
            </a:r>
            <a:r>
              <a:rPr lang="en-US" altLang="zh-CN" sz="2000" b="1" dirty="0" err="1">
                <a:latin typeface="+mn-ea"/>
                <a:ea typeface="+mn-ea"/>
              </a:rPr>
              <a:t>int</a:t>
            </a:r>
            <a:r>
              <a:rPr lang="en-US" altLang="zh-CN" sz="2000" b="1" dirty="0">
                <a:latin typeface="+mn-ea"/>
                <a:ea typeface="+mn-ea"/>
              </a:rPr>
              <a:t> a, </a:t>
            </a:r>
            <a:r>
              <a:rPr lang="en-US" altLang="zh-CN" sz="2000" b="1" dirty="0" err="1">
                <a:latin typeface="+mn-ea"/>
                <a:ea typeface="+mn-ea"/>
              </a:rPr>
              <a:t>int</a:t>
            </a:r>
            <a:r>
              <a:rPr lang="en-US" altLang="zh-CN" sz="2000" b="1" dirty="0">
                <a:latin typeface="+mn-ea"/>
                <a:ea typeface="+mn-ea"/>
              </a:rPr>
              <a:t> b, </a:t>
            </a:r>
            <a:r>
              <a:rPr lang="en-US" altLang="zh-CN" sz="2000" b="1" dirty="0" err="1">
                <a:latin typeface="+mn-ea"/>
                <a:ea typeface="+mn-ea"/>
              </a:rPr>
              <a:t>int</a:t>
            </a:r>
            <a:r>
              <a:rPr lang="en-US" altLang="zh-CN" sz="2000" b="1" dirty="0">
                <a:latin typeface="+mn-ea"/>
                <a:ea typeface="+mn-ea"/>
              </a:rPr>
              <a:t> c, </a:t>
            </a:r>
            <a:r>
              <a:rPr lang="en-US" altLang="zh-CN" sz="2000" b="1" dirty="0" err="1">
                <a:latin typeface="+mn-ea"/>
                <a:ea typeface="+mn-ea"/>
              </a:rPr>
              <a:t>int</a:t>
            </a:r>
            <a:r>
              <a:rPr lang="en-US" altLang="zh-CN" sz="2000" b="1" dirty="0">
                <a:latin typeface="+mn-ea"/>
                <a:ea typeface="+mn-ea"/>
              </a:rPr>
              <a:t> d){</a:t>
            </a:r>
            <a:endParaRPr lang="zh-CN" altLang="zh-CN" sz="2000" dirty="0">
              <a:latin typeface="+mn-ea"/>
              <a:ea typeface="+mn-ea"/>
            </a:endParaRPr>
          </a:p>
          <a:p>
            <a:r>
              <a:rPr lang="en-US" altLang="zh-CN" sz="2000" b="1" dirty="0">
                <a:latin typeface="+mn-ea"/>
                <a:ea typeface="+mn-ea"/>
              </a:rPr>
              <a:t>	return </a:t>
            </a:r>
            <a:r>
              <a:rPr lang="en-US" altLang="zh-CN" sz="2000" b="1" dirty="0" err="1">
                <a:latin typeface="+mn-ea"/>
                <a:ea typeface="+mn-ea"/>
              </a:rPr>
              <a:t>func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en-US" altLang="zh-CN" sz="2000" b="1" dirty="0" err="1">
                <a:latin typeface="+mn-ea"/>
                <a:ea typeface="+mn-ea"/>
              </a:rPr>
              <a:t>func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en-US" altLang="zh-CN" sz="2000" b="1" dirty="0" err="1">
                <a:latin typeface="+mn-ea"/>
                <a:ea typeface="+mn-ea"/>
              </a:rPr>
              <a:t>a,b</a:t>
            </a:r>
            <a:r>
              <a:rPr lang="en-US" altLang="zh-CN" sz="2000" b="1" dirty="0">
                <a:latin typeface="+mn-ea"/>
                <a:ea typeface="+mn-ea"/>
              </a:rPr>
              <a:t>),</a:t>
            </a:r>
            <a:r>
              <a:rPr lang="en-US" altLang="zh-CN" sz="2000" b="1" dirty="0" err="1">
                <a:latin typeface="+mn-ea"/>
                <a:ea typeface="+mn-ea"/>
              </a:rPr>
              <a:t>c+d</a:t>
            </a:r>
            <a:r>
              <a:rPr lang="en-US" altLang="zh-CN" sz="2000" b="1" dirty="0">
                <a:latin typeface="+mn-ea"/>
                <a:ea typeface="+mn-ea"/>
              </a:rPr>
              <a:t>);</a:t>
            </a:r>
            <a:endParaRPr lang="zh-CN" altLang="zh-CN" sz="2000" dirty="0">
              <a:latin typeface="+mn-ea"/>
              <a:ea typeface="+mn-ea"/>
            </a:endParaRPr>
          </a:p>
          <a:p>
            <a:r>
              <a:rPr lang="en-US" altLang="zh-CN" sz="2000" b="1" dirty="0" smtClean="0">
                <a:latin typeface="+mn-ea"/>
                <a:ea typeface="+mn-ea"/>
              </a:rPr>
              <a:t>}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6515" y="4025167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0033CC"/>
                </a:solidFill>
                <a:latin typeface="+mn-ea"/>
                <a:ea typeface="+mn-ea"/>
              </a:rPr>
              <a:t>1. </a:t>
            </a:r>
            <a:r>
              <a:rPr lang="zh-CN" altLang="en-US" sz="2000" b="1" dirty="0" smtClean="0">
                <a:solidFill>
                  <a:srgbClr val="0033CC"/>
                </a:solidFill>
                <a:latin typeface="+mn-ea"/>
                <a:ea typeface="+mn-ea"/>
              </a:rPr>
              <a:t>寄存器分配</a:t>
            </a:r>
            <a:endParaRPr lang="zh-CN" altLang="en-US" sz="2000" b="1" dirty="0">
              <a:solidFill>
                <a:srgbClr val="0033CC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6900" y="4464115"/>
            <a:ext cx="8135560" cy="400110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+mn-ea"/>
                <a:ea typeface="+mn-ea"/>
              </a:rPr>
              <a:t>1.1 </a:t>
            </a:r>
            <a:r>
              <a:rPr lang="zh-CN" altLang="en-US" sz="2000" dirty="0" smtClean="0">
                <a:latin typeface="+mn-ea"/>
                <a:ea typeface="+mn-ea"/>
              </a:rPr>
              <a:t>为过程</a:t>
            </a:r>
            <a:r>
              <a:rPr lang="en-US" altLang="zh-CN" sz="2000" dirty="0" smtClean="0">
                <a:latin typeface="+mn-ea"/>
                <a:ea typeface="+mn-ea"/>
              </a:rPr>
              <a:t>f</a:t>
            </a:r>
            <a:r>
              <a:rPr lang="zh-CN" altLang="en-US" sz="2000" dirty="0" smtClean="0">
                <a:latin typeface="+mn-ea"/>
                <a:ea typeface="+mn-ea"/>
              </a:rPr>
              <a:t>的</a:t>
            </a:r>
            <a:r>
              <a:rPr lang="en-US" altLang="zh-CN" sz="2000" dirty="0" smtClean="0">
                <a:latin typeface="+mn-ea"/>
                <a:ea typeface="+mn-ea"/>
              </a:rPr>
              <a:t>4</a:t>
            </a:r>
            <a:r>
              <a:rPr lang="zh-CN" altLang="en-US" sz="2000" dirty="0" smtClean="0">
                <a:latin typeface="+mn-ea"/>
                <a:ea typeface="+mn-ea"/>
              </a:rPr>
              <a:t>个参数</a:t>
            </a:r>
            <a:r>
              <a:rPr lang="en-US" altLang="zh-CN" sz="2000" dirty="0" smtClean="0">
                <a:latin typeface="+mn-ea"/>
                <a:ea typeface="+mn-ea"/>
              </a:rPr>
              <a:t>a, b, c, d</a:t>
            </a:r>
            <a:r>
              <a:rPr lang="zh-CN" altLang="en-US" sz="2000" dirty="0" smtClean="0">
                <a:latin typeface="+mn-ea"/>
                <a:ea typeface="+mn-ea"/>
              </a:rPr>
              <a:t>分配参数寄存器</a:t>
            </a:r>
            <a:r>
              <a:rPr lang="en-US" altLang="zh-CN" sz="2000" dirty="0" smtClean="0">
                <a:latin typeface="+mn-ea"/>
                <a:ea typeface="+mn-ea"/>
              </a:rPr>
              <a:t>$a0, $a1, $a2, $a3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9656" y="4990593"/>
            <a:ext cx="4544834" cy="400110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+mn-ea"/>
                <a:ea typeface="+mn-ea"/>
              </a:rPr>
              <a:t>1.2 </a:t>
            </a:r>
            <a:r>
              <a:rPr lang="zh-CN" altLang="en-US" sz="2000" dirty="0" smtClean="0">
                <a:latin typeface="+mn-ea"/>
                <a:ea typeface="+mn-ea"/>
              </a:rPr>
              <a:t>过程</a:t>
            </a:r>
            <a:r>
              <a:rPr lang="en-US" altLang="zh-CN" sz="2000" dirty="0" smtClean="0">
                <a:latin typeface="+mn-ea"/>
                <a:ea typeface="+mn-ea"/>
              </a:rPr>
              <a:t>f</a:t>
            </a:r>
            <a:r>
              <a:rPr lang="zh-CN" altLang="en-US" sz="2000" dirty="0" smtClean="0">
                <a:latin typeface="+mn-ea"/>
                <a:ea typeface="+mn-ea"/>
              </a:rPr>
              <a:t>无局部变量，不需要</a:t>
            </a:r>
            <a:r>
              <a:rPr lang="en-US" altLang="zh-CN" sz="2000" dirty="0" smtClean="0">
                <a:latin typeface="+mn-ea"/>
                <a:ea typeface="+mn-ea"/>
              </a:rPr>
              <a:t>$</a:t>
            </a:r>
            <a:r>
              <a:rPr lang="en-US" altLang="zh-CN" sz="2000" dirty="0" err="1" smtClean="0">
                <a:latin typeface="+mn-ea"/>
                <a:ea typeface="+mn-ea"/>
              </a:rPr>
              <a:t>si</a:t>
            </a:r>
            <a:r>
              <a:rPr lang="zh-CN" altLang="en-US" sz="2000" dirty="0" smtClean="0">
                <a:latin typeface="+mn-ea"/>
                <a:ea typeface="+mn-ea"/>
              </a:rPr>
              <a:t>系列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6900" y="5517071"/>
            <a:ext cx="6211957" cy="400110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+mn-ea"/>
                <a:ea typeface="+mn-ea"/>
              </a:rPr>
              <a:t>1.3 </a:t>
            </a:r>
            <a:r>
              <a:rPr lang="zh-CN" altLang="en-US" sz="2000" dirty="0" smtClean="0">
                <a:latin typeface="+mn-ea"/>
                <a:ea typeface="+mn-ea"/>
              </a:rPr>
              <a:t>为过程</a:t>
            </a:r>
            <a:r>
              <a:rPr lang="en-US" altLang="zh-CN" sz="2000" dirty="0" err="1" smtClean="0">
                <a:latin typeface="+mn-ea"/>
                <a:ea typeface="+mn-ea"/>
              </a:rPr>
              <a:t>func</a:t>
            </a:r>
            <a:r>
              <a:rPr lang="zh-CN" altLang="en-US" sz="2000" dirty="0" smtClean="0">
                <a:latin typeface="+mn-ea"/>
                <a:ea typeface="+mn-ea"/>
              </a:rPr>
              <a:t>的</a:t>
            </a:r>
            <a:r>
              <a:rPr lang="en-US" altLang="zh-CN" sz="2000" dirty="0" smtClean="0">
                <a:latin typeface="+mn-ea"/>
                <a:ea typeface="+mn-ea"/>
              </a:rPr>
              <a:t>2</a:t>
            </a:r>
            <a:r>
              <a:rPr lang="zh-CN" altLang="en-US" sz="2000" dirty="0" smtClean="0">
                <a:latin typeface="+mn-ea"/>
                <a:ea typeface="+mn-ea"/>
              </a:rPr>
              <a:t>个参数</a:t>
            </a:r>
            <a:r>
              <a:rPr lang="en-US" altLang="zh-CN" sz="2000" dirty="0" err="1" smtClean="0">
                <a:latin typeface="+mn-ea"/>
                <a:ea typeface="+mn-ea"/>
              </a:rPr>
              <a:t>a,b</a:t>
            </a:r>
            <a:r>
              <a:rPr lang="zh-CN" altLang="en-US" sz="2000" dirty="0" smtClean="0">
                <a:latin typeface="+mn-ea"/>
                <a:ea typeface="+mn-ea"/>
              </a:rPr>
              <a:t>分配参数寄存器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$a0,$a1</a:t>
            </a:r>
            <a:endParaRPr lang="zh-CN" altLang="en-US" sz="2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8438" y="6043549"/>
            <a:ext cx="4031873" cy="400110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+mn-ea"/>
                <a:ea typeface="+mn-ea"/>
              </a:rPr>
              <a:t>1.4 </a:t>
            </a:r>
            <a:r>
              <a:rPr lang="en-US" altLang="zh-CN" sz="2000" dirty="0" err="1" smtClean="0">
                <a:latin typeface="+mn-ea"/>
                <a:ea typeface="+mn-ea"/>
              </a:rPr>
              <a:t>c+d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  <a:r>
              <a:rPr lang="zh-CN" altLang="en-US" sz="2000" dirty="0" smtClean="0">
                <a:latin typeface="+mn-ea"/>
                <a:ea typeface="+mn-ea"/>
              </a:rPr>
              <a:t>需要临时寄存器</a:t>
            </a:r>
            <a:r>
              <a:rPr lang="en-US" altLang="zh-CN" sz="2000" dirty="0" smtClean="0">
                <a:latin typeface="+mn-ea"/>
                <a:ea typeface="+mn-ea"/>
              </a:rPr>
              <a:t>$t0, $t1</a:t>
            </a:r>
            <a:endParaRPr lang="zh-CN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396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102898" y="5388787"/>
            <a:ext cx="7450137" cy="358775"/>
          </a:xfrm>
          <a:ln/>
        </p:spPr>
        <p:txBody>
          <a:bodyPr wrap="square" lIns="91440" tIns="45720" rIns="91440" bIns="45720" anchor="b"/>
          <a:lstStyle/>
          <a:p>
            <a:pPr indent="0" algn="r"/>
            <a:r>
              <a:rPr lang="en-AU" altLang="zh-CN" sz="1400" b="1" dirty="0">
                <a:ea typeface="宋体" panose="02010600030101010101" pitchFamily="2" charset="-122"/>
              </a:rPr>
              <a:t>Chapter 2 — Instructions: Language of the Computer — </a:t>
            </a:r>
            <a:fld id="{9A0DB2DC-4C9A-4742-B13C-FB6460FD3503}" type="slidenum">
              <a:rPr lang="en-AU" altLang="zh-CN" sz="1400" b="1" dirty="0">
                <a:ea typeface="宋体" panose="02010600030101010101" pitchFamily="2" charset="-122"/>
              </a:rPr>
              <a:pPr indent="0" algn="r"/>
              <a:t>4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95234" name="Rectangle 2"/>
          <p:cNvSpPr>
            <a:spLocks noGrp="1"/>
          </p:cNvSpPr>
          <p:nvPr>
            <p:ph type="title"/>
          </p:nvPr>
        </p:nvSpPr>
        <p:spPr>
          <a:xfrm>
            <a:off x="428625" y="143925"/>
            <a:ext cx="8259763" cy="584775"/>
          </a:xfrm>
          <a:ln/>
        </p:spPr>
        <p:txBody>
          <a:bodyPr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sz="3200" dirty="0"/>
              <a:t>课后练习（</a:t>
            </a:r>
            <a:r>
              <a:rPr lang="en-US" altLang="zh-CN" sz="3200" dirty="0"/>
              <a:t>P115 2.34</a:t>
            </a:r>
            <a:r>
              <a:rPr lang="zh-CN" altLang="en-US" sz="3200" dirty="0"/>
              <a:t>）</a:t>
            </a:r>
            <a:endParaRPr lang="en-AU" altLang="zh-CN" sz="3200" dirty="0">
              <a:ea typeface="宋体" panose="02010600030101010101" pitchFamily="2" charset="-122"/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727756"/>
            <a:ext cx="8606730" cy="1239837"/>
          </a:xfrm>
          <a:ln w="25400">
            <a:solidFill>
              <a:srgbClr val="FF0000"/>
            </a:solidFill>
            <a:prstDash val="dash"/>
          </a:ln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buNone/>
            </a:pPr>
            <a:r>
              <a:rPr lang="en-US" altLang="zh-CN" sz="2000" dirty="0" err="1">
                <a:latin typeface="+mn-ea"/>
              </a:rPr>
              <a:t>int</a:t>
            </a:r>
            <a:r>
              <a:rPr lang="en-US" altLang="zh-CN" sz="2000" dirty="0">
                <a:latin typeface="+mn-ea"/>
              </a:rPr>
              <a:t> f (</a:t>
            </a:r>
            <a:r>
              <a:rPr lang="en-US" altLang="zh-CN" sz="2000" dirty="0" err="1">
                <a:latin typeface="+mn-ea"/>
              </a:rPr>
              <a:t>int</a:t>
            </a:r>
            <a:r>
              <a:rPr lang="en-US" altLang="zh-CN" sz="2000" dirty="0">
                <a:latin typeface="+mn-ea"/>
              </a:rPr>
              <a:t> a, </a:t>
            </a:r>
            <a:r>
              <a:rPr lang="en-US" altLang="zh-CN" sz="2000" dirty="0" err="1">
                <a:latin typeface="+mn-ea"/>
              </a:rPr>
              <a:t>int</a:t>
            </a:r>
            <a:r>
              <a:rPr lang="en-US" altLang="zh-CN" sz="2000" dirty="0">
                <a:latin typeface="+mn-ea"/>
              </a:rPr>
              <a:t> b, </a:t>
            </a:r>
            <a:r>
              <a:rPr lang="en-US" altLang="zh-CN" sz="2000" dirty="0" err="1">
                <a:latin typeface="+mn-ea"/>
              </a:rPr>
              <a:t>int</a:t>
            </a:r>
            <a:r>
              <a:rPr lang="en-US" altLang="zh-CN" sz="2000" dirty="0">
                <a:latin typeface="+mn-ea"/>
              </a:rPr>
              <a:t> c, </a:t>
            </a:r>
            <a:r>
              <a:rPr lang="en-US" altLang="zh-CN" sz="2000" dirty="0" err="1">
                <a:latin typeface="+mn-ea"/>
              </a:rPr>
              <a:t>int</a:t>
            </a:r>
            <a:r>
              <a:rPr lang="en-US" altLang="zh-CN" sz="2000" dirty="0">
                <a:latin typeface="+mn-ea"/>
              </a:rPr>
              <a:t> d){</a:t>
            </a:r>
            <a:endParaRPr lang="zh-CN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	return </a:t>
            </a:r>
            <a:r>
              <a:rPr lang="en-US" altLang="zh-CN" sz="2000" dirty="0" err="1">
                <a:latin typeface="+mn-ea"/>
              </a:rPr>
              <a:t>func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 err="1">
                <a:latin typeface="+mn-ea"/>
              </a:rPr>
              <a:t>func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 err="1">
                <a:latin typeface="+mn-ea"/>
              </a:rPr>
              <a:t>a,b</a:t>
            </a:r>
            <a:r>
              <a:rPr lang="en-US" altLang="zh-CN" sz="2000" dirty="0">
                <a:latin typeface="+mn-ea"/>
              </a:rPr>
              <a:t>),</a:t>
            </a:r>
            <a:r>
              <a:rPr lang="en-US" altLang="zh-CN" sz="2000" dirty="0" err="1">
                <a:latin typeface="+mn-ea"/>
              </a:rPr>
              <a:t>c+d</a:t>
            </a:r>
            <a:r>
              <a:rPr lang="en-US" altLang="zh-CN" sz="2000" dirty="0">
                <a:latin typeface="+mn-ea"/>
              </a:rPr>
              <a:t>);</a:t>
            </a:r>
            <a:endParaRPr lang="zh-CN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}</a:t>
            </a:r>
          </a:p>
        </p:txBody>
      </p:sp>
      <p:sp>
        <p:nvSpPr>
          <p:cNvPr id="95237" name="Rectangle 4"/>
          <p:cNvSpPr/>
          <p:nvPr/>
        </p:nvSpPr>
        <p:spPr>
          <a:xfrm>
            <a:off x="1574385" y="2078850"/>
            <a:ext cx="7086600" cy="28575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eaLnBrk="0" hangingPunct="0"/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8" name="Rectangle 5"/>
          <p:cNvSpPr/>
          <p:nvPr/>
        </p:nvSpPr>
        <p:spPr>
          <a:xfrm>
            <a:off x="1574385" y="2364600"/>
            <a:ext cx="7086600" cy="714375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eaLnBrk="0" hangingPunct="0"/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9" name="Rectangle 6"/>
          <p:cNvSpPr/>
          <p:nvPr/>
        </p:nvSpPr>
        <p:spPr>
          <a:xfrm>
            <a:off x="1574385" y="3078975"/>
            <a:ext cx="7086600" cy="500062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eaLnBrk="0" hangingPunct="0"/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40" name="Rectangle 7"/>
          <p:cNvSpPr/>
          <p:nvPr/>
        </p:nvSpPr>
        <p:spPr>
          <a:xfrm>
            <a:off x="1574385" y="3579037"/>
            <a:ext cx="7086600" cy="785813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eaLnBrk="0" hangingPunct="0"/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41" name="Rectangle 8"/>
          <p:cNvSpPr/>
          <p:nvPr/>
        </p:nvSpPr>
        <p:spPr>
          <a:xfrm>
            <a:off x="1574385" y="4364850"/>
            <a:ext cx="7086600" cy="500062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eaLnBrk="0" hangingPunct="0"/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42" name="Rectangle 9"/>
          <p:cNvSpPr/>
          <p:nvPr/>
        </p:nvSpPr>
        <p:spPr>
          <a:xfrm>
            <a:off x="1574385" y="4864912"/>
            <a:ext cx="7086600" cy="714375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eaLnBrk="0" hangingPunct="0"/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43" name="Rectangle 10"/>
          <p:cNvSpPr/>
          <p:nvPr/>
        </p:nvSpPr>
        <p:spPr>
          <a:xfrm>
            <a:off x="1574385" y="5579287"/>
            <a:ext cx="7086600" cy="214313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eaLnBrk="0" hangingPunct="0"/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44" name="Rectangle 11"/>
          <p:cNvSpPr/>
          <p:nvPr/>
        </p:nvSpPr>
        <p:spPr>
          <a:xfrm>
            <a:off x="1574385" y="5793600"/>
            <a:ext cx="7086600" cy="28575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eaLnBrk="0" hangingPunct="0"/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589088" y="2033845"/>
            <a:ext cx="7099300" cy="41404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lvl="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1600" b="1" kern="0" dirty="0">
                <a:latin typeface="Lucida Console" panose="020B0609040504020204" pitchFamily="49" charset="0"/>
              </a:rPr>
              <a:t>f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:     </a:t>
            </a:r>
          </a:p>
          <a:p>
            <a:pPr marL="342900" lvl="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1600" b="1" kern="0" dirty="0">
                <a:latin typeface="Lucida Console" panose="020B0609040504020204" pitchFamily="49" charset="0"/>
              </a:rPr>
              <a:t>	 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   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addi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 $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sp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, $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sp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, -12    # </a:t>
            </a:r>
            <a:r>
              <a:rPr lang="zh-CN" altLang="en-US" sz="1600" b="1" kern="0" dirty="0" smtClean="0">
                <a:latin typeface="Lucida Console" panose="020B0609040504020204" pitchFamily="49" charset="0"/>
              </a:rPr>
              <a:t>调整栈指针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/>
            </a:r>
            <a:b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</a:br>
            <a:r>
              <a:rPr lang="en-US" altLang="zh-CN" sz="1600" b="1" kern="0" dirty="0" smtClean="0">
                <a:latin typeface="Lucida Console" panose="020B0609040504020204" pitchFamily="49" charset="0"/>
              </a:rPr>
              <a:t>    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sw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   $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ra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, 8($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sp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)      # </a:t>
            </a:r>
            <a:r>
              <a:rPr lang="zh-CN" altLang="en-US" sz="1600" b="1" kern="0" dirty="0" smtClean="0">
                <a:latin typeface="Lucida Console" panose="020B0609040504020204" pitchFamily="49" charset="0"/>
              </a:rPr>
              <a:t>保存返回地址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/>
            </a:r>
            <a:br>
              <a:rPr lang="en-US" altLang="zh-CN" sz="1600" b="1" kern="0" dirty="0" smtClean="0">
                <a:latin typeface="Lucida Console" panose="020B0609040504020204" pitchFamily="49" charset="0"/>
              </a:rPr>
            </a:br>
            <a:r>
              <a:rPr lang="en-US" altLang="zh-CN" sz="1600" b="1" kern="0" dirty="0" smtClean="0">
                <a:latin typeface="Lucida Console" panose="020B0609040504020204" pitchFamily="49" charset="0"/>
              </a:rPr>
              <a:t>    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sw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   $a1, 4($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sp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)      # </a:t>
            </a:r>
            <a:r>
              <a:rPr lang="zh-CN" altLang="en-US" sz="1600" b="1" kern="0" dirty="0" smtClean="0">
                <a:latin typeface="Lucida Console" panose="020B0609040504020204" pitchFamily="49" charset="0"/>
              </a:rPr>
              <a:t>保存参数</a:t>
            </a:r>
            <a:endParaRPr lang="en-US" altLang="zh-CN" sz="1600" b="1" kern="0" dirty="0" smtClean="0">
              <a:latin typeface="Lucida Console" panose="020B0609040504020204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1600" b="1" kern="0" dirty="0" smtClean="0">
                <a:latin typeface="Lucida Console" panose="020B0609040504020204" pitchFamily="49" charset="0"/>
              </a:rPr>
              <a:t>	    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sw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   $a0, 0($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sp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)      # </a:t>
            </a:r>
            <a:r>
              <a:rPr lang="zh-CN" altLang="en-US" sz="1600" b="1" kern="0" dirty="0" smtClean="0">
                <a:latin typeface="Lucida Console" panose="020B0609040504020204" pitchFamily="49" charset="0"/>
              </a:rPr>
              <a:t>保存参数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/>
            </a:r>
            <a:b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</a:b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  </a:t>
            </a:r>
            <a:r>
              <a:rPr kumimoji="0" lang="en-US" altLang="zh-CN" sz="16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addi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 $t0, $a2, 0      # move $a2 to $t0</a:t>
            </a:r>
            <a:br>
              <a:rPr lang="en-US" altLang="zh-CN" sz="1600" b="1" kern="0" dirty="0" smtClean="0">
                <a:latin typeface="Lucida Console" panose="020B0609040504020204" pitchFamily="49" charset="0"/>
              </a:rPr>
            </a:br>
            <a:r>
              <a:rPr lang="en-US" altLang="zh-CN" sz="1600" b="1" kern="0" dirty="0" smtClean="0">
                <a:latin typeface="Lucida Console" panose="020B0609040504020204" pitchFamily="49" charset="0"/>
              </a:rPr>
              <a:t>    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addi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 $t1, $a3, 0      # move $a3 to $t1</a:t>
            </a:r>
            <a:br>
              <a:rPr lang="en-US" altLang="zh-CN" sz="1600" b="1" kern="0" dirty="0" smtClean="0">
                <a:latin typeface="Lucida Console" panose="020B0609040504020204" pitchFamily="49" charset="0"/>
              </a:rPr>
            </a:br>
            <a:r>
              <a:rPr lang="en-US" altLang="zh-CN" sz="1600" b="1" kern="0" dirty="0" smtClean="0">
                <a:latin typeface="Lucida Console" panose="020B0609040504020204" pitchFamily="49" charset="0"/>
              </a:rPr>
              <a:t>    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jal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  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func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             # 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func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(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a,b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)</a:t>
            </a:r>
            <a:br>
              <a:rPr lang="en-US" altLang="zh-CN" sz="1600" b="1" kern="0" dirty="0" smtClean="0">
                <a:latin typeface="Lucida Console" panose="020B0609040504020204" pitchFamily="49" charset="0"/>
              </a:rPr>
            </a:br>
            <a:r>
              <a:rPr lang="en-US" altLang="zh-CN" sz="1600" b="1" kern="0" dirty="0" smtClean="0">
                <a:latin typeface="Lucida Console" panose="020B0609040504020204" pitchFamily="49" charset="0"/>
              </a:rPr>
              <a:t>    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addi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 $a0, $v0, 0      # </a:t>
            </a:r>
            <a:r>
              <a:rPr lang="zh-CN" altLang="en-US" sz="1600" b="1" kern="0" dirty="0" smtClean="0">
                <a:latin typeface="Lucida Console" panose="020B0609040504020204" pitchFamily="49" charset="0"/>
              </a:rPr>
              <a:t>准备参数</a:t>
            </a:r>
            <a:r>
              <a:rPr lang="en-US" altLang="zh-CN" sz="1600" b="1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func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CN" sz="1600" b="1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func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CN" sz="1600" b="1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a,b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,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c+d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)</a:t>
            </a:r>
            <a:br>
              <a:rPr lang="en-US" altLang="zh-CN" sz="1600" b="1" kern="0" dirty="0" smtClean="0">
                <a:latin typeface="Lucida Console" panose="020B0609040504020204" pitchFamily="49" charset="0"/>
              </a:rPr>
            </a:br>
            <a:r>
              <a:rPr lang="en-US" altLang="zh-CN" sz="1600" b="1" kern="0" dirty="0" smtClean="0">
                <a:latin typeface="Lucida Console" panose="020B0609040504020204" pitchFamily="49" charset="0"/>
              </a:rPr>
              <a:t>    add  $a1, $t0, $t1    # </a:t>
            </a:r>
            <a:r>
              <a:rPr lang="zh-CN" altLang="en-US" sz="1600" b="1" kern="0" dirty="0" smtClean="0">
                <a:latin typeface="Lucida Console" panose="020B0609040504020204" pitchFamily="49" charset="0"/>
              </a:rPr>
              <a:t>准备参数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func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(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func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(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a,b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),</a:t>
            </a:r>
            <a:r>
              <a:rPr lang="en-US" altLang="zh-CN" sz="1600" b="1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c+d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)</a:t>
            </a:r>
            <a:br>
              <a:rPr lang="en-US" altLang="zh-CN" sz="1600" b="1" kern="0" dirty="0" smtClean="0">
                <a:latin typeface="Lucida Console" panose="020B0609040504020204" pitchFamily="49" charset="0"/>
              </a:rPr>
            </a:br>
            <a:r>
              <a:rPr lang="en-US" altLang="zh-CN" sz="1600" b="1" kern="0" dirty="0" smtClean="0">
                <a:latin typeface="Lucida Console" panose="020B0609040504020204" pitchFamily="49" charset="0"/>
              </a:rPr>
              <a:t>    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jal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  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func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             # 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func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(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func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(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a,b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),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c+d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)</a:t>
            </a:r>
            <a:br>
              <a:rPr lang="en-US" altLang="zh-CN" sz="1600" b="1" kern="0" dirty="0" smtClean="0">
                <a:latin typeface="Lucida Console" panose="020B0609040504020204" pitchFamily="49" charset="0"/>
              </a:rPr>
            </a:br>
            <a:r>
              <a:rPr lang="en-US" altLang="zh-CN" sz="1600" b="1" kern="0" dirty="0" smtClean="0">
                <a:latin typeface="Lucida Console" panose="020B0609040504020204" pitchFamily="49" charset="0"/>
              </a:rPr>
              <a:t>    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lw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   $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ra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, 8($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sp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)      # </a:t>
            </a:r>
            <a:r>
              <a:rPr lang="zh-CN" altLang="en-US" sz="1600" b="1" kern="0" dirty="0" smtClean="0">
                <a:latin typeface="Lucida Console" panose="020B0609040504020204" pitchFamily="49" charset="0"/>
              </a:rPr>
              <a:t>恢复返址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/>
            </a:r>
            <a:br>
              <a:rPr lang="en-US" altLang="zh-CN" sz="1600" b="1" kern="0" dirty="0" smtClean="0">
                <a:latin typeface="Lucida Console" panose="020B0609040504020204" pitchFamily="49" charset="0"/>
              </a:rPr>
            </a:br>
            <a:r>
              <a:rPr lang="en-US" altLang="zh-CN" sz="1600" b="1" kern="0" dirty="0" smtClean="0">
                <a:latin typeface="Lucida Console" panose="020B0609040504020204" pitchFamily="49" charset="0"/>
              </a:rPr>
              <a:t>    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lw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   $a1, 4($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sp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)      # </a:t>
            </a:r>
            <a:r>
              <a:rPr lang="zh-CN" altLang="en-US" sz="1600" b="1" kern="0" dirty="0" smtClean="0">
                <a:latin typeface="Lucida Console" panose="020B0609040504020204" pitchFamily="49" charset="0"/>
              </a:rPr>
              <a:t>恢复原来的参数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a</a:t>
            </a:r>
            <a:br>
              <a:rPr lang="en-US" altLang="zh-CN" sz="1600" b="1" kern="0" dirty="0" smtClean="0">
                <a:latin typeface="Lucida Console" panose="020B0609040504020204" pitchFamily="49" charset="0"/>
              </a:rPr>
            </a:br>
            <a:r>
              <a:rPr lang="en-US" altLang="zh-CN" sz="1600" b="1" kern="0" dirty="0" smtClean="0">
                <a:latin typeface="Lucida Console" panose="020B0609040504020204" pitchFamily="49" charset="0"/>
              </a:rPr>
              <a:t>    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lw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   $a0, 0($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sp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)      #</a:t>
            </a:r>
            <a:r>
              <a:rPr lang="zh-CN" altLang="en-US" sz="1600" b="1" kern="0" dirty="0" smtClean="0">
                <a:latin typeface="Lucida Console" panose="020B0609040504020204" pitchFamily="49" charset="0"/>
              </a:rPr>
              <a:t>恢复原来的参数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b</a:t>
            </a:r>
            <a:br>
              <a:rPr lang="en-US" altLang="zh-CN" sz="1600" b="1" kern="0" dirty="0" smtClean="0">
                <a:latin typeface="Lucida Console" panose="020B0609040504020204" pitchFamily="49" charset="0"/>
              </a:rPr>
            </a:br>
            <a:r>
              <a:rPr lang="en-US" altLang="zh-CN" sz="1600" b="1" kern="0" dirty="0" smtClean="0">
                <a:latin typeface="Lucida Console" panose="020B0609040504020204" pitchFamily="49" charset="0"/>
              </a:rPr>
              <a:t>    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addi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 $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sp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, $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sp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, 12     # </a:t>
            </a:r>
            <a:r>
              <a:rPr lang="zh-CN" altLang="en-US" sz="1600" b="1" kern="0" dirty="0" smtClean="0">
                <a:latin typeface="Lucida Console" panose="020B0609040504020204" pitchFamily="49" charset="0"/>
              </a:rPr>
              <a:t>参数和返址出栈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/>
            </a:r>
            <a:br>
              <a:rPr lang="en-US" altLang="zh-CN" sz="1600" b="1" kern="0" dirty="0" smtClean="0">
                <a:latin typeface="Lucida Console" panose="020B0609040504020204" pitchFamily="49" charset="0"/>
              </a:rPr>
            </a:br>
            <a:r>
              <a:rPr lang="en-US" altLang="zh-CN" sz="1600" b="1" kern="0" dirty="0" smtClean="0">
                <a:latin typeface="Lucida Console" panose="020B0609040504020204" pitchFamily="49" charset="0"/>
              </a:rPr>
              <a:t>    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jr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   $</a:t>
            </a:r>
            <a:r>
              <a:rPr lang="en-US" altLang="zh-CN" sz="1600" b="1" kern="0" dirty="0" err="1" smtClean="0">
                <a:latin typeface="Lucida Console" panose="020B0609040504020204" pitchFamily="49" charset="0"/>
              </a:rPr>
              <a:t>ra</a:t>
            </a:r>
            <a:r>
              <a:rPr lang="en-US" altLang="zh-CN" sz="1600" b="1" kern="0" dirty="0" smtClean="0">
                <a:latin typeface="Lucida Console" panose="020B0609040504020204" pitchFamily="49" charset="0"/>
              </a:rPr>
              <a:t>              #</a:t>
            </a:r>
            <a:r>
              <a:rPr lang="zh-CN" altLang="en-US" sz="1600" b="1" kern="0" dirty="0" smtClean="0">
                <a:latin typeface="Lucida Console" panose="020B0609040504020204" pitchFamily="49" charset="0"/>
              </a:rPr>
              <a:t>并返回</a:t>
            </a:r>
            <a:endParaRPr lang="zh-CN" altLang="en-US" sz="1600" b="1" kern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1510" y="2936100"/>
            <a:ext cx="1414463" cy="3508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MIPS code:</a:t>
            </a:r>
          </a:p>
        </p:txBody>
      </p:sp>
    </p:spTree>
    <p:extLst>
      <p:ext uri="{BB962C8B-B14F-4D97-AF65-F5344CB8AC3E}">
        <p14:creationId xmlns:p14="http://schemas.microsoft.com/office/powerpoint/2010/main" val="342840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31373</TotalTime>
  <Words>270</Words>
  <Application>Microsoft Office PowerPoint</Application>
  <PresentationFormat>全屏显示(4:3)</PresentationFormat>
  <Paragraphs>42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黑体</vt:lpstr>
      <vt:lpstr>宋体</vt:lpstr>
      <vt:lpstr>Arial</vt:lpstr>
      <vt:lpstr>Lucida Console</vt:lpstr>
      <vt:lpstr>Times New Roman</vt:lpstr>
      <vt:lpstr>Wingdings</vt:lpstr>
      <vt:lpstr>默认设计模板</vt:lpstr>
      <vt:lpstr> 函数调用</vt:lpstr>
      <vt:lpstr>课后练习（P115 2.34）</vt:lpstr>
      <vt:lpstr>课后练习（P115 2.34）</vt:lpstr>
      <vt:lpstr>课后练习（P115 2.34）</vt:lpstr>
    </vt:vector>
  </TitlesOfParts>
  <Company>Nanjing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Yuhong Feng</cp:lastModifiedBy>
  <cp:revision>2118</cp:revision>
  <cp:lastPrinted>2017-04-06T04:54:58Z</cp:lastPrinted>
  <dcterms:created xsi:type="dcterms:W3CDTF">2008-04-26T09:05:28Z</dcterms:created>
  <dcterms:modified xsi:type="dcterms:W3CDTF">2019-09-24T10:49:35Z</dcterms:modified>
</cp:coreProperties>
</file>